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8" r:id="rId8"/>
    <p:sldId id="262" r:id="rId9"/>
    <p:sldId id="261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image" Target="../media/image4.jpg"/><Relationship Id="rId2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image" Target="../media/image4.jpg"/><Relationship Id="rId2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6E68C-C3CA-4C0E-B657-192E3BC50E3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76DC-EE6A-4043-9DC8-9A90AE7AFF23}" type="pres">
      <dgm:prSet presAssocID="{8216E68C-C3CA-4C0E-B657-192E3BC50E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50E6B-3265-48F7-A927-4C55D7215A77}" type="pres">
      <dgm:prSet presAssocID="{8216E68C-C3CA-4C0E-B657-192E3BC50E32}" presName="arrow" presStyleLbl="bgShp" presStyleIdx="0" presStyleCnt="1"/>
      <dgm:spPr/>
      <dgm:t>
        <a:bodyPr/>
        <a:lstStyle/>
        <a:p>
          <a:endParaRPr lang="en-US"/>
        </a:p>
      </dgm:t>
    </dgm:pt>
    <dgm:pt modelId="{FD25DC69-0959-4783-B703-7B020D82B95C}" type="pres">
      <dgm:prSet presAssocID="{8216E68C-C3CA-4C0E-B657-192E3BC50E32}" presName="points" presStyleCnt="0"/>
      <dgm:spPr/>
    </dgm:pt>
  </dgm:ptLst>
  <dgm:cxnLst>
    <dgm:cxn modelId="{8702079D-E6F3-5543-9F14-721F0B03355B}" type="presOf" srcId="{8216E68C-C3CA-4C0E-B657-192E3BC50E32}" destId="{EBC576DC-EE6A-4043-9DC8-9A90AE7AFF23}" srcOrd="0" destOrd="0" presId="urn:microsoft.com/office/officeart/2005/8/layout/hProcess11"/>
    <dgm:cxn modelId="{EBE1F82D-34F8-5C44-9D07-B68A979D9E69}" type="presParOf" srcId="{EBC576DC-EE6A-4043-9DC8-9A90AE7AFF23}" destId="{2DD50E6B-3265-48F7-A927-4C55D7215A77}" srcOrd="0" destOrd="0" presId="urn:microsoft.com/office/officeart/2005/8/layout/hProcess11"/>
    <dgm:cxn modelId="{8E3A4E8E-80CC-254F-A68D-807E86BB0891}" type="presParOf" srcId="{EBC576DC-EE6A-4043-9DC8-9A90AE7AFF23}" destId="{FD25DC69-0959-4783-B703-7B020D82B95C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1FC1C-5F46-484C-934B-0D2EEB7EB425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7D62E-42A8-454B-96D1-F1B73ED5C85A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Coaches assist students by holding academically oriented meetings on a bi-weekly basis to improve students’ retention and success.</a:t>
          </a:r>
          <a:endParaRPr lang="en-US" dirty="0">
            <a:latin typeface="Poor Richard" panose="02080502050505020702" pitchFamily="18" charset="0"/>
          </a:endParaRPr>
        </a:p>
      </dgm:t>
    </dgm:pt>
    <dgm:pt modelId="{D0F3D517-5261-AE46-8DA0-9CEC12AED5DA}" type="parTrans" cxnId="{ADD20ABC-83B6-4E4F-9AD8-7AE21C752D91}">
      <dgm:prSet/>
      <dgm:spPr/>
      <dgm:t>
        <a:bodyPr/>
        <a:lstStyle/>
        <a:p>
          <a:endParaRPr lang="en-US"/>
        </a:p>
      </dgm:t>
    </dgm:pt>
    <dgm:pt modelId="{790D6DB3-3FEA-4D49-A86E-95F48DBAD21F}" type="sibTrans" cxnId="{ADD20ABC-83B6-4E4F-9AD8-7AE21C752D91}">
      <dgm:prSet/>
      <dgm:spPr/>
      <dgm:t>
        <a:bodyPr/>
        <a:lstStyle/>
        <a:p>
          <a:endParaRPr lang="en-US"/>
        </a:p>
      </dgm:t>
    </dgm:pt>
    <dgm:pt modelId="{DC4E4A0D-DD04-2D45-A3C0-1286F0657C9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Coaches assist students with individualized action plans focused on, but not limited to, time management, goal setting, study skills, pragmatic approaches, and personal barriers to success. </a:t>
          </a:r>
          <a:endParaRPr lang="en-US" dirty="0">
            <a:latin typeface="Poor Richard" panose="02080502050505020702" pitchFamily="18" charset="0"/>
          </a:endParaRPr>
        </a:p>
      </dgm:t>
    </dgm:pt>
    <dgm:pt modelId="{77D16EAC-2B49-414F-B094-9932B6309C21}" type="parTrans" cxnId="{E9E082F7-6DD0-704C-A7C9-224DB2BA2B07}">
      <dgm:prSet/>
      <dgm:spPr/>
      <dgm:t>
        <a:bodyPr/>
        <a:lstStyle/>
        <a:p>
          <a:endParaRPr lang="en-US"/>
        </a:p>
      </dgm:t>
    </dgm:pt>
    <dgm:pt modelId="{09878675-25FF-5747-936D-E221CFA6AF9A}" type="sibTrans" cxnId="{E9E082F7-6DD0-704C-A7C9-224DB2BA2B07}">
      <dgm:prSet/>
      <dgm:spPr/>
      <dgm:t>
        <a:bodyPr/>
        <a:lstStyle/>
        <a:p>
          <a:endParaRPr lang="en-US"/>
        </a:p>
      </dgm:t>
    </dgm:pt>
    <dgm:pt modelId="{93F647EC-FF8C-9147-B74F-7CDCB1C33A2D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Coaches assist students with technological tools, such as </a:t>
          </a:r>
          <a:r>
            <a:rPr lang="en-US" dirty="0" err="1" smtClean="0">
              <a:latin typeface="Poor Richard" panose="02080502050505020702" pitchFamily="18" charset="0"/>
            </a:rPr>
            <a:t>Ecourseware</a:t>
          </a:r>
          <a:r>
            <a:rPr lang="en-US" dirty="0" smtClean="0">
              <a:latin typeface="Poor Richard" panose="02080502050505020702" pitchFamily="18" charset="0"/>
            </a:rPr>
            <a:t>, UM Degree and Degree Compass that promote course completion.</a:t>
          </a:r>
          <a:endParaRPr lang="en-US" dirty="0">
            <a:latin typeface="Poor Richard" panose="02080502050505020702" pitchFamily="18" charset="0"/>
          </a:endParaRPr>
        </a:p>
      </dgm:t>
    </dgm:pt>
    <dgm:pt modelId="{601368CF-344A-7B4E-8185-4D9AF0F02E78}" type="parTrans" cxnId="{46CB1FA6-F7F0-FE4B-9975-28BFDEE78DE2}">
      <dgm:prSet/>
      <dgm:spPr/>
      <dgm:t>
        <a:bodyPr/>
        <a:lstStyle/>
        <a:p>
          <a:endParaRPr lang="en-US"/>
        </a:p>
      </dgm:t>
    </dgm:pt>
    <dgm:pt modelId="{8CE451A3-A343-8442-9D26-32D4ED08F4B7}" type="sibTrans" cxnId="{46CB1FA6-F7F0-FE4B-9975-28BFDEE78DE2}">
      <dgm:prSet/>
      <dgm:spPr/>
      <dgm:t>
        <a:bodyPr/>
        <a:lstStyle/>
        <a:p>
          <a:endParaRPr lang="en-US"/>
        </a:p>
      </dgm:t>
    </dgm:pt>
    <dgm:pt modelId="{14B7DFAF-38B2-AB4A-A9B0-FF0C80E4C0FB}" type="pres">
      <dgm:prSet presAssocID="{FE31FC1C-5F46-484C-934B-0D2EEB7EB4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21CFEE-1CAE-0B44-A77D-7FCCBDA72D96}" type="pres">
      <dgm:prSet presAssocID="{FE31FC1C-5F46-484C-934B-0D2EEB7EB425}" presName="Name1" presStyleCnt="0"/>
      <dgm:spPr/>
    </dgm:pt>
    <dgm:pt modelId="{0884363C-1C62-E546-B0B5-6900BD2E4F39}" type="pres">
      <dgm:prSet presAssocID="{FE31FC1C-5F46-484C-934B-0D2EEB7EB425}" presName="cycle" presStyleCnt="0"/>
      <dgm:spPr/>
    </dgm:pt>
    <dgm:pt modelId="{8779DDE5-EF43-784C-A0CF-4B597B525391}" type="pres">
      <dgm:prSet presAssocID="{FE31FC1C-5F46-484C-934B-0D2EEB7EB425}" presName="srcNode" presStyleLbl="node1" presStyleIdx="0" presStyleCnt="3"/>
      <dgm:spPr/>
    </dgm:pt>
    <dgm:pt modelId="{1B18CD12-7549-9642-813C-4020CE90E725}" type="pres">
      <dgm:prSet presAssocID="{FE31FC1C-5F46-484C-934B-0D2EEB7EB425}" presName="conn" presStyleLbl="parChTrans1D2" presStyleIdx="0" presStyleCnt="1"/>
      <dgm:spPr/>
      <dgm:t>
        <a:bodyPr/>
        <a:lstStyle/>
        <a:p>
          <a:endParaRPr lang="en-US"/>
        </a:p>
      </dgm:t>
    </dgm:pt>
    <dgm:pt modelId="{24FDC093-E4EC-8445-AB8F-2CE92848F22A}" type="pres">
      <dgm:prSet presAssocID="{FE31FC1C-5F46-484C-934B-0D2EEB7EB425}" presName="extraNode" presStyleLbl="node1" presStyleIdx="0" presStyleCnt="3"/>
      <dgm:spPr/>
    </dgm:pt>
    <dgm:pt modelId="{6D96CCBE-75B9-A742-A339-98F5CE4717FD}" type="pres">
      <dgm:prSet presAssocID="{FE31FC1C-5F46-484C-934B-0D2EEB7EB425}" presName="dstNode" presStyleLbl="node1" presStyleIdx="0" presStyleCnt="3"/>
      <dgm:spPr/>
    </dgm:pt>
    <dgm:pt modelId="{7EE20DFC-C000-D24E-8692-EB22E81F0078}" type="pres">
      <dgm:prSet presAssocID="{9267D62E-42A8-454B-96D1-F1B73ED5C8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4E5D4-C63E-2749-8FDB-9DADAF659FEB}" type="pres">
      <dgm:prSet presAssocID="{9267D62E-42A8-454B-96D1-F1B73ED5C85A}" presName="accent_1" presStyleCnt="0"/>
      <dgm:spPr/>
    </dgm:pt>
    <dgm:pt modelId="{AB9403FB-A038-6847-9D42-4A14013778C0}" type="pres">
      <dgm:prSet presAssocID="{9267D62E-42A8-454B-96D1-F1B73ED5C85A}" presName="accentRepeatNode" presStyleLbl="solidFgAcc1" presStyleIdx="0" presStyleCnt="3"/>
      <dgm:spPr/>
    </dgm:pt>
    <dgm:pt modelId="{683E740F-85AA-CF49-BE93-13A9F0C29DC3}" type="pres">
      <dgm:prSet presAssocID="{DC4E4A0D-DD04-2D45-A3C0-1286F0657C9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6BEE3-8D55-FE40-A400-46B64E8B4251}" type="pres">
      <dgm:prSet presAssocID="{DC4E4A0D-DD04-2D45-A3C0-1286F0657C95}" presName="accent_2" presStyleCnt="0"/>
      <dgm:spPr/>
    </dgm:pt>
    <dgm:pt modelId="{B2945FAE-A52F-7948-8E5C-5736F82B249C}" type="pres">
      <dgm:prSet presAssocID="{DC4E4A0D-DD04-2D45-A3C0-1286F0657C95}" presName="accentRepeatNode" presStyleLbl="solidFgAcc1" presStyleIdx="1" presStyleCnt="3"/>
      <dgm:spPr/>
    </dgm:pt>
    <dgm:pt modelId="{57C82967-5AC9-F048-B06C-CA1B3240D5E0}" type="pres">
      <dgm:prSet presAssocID="{93F647EC-FF8C-9147-B74F-7CDCB1C33A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E6AE0-2EB1-DD43-9610-8753AA1DDC7C}" type="pres">
      <dgm:prSet presAssocID="{93F647EC-FF8C-9147-B74F-7CDCB1C33A2D}" presName="accent_3" presStyleCnt="0"/>
      <dgm:spPr/>
    </dgm:pt>
    <dgm:pt modelId="{CB5B6145-5EAD-FE47-BD06-B18A04A02C0E}" type="pres">
      <dgm:prSet presAssocID="{93F647EC-FF8C-9147-B74F-7CDCB1C33A2D}" presName="accentRepeatNode" presStyleLbl="solidFgAcc1" presStyleIdx="2" presStyleCnt="3"/>
      <dgm:spPr/>
    </dgm:pt>
  </dgm:ptLst>
  <dgm:cxnLst>
    <dgm:cxn modelId="{E9E082F7-6DD0-704C-A7C9-224DB2BA2B07}" srcId="{FE31FC1C-5F46-484C-934B-0D2EEB7EB425}" destId="{DC4E4A0D-DD04-2D45-A3C0-1286F0657C95}" srcOrd="1" destOrd="0" parTransId="{77D16EAC-2B49-414F-B094-9932B6309C21}" sibTransId="{09878675-25FF-5747-936D-E221CFA6AF9A}"/>
    <dgm:cxn modelId="{ADD20ABC-83B6-4E4F-9AD8-7AE21C752D91}" srcId="{FE31FC1C-5F46-484C-934B-0D2EEB7EB425}" destId="{9267D62E-42A8-454B-96D1-F1B73ED5C85A}" srcOrd="0" destOrd="0" parTransId="{D0F3D517-5261-AE46-8DA0-9CEC12AED5DA}" sibTransId="{790D6DB3-3FEA-4D49-A86E-95F48DBAD21F}"/>
    <dgm:cxn modelId="{F62763AD-8975-B942-BBFC-B70E62F59CEB}" type="presOf" srcId="{DC4E4A0D-DD04-2D45-A3C0-1286F0657C95}" destId="{683E740F-85AA-CF49-BE93-13A9F0C29DC3}" srcOrd="0" destOrd="0" presId="urn:microsoft.com/office/officeart/2008/layout/VerticalCurvedList"/>
    <dgm:cxn modelId="{46CB1FA6-F7F0-FE4B-9975-28BFDEE78DE2}" srcId="{FE31FC1C-5F46-484C-934B-0D2EEB7EB425}" destId="{93F647EC-FF8C-9147-B74F-7CDCB1C33A2D}" srcOrd="2" destOrd="0" parTransId="{601368CF-344A-7B4E-8185-4D9AF0F02E78}" sibTransId="{8CE451A3-A343-8442-9D26-32D4ED08F4B7}"/>
    <dgm:cxn modelId="{8E5849E0-FF5E-DC40-8F15-A72CE4D5D707}" type="presOf" srcId="{FE31FC1C-5F46-484C-934B-0D2EEB7EB425}" destId="{14B7DFAF-38B2-AB4A-A9B0-FF0C80E4C0FB}" srcOrd="0" destOrd="0" presId="urn:microsoft.com/office/officeart/2008/layout/VerticalCurvedList"/>
    <dgm:cxn modelId="{CC9EF994-C6B1-2E43-A0FC-2F24733236C5}" type="presOf" srcId="{9267D62E-42A8-454B-96D1-F1B73ED5C85A}" destId="{7EE20DFC-C000-D24E-8692-EB22E81F0078}" srcOrd="0" destOrd="0" presId="urn:microsoft.com/office/officeart/2008/layout/VerticalCurvedList"/>
    <dgm:cxn modelId="{7F056BF7-E8B7-1940-A4BE-73F72E5CF88D}" type="presOf" srcId="{93F647EC-FF8C-9147-B74F-7CDCB1C33A2D}" destId="{57C82967-5AC9-F048-B06C-CA1B3240D5E0}" srcOrd="0" destOrd="0" presId="urn:microsoft.com/office/officeart/2008/layout/VerticalCurvedList"/>
    <dgm:cxn modelId="{9540F881-FD4E-A44B-B85C-57990F63DAA7}" type="presOf" srcId="{790D6DB3-3FEA-4D49-A86E-95F48DBAD21F}" destId="{1B18CD12-7549-9642-813C-4020CE90E725}" srcOrd="0" destOrd="0" presId="urn:microsoft.com/office/officeart/2008/layout/VerticalCurvedList"/>
    <dgm:cxn modelId="{4A17F718-D216-C848-81F8-39A82D6B5FE2}" type="presParOf" srcId="{14B7DFAF-38B2-AB4A-A9B0-FF0C80E4C0FB}" destId="{7421CFEE-1CAE-0B44-A77D-7FCCBDA72D96}" srcOrd="0" destOrd="0" presId="urn:microsoft.com/office/officeart/2008/layout/VerticalCurvedList"/>
    <dgm:cxn modelId="{5A14B084-9AC2-5A47-B25C-346FA091D5D3}" type="presParOf" srcId="{7421CFEE-1CAE-0B44-A77D-7FCCBDA72D96}" destId="{0884363C-1C62-E546-B0B5-6900BD2E4F39}" srcOrd="0" destOrd="0" presId="urn:microsoft.com/office/officeart/2008/layout/VerticalCurvedList"/>
    <dgm:cxn modelId="{ABD41660-812E-D445-B3E0-F97BD9471A34}" type="presParOf" srcId="{0884363C-1C62-E546-B0B5-6900BD2E4F39}" destId="{8779DDE5-EF43-784C-A0CF-4B597B525391}" srcOrd="0" destOrd="0" presId="urn:microsoft.com/office/officeart/2008/layout/VerticalCurvedList"/>
    <dgm:cxn modelId="{F7636CA5-1885-DB4B-B21D-52ECD693C666}" type="presParOf" srcId="{0884363C-1C62-E546-B0B5-6900BD2E4F39}" destId="{1B18CD12-7549-9642-813C-4020CE90E725}" srcOrd="1" destOrd="0" presId="urn:microsoft.com/office/officeart/2008/layout/VerticalCurvedList"/>
    <dgm:cxn modelId="{0BB96457-E90B-5341-B108-294592B9DA22}" type="presParOf" srcId="{0884363C-1C62-E546-B0B5-6900BD2E4F39}" destId="{24FDC093-E4EC-8445-AB8F-2CE92848F22A}" srcOrd="2" destOrd="0" presId="urn:microsoft.com/office/officeart/2008/layout/VerticalCurvedList"/>
    <dgm:cxn modelId="{5974120D-5DC0-FE43-9982-27E123F5BAD8}" type="presParOf" srcId="{0884363C-1C62-E546-B0B5-6900BD2E4F39}" destId="{6D96CCBE-75B9-A742-A339-98F5CE4717FD}" srcOrd="3" destOrd="0" presId="urn:microsoft.com/office/officeart/2008/layout/VerticalCurvedList"/>
    <dgm:cxn modelId="{C001C341-1864-5A4B-B9E9-B67CA69BA42E}" type="presParOf" srcId="{7421CFEE-1CAE-0B44-A77D-7FCCBDA72D96}" destId="{7EE20DFC-C000-D24E-8692-EB22E81F0078}" srcOrd="1" destOrd="0" presId="urn:microsoft.com/office/officeart/2008/layout/VerticalCurvedList"/>
    <dgm:cxn modelId="{CE76D13E-DC43-FA46-B7C4-AA8F08B2C243}" type="presParOf" srcId="{7421CFEE-1CAE-0B44-A77D-7FCCBDA72D96}" destId="{C934E5D4-C63E-2749-8FDB-9DADAF659FEB}" srcOrd="2" destOrd="0" presId="urn:microsoft.com/office/officeart/2008/layout/VerticalCurvedList"/>
    <dgm:cxn modelId="{2111C3D0-7094-FD4E-B26D-3336A03C4442}" type="presParOf" srcId="{C934E5D4-C63E-2749-8FDB-9DADAF659FEB}" destId="{AB9403FB-A038-6847-9D42-4A14013778C0}" srcOrd="0" destOrd="0" presId="urn:microsoft.com/office/officeart/2008/layout/VerticalCurvedList"/>
    <dgm:cxn modelId="{2418C359-23AF-274A-A644-D8D38C243F7F}" type="presParOf" srcId="{7421CFEE-1CAE-0B44-A77D-7FCCBDA72D96}" destId="{683E740F-85AA-CF49-BE93-13A9F0C29DC3}" srcOrd="3" destOrd="0" presId="urn:microsoft.com/office/officeart/2008/layout/VerticalCurvedList"/>
    <dgm:cxn modelId="{C925DB8C-027C-C944-AB47-7C3CBC4E4F10}" type="presParOf" srcId="{7421CFEE-1CAE-0B44-A77D-7FCCBDA72D96}" destId="{7256BEE3-8D55-FE40-A400-46B64E8B4251}" srcOrd="4" destOrd="0" presId="urn:microsoft.com/office/officeart/2008/layout/VerticalCurvedList"/>
    <dgm:cxn modelId="{ACEBBBEB-8328-3141-99F3-C3704D0F9BBD}" type="presParOf" srcId="{7256BEE3-8D55-FE40-A400-46B64E8B4251}" destId="{B2945FAE-A52F-7948-8E5C-5736F82B249C}" srcOrd="0" destOrd="0" presId="urn:microsoft.com/office/officeart/2008/layout/VerticalCurvedList"/>
    <dgm:cxn modelId="{EB96DE81-7E87-FF40-A548-62D922F7320E}" type="presParOf" srcId="{7421CFEE-1CAE-0B44-A77D-7FCCBDA72D96}" destId="{57C82967-5AC9-F048-B06C-CA1B3240D5E0}" srcOrd="5" destOrd="0" presId="urn:microsoft.com/office/officeart/2008/layout/VerticalCurvedList"/>
    <dgm:cxn modelId="{72BA13A4-21CC-1841-8AB7-39713E0E319B}" type="presParOf" srcId="{7421CFEE-1CAE-0B44-A77D-7FCCBDA72D96}" destId="{104E6AE0-2EB1-DD43-9610-8753AA1DDC7C}" srcOrd="6" destOrd="0" presId="urn:microsoft.com/office/officeart/2008/layout/VerticalCurvedList"/>
    <dgm:cxn modelId="{A35DE219-4806-1F49-BE49-4AE1EB46924B}" type="presParOf" srcId="{104E6AE0-2EB1-DD43-9610-8753AA1DDC7C}" destId="{CB5B6145-5EAD-FE47-BD06-B18A04A02C0E}" srcOrd="0" destOrd="0" presId="urn:microsoft.com/office/officeart/2008/layout/VerticalCurved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B4825-1540-4042-88AA-AD72E6045E1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4E139078-AA22-2640-A303-E968574EDE20}">
      <dgm:prSet phldrT="[Text]"/>
      <dgm:spPr/>
      <dgm:t>
        <a:bodyPr/>
        <a:lstStyle/>
        <a:p>
          <a:r>
            <a:rPr lang="en-US" b="0" dirty="0" smtClean="0">
              <a:solidFill>
                <a:srgbClr val="0000FF"/>
              </a:solidFill>
              <a:latin typeface="Poor Richard" panose="02080502050505020702" pitchFamily="18" charset="0"/>
            </a:rPr>
            <a:t>Advising</a:t>
          </a:r>
          <a:endParaRPr lang="en-US" b="0" dirty="0">
            <a:solidFill>
              <a:srgbClr val="0000FF"/>
            </a:solidFill>
            <a:latin typeface="Poor Richard" panose="02080502050505020702" pitchFamily="18" charset="0"/>
          </a:endParaRPr>
        </a:p>
      </dgm:t>
    </dgm:pt>
    <dgm:pt modelId="{5F5DE169-1F55-CA41-9DC5-449BB3CB4DAD}" type="parTrans" cxnId="{00F94BC5-BC76-9E4A-A1EC-DE1BF11FD92E}">
      <dgm:prSet/>
      <dgm:spPr/>
      <dgm:t>
        <a:bodyPr/>
        <a:lstStyle/>
        <a:p>
          <a:endParaRPr lang="en-US"/>
        </a:p>
      </dgm:t>
    </dgm:pt>
    <dgm:pt modelId="{97D47C33-4E22-CE44-B1F5-728F33A57023}" type="sibTrans" cxnId="{00F94BC5-BC76-9E4A-A1EC-DE1BF11FD92E}">
      <dgm:prSet/>
      <dgm:spPr/>
      <dgm:t>
        <a:bodyPr/>
        <a:lstStyle/>
        <a:p>
          <a:endParaRPr lang="en-US"/>
        </a:p>
      </dgm:t>
    </dgm:pt>
    <dgm:pt modelId="{0AD62E0D-9B9B-4440-9C22-E6FE54F32FB7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Poor Richard" panose="02080502050505020702" pitchFamily="18" charset="0"/>
            </a:rPr>
            <a:t>Tutoring</a:t>
          </a:r>
          <a:endParaRPr lang="en-US" dirty="0">
            <a:solidFill>
              <a:srgbClr val="0000FF"/>
            </a:solidFill>
            <a:latin typeface="Poor Richard" panose="02080502050505020702" pitchFamily="18" charset="0"/>
          </a:endParaRPr>
        </a:p>
      </dgm:t>
    </dgm:pt>
    <dgm:pt modelId="{E4BD68CB-3A8B-814B-B126-CC77CF309D15}" type="parTrans" cxnId="{E869E9BA-BE0B-A849-A9EB-E6A7BC6450D8}">
      <dgm:prSet/>
      <dgm:spPr/>
      <dgm:t>
        <a:bodyPr/>
        <a:lstStyle/>
        <a:p>
          <a:endParaRPr lang="en-US"/>
        </a:p>
      </dgm:t>
    </dgm:pt>
    <dgm:pt modelId="{1AEF83CB-2465-BA40-A0FE-98FCB3C7B558}" type="sibTrans" cxnId="{E869E9BA-BE0B-A849-A9EB-E6A7BC6450D8}">
      <dgm:prSet/>
      <dgm:spPr/>
      <dgm:t>
        <a:bodyPr/>
        <a:lstStyle/>
        <a:p>
          <a:endParaRPr lang="en-US"/>
        </a:p>
      </dgm:t>
    </dgm:pt>
    <dgm:pt modelId="{F86D5BFA-E885-7C45-A2AA-3F8B264DB74B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Poor Richard" panose="02080502050505020702" pitchFamily="18" charset="0"/>
            </a:rPr>
            <a:t>Coaching</a:t>
          </a:r>
          <a:endParaRPr lang="en-US" dirty="0">
            <a:solidFill>
              <a:srgbClr val="0000FF"/>
            </a:solidFill>
            <a:latin typeface="Poor Richard" panose="02080502050505020702" pitchFamily="18" charset="0"/>
          </a:endParaRPr>
        </a:p>
      </dgm:t>
    </dgm:pt>
    <dgm:pt modelId="{35C2257F-8AC4-E04E-93D9-44773190F8A1}" type="parTrans" cxnId="{8AA257B3-741E-1548-AE79-257DCA1A246C}">
      <dgm:prSet/>
      <dgm:spPr/>
      <dgm:t>
        <a:bodyPr/>
        <a:lstStyle/>
        <a:p>
          <a:endParaRPr lang="en-US"/>
        </a:p>
      </dgm:t>
    </dgm:pt>
    <dgm:pt modelId="{05CD86EA-643D-E641-BDE9-68CBCD91CDE5}" type="sibTrans" cxnId="{8AA257B3-741E-1548-AE79-257DCA1A246C}">
      <dgm:prSet/>
      <dgm:spPr/>
      <dgm:t>
        <a:bodyPr/>
        <a:lstStyle/>
        <a:p>
          <a:endParaRPr lang="en-US"/>
        </a:p>
      </dgm:t>
    </dgm:pt>
    <dgm:pt modelId="{A079549A-9FD2-564D-9506-68BA580FEE44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Poor Richard" panose="02080502050505020702" pitchFamily="18" charset="0"/>
            </a:rPr>
            <a:t>Mentoring</a:t>
          </a:r>
          <a:endParaRPr lang="en-US" dirty="0">
            <a:solidFill>
              <a:srgbClr val="0000FF"/>
            </a:solidFill>
            <a:latin typeface="Poor Richard" panose="02080502050505020702" pitchFamily="18" charset="0"/>
          </a:endParaRPr>
        </a:p>
      </dgm:t>
    </dgm:pt>
    <dgm:pt modelId="{8FC19392-8EA0-7F48-8EE2-FCAEB4249C84}" type="parTrans" cxnId="{D793A700-F6F8-F44D-B692-26A27442BFBF}">
      <dgm:prSet/>
      <dgm:spPr/>
      <dgm:t>
        <a:bodyPr/>
        <a:lstStyle/>
        <a:p>
          <a:endParaRPr lang="en-US"/>
        </a:p>
      </dgm:t>
    </dgm:pt>
    <dgm:pt modelId="{6627B814-2FA9-6545-88A7-A4A2C25537E1}" type="sibTrans" cxnId="{D793A700-F6F8-F44D-B692-26A27442BFBF}">
      <dgm:prSet/>
      <dgm:spPr/>
      <dgm:t>
        <a:bodyPr/>
        <a:lstStyle/>
        <a:p>
          <a:endParaRPr lang="en-US"/>
        </a:p>
      </dgm:t>
    </dgm:pt>
    <dgm:pt modelId="{A0920A66-BF94-8346-9D5C-55E753473FE0}" type="pres">
      <dgm:prSet presAssocID="{11BB4825-1540-4042-88AA-AD72E6045E1F}" presName="compositeShape" presStyleCnt="0">
        <dgm:presLayoutVars>
          <dgm:chMax val="7"/>
          <dgm:dir/>
          <dgm:resizeHandles val="exact"/>
        </dgm:presLayoutVars>
      </dgm:prSet>
      <dgm:spPr/>
    </dgm:pt>
    <dgm:pt modelId="{934D4060-5B23-8441-99BD-08AE863AFD18}" type="pres">
      <dgm:prSet presAssocID="{4E139078-AA22-2640-A303-E968574EDE20}" presName="circ1" presStyleLbl="vennNode1" presStyleIdx="0" presStyleCnt="4"/>
      <dgm:spPr/>
      <dgm:t>
        <a:bodyPr/>
        <a:lstStyle/>
        <a:p>
          <a:endParaRPr lang="en-US"/>
        </a:p>
      </dgm:t>
    </dgm:pt>
    <dgm:pt modelId="{CF75EAA9-3D32-6F48-B7BC-E3BD4237389F}" type="pres">
      <dgm:prSet presAssocID="{4E139078-AA22-2640-A303-E968574EDE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31C53-CE90-384B-9F62-5B8BA9DD8936}" type="pres">
      <dgm:prSet presAssocID="{0AD62E0D-9B9B-4440-9C22-E6FE54F32FB7}" presName="circ2" presStyleLbl="vennNode1" presStyleIdx="1" presStyleCnt="4"/>
      <dgm:spPr/>
      <dgm:t>
        <a:bodyPr/>
        <a:lstStyle/>
        <a:p>
          <a:endParaRPr lang="en-US"/>
        </a:p>
      </dgm:t>
    </dgm:pt>
    <dgm:pt modelId="{2DA5825A-3966-8242-9A8A-275E59ACFADB}" type="pres">
      <dgm:prSet presAssocID="{0AD62E0D-9B9B-4440-9C22-E6FE54F32F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7F222-9539-4F49-830B-0EF664FA00B4}" type="pres">
      <dgm:prSet presAssocID="{F86D5BFA-E885-7C45-A2AA-3F8B264DB74B}" presName="circ3" presStyleLbl="vennNode1" presStyleIdx="2" presStyleCnt="4"/>
      <dgm:spPr/>
      <dgm:t>
        <a:bodyPr/>
        <a:lstStyle/>
        <a:p>
          <a:endParaRPr lang="en-US"/>
        </a:p>
      </dgm:t>
    </dgm:pt>
    <dgm:pt modelId="{8F9D61E9-6E8C-444A-AD14-813591A69843}" type="pres">
      <dgm:prSet presAssocID="{F86D5BFA-E885-7C45-A2AA-3F8B264DB7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6B1B9-871E-BD41-994C-7572672A7E14}" type="pres">
      <dgm:prSet presAssocID="{A079549A-9FD2-564D-9506-68BA580FEE44}" presName="circ4" presStyleLbl="vennNode1" presStyleIdx="3" presStyleCnt="4"/>
      <dgm:spPr/>
      <dgm:t>
        <a:bodyPr/>
        <a:lstStyle/>
        <a:p>
          <a:endParaRPr lang="en-US"/>
        </a:p>
      </dgm:t>
    </dgm:pt>
    <dgm:pt modelId="{2107F572-84D6-3346-974E-8761B02E815A}" type="pres">
      <dgm:prSet presAssocID="{A079549A-9FD2-564D-9506-68BA580FEE4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CEA73-45DB-624B-978A-843713CD1EB4}" type="presOf" srcId="{F86D5BFA-E885-7C45-A2AA-3F8B264DB74B}" destId="{8F9D61E9-6E8C-444A-AD14-813591A69843}" srcOrd="1" destOrd="0" presId="urn:microsoft.com/office/officeart/2005/8/layout/venn1"/>
    <dgm:cxn modelId="{9654FC51-BBB8-A64E-B1A0-A298CE023D60}" type="presOf" srcId="{A079549A-9FD2-564D-9506-68BA580FEE44}" destId="{0916B1B9-871E-BD41-994C-7572672A7E14}" srcOrd="0" destOrd="0" presId="urn:microsoft.com/office/officeart/2005/8/layout/venn1"/>
    <dgm:cxn modelId="{1A8A0B45-BBDE-2448-B8F9-BBC4F71EC940}" type="presOf" srcId="{4E139078-AA22-2640-A303-E968574EDE20}" destId="{934D4060-5B23-8441-99BD-08AE863AFD18}" srcOrd="0" destOrd="0" presId="urn:microsoft.com/office/officeart/2005/8/layout/venn1"/>
    <dgm:cxn modelId="{E869E9BA-BE0B-A849-A9EB-E6A7BC6450D8}" srcId="{11BB4825-1540-4042-88AA-AD72E6045E1F}" destId="{0AD62E0D-9B9B-4440-9C22-E6FE54F32FB7}" srcOrd="1" destOrd="0" parTransId="{E4BD68CB-3A8B-814B-B126-CC77CF309D15}" sibTransId="{1AEF83CB-2465-BA40-A0FE-98FCB3C7B558}"/>
    <dgm:cxn modelId="{971965C8-DE11-2D41-87B5-1329D857D243}" type="presOf" srcId="{A079549A-9FD2-564D-9506-68BA580FEE44}" destId="{2107F572-84D6-3346-974E-8761B02E815A}" srcOrd="1" destOrd="0" presId="urn:microsoft.com/office/officeart/2005/8/layout/venn1"/>
    <dgm:cxn modelId="{00F94BC5-BC76-9E4A-A1EC-DE1BF11FD92E}" srcId="{11BB4825-1540-4042-88AA-AD72E6045E1F}" destId="{4E139078-AA22-2640-A303-E968574EDE20}" srcOrd="0" destOrd="0" parTransId="{5F5DE169-1F55-CA41-9DC5-449BB3CB4DAD}" sibTransId="{97D47C33-4E22-CE44-B1F5-728F33A57023}"/>
    <dgm:cxn modelId="{4E1DFD2D-10A8-004D-A874-EA1064E25817}" type="presOf" srcId="{4E139078-AA22-2640-A303-E968574EDE20}" destId="{CF75EAA9-3D32-6F48-B7BC-E3BD4237389F}" srcOrd="1" destOrd="0" presId="urn:microsoft.com/office/officeart/2005/8/layout/venn1"/>
    <dgm:cxn modelId="{D34A200F-DA0E-5544-97D2-13C389D2DF88}" type="presOf" srcId="{0AD62E0D-9B9B-4440-9C22-E6FE54F32FB7}" destId="{2DA5825A-3966-8242-9A8A-275E59ACFADB}" srcOrd="1" destOrd="0" presId="urn:microsoft.com/office/officeart/2005/8/layout/venn1"/>
    <dgm:cxn modelId="{8AA257B3-741E-1548-AE79-257DCA1A246C}" srcId="{11BB4825-1540-4042-88AA-AD72E6045E1F}" destId="{F86D5BFA-E885-7C45-A2AA-3F8B264DB74B}" srcOrd="2" destOrd="0" parTransId="{35C2257F-8AC4-E04E-93D9-44773190F8A1}" sibTransId="{05CD86EA-643D-E641-BDE9-68CBCD91CDE5}"/>
    <dgm:cxn modelId="{72E818BC-DDB1-744F-9496-35700B5AF9E7}" type="presOf" srcId="{11BB4825-1540-4042-88AA-AD72E6045E1F}" destId="{A0920A66-BF94-8346-9D5C-55E753473FE0}" srcOrd="0" destOrd="0" presId="urn:microsoft.com/office/officeart/2005/8/layout/venn1"/>
    <dgm:cxn modelId="{22D30C80-76BE-A343-85D6-583E5A770440}" type="presOf" srcId="{F86D5BFA-E885-7C45-A2AA-3F8B264DB74B}" destId="{1977F222-9539-4F49-830B-0EF664FA00B4}" srcOrd="0" destOrd="0" presId="urn:microsoft.com/office/officeart/2005/8/layout/venn1"/>
    <dgm:cxn modelId="{D793A700-F6F8-F44D-B692-26A27442BFBF}" srcId="{11BB4825-1540-4042-88AA-AD72E6045E1F}" destId="{A079549A-9FD2-564D-9506-68BA580FEE44}" srcOrd="3" destOrd="0" parTransId="{8FC19392-8EA0-7F48-8EE2-FCAEB4249C84}" sibTransId="{6627B814-2FA9-6545-88A7-A4A2C25537E1}"/>
    <dgm:cxn modelId="{B52073D6-5EB3-3D4E-90CE-0874DCEB903C}" type="presOf" srcId="{0AD62E0D-9B9B-4440-9C22-E6FE54F32FB7}" destId="{D1831C53-CE90-384B-9F62-5B8BA9DD8936}" srcOrd="0" destOrd="0" presId="urn:microsoft.com/office/officeart/2005/8/layout/venn1"/>
    <dgm:cxn modelId="{6278528C-251D-3943-8467-F81458AF15C6}" type="presParOf" srcId="{A0920A66-BF94-8346-9D5C-55E753473FE0}" destId="{934D4060-5B23-8441-99BD-08AE863AFD18}" srcOrd="0" destOrd="0" presId="urn:microsoft.com/office/officeart/2005/8/layout/venn1"/>
    <dgm:cxn modelId="{2E293D1B-C9F1-D242-9686-E95797548DB0}" type="presParOf" srcId="{A0920A66-BF94-8346-9D5C-55E753473FE0}" destId="{CF75EAA9-3D32-6F48-B7BC-E3BD4237389F}" srcOrd="1" destOrd="0" presId="urn:microsoft.com/office/officeart/2005/8/layout/venn1"/>
    <dgm:cxn modelId="{49BBEEC1-C7BB-F644-822F-6AB0BE6E59C9}" type="presParOf" srcId="{A0920A66-BF94-8346-9D5C-55E753473FE0}" destId="{D1831C53-CE90-384B-9F62-5B8BA9DD8936}" srcOrd="2" destOrd="0" presId="urn:microsoft.com/office/officeart/2005/8/layout/venn1"/>
    <dgm:cxn modelId="{39C01C22-DFD8-584A-8671-C12AF779D920}" type="presParOf" srcId="{A0920A66-BF94-8346-9D5C-55E753473FE0}" destId="{2DA5825A-3966-8242-9A8A-275E59ACFADB}" srcOrd="3" destOrd="0" presId="urn:microsoft.com/office/officeart/2005/8/layout/venn1"/>
    <dgm:cxn modelId="{BFB552CB-9751-5A47-AEB4-75D900DCEEE7}" type="presParOf" srcId="{A0920A66-BF94-8346-9D5C-55E753473FE0}" destId="{1977F222-9539-4F49-830B-0EF664FA00B4}" srcOrd="4" destOrd="0" presId="urn:microsoft.com/office/officeart/2005/8/layout/venn1"/>
    <dgm:cxn modelId="{D23B6751-345C-FE4C-85DE-F52A55BE0D3B}" type="presParOf" srcId="{A0920A66-BF94-8346-9D5C-55E753473FE0}" destId="{8F9D61E9-6E8C-444A-AD14-813591A69843}" srcOrd="5" destOrd="0" presId="urn:microsoft.com/office/officeart/2005/8/layout/venn1"/>
    <dgm:cxn modelId="{6BE218CE-C9BC-634F-BC80-0CC8595C465A}" type="presParOf" srcId="{A0920A66-BF94-8346-9D5C-55E753473FE0}" destId="{0916B1B9-871E-BD41-994C-7572672A7E14}" srcOrd="6" destOrd="0" presId="urn:microsoft.com/office/officeart/2005/8/layout/venn1"/>
    <dgm:cxn modelId="{AEF979BA-E45D-DF40-BE2F-E559BAB460FE}" type="presParOf" srcId="{A0920A66-BF94-8346-9D5C-55E753473FE0}" destId="{2107F572-84D6-3346-974E-8761B02E815A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A90D5-E6C6-46D1-AB9A-1EF58D425D8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D25DB66-CF6A-4075-932C-347AC4305DE4}">
      <dgm:prSet phldrT="[Text]"/>
      <dgm:spPr/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Centralized model leading to decentralized standard. </a:t>
          </a:r>
        </a:p>
      </dgm:t>
    </dgm:pt>
    <dgm:pt modelId="{25268944-108E-4BAD-BBBA-220E22F97A54}" type="parTrans" cxnId="{0A401E73-78E0-4D68-BE15-9184734778F6}">
      <dgm:prSet/>
      <dgm:spPr/>
      <dgm:t>
        <a:bodyPr/>
        <a:lstStyle/>
        <a:p>
          <a:endParaRPr lang="en-US"/>
        </a:p>
      </dgm:t>
    </dgm:pt>
    <dgm:pt modelId="{35CA042F-C0CA-4FC4-BF24-291D813FC853}" type="sibTrans" cxnId="{0A401E73-78E0-4D68-BE15-9184734778F6}">
      <dgm:prSet/>
      <dgm:spPr/>
      <dgm:t>
        <a:bodyPr/>
        <a:lstStyle/>
        <a:p>
          <a:endParaRPr lang="en-US"/>
        </a:p>
      </dgm:t>
    </dgm:pt>
    <dgm:pt modelId="{6F872A6B-09E7-4E6F-939A-A9EBD1941871}">
      <dgm:prSet/>
      <dgm:spPr/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Focus of QEP - An expansion of the university’s academic coaching efforts.</a:t>
          </a:r>
          <a:endParaRPr lang="en-US" dirty="0">
            <a:latin typeface="Poor Richard" panose="02080502050505020702" pitchFamily="18" charset="0"/>
          </a:endParaRPr>
        </a:p>
      </dgm:t>
    </dgm:pt>
    <dgm:pt modelId="{3829F0F8-A479-4E8A-90E1-1B6B1F1F396F}" type="parTrans" cxnId="{480BCBA9-5D82-4903-881B-47F0BFDE2B71}">
      <dgm:prSet/>
      <dgm:spPr/>
      <dgm:t>
        <a:bodyPr/>
        <a:lstStyle/>
        <a:p>
          <a:endParaRPr lang="en-US"/>
        </a:p>
      </dgm:t>
    </dgm:pt>
    <dgm:pt modelId="{22D0C8D1-81A4-412F-81C8-0A6FA9732168}" type="sibTrans" cxnId="{480BCBA9-5D82-4903-881B-47F0BFDE2B71}">
      <dgm:prSet/>
      <dgm:spPr/>
      <dgm:t>
        <a:bodyPr/>
        <a:lstStyle/>
        <a:p>
          <a:endParaRPr lang="en-US"/>
        </a:p>
      </dgm:t>
    </dgm:pt>
    <dgm:pt modelId="{549C2F73-95AA-4C49-BC8B-805B0FB9227C}">
      <dgm:prSet/>
      <dgm:spPr/>
      <dgm:t>
        <a:bodyPr/>
        <a:lstStyle/>
        <a:p>
          <a:r>
            <a:rPr lang="en-US" dirty="0" smtClean="0">
              <a:latin typeface="Poor Richard" panose="02080502050505020702" pitchFamily="18" charset="0"/>
            </a:rPr>
            <a:t>Targeted Populations – Freshman on academic warning, Pell eligible and first generation students. </a:t>
          </a:r>
          <a:endParaRPr lang="en-US" dirty="0">
            <a:latin typeface="Poor Richard" panose="02080502050505020702" pitchFamily="18" charset="0"/>
          </a:endParaRPr>
        </a:p>
      </dgm:t>
    </dgm:pt>
    <dgm:pt modelId="{335A55FA-C9AF-4C3D-9D66-0CB29A1EE0E1}" type="parTrans" cxnId="{F67AE28E-10E0-4B65-A483-2957B790ABD4}">
      <dgm:prSet/>
      <dgm:spPr/>
      <dgm:t>
        <a:bodyPr/>
        <a:lstStyle/>
        <a:p>
          <a:endParaRPr lang="en-US"/>
        </a:p>
      </dgm:t>
    </dgm:pt>
    <dgm:pt modelId="{9D6F346C-B06A-43C4-B617-84FE7E775EF4}" type="sibTrans" cxnId="{F67AE28E-10E0-4B65-A483-2957B790ABD4}">
      <dgm:prSet/>
      <dgm:spPr/>
      <dgm:t>
        <a:bodyPr/>
        <a:lstStyle/>
        <a:p>
          <a:endParaRPr lang="en-US"/>
        </a:p>
      </dgm:t>
    </dgm:pt>
    <dgm:pt modelId="{8E6ECEEF-5347-4901-820D-67956D885556}" type="pres">
      <dgm:prSet presAssocID="{1E2A90D5-E6C6-46D1-AB9A-1EF58D425D85}" presName="compositeShape" presStyleCnt="0">
        <dgm:presLayoutVars>
          <dgm:dir/>
          <dgm:resizeHandles/>
        </dgm:presLayoutVars>
      </dgm:prSet>
      <dgm:spPr/>
    </dgm:pt>
    <dgm:pt modelId="{77A51717-43DF-40B1-9B3E-6503A0AFDB21}" type="pres">
      <dgm:prSet presAssocID="{1E2A90D5-E6C6-46D1-AB9A-1EF58D425D85}" presName="pyramid" presStyleLbl="node1" presStyleIdx="0" presStyleCnt="1" custLinFactNeighborX="482" custLinFactNeighborY="-161"/>
      <dgm:spPr>
        <a:solidFill>
          <a:srgbClr val="000090"/>
        </a:solidFill>
        <a:ln>
          <a:noFill/>
        </a:ln>
      </dgm:spPr>
    </dgm:pt>
    <dgm:pt modelId="{7B232B14-3FFB-497D-B04A-39427B24B489}" type="pres">
      <dgm:prSet presAssocID="{1E2A90D5-E6C6-46D1-AB9A-1EF58D425D85}" presName="theList" presStyleCnt="0"/>
      <dgm:spPr/>
    </dgm:pt>
    <dgm:pt modelId="{9C4E7AA7-25C4-44DA-8FA2-ECEDFE349263}" type="pres">
      <dgm:prSet presAssocID="{6F872A6B-09E7-4E6F-939A-A9EBD1941871}" presName="aNode" presStyleLbl="fgAcc1" presStyleIdx="0" presStyleCnt="3" custScaleX="20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7C3A7-911C-4DB4-AB88-609CF6A9A6B7}" type="pres">
      <dgm:prSet presAssocID="{6F872A6B-09E7-4E6F-939A-A9EBD1941871}" presName="aSpace" presStyleCnt="0"/>
      <dgm:spPr/>
    </dgm:pt>
    <dgm:pt modelId="{F40CEB8D-E004-436F-B8C6-FD0DDF26D7E1}" type="pres">
      <dgm:prSet presAssocID="{BD25DB66-CF6A-4075-932C-347AC4305DE4}" presName="aNode" presStyleLbl="fgAcc1" presStyleIdx="1" presStyleCnt="3" custScaleX="207071" custLinFactNeighborX="0" custLinFactNeighborY="12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35B61-8E0A-41F8-8FE0-7E0A21B5122D}" type="pres">
      <dgm:prSet presAssocID="{BD25DB66-CF6A-4075-932C-347AC4305DE4}" presName="aSpace" presStyleCnt="0"/>
      <dgm:spPr/>
    </dgm:pt>
    <dgm:pt modelId="{637A2F67-D38B-42C8-AFD1-3FE1717FAA1C}" type="pres">
      <dgm:prSet presAssocID="{549C2F73-95AA-4C49-BC8B-805B0FB9227C}" presName="aNode" presStyleLbl="fgAcc1" presStyleIdx="2" presStyleCnt="3" custScaleX="2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AEF9D-B16B-43EE-B507-017F2394C999}" type="pres">
      <dgm:prSet presAssocID="{549C2F73-95AA-4C49-BC8B-805B0FB9227C}" presName="aSpace" presStyleCnt="0"/>
      <dgm:spPr/>
    </dgm:pt>
  </dgm:ptLst>
  <dgm:cxnLst>
    <dgm:cxn modelId="{D9C8E514-385C-0347-87A5-64CE8F98CB3C}" type="presOf" srcId="{1E2A90D5-E6C6-46D1-AB9A-1EF58D425D85}" destId="{8E6ECEEF-5347-4901-820D-67956D885556}" srcOrd="0" destOrd="0" presId="urn:microsoft.com/office/officeart/2005/8/layout/pyramid2"/>
    <dgm:cxn modelId="{38A950B3-4A6D-D849-87A7-4CE9DA14EA67}" type="presOf" srcId="{6F872A6B-09E7-4E6F-939A-A9EBD1941871}" destId="{9C4E7AA7-25C4-44DA-8FA2-ECEDFE349263}" srcOrd="0" destOrd="0" presId="urn:microsoft.com/office/officeart/2005/8/layout/pyramid2"/>
    <dgm:cxn modelId="{F67AE28E-10E0-4B65-A483-2957B790ABD4}" srcId="{1E2A90D5-E6C6-46D1-AB9A-1EF58D425D85}" destId="{549C2F73-95AA-4C49-BC8B-805B0FB9227C}" srcOrd="2" destOrd="0" parTransId="{335A55FA-C9AF-4C3D-9D66-0CB29A1EE0E1}" sibTransId="{9D6F346C-B06A-43C4-B617-84FE7E775EF4}"/>
    <dgm:cxn modelId="{1C7B73B7-7B7C-BD40-9707-A710F6F97A40}" type="presOf" srcId="{BD25DB66-CF6A-4075-932C-347AC4305DE4}" destId="{F40CEB8D-E004-436F-B8C6-FD0DDF26D7E1}" srcOrd="0" destOrd="0" presId="urn:microsoft.com/office/officeart/2005/8/layout/pyramid2"/>
    <dgm:cxn modelId="{0440DA66-68DF-6143-8966-D82BFD1183AE}" type="presOf" srcId="{549C2F73-95AA-4C49-BC8B-805B0FB9227C}" destId="{637A2F67-D38B-42C8-AFD1-3FE1717FAA1C}" srcOrd="0" destOrd="0" presId="urn:microsoft.com/office/officeart/2005/8/layout/pyramid2"/>
    <dgm:cxn modelId="{0A401E73-78E0-4D68-BE15-9184734778F6}" srcId="{1E2A90D5-E6C6-46D1-AB9A-1EF58D425D85}" destId="{BD25DB66-CF6A-4075-932C-347AC4305DE4}" srcOrd="1" destOrd="0" parTransId="{25268944-108E-4BAD-BBBA-220E22F97A54}" sibTransId="{35CA042F-C0CA-4FC4-BF24-291D813FC853}"/>
    <dgm:cxn modelId="{480BCBA9-5D82-4903-881B-47F0BFDE2B71}" srcId="{1E2A90D5-E6C6-46D1-AB9A-1EF58D425D85}" destId="{6F872A6B-09E7-4E6F-939A-A9EBD1941871}" srcOrd="0" destOrd="0" parTransId="{3829F0F8-A479-4E8A-90E1-1B6B1F1F396F}" sibTransId="{22D0C8D1-81A4-412F-81C8-0A6FA9732168}"/>
    <dgm:cxn modelId="{045DD4E0-A59B-A549-B2CD-48D9E802649F}" type="presParOf" srcId="{8E6ECEEF-5347-4901-820D-67956D885556}" destId="{77A51717-43DF-40B1-9B3E-6503A0AFDB21}" srcOrd="0" destOrd="0" presId="urn:microsoft.com/office/officeart/2005/8/layout/pyramid2"/>
    <dgm:cxn modelId="{AE88EECC-FB1B-3E4D-A238-91E143EE1BF3}" type="presParOf" srcId="{8E6ECEEF-5347-4901-820D-67956D885556}" destId="{7B232B14-3FFB-497D-B04A-39427B24B489}" srcOrd="1" destOrd="0" presId="urn:microsoft.com/office/officeart/2005/8/layout/pyramid2"/>
    <dgm:cxn modelId="{7C04D1A8-E49A-CD4A-BCF3-453EDBC7695B}" type="presParOf" srcId="{7B232B14-3FFB-497D-B04A-39427B24B489}" destId="{9C4E7AA7-25C4-44DA-8FA2-ECEDFE349263}" srcOrd="0" destOrd="0" presId="urn:microsoft.com/office/officeart/2005/8/layout/pyramid2"/>
    <dgm:cxn modelId="{6AE3C035-2539-6249-9AE2-697B765AA466}" type="presParOf" srcId="{7B232B14-3FFB-497D-B04A-39427B24B489}" destId="{4257C3A7-911C-4DB4-AB88-609CF6A9A6B7}" srcOrd="1" destOrd="0" presId="urn:microsoft.com/office/officeart/2005/8/layout/pyramid2"/>
    <dgm:cxn modelId="{DA5B690A-331A-124D-A427-7E997C8F4BC0}" type="presParOf" srcId="{7B232B14-3FFB-497D-B04A-39427B24B489}" destId="{F40CEB8D-E004-436F-B8C6-FD0DDF26D7E1}" srcOrd="2" destOrd="0" presId="urn:microsoft.com/office/officeart/2005/8/layout/pyramid2"/>
    <dgm:cxn modelId="{48ED1CC8-9B3E-5942-A40B-AB87646FDD2E}" type="presParOf" srcId="{7B232B14-3FFB-497D-B04A-39427B24B489}" destId="{D4635B61-8E0A-41F8-8FE0-7E0A21B5122D}" srcOrd="3" destOrd="0" presId="urn:microsoft.com/office/officeart/2005/8/layout/pyramid2"/>
    <dgm:cxn modelId="{C69A3825-22EA-4849-A4ED-48A90E94C61C}" type="presParOf" srcId="{7B232B14-3FFB-497D-B04A-39427B24B489}" destId="{637A2F67-D38B-42C8-AFD1-3FE1717FAA1C}" srcOrd="4" destOrd="0" presId="urn:microsoft.com/office/officeart/2005/8/layout/pyramid2"/>
    <dgm:cxn modelId="{8C4D48FD-A746-0343-8A25-8D8090943A16}" type="presParOf" srcId="{7B232B14-3FFB-497D-B04A-39427B24B489}" destId="{CFAAEF9D-B16B-43EE-B507-017F2394C9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932802-A3E2-468B-A373-5BFEBB7155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FFDA8-9ED2-4787-B833-2126684C5206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1800" dirty="0" smtClean="0">
              <a:latin typeface="Poor Richard" panose="02080502050505020702" pitchFamily="18" charset="0"/>
            </a:rPr>
            <a:t>Assist students in developing skills related to academic success, such as study skills, time management, and self-efficacy.</a:t>
          </a:r>
          <a:endParaRPr lang="en-US" sz="1800" dirty="0">
            <a:latin typeface="Poor Richard" panose="02080502050505020702" pitchFamily="18" charset="0"/>
          </a:endParaRPr>
        </a:p>
      </dgm:t>
    </dgm:pt>
    <dgm:pt modelId="{3CFFEF17-0696-4E59-ADAD-A58C8AEB49E5}" type="parTrans" cxnId="{D77A24CB-5FD0-44B5-A5AE-5E692BC52B31}">
      <dgm:prSet/>
      <dgm:spPr/>
      <dgm:t>
        <a:bodyPr/>
        <a:lstStyle/>
        <a:p>
          <a:endParaRPr lang="en-US"/>
        </a:p>
      </dgm:t>
    </dgm:pt>
    <dgm:pt modelId="{54D635D6-ACF4-4FD2-8969-378527ED015C}" type="sibTrans" cxnId="{D77A24CB-5FD0-44B5-A5AE-5E692BC52B31}">
      <dgm:prSet/>
      <dgm:spPr>
        <a:solidFill>
          <a:schemeClr val="bg1"/>
        </a:solidFill>
        <a:ln w="28575">
          <a:solidFill>
            <a:srgbClr val="000090"/>
          </a:solidFill>
        </a:ln>
      </dgm:spPr>
      <dgm:t>
        <a:bodyPr/>
        <a:lstStyle/>
        <a:p>
          <a:endParaRPr lang="en-US"/>
        </a:p>
      </dgm:t>
    </dgm:pt>
    <dgm:pt modelId="{BFCFFD91-28BD-49BB-BD19-F07F0BBCB97A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1800" dirty="0" smtClean="0">
              <a:latin typeface="Poor Richard" panose="02080502050505020702" pitchFamily="18" charset="0"/>
            </a:rPr>
            <a:t>Connect students to other university resources and support personnel as needed.</a:t>
          </a:r>
          <a:endParaRPr lang="en-US" sz="1800" dirty="0">
            <a:latin typeface="Poor Richard" panose="02080502050505020702" pitchFamily="18" charset="0"/>
          </a:endParaRPr>
        </a:p>
      </dgm:t>
    </dgm:pt>
    <dgm:pt modelId="{CBDE17A1-0D36-4F7E-8D36-277AA84A32D3}" type="parTrans" cxnId="{A162FA01-3180-4835-A5BD-4BC6D8EB7728}">
      <dgm:prSet/>
      <dgm:spPr/>
      <dgm:t>
        <a:bodyPr/>
        <a:lstStyle/>
        <a:p>
          <a:endParaRPr lang="en-US"/>
        </a:p>
      </dgm:t>
    </dgm:pt>
    <dgm:pt modelId="{983704AD-A10D-4FA7-9ED0-09C0E86DBF57}" type="sibTrans" cxnId="{A162FA01-3180-4835-A5BD-4BC6D8EB7728}">
      <dgm:prSet/>
      <dgm:spPr>
        <a:solidFill>
          <a:schemeClr val="bg1"/>
        </a:solidFill>
        <a:ln w="28575">
          <a:solidFill>
            <a:srgbClr val="000090"/>
          </a:solidFill>
        </a:ln>
      </dgm:spPr>
      <dgm:t>
        <a:bodyPr/>
        <a:lstStyle/>
        <a:p>
          <a:endParaRPr lang="en-US"/>
        </a:p>
      </dgm:t>
    </dgm:pt>
    <dgm:pt modelId="{AB2B3D99-8208-4371-8D36-6F9EF88EFBE5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1800" dirty="0" smtClean="0">
              <a:latin typeface="Poor Richard" panose="02080502050505020702" pitchFamily="18" charset="0"/>
            </a:rPr>
            <a:t>Help students to develop a clear vision of their own goals and degree path.</a:t>
          </a:r>
          <a:endParaRPr lang="en-US" sz="1800" dirty="0">
            <a:latin typeface="Poor Richard" panose="02080502050505020702" pitchFamily="18" charset="0"/>
          </a:endParaRPr>
        </a:p>
      </dgm:t>
    </dgm:pt>
    <dgm:pt modelId="{D92FA2F4-353B-4B95-BE67-C9B6EB3B8821}" type="parTrans" cxnId="{50EC07C3-E14D-4B17-AEDC-503BB6392B1E}">
      <dgm:prSet/>
      <dgm:spPr/>
      <dgm:t>
        <a:bodyPr/>
        <a:lstStyle/>
        <a:p>
          <a:endParaRPr lang="en-US"/>
        </a:p>
      </dgm:t>
    </dgm:pt>
    <dgm:pt modelId="{FEDFA5A4-BD8E-4DE8-9752-8BCC8BF19514}" type="sibTrans" cxnId="{50EC07C3-E14D-4B17-AEDC-503BB6392B1E}">
      <dgm:prSet/>
      <dgm:spPr>
        <a:noFill/>
        <a:ln w="28575">
          <a:solidFill>
            <a:srgbClr val="000090"/>
          </a:solidFill>
        </a:ln>
      </dgm:spPr>
      <dgm:t>
        <a:bodyPr/>
        <a:lstStyle/>
        <a:p>
          <a:endParaRPr lang="en-US"/>
        </a:p>
      </dgm:t>
    </dgm:pt>
    <dgm:pt modelId="{5624ABC1-8B3A-4A2A-8773-F90B940565EF}" type="pres">
      <dgm:prSet presAssocID="{A7932802-A3E2-468B-A373-5BFEBB715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B1644-CD93-4514-A42A-904C42D117D4}" type="pres">
      <dgm:prSet presAssocID="{F78FFDA8-9ED2-4787-B833-2126684C5206}" presName="node" presStyleLbl="node1" presStyleIdx="0" presStyleCnt="3" custScaleX="111900" custScaleY="136239" custRadScaleRad="90932" custRadScaleInc="-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0489A-C7F4-48FE-B7B5-E4213AFD835E}" type="pres">
      <dgm:prSet presAssocID="{54D635D6-ACF4-4FD2-8969-378527ED01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AF2E971-C199-45E1-B909-9554489A71D1}" type="pres">
      <dgm:prSet presAssocID="{54D635D6-ACF4-4FD2-8969-378527ED01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B6EA3CD-430E-4240-B6B5-F96ECA4876C9}" type="pres">
      <dgm:prSet presAssocID="{BFCFFD91-28BD-49BB-BD19-F07F0BBCB97A}" presName="node" presStyleLbl="node1" presStyleIdx="1" presStyleCnt="3" custScaleX="111595" custScaleY="133159" custRadScaleRad="90320" custRadScaleInc="-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1CAE-B9AD-43BA-A355-14390F710B1D}" type="pres">
      <dgm:prSet presAssocID="{983704AD-A10D-4FA7-9ED0-09C0E86DBF5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B151815-B797-436C-A3A0-BA9DC18D7BD6}" type="pres">
      <dgm:prSet presAssocID="{983704AD-A10D-4FA7-9ED0-09C0E86DBF5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D5F72FD-D567-4E2F-B413-7CD7BF55F861}" type="pres">
      <dgm:prSet presAssocID="{AB2B3D99-8208-4371-8D36-6F9EF88EFBE5}" presName="node" presStyleLbl="node1" presStyleIdx="2" presStyleCnt="3" custScaleX="114862" custScaleY="128024" custRadScaleRad="93591" custRadScaleInc="9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89434-06AC-42FA-856C-514FC91BFD53}" type="pres">
      <dgm:prSet presAssocID="{FEDFA5A4-BD8E-4DE8-9752-8BCC8BF1951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C2947D4-57C6-4E7A-983A-D628F7C761D5}" type="pres">
      <dgm:prSet presAssocID="{FEDFA5A4-BD8E-4DE8-9752-8BCC8BF1951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415AC7-B821-DA41-83CC-F9224ACBE075}" type="presOf" srcId="{54D635D6-ACF4-4FD2-8969-378527ED015C}" destId="{5570489A-C7F4-48FE-B7B5-E4213AFD835E}" srcOrd="0" destOrd="0" presId="urn:microsoft.com/office/officeart/2005/8/layout/cycle7"/>
    <dgm:cxn modelId="{D105C9A6-74CF-D748-9C61-EA28470765F9}" type="presOf" srcId="{AB2B3D99-8208-4371-8D36-6F9EF88EFBE5}" destId="{3D5F72FD-D567-4E2F-B413-7CD7BF55F861}" srcOrd="0" destOrd="0" presId="urn:microsoft.com/office/officeart/2005/8/layout/cycle7"/>
    <dgm:cxn modelId="{8EF65111-67DE-BD4E-99D0-0B9592E6C934}" type="presOf" srcId="{F78FFDA8-9ED2-4787-B833-2126684C5206}" destId="{F8EB1644-CD93-4514-A42A-904C42D117D4}" srcOrd="0" destOrd="0" presId="urn:microsoft.com/office/officeart/2005/8/layout/cycle7"/>
    <dgm:cxn modelId="{50EC07C3-E14D-4B17-AEDC-503BB6392B1E}" srcId="{A7932802-A3E2-468B-A373-5BFEBB7155A4}" destId="{AB2B3D99-8208-4371-8D36-6F9EF88EFBE5}" srcOrd="2" destOrd="0" parTransId="{D92FA2F4-353B-4B95-BE67-C9B6EB3B8821}" sibTransId="{FEDFA5A4-BD8E-4DE8-9752-8BCC8BF19514}"/>
    <dgm:cxn modelId="{8977FCBE-9A52-BD43-A4AC-4C606B6E6BCE}" type="presOf" srcId="{BFCFFD91-28BD-49BB-BD19-F07F0BBCB97A}" destId="{BB6EA3CD-430E-4240-B6B5-F96ECA4876C9}" srcOrd="0" destOrd="0" presId="urn:microsoft.com/office/officeart/2005/8/layout/cycle7"/>
    <dgm:cxn modelId="{D77A24CB-5FD0-44B5-A5AE-5E692BC52B31}" srcId="{A7932802-A3E2-468B-A373-5BFEBB7155A4}" destId="{F78FFDA8-9ED2-4787-B833-2126684C5206}" srcOrd="0" destOrd="0" parTransId="{3CFFEF17-0696-4E59-ADAD-A58C8AEB49E5}" sibTransId="{54D635D6-ACF4-4FD2-8969-378527ED015C}"/>
    <dgm:cxn modelId="{375172BE-6232-914A-89AE-870147143B6C}" type="presOf" srcId="{A7932802-A3E2-468B-A373-5BFEBB7155A4}" destId="{5624ABC1-8B3A-4A2A-8773-F90B940565EF}" srcOrd="0" destOrd="0" presId="urn:microsoft.com/office/officeart/2005/8/layout/cycle7"/>
    <dgm:cxn modelId="{5CE3D2BA-2352-D042-9409-4DEAD12B71E9}" type="presOf" srcId="{983704AD-A10D-4FA7-9ED0-09C0E86DBF57}" destId="{F0EA1CAE-B9AD-43BA-A355-14390F710B1D}" srcOrd="0" destOrd="0" presId="urn:microsoft.com/office/officeart/2005/8/layout/cycle7"/>
    <dgm:cxn modelId="{3D7716FC-C206-A346-A10F-01D80AD5BC25}" type="presOf" srcId="{FEDFA5A4-BD8E-4DE8-9752-8BCC8BF19514}" destId="{60989434-06AC-42FA-856C-514FC91BFD53}" srcOrd="0" destOrd="0" presId="urn:microsoft.com/office/officeart/2005/8/layout/cycle7"/>
    <dgm:cxn modelId="{A162FA01-3180-4835-A5BD-4BC6D8EB7728}" srcId="{A7932802-A3E2-468B-A373-5BFEBB7155A4}" destId="{BFCFFD91-28BD-49BB-BD19-F07F0BBCB97A}" srcOrd="1" destOrd="0" parTransId="{CBDE17A1-0D36-4F7E-8D36-277AA84A32D3}" sibTransId="{983704AD-A10D-4FA7-9ED0-09C0E86DBF57}"/>
    <dgm:cxn modelId="{079A31D1-8779-1B42-9E01-07795935E40E}" type="presOf" srcId="{54D635D6-ACF4-4FD2-8969-378527ED015C}" destId="{7AF2E971-C199-45E1-B909-9554489A71D1}" srcOrd="1" destOrd="0" presId="urn:microsoft.com/office/officeart/2005/8/layout/cycle7"/>
    <dgm:cxn modelId="{5E19177B-3F63-874F-B651-A40AF1300805}" type="presOf" srcId="{FEDFA5A4-BD8E-4DE8-9752-8BCC8BF19514}" destId="{3C2947D4-57C6-4E7A-983A-D628F7C761D5}" srcOrd="1" destOrd="0" presId="urn:microsoft.com/office/officeart/2005/8/layout/cycle7"/>
    <dgm:cxn modelId="{C4CC244E-A568-9A40-8AF7-9BE23868D9E4}" type="presOf" srcId="{983704AD-A10D-4FA7-9ED0-09C0E86DBF57}" destId="{DB151815-B797-436C-A3A0-BA9DC18D7BD6}" srcOrd="1" destOrd="0" presId="urn:microsoft.com/office/officeart/2005/8/layout/cycle7"/>
    <dgm:cxn modelId="{ABEB2D07-C314-5444-8289-7BE658E74AD4}" type="presParOf" srcId="{5624ABC1-8B3A-4A2A-8773-F90B940565EF}" destId="{F8EB1644-CD93-4514-A42A-904C42D117D4}" srcOrd="0" destOrd="0" presId="urn:microsoft.com/office/officeart/2005/8/layout/cycle7"/>
    <dgm:cxn modelId="{D87BA30A-A90D-FD4B-B4C7-783C46B2272E}" type="presParOf" srcId="{5624ABC1-8B3A-4A2A-8773-F90B940565EF}" destId="{5570489A-C7F4-48FE-B7B5-E4213AFD835E}" srcOrd="1" destOrd="0" presId="urn:microsoft.com/office/officeart/2005/8/layout/cycle7"/>
    <dgm:cxn modelId="{02A82BBD-CCA2-6B41-A93E-F50C5844359B}" type="presParOf" srcId="{5570489A-C7F4-48FE-B7B5-E4213AFD835E}" destId="{7AF2E971-C199-45E1-B909-9554489A71D1}" srcOrd="0" destOrd="0" presId="urn:microsoft.com/office/officeart/2005/8/layout/cycle7"/>
    <dgm:cxn modelId="{567EB223-CB53-AF48-B8C8-953F6622A8A3}" type="presParOf" srcId="{5624ABC1-8B3A-4A2A-8773-F90B940565EF}" destId="{BB6EA3CD-430E-4240-B6B5-F96ECA4876C9}" srcOrd="2" destOrd="0" presId="urn:microsoft.com/office/officeart/2005/8/layout/cycle7"/>
    <dgm:cxn modelId="{29984A75-2B00-9648-B848-6D00ECC03C3A}" type="presParOf" srcId="{5624ABC1-8B3A-4A2A-8773-F90B940565EF}" destId="{F0EA1CAE-B9AD-43BA-A355-14390F710B1D}" srcOrd="3" destOrd="0" presId="urn:microsoft.com/office/officeart/2005/8/layout/cycle7"/>
    <dgm:cxn modelId="{C50404F9-DABE-E549-AB2B-C7808DBA3784}" type="presParOf" srcId="{F0EA1CAE-B9AD-43BA-A355-14390F710B1D}" destId="{DB151815-B797-436C-A3A0-BA9DC18D7BD6}" srcOrd="0" destOrd="0" presId="urn:microsoft.com/office/officeart/2005/8/layout/cycle7"/>
    <dgm:cxn modelId="{16820AAF-31C8-354E-8487-BA0A700E81D9}" type="presParOf" srcId="{5624ABC1-8B3A-4A2A-8773-F90B940565EF}" destId="{3D5F72FD-D567-4E2F-B413-7CD7BF55F861}" srcOrd="4" destOrd="0" presId="urn:microsoft.com/office/officeart/2005/8/layout/cycle7"/>
    <dgm:cxn modelId="{8C8C7056-6110-4B47-BC52-E12EC500518D}" type="presParOf" srcId="{5624ABC1-8B3A-4A2A-8773-F90B940565EF}" destId="{60989434-06AC-42FA-856C-514FC91BFD53}" srcOrd="5" destOrd="0" presId="urn:microsoft.com/office/officeart/2005/8/layout/cycle7"/>
    <dgm:cxn modelId="{078AC0E8-2A11-604E-A640-B3A317C70BEA}" type="presParOf" srcId="{60989434-06AC-42FA-856C-514FC91BFD53}" destId="{3C2947D4-57C6-4E7A-983A-D628F7C761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57A313-0A26-3C43-AC86-42F9536BB9AF}" type="doc">
      <dgm:prSet loTypeId="urn:microsoft.com/office/officeart/2008/layout/HexagonCluster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D42AB-CD62-2F46-829E-7D8C685AB22E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Poor Richard" panose="02080502050505020702" pitchFamily="18" charset="0"/>
            </a:rPr>
            <a:t>Appropriate Campus Resources for Psychosocial and Academic Needs</a:t>
          </a:r>
          <a:endParaRPr lang="en-US" sz="1400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02F527B2-FFA4-154F-92BC-D90B390A239B}" type="parTrans" cxnId="{5B6647C2-417A-4544-BCE4-B77F624F3810}">
      <dgm:prSet/>
      <dgm:spPr/>
      <dgm:t>
        <a:bodyPr/>
        <a:lstStyle/>
        <a:p>
          <a:endParaRPr lang="en-US"/>
        </a:p>
      </dgm:t>
    </dgm:pt>
    <dgm:pt modelId="{8D5BA603-C68D-9B47-844A-DD35347EA1DF}" type="sibTrans" cxnId="{5B6647C2-417A-4544-BCE4-B77F624F3810}">
      <dgm:prSet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F144CC-9E83-A745-9F04-36D1FCED4817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Ability to Utilize Technology Tools for Degree Planning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1794A0C6-6F9D-CC46-86B9-387B75F0C68C}" type="parTrans" cxnId="{4C86BD03-5B2A-CF43-AEFF-0AA0CD2130AD}">
      <dgm:prSet/>
      <dgm:spPr/>
      <dgm:t>
        <a:bodyPr/>
        <a:lstStyle/>
        <a:p>
          <a:endParaRPr lang="en-US"/>
        </a:p>
      </dgm:t>
    </dgm:pt>
    <dgm:pt modelId="{DEF28815-36E7-884E-A643-4FBE230566A4}" type="sibTrans" cxnId="{4C86BD03-5B2A-CF43-AEFF-0AA0CD2130AD}">
      <dgm:prSet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006C18F-92CF-8442-80B8-0D213B545E57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Poor Richard" panose="02080502050505020702" pitchFamily="18" charset="0"/>
            </a:rPr>
            <a:t>Increase in Academic Self-Efficacy</a:t>
          </a:r>
          <a:endParaRPr lang="en-US" sz="1400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306998C2-6027-2F46-B7BB-9F644E05DE17}" type="parTrans" cxnId="{DF94DBC8-03BC-0642-93CB-F59B58F3C29A}">
      <dgm:prSet/>
      <dgm:spPr/>
      <dgm:t>
        <a:bodyPr/>
        <a:lstStyle/>
        <a:p>
          <a:endParaRPr lang="en-US"/>
        </a:p>
      </dgm:t>
    </dgm:pt>
    <dgm:pt modelId="{1F7BC0F4-214E-434C-BFBF-684C08EAFACD}" type="sibTrans" cxnId="{DF94DBC8-03BC-0642-93CB-F59B58F3C29A}">
      <dgm:prSet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0A898B-4870-1B4E-9D18-4048D77E4FCA}">
      <dgm:prSet custT="1"/>
      <dgm:spPr>
        <a:solidFill>
          <a:srgbClr val="000090"/>
        </a:solidFill>
        <a:ln>
          <a:solidFill>
            <a:srgbClr val="000090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Poor Richard" panose="02080502050505020702" pitchFamily="18" charset="0"/>
            </a:rPr>
            <a:t>Identify a Career Goal and Academic Pathway to that Goal</a:t>
          </a:r>
          <a:endParaRPr lang="en-US" sz="1400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0F8F52F5-F7A5-5348-ABC1-DEA0ECBA749F}" type="parTrans" cxnId="{A92448B7-0D71-AB4E-9505-EB505309848D}">
      <dgm:prSet/>
      <dgm:spPr/>
      <dgm:t>
        <a:bodyPr/>
        <a:lstStyle/>
        <a:p>
          <a:endParaRPr lang="en-US"/>
        </a:p>
      </dgm:t>
    </dgm:pt>
    <dgm:pt modelId="{460F9134-4F8F-BB47-9769-3E76E31644AD}" type="sibTrans" cxnId="{A92448B7-0D71-AB4E-9505-EB505309848D}">
      <dgm:prSet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0C6B72-5D98-3949-9D32-83E70FDDE6DA}">
      <dgm:prSet/>
      <dgm:spPr>
        <a:solidFill>
          <a:srgbClr val="00009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Express Sense of Connection and/or Engagement to the Institution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56C6D9A8-A72B-CD4D-8FB7-E9981A32F1EE}" type="parTrans" cxnId="{FAAB8894-C79A-1440-B9B2-5CB475A3A1A1}">
      <dgm:prSet/>
      <dgm:spPr/>
      <dgm:t>
        <a:bodyPr/>
        <a:lstStyle/>
        <a:p>
          <a:endParaRPr lang="en-US"/>
        </a:p>
      </dgm:t>
    </dgm:pt>
    <dgm:pt modelId="{D8527D07-8F40-CE49-A43F-B19D9825A841}" type="sibTrans" cxnId="{FAAB8894-C79A-1440-B9B2-5CB475A3A1A1}">
      <dgm:prSet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7E08F2-A176-3C41-BF36-142F7E1346EA}">
      <dgm:prSet/>
      <dgm:spPr>
        <a:solidFill>
          <a:srgbClr val="00009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Demonstrate Adequate Progress to Degree Completion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148EFD48-A5B0-794A-8C55-478BE1CE25DA}" type="parTrans" cxnId="{2AB5F0FB-7FFD-C149-8FC9-962DA262AE87}">
      <dgm:prSet/>
      <dgm:spPr/>
      <dgm:t>
        <a:bodyPr/>
        <a:lstStyle/>
        <a:p>
          <a:endParaRPr lang="en-US"/>
        </a:p>
      </dgm:t>
    </dgm:pt>
    <dgm:pt modelId="{BB4A59D4-7153-0A43-BBAB-A62235CF34BB}" type="sibTrans" cxnId="{2AB5F0FB-7FFD-C149-8FC9-962DA262AE87}">
      <dgm:prSet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37B023-7F1D-D648-B518-47923AC53BC6}" type="pres">
      <dgm:prSet presAssocID="{1157A313-0A26-3C43-AC86-42F9536BB9A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982D1C25-37D0-3049-9479-17A14A48EC77}" type="pres">
      <dgm:prSet presAssocID="{B41D42AB-CD62-2F46-829E-7D8C685AB22E}" presName="text1" presStyleCnt="0"/>
      <dgm:spPr/>
    </dgm:pt>
    <dgm:pt modelId="{6AC3693C-6E4D-C747-8D2D-C50A1B33F907}" type="pres">
      <dgm:prSet presAssocID="{B41D42AB-CD62-2F46-829E-7D8C685AB22E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4C61A-F3BC-644C-A9AF-E32D6412A5CE}" type="pres">
      <dgm:prSet presAssocID="{B41D42AB-CD62-2F46-829E-7D8C685AB22E}" presName="textaccent1" presStyleCnt="0"/>
      <dgm:spPr/>
    </dgm:pt>
    <dgm:pt modelId="{C6D32BCD-45C1-F049-BDE3-EFB5F1648833}" type="pres">
      <dgm:prSet presAssocID="{B41D42AB-CD62-2F46-829E-7D8C685AB22E}" presName="accentRepeatNode" presStyleLbl="solidAlignAcc1" presStyleIdx="0" presStyleCnt="12"/>
      <dgm:spPr/>
    </dgm:pt>
    <dgm:pt modelId="{5E57687A-53E3-964B-A6D4-4C6313B9D318}" type="pres">
      <dgm:prSet presAssocID="{8D5BA603-C68D-9B47-844A-DD35347EA1DF}" presName="image1" presStyleCnt="0"/>
      <dgm:spPr/>
    </dgm:pt>
    <dgm:pt modelId="{CA99C4E1-763F-2D4C-B341-45AD927C8CF2}" type="pres">
      <dgm:prSet presAssocID="{8D5BA603-C68D-9B47-844A-DD35347EA1DF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CB54EE84-F398-F246-AD8B-BD5B73D4387B}" type="pres">
      <dgm:prSet presAssocID="{8D5BA603-C68D-9B47-844A-DD35347EA1DF}" presName="imageaccent1" presStyleCnt="0"/>
      <dgm:spPr/>
    </dgm:pt>
    <dgm:pt modelId="{878EEBC4-5CF2-0A4C-ACD2-24894EF8E5C5}" type="pres">
      <dgm:prSet presAssocID="{8D5BA603-C68D-9B47-844A-DD35347EA1DF}" presName="accentRepeatNode" presStyleLbl="solidAlignAcc1" presStyleIdx="1" presStyleCnt="12"/>
      <dgm:spPr/>
    </dgm:pt>
    <dgm:pt modelId="{9E95774F-DC6F-2746-B9BC-FDBCDEFAAB0F}" type="pres">
      <dgm:prSet presAssocID="{33F144CC-9E83-A745-9F04-36D1FCED4817}" presName="text2" presStyleCnt="0"/>
      <dgm:spPr/>
    </dgm:pt>
    <dgm:pt modelId="{0D6B6BBB-C05C-4B43-A4E3-DF7BC257E3AE}" type="pres">
      <dgm:prSet presAssocID="{33F144CC-9E83-A745-9F04-36D1FCED4817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D0BBB-2518-B34F-B503-5FDC22EB6A59}" type="pres">
      <dgm:prSet presAssocID="{33F144CC-9E83-A745-9F04-36D1FCED4817}" presName="textaccent2" presStyleCnt="0"/>
      <dgm:spPr/>
    </dgm:pt>
    <dgm:pt modelId="{E5BE02CB-B7CF-B847-ABCE-F34AFA0992C5}" type="pres">
      <dgm:prSet presAssocID="{33F144CC-9E83-A745-9F04-36D1FCED4817}" presName="accentRepeatNode" presStyleLbl="solidAlignAcc1" presStyleIdx="2" presStyleCnt="12"/>
      <dgm:spPr/>
    </dgm:pt>
    <dgm:pt modelId="{E99577B7-4048-1B46-99A8-23964046A60C}" type="pres">
      <dgm:prSet presAssocID="{DEF28815-36E7-884E-A643-4FBE230566A4}" presName="image2" presStyleCnt="0"/>
      <dgm:spPr/>
    </dgm:pt>
    <dgm:pt modelId="{165590FB-8AEB-C340-96A6-A72382347853}" type="pres">
      <dgm:prSet presAssocID="{DEF28815-36E7-884E-A643-4FBE230566A4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AEC6EBDD-4B06-8847-BE67-E7ABDFA71D93}" type="pres">
      <dgm:prSet presAssocID="{DEF28815-36E7-884E-A643-4FBE230566A4}" presName="imageaccent2" presStyleCnt="0"/>
      <dgm:spPr/>
    </dgm:pt>
    <dgm:pt modelId="{1908CDC7-C502-CA48-BB41-991BC606F4B3}" type="pres">
      <dgm:prSet presAssocID="{DEF28815-36E7-884E-A643-4FBE230566A4}" presName="accentRepeatNode" presStyleLbl="solidAlignAcc1" presStyleIdx="3" presStyleCnt="12"/>
      <dgm:spPr/>
    </dgm:pt>
    <dgm:pt modelId="{3A67F94C-D4B4-8B45-9987-197571188081}" type="pres">
      <dgm:prSet presAssocID="{2006C18F-92CF-8442-80B8-0D213B545E57}" presName="text3" presStyleCnt="0"/>
      <dgm:spPr/>
    </dgm:pt>
    <dgm:pt modelId="{7DA18192-6A0A-3245-961C-8864217EC6E7}" type="pres">
      <dgm:prSet presAssocID="{2006C18F-92CF-8442-80B8-0D213B545E57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F2313-2E49-BA4E-B575-641E2CAB1A1A}" type="pres">
      <dgm:prSet presAssocID="{2006C18F-92CF-8442-80B8-0D213B545E57}" presName="textaccent3" presStyleCnt="0"/>
      <dgm:spPr/>
    </dgm:pt>
    <dgm:pt modelId="{56882893-0875-F344-97CE-B543C9100E1A}" type="pres">
      <dgm:prSet presAssocID="{2006C18F-92CF-8442-80B8-0D213B545E57}" presName="accentRepeatNode" presStyleLbl="solidAlignAcc1" presStyleIdx="4" presStyleCnt="12"/>
      <dgm:spPr/>
    </dgm:pt>
    <dgm:pt modelId="{60858B19-8D89-F547-9199-75B697822852}" type="pres">
      <dgm:prSet presAssocID="{1F7BC0F4-214E-434C-BFBF-684C08EAFACD}" presName="image3" presStyleCnt="0"/>
      <dgm:spPr/>
    </dgm:pt>
    <dgm:pt modelId="{A54410D7-CDE6-5044-82DB-ED14B60A5443}" type="pres">
      <dgm:prSet presAssocID="{1F7BC0F4-214E-434C-BFBF-684C08EAFACD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0CCFBC0C-032D-0E46-AFA2-EAF5F14D6C0A}" type="pres">
      <dgm:prSet presAssocID="{1F7BC0F4-214E-434C-BFBF-684C08EAFACD}" presName="imageaccent3" presStyleCnt="0"/>
      <dgm:spPr/>
    </dgm:pt>
    <dgm:pt modelId="{3A428A92-6F40-464A-878F-4DC73EE74EF3}" type="pres">
      <dgm:prSet presAssocID="{1F7BC0F4-214E-434C-BFBF-684C08EAFACD}" presName="accentRepeatNode" presStyleLbl="solidAlignAcc1" presStyleIdx="5" presStyleCnt="12" custLinFactX="258974" custLinFactY="-164986" custLinFactNeighborX="300000" custLinFactNeighborY="-200000"/>
      <dgm:spPr/>
    </dgm:pt>
    <dgm:pt modelId="{D0DBB559-C9BE-1643-81F3-55EAEA879944}" type="pres">
      <dgm:prSet presAssocID="{510A898B-4870-1B4E-9D18-4048D77E4FCA}" presName="text4" presStyleCnt="0"/>
      <dgm:spPr/>
    </dgm:pt>
    <dgm:pt modelId="{225103A3-9ADF-3D40-83C4-486E21353DAD}" type="pres">
      <dgm:prSet presAssocID="{510A898B-4870-1B4E-9D18-4048D77E4FCA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AB3AA-E240-ED40-B047-7068A026A728}" type="pres">
      <dgm:prSet presAssocID="{510A898B-4870-1B4E-9D18-4048D77E4FCA}" presName="textaccent4" presStyleCnt="0"/>
      <dgm:spPr/>
    </dgm:pt>
    <dgm:pt modelId="{8AB62083-D485-8C4F-A1E8-3490293BE703}" type="pres">
      <dgm:prSet presAssocID="{510A898B-4870-1B4E-9D18-4048D77E4FCA}" presName="accentRepeatNode" presStyleLbl="solidAlignAcc1" presStyleIdx="6" presStyleCnt="12"/>
      <dgm:spPr/>
    </dgm:pt>
    <dgm:pt modelId="{59F7FFA3-99EF-7143-AEBB-00B04CECE032}" type="pres">
      <dgm:prSet presAssocID="{460F9134-4F8F-BB47-9769-3E76E31644AD}" presName="image4" presStyleCnt="0"/>
      <dgm:spPr/>
    </dgm:pt>
    <dgm:pt modelId="{17EBF88A-F6C7-7847-AF9F-92D47A8AF484}" type="pres">
      <dgm:prSet presAssocID="{460F9134-4F8F-BB47-9769-3E76E31644AD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539CEC21-FDC6-8C45-BECF-2823C802CFE0}" type="pres">
      <dgm:prSet presAssocID="{460F9134-4F8F-BB47-9769-3E76E31644AD}" presName="imageaccent4" presStyleCnt="0"/>
      <dgm:spPr/>
    </dgm:pt>
    <dgm:pt modelId="{182677CF-6AE3-184F-A1F7-3CF32B689ED2}" type="pres">
      <dgm:prSet presAssocID="{460F9134-4F8F-BB47-9769-3E76E31644AD}" presName="accentRepeatNode" presStyleLbl="solidAlignAcc1" presStyleIdx="7" presStyleCnt="12"/>
      <dgm:spPr/>
    </dgm:pt>
    <dgm:pt modelId="{4EBDC859-C3B4-AF40-ABBB-8A21543C519D}" type="pres">
      <dgm:prSet presAssocID="{370C6B72-5D98-3949-9D32-83E70FDDE6DA}" presName="text5" presStyleCnt="0"/>
      <dgm:spPr/>
    </dgm:pt>
    <dgm:pt modelId="{D7779F13-B491-9941-B24C-FB1DDF39B670}" type="pres">
      <dgm:prSet presAssocID="{370C6B72-5D98-3949-9D32-83E70FDDE6DA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1E317-1E77-4F4A-94E8-B177689FD543}" type="pres">
      <dgm:prSet presAssocID="{370C6B72-5D98-3949-9D32-83E70FDDE6DA}" presName="textaccent5" presStyleCnt="0"/>
      <dgm:spPr/>
    </dgm:pt>
    <dgm:pt modelId="{C9A2AED6-F1A1-6A43-959C-30BA09ADD47F}" type="pres">
      <dgm:prSet presAssocID="{370C6B72-5D98-3949-9D32-83E70FDDE6DA}" presName="accentRepeatNode" presStyleLbl="solidAlignAcc1" presStyleIdx="8" presStyleCnt="12"/>
      <dgm:spPr/>
    </dgm:pt>
    <dgm:pt modelId="{4EC91500-0475-C946-90A0-988981E03626}" type="pres">
      <dgm:prSet presAssocID="{D8527D07-8F40-CE49-A43F-B19D9825A841}" presName="image5" presStyleCnt="0"/>
      <dgm:spPr/>
    </dgm:pt>
    <dgm:pt modelId="{1D0B88B3-8E91-094B-B6EA-3FD63E69FEB9}" type="pres">
      <dgm:prSet presAssocID="{D8527D07-8F40-CE49-A43F-B19D9825A841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98B44CB7-89CD-6845-9574-938B0520F2F8}" type="pres">
      <dgm:prSet presAssocID="{D8527D07-8F40-CE49-A43F-B19D9825A841}" presName="imageaccent5" presStyleCnt="0"/>
      <dgm:spPr/>
    </dgm:pt>
    <dgm:pt modelId="{471A2FA5-1C77-CF48-84FC-9CB2B8D94F9D}" type="pres">
      <dgm:prSet presAssocID="{D8527D07-8F40-CE49-A43F-B19D9825A841}" presName="accentRepeatNode" presStyleLbl="solidAlignAcc1" presStyleIdx="9" presStyleCnt="12"/>
      <dgm:spPr/>
    </dgm:pt>
    <dgm:pt modelId="{FEB16640-E3F3-A64F-8FD6-A8FF72D9FF61}" type="pres">
      <dgm:prSet presAssocID="{277E08F2-A176-3C41-BF36-142F7E1346EA}" presName="text6" presStyleCnt="0"/>
      <dgm:spPr/>
    </dgm:pt>
    <dgm:pt modelId="{15478C24-6425-F641-812E-6A6F241F262F}" type="pres">
      <dgm:prSet presAssocID="{277E08F2-A176-3C41-BF36-142F7E1346EA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4467E-1A97-3740-A1C4-A2360099A61E}" type="pres">
      <dgm:prSet presAssocID="{277E08F2-A176-3C41-BF36-142F7E1346EA}" presName="textaccent6" presStyleCnt="0"/>
      <dgm:spPr/>
    </dgm:pt>
    <dgm:pt modelId="{FBA2061D-F5B8-2142-AC0E-D69B000F18C7}" type="pres">
      <dgm:prSet presAssocID="{277E08F2-A176-3C41-BF36-142F7E1346EA}" presName="accentRepeatNode" presStyleLbl="solidAlignAcc1" presStyleIdx="10" presStyleCnt="12"/>
      <dgm:spPr/>
    </dgm:pt>
    <dgm:pt modelId="{534F9D50-ABE9-3D47-91AB-7A4FED6A1555}" type="pres">
      <dgm:prSet presAssocID="{BB4A59D4-7153-0A43-BBAB-A62235CF34BB}" presName="image6" presStyleCnt="0"/>
      <dgm:spPr/>
    </dgm:pt>
    <dgm:pt modelId="{F221309D-F33F-7C4A-80E3-064535256036}" type="pres">
      <dgm:prSet presAssocID="{BB4A59D4-7153-0A43-BBAB-A62235CF34BB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3DA5DE56-7734-7C4C-B090-BBD1A6737758}" type="pres">
      <dgm:prSet presAssocID="{BB4A59D4-7153-0A43-BBAB-A62235CF34BB}" presName="imageaccent6" presStyleCnt="0"/>
      <dgm:spPr/>
    </dgm:pt>
    <dgm:pt modelId="{E5DA56B6-46C5-FB42-8234-15AC1A33C789}" type="pres">
      <dgm:prSet presAssocID="{BB4A59D4-7153-0A43-BBAB-A62235CF34BB}" presName="accentRepeatNode" presStyleLbl="solidAlignAcc1" presStyleIdx="11" presStyleCnt="12"/>
      <dgm:spPr/>
    </dgm:pt>
  </dgm:ptLst>
  <dgm:cxnLst>
    <dgm:cxn modelId="{28FA80A0-0613-A74B-B5B5-828D69BF1595}" type="presOf" srcId="{BB4A59D4-7153-0A43-BBAB-A62235CF34BB}" destId="{F221309D-F33F-7C4A-80E3-064535256036}" srcOrd="0" destOrd="0" presId="urn:microsoft.com/office/officeart/2008/layout/HexagonCluster"/>
    <dgm:cxn modelId="{A1D34463-030E-E54A-BB63-BC8851F48599}" type="presOf" srcId="{1F7BC0F4-214E-434C-BFBF-684C08EAFACD}" destId="{A54410D7-CDE6-5044-82DB-ED14B60A5443}" srcOrd="0" destOrd="0" presId="urn:microsoft.com/office/officeart/2008/layout/HexagonCluster"/>
    <dgm:cxn modelId="{A7255BDB-A2A9-EE41-80A6-BEE657A07AEF}" type="presOf" srcId="{510A898B-4870-1B4E-9D18-4048D77E4FCA}" destId="{225103A3-9ADF-3D40-83C4-486E21353DAD}" srcOrd="0" destOrd="0" presId="urn:microsoft.com/office/officeart/2008/layout/HexagonCluster"/>
    <dgm:cxn modelId="{94710904-5E49-CB4B-B3B0-2B64F458742C}" type="presOf" srcId="{1157A313-0A26-3C43-AC86-42F9536BB9AF}" destId="{0837B023-7F1D-D648-B518-47923AC53BC6}" srcOrd="0" destOrd="0" presId="urn:microsoft.com/office/officeart/2008/layout/HexagonCluster"/>
    <dgm:cxn modelId="{4C86BD03-5B2A-CF43-AEFF-0AA0CD2130AD}" srcId="{1157A313-0A26-3C43-AC86-42F9536BB9AF}" destId="{33F144CC-9E83-A745-9F04-36D1FCED4817}" srcOrd="1" destOrd="0" parTransId="{1794A0C6-6F9D-CC46-86B9-387B75F0C68C}" sibTransId="{DEF28815-36E7-884E-A643-4FBE230566A4}"/>
    <dgm:cxn modelId="{5B6647C2-417A-4544-BCE4-B77F624F3810}" srcId="{1157A313-0A26-3C43-AC86-42F9536BB9AF}" destId="{B41D42AB-CD62-2F46-829E-7D8C685AB22E}" srcOrd="0" destOrd="0" parTransId="{02F527B2-FFA4-154F-92BC-D90B390A239B}" sibTransId="{8D5BA603-C68D-9B47-844A-DD35347EA1DF}"/>
    <dgm:cxn modelId="{0BB13E66-A005-554D-89BF-A9A0C56FD743}" type="presOf" srcId="{B41D42AB-CD62-2F46-829E-7D8C685AB22E}" destId="{6AC3693C-6E4D-C747-8D2D-C50A1B33F907}" srcOrd="0" destOrd="0" presId="urn:microsoft.com/office/officeart/2008/layout/HexagonCluster"/>
    <dgm:cxn modelId="{92B0CDBA-B748-514C-893F-6FEDBFCF0506}" type="presOf" srcId="{33F144CC-9E83-A745-9F04-36D1FCED4817}" destId="{0D6B6BBB-C05C-4B43-A4E3-DF7BC257E3AE}" srcOrd="0" destOrd="0" presId="urn:microsoft.com/office/officeart/2008/layout/HexagonCluster"/>
    <dgm:cxn modelId="{EE24C707-DEE3-3A43-AB4C-FAAA7E4D611E}" type="presOf" srcId="{DEF28815-36E7-884E-A643-4FBE230566A4}" destId="{165590FB-8AEB-C340-96A6-A72382347853}" srcOrd="0" destOrd="0" presId="urn:microsoft.com/office/officeart/2008/layout/HexagonCluster"/>
    <dgm:cxn modelId="{2E133742-4432-5D4E-912A-C67182991008}" type="presOf" srcId="{370C6B72-5D98-3949-9D32-83E70FDDE6DA}" destId="{D7779F13-B491-9941-B24C-FB1DDF39B670}" srcOrd="0" destOrd="0" presId="urn:microsoft.com/office/officeart/2008/layout/HexagonCluster"/>
    <dgm:cxn modelId="{6683D653-99FC-BF45-A8F2-CACA51B4B3C6}" type="presOf" srcId="{8D5BA603-C68D-9B47-844A-DD35347EA1DF}" destId="{CA99C4E1-763F-2D4C-B341-45AD927C8CF2}" srcOrd="0" destOrd="0" presId="urn:microsoft.com/office/officeart/2008/layout/HexagonCluster"/>
    <dgm:cxn modelId="{A92448B7-0D71-AB4E-9505-EB505309848D}" srcId="{1157A313-0A26-3C43-AC86-42F9536BB9AF}" destId="{510A898B-4870-1B4E-9D18-4048D77E4FCA}" srcOrd="3" destOrd="0" parTransId="{0F8F52F5-F7A5-5348-ABC1-DEA0ECBA749F}" sibTransId="{460F9134-4F8F-BB47-9769-3E76E31644AD}"/>
    <dgm:cxn modelId="{2AB5F0FB-7FFD-C149-8FC9-962DA262AE87}" srcId="{1157A313-0A26-3C43-AC86-42F9536BB9AF}" destId="{277E08F2-A176-3C41-BF36-142F7E1346EA}" srcOrd="5" destOrd="0" parTransId="{148EFD48-A5B0-794A-8C55-478BE1CE25DA}" sibTransId="{BB4A59D4-7153-0A43-BBAB-A62235CF34BB}"/>
    <dgm:cxn modelId="{6135D4D3-184A-6F4E-BC74-052E003FC280}" type="presOf" srcId="{D8527D07-8F40-CE49-A43F-B19D9825A841}" destId="{1D0B88B3-8E91-094B-B6EA-3FD63E69FEB9}" srcOrd="0" destOrd="0" presId="urn:microsoft.com/office/officeart/2008/layout/HexagonCluster"/>
    <dgm:cxn modelId="{DF94DBC8-03BC-0642-93CB-F59B58F3C29A}" srcId="{1157A313-0A26-3C43-AC86-42F9536BB9AF}" destId="{2006C18F-92CF-8442-80B8-0D213B545E57}" srcOrd="2" destOrd="0" parTransId="{306998C2-6027-2F46-B7BB-9F644E05DE17}" sibTransId="{1F7BC0F4-214E-434C-BFBF-684C08EAFACD}"/>
    <dgm:cxn modelId="{760CEC04-B7EE-BA47-897E-750F9C476930}" type="presOf" srcId="{2006C18F-92CF-8442-80B8-0D213B545E57}" destId="{7DA18192-6A0A-3245-961C-8864217EC6E7}" srcOrd="0" destOrd="0" presId="urn:microsoft.com/office/officeart/2008/layout/HexagonCluster"/>
    <dgm:cxn modelId="{FAAB8894-C79A-1440-B9B2-5CB475A3A1A1}" srcId="{1157A313-0A26-3C43-AC86-42F9536BB9AF}" destId="{370C6B72-5D98-3949-9D32-83E70FDDE6DA}" srcOrd="4" destOrd="0" parTransId="{56C6D9A8-A72B-CD4D-8FB7-E9981A32F1EE}" sibTransId="{D8527D07-8F40-CE49-A43F-B19D9825A841}"/>
    <dgm:cxn modelId="{F4C16E84-2D51-3E4B-AC2F-5E4340A786B9}" type="presOf" srcId="{460F9134-4F8F-BB47-9769-3E76E31644AD}" destId="{17EBF88A-F6C7-7847-AF9F-92D47A8AF484}" srcOrd="0" destOrd="0" presId="urn:microsoft.com/office/officeart/2008/layout/HexagonCluster"/>
    <dgm:cxn modelId="{B5BA5E16-D963-B343-86C1-3E36BCDEF503}" type="presOf" srcId="{277E08F2-A176-3C41-BF36-142F7E1346EA}" destId="{15478C24-6425-F641-812E-6A6F241F262F}" srcOrd="0" destOrd="0" presId="urn:microsoft.com/office/officeart/2008/layout/HexagonCluster"/>
    <dgm:cxn modelId="{F17C328B-CA99-684D-A685-7D0A8825707C}" type="presParOf" srcId="{0837B023-7F1D-D648-B518-47923AC53BC6}" destId="{982D1C25-37D0-3049-9479-17A14A48EC77}" srcOrd="0" destOrd="0" presId="urn:microsoft.com/office/officeart/2008/layout/HexagonCluster"/>
    <dgm:cxn modelId="{BA3D91B8-B548-DA40-A507-F41E7E6C7E35}" type="presParOf" srcId="{982D1C25-37D0-3049-9479-17A14A48EC77}" destId="{6AC3693C-6E4D-C747-8D2D-C50A1B33F907}" srcOrd="0" destOrd="0" presId="urn:microsoft.com/office/officeart/2008/layout/HexagonCluster"/>
    <dgm:cxn modelId="{8B435136-518D-7C45-A1A0-659CA1A1E1EA}" type="presParOf" srcId="{0837B023-7F1D-D648-B518-47923AC53BC6}" destId="{FC94C61A-F3BC-644C-A9AF-E32D6412A5CE}" srcOrd="1" destOrd="0" presId="urn:microsoft.com/office/officeart/2008/layout/HexagonCluster"/>
    <dgm:cxn modelId="{DA35A45F-AC79-CD43-8DEE-204EF8269BB3}" type="presParOf" srcId="{FC94C61A-F3BC-644C-A9AF-E32D6412A5CE}" destId="{C6D32BCD-45C1-F049-BDE3-EFB5F1648833}" srcOrd="0" destOrd="0" presId="urn:microsoft.com/office/officeart/2008/layout/HexagonCluster"/>
    <dgm:cxn modelId="{B4A335B2-FFE1-6B46-AD82-82778D692007}" type="presParOf" srcId="{0837B023-7F1D-D648-B518-47923AC53BC6}" destId="{5E57687A-53E3-964B-A6D4-4C6313B9D318}" srcOrd="2" destOrd="0" presId="urn:microsoft.com/office/officeart/2008/layout/HexagonCluster"/>
    <dgm:cxn modelId="{3751B2CE-AF4D-3644-9519-AC64DE8268DE}" type="presParOf" srcId="{5E57687A-53E3-964B-A6D4-4C6313B9D318}" destId="{CA99C4E1-763F-2D4C-B341-45AD927C8CF2}" srcOrd="0" destOrd="0" presId="urn:microsoft.com/office/officeart/2008/layout/HexagonCluster"/>
    <dgm:cxn modelId="{D3AF0BF0-48EA-994F-A9D3-F4315B50A99A}" type="presParOf" srcId="{0837B023-7F1D-D648-B518-47923AC53BC6}" destId="{CB54EE84-F398-F246-AD8B-BD5B73D4387B}" srcOrd="3" destOrd="0" presId="urn:microsoft.com/office/officeart/2008/layout/HexagonCluster"/>
    <dgm:cxn modelId="{24A20E70-EDB8-B747-9682-724F5926117F}" type="presParOf" srcId="{CB54EE84-F398-F246-AD8B-BD5B73D4387B}" destId="{878EEBC4-5CF2-0A4C-ACD2-24894EF8E5C5}" srcOrd="0" destOrd="0" presId="urn:microsoft.com/office/officeart/2008/layout/HexagonCluster"/>
    <dgm:cxn modelId="{A4942E27-B68C-A44F-B2BE-4FFC606AAAE4}" type="presParOf" srcId="{0837B023-7F1D-D648-B518-47923AC53BC6}" destId="{9E95774F-DC6F-2746-B9BC-FDBCDEFAAB0F}" srcOrd="4" destOrd="0" presId="urn:microsoft.com/office/officeart/2008/layout/HexagonCluster"/>
    <dgm:cxn modelId="{D99F3C71-E35E-A946-8421-103F30061C0B}" type="presParOf" srcId="{9E95774F-DC6F-2746-B9BC-FDBCDEFAAB0F}" destId="{0D6B6BBB-C05C-4B43-A4E3-DF7BC257E3AE}" srcOrd="0" destOrd="0" presId="urn:microsoft.com/office/officeart/2008/layout/HexagonCluster"/>
    <dgm:cxn modelId="{7E656B1A-4E4D-DE4B-AF69-BB0CB99362FA}" type="presParOf" srcId="{0837B023-7F1D-D648-B518-47923AC53BC6}" destId="{FC0D0BBB-2518-B34F-B503-5FDC22EB6A59}" srcOrd="5" destOrd="0" presId="urn:microsoft.com/office/officeart/2008/layout/HexagonCluster"/>
    <dgm:cxn modelId="{E63F1CD4-FE04-1A40-82C7-1EE0E54C7452}" type="presParOf" srcId="{FC0D0BBB-2518-B34F-B503-5FDC22EB6A59}" destId="{E5BE02CB-B7CF-B847-ABCE-F34AFA0992C5}" srcOrd="0" destOrd="0" presId="urn:microsoft.com/office/officeart/2008/layout/HexagonCluster"/>
    <dgm:cxn modelId="{909360DD-9E3A-7844-BBE3-81802BAC6E98}" type="presParOf" srcId="{0837B023-7F1D-D648-B518-47923AC53BC6}" destId="{E99577B7-4048-1B46-99A8-23964046A60C}" srcOrd="6" destOrd="0" presId="urn:microsoft.com/office/officeart/2008/layout/HexagonCluster"/>
    <dgm:cxn modelId="{D141DDC5-1BBA-8F48-8BC1-D8E87447D214}" type="presParOf" srcId="{E99577B7-4048-1B46-99A8-23964046A60C}" destId="{165590FB-8AEB-C340-96A6-A72382347853}" srcOrd="0" destOrd="0" presId="urn:microsoft.com/office/officeart/2008/layout/HexagonCluster"/>
    <dgm:cxn modelId="{AF373001-CECC-7349-9045-1660C4C3D207}" type="presParOf" srcId="{0837B023-7F1D-D648-B518-47923AC53BC6}" destId="{AEC6EBDD-4B06-8847-BE67-E7ABDFA71D93}" srcOrd="7" destOrd="0" presId="urn:microsoft.com/office/officeart/2008/layout/HexagonCluster"/>
    <dgm:cxn modelId="{C1DF6086-7C93-EC42-9E73-48AEEDC577B2}" type="presParOf" srcId="{AEC6EBDD-4B06-8847-BE67-E7ABDFA71D93}" destId="{1908CDC7-C502-CA48-BB41-991BC606F4B3}" srcOrd="0" destOrd="0" presId="urn:microsoft.com/office/officeart/2008/layout/HexagonCluster"/>
    <dgm:cxn modelId="{F2E57CB7-0E30-2449-80C9-09913EB5FBEF}" type="presParOf" srcId="{0837B023-7F1D-D648-B518-47923AC53BC6}" destId="{3A67F94C-D4B4-8B45-9987-197571188081}" srcOrd="8" destOrd="0" presId="urn:microsoft.com/office/officeart/2008/layout/HexagonCluster"/>
    <dgm:cxn modelId="{DA132577-5055-6F4C-954D-F31B0FA78475}" type="presParOf" srcId="{3A67F94C-D4B4-8B45-9987-197571188081}" destId="{7DA18192-6A0A-3245-961C-8864217EC6E7}" srcOrd="0" destOrd="0" presId="urn:microsoft.com/office/officeart/2008/layout/HexagonCluster"/>
    <dgm:cxn modelId="{69FCCB63-FA5F-F440-ACC9-711806535555}" type="presParOf" srcId="{0837B023-7F1D-D648-B518-47923AC53BC6}" destId="{9F4F2313-2E49-BA4E-B575-641E2CAB1A1A}" srcOrd="9" destOrd="0" presId="urn:microsoft.com/office/officeart/2008/layout/HexagonCluster"/>
    <dgm:cxn modelId="{D52B285E-5D32-7C4F-8217-F6158DF92D2A}" type="presParOf" srcId="{9F4F2313-2E49-BA4E-B575-641E2CAB1A1A}" destId="{56882893-0875-F344-97CE-B543C9100E1A}" srcOrd="0" destOrd="0" presId="urn:microsoft.com/office/officeart/2008/layout/HexagonCluster"/>
    <dgm:cxn modelId="{2C210435-5A99-CD4B-8DA9-11865A87B32B}" type="presParOf" srcId="{0837B023-7F1D-D648-B518-47923AC53BC6}" destId="{60858B19-8D89-F547-9199-75B697822852}" srcOrd="10" destOrd="0" presId="urn:microsoft.com/office/officeart/2008/layout/HexagonCluster"/>
    <dgm:cxn modelId="{5EF00DFB-9761-2D47-8A80-9B7C380AB047}" type="presParOf" srcId="{60858B19-8D89-F547-9199-75B697822852}" destId="{A54410D7-CDE6-5044-82DB-ED14B60A5443}" srcOrd="0" destOrd="0" presId="urn:microsoft.com/office/officeart/2008/layout/HexagonCluster"/>
    <dgm:cxn modelId="{3D85EF42-2690-354E-B3BC-C18E25C99202}" type="presParOf" srcId="{0837B023-7F1D-D648-B518-47923AC53BC6}" destId="{0CCFBC0C-032D-0E46-AFA2-EAF5F14D6C0A}" srcOrd="11" destOrd="0" presId="urn:microsoft.com/office/officeart/2008/layout/HexagonCluster"/>
    <dgm:cxn modelId="{8FCE918C-7652-3449-AB2F-99D1366DBD10}" type="presParOf" srcId="{0CCFBC0C-032D-0E46-AFA2-EAF5F14D6C0A}" destId="{3A428A92-6F40-464A-878F-4DC73EE74EF3}" srcOrd="0" destOrd="0" presId="urn:microsoft.com/office/officeart/2008/layout/HexagonCluster"/>
    <dgm:cxn modelId="{C6B78787-2107-C44C-B4AA-C0C190A2B1DD}" type="presParOf" srcId="{0837B023-7F1D-D648-B518-47923AC53BC6}" destId="{D0DBB559-C9BE-1643-81F3-55EAEA879944}" srcOrd="12" destOrd="0" presId="urn:microsoft.com/office/officeart/2008/layout/HexagonCluster"/>
    <dgm:cxn modelId="{2911D78F-78E3-7945-A377-2A0ECA371667}" type="presParOf" srcId="{D0DBB559-C9BE-1643-81F3-55EAEA879944}" destId="{225103A3-9ADF-3D40-83C4-486E21353DAD}" srcOrd="0" destOrd="0" presId="urn:microsoft.com/office/officeart/2008/layout/HexagonCluster"/>
    <dgm:cxn modelId="{DABB95F0-8DF1-284F-A13B-1D5DC225EFF3}" type="presParOf" srcId="{0837B023-7F1D-D648-B518-47923AC53BC6}" destId="{A55AB3AA-E240-ED40-B047-7068A026A728}" srcOrd="13" destOrd="0" presId="urn:microsoft.com/office/officeart/2008/layout/HexagonCluster"/>
    <dgm:cxn modelId="{8FF32B5F-B31F-E44A-A483-689CEEB7C48F}" type="presParOf" srcId="{A55AB3AA-E240-ED40-B047-7068A026A728}" destId="{8AB62083-D485-8C4F-A1E8-3490293BE703}" srcOrd="0" destOrd="0" presId="urn:microsoft.com/office/officeart/2008/layout/HexagonCluster"/>
    <dgm:cxn modelId="{E422053F-A566-CB40-A5B8-82247154D474}" type="presParOf" srcId="{0837B023-7F1D-D648-B518-47923AC53BC6}" destId="{59F7FFA3-99EF-7143-AEBB-00B04CECE032}" srcOrd="14" destOrd="0" presId="urn:microsoft.com/office/officeart/2008/layout/HexagonCluster"/>
    <dgm:cxn modelId="{EC697740-BEF0-AD4A-977A-4295E9566979}" type="presParOf" srcId="{59F7FFA3-99EF-7143-AEBB-00B04CECE032}" destId="{17EBF88A-F6C7-7847-AF9F-92D47A8AF484}" srcOrd="0" destOrd="0" presId="urn:microsoft.com/office/officeart/2008/layout/HexagonCluster"/>
    <dgm:cxn modelId="{4C56008B-03D8-EC45-900B-3C1F16EABDF5}" type="presParOf" srcId="{0837B023-7F1D-D648-B518-47923AC53BC6}" destId="{539CEC21-FDC6-8C45-BECF-2823C802CFE0}" srcOrd="15" destOrd="0" presId="urn:microsoft.com/office/officeart/2008/layout/HexagonCluster"/>
    <dgm:cxn modelId="{B197760E-3315-994F-9CB8-30E7AE80698E}" type="presParOf" srcId="{539CEC21-FDC6-8C45-BECF-2823C802CFE0}" destId="{182677CF-6AE3-184F-A1F7-3CF32B689ED2}" srcOrd="0" destOrd="0" presId="urn:microsoft.com/office/officeart/2008/layout/HexagonCluster"/>
    <dgm:cxn modelId="{CBD93ADE-D83D-1943-8742-5E67ED4DEC97}" type="presParOf" srcId="{0837B023-7F1D-D648-B518-47923AC53BC6}" destId="{4EBDC859-C3B4-AF40-ABBB-8A21543C519D}" srcOrd="16" destOrd="0" presId="urn:microsoft.com/office/officeart/2008/layout/HexagonCluster"/>
    <dgm:cxn modelId="{BD10B641-F1A1-364A-A151-41EA479C7DAE}" type="presParOf" srcId="{4EBDC859-C3B4-AF40-ABBB-8A21543C519D}" destId="{D7779F13-B491-9941-B24C-FB1DDF39B670}" srcOrd="0" destOrd="0" presId="urn:microsoft.com/office/officeart/2008/layout/HexagonCluster"/>
    <dgm:cxn modelId="{8EB0B646-49BC-C24B-B55D-30DEEDE492B7}" type="presParOf" srcId="{0837B023-7F1D-D648-B518-47923AC53BC6}" destId="{6FA1E317-1E77-4F4A-94E8-B177689FD543}" srcOrd="17" destOrd="0" presId="urn:microsoft.com/office/officeart/2008/layout/HexagonCluster"/>
    <dgm:cxn modelId="{24045ADB-E5CA-A341-BB01-CFFECCB006AF}" type="presParOf" srcId="{6FA1E317-1E77-4F4A-94E8-B177689FD543}" destId="{C9A2AED6-F1A1-6A43-959C-30BA09ADD47F}" srcOrd="0" destOrd="0" presId="urn:microsoft.com/office/officeart/2008/layout/HexagonCluster"/>
    <dgm:cxn modelId="{C06C09D3-7A86-564C-9DF8-D98CB7E99AD9}" type="presParOf" srcId="{0837B023-7F1D-D648-B518-47923AC53BC6}" destId="{4EC91500-0475-C946-90A0-988981E03626}" srcOrd="18" destOrd="0" presId="urn:microsoft.com/office/officeart/2008/layout/HexagonCluster"/>
    <dgm:cxn modelId="{221BFC57-4E5A-3F47-924D-34CDE9D60E73}" type="presParOf" srcId="{4EC91500-0475-C946-90A0-988981E03626}" destId="{1D0B88B3-8E91-094B-B6EA-3FD63E69FEB9}" srcOrd="0" destOrd="0" presId="urn:microsoft.com/office/officeart/2008/layout/HexagonCluster"/>
    <dgm:cxn modelId="{0C8ABEEC-F5E6-9A43-9860-89B278A8CFAE}" type="presParOf" srcId="{0837B023-7F1D-D648-B518-47923AC53BC6}" destId="{98B44CB7-89CD-6845-9574-938B0520F2F8}" srcOrd="19" destOrd="0" presId="urn:microsoft.com/office/officeart/2008/layout/HexagonCluster"/>
    <dgm:cxn modelId="{2CB3DC72-C6A5-0B48-A223-D3D5AE461480}" type="presParOf" srcId="{98B44CB7-89CD-6845-9574-938B0520F2F8}" destId="{471A2FA5-1C77-CF48-84FC-9CB2B8D94F9D}" srcOrd="0" destOrd="0" presId="urn:microsoft.com/office/officeart/2008/layout/HexagonCluster"/>
    <dgm:cxn modelId="{404B10AA-2B2B-7A42-99F8-125665090B16}" type="presParOf" srcId="{0837B023-7F1D-D648-B518-47923AC53BC6}" destId="{FEB16640-E3F3-A64F-8FD6-A8FF72D9FF61}" srcOrd="20" destOrd="0" presId="urn:microsoft.com/office/officeart/2008/layout/HexagonCluster"/>
    <dgm:cxn modelId="{6596B612-9A32-AD43-8B97-D4A2E0C46B4B}" type="presParOf" srcId="{FEB16640-E3F3-A64F-8FD6-A8FF72D9FF61}" destId="{15478C24-6425-F641-812E-6A6F241F262F}" srcOrd="0" destOrd="0" presId="urn:microsoft.com/office/officeart/2008/layout/HexagonCluster"/>
    <dgm:cxn modelId="{FB08A736-3892-9049-8A3B-0B5CC27555E3}" type="presParOf" srcId="{0837B023-7F1D-D648-B518-47923AC53BC6}" destId="{E574467E-1A97-3740-A1C4-A2360099A61E}" srcOrd="21" destOrd="0" presId="urn:microsoft.com/office/officeart/2008/layout/HexagonCluster"/>
    <dgm:cxn modelId="{0A41545F-B229-E84F-961D-47CC17C81F17}" type="presParOf" srcId="{E574467E-1A97-3740-A1C4-A2360099A61E}" destId="{FBA2061D-F5B8-2142-AC0E-D69B000F18C7}" srcOrd="0" destOrd="0" presId="urn:microsoft.com/office/officeart/2008/layout/HexagonCluster"/>
    <dgm:cxn modelId="{AC37ABF9-5D0D-E24F-93D5-18B558E9AAEB}" type="presParOf" srcId="{0837B023-7F1D-D648-B518-47923AC53BC6}" destId="{534F9D50-ABE9-3D47-91AB-7A4FED6A1555}" srcOrd="22" destOrd="0" presId="urn:microsoft.com/office/officeart/2008/layout/HexagonCluster"/>
    <dgm:cxn modelId="{1AF803C9-E417-E649-969E-BC88CA9AD805}" type="presParOf" srcId="{534F9D50-ABE9-3D47-91AB-7A4FED6A1555}" destId="{F221309D-F33F-7C4A-80E3-064535256036}" srcOrd="0" destOrd="0" presId="urn:microsoft.com/office/officeart/2008/layout/HexagonCluster"/>
    <dgm:cxn modelId="{8F7C1D15-DB8D-AD43-8352-79343F5DDC1F}" type="presParOf" srcId="{0837B023-7F1D-D648-B518-47923AC53BC6}" destId="{3DA5DE56-7734-7C4C-B090-BBD1A6737758}" srcOrd="23" destOrd="0" presId="urn:microsoft.com/office/officeart/2008/layout/HexagonCluster"/>
    <dgm:cxn modelId="{34E6B675-D0D4-894D-A49B-58B48277650F}" type="presParOf" srcId="{3DA5DE56-7734-7C4C-B090-BBD1A6737758}" destId="{E5DA56B6-46C5-FB42-8234-15AC1A33C78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E86AE-6B27-7546-B005-FA631746B112}" type="doc">
      <dgm:prSet loTypeId="urn:microsoft.com/office/officeart/2005/8/layout/matrix1" loCatId="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B92C2-38C2-6841-89B4-31B35169A0E3}">
      <dgm:prSet phldrT="[Text]"/>
      <dgm:spPr>
        <a:solidFill>
          <a:srgbClr val="00009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Poor Richard" panose="02080502050505020702" pitchFamily="18" charset="0"/>
            </a:rPr>
            <a:t>QEP</a:t>
          </a:r>
          <a:endParaRPr lang="en-US" b="1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C541F987-9614-984E-BB0A-26D4C5BD91FB}" type="parTrans" cxnId="{3EB9C2BC-1427-2241-81C6-2A0C93972F43}">
      <dgm:prSet/>
      <dgm:spPr/>
      <dgm:t>
        <a:bodyPr/>
        <a:lstStyle/>
        <a:p>
          <a:endParaRPr lang="en-US"/>
        </a:p>
      </dgm:t>
    </dgm:pt>
    <dgm:pt modelId="{B188B975-1524-8F43-8B63-51A7813CFA88}" type="sibTrans" cxnId="{3EB9C2BC-1427-2241-81C6-2A0C93972F43}">
      <dgm:prSet/>
      <dgm:spPr/>
      <dgm:t>
        <a:bodyPr/>
        <a:lstStyle/>
        <a:p>
          <a:endParaRPr lang="en-US"/>
        </a:p>
      </dgm:t>
    </dgm:pt>
    <dgm:pt modelId="{59C3098F-8E0A-504D-8144-7090E7E78861}">
      <dgm:prSet phldrT="[Text]"/>
      <dgm:spPr>
        <a:solidFill>
          <a:srgbClr val="000090"/>
        </a:solidFill>
      </dgm:spPr>
      <dgm:t>
        <a:bodyPr/>
        <a:lstStyle/>
        <a:p>
          <a:endParaRPr lang="en-US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Train Faculty To Be Academic Coaches</a:t>
          </a:r>
        </a:p>
      </dgm:t>
    </dgm:pt>
    <dgm:pt modelId="{DA051CAF-5226-8D45-BF45-51F9AB5D28D3}" type="parTrans" cxnId="{26C9AE24-3D0C-7E46-A2C2-5480286EAFDE}">
      <dgm:prSet/>
      <dgm:spPr/>
      <dgm:t>
        <a:bodyPr/>
        <a:lstStyle/>
        <a:p>
          <a:endParaRPr lang="en-US"/>
        </a:p>
      </dgm:t>
    </dgm:pt>
    <dgm:pt modelId="{D4238C9B-E99A-4043-94AC-F8A4AC268FB3}" type="sibTrans" cxnId="{26C9AE24-3D0C-7E46-A2C2-5480286EAFDE}">
      <dgm:prSet/>
      <dgm:spPr/>
      <dgm:t>
        <a:bodyPr/>
        <a:lstStyle/>
        <a:p>
          <a:endParaRPr lang="en-US"/>
        </a:p>
      </dgm:t>
    </dgm:pt>
    <dgm:pt modelId="{47A1C627-2D17-1E4D-BB08-DA324034D43F}">
      <dgm:prSet phldrT="[Text]"/>
      <dgm:spPr>
        <a:solidFill>
          <a:srgbClr val="000090"/>
        </a:solidFill>
      </dgm:spPr>
      <dgm:t>
        <a:bodyPr/>
        <a:lstStyle/>
        <a:p>
          <a:endParaRPr lang="en-US" dirty="0" smtClean="0"/>
        </a:p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Increase Retention and Graduation Rates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A0175A2C-AB0E-A048-A88F-AD71FCA27721}" type="parTrans" cxnId="{49E3A228-8EE1-324A-8560-5E0BF5221E8C}">
      <dgm:prSet/>
      <dgm:spPr/>
      <dgm:t>
        <a:bodyPr/>
        <a:lstStyle/>
        <a:p>
          <a:endParaRPr lang="en-US"/>
        </a:p>
      </dgm:t>
    </dgm:pt>
    <dgm:pt modelId="{54DAEEB3-BC36-804D-AC1F-D72C9B2886F4}" type="sibTrans" cxnId="{49E3A228-8EE1-324A-8560-5E0BF5221E8C}">
      <dgm:prSet/>
      <dgm:spPr/>
      <dgm:t>
        <a:bodyPr/>
        <a:lstStyle/>
        <a:p>
          <a:endParaRPr lang="en-US"/>
        </a:p>
      </dgm:t>
    </dgm:pt>
    <dgm:pt modelId="{B4F08047-EE2A-9B40-B0AA-4CE6EF30BE6D}">
      <dgm:prSet phldrT="[Text]"/>
      <dgm:spPr>
        <a:solidFill>
          <a:srgbClr val="000090"/>
        </a:solidFill>
      </dgm:spPr>
      <dgm:t>
        <a:bodyPr/>
        <a:lstStyle/>
        <a:p>
          <a:pPr algn="ctr">
            <a:spcAft>
              <a:spcPts val="666"/>
            </a:spcAft>
          </a:pPr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Participate In Student Success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32DE74FE-712A-8841-B91E-CCEC7C89B92D}" type="parTrans" cxnId="{4487CE95-9636-9E41-B78C-6CED02BCF2B9}">
      <dgm:prSet/>
      <dgm:spPr/>
      <dgm:t>
        <a:bodyPr/>
        <a:lstStyle/>
        <a:p>
          <a:endParaRPr lang="en-US"/>
        </a:p>
      </dgm:t>
    </dgm:pt>
    <dgm:pt modelId="{858A63FD-B4CE-8146-958A-38A7349C9C0A}" type="sibTrans" cxnId="{4487CE95-9636-9E41-B78C-6CED02BCF2B9}">
      <dgm:prSet/>
      <dgm:spPr/>
      <dgm:t>
        <a:bodyPr/>
        <a:lstStyle/>
        <a:p>
          <a:endParaRPr lang="en-US"/>
        </a:p>
      </dgm:t>
    </dgm:pt>
    <dgm:pt modelId="{A8A43F7C-856B-2D49-A100-ACBACAE79C4E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Poor Richard" panose="02080502050505020702" pitchFamily="18" charset="0"/>
            </a:rPr>
            <a:t>Engagement With Students In An Innovative Way</a:t>
          </a:r>
          <a:endParaRPr lang="en-US" dirty="0">
            <a:solidFill>
              <a:schemeClr val="bg1"/>
            </a:solidFill>
            <a:latin typeface="Poor Richard" panose="02080502050505020702" pitchFamily="18" charset="0"/>
          </a:endParaRPr>
        </a:p>
      </dgm:t>
    </dgm:pt>
    <dgm:pt modelId="{2BD86E5D-36B2-E848-998E-DDE1D9C35BFC}" type="parTrans" cxnId="{5954A775-24CF-9241-9399-D588258242C8}">
      <dgm:prSet/>
      <dgm:spPr/>
      <dgm:t>
        <a:bodyPr/>
        <a:lstStyle/>
        <a:p>
          <a:endParaRPr lang="en-US"/>
        </a:p>
      </dgm:t>
    </dgm:pt>
    <dgm:pt modelId="{FBC8D72A-2BFA-9247-A0DF-E866997421DE}" type="sibTrans" cxnId="{5954A775-24CF-9241-9399-D588258242C8}">
      <dgm:prSet/>
      <dgm:spPr/>
      <dgm:t>
        <a:bodyPr/>
        <a:lstStyle/>
        <a:p>
          <a:endParaRPr lang="en-US"/>
        </a:p>
      </dgm:t>
    </dgm:pt>
    <dgm:pt modelId="{3F2584B4-A152-8243-A3E7-47C1F2210153}" type="pres">
      <dgm:prSet presAssocID="{2D4E86AE-6B27-7546-B005-FA631746B1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E0E85-BA6F-914C-9B51-023DBCF26F5F}" type="pres">
      <dgm:prSet presAssocID="{2D4E86AE-6B27-7546-B005-FA631746B112}" presName="matrix" presStyleCnt="0"/>
      <dgm:spPr/>
      <dgm:t>
        <a:bodyPr/>
        <a:lstStyle/>
        <a:p>
          <a:endParaRPr lang="en-US"/>
        </a:p>
      </dgm:t>
    </dgm:pt>
    <dgm:pt modelId="{211D7FFB-6D0E-5A47-9E8C-6AB3ADA31576}" type="pres">
      <dgm:prSet presAssocID="{2D4E86AE-6B27-7546-B005-FA631746B112}" presName="tile1" presStyleLbl="node1" presStyleIdx="0" presStyleCnt="4" custLinFactNeighborX="-405"/>
      <dgm:spPr/>
      <dgm:t>
        <a:bodyPr/>
        <a:lstStyle/>
        <a:p>
          <a:endParaRPr lang="en-US"/>
        </a:p>
      </dgm:t>
    </dgm:pt>
    <dgm:pt modelId="{F3D5FA94-4E7B-8A47-B78E-C9036CF295F6}" type="pres">
      <dgm:prSet presAssocID="{2D4E86AE-6B27-7546-B005-FA631746B1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F31A8-634D-B544-8F32-FE63EACD83C9}" type="pres">
      <dgm:prSet presAssocID="{2D4E86AE-6B27-7546-B005-FA631746B112}" presName="tile2" presStyleLbl="node1" presStyleIdx="1" presStyleCnt="4"/>
      <dgm:spPr/>
      <dgm:t>
        <a:bodyPr/>
        <a:lstStyle/>
        <a:p>
          <a:endParaRPr lang="en-US"/>
        </a:p>
      </dgm:t>
    </dgm:pt>
    <dgm:pt modelId="{8BEEE73D-7BA4-604C-8700-5C3B3EF02A2A}" type="pres">
      <dgm:prSet presAssocID="{2D4E86AE-6B27-7546-B005-FA631746B1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64287-6BDF-9849-9675-8FB275D6324E}" type="pres">
      <dgm:prSet presAssocID="{2D4E86AE-6B27-7546-B005-FA631746B112}" presName="tile3" presStyleLbl="node1" presStyleIdx="2" presStyleCnt="4"/>
      <dgm:spPr/>
      <dgm:t>
        <a:bodyPr/>
        <a:lstStyle/>
        <a:p>
          <a:endParaRPr lang="en-US"/>
        </a:p>
      </dgm:t>
    </dgm:pt>
    <dgm:pt modelId="{0CE7773B-CA3C-1849-A90F-EDC8AA63FCF6}" type="pres">
      <dgm:prSet presAssocID="{2D4E86AE-6B27-7546-B005-FA631746B1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05875-23EA-D04C-A302-534AB0248037}" type="pres">
      <dgm:prSet presAssocID="{2D4E86AE-6B27-7546-B005-FA631746B112}" presName="tile4" presStyleLbl="node1" presStyleIdx="3" presStyleCnt="4"/>
      <dgm:spPr/>
      <dgm:t>
        <a:bodyPr/>
        <a:lstStyle/>
        <a:p>
          <a:endParaRPr lang="en-US"/>
        </a:p>
      </dgm:t>
    </dgm:pt>
    <dgm:pt modelId="{8300EB3C-0BBC-AB4E-B29A-AE48B7CC9D1F}" type="pres">
      <dgm:prSet presAssocID="{2D4E86AE-6B27-7546-B005-FA631746B1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12C49-5E5D-2841-8AE4-C3B8B935B2E6}" type="pres">
      <dgm:prSet presAssocID="{2D4E86AE-6B27-7546-B005-FA631746B112}" presName="centerTile" presStyleLbl="fgShp" presStyleIdx="0" presStyleCnt="1" custLinFactNeighborX="-3101" custLinFactNeighborY="143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F3A8A-5235-F84E-9EB6-FC6490C3AB60}" type="presOf" srcId="{86AB92C2-38C2-6841-89B4-31B35169A0E3}" destId="{8CF12C49-5E5D-2841-8AE4-C3B8B935B2E6}" srcOrd="0" destOrd="0" presId="urn:microsoft.com/office/officeart/2005/8/layout/matrix1"/>
    <dgm:cxn modelId="{E4F98DBB-D118-E945-95A7-3B286632BF3A}" type="presOf" srcId="{B4F08047-EE2A-9B40-B0AA-4CE6EF30BE6D}" destId="{DE064287-6BDF-9849-9675-8FB275D6324E}" srcOrd="0" destOrd="0" presId="urn:microsoft.com/office/officeart/2005/8/layout/matrix1"/>
    <dgm:cxn modelId="{5954A775-24CF-9241-9399-D588258242C8}" srcId="{86AB92C2-38C2-6841-89B4-31B35169A0E3}" destId="{A8A43F7C-856B-2D49-A100-ACBACAE79C4E}" srcOrd="3" destOrd="0" parTransId="{2BD86E5D-36B2-E848-998E-DDE1D9C35BFC}" sibTransId="{FBC8D72A-2BFA-9247-A0DF-E866997421DE}"/>
    <dgm:cxn modelId="{C41E17B1-BA5F-894D-ACD4-397BF8A55142}" type="presOf" srcId="{47A1C627-2D17-1E4D-BB08-DA324034D43F}" destId="{8BEEE73D-7BA4-604C-8700-5C3B3EF02A2A}" srcOrd="1" destOrd="0" presId="urn:microsoft.com/office/officeart/2005/8/layout/matrix1"/>
    <dgm:cxn modelId="{A0038F8E-7916-FF4C-9069-BF07AD6DB5EF}" type="presOf" srcId="{59C3098F-8E0A-504D-8144-7090E7E78861}" destId="{211D7FFB-6D0E-5A47-9E8C-6AB3ADA31576}" srcOrd="0" destOrd="0" presId="urn:microsoft.com/office/officeart/2005/8/layout/matrix1"/>
    <dgm:cxn modelId="{3EB9C2BC-1427-2241-81C6-2A0C93972F43}" srcId="{2D4E86AE-6B27-7546-B005-FA631746B112}" destId="{86AB92C2-38C2-6841-89B4-31B35169A0E3}" srcOrd="0" destOrd="0" parTransId="{C541F987-9614-984E-BB0A-26D4C5BD91FB}" sibTransId="{B188B975-1524-8F43-8B63-51A7813CFA88}"/>
    <dgm:cxn modelId="{10FABF6C-5C29-6746-90FF-3EB2E9FD6896}" type="presOf" srcId="{A8A43F7C-856B-2D49-A100-ACBACAE79C4E}" destId="{8300EB3C-0BBC-AB4E-B29A-AE48B7CC9D1F}" srcOrd="1" destOrd="0" presId="urn:microsoft.com/office/officeart/2005/8/layout/matrix1"/>
    <dgm:cxn modelId="{BFF3D451-451A-C248-8012-27F79678E5E4}" type="presOf" srcId="{2D4E86AE-6B27-7546-B005-FA631746B112}" destId="{3F2584B4-A152-8243-A3E7-47C1F2210153}" srcOrd="0" destOrd="0" presId="urn:microsoft.com/office/officeart/2005/8/layout/matrix1"/>
    <dgm:cxn modelId="{49E3A228-8EE1-324A-8560-5E0BF5221E8C}" srcId="{86AB92C2-38C2-6841-89B4-31B35169A0E3}" destId="{47A1C627-2D17-1E4D-BB08-DA324034D43F}" srcOrd="1" destOrd="0" parTransId="{A0175A2C-AB0E-A048-A88F-AD71FCA27721}" sibTransId="{54DAEEB3-BC36-804D-AC1F-D72C9B2886F4}"/>
    <dgm:cxn modelId="{26C9AE24-3D0C-7E46-A2C2-5480286EAFDE}" srcId="{86AB92C2-38C2-6841-89B4-31B35169A0E3}" destId="{59C3098F-8E0A-504D-8144-7090E7E78861}" srcOrd="0" destOrd="0" parTransId="{DA051CAF-5226-8D45-BF45-51F9AB5D28D3}" sibTransId="{D4238C9B-E99A-4043-94AC-F8A4AC268FB3}"/>
    <dgm:cxn modelId="{0654B2AA-D275-B240-BB13-B0DB9E8DC580}" type="presOf" srcId="{B4F08047-EE2A-9B40-B0AA-4CE6EF30BE6D}" destId="{0CE7773B-CA3C-1849-A90F-EDC8AA63FCF6}" srcOrd="1" destOrd="0" presId="urn:microsoft.com/office/officeart/2005/8/layout/matrix1"/>
    <dgm:cxn modelId="{3855E4ED-0E32-C048-B407-980AADC756BD}" type="presOf" srcId="{59C3098F-8E0A-504D-8144-7090E7E78861}" destId="{F3D5FA94-4E7B-8A47-B78E-C9036CF295F6}" srcOrd="1" destOrd="0" presId="urn:microsoft.com/office/officeart/2005/8/layout/matrix1"/>
    <dgm:cxn modelId="{961C8699-4F3B-BD40-8DA3-0DE460325298}" type="presOf" srcId="{47A1C627-2D17-1E4D-BB08-DA324034D43F}" destId="{E51F31A8-634D-B544-8F32-FE63EACD83C9}" srcOrd="0" destOrd="0" presId="urn:microsoft.com/office/officeart/2005/8/layout/matrix1"/>
    <dgm:cxn modelId="{3C2F508B-5D36-CD41-BE59-C87935517592}" type="presOf" srcId="{A8A43F7C-856B-2D49-A100-ACBACAE79C4E}" destId="{ABF05875-23EA-D04C-A302-534AB0248037}" srcOrd="0" destOrd="0" presId="urn:microsoft.com/office/officeart/2005/8/layout/matrix1"/>
    <dgm:cxn modelId="{4487CE95-9636-9E41-B78C-6CED02BCF2B9}" srcId="{86AB92C2-38C2-6841-89B4-31B35169A0E3}" destId="{B4F08047-EE2A-9B40-B0AA-4CE6EF30BE6D}" srcOrd="2" destOrd="0" parTransId="{32DE74FE-712A-8841-B91E-CCEC7C89B92D}" sibTransId="{858A63FD-B4CE-8146-958A-38A7349C9C0A}"/>
    <dgm:cxn modelId="{45F2FBBC-45BB-6241-9A01-1B51D5E11359}" type="presParOf" srcId="{3F2584B4-A152-8243-A3E7-47C1F2210153}" destId="{E4CE0E85-BA6F-914C-9B51-023DBCF26F5F}" srcOrd="0" destOrd="0" presId="urn:microsoft.com/office/officeart/2005/8/layout/matrix1"/>
    <dgm:cxn modelId="{41573693-8C55-F942-B19F-8E79C1986E29}" type="presParOf" srcId="{E4CE0E85-BA6F-914C-9B51-023DBCF26F5F}" destId="{211D7FFB-6D0E-5A47-9E8C-6AB3ADA31576}" srcOrd="0" destOrd="0" presId="urn:microsoft.com/office/officeart/2005/8/layout/matrix1"/>
    <dgm:cxn modelId="{304E7398-68D7-4144-B4E3-01218AC887D3}" type="presParOf" srcId="{E4CE0E85-BA6F-914C-9B51-023DBCF26F5F}" destId="{F3D5FA94-4E7B-8A47-B78E-C9036CF295F6}" srcOrd="1" destOrd="0" presId="urn:microsoft.com/office/officeart/2005/8/layout/matrix1"/>
    <dgm:cxn modelId="{5080A44C-1C12-3047-8C55-9C7862ECDCDA}" type="presParOf" srcId="{E4CE0E85-BA6F-914C-9B51-023DBCF26F5F}" destId="{E51F31A8-634D-B544-8F32-FE63EACD83C9}" srcOrd="2" destOrd="0" presId="urn:microsoft.com/office/officeart/2005/8/layout/matrix1"/>
    <dgm:cxn modelId="{AE59705D-58FD-0E41-B42F-3520647E809B}" type="presParOf" srcId="{E4CE0E85-BA6F-914C-9B51-023DBCF26F5F}" destId="{8BEEE73D-7BA4-604C-8700-5C3B3EF02A2A}" srcOrd="3" destOrd="0" presId="urn:microsoft.com/office/officeart/2005/8/layout/matrix1"/>
    <dgm:cxn modelId="{20D40C1B-6F39-1943-910C-98C0A75E81AA}" type="presParOf" srcId="{E4CE0E85-BA6F-914C-9B51-023DBCF26F5F}" destId="{DE064287-6BDF-9849-9675-8FB275D6324E}" srcOrd="4" destOrd="0" presId="urn:microsoft.com/office/officeart/2005/8/layout/matrix1"/>
    <dgm:cxn modelId="{BB217315-B065-374A-B635-0BCDBEBEB923}" type="presParOf" srcId="{E4CE0E85-BA6F-914C-9B51-023DBCF26F5F}" destId="{0CE7773B-CA3C-1849-A90F-EDC8AA63FCF6}" srcOrd="5" destOrd="0" presId="urn:microsoft.com/office/officeart/2005/8/layout/matrix1"/>
    <dgm:cxn modelId="{0F433138-5EE9-9845-9FD0-B65CBAF3C8B5}" type="presParOf" srcId="{E4CE0E85-BA6F-914C-9B51-023DBCF26F5F}" destId="{ABF05875-23EA-D04C-A302-534AB0248037}" srcOrd="6" destOrd="0" presId="urn:microsoft.com/office/officeart/2005/8/layout/matrix1"/>
    <dgm:cxn modelId="{051599C1-EFC4-394C-BB21-E75BEFFD39A8}" type="presParOf" srcId="{E4CE0E85-BA6F-914C-9B51-023DBCF26F5F}" destId="{8300EB3C-0BBC-AB4E-B29A-AE48B7CC9D1F}" srcOrd="7" destOrd="0" presId="urn:microsoft.com/office/officeart/2005/8/layout/matrix1"/>
    <dgm:cxn modelId="{070A1E42-3D7D-2244-A6EA-8D207D89EE23}" type="presParOf" srcId="{3F2584B4-A152-8243-A3E7-47C1F2210153}" destId="{8CF12C49-5E5D-2841-8AE4-C3B8B935B2E6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50E6B-3265-48F7-A927-4C55D7215A77}">
      <dsp:nvSpPr>
        <dsp:cNvPr id="0" name=""/>
        <dsp:cNvSpPr/>
      </dsp:nvSpPr>
      <dsp:spPr>
        <a:xfrm>
          <a:off x="0" y="1947088"/>
          <a:ext cx="8901568" cy="259611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CD12-7549-9642-813C-4020CE90E725}">
      <dsp:nvSpPr>
        <dsp:cNvPr id="0" name=""/>
        <dsp:cNvSpPr/>
      </dsp:nvSpPr>
      <dsp:spPr>
        <a:xfrm>
          <a:off x="-5694880" y="-871878"/>
          <a:ext cx="6781424" cy="678142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20DFC-C000-D24E-8692-EB22E81F0078}">
      <dsp:nvSpPr>
        <dsp:cNvPr id="0" name=""/>
        <dsp:cNvSpPr/>
      </dsp:nvSpPr>
      <dsp:spPr>
        <a:xfrm>
          <a:off x="699228" y="503766"/>
          <a:ext cx="7161695" cy="1007533"/>
        </a:xfrm>
        <a:prstGeom prst="rect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73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oor Richard" panose="02080502050505020702" pitchFamily="18" charset="0"/>
            </a:rPr>
            <a:t>Coaches assist students by holding academically oriented meetings on a bi-weekly basis to improve students’ retention and success.</a:t>
          </a:r>
          <a:endParaRPr lang="en-US" sz="1600" kern="1200" dirty="0">
            <a:latin typeface="Poor Richard" panose="02080502050505020702" pitchFamily="18" charset="0"/>
          </a:endParaRPr>
        </a:p>
      </dsp:txBody>
      <dsp:txXfrm>
        <a:off x="699228" y="503766"/>
        <a:ext cx="7161695" cy="1007533"/>
      </dsp:txXfrm>
    </dsp:sp>
    <dsp:sp modelId="{AB9403FB-A038-6847-9D42-4A14013778C0}">
      <dsp:nvSpPr>
        <dsp:cNvPr id="0" name=""/>
        <dsp:cNvSpPr/>
      </dsp:nvSpPr>
      <dsp:spPr>
        <a:xfrm>
          <a:off x="69519" y="377825"/>
          <a:ext cx="1259416" cy="125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E740F-85AA-CF49-BE93-13A9F0C29DC3}">
      <dsp:nvSpPr>
        <dsp:cNvPr id="0" name=""/>
        <dsp:cNvSpPr/>
      </dsp:nvSpPr>
      <dsp:spPr>
        <a:xfrm>
          <a:off x="1065466" y="2015066"/>
          <a:ext cx="6795456" cy="100753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73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oor Richard" panose="02080502050505020702" pitchFamily="18" charset="0"/>
            </a:rPr>
            <a:t>Coaches assist students with individualized action plans focused on, but not limited to, time management, goal setting, study skills, pragmatic approaches, and personal barriers to success. </a:t>
          </a:r>
          <a:endParaRPr lang="en-US" sz="1600" kern="1200" dirty="0">
            <a:latin typeface="Poor Richard" panose="02080502050505020702" pitchFamily="18" charset="0"/>
          </a:endParaRPr>
        </a:p>
      </dsp:txBody>
      <dsp:txXfrm>
        <a:off x="1065466" y="2015066"/>
        <a:ext cx="6795456" cy="1007533"/>
      </dsp:txXfrm>
    </dsp:sp>
    <dsp:sp modelId="{B2945FAE-A52F-7948-8E5C-5736F82B249C}">
      <dsp:nvSpPr>
        <dsp:cNvPr id="0" name=""/>
        <dsp:cNvSpPr/>
      </dsp:nvSpPr>
      <dsp:spPr>
        <a:xfrm>
          <a:off x="435758" y="1889125"/>
          <a:ext cx="1259416" cy="125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82967-5AC9-F048-B06C-CA1B3240D5E0}">
      <dsp:nvSpPr>
        <dsp:cNvPr id="0" name=""/>
        <dsp:cNvSpPr/>
      </dsp:nvSpPr>
      <dsp:spPr>
        <a:xfrm>
          <a:off x="699228" y="3526366"/>
          <a:ext cx="7161695" cy="1007533"/>
        </a:xfrm>
        <a:prstGeom prst="rect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73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oor Richard" panose="02080502050505020702" pitchFamily="18" charset="0"/>
            </a:rPr>
            <a:t>Coaches assist students with technological tools, such as </a:t>
          </a:r>
          <a:r>
            <a:rPr lang="en-US" sz="1600" kern="1200" dirty="0" err="1" smtClean="0">
              <a:latin typeface="Poor Richard" panose="02080502050505020702" pitchFamily="18" charset="0"/>
            </a:rPr>
            <a:t>Ecourseware</a:t>
          </a:r>
          <a:r>
            <a:rPr lang="en-US" sz="1600" kern="1200" dirty="0" smtClean="0">
              <a:latin typeface="Poor Richard" panose="02080502050505020702" pitchFamily="18" charset="0"/>
            </a:rPr>
            <a:t>, UM Degree and Degree Compass that promote course completion.</a:t>
          </a:r>
          <a:endParaRPr lang="en-US" sz="1600" kern="1200" dirty="0">
            <a:latin typeface="Poor Richard" panose="02080502050505020702" pitchFamily="18" charset="0"/>
          </a:endParaRPr>
        </a:p>
      </dsp:txBody>
      <dsp:txXfrm>
        <a:off x="699228" y="3526366"/>
        <a:ext cx="7161695" cy="1007533"/>
      </dsp:txXfrm>
    </dsp:sp>
    <dsp:sp modelId="{CB5B6145-5EAD-FE47-BD06-B18A04A02C0E}">
      <dsp:nvSpPr>
        <dsp:cNvPr id="0" name=""/>
        <dsp:cNvSpPr/>
      </dsp:nvSpPr>
      <dsp:spPr>
        <a:xfrm>
          <a:off x="69519" y="3400425"/>
          <a:ext cx="1259416" cy="125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D4060-5B23-8441-99BD-08AE863AFD18}">
      <dsp:nvSpPr>
        <dsp:cNvPr id="0" name=""/>
        <dsp:cNvSpPr/>
      </dsp:nvSpPr>
      <dsp:spPr>
        <a:xfrm>
          <a:off x="2446514" y="49300"/>
          <a:ext cx="2563646" cy="25636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rgbClr val="0000FF"/>
              </a:solidFill>
              <a:latin typeface="Poor Richard" panose="02080502050505020702" pitchFamily="18" charset="0"/>
            </a:rPr>
            <a:t>Advising</a:t>
          </a:r>
          <a:endParaRPr lang="en-US" sz="1700" b="0" kern="1200" dirty="0">
            <a:solidFill>
              <a:srgbClr val="0000FF"/>
            </a:solidFill>
            <a:latin typeface="Poor Richard" panose="02080502050505020702" pitchFamily="18" charset="0"/>
          </a:endParaRPr>
        </a:p>
      </dsp:txBody>
      <dsp:txXfrm>
        <a:off x="2742319" y="394407"/>
        <a:ext cx="1972035" cy="813464"/>
      </dsp:txXfrm>
    </dsp:sp>
    <dsp:sp modelId="{D1831C53-CE90-384B-9F62-5B8BA9DD8936}">
      <dsp:nvSpPr>
        <dsp:cNvPr id="0" name=""/>
        <dsp:cNvSpPr/>
      </dsp:nvSpPr>
      <dsp:spPr>
        <a:xfrm>
          <a:off x="3580434" y="1183221"/>
          <a:ext cx="2563646" cy="25636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FF"/>
              </a:solidFill>
              <a:latin typeface="Poor Richard" panose="02080502050505020702" pitchFamily="18" charset="0"/>
            </a:rPr>
            <a:t>Tutoring</a:t>
          </a:r>
          <a:endParaRPr lang="en-US" sz="1700" kern="1200" dirty="0">
            <a:solidFill>
              <a:srgbClr val="0000FF"/>
            </a:solidFill>
            <a:latin typeface="Poor Richard" panose="02080502050505020702" pitchFamily="18" charset="0"/>
          </a:endParaRPr>
        </a:p>
      </dsp:txBody>
      <dsp:txXfrm>
        <a:off x="4960859" y="1479026"/>
        <a:ext cx="986017" cy="1972035"/>
      </dsp:txXfrm>
    </dsp:sp>
    <dsp:sp modelId="{1977F222-9539-4F49-830B-0EF664FA00B4}">
      <dsp:nvSpPr>
        <dsp:cNvPr id="0" name=""/>
        <dsp:cNvSpPr/>
      </dsp:nvSpPr>
      <dsp:spPr>
        <a:xfrm>
          <a:off x="2446514" y="2317141"/>
          <a:ext cx="2563646" cy="25636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FF"/>
              </a:solidFill>
              <a:latin typeface="Poor Richard" panose="02080502050505020702" pitchFamily="18" charset="0"/>
            </a:rPr>
            <a:t>Coaching</a:t>
          </a:r>
          <a:endParaRPr lang="en-US" sz="1700" kern="1200" dirty="0">
            <a:solidFill>
              <a:srgbClr val="0000FF"/>
            </a:solidFill>
            <a:latin typeface="Poor Richard" panose="02080502050505020702" pitchFamily="18" charset="0"/>
          </a:endParaRPr>
        </a:p>
      </dsp:txBody>
      <dsp:txXfrm>
        <a:off x="2742319" y="3722217"/>
        <a:ext cx="1972035" cy="813464"/>
      </dsp:txXfrm>
    </dsp:sp>
    <dsp:sp modelId="{0916B1B9-871E-BD41-994C-7572672A7E14}">
      <dsp:nvSpPr>
        <dsp:cNvPr id="0" name=""/>
        <dsp:cNvSpPr/>
      </dsp:nvSpPr>
      <dsp:spPr>
        <a:xfrm>
          <a:off x="1312593" y="1183221"/>
          <a:ext cx="2563646" cy="25636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FF"/>
              </a:solidFill>
              <a:latin typeface="Poor Richard" panose="02080502050505020702" pitchFamily="18" charset="0"/>
            </a:rPr>
            <a:t>Mentoring</a:t>
          </a:r>
          <a:endParaRPr lang="en-US" sz="1700" kern="1200" dirty="0">
            <a:solidFill>
              <a:srgbClr val="0000FF"/>
            </a:solidFill>
            <a:latin typeface="Poor Richard" panose="02080502050505020702" pitchFamily="18" charset="0"/>
          </a:endParaRPr>
        </a:p>
      </dsp:txBody>
      <dsp:txXfrm>
        <a:off x="1509797" y="1479026"/>
        <a:ext cx="986017" cy="1972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51717-43DF-40B1-9B3E-6503A0AFDB21}">
      <dsp:nvSpPr>
        <dsp:cNvPr id="0" name=""/>
        <dsp:cNvSpPr/>
      </dsp:nvSpPr>
      <dsp:spPr>
        <a:xfrm>
          <a:off x="344556" y="0"/>
          <a:ext cx="5340901" cy="5340901"/>
        </a:xfrm>
        <a:prstGeom prst="triangle">
          <a:avLst/>
        </a:prstGeom>
        <a:solidFill>
          <a:srgbClr val="00009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E7AA7-25C4-44DA-8FA2-ECEDFE349263}">
      <dsp:nvSpPr>
        <dsp:cNvPr id="0" name=""/>
        <dsp:cNvSpPr/>
      </dsp:nvSpPr>
      <dsp:spPr>
        <a:xfrm>
          <a:off x="1148351" y="536958"/>
          <a:ext cx="7153410" cy="1264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oor Richard" panose="02080502050505020702" pitchFamily="18" charset="0"/>
            </a:rPr>
            <a:t>Focus of QEP - An expansion of the university’s academic coaching efforts.</a:t>
          </a:r>
          <a:endParaRPr lang="en-US" sz="2400" kern="1200" dirty="0">
            <a:latin typeface="Poor Richard" panose="02080502050505020702" pitchFamily="18" charset="0"/>
          </a:endParaRPr>
        </a:p>
      </dsp:txBody>
      <dsp:txXfrm>
        <a:off x="1210069" y="598676"/>
        <a:ext cx="7029974" cy="1140855"/>
      </dsp:txXfrm>
    </dsp:sp>
    <dsp:sp modelId="{F40CEB8D-E004-436F-B8C6-FD0DDF26D7E1}">
      <dsp:nvSpPr>
        <dsp:cNvPr id="0" name=""/>
        <dsp:cNvSpPr/>
      </dsp:nvSpPr>
      <dsp:spPr>
        <a:xfrm>
          <a:off x="1130733" y="1979771"/>
          <a:ext cx="7188647" cy="1264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Poor Richard" panose="02080502050505020702" pitchFamily="18" charset="0"/>
            </a:rPr>
            <a:t>Centralized model leading to decentralized standard. </a:t>
          </a:r>
        </a:p>
      </dsp:txBody>
      <dsp:txXfrm>
        <a:off x="1192451" y="2041489"/>
        <a:ext cx="7065211" cy="1140855"/>
      </dsp:txXfrm>
    </dsp:sp>
    <dsp:sp modelId="{637A2F67-D38B-42C8-AFD1-3FE1717FAA1C}">
      <dsp:nvSpPr>
        <dsp:cNvPr id="0" name=""/>
        <dsp:cNvSpPr/>
      </dsp:nvSpPr>
      <dsp:spPr>
        <a:xfrm>
          <a:off x="1077600" y="3381614"/>
          <a:ext cx="7294912" cy="1264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Poor Richard" panose="02080502050505020702" pitchFamily="18" charset="0"/>
            </a:rPr>
            <a:t>Targeted Populations – Freshman on academic warning, Pell eligible and first generation students. </a:t>
          </a:r>
          <a:endParaRPr lang="en-US" sz="2200" kern="1200" dirty="0">
            <a:latin typeface="Poor Richard" panose="02080502050505020702" pitchFamily="18" charset="0"/>
          </a:endParaRPr>
        </a:p>
      </dsp:txBody>
      <dsp:txXfrm>
        <a:off x="1139318" y="3443332"/>
        <a:ext cx="7171476" cy="1140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B1644-CD93-4514-A42A-904C42D117D4}">
      <dsp:nvSpPr>
        <dsp:cNvPr id="0" name=""/>
        <dsp:cNvSpPr/>
      </dsp:nvSpPr>
      <dsp:spPr>
        <a:xfrm>
          <a:off x="2762511" y="0"/>
          <a:ext cx="2943665" cy="1791966"/>
        </a:xfrm>
        <a:prstGeom prst="roundRect">
          <a:avLst>
            <a:gd name="adj" fmla="val 10000"/>
          </a:avLst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oor Richard" panose="02080502050505020702" pitchFamily="18" charset="0"/>
            </a:rPr>
            <a:t>Assist students in developing skills related to academic success, such as study skills, time management, and self-efficacy.</a:t>
          </a:r>
          <a:endParaRPr lang="en-US" sz="1800" kern="1200" dirty="0">
            <a:latin typeface="Poor Richard" panose="02080502050505020702" pitchFamily="18" charset="0"/>
          </a:endParaRPr>
        </a:p>
      </dsp:txBody>
      <dsp:txXfrm>
        <a:off x="2814996" y="52485"/>
        <a:ext cx="2838695" cy="1686996"/>
      </dsp:txXfrm>
    </dsp:sp>
    <dsp:sp modelId="{5570489A-C7F4-48FE-B7B5-E4213AFD835E}">
      <dsp:nvSpPr>
        <dsp:cNvPr id="0" name=""/>
        <dsp:cNvSpPr/>
      </dsp:nvSpPr>
      <dsp:spPr>
        <a:xfrm rot="3437950">
          <a:off x="4789576" y="2286206"/>
          <a:ext cx="970161" cy="46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 w="28575">
          <a:solidFill>
            <a:srgbClr val="00009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27683" y="2378278"/>
        <a:ext cx="693947" cy="276214"/>
      </dsp:txXfrm>
    </dsp:sp>
    <dsp:sp modelId="{BB6EA3CD-430E-4240-B6B5-F96ECA4876C9}">
      <dsp:nvSpPr>
        <dsp:cNvPr id="0" name=""/>
        <dsp:cNvSpPr/>
      </dsp:nvSpPr>
      <dsp:spPr>
        <a:xfrm>
          <a:off x="4834144" y="3240805"/>
          <a:ext cx="2935642" cy="1751454"/>
        </a:xfrm>
        <a:prstGeom prst="roundRect">
          <a:avLst>
            <a:gd name="adj" fmla="val 10000"/>
          </a:avLst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oor Richard" panose="02080502050505020702" pitchFamily="18" charset="0"/>
            </a:rPr>
            <a:t>Connect students to other university resources and support personnel as needed.</a:t>
          </a:r>
          <a:endParaRPr lang="en-US" sz="1800" kern="1200" dirty="0">
            <a:latin typeface="Poor Richard" panose="02080502050505020702" pitchFamily="18" charset="0"/>
          </a:endParaRPr>
        </a:p>
      </dsp:txBody>
      <dsp:txXfrm>
        <a:off x="4885442" y="3292103"/>
        <a:ext cx="2833046" cy="1648858"/>
      </dsp:txXfrm>
    </dsp:sp>
    <dsp:sp modelId="{F0EA1CAE-B9AD-43BA-A355-14390F710B1D}">
      <dsp:nvSpPr>
        <dsp:cNvPr id="0" name=""/>
        <dsp:cNvSpPr/>
      </dsp:nvSpPr>
      <dsp:spPr>
        <a:xfrm rot="10772302">
          <a:off x="3742732" y="3903065"/>
          <a:ext cx="970161" cy="46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 w="28575">
          <a:solidFill>
            <a:srgbClr val="00009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880839" y="3995137"/>
        <a:ext cx="693947" cy="276214"/>
      </dsp:txXfrm>
    </dsp:sp>
    <dsp:sp modelId="{3D5F72FD-D567-4E2F-B413-7CD7BF55F861}">
      <dsp:nvSpPr>
        <dsp:cNvPr id="0" name=""/>
        <dsp:cNvSpPr/>
      </dsp:nvSpPr>
      <dsp:spPr>
        <a:xfrm>
          <a:off x="599896" y="3308346"/>
          <a:ext cx="3021585" cy="1683913"/>
        </a:xfrm>
        <a:prstGeom prst="roundRect">
          <a:avLst>
            <a:gd name="adj" fmla="val 10000"/>
          </a:avLst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oor Richard" panose="02080502050505020702" pitchFamily="18" charset="0"/>
            </a:rPr>
            <a:t>Help students to develop a clear vision of their own goals and degree path.</a:t>
          </a:r>
          <a:endParaRPr lang="en-US" sz="1800" kern="1200" dirty="0">
            <a:latin typeface="Poor Richard" panose="02080502050505020702" pitchFamily="18" charset="0"/>
          </a:endParaRPr>
        </a:p>
      </dsp:txBody>
      <dsp:txXfrm>
        <a:off x="649216" y="3357666"/>
        <a:ext cx="2922945" cy="1585273"/>
      </dsp:txXfrm>
    </dsp:sp>
    <dsp:sp modelId="{60989434-06AC-42FA-856C-514FC91BFD53}">
      <dsp:nvSpPr>
        <dsp:cNvPr id="0" name=""/>
        <dsp:cNvSpPr/>
      </dsp:nvSpPr>
      <dsp:spPr>
        <a:xfrm rot="18187624">
          <a:off x="2669807" y="2319977"/>
          <a:ext cx="970161" cy="460358"/>
        </a:xfrm>
        <a:prstGeom prst="leftRightArrow">
          <a:avLst>
            <a:gd name="adj1" fmla="val 60000"/>
            <a:gd name="adj2" fmla="val 50000"/>
          </a:avLst>
        </a:prstGeom>
        <a:noFill/>
        <a:ln w="28575">
          <a:solidFill>
            <a:srgbClr val="00009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807914" y="2412049"/>
        <a:ext cx="693947" cy="276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3693C-6E4D-C747-8D2D-C50A1B33F907}">
      <dsp:nvSpPr>
        <dsp:cNvPr id="0" name=""/>
        <dsp:cNvSpPr/>
      </dsp:nvSpPr>
      <dsp:spPr>
        <a:xfrm>
          <a:off x="1604632" y="3919541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Appropriate Campus Resources for Psychosocial and Academic Needs</a:t>
          </a:r>
          <a:endParaRPr lang="en-US" sz="14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1893449" y="4167544"/>
        <a:ext cx="1287021" cy="1105145"/>
      </dsp:txXfrm>
    </dsp:sp>
    <dsp:sp modelId="{C6D32BCD-45C1-F049-BDE3-EFB5F1648833}">
      <dsp:nvSpPr>
        <dsp:cNvPr id="0" name=""/>
        <dsp:cNvSpPr/>
      </dsp:nvSpPr>
      <dsp:spPr>
        <a:xfrm>
          <a:off x="1649123" y="4635575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9C4E1-763F-2D4C-B341-45AD927C8CF2}">
      <dsp:nvSpPr>
        <dsp:cNvPr id="0" name=""/>
        <dsp:cNvSpPr/>
      </dsp:nvSpPr>
      <dsp:spPr>
        <a:xfrm>
          <a:off x="0" y="3034423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EEBC4-5CF2-0A4C-ACD2-24894EF8E5C5}">
      <dsp:nvSpPr>
        <dsp:cNvPr id="0" name=""/>
        <dsp:cNvSpPr/>
      </dsp:nvSpPr>
      <dsp:spPr>
        <a:xfrm>
          <a:off x="1277378" y="4423188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6BBB-C05C-4B43-A4E3-DF7BC257E3AE}">
      <dsp:nvSpPr>
        <dsp:cNvPr id="0" name=""/>
        <dsp:cNvSpPr/>
      </dsp:nvSpPr>
      <dsp:spPr>
        <a:xfrm>
          <a:off x="3209264" y="3029784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Ability to Utilize Technology Tools for Degree Planning</a:t>
          </a:r>
          <a:endParaRPr lang="en-US" sz="15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3498081" y="3277787"/>
        <a:ext cx="1287021" cy="1105145"/>
      </dsp:txXfrm>
    </dsp:sp>
    <dsp:sp modelId="{E5BE02CB-B7CF-B847-ABCE-F34AFA0992C5}">
      <dsp:nvSpPr>
        <dsp:cNvPr id="0" name=""/>
        <dsp:cNvSpPr/>
      </dsp:nvSpPr>
      <dsp:spPr>
        <a:xfrm>
          <a:off x="4492575" y="4414424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590FB-8AEB-C340-96A6-A72382347853}">
      <dsp:nvSpPr>
        <dsp:cNvPr id="0" name=""/>
        <dsp:cNvSpPr/>
      </dsp:nvSpPr>
      <dsp:spPr>
        <a:xfrm>
          <a:off x="4812908" y="3916448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8CDC7-C502-CA48-BB41-991BC606F4B3}">
      <dsp:nvSpPr>
        <dsp:cNvPr id="0" name=""/>
        <dsp:cNvSpPr/>
      </dsp:nvSpPr>
      <dsp:spPr>
        <a:xfrm>
          <a:off x="4858387" y="4628873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18192-6A0A-3245-961C-8864217EC6E7}">
      <dsp:nvSpPr>
        <dsp:cNvPr id="0" name=""/>
        <dsp:cNvSpPr/>
      </dsp:nvSpPr>
      <dsp:spPr>
        <a:xfrm>
          <a:off x="1604632" y="2149820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Increase in Academic Self-Efficacy</a:t>
          </a:r>
          <a:endParaRPr lang="en-US" sz="14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1893449" y="2397823"/>
        <a:ext cx="1287021" cy="1105145"/>
      </dsp:txXfrm>
    </dsp:sp>
    <dsp:sp modelId="{56882893-0875-F344-97CE-B543C9100E1A}">
      <dsp:nvSpPr>
        <dsp:cNvPr id="0" name=""/>
        <dsp:cNvSpPr/>
      </dsp:nvSpPr>
      <dsp:spPr>
        <a:xfrm>
          <a:off x="2882010" y="2180235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410D7-CDE6-5044-82DB-ED14B60A5443}">
      <dsp:nvSpPr>
        <dsp:cNvPr id="0" name=""/>
        <dsp:cNvSpPr/>
      </dsp:nvSpPr>
      <dsp:spPr>
        <a:xfrm>
          <a:off x="3209264" y="1259547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28A92-6F40-464A-878F-4DC73EE74EF3}">
      <dsp:nvSpPr>
        <dsp:cNvPr id="0" name=""/>
        <dsp:cNvSpPr/>
      </dsp:nvSpPr>
      <dsp:spPr>
        <a:xfrm>
          <a:off x="4477490" y="1284008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03A3-9ADF-3D40-83C4-486E21353DAD}">
      <dsp:nvSpPr>
        <dsp:cNvPr id="0" name=""/>
        <dsp:cNvSpPr/>
      </dsp:nvSpPr>
      <dsp:spPr>
        <a:xfrm>
          <a:off x="4812908" y="2146212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rgbClr val="00009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Identify a Career Goal and Academic Pathway to that Goal</a:t>
          </a:r>
          <a:endParaRPr lang="en-US" sz="14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5101725" y="2394215"/>
        <a:ext cx="1287021" cy="1105145"/>
      </dsp:txXfrm>
    </dsp:sp>
    <dsp:sp modelId="{8AB62083-D485-8C4F-A1E8-3490293BE703}">
      <dsp:nvSpPr>
        <dsp:cNvPr id="0" name=""/>
        <dsp:cNvSpPr/>
      </dsp:nvSpPr>
      <dsp:spPr>
        <a:xfrm>
          <a:off x="6426438" y="2855544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BF88A-F6C7-7847-AF9F-92D47A8AF484}">
      <dsp:nvSpPr>
        <dsp:cNvPr id="0" name=""/>
        <dsp:cNvSpPr/>
      </dsp:nvSpPr>
      <dsp:spPr>
        <a:xfrm>
          <a:off x="6417540" y="3046280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677CF-6AE3-184F-A1F7-3CF32B689ED2}">
      <dsp:nvSpPr>
        <dsp:cNvPr id="0" name=""/>
        <dsp:cNvSpPr/>
      </dsp:nvSpPr>
      <dsp:spPr>
        <a:xfrm>
          <a:off x="6781376" y="3075148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79F13-B491-9941-B24C-FB1DDF39B670}">
      <dsp:nvSpPr>
        <dsp:cNvPr id="0" name=""/>
        <dsp:cNvSpPr/>
      </dsp:nvSpPr>
      <dsp:spPr>
        <a:xfrm>
          <a:off x="6417540" y="1276558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Express Sense of Connection and/or Engagement to the Institution</a:t>
          </a:r>
          <a:endParaRPr lang="en-US" sz="15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6706357" y="1524561"/>
        <a:ext cx="1287021" cy="1105145"/>
      </dsp:txXfrm>
    </dsp:sp>
    <dsp:sp modelId="{C9A2AED6-F1A1-6A43-959C-30BA09ADD47F}">
      <dsp:nvSpPr>
        <dsp:cNvPr id="0" name=""/>
        <dsp:cNvSpPr/>
      </dsp:nvSpPr>
      <dsp:spPr>
        <a:xfrm>
          <a:off x="8031071" y="1994138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B88B3-8E91-094B-B6EA-3FD63E69FEB9}">
      <dsp:nvSpPr>
        <dsp:cNvPr id="0" name=""/>
        <dsp:cNvSpPr/>
      </dsp:nvSpPr>
      <dsp:spPr>
        <a:xfrm>
          <a:off x="8022173" y="2169925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A2FA5-1C77-CF48-84FC-9CB2B8D94F9D}">
      <dsp:nvSpPr>
        <dsp:cNvPr id="0" name=""/>
        <dsp:cNvSpPr/>
      </dsp:nvSpPr>
      <dsp:spPr>
        <a:xfrm>
          <a:off x="8393917" y="2205495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78C24-6425-F641-812E-6A6F241F262F}">
      <dsp:nvSpPr>
        <dsp:cNvPr id="0" name=""/>
        <dsp:cNvSpPr/>
      </dsp:nvSpPr>
      <dsp:spPr>
        <a:xfrm>
          <a:off x="8022173" y="3937069"/>
          <a:ext cx="1864655" cy="1601151"/>
        </a:xfrm>
        <a:prstGeom prst="hexagon">
          <a:avLst>
            <a:gd name="adj" fmla="val 25000"/>
            <a:gd name="vf" fmla="val 115470"/>
          </a:avLst>
        </a:prstGeom>
        <a:solidFill>
          <a:srgbClr val="00009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Demonstrate Adequate Progress to Degree Completion</a:t>
          </a:r>
          <a:endParaRPr lang="en-US" sz="15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8310990" y="4185072"/>
        <a:ext cx="1287021" cy="1105145"/>
      </dsp:txXfrm>
    </dsp:sp>
    <dsp:sp modelId="{FBA2061D-F5B8-2142-AC0E-D69B000F18C7}">
      <dsp:nvSpPr>
        <dsp:cNvPr id="0" name=""/>
        <dsp:cNvSpPr/>
      </dsp:nvSpPr>
      <dsp:spPr>
        <a:xfrm>
          <a:off x="8391940" y="5339236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1309D-F33F-7C4A-80E3-064535256036}">
      <dsp:nvSpPr>
        <dsp:cNvPr id="0" name=""/>
        <dsp:cNvSpPr/>
      </dsp:nvSpPr>
      <dsp:spPr>
        <a:xfrm>
          <a:off x="6417540" y="4813423"/>
          <a:ext cx="1864655" cy="160115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A56B6-46C5-FB42-8234-15AC1A33C789}">
      <dsp:nvSpPr>
        <dsp:cNvPr id="0" name=""/>
        <dsp:cNvSpPr/>
      </dsp:nvSpPr>
      <dsp:spPr>
        <a:xfrm>
          <a:off x="8045901" y="5516054"/>
          <a:ext cx="217510" cy="1876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7FFB-6D0E-5A47-9E8C-6AB3ADA31576}">
      <dsp:nvSpPr>
        <dsp:cNvPr id="0" name=""/>
        <dsp:cNvSpPr/>
      </dsp:nvSpPr>
      <dsp:spPr>
        <a:xfrm rot="16200000">
          <a:off x="733395" y="-733395"/>
          <a:ext cx="2422274" cy="3889065"/>
        </a:xfrm>
        <a:prstGeom prst="round1Rect">
          <a:avLst/>
        </a:prstGeom>
        <a:solidFill>
          <a:srgbClr val="00009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Train Faculty To Be Academic Coaches</a:t>
          </a:r>
        </a:p>
      </dsp:txBody>
      <dsp:txXfrm rot="5400000">
        <a:off x="-1" y="1"/>
        <a:ext cx="3889065" cy="1816705"/>
      </dsp:txXfrm>
    </dsp:sp>
    <dsp:sp modelId="{E51F31A8-634D-B544-8F32-FE63EACD83C9}">
      <dsp:nvSpPr>
        <dsp:cNvPr id="0" name=""/>
        <dsp:cNvSpPr/>
      </dsp:nvSpPr>
      <dsp:spPr>
        <a:xfrm>
          <a:off x="3889065" y="0"/>
          <a:ext cx="3889065" cy="2422274"/>
        </a:xfrm>
        <a:prstGeom prst="round1Rect">
          <a:avLst/>
        </a:prstGeom>
        <a:solidFill>
          <a:srgbClr val="00009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Increase Retention and Graduation Rates</a:t>
          </a:r>
          <a:endParaRPr lang="en-US" sz="28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3889065" y="0"/>
        <a:ext cx="3889065" cy="1816705"/>
      </dsp:txXfrm>
    </dsp:sp>
    <dsp:sp modelId="{DE064287-6BDF-9849-9675-8FB275D6324E}">
      <dsp:nvSpPr>
        <dsp:cNvPr id="0" name=""/>
        <dsp:cNvSpPr/>
      </dsp:nvSpPr>
      <dsp:spPr>
        <a:xfrm rot="10800000">
          <a:off x="0" y="2422274"/>
          <a:ext cx="3889065" cy="2422274"/>
        </a:xfrm>
        <a:prstGeom prst="round1Rect">
          <a:avLst/>
        </a:prstGeom>
        <a:solidFill>
          <a:srgbClr val="00009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66"/>
            </a:spcAft>
          </a:pPr>
          <a:r>
            <a:rPr lang="en-US" sz="28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Participate In Student Success</a:t>
          </a:r>
          <a:endParaRPr lang="en-US" sz="28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 rot="10800000">
        <a:off x="0" y="3027842"/>
        <a:ext cx="3889065" cy="1816705"/>
      </dsp:txXfrm>
    </dsp:sp>
    <dsp:sp modelId="{ABF05875-23EA-D04C-A302-534AB0248037}">
      <dsp:nvSpPr>
        <dsp:cNvPr id="0" name=""/>
        <dsp:cNvSpPr/>
      </dsp:nvSpPr>
      <dsp:spPr>
        <a:xfrm rot="5400000">
          <a:off x="4622461" y="1688878"/>
          <a:ext cx="2422274" cy="3889065"/>
        </a:xfrm>
        <a:prstGeom prst="round1Rect">
          <a:avLst/>
        </a:prstGeom>
        <a:solidFill>
          <a:srgbClr val="00009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Engagement With Students In An Innovative Way</a:t>
          </a:r>
          <a:endParaRPr lang="en-US" sz="2800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 rot="-5400000">
        <a:off x="3889065" y="3027842"/>
        <a:ext cx="3889065" cy="1816705"/>
      </dsp:txXfrm>
    </dsp:sp>
    <dsp:sp modelId="{8CF12C49-5E5D-2841-8AE4-C3B8B935B2E6}">
      <dsp:nvSpPr>
        <dsp:cNvPr id="0" name=""/>
        <dsp:cNvSpPr/>
      </dsp:nvSpPr>
      <dsp:spPr>
        <a:xfrm>
          <a:off x="2649985" y="1990309"/>
          <a:ext cx="2333439" cy="1211137"/>
        </a:xfrm>
        <a:prstGeom prst="roundRect">
          <a:avLst/>
        </a:prstGeom>
        <a:solidFill>
          <a:srgbClr val="000090"/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Poor Richard" panose="02080502050505020702" pitchFamily="18" charset="0"/>
            </a:rPr>
            <a:t>QEP</a:t>
          </a:r>
          <a:endParaRPr lang="en-US" sz="2800" b="1" kern="1200" dirty="0">
            <a:solidFill>
              <a:schemeClr val="bg1"/>
            </a:solidFill>
            <a:latin typeface="Poor Richard" panose="02080502050505020702" pitchFamily="18" charset="0"/>
          </a:endParaRPr>
        </a:p>
      </dsp:txBody>
      <dsp:txXfrm>
        <a:off x="2709108" y="2049432"/>
        <a:ext cx="2215193" cy="109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53AC-A7D0-4E45-A234-101BFA8E3C1C}" type="datetimeFigureOut">
              <a:rPr lang="en-US" smtClean="0"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645.17-UOM-New-Brand-PowerPoint-Template-Title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6100" cy="695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951" y="4566553"/>
            <a:ext cx="424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Quality Enhancement Plan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5-03-23 at 8.5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0425"/>
            <a:ext cx="5363381" cy="19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79057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5519264"/>
              </p:ext>
            </p:extLst>
          </p:nvPr>
        </p:nvGraphicFramePr>
        <p:xfrm>
          <a:off x="-923583" y="0"/>
          <a:ext cx="9886829" cy="767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782" y="578990"/>
            <a:ext cx="817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Six Student Learning Outcomes of the ACE Program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782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59" y="681714"/>
            <a:ext cx="701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QEP Future Steps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159" y="1454993"/>
            <a:ext cx="70873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or Richard" panose="02080502050505020702" pitchFamily="18" charset="0"/>
              </a:rPr>
              <a:t>Pre-Implementation</a:t>
            </a:r>
          </a:p>
          <a:p>
            <a:pPr lvl="0"/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(a) Communicate 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academic coaching </a:t>
            </a:r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initiative </a:t>
            </a:r>
          </a:p>
          <a:p>
            <a:pPr lvl="0"/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(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b) establish oversight committee   </a:t>
            </a:r>
            <a:endParaRPr lang="en-US" dirty="0" smtClean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pPr lvl="0"/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(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c) develop training materials for </a:t>
            </a:r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coaches </a:t>
            </a:r>
          </a:p>
          <a:p>
            <a:pPr lvl="0"/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(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d) assess pilot </a:t>
            </a:r>
            <a:r>
              <a:rPr lang="en-US" dirty="0" smtClean="0">
                <a:solidFill>
                  <a:srgbClr val="000090"/>
                </a:solidFill>
                <a:latin typeface="Poor Richard" panose="02080502050505020702" pitchFamily="18" charset="0"/>
              </a:rPr>
              <a:t>studies</a:t>
            </a:r>
            <a:endParaRPr lang="en-US" dirty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159" y="3351307"/>
            <a:ext cx="73491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or Richard" panose="02080502050505020702" pitchFamily="18" charset="0"/>
              </a:rPr>
              <a:t>Implementation Years 1 – 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or Richard" panose="02080502050505020702" pitchFamily="18" charset="0"/>
              </a:rPr>
              <a:t>5</a:t>
            </a:r>
            <a:endParaRPr lang="en-US" altLang="zh-CN" sz="800" dirty="0">
              <a:solidFill>
                <a:schemeClr val="bg1"/>
              </a:solidFill>
              <a:latin typeface="Poor Richard" panose="02080502050505020702" pitchFamily="18" charset="0"/>
            </a:endParaRPr>
          </a:p>
          <a:p>
            <a:pPr lvl="0"/>
            <a:r>
              <a:rPr lang="en-US" b="1" dirty="0">
                <a:solidFill>
                  <a:srgbClr val="000090"/>
                </a:solidFill>
                <a:latin typeface="Poor Richard" panose="02080502050505020702" pitchFamily="18" charset="0"/>
              </a:rPr>
              <a:t>Year 1 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– Required for freshmen placed on Academic Warning and voluntary for 1</a:t>
            </a:r>
            <a:r>
              <a:rPr lang="en-US" baseline="30000" dirty="0">
                <a:solidFill>
                  <a:srgbClr val="000090"/>
                </a:solidFill>
                <a:latin typeface="Poor Richard" panose="02080502050505020702" pitchFamily="18" charset="0"/>
              </a:rPr>
              <a:t>st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 Generation and Pell eligible students. </a:t>
            </a:r>
          </a:p>
          <a:p>
            <a:pPr lvl="0"/>
            <a:r>
              <a:rPr lang="en-US" b="1" dirty="0">
                <a:solidFill>
                  <a:srgbClr val="000090"/>
                </a:solidFill>
                <a:latin typeface="Poor Richard" panose="02080502050505020702" pitchFamily="18" charset="0"/>
              </a:rPr>
              <a:t>Year 2 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-  Expanded to a larger population of first-generation and Pell-eligible students.  </a:t>
            </a:r>
          </a:p>
          <a:p>
            <a:pPr lvl="0"/>
            <a:r>
              <a:rPr lang="en-US" b="1" dirty="0">
                <a:solidFill>
                  <a:srgbClr val="000090"/>
                </a:solidFill>
                <a:latin typeface="Poor Richard" panose="02080502050505020702" pitchFamily="18" charset="0"/>
              </a:rPr>
              <a:t>Year 3 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- Decentralization.  </a:t>
            </a:r>
          </a:p>
          <a:p>
            <a:pPr lvl="0"/>
            <a:r>
              <a:rPr lang="en-US" b="1" dirty="0">
                <a:solidFill>
                  <a:srgbClr val="000090"/>
                </a:solidFill>
                <a:latin typeface="Poor Richard" panose="02080502050505020702" pitchFamily="18" charset="0"/>
              </a:rPr>
              <a:t>Years 4 &amp; 5 </a:t>
            </a: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- Continuation of academic coaching initiatives and continued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51"/>
            <a:ext cx="9271400" cy="801188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1606953"/>
              </p:ext>
            </p:extLst>
          </p:nvPr>
        </p:nvGraphicFramePr>
        <p:xfrm>
          <a:off x="74702" y="1484286"/>
          <a:ext cx="7778131" cy="484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4106" y="448251"/>
            <a:ext cx="499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Embracing the QEP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6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645.17-UOM-New-Brand-PowerPoint-Template-Title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6100" cy="695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951" y="4566553"/>
            <a:ext cx="424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Quality Enhancement Plan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5-03-23 at 8.5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0425"/>
            <a:ext cx="5363381" cy="19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8217928"/>
          </a:xfrm>
          <a:prstGeom prst="rect">
            <a:avLst/>
          </a:prstGeom>
        </p:spPr>
      </p:pic>
      <p:grpSp>
        <p:nvGrpSpPr>
          <p:cNvPr id="6" name="组合 1"/>
          <p:cNvGrpSpPr/>
          <p:nvPr/>
        </p:nvGrpSpPr>
        <p:grpSpPr>
          <a:xfrm>
            <a:off x="3156162" y="1600200"/>
            <a:ext cx="5163778" cy="3611758"/>
            <a:chOff x="3089174" y="1509577"/>
            <a:chExt cx="4176480" cy="3824508"/>
          </a:xfrm>
        </p:grpSpPr>
        <p:grpSp>
          <p:nvGrpSpPr>
            <p:cNvPr id="7" name="组合 17"/>
            <p:cNvGrpSpPr/>
            <p:nvPr/>
          </p:nvGrpSpPr>
          <p:grpSpPr>
            <a:xfrm>
              <a:off x="3089174" y="1509577"/>
              <a:ext cx="479030" cy="3824508"/>
              <a:chOff x="3089174" y="1509577"/>
              <a:chExt cx="479030" cy="382450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089177" y="1509577"/>
                <a:ext cx="479027" cy="479027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1</a:t>
                </a:r>
                <a:endParaRPr lang="zh-CN" altLang="en-US" dirty="0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089176" y="2345947"/>
                <a:ext cx="479027" cy="47902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2</a:t>
                </a:r>
                <a:endParaRPr lang="zh-CN" altLang="en-US" dirty="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089175" y="3182317"/>
                <a:ext cx="479027" cy="479027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3</a:t>
                </a:r>
                <a:endParaRPr lang="zh-CN" altLang="en-US" dirty="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089175" y="4018687"/>
                <a:ext cx="479027" cy="47902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089174" y="4855058"/>
                <a:ext cx="479027" cy="479027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5</a:t>
                </a:r>
                <a:endParaRPr lang="zh-CN" altLang="en-US" dirty="0"/>
              </a:p>
            </p:txBody>
          </p:sp>
        </p:grpSp>
        <p:sp>
          <p:nvSpPr>
            <p:cNvPr id="8" name="文本框 18"/>
            <p:cNvSpPr txBox="1"/>
            <p:nvPr/>
          </p:nvSpPr>
          <p:spPr>
            <a:xfrm>
              <a:off x="4044281" y="1534744"/>
              <a:ext cx="3221373" cy="4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Planning History Timeline</a:t>
              </a:r>
            </a:p>
          </p:txBody>
        </p:sp>
        <p:sp>
          <p:nvSpPr>
            <p:cNvPr id="9" name="文本框 19"/>
            <p:cNvSpPr txBox="1"/>
            <p:nvPr/>
          </p:nvSpPr>
          <p:spPr>
            <a:xfrm>
              <a:off x="4044281" y="2262339"/>
              <a:ext cx="3221373" cy="4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What Is Academic Coaching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?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oor Richard" panose="02080502050505020702" pitchFamily="18" charset="0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4044281" y="3207484"/>
              <a:ext cx="3221373" cy="4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Pilot Study At The U of M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or Richard" panose="02080502050505020702" pitchFamily="18" charset="0"/>
              </a:endParaRPr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4044281" y="3809464"/>
              <a:ext cx="3221373" cy="4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Quality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Enhancement Plan (QEP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) 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oor Richard" panose="02080502050505020702" pitchFamily="18" charset="0"/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>
              <a:off x="4044281" y="4845226"/>
              <a:ext cx="3221373" cy="488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QEP Future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or Richard" panose="02080502050505020702" pitchFamily="18" charset="0"/>
                </a:rPr>
                <a:t>Steps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oor Richard" panose="02080502050505020702" pitchFamily="18" charset="0"/>
              </a:endParaRPr>
            </a:p>
          </p:txBody>
        </p:sp>
      </p:grpSp>
      <p:sp>
        <p:nvSpPr>
          <p:cNvPr id="18" name="椭圆 16"/>
          <p:cNvSpPr/>
          <p:nvPr/>
        </p:nvSpPr>
        <p:spPr>
          <a:xfrm>
            <a:off x="3156166" y="5522951"/>
            <a:ext cx="635509" cy="4443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37051" y="5522951"/>
            <a:ext cx="3383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oor Richard" panose="02080502050505020702" pitchFamily="18" charset="0"/>
                <a:cs typeface="Calibri"/>
              </a:rPr>
              <a:t>Embracing The QEP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oor Richard" panose="02080502050505020702" pitchFamily="18" charset="0"/>
              <a:cs typeface="Calibri"/>
            </a:endParaRP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-1" y="2217589"/>
            <a:ext cx="2185035" cy="1949728"/>
          </a:xfrm>
          <a:prstGeom prst="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431" y="2767827"/>
            <a:ext cx="170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Steps To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Success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611" y="396040"/>
            <a:ext cx="565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Agenda</a:t>
            </a:r>
            <a:endParaRPr lang="en-US" sz="4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2"/>
            <a:ext cx="9271400" cy="7768167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128165"/>
              </p:ext>
            </p:extLst>
          </p:nvPr>
        </p:nvGraphicFramePr>
        <p:xfrm>
          <a:off x="93378" y="274638"/>
          <a:ext cx="8901568" cy="649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3780888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5950244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4857726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7033025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2719924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685533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720001" y="3238500"/>
            <a:ext cx="685800" cy="685800"/>
          </a:xfrm>
          <a:prstGeom prst="ellipse">
            <a:avLst/>
          </a:prstGeom>
          <a:solidFill>
            <a:srgbClr val="000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381841" y="412221"/>
            <a:ext cx="60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Planning History Timeline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782" y="5864611"/>
            <a:ext cx="6620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or Richard" panose="02080502050505020702" pitchFamily="18" charset="0"/>
              </a:rPr>
              <a:t>*Admissions index is based on a formula consisting of a student’s high school GPA and ACT score. Those with lower scores were recruited</a:t>
            </a:r>
            <a:r>
              <a:rPr lang="en-US" sz="1200" dirty="0" smtClean="0">
                <a:latin typeface="Poor Richard" panose="02080502050505020702" pitchFamily="18" charset="0"/>
              </a:rPr>
              <a:t>.</a:t>
            </a:r>
          </a:p>
          <a:p>
            <a:endParaRPr lang="en-US" sz="1200" dirty="0">
              <a:latin typeface="Poor Richard" panose="02080502050505020702" pitchFamily="18" charset="0"/>
            </a:endParaRPr>
          </a:p>
          <a:p>
            <a:r>
              <a:rPr lang="en-US" sz="1200" dirty="0">
                <a:latin typeface="Poor Richard" panose="02080502050505020702" pitchFamily="18" charset="0"/>
              </a:rPr>
              <a:t>**Academic warning occurs for any student that tallies a GPA under 2.0 for any semester.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2782" y="1288720"/>
            <a:ext cx="1442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00090"/>
                </a:solidFill>
                <a:latin typeface="Poor Richard" panose="02080502050505020702" pitchFamily="18" charset="0"/>
              </a:rPr>
              <a:t>Aug.</a:t>
            </a:r>
          </a:p>
          <a:p>
            <a:pPr lvl="0" algn="ctr"/>
            <a:r>
              <a:rPr lang="en-US" sz="1400" b="1" dirty="0">
                <a:solidFill>
                  <a:srgbClr val="000090"/>
                </a:solidFill>
                <a:latin typeface="Poor Richard" panose="02080502050505020702" pitchFamily="18" charset="0"/>
              </a:rPr>
              <a:t>2013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ACE Scholars pilot created  (students with low admissions index*)</a:t>
            </a:r>
          </a:p>
          <a:p>
            <a:pPr algn="ctr"/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5801" y="4174333"/>
            <a:ext cx="1314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00090"/>
                </a:solidFill>
              </a:rPr>
              <a:t>Sept-Dec 2013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QEP Selection Committee meets and decides on QEP focus</a:t>
            </a:r>
          </a:p>
          <a:p>
            <a:pPr algn="ctr"/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2807" y="1468803"/>
            <a:ext cx="15780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00090"/>
                </a:solidFill>
                <a:latin typeface="Poor Richard" panose="02080502050505020702" pitchFamily="18" charset="0"/>
              </a:rPr>
              <a:t>Feb-April 2014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QEP Development Committee meets to create details of QEP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5724" y="4174333"/>
            <a:ext cx="1452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/>
              <a:t> </a:t>
            </a:r>
            <a:r>
              <a:rPr lang="en-US" sz="1400" b="1" dirty="0">
                <a:solidFill>
                  <a:srgbClr val="000090"/>
                </a:solidFill>
              </a:rPr>
              <a:t>April 2014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Provost publicly affirms QEP topic, Academic Coaching for Excellence (ACE)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25474" y="1335412"/>
            <a:ext cx="16247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/>
              <a:t> </a:t>
            </a:r>
            <a:r>
              <a:rPr lang="en-US" sz="1400" b="1" dirty="0">
                <a:solidFill>
                  <a:srgbClr val="000090"/>
                </a:solidFill>
                <a:latin typeface="Poor Richard" panose="02080502050505020702" pitchFamily="18" charset="0"/>
              </a:rPr>
              <a:t>Aug. 2014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2</a:t>
            </a:r>
            <a:r>
              <a:rPr lang="en-US" sz="1400" baseline="30000" dirty="0">
                <a:latin typeface="Poor Richard" panose="02080502050505020702" pitchFamily="18" charset="0"/>
              </a:rPr>
              <a:t>nd</a:t>
            </a:r>
            <a:r>
              <a:rPr lang="en-US" sz="1400" dirty="0">
                <a:latin typeface="Poor Richard" panose="02080502050505020702" pitchFamily="18" charset="0"/>
              </a:rPr>
              <a:t> academic coaching pilot expands to include freshman on Academic Warning**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03073" y="4183671"/>
            <a:ext cx="1627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00090"/>
                </a:solidFill>
              </a:rPr>
              <a:t>Fall 2014/Spring 2015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QEP topic is communicated to university constituencies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22184" y="1347907"/>
            <a:ext cx="18821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00090"/>
                </a:solidFill>
                <a:latin typeface="Poor Richard" panose="02080502050505020702" pitchFamily="18" charset="0"/>
              </a:rPr>
              <a:t>Aug. 2015</a:t>
            </a:r>
          </a:p>
          <a:p>
            <a:pPr lvl="0" algn="ctr"/>
            <a:r>
              <a:rPr lang="en-US" sz="1400" dirty="0">
                <a:latin typeface="Poor Richard" panose="02080502050505020702" pitchFamily="18" charset="0"/>
              </a:rPr>
              <a:t>Year 1 of QEP.  Will target freshmen on Academic Warning, 1</a:t>
            </a:r>
            <a:r>
              <a:rPr lang="en-US" sz="1400" baseline="30000" dirty="0">
                <a:latin typeface="Poor Richard" panose="02080502050505020702" pitchFamily="18" charset="0"/>
              </a:rPr>
              <a:t>st</a:t>
            </a:r>
            <a:r>
              <a:rPr lang="en-US" sz="1400" dirty="0">
                <a:latin typeface="Poor Richard" panose="02080502050505020702" pitchFamily="18" charset="0"/>
              </a:rPr>
              <a:t> generation, and Pell eligible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868891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7167582"/>
              </p:ext>
            </p:extLst>
          </p:nvPr>
        </p:nvGraphicFramePr>
        <p:xfrm>
          <a:off x="465667" y="1396999"/>
          <a:ext cx="7930443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372" y="550975"/>
            <a:ext cx="6816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What is Academic Coaching? </a:t>
            </a:r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77681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1910702"/>
              </p:ext>
            </p:extLst>
          </p:nvPr>
        </p:nvGraphicFramePr>
        <p:xfrm>
          <a:off x="826088" y="1690577"/>
          <a:ext cx="7456675" cy="493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0335" y="3473942"/>
            <a:ext cx="2203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Student Success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617" y="625683"/>
            <a:ext cx="7890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Where does Academic Coaching for Excellence fit into the student success ecosystem? 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78951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8510" y="1328282"/>
            <a:ext cx="8328290" cy="2152010"/>
            <a:chOff x="0" y="607202"/>
            <a:chExt cx="8211569" cy="1214405"/>
          </a:xfrm>
          <a:solidFill>
            <a:srgbClr val="0070C0"/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607202"/>
              <a:ext cx="8211569" cy="121440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5365" y="673119"/>
              <a:ext cx="8045066" cy="10880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42900" lvl="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F</a:t>
              </a:r>
              <a:r>
                <a:rPr lang="en-US" sz="2800" kern="12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irst-time freshmen on the lower end of the admissions</a:t>
              </a: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.</a:t>
              </a:r>
            </a:p>
            <a:p>
              <a:pPr marL="342900" lvl="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Assessment indicated students who attended increased GPA to that of fellow cohort</a:t>
              </a:r>
              <a:r>
                <a:rPr lang="en-US" sz="2800" dirty="0">
                  <a:solidFill>
                    <a:srgbClr val="000090"/>
                  </a:solidFill>
                  <a:latin typeface="Poor Richard" panose="02080502050505020702" pitchFamily="18" charset="0"/>
                </a:rPr>
                <a:t>.</a:t>
              </a:r>
              <a:endParaRPr lang="en-US" sz="2800" dirty="0" smtClean="0">
                <a:solidFill>
                  <a:srgbClr val="000090"/>
                </a:solidFill>
                <a:latin typeface="Poor Richard" panose="02080502050505020702" pitchFamily="18" charset="0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2387"/>
              </p:ext>
            </p:extLst>
          </p:nvPr>
        </p:nvGraphicFramePr>
        <p:xfrm>
          <a:off x="491144" y="3619406"/>
          <a:ext cx="8130756" cy="227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89"/>
                <a:gridCol w="2032689"/>
                <a:gridCol w="2032689"/>
                <a:gridCol w="2032689"/>
              </a:tblGrid>
              <a:tr h="96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ACE Scholars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Average ACT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Average High School GPA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Fall 2014 GPA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5608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5 or more meetings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18.80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2.81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2.52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</a:tr>
              <a:tr h="6631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Less than 5 meetings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19.00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2.78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Poor Richard" panose="02080502050505020702" pitchFamily="18" charset="0"/>
                        </a:rPr>
                        <a:t>1.86</a:t>
                      </a:r>
                      <a:endParaRPr lang="en-US" sz="18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510" y="607006"/>
            <a:ext cx="8263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Poor Richard" panose="02080502050505020702" pitchFamily="18" charset="0"/>
              </a:rPr>
              <a:t>Pilot Study Results From ACE Program </a:t>
            </a:r>
            <a:endParaRPr lang="zh-CN" altLang="en-US" sz="2800" dirty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4639" y="5986013"/>
            <a:ext cx="31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Avg. </a:t>
            </a:r>
            <a:r>
              <a:rPr lang="en-US" dirty="0" err="1"/>
              <a:t>Fr</a:t>
            </a:r>
            <a:r>
              <a:rPr lang="en-US" dirty="0"/>
              <a:t> GPA: 2.20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793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510" y="607006"/>
            <a:ext cx="8263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Poor Richard" panose="02080502050505020702" pitchFamily="18" charset="0"/>
              </a:rPr>
              <a:t>Pilot Study Results From ACE Program </a:t>
            </a:r>
            <a:endParaRPr lang="zh-CN" altLang="en-US" sz="2800" dirty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2377" y="1435396"/>
            <a:ext cx="8229523" cy="2152010"/>
            <a:chOff x="0" y="607202"/>
            <a:chExt cx="8211569" cy="1214405"/>
          </a:xfrm>
          <a:solidFill>
            <a:schemeClr val="bg1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607202"/>
              <a:ext cx="8211569" cy="121440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95365" y="673119"/>
              <a:ext cx="8045066" cy="10880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F</a:t>
              </a:r>
              <a:r>
                <a:rPr lang="en-US" sz="2800" kern="12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irst-time </a:t>
              </a: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freshmen on </a:t>
              </a:r>
              <a:r>
                <a:rPr lang="en-US" sz="2800" dirty="0">
                  <a:solidFill>
                    <a:srgbClr val="000090"/>
                  </a:solidFill>
                  <a:latin typeface="Poor Richard" panose="02080502050505020702" pitchFamily="18" charset="0"/>
                </a:rPr>
                <a:t>academic warning </a:t>
              </a: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status.</a:t>
              </a:r>
            </a:p>
            <a:p>
              <a:pPr marL="342900" lvl="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0090"/>
                  </a:solidFill>
                  <a:latin typeface="Poor Richard" panose="02080502050505020702" pitchFamily="18" charset="0"/>
                </a:rPr>
                <a:t>Assessment indicated students who attended increased GPA to that of fellow </a:t>
              </a:r>
              <a:r>
                <a:rPr lang="en-US" sz="2800" dirty="0" smtClean="0">
                  <a:solidFill>
                    <a:srgbClr val="000090"/>
                  </a:solidFill>
                  <a:latin typeface="Poor Richard" panose="02080502050505020702" pitchFamily="18" charset="0"/>
                </a:rPr>
                <a:t>cohort.</a:t>
              </a:r>
              <a:endParaRPr lang="en-US" sz="2800" dirty="0">
                <a:solidFill>
                  <a:srgbClr val="000090"/>
                </a:solidFill>
                <a:latin typeface="Poor Richard" panose="02080502050505020702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72082"/>
              </p:ext>
            </p:extLst>
          </p:nvPr>
        </p:nvGraphicFramePr>
        <p:xfrm>
          <a:off x="489097" y="3700131"/>
          <a:ext cx="805947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493"/>
                <a:gridCol w="2686493"/>
                <a:gridCol w="2686493"/>
              </a:tblGrid>
              <a:tr h="7731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Fall 2014 Freshmen</a:t>
                      </a:r>
                      <a:endParaRPr lang="en-US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Poor Richard" panose="02080502050505020702" pitchFamily="18" charset="0"/>
                      </a:endParaRPr>
                    </a:p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Academic</a:t>
                      </a:r>
                      <a:r>
                        <a:rPr lang="en-US" sz="1600" baseline="0" dirty="0" smtClean="0">
                          <a:latin typeface="Poor Richard" panose="02080502050505020702" pitchFamily="18" charset="0"/>
                        </a:rPr>
                        <a:t> Warning Students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Prior Semester GPA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Fall 2014 GPA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779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Meet bi-weekly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0.67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2.50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</a:tr>
              <a:tr h="2779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Failed to meet bi-weekly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0.79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oor Richard" panose="02080502050505020702" pitchFamily="18" charset="0"/>
                        </a:rPr>
                        <a:t>1.29</a:t>
                      </a:r>
                      <a:endParaRPr lang="en-US" sz="1600" dirty="0">
                        <a:latin typeface="Poor Richard" panose="02080502050505020702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04663" y="5348176"/>
            <a:ext cx="8143913" cy="852623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489097" y="5491069"/>
            <a:ext cx="7961574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Poor Richard" panose="02080502050505020702" pitchFamily="18" charset="0"/>
              </a:rPr>
              <a:t>In general:  Students who participated in the ACE Program earned more credit hours per semester than those who did not (11.78 vs. 10.84).</a:t>
            </a:r>
            <a:endParaRPr lang="zh-CN" altLang="en-US" dirty="0">
              <a:solidFill>
                <a:srgbClr val="000090"/>
              </a:solidFill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6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772583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66582434"/>
              </p:ext>
            </p:extLst>
          </p:nvPr>
        </p:nvGraphicFramePr>
        <p:xfrm>
          <a:off x="298764" y="1340556"/>
          <a:ext cx="8691327" cy="534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72376"/>
            <a:ext cx="60325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Poor Richard" panose="02080502050505020702" pitchFamily="18" charset="0"/>
              </a:rPr>
              <a:t>Quality Enhancement Plan</a:t>
            </a:r>
            <a:endParaRPr lang="zh-CN" altLang="en-US" sz="2800" dirty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1400" cy="78951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9261797"/>
              </p:ext>
            </p:extLst>
          </p:nvPr>
        </p:nvGraphicFramePr>
        <p:xfrm>
          <a:off x="242420" y="1260705"/>
          <a:ext cx="8444379" cy="507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484" y="550975"/>
            <a:ext cx="7180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90"/>
                </a:solidFill>
                <a:latin typeface="Poor Richard" panose="02080502050505020702" pitchFamily="18" charset="0"/>
              </a:rPr>
              <a:t>	Three Interrelated Goals of the ACE Program</a:t>
            </a:r>
            <a:endParaRPr lang="en-US" sz="2400" b="1" dirty="0">
              <a:solidFill>
                <a:srgbClr val="000090"/>
              </a:solidFill>
              <a:latin typeface="Poor Richard" panose="020805020505050207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708</Words>
  <Application>Microsoft Macintosh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Arher Malom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Harris</dc:creator>
  <cp:lastModifiedBy>Adam Fishel</cp:lastModifiedBy>
  <cp:revision>13</cp:revision>
  <dcterms:created xsi:type="dcterms:W3CDTF">2015-02-18T21:50:14Z</dcterms:created>
  <dcterms:modified xsi:type="dcterms:W3CDTF">2015-03-24T18:22:13Z</dcterms:modified>
</cp:coreProperties>
</file>