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86" r:id="rId3"/>
    <p:sldId id="287" r:id="rId4"/>
    <p:sldId id="291" r:id="rId5"/>
    <p:sldId id="300" r:id="rId6"/>
    <p:sldId id="277" r:id="rId7"/>
    <p:sldId id="279" r:id="rId8"/>
    <p:sldId id="280" r:id="rId9"/>
    <p:sldId id="281" r:id="rId10"/>
    <p:sldId id="282" r:id="rId11"/>
    <p:sldId id="259" r:id="rId12"/>
    <p:sldId id="261" r:id="rId13"/>
    <p:sldId id="285" r:id="rId14"/>
    <p:sldId id="268" r:id="rId15"/>
    <p:sldId id="293" r:id="rId16"/>
    <p:sldId id="299" r:id="rId17"/>
    <p:sldId id="297" r:id="rId18"/>
    <p:sldId id="296" r:id="rId19"/>
    <p:sldId id="292" r:id="rId20"/>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5A2781"/>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3"/>
    <p:restoredTop sz="94583"/>
  </p:normalViewPr>
  <p:slideViewPr>
    <p:cSldViewPr snapToGrid="0" snapToObjects="1">
      <p:cViewPr>
        <p:scale>
          <a:sx n="77" d="100"/>
          <a:sy n="77" d="100"/>
        </p:scale>
        <p:origin x="-216" y="2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8C47F9-6E60-442F-9F9E-BE3DC9A66A68}" type="doc">
      <dgm:prSet loTypeId="urn:microsoft.com/office/officeart/2005/8/layout/hProcess9" loCatId="process" qsTypeId="urn:microsoft.com/office/officeart/2005/8/quickstyle/simple1" qsCatId="simple" csTypeId="urn:microsoft.com/office/officeart/2005/8/colors/colorful3" csCatId="colorful" phldr="1"/>
      <dgm:spPr/>
      <dgm:t>
        <a:bodyPr/>
        <a:lstStyle/>
        <a:p>
          <a:endParaRPr lang="en-US"/>
        </a:p>
      </dgm:t>
    </dgm:pt>
    <dgm:pt modelId="{6872A227-D7D8-418B-855D-E7A7E2F0B494}">
      <dgm:prSet custT="1">
        <dgm:style>
          <a:lnRef idx="3">
            <a:schemeClr val="lt1"/>
          </a:lnRef>
          <a:fillRef idx="1">
            <a:schemeClr val="accent4"/>
          </a:fillRef>
          <a:effectRef idx="1">
            <a:schemeClr val="accent4"/>
          </a:effectRef>
          <a:fontRef idx="minor">
            <a:schemeClr val="lt1"/>
          </a:fontRef>
        </dgm:style>
      </dgm:prSet>
      <dgm:spPr>
        <a:xfrm>
          <a:off x="1646123" y="1562"/>
          <a:ext cx="2194152" cy="581322"/>
        </a:xfrm>
        <a:solidFill>
          <a:schemeClr val="accent1"/>
        </a:solidFill>
      </dgm:spPr>
      <dgm:t>
        <a:bodyPr/>
        <a:lstStyle/>
        <a:p>
          <a:pPr>
            <a:lnSpc>
              <a:spcPct val="100000"/>
            </a:lnSpc>
          </a:pPr>
          <a:r>
            <a:rPr lang="en-US" sz="2000" dirty="0" smtClean="0">
              <a:latin typeface="+mj-lt"/>
              <a:ea typeface="+mn-ea"/>
              <a:cs typeface="+mn-cs"/>
            </a:rPr>
            <a:t>Youth, family, or school requests assessment</a:t>
          </a:r>
          <a:endParaRPr lang="en-US" sz="2000" dirty="0">
            <a:latin typeface="+mj-lt"/>
            <a:ea typeface="+mn-ea"/>
            <a:cs typeface="+mn-cs"/>
          </a:endParaRPr>
        </a:p>
      </dgm:t>
    </dgm:pt>
    <dgm:pt modelId="{232D983A-C57F-493E-89BB-15F46841D325}" type="parTrans" cxnId="{C7F12F35-C793-4B78-A59E-B8BEB9CF8209}">
      <dgm:prSet/>
      <dgm:spPr/>
      <dgm:t>
        <a:bodyPr/>
        <a:lstStyle/>
        <a:p>
          <a:pPr>
            <a:lnSpc>
              <a:spcPct val="100000"/>
            </a:lnSpc>
          </a:pPr>
          <a:endParaRPr lang="en-US" sz="1000">
            <a:latin typeface="+mj-lt"/>
          </a:endParaRPr>
        </a:p>
      </dgm:t>
    </dgm:pt>
    <dgm:pt modelId="{232737BD-EBB0-4940-B5ED-EFEEB376D95C}" type="sibTrans" cxnId="{C7F12F35-C793-4B78-A59E-B8BEB9CF8209}">
      <dgm:prSet/>
      <dgm:spPr>
        <a:xfrm rot="5400000">
          <a:off x="2634202" y="597418"/>
          <a:ext cx="217995" cy="261595"/>
        </a:xfrm>
      </dgm:spPr>
      <dgm:t>
        <a:bodyPr/>
        <a:lstStyle/>
        <a:p>
          <a:pPr>
            <a:lnSpc>
              <a:spcPct val="100000"/>
            </a:lnSpc>
          </a:pPr>
          <a:endParaRPr lang="en-US" sz="1000">
            <a:solidFill>
              <a:sysClr val="window" lastClr="FFFFFF"/>
            </a:solidFill>
            <a:latin typeface="+mj-lt"/>
            <a:ea typeface="+mn-ea"/>
            <a:cs typeface="+mn-cs"/>
          </a:endParaRPr>
        </a:p>
      </dgm:t>
    </dgm:pt>
    <dgm:pt modelId="{1C449F53-3DB1-460C-AF7E-607B07072733}">
      <dgm:prSet custT="1">
        <dgm:style>
          <a:lnRef idx="3">
            <a:schemeClr val="lt1"/>
          </a:lnRef>
          <a:fillRef idx="1">
            <a:schemeClr val="accent4"/>
          </a:fillRef>
          <a:effectRef idx="1">
            <a:schemeClr val="accent4"/>
          </a:effectRef>
          <a:fontRef idx="minor">
            <a:schemeClr val="lt1"/>
          </a:fontRef>
        </dgm:style>
      </dgm:prSet>
      <dgm:spPr>
        <a:xfrm>
          <a:off x="1646123" y="873546"/>
          <a:ext cx="2194152" cy="581322"/>
        </a:xfrm>
        <a:solidFill>
          <a:srgbClr val="6600CC"/>
        </a:solidFill>
      </dgm:spPr>
      <dgm:t>
        <a:bodyPr/>
        <a:lstStyle/>
        <a:p>
          <a:pPr>
            <a:lnSpc>
              <a:spcPct val="100000"/>
            </a:lnSpc>
          </a:pPr>
          <a:r>
            <a:rPr lang="en-US" sz="2000" dirty="0" smtClean="0">
              <a:latin typeface="+mj-lt"/>
              <a:ea typeface="+mn-ea"/>
              <a:cs typeface="+mn-cs"/>
            </a:rPr>
            <a:t>YARC intake and assessment (youth and family)</a:t>
          </a:r>
          <a:endParaRPr lang="en-US" sz="2000" dirty="0">
            <a:latin typeface="+mj-lt"/>
            <a:ea typeface="+mn-ea"/>
            <a:cs typeface="+mn-cs"/>
          </a:endParaRPr>
        </a:p>
      </dgm:t>
    </dgm:pt>
    <dgm:pt modelId="{3BB3949B-6F4F-4ECF-A89F-92A3AC134D1A}" type="parTrans" cxnId="{7CC2392A-49B4-42C0-A8E4-A3B8079765B0}">
      <dgm:prSet/>
      <dgm:spPr/>
      <dgm:t>
        <a:bodyPr/>
        <a:lstStyle/>
        <a:p>
          <a:pPr>
            <a:lnSpc>
              <a:spcPct val="100000"/>
            </a:lnSpc>
          </a:pPr>
          <a:endParaRPr lang="en-US" sz="1000">
            <a:latin typeface="+mj-lt"/>
          </a:endParaRPr>
        </a:p>
      </dgm:t>
    </dgm:pt>
    <dgm:pt modelId="{5A54896B-7968-492D-A444-3805D326C9B8}" type="sibTrans" cxnId="{7CC2392A-49B4-42C0-A8E4-A3B8079765B0}">
      <dgm:prSet/>
      <dgm:spPr>
        <a:xfrm rot="5400000">
          <a:off x="2634202" y="1469402"/>
          <a:ext cx="217995" cy="261595"/>
        </a:xfrm>
      </dgm:spPr>
      <dgm:t>
        <a:bodyPr/>
        <a:lstStyle/>
        <a:p>
          <a:pPr>
            <a:lnSpc>
              <a:spcPct val="100000"/>
            </a:lnSpc>
          </a:pPr>
          <a:endParaRPr lang="en-US" sz="1000">
            <a:solidFill>
              <a:sysClr val="window" lastClr="FFFFFF"/>
            </a:solidFill>
            <a:latin typeface="+mj-lt"/>
            <a:ea typeface="+mn-ea"/>
            <a:cs typeface="+mn-cs"/>
          </a:endParaRPr>
        </a:p>
      </dgm:t>
    </dgm:pt>
    <dgm:pt modelId="{DE7DDB94-C8CF-48AF-A52E-AD170C0B6CF2}">
      <dgm:prSet custT="1">
        <dgm:style>
          <a:lnRef idx="3">
            <a:schemeClr val="lt1"/>
          </a:lnRef>
          <a:fillRef idx="1">
            <a:schemeClr val="accent4"/>
          </a:fillRef>
          <a:effectRef idx="1">
            <a:schemeClr val="accent4"/>
          </a:effectRef>
          <a:fontRef idx="minor">
            <a:schemeClr val="lt1"/>
          </a:fontRef>
        </dgm:style>
      </dgm:prSet>
      <dgm:spPr>
        <a:xfrm>
          <a:off x="1646123" y="1745530"/>
          <a:ext cx="2194152" cy="581322"/>
        </a:xfrm>
      </dgm:spPr>
      <dgm:t>
        <a:bodyPr/>
        <a:lstStyle/>
        <a:p>
          <a:pPr>
            <a:lnSpc>
              <a:spcPct val="100000"/>
            </a:lnSpc>
          </a:pPr>
          <a:r>
            <a:rPr lang="en-US" sz="2000" dirty="0" smtClean="0">
              <a:latin typeface="+mj-lt"/>
              <a:ea typeface="+mn-ea"/>
              <a:cs typeface="+mn-cs"/>
            </a:rPr>
            <a:t>Coordination and referral to services</a:t>
          </a:r>
          <a:endParaRPr lang="en-US" sz="2000" dirty="0">
            <a:latin typeface="+mj-lt"/>
            <a:ea typeface="+mn-ea"/>
            <a:cs typeface="+mn-cs"/>
          </a:endParaRPr>
        </a:p>
      </dgm:t>
    </dgm:pt>
    <dgm:pt modelId="{900A1A74-E2D7-4A25-AAEA-6D76DA4FD7E6}" type="parTrans" cxnId="{23162896-4DB6-4E61-8A4B-48AEC17884DF}">
      <dgm:prSet/>
      <dgm:spPr/>
      <dgm:t>
        <a:bodyPr/>
        <a:lstStyle/>
        <a:p>
          <a:pPr>
            <a:lnSpc>
              <a:spcPct val="100000"/>
            </a:lnSpc>
          </a:pPr>
          <a:endParaRPr lang="en-US" sz="1000">
            <a:latin typeface="+mj-lt"/>
          </a:endParaRPr>
        </a:p>
      </dgm:t>
    </dgm:pt>
    <dgm:pt modelId="{26DB3796-595C-4B85-BA23-6A3E3E615728}" type="sibTrans" cxnId="{23162896-4DB6-4E61-8A4B-48AEC17884DF}">
      <dgm:prSet/>
      <dgm:spPr>
        <a:xfrm rot="5400000">
          <a:off x="2634202" y="2341386"/>
          <a:ext cx="217995" cy="261595"/>
        </a:xfrm>
      </dgm:spPr>
      <dgm:t>
        <a:bodyPr/>
        <a:lstStyle/>
        <a:p>
          <a:pPr>
            <a:lnSpc>
              <a:spcPct val="100000"/>
            </a:lnSpc>
          </a:pPr>
          <a:endParaRPr lang="en-US" sz="1000">
            <a:solidFill>
              <a:sysClr val="window" lastClr="FFFFFF"/>
            </a:solidFill>
            <a:latin typeface="+mj-lt"/>
            <a:ea typeface="+mn-ea"/>
            <a:cs typeface="+mn-cs"/>
          </a:endParaRPr>
        </a:p>
      </dgm:t>
    </dgm:pt>
    <dgm:pt modelId="{FC5005AF-77D4-4C1A-8C1A-E66E47C48A4D}">
      <dgm:prSet custT="1">
        <dgm:style>
          <a:lnRef idx="3">
            <a:schemeClr val="lt1"/>
          </a:lnRef>
          <a:fillRef idx="1">
            <a:schemeClr val="accent3"/>
          </a:fillRef>
          <a:effectRef idx="1">
            <a:schemeClr val="accent3"/>
          </a:effectRef>
          <a:fontRef idx="minor">
            <a:schemeClr val="lt1"/>
          </a:fontRef>
        </dgm:style>
      </dgm:prSet>
      <dgm:spPr>
        <a:xfrm>
          <a:off x="1646123" y="2617514"/>
          <a:ext cx="2194152" cy="581322"/>
        </a:xfrm>
        <a:solidFill>
          <a:schemeClr val="accent6"/>
        </a:solidFill>
      </dgm:spPr>
      <dgm:t>
        <a:bodyPr/>
        <a:lstStyle/>
        <a:p>
          <a:pPr>
            <a:lnSpc>
              <a:spcPct val="100000"/>
            </a:lnSpc>
          </a:pPr>
          <a:r>
            <a:rPr lang="en-US" sz="2000" dirty="0" smtClean="0">
              <a:latin typeface="+mj-lt"/>
              <a:ea typeface="+mn-ea"/>
              <a:cs typeface="+mn-cs"/>
            </a:rPr>
            <a:t>YARC case management and follow-up</a:t>
          </a:r>
          <a:endParaRPr lang="en-US" sz="2000" dirty="0">
            <a:latin typeface="+mj-lt"/>
            <a:ea typeface="+mn-ea"/>
            <a:cs typeface="+mn-cs"/>
          </a:endParaRPr>
        </a:p>
      </dgm:t>
    </dgm:pt>
    <dgm:pt modelId="{B1549062-F3AE-4904-B4F3-08F187D5E01E}" type="parTrans" cxnId="{E75FF727-6FEC-4832-A94C-8834C1295A2D}">
      <dgm:prSet/>
      <dgm:spPr/>
      <dgm:t>
        <a:bodyPr/>
        <a:lstStyle/>
        <a:p>
          <a:pPr>
            <a:lnSpc>
              <a:spcPct val="100000"/>
            </a:lnSpc>
          </a:pPr>
          <a:endParaRPr lang="en-US" sz="1000">
            <a:latin typeface="+mj-lt"/>
          </a:endParaRPr>
        </a:p>
      </dgm:t>
    </dgm:pt>
    <dgm:pt modelId="{00985AF3-C5B1-4E0D-9033-DEEF96226F79}" type="sibTrans" cxnId="{E75FF727-6FEC-4832-A94C-8834C1295A2D}">
      <dgm:prSet/>
      <dgm:spPr/>
      <dgm:t>
        <a:bodyPr/>
        <a:lstStyle/>
        <a:p>
          <a:pPr>
            <a:lnSpc>
              <a:spcPct val="100000"/>
            </a:lnSpc>
          </a:pPr>
          <a:endParaRPr lang="en-US" sz="1000">
            <a:latin typeface="+mj-lt"/>
          </a:endParaRPr>
        </a:p>
      </dgm:t>
    </dgm:pt>
    <dgm:pt modelId="{C9316104-E967-4A0E-8F5D-8644BE5B570B}" type="pres">
      <dgm:prSet presAssocID="{3E8C47F9-6E60-442F-9F9E-BE3DC9A66A68}" presName="CompostProcess" presStyleCnt="0">
        <dgm:presLayoutVars>
          <dgm:dir/>
          <dgm:resizeHandles val="exact"/>
        </dgm:presLayoutVars>
      </dgm:prSet>
      <dgm:spPr/>
      <dgm:t>
        <a:bodyPr/>
        <a:lstStyle/>
        <a:p>
          <a:endParaRPr lang="en-US"/>
        </a:p>
      </dgm:t>
    </dgm:pt>
    <dgm:pt modelId="{CDAF6421-04AA-4794-B6A9-54103D817F7D}" type="pres">
      <dgm:prSet presAssocID="{3E8C47F9-6E60-442F-9F9E-BE3DC9A66A68}" presName="arrow" presStyleLbl="bgShp" presStyleIdx="0" presStyleCnt="1" custScaleX="108414"/>
      <dgm:spPr>
        <a:solidFill>
          <a:schemeClr val="accent3">
            <a:lumMod val="40000"/>
            <a:lumOff val="60000"/>
          </a:schemeClr>
        </a:solidFill>
      </dgm:spPr>
      <dgm:t>
        <a:bodyPr/>
        <a:lstStyle/>
        <a:p>
          <a:endParaRPr lang="en-US"/>
        </a:p>
      </dgm:t>
    </dgm:pt>
    <dgm:pt modelId="{34E164DF-37E4-42E2-998C-E297192B1F49}" type="pres">
      <dgm:prSet presAssocID="{3E8C47F9-6E60-442F-9F9E-BE3DC9A66A68}" presName="linearProcess" presStyleCnt="0"/>
      <dgm:spPr/>
      <dgm:t>
        <a:bodyPr/>
        <a:lstStyle/>
        <a:p>
          <a:endParaRPr lang="en-US"/>
        </a:p>
      </dgm:t>
    </dgm:pt>
    <dgm:pt modelId="{8CB3CC0D-E267-4002-AC1F-83BEB53FF84C}" type="pres">
      <dgm:prSet presAssocID="{6872A227-D7D8-418B-855D-E7A7E2F0B494}" presName="textNode" presStyleLbl="node1" presStyleIdx="0" presStyleCnt="4">
        <dgm:presLayoutVars>
          <dgm:bulletEnabled val="1"/>
        </dgm:presLayoutVars>
      </dgm:prSet>
      <dgm:spPr/>
      <dgm:t>
        <a:bodyPr/>
        <a:lstStyle/>
        <a:p>
          <a:endParaRPr lang="en-US"/>
        </a:p>
      </dgm:t>
    </dgm:pt>
    <dgm:pt modelId="{86A5CB39-C669-4633-BB6F-591C4AFA35CC}" type="pres">
      <dgm:prSet presAssocID="{232737BD-EBB0-4940-B5ED-EFEEB376D95C}" presName="sibTrans" presStyleCnt="0"/>
      <dgm:spPr/>
      <dgm:t>
        <a:bodyPr/>
        <a:lstStyle/>
        <a:p>
          <a:endParaRPr lang="en-US"/>
        </a:p>
      </dgm:t>
    </dgm:pt>
    <dgm:pt modelId="{E3B8583F-D0C9-4794-81F2-EC0B329167D5}" type="pres">
      <dgm:prSet presAssocID="{1C449F53-3DB1-460C-AF7E-607B07072733}" presName="textNode" presStyleLbl="node1" presStyleIdx="1" presStyleCnt="4">
        <dgm:presLayoutVars>
          <dgm:bulletEnabled val="1"/>
        </dgm:presLayoutVars>
      </dgm:prSet>
      <dgm:spPr/>
      <dgm:t>
        <a:bodyPr/>
        <a:lstStyle/>
        <a:p>
          <a:endParaRPr lang="en-US"/>
        </a:p>
      </dgm:t>
    </dgm:pt>
    <dgm:pt modelId="{32FD72C0-32D4-423D-918E-31A3E8102390}" type="pres">
      <dgm:prSet presAssocID="{5A54896B-7968-492D-A444-3805D326C9B8}" presName="sibTrans" presStyleCnt="0"/>
      <dgm:spPr/>
      <dgm:t>
        <a:bodyPr/>
        <a:lstStyle/>
        <a:p>
          <a:endParaRPr lang="en-US"/>
        </a:p>
      </dgm:t>
    </dgm:pt>
    <dgm:pt modelId="{FBD83722-275D-4838-95CF-80145D0A189A}" type="pres">
      <dgm:prSet presAssocID="{DE7DDB94-C8CF-48AF-A52E-AD170C0B6CF2}" presName="textNode" presStyleLbl="node1" presStyleIdx="2" presStyleCnt="4">
        <dgm:presLayoutVars>
          <dgm:bulletEnabled val="1"/>
        </dgm:presLayoutVars>
      </dgm:prSet>
      <dgm:spPr/>
      <dgm:t>
        <a:bodyPr/>
        <a:lstStyle/>
        <a:p>
          <a:endParaRPr lang="en-US"/>
        </a:p>
      </dgm:t>
    </dgm:pt>
    <dgm:pt modelId="{A6932FFA-11EA-4F18-B13F-BDB6EFF43763}" type="pres">
      <dgm:prSet presAssocID="{26DB3796-595C-4B85-BA23-6A3E3E615728}" presName="sibTrans" presStyleCnt="0"/>
      <dgm:spPr/>
      <dgm:t>
        <a:bodyPr/>
        <a:lstStyle/>
        <a:p>
          <a:endParaRPr lang="en-US"/>
        </a:p>
      </dgm:t>
    </dgm:pt>
    <dgm:pt modelId="{F07977E2-1190-4356-98D0-B9160142650C}" type="pres">
      <dgm:prSet presAssocID="{FC5005AF-77D4-4C1A-8C1A-E66E47C48A4D}" presName="textNode" presStyleLbl="node1" presStyleIdx="3" presStyleCnt="4">
        <dgm:presLayoutVars>
          <dgm:bulletEnabled val="1"/>
        </dgm:presLayoutVars>
      </dgm:prSet>
      <dgm:spPr/>
      <dgm:t>
        <a:bodyPr/>
        <a:lstStyle/>
        <a:p>
          <a:endParaRPr lang="en-US"/>
        </a:p>
      </dgm:t>
    </dgm:pt>
  </dgm:ptLst>
  <dgm:cxnLst>
    <dgm:cxn modelId="{6E638BA2-64F7-49D9-9EE8-FDD477684076}" type="presOf" srcId="{6872A227-D7D8-418B-855D-E7A7E2F0B494}" destId="{8CB3CC0D-E267-4002-AC1F-83BEB53FF84C}" srcOrd="0" destOrd="0" presId="urn:microsoft.com/office/officeart/2005/8/layout/hProcess9"/>
    <dgm:cxn modelId="{23162896-4DB6-4E61-8A4B-48AEC17884DF}" srcId="{3E8C47F9-6E60-442F-9F9E-BE3DC9A66A68}" destId="{DE7DDB94-C8CF-48AF-A52E-AD170C0B6CF2}" srcOrd="2" destOrd="0" parTransId="{900A1A74-E2D7-4A25-AAEA-6D76DA4FD7E6}" sibTransId="{26DB3796-595C-4B85-BA23-6A3E3E615728}"/>
    <dgm:cxn modelId="{E75FF727-6FEC-4832-A94C-8834C1295A2D}" srcId="{3E8C47F9-6E60-442F-9F9E-BE3DC9A66A68}" destId="{FC5005AF-77D4-4C1A-8C1A-E66E47C48A4D}" srcOrd="3" destOrd="0" parTransId="{B1549062-F3AE-4904-B4F3-08F187D5E01E}" sibTransId="{00985AF3-C5B1-4E0D-9033-DEEF96226F79}"/>
    <dgm:cxn modelId="{7CC2392A-49B4-42C0-A8E4-A3B8079765B0}" srcId="{3E8C47F9-6E60-442F-9F9E-BE3DC9A66A68}" destId="{1C449F53-3DB1-460C-AF7E-607B07072733}" srcOrd="1" destOrd="0" parTransId="{3BB3949B-6F4F-4ECF-A89F-92A3AC134D1A}" sibTransId="{5A54896B-7968-492D-A444-3805D326C9B8}"/>
    <dgm:cxn modelId="{C7F12F35-C793-4B78-A59E-B8BEB9CF8209}" srcId="{3E8C47F9-6E60-442F-9F9E-BE3DC9A66A68}" destId="{6872A227-D7D8-418B-855D-E7A7E2F0B494}" srcOrd="0" destOrd="0" parTransId="{232D983A-C57F-493E-89BB-15F46841D325}" sibTransId="{232737BD-EBB0-4940-B5ED-EFEEB376D95C}"/>
    <dgm:cxn modelId="{898699F2-C832-4BF2-B349-A78F1A18F4E0}" type="presOf" srcId="{DE7DDB94-C8CF-48AF-A52E-AD170C0B6CF2}" destId="{FBD83722-275D-4838-95CF-80145D0A189A}" srcOrd="0" destOrd="0" presId="urn:microsoft.com/office/officeart/2005/8/layout/hProcess9"/>
    <dgm:cxn modelId="{67A9ADDD-612F-4540-97DF-9CD0EACCFD12}" type="presOf" srcId="{1C449F53-3DB1-460C-AF7E-607B07072733}" destId="{E3B8583F-D0C9-4794-81F2-EC0B329167D5}" srcOrd="0" destOrd="0" presId="urn:microsoft.com/office/officeart/2005/8/layout/hProcess9"/>
    <dgm:cxn modelId="{C4A4AB02-0F63-46AF-8ECA-94FD83FDCEDC}" type="presOf" srcId="{3E8C47F9-6E60-442F-9F9E-BE3DC9A66A68}" destId="{C9316104-E967-4A0E-8F5D-8644BE5B570B}" srcOrd="0" destOrd="0" presId="urn:microsoft.com/office/officeart/2005/8/layout/hProcess9"/>
    <dgm:cxn modelId="{FE1F122F-C4C3-4DA4-A1D3-65529D6B4495}" type="presOf" srcId="{FC5005AF-77D4-4C1A-8C1A-E66E47C48A4D}" destId="{F07977E2-1190-4356-98D0-B9160142650C}" srcOrd="0" destOrd="0" presId="urn:microsoft.com/office/officeart/2005/8/layout/hProcess9"/>
    <dgm:cxn modelId="{17521332-E15A-4771-BA3F-628245F7E14E}" type="presParOf" srcId="{C9316104-E967-4A0E-8F5D-8644BE5B570B}" destId="{CDAF6421-04AA-4794-B6A9-54103D817F7D}" srcOrd="0" destOrd="0" presId="urn:microsoft.com/office/officeart/2005/8/layout/hProcess9"/>
    <dgm:cxn modelId="{0677FE84-4A2C-46E0-967F-ECE4D155BE09}" type="presParOf" srcId="{C9316104-E967-4A0E-8F5D-8644BE5B570B}" destId="{34E164DF-37E4-42E2-998C-E297192B1F49}" srcOrd="1" destOrd="0" presId="urn:microsoft.com/office/officeart/2005/8/layout/hProcess9"/>
    <dgm:cxn modelId="{A80D26A7-ED88-4503-8BFE-FFBE22FA8F19}" type="presParOf" srcId="{34E164DF-37E4-42E2-998C-E297192B1F49}" destId="{8CB3CC0D-E267-4002-AC1F-83BEB53FF84C}" srcOrd="0" destOrd="0" presId="urn:microsoft.com/office/officeart/2005/8/layout/hProcess9"/>
    <dgm:cxn modelId="{6FF74C00-D7E0-4551-8F91-79542F14BB68}" type="presParOf" srcId="{34E164DF-37E4-42E2-998C-E297192B1F49}" destId="{86A5CB39-C669-4633-BB6F-591C4AFA35CC}" srcOrd="1" destOrd="0" presId="urn:microsoft.com/office/officeart/2005/8/layout/hProcess9"/>
    <dgm:cxn modelId="{8EB6E1AA-FFE8-4CE5-BFC4-3B29EAF29B24}" type="presParOf" srcId="{34E164DF-37E4-42E2-998C-E297192B1F49}" destId="{E3B8583F-D0C9-4794-81F2-EC0B329167D5}" srcOrd="2" destOrd="0" presId="urn:microsoft.com/office/officeart/2005/8/layout/hProcess9"/>
    <dgm:cxn modelId="{28E2D28B-A627-45DC-A1D0-A5F75060FDF6}" type="presParOf" srcId="{34E164DF-37E4-42E2-998C-E297192B1F49}" destId="{32FD72C0-32D4-423D-918E-31A3E8102390}" srcOrd="3" destOrd="0" presId="urn:microsoft.com/office/officeart/2005/8/layout/hProcess9"/>
    <dgm:cxn modelId="{DE56B6A1-2CBB-48C8-8442-7826B369E6AF}" type="presParOf" srcId="{34E164DF-37E4-42E2-998C-E297192B1F49}" destId="{FBD83722-275D-4838-95CF-80145D0A189A}" srcOrd="4" destOrd="0" presId="urn:microsoft.com/office/officeart/2005/8/layout/hProcess9"/>
    <dgm:cxn modelId="{9A19BCFE-A6F8-4FD5-A0A6-064D9C0BAE3F}" type="presParOf" srcId="{34E164DF-37E4-42E2-998C-E297192B1F49}" destId="{A6932FFA-11EA-4F18-B13F-BDB6EFF43763}" srcOrd="5" destOrd="0" presId="urn:microsoft.com/office/officeart/2005/8/layout/hProcess9"/>
    <dgm:cxn modelId="{ADD36012-7FF2-4D38-BA5B-388FCE9F301C}" type="presParOf" srcId="{34E164DF-37E4-42E2-998C-E297192B1F49}" destId="{F07977E2-1190-4356-98D0-B9160142650C}"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F6421-04AA-4794-B6A9-54103D817F7D}">
      <dsp:nvSpPr>
        <dsp:cNvPr id="0" name=""/>
        <dsp:cNvSpPr/>
      </dsp:nvSpPr>
      <dsp:spPr>
        <a:xfrm>
          <a:off x="385571" y="0"/>
          <a:ext cx="9054710" cy="3665981"/>
        </a:xfrm>
        <a:prstGeom prst="rightArrow">
          <a:avLst/>
        </a:prstGeom>
        <a:solidFill>
          <a:schemeClr val="accent3">
            <a:lumMod val="40000"/>
            <a:lumOff val="60000"/>
          </a:schemeClr>
        </a:solidFill>
        <a:ln>
          <a:noFill/>
        </a:ln>
        <a:effectLst/>
      </dsp:spPr>
      <dsp:style>
        <a:lnRef idx="0">
          <a:scrgbClr r="0" g="0" b="0"/>
        </a:lnRef>
        <a:fillRef idx="1">
          <a:scrgbClr r="0" g="0" b="0"/>
        </a:fillRef>
        <a:effectRef idx="0">
          <a:scrgbClr r="0" g="0" b="0"/>
        </a:effectRef>
        <a:fontRef idx="minor"/>
      </dsp:style>
    </dsp:sp>
    <dsp:sp modelId="{8CB3CC0D-E267-4002-AC1F-83BEB53FF84C}">
      <dsp:nvSpPr>
        <dsp:cNvPr id="0" name=""/>
        <dsp:cNvSpPr/>
      </dsp:nvSpPr>
      <dsp:spPr>
        <a:xfrm>
          <a:off x="3358" y="1099794"/>
          <a:ext cx="2182030" cy="1466392"/>
        </a:xfrm>
        <a:prstGeom prst="roundRect">
          <a:avLst/>
        </a:prstGeom>
        <a:solidFill>
          <a:schemeClr val="accent1"/>
        </a:solidFill>
        <a:ln w="19050" cap="flat" cmpd="sng" algn="ctr">
          <a:solidFill>
            <a:schemeClr val="lt1"/>
          </a:solid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ct val="35000"/>
            </a:spcAft>
          </a:pPr>
          <a:r>
            <a:rPr lang="en-US" sz="2000" kern="1200" dirty="0" smtClean="0">
              <a:latin typeface="+mj-lt"/>
              <a:ea typeface="+mn-ea"/>
              <a:cs typeface="+mn-cs"/>
            </a:rPr>
            <a:t>Youth, family, or school requests assessment</a:t>
          </a:r>
          <a:endParaRPr lang="en-US" sz="2000" kern="1200" dirty="0">
            <a:latin typeface="+mj-lt"/>
            <a:ea typeface="+mn-ea"/>
            <a:cs typeface="+mn-cs"/>
          </a:endParaRPr>
        </a:p>
      </dsp:txBody>
      <dsp:txXfrm>
        <a:off x="74941" y="1171377"/>
        <a:ext cx="2038864" cy="1323226"/>
      </dsp:txXfrm>
    </dsp:sp>
    <dsp:sp modelId="{E3B8583F-D0C9-4794-81F2-EC0B329167D5}">
      <dsp:nvSpPr>
        <dsp:cNvPr id="0" name=""/>
        <dsp:cNvSpPr/>
      </dsp:nvSpPr>
      <dsp:spPr>
        <a:xfrm>
          <a:off x="2549060" y="1099794"/>
          <a:ext cx="2182030" cy="1466392"/>
        </a:xfrm>
        <a:prstGeom prst="roundRect">
          <a:avLst/>
        </a:prstGeom>
        <a:solidFill>
          <a:srgbClr val="6600CC"/>
        </a:solidFill>
        <a:ln w="19050" cap="flat" cmpd="sng" algn="ctr">
          <a:solidFill>
            <a:schemeClr val="lt1"/>
          </a:solid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ct val="35000"/>
            </a:spcAft>
          </a:pPr>
          <a:r>
            <a:rPr lang="en-US" sz="2000" kern="1200" dirty="0" smtClean="0">
              <a:latin typeface="+mj-lt"/>
              <a:ea typeface="+mn-ea"/>
              <a:cs typeface="+mn-cs"/>
            </a:rPr>
            <a:t>YARC intake and assessment (youth and family)</a:t>
          </a:r>
          <a:endParaRPr lang="en-US" sz="2000" kern="1200" dirty="0">
            <a:latin typeface="+mj-lt"/>
            <a:ea typeface="+mn-ea"/>
            <a:cs typeface="+mn-cs"/>
          </a:endParaRPr>
        </a:p>
      </dsp:txBody>
      <dsp:txXfrm>
        <a:off x="2620643" y="1171377"/>
        <a:ext cx="2038864" cy="1323226"/>
      </dsp:txXfrm>
    </dsp:sp>
    <dsp:sp modelId="{FBD83722-275D-4838-95CF-80145D0A189A}">
      <dsp:nvSpPr>
        <dsp:cNvPr id="0" name=""/>
        <dsp:cNvSpPr/>
      </dsp:nvSpPr>
      <dsp:spPr>
        <a:xfrm>
          <a:off x="5094762" y="1099794"/>
          <a:ext cx="2182030" cy="1466392"/>
        </a:xfrm>
        <a:prstGeom prst="roundRect">
          <a:avLst/>
        </a:prstGeom>
        <a:solidFill>
          <a:schemeClr val="accent4"/>
        </a:solidFill>
        <a:ln w="19050" cap="flat" cmpd="sng" algn="ctr">
          <a:solidFill>
            <a:schemeClr val="lt1"/>
          </a:solid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ct val="35000"/>
            </a:spcAft>
          </a:pPr>
          <a:r>
            <a:rPr lang="en-US" sz="2000" kern="1200" dirty="0" smtClean="0">
              <a:latin typeface="+mj-lt"/>
              <a:ea typeface="+mn-ea"/>
              <a:cs typeface="+mn-cs"/>
            </a:rPr>
            <a:t>Coordination and referral to services</a:t>
          </a:r>
          <a:endParaRPr lang="en-US" sz="2000" kern="1200" dirty="0">
            <a:latin typeface="+mj-lt"/>
            <a:ea typeface="+mn-ea"/>
            <a:cs typeface="+mn-cs"/>
          </a:endParaRPr>
        </a:p>
      </dsp:txBody>
      <dsp:txXfrm>
        <a:off x="5166345" y="1171377"/>
        <a:ext cx="2038864" cy="1323226"/>
      </dsp:txXfrm>
    </dsp:sp>
    <dsp:sp modelId="{F07977E2-1190-4356-98D0-B9160142650C}">
      <dsp:nvSpPr>
        <dsp:cNvPr id="0" name=""/>
        <dsp:cNvSpPr/>
      </dsp:nvSpPr>
      <dsp:spPr>
        <a:xfrm>
          <a:off x="7640464" y="1099794"/>
          <a:ext cx="2182030" cy="1466392"/>
        </a:xfrm>
        <a:prstGeom prst="roundRect">
          <a:avLst/>
        </a:prstGeom>
        <a:solidFill>
          <a:schemeClr val="accent6"/>
        </a:solidFill>
        <a:ln w="19050" cap="flat" cmpd="sng" algn="ctr">
          <a:solidFill>
            <a:schemeClr val="lt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ct val="35000"/>
            </a:spcAft>
          </a:pPr>
          <a:r>
            <a:rPr lang="en-US" sz="2000" kern="1200" dirty="0" smtClean="0">
              <a:latin typeface="+mj-lt"/>
              <a:ea typeface="+mn-ea"/>
              <a:cs typeface="+mn-cs"/>
            </a:rPr>
            <a:t>YARC case management and follow-up</a:t>
          </a:r>
          <a:endParaRPr lang="en-US" sz="2000" kern="1200" dirty="0">
            <a:latin typeface="+mj-lt"/>
            <a:ea typeface="+mn-ea"/>
            <a:cs typeface="+mn-cs"/>
          </a:endParaRPr>
        </a:p>
      </dsp:txBody>
      <dsp:txXfrm>
        <a:off x="7712047" y="1171377"/>
        <a:ext cx="2038864" cy="132322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FAD81917-7899-E64E-B02B-E15173E7BF85}" type="datetimeFigureOut">
              <a:rPr lang="en-US" smtClean="0"/>
              <a:t>10/12/2017</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06BFC0AE-51E2-C54D-BAC1-4FFAF52A4F7C}" type="slidenum">
              <a:rPr lang="en-US" smtClean="0"/>
              <a:t>‹#›</a:t>
            </a:fld>
            <a:endParaRPr lang="en-US"/>
          </a:p>
        </p:txBody>
      </p:sp>
    </p:spTree>
    <p:extLst>
      <p:ext uri="{BB962C8B-B14F-4D97-AF65-F5344CB8AC3E}">
        <p14:creationId xmlns:p14="http://schemas.microsoft.com/office/powerpoint/2010/main" val="922050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CB491F-3F59-FA4C-B09F-95AD260C368C}" type="datetimeFigureOut">
              <a:rPr lang="en-US" smtClean="0"/>
              <a:t>10/12/2017</a:t>
            </a:fld>
            <a:endParaRPr lang="en-US"/>
          </a:p>
        </p:txBody>
      </p:sp>
      <p:sp>
        <p:nvSpPr>
          <p:cNvPr id="5" name="Footer Placeholder 4"/>
          <p:cNvSpPr>
            <a:spLocks noGrp="1"/>
          </p:cNvSpPr>
          <p:nvPr>
            <p:ph type="ftr" sz="quarter" idx="11"/>
          </p:nvPr>
        </p:nvSpPr>
        <p:spPr>
          <a:xfrm>
            <a:off x="3886200" y="6356351"/>
            <a:ext cx="4114800" cy="365125"/>
          </a:xfrm>
        </p:spPr>
        <p:txBody>
          <a:bodyPr/>
          <a:lstStyle/>
          <a:p>
            <a:endParaRPr lang="en-US"/>
          </a:p>
        </p:txBody>
      </p:sp>
      <p:sp>
        <p:nvSpPr>
          <p:cNvPr id="6" name="Slide Number Placeholder 5"/>
          <p:cNvSpPr>
            <a:spLocks noGrp="1"/>
          </p:cNvSpPr>
          <p:nvPr>
            <p:ph type="sldNum" sz="quarter" idx="12"/>
          </p:nvPr>
        </p:nvSpPr>
        <p:spPr>
          <a:xfrm>
            <a:off x="8366760" y="6356351"/>
            <a:ext cx="2301240" cy="365125"/>
          </a:xfrm>
        </p:spPr>
        <p:txBody>
          <a:bodyPr/>
          <a:lstStyle/>
          <a:p>
            <a:fld id="{5E6D5035-57B2-714B-BF43-63B49C8692DE}" type="slidenum">
              <a:rPr lang="en-US" smtClean="0"/>
              <a:t>‹#›</a:t>
            </a:fld>
            <a:endParaRPr lang="en-US"/>
          </a:p>
        </p:txBody>
      </p:sp>
    </p:spTree>
    <p:extLst>
      <p:ext uri="{BB962C8B-B14F-4D97-AF65-F5344CB8AC3E}">
        <p14:creationId xmlns:p14="http://schemas.microsoft.com/office/powerpoint/2010/main" val="137806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CB491F-3F59-FA4C-B09F-95AD260C368C}"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D5035-57B2-714B-BF43-63B49C8692DE}" type="slidenum">
              <a:rPr lang="en-US" smtClean="0"/>
              <a:t>‹#›</a:t>
            </a:fld>
            <a:endParaRPr lang="en-US"/>
          </a:p>
        </p:txBody>
      </p:sp>
    </p:spTree>
    <p:extLst>
      <p:ext uri="{BB962C8B-B14F-4D97-AF65-F5344CB8AC3E}">
        <p14:creationId xmlns:p14="http://schemas.microsoft.com/office/powerpoint/2010/main" val="163262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6"/>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CB491F-3F59-FA4C-B09F-95AD260C368C}"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D5035-57B2-714B-BF43-63B49C8692DE}" type="slidenum">
              <a:rPr lang="en-US" smtClean="0"/>
              <a:t>‹#›</a:t>
            </a:fld>
            <a:endParaRPr lang="en-US"/>
          </a:p>
        </p:txBody>
      </p:sp>
    </p:spTree>
    <p:extLst>
      <p:ext uri="{BB962C8B-B14F-4D97-AF65-F5344CB8AC3E}">
        <p14:creationId xmlns:p14="http://schemas.microsoft.com/office/powerpoint/2010/main" val="1100661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CB491F-3F59-FA4C-B09F-95AD260C368C}"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D5035-57B2-714B-BF43-63B49C8692DE}" type="slidenum">
              <a:rPr lang="en-US" smtClean="0"/>
              <a:t>‹#›</a:t>
            </a:fld>
            <a:endParaRPr lang="en-US"/>
          </a:p>
        </p:txBody>
      </p:sp>
    </p:spTree>
    <p:extLst>
      <p:ext uri="{BB962C8B-B14F-4D97-AF65-F5344CB8AC3E}">
        <p14:creationId xmlns:p14="http://schemas.microsoft.com/office/powerpoint/2010/main" val="135497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CB491F-3F59-FA4C-B09F-95AD260C368C}"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D5035-57B2-714B-BF43-63B49C8692DE}" type="slidenum">
              <a:rPr lang="en-US" smtClean="0"/>
              <a:t>‹#›</a:t>
            </a:fld>
            <a:endParaRPr lang="en-US"/>
          </a:p>
        </p:txBody>
      </p:sp>
    </p:spTree>
    <p:extLst>
      <p:ext uri="{BB962C8B-B14F-4D97-AF65-F5344CB8AC3E}">
        <p14:creationId xmlns:p14="http://schemas.microsoft.com/office/powerpoint/2010/main" val="511702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CB491F-3F59-FA4C-B09F-95AD260C368C}" type="datetimeFigureOut">
              <a:rPr lang="en-US" smtClean="0"/>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6D5035-57B2-714B-BF43-63B49C8692DE}" type="slidenum">
              <a:rPr lang="en-US" smtClean="0"/>
              <a:t>‹#›</a:t>
            </a:fld>
            <a:endParaRPr lang="en-US"/>
          </a:p>
        </p:txBody>
      </p:sp>
    </p:spTree>
    <p:extLst>
      <p:ext uri="{BB962C8B-B14F-4D97-AF65-F5344CB8AC3E}">
        <p14:creationId xmlns:p14="http://schemas.microsoft.com/office/powerpoint/2010/main" val="2084420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CB491F-3F59-FA4C-B09F-95AD260C368C}" type="datetimeFigureOut">
              <a:rPr lang="en-US" smtClean="0"/>
              <a:t>10/12/2017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6D5035-57B2-714B-BF43-63B49C8692DE}" type="slidenum">
              <a:rPr lang="en-US" smtClean="0"/>
              <a:t>‹#›</a:t>
            </a:fld>
            <a:endParaRPr lang="en-US"/>
          </a:p>
        </p:txBody>
      </p:sp>
    </p:spTree>
    <p:extLst>
      <p:ext uri="{BB962C8B-B14F-4D97-AF65-F5344CB8AC3E}">
        <p14:creationId xmlns:p14="http://schemas.microsoft.com/office/powerpoint/2010/main" val="1937477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B491F-3F59-FA4C-B09F-95AD260C368C}" type="datetimeFigureOut">
              <a:rPr lang="en-US" smtClean="0"/>
              <a:t>10/12/2017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6D5035-57B2-714B-BF43-63B49C8692DE}" type="slidenum">
              <a:rPr lang="en-US" smtClean="0"/>
              <a:t>‹#›</a:t>
            </a:fld>
            <a:endParaRPr lang="en-US"/>
          </a:p>
        </p:txBody>
      </p:sp>
    </p:spTree>
    <p:extLst>
      <p:ext uri="{BB962C8B-B14F-4D97-AF65-F5344CB8AC3E}">
        <p14:creationId xmlns:p14="http://schemas.microsoft.com/office/powerpoint/2010/main" val="1827336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CB491F-3F59-FA4C-B09F-95AD260C368C}" type="datetimeFigureOut">
              <a:rPr lang="en-US" smtClean="0"/>
              <a:t>10/12/2017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6D5035-57B2-714B-BF43-63B49C8692DE}" type="slidenum">
              <a:rPr lang="en-US" smtClean="0"/>
              <a:t>‹#›</a:t>
            </a:fld>
            <a:endParaRPr lang="en-US"/>
          </a:p>
        </p:txBody>
      </p:sp>
    </p:spTree>
    <p:extLst>
      <p:ext uri="{BB962C8B-B14F-4D97-AF65-F5344CB8AC3E}">
        <p14:creationId xmlns:p14="http://schemas.microsoft.com/office/powerpoint/2010/main" val="572660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CB491F-3F59-FA4C-B09F-95AD260C368C}" type="datetimeFigureOut">
              <a:rPr lang="en-US" smtClean="0"/>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6D5035-57B2-714B-BF43-63B49C8692DE}" type="slidenum">
              <a:rPr lang="en-US" smtClean="0"/>
              <a:t>‹#›</a:t>
            </a:fld>
            <a:endParaRPr lang="en-US"/>
          </a:p>
        </p:txBody>
      </p:sp>
    </p:spTree>
    <p:extLst>
      <p:ext uri="{BB962C8B-B14F-4D97-AF65-F5344CB8AC3E}">
        <p14:creationId xmlns:p14="http://schemas.microsoft.com/office/powerpoint/2010/main" val="1159126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CB491F-3F59-FA4C-B09F-95AD260C368C}" type="datetimeFigureOut">
              <a:rPr lang="en-US" smtClean="0"/>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6D5035-57B2-714B-BF43-63B49C8692DE}" type="slidenum">
              <a:rPr lang="en-US" smtClean="0"/>
              <a:t>‹#›</a:t>
            </a:fld>
            <a:endParaRPr lang="en-US"/>
          </a:p>
        </p:txBody>
      </p:sp>
    </p:spTree>
    <p:extLst>
      <p:ext uri="{BB962C8B-B14F-4D97-AF65-F5344CB8AC3E}">
        <p14:creationId xmlns:p14="http://schemas.microsoft.com/office/powerpoint/2010/main" val="805750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CB491F-3F59-FA4C-B09F-95AD260C368C}" type="datetimeFigureOut">
              <a:rPr lang="en-US" smtClean="0"/>
              <a:t>10/12/2017</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37744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6D5035-57B2-714B-BF43-63B49C8692DE}"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270775" y="5735784"/>
            <a:ext cx="758615" cy="1027216"/>
          </a:xfrm>
          <a:prstGeom prst="rect">
            <a:avLst/>
          </a:prstGeom>
        </p:spPr>
      </p:pic>
    </p:spTree>
    <p:extLst>
      <p:ext uri="{BB962C8B-B14F-4D97-AF65-F5344CB8AC3E}">
        <p14:creationId xmlns:p14="http://schemas.microsoft.com/office/powerpoint/2010/main" val="749241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849"/>
            <a:ext cx="12192000" cy="6858000"/>
          </a:xfrm>
          <a:prstGeom prst="rect">
            <a:avLst/>
          </a:prstGeom>
        </p:spPr>
      </p:pic>
      <p:sp>
        <p:nvSpPr>
          <p:cNvPr id="3" name="Subtitle 2"/>
          <p:cNvSpPr>
            <a:spLocks noGrp="1"/>
          </p:cNvSpPr>
          <p:nvPr>
            <p:ph type="subTitle" idx="1"/>
          </p:nvPr>
        </p:nvSpPr>
        <p:spPr>
          <a:xfrm>
            <a:off x="1824447" y="2792627"/>
            <a:ext cx="9144000" cy="1688757"/>
          </a:xfrm>
        </p:spPr>
        <p:txBody>
          <a:bodyPr>
            <a:normAutofit fontScale="40000" lnSpcReduction="20000"/>
          </a:bodyPr>
          <a:lstStyle/>
          <a:p>
            <a:r>
              <a:rPr lang="en-US" dirty="0" smtClean="0"/>
              <a:t>_____________________</a:t>
            </a:r>
          </a:p>
          <a:p>
            <a:endParaRPr lang="en-US" sz="600" dirty="0" smtClean="0"/>
          </a:p>
          <a:p>
            <a:r>
              <a:rPr lang="en-US" sz="6000" dirty="0" smtClean="0">
                <a:latin typeface="Times New Roman" panose="02020603050405020304" pitchFamily="18" charset="0"/>
                <a:cs typeface="Times New Roman" panose="02020603050405020304" pitchFamily="18" charset="0"/>
              </a:rPr>
              <a:t>Dorcas Young Griffin</a:t>
            </a:r>
          </a:p>
          <a:p>
            <a:r>
              <a:rPr lang="en-US" sz="6000" dirty="0" smtClean="0">
                <a:latin typeface="Times New Roman" panose="02020603050405020304" pitchFamily="18" charset="0"/>
                <a:cs typeface="Times New Roman" panose="02020603050405020304" pitchFamily="18" charset="0"/>
              </a:rPr>
              <a:t>Deputy Director, Shelby County Division of Community Services</a:t>
            </a:r>
          </a:p>
          <a:p>
            <a:r>
              <a:rPr lang="en-US" sz="6000" dirty="0" smtClean="0">
                <a:latin typeface="Times New Roman" panose="02020603050405020304" pitchFamily="18" charset="0"/>
                <a:cs typeface="Times New Roman" panose="02020603050405020304" pitchFamily="18" charset="0"/>
              </a:rPr>
              <a:t>October 17, 2017</a:t>
            </a:r>
            <a:endParaRPr lang="en-US" sz="6000" dirty="0">
              <a:latin typeface="Times New Roman" panose="02020603050405020304" pitchFamily="18" charset="0"/>
              <a:cs typeface="Times New Roman" panose="02020603050405020304" pitchFamily="18" charset="0"/>
            </a:endParaRPr>
          </a:p>
        </p:txBody>
      </p:sp>
      <p:sp>
        <p:nvSpPr>
          <p:cNvPr id="5" name="Title 1"/>
          <p:cNvSpPr>
            <a:spLocks noGrp="1"/>
          </p:cNvSpPr>
          <p:nvPr>
            <p:ph type="ctrTitle"/>
          </p:nvPr>
        </p:nvSpPr>
        <p:spPr>
          <a:xfrm>
            <a:off x="1616502" y="303424"/>
            <a:ext cx="9144000" cy="2629246"/>
          </a:xfrm>
        </p:spPr>
        <p:txBody>
          <a:bodyPr>
            <a:normAutofit/>
          </a:bodyPr>
          <a:lstStyle/>
          <a:p>
            <a:r>
              <a:rPr lang="en-US" sz="4400" b="1" dirty="0" smtClean="0">
                <a:latin typeface="Times New Roman" panose="02020603050405020304" pitchFamily="18" charset="0"/>
                <a:cs typeface="Times New Roman" panose="02020603050405020304" pitchFamily="18" charset="0"/>
              </a:rPr>
              <a:t>JUVENILE ASSESSMENT CENTER FRAMEWORK </a:t>
            </a:r>
            <a:r>
              <a:rPr lang="en-US" sz="4400" b="1" dirty="0" smtClean="0">
                <a:latin typeface="Times New Roman" panose="02020603050405020304" pitchFamily="18" charset="0"/>
                <a:cs typeface="Times New Roman" panose="02020603050405020304" pitchFamily="18" charset="0"/>
              </a:rPr>
              <a:t>CONCEPT:</a:t>
            </a:r>
            <a:r>
              <a:rPr lang="en-US" sz="4400" b="1" dirty="0" smtClean="0">
                <a:latin typeface="Times New Roman" panose="02020603050405020304" pitchFamily="18" charset="0"/>
                <a:cs typeface="Times New Roman" panose="02020603050405020304" pitchFamily="18" charset="0"/>
              </a:rPr>
              <a:t/>
            </a:r>
            <a:br>
              <a:rPr lang="en-US" sz="4400" b="1" dirty="0" smtClean="0">
                <a:latin typeface="Times New Roman" panose="02020603050405020304" pitchFamily="18" charset="0"/>
                <a:cs typeface="Times New Roman" panose="02020603050405020304" pitchFamily="18" charset="0"/>
              </a:rPr>
            </a:br>
            <a:r>
              <a:rPr lang="en-US" sz="4400" b="1" dirty="0" smtClean="0">
                <a:latin typeface="Times New Roman" panose="02020603050405020304" pitchFamily="18" charset="0"/>
                <a:cs typeface="Times New Roman" panose="02020603050405020304" pitchFamily="18" charset="0"/>
              </a:rPr>
              <a:t>AN OVERVIEW </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99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ofM Powerpoint Theme4.jpg"/>
          <p:cNvPicPr>
            <a:picLocks noChangeAspect="1"/>
          </p:cNvPicPr>
          <p:nvPr/>
        </p:nvPicPr>
        <p:blipFill rotWithShape="1">
          <a:blip r:embed="rId2">
            <a:extLst>
              <a:ext uri="{28A0092B-C50C-407E-A947-70E740481C1C}">
                <a14:useLocalDpi xmlns:a14="http://schemas.microsoft.com/office/drawing/2010/main" val="0"/>
              </a:ext>
            </a:extLst>
          </a:blip>
          <a:srcRect t="19494" b="5513"/>
          <a:stretch/>
        </p:blipFill>
        <p:spPr>
          <a:xfrm>
            <a:off x="0" y="336"/>
            <a:ext cx="12192000" cy="6857330"/>
          </a:xfrm>
          <a:prstGeom prst="rect">
            <a:avLst/>
          </a:prstGeom>
        </p:spPr>
      </p:pic>
      <p:sp>
        <p:nvSpPr>
          <p:cNvPr id="3" name="Title 1"/>
          <p:cNvSpPr txBox="1">
            <a:spLocks/>
          </p:cNvSpPr>
          <p:nvPr/>
        </p:nvSpPr>
        <p:spPr>
          <a:xfrm>
            <a:off x="609600" y="549159"/>
            <a:ext cx="10972800" cy="1524000"/>
          </a:xfrm>
          <a:prstGeom prst="rect">
            <a:avLst/>
          </a:prstGeom>
        </p:spPr>
        <p:txBody>
          <a:bodyPr/>
          <a:lstStyle>
            <a:lvl1pPr algn="ctr" defTabSz="725759" rtl="0" eaLnBrk="1" latinLnBrk="0" hangingPunct="1">
              <a:spcBef>
                <a:spcPct val="0"/>
              </a:spcBef>
              <a:buNone/>
              <a:defRPr sz="7000" kern="1200">
                <a:solidFill>
                  <a:schemeClr val="tx1"/>
                </a:solidFill>
                <a:latin typeface="+mj-lt"/>
                <a:ea typeface="+mj-ea"/>
                <a:cs typeface="+mj-cs"/>
              </a:defRPr>
            </a:lvl1pPr>
          </a:lstStyle>
          <a:p>
            <a:r>
              <a:rPr lang="en-US" sz="5249" dirty="0" smtClean="0">
                <a:solidFill>
                  <a:schemeClr val="bg1"/>
                </a:solidFill>
              </a:rPr>
              <a:t>Goals of Assessment Center</a:t>
            </a:r>
            <a:endParaRPr lang="en-US" sz="5249" dirty="0">
              <a:solidFill>
                <a:schemeClr val="bg1"/>
              </a:solidFill>
            </a:endParaRPr>
          </a:p>
        </p:txBody>
      </p:sp>
      <p:sp>
        <p:nvSpPr>
          <p:cNvPr id="6" name="Content Placeholder 5"/>
          <p:cNvSpPr>
            <a:spLocks noGrp="1"/>
          </p:cNvSpPr>
          <p:nvPr>
            <p:ph idx="1"/>
          </p:nvPr>
        </p:nvSpPr>
        <p:spPr/>
        <p:txBody>
          <a:bodyPr>
            <a:normAutofit/>
          </a:bodyPr>
          <a:lstStyle/>
          <a:p>
            <a:pPr marL="0" marR="0" lvl="0" indent="0">
              <a:spcBef>
                <a:spcPts val="600"/>
              </a:spcBef>
              <a:spcAft>
                <a:spcPts val="600"/>
              </a:spcAft>
              <a:buNone/>
            </a:pPr>
            <a:endParaRPr lang="en-US" sz="4400" dirty="0" smtClean="0">
              <a:latin typeface="Franklin Gothic Book"/>
              <a:ea typeface="Calibri"/>
              <a:cs typeface="Times New Roman"/>
            </a:endParaRPr>
          </a:p>
          <a:p>
            <a:pPr marL="0" marR="0" lvl="0" indent="0">
              <a:spcBef>
                <a:spcPts val="600"/>
              </a:spcBef>
              <a:spcAft>
                <a:spcPts val="600"/>
              </a:spcAft>
              <a:buNone/>
            </a:pPr>
            <a:r>
              <a:rPr lang="en-US" sz="4400" dirty="0" smtClean="0">
                <a:latin typeface="Franklin Gothic Book"/>
                <a:ea typeface="Calibri"/>
                <a:cs typeface="Times New Roman"/>
              </a:rPr>
              <a:t>To </a:t>
            </a:r>
            <a:r>
              <a:rPr lang="en-US" sz="4400" dirty="0">
                <a:latin typeface="Franklin Gothic Book"/>
                <a:ea typeface="Calibri"/>
                <a:cs typeface="Times New Roman"/>
              </a:rPr>
              <a:t>serve as a </a:t>
            </a:r>
            <a:r>
              <a:rPr lang="en-US" sz="4400" b="1" dirty="0">
                <a:latin typeface="Franklin Gothic Book"/>
                <a:ea typeface="Calibri"/>
                <a:cs typeface="Times New Roman"/>
              </a:rPr>
              <a:t>resource</a:t>
            </a:r>
            <a:r>
              <a:rPr lang="en-US" sz="4400" dirty="0">
                <a:latin typeface="Franklin Gothic Book"/>
                <a:ea typeface="Calibri"/>
                <a:cs typeface="Times New Roman"/>
              </a:rPr>
              <a:t> and facilitate better relationships between </a:t>
            </a:r>
            <a:r>
              <a:rPr lang="en-US" sz="4400" b="1" dirty="0">
                <a:latin typeface="Franklin Gothic Book"/>
                <a:ea typeface="Calibri"/>
                <a:cs typeface="Times New Roman"/>
              </a:rPr>
              <a:t>law enforcement, agencies serving youth, families, and the community</a:t>
            </a:r>
            <a:r>
              <a:rPr lang="en-US" sz="4400" dirty="0">
                <a:latin typeface="Franklin Gothic Book"/>
                <a:ea typeface="Calibri"/>
                <a:cs typeface="Times New Roman"/>
              </a:rPr>
              <a:t>.</a:t>
            </a:r>
            <a:endParaRPr lang="en-US" sz="4400" dirty="0">
              <a:latin typeface="Franklin Gothic Book"/>
              <a:ea typeface="Times New Roman"/>
              <a:cs typeface="Times New Roman"/>
            </a:endParaRPr>
          </a:p>
          <a:p>
            <a:endParaRPr lang="en-US" dirty="0"/>
          </a:p>
        </p:txBody>
      </p:sp>
    </p:spTree>
    <p:extLst>
      <p:ext uri="{BB962C8B-B14F-4D97-AF65-F5344CB8AC3E}">
        <p14:creationId xmlns:p14="http://schemas.microsoft.com/office/powerpoint/2010/main" val="396176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ofM Powerpoint Theme4.jpg"/>
          <p:cNvPicPr>
            <a:picLocks noChangeAspect="1"/>
          </p:cNvPicPr>
          <p:nvPr/>
        </p:nvPicPr>
        <p:blipFill rotWithShape="1">
          <a:blip r:embed="rId2">
            <a:extLst>
              <a:ext uri="{28A0092B-C50C-407E-A947-70E740481C1C}">
                <a14:useLocalDpi xmlns:a14="http://schemas.microsoft.com/office/drawing/2010/main" val="0"/>
              </a:ext>
            </a:extLst>
          </a:blip>
          <a:srcRect t="19494" b="5513"/>
          <a:stretch/>
        </p:blipFill>
        <p:spPr>
          <a:xfrm>
            <a:off x="0" y="336"/>
            <a:ext cx="12192000" cy="6857330"/>
          </a:xfrm>
          <a:prstGeom prst="rect">
            <a:avLst/>
          </a:prstGeom>
        </p:spPr>
      </p:pic>
      <p:sp>
        <p:nvSpPr>
          <p:cNvPr id="3" name="Title 1"/>
          <p:cNvSpPr txBox="1">
            <a:spLocks/>
          </p:cNvSpPr>
          <p:nvPr/>
        </p:nvSpPr>
        <p:spPr>
          <a:xfrm>
            <a:off x="609600" y="362465"/>
            <a:ext cx="10972800" cy="1710694"/>
          </a:xfrm>
          <a:prstGeom prst="rect">
            <a:avLst/>
          </a:prstGeom>
        </p:spPr>
        <p:txBody>
          <a:bodyPr/>
          <a:lstStyle>
            <a:lvl1pPr algn="ctr" defTabSz="725759" rtl="0" eaLnBrk="1" latinLnBrk="0" hangingPunct="1">
              <a:spcBef>
                <a:spcPct val="0"/>
              </a:spcBef>
              <a:buNone/>
              <a:defRPr sz="7000" kern="1200">
                <a:solidFill>
                  <a:schemeClr val="tx1"/>
                </a:solidFill>
                <a:latin typeface="+mj-lt"/>
                <a:ea typeface="+mj-ea"/>
                <a:cs typeface="+mj-cs"/>
              </a:defRPr>
            </a:lvl1pPr>
          </a:lstStyle>
          <a:p>
            <a:r>
              <a:rPr lang="en-US" sz="4000" dirty="0" smtClean="0">
                <a:solidFill>
                  <a:schemeClr val="bg1"/>
                </a:solidFill>
                <a:latin typeface="Calibri" pitchFamily="34" charset="0"/>
              </a:rPr>
              <a:t>Who Can Refer to the </a:t>
            </a:r>
          </a:p>
          <a:p>
            <a:r>
              <a:rPr lang="en-US" sz="4000" dirty="0" smtClean="0">
                <a:solidFill>
                  <a:schemeClr val="bg1"/>
                </a:solidFill>
                <a:latin typeface="Calibri" pitchFamily="34" charset="0"/>
              </a:rPr>
              <a:t>Assessment Center?</a:t>
            </a:r>
            <a:endParaRPr lang="en-US" sz="4000" dirty="0">
              <a:solidFill>
                <a:schemeClr val="bg1"/>
              </a:solidFill>
              <a:latin typeface="Calibri" pitchFamily="34" charset="0"/>
            </a:endParaRPr>
          </a:p>
        </p:txBody>
      </p:sp>
      <p:grpSp>
        <p:nvGrpSpPr>
          <p:cNvPr id="5" name="Group 4"/>
          <p:cNvGrpSpPr/>
          <p:nvPr/>
        </p:nvGrpSpPr>
        <p:grpSpPr>
          <a:xfrm>
            <a:off x="2199503" y="2073159"/>
            <a:ext cx="7306961" cy="4451210"/>
            <a:chOff x="2567158" y="1397606"/>
            <a:chExt cx="3995111" cy="3790325"/>
          </a:xfrm>
        </p:grpSpPr>
        <p:sp>
          <p:nvSpPr>
            <p:cNvPr id="6" name="Freeform 5"/>
            <p:cNvSpPr/>
            <p:nvPr/>
          </p:nvSpPr>
          <p:spPr>
            <a:xfrm>
              <a:off x="3689449" y="1397606"/>
              <a:ext cx="1765101" cy="1765101"/>
            </a:xfrm>
            <a:custGeom>
              <a:avLst/>
              <a:gdLst>
                <a:gd name="connsiteX0" fmla="*/ 0 w 1765101"/>
                <a:gd name="connsiteY0" fmla="*/ 882551 h 1765101"/>
                <a:gd name="connsiteX1" fmla="*/ 882551 w 1765101"/>
                <a:gd name="connsiteY1" fmla="*/ 0 h 1765101"/>
                <a:gd name="connsiteX2" fmla="*/ 1765102 w 1765101"/>
                <a:gd name="connsiteY2" fmla="*/ 882551 h 1765101"/>
                <a:gd name="connsiteX3" fmla="*/ 882551 w 1765101"/>
                <a:gd name="connsiteY3" fmla="*/ 1765102 h 1765101"/>
                <a:gd name="connsiteX4" fmla="*/ 0 w 1765101"/>
                <a:gd name="connsiteY4" fmla="*/ 882551 h 1765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101" h="1765101">
                  <a:moveTo>
                    <a:pt x="0" y="882551"/>
                  </a:moveTo>
                  <a:cubicBezTo>
                    <a:pt x="0" y="395132"/>
                    <a:pt x="395132" y="0"/>
                    <a:pt x="882551" y="0"/>
                  </a:cubicBezTo>
                  <a:cubicBezTo>
                    <a:pt x="1369970" y="0"/>
                    <a:pt x="1765102" y="395132"/>
                    <a:pt x="1765102" y="882551"/>
                  </a:cubicBezTo>
                  <a:cubicBezTo>
                    <a:pt x="1765102" y="1369970"/>
                    <a:pt x="1369970" y="1765102"/>
                    <a:pt x="882551" y="1765102"/>
                  </a:cubicBezTo>
                  <a:cubicBezTo>
                    <a:pt x="395132" y="1765102"/>
                    <a:pt x="0" y="1369970"/>
                    <a:pt x="0" y="882551"/>
                  </a:cubicBez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91440" tIns="91440" rIns="91440" bIns="91440" numCol="1" spcCol="1270" anchor="ctr" anchorCtr="0">
              <a:noAutofit/>
            </a:bodyPr>
            <a:lstStyle/>
            <a:p>
              <a:pPr algn="ctr" defTabSz="711200">
                <a:lnSpc>
                  <a:spcPct val="90000"/>
                </a:lnSpc>
                <a:spcBef>
                  <a:spcPct val="0"/>
                </a:spcBef>
                <a:spcAft>
                  <a:spcPct val="35000"/>
                </a:spcAft>
              </a:pPr>
              <a:r>
                <a:rPr lang="en-US" sz="4400" dirty="0">
                  <a:latin typeface="+mj-lt"/>
                </a:rPr>
                <a:t>Shelby </a:t>
              </a:r>
              <a:br>
                <a:rPr lang="en-US" sz="4400" dirty="0">
                  <a:latin typeface="+mj-lt"/>
                </a:rPr>
              </a:br>
              <a:r>
                <a:rPr lang="en-US" sz="4400" dirty="0" smtClean="0">
                  <a:latin typeface="+mj-lt"/>
                </a:rPr>
                <a:t>County</a:t>
              </a:r>
              <a:br>
                <a:rPr lang="en-US" sz="4400" dirty="0" smtClean="0">
                  <a:latin typeface="+mj-lt"/>
                </a:rPr>
              </a:br>
              <a:r>
                <a:rPr lang="en-US" sz="4400" dirty="0" smtClean="0">
                  <a:latin typeface="+mj-lt"/>
                </a:rPr>
                <a:t>YARC</a:t>
              </a:r>
              <a:endParaRPr lang="en-US" sz="4400" dirty="0">
                <a:latin typeface="+mj-lt"/>
              </a:endParaRPr>
            </a:p>
          </p:txBody>
        </p:sp>
        <p:sp>
          <p:nvSpPr>
            <p:cNvPr id="7" name="Freeform 6"/>
            <p:cNvSpPr/>
            <p:nvPr/>
          </p:nvSpPr>
          <p:spPr>
            <a:xfrm rot="14400000">
              <a:off x="4937459" y="2959438"/>
              <a:ext cx="470660" cy="595721"/>
            </a:xfrm>
            <a:custGeom>
              <a:avLst/>
              <a:gdLst>
                <a:gd name="connsiteX0" fmla="*/ 0 w 470660"/>
                <a:gd name="connsiteY0" fmla="*/ 119144 h 595721"/>
                <a:gd name="connsiteX1" fmla="*/ 235330 w 470660"/>
                <a:gd name="connsiteY1" fmla="*/ 119144 h 595721"/>
                <a:gd name="connsiteX2" fmla="*/ 235330 w 470660"/>
                <a:gd name="connsiteY2" fmla="*/ 0 h 595721"/>
                <a:gd name="connsiteX3" fmla="*/ 470660 w 470660"/>
                <a:gd name="connsiteY3" fmla="*/ 297861 h 595721"/>
                <a:gd name="connsiteX4" fmla="*/ 235330 w 470660"/>
                <a:gd name="connsiteY4" fmla="*/ 595721 h 595721"/>
                <a:gd name="connsiteX5" fmla="*/ 235330 w 470660"/>
                <a:gd name="connsiteY5" fmla="*/ 476577 h 595721"/>
                <a:gd name="connsiteX6" fmla="*/ 0 w 470660"/>
                <a:gd name="connsiteY6" fmla="*/ 476577 h 595721"/>
                <a:gd name="connsiteX7" fmla="*/ 0 w 470660"/>
                <a:gd name="connsiteY7" fmla="*/ 119144 h 59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660" h="595721">
                  <a:moveTo>
                    <a:pt x="0" y="119144"/>
                  </a:moveTo>
                  <a:lnTo>
                    <a:pt x="235330" y="119144"/>
                  </a:lnTo>
                  <a:lnTo>
                    <a:pt x="235330" y="0"/>
                  </a:lnTo>
                  <a:lnTo>
                    <a:pt x="470660" y="297861"/>
                  </a:lnTo>
                  <a:lnTo>
                    <a:pt x="235330" y="595721"/>
                  </a:lnTo>
                  <a:lnTo>
                    <a:pt x="235330" y="476577"/>
                  </a:lnTo>
                  <a:lnTo>
                    <a:pt x="0" y="476577"/>
                  </a:lnTo>
                  <a:lnTo>
                    <a:pt x="0" y="119144"/>
                  </a:lnTo>
                  <a:close/>
                </a:path>
              </a:pathLst>
            </a:custGeom>
            <a:solidFill>
              <a:schemeClr val="bg2">
                <a:lumMod val="9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9143" rIns="141197" bIns="119144" numCol="1" spcCol="1270" anchor="ctr" anchorCtr="0">
              <a:noAutofit/>
            </a:bodyPr>
            <a:lstStyle/>
            <a:p>
              <a:pPr algn="ctr" defTabSz="577850">
                <a:lnSpc>
                  <a:spcPct val="90000"/>
                </a:lnSpc>
                <a:spcBef>
                  <a:spcPct val="0"/>
                </a:spcBef>
                <a:spcAft>
                  <a:spcPct val="35000"/>
                </a:spcAft>
              </a:pPr>
              <a:endParaRPr lang="en-US" sz="1300"/>
            </a:p>
          </p:txBody>
        </p:sp>
        <p:sp>
          <p:nvSpPr>
            <p:cNvPr id="8" name="Freeform 7"/>
            <p:cNvSpPr/>
            <p:nvPr/>
          </p:nvSpPr>
          <p:spPr>
            <a:xfrm>
              <a:off x="4797168" y="3422829"/>
              <a:ext cx="1765101" cy="1765102"/>
            </a:xfrm>
            <a:custGeom>
              <a:avLst/>
              <a:gdLst>
                <a:gd name="connsiteX0" fmla="*/ 0 w 1765101"/>
                <a:gd name="connsiteY0" fmla="*/ 882551 h 1765101"/>
                <a:gd name="connsiteX1" fmla="*/ 882551 w 1765101"/>
                <a:gd name="connsiteY1" fmla="*/ 0 h 1765101"/>
                <a:gd name="connsiteX2" fmla="*/ 1765102 w 1765101"/>
                <a:gd name="connsiteY2" fmla="*/ 882551 h 1765101"/>
                <a:gd name="connsiteX3" fmla="*/ 882551 w 1765101"/>
                <a:gd name="connsiteY3" fmla="*/ 1765102 h 1765101"/>
                <a:gd name="connsiteX4" fmla="*/ 0 w 1765101"/>
                <a:gd name="connsiteY4" fmla="*/ 882551 h 1765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101" h="1765101">
                  <a:moveTo>
                    <a:pt x="0" y="882551"/>
                  </a:moveTo>
                  <a:cubicBezTo>
                    <a:pt x="0" y="395132"/>
                    <a:pt x="395132" y="0"/>
                    <a:pt x="882551" y="0"/>
                  </a:cubicBezTo>
                  <a:cubicBezTo>
                    <a:pt x="1369970" y="0"/>
                    <a:pt x="1765102" y="395132"/>
                    <a:pt x="1765102" y="882551"/>
                  </a:cubicBezTo>
                  <a:cubicBezTo>
                    <a:pt x="1765102" y="1369970"/>
                    <a:pt x="1369970" y="1765102"/>
                    <a:pt x="882551" y="1765102"/>
                  </a:cubicBezTo>
                  <a:cubicBezTo>
                    <a:pt x="395132" y="1765102"/>
                    <a:pt x="0" y="1369970"/>
                    <a:pt x="0" y="882551"/>
                  </a:cubicBezTo>
                  <a:close/>
                </a:path>
              </a:pathLst>
            </a:custGeom>
          </p:spPr>
          <p:style>
            <a:lnRef idx="1">
              <a:schemeClr val="accent6"/>
            </a:lnRef>
            <a:fillRef idx="3">
              <a:schemeClr val="accent6"/>
            </a:fillRef>
            <a:effectRef idx="2">
              <a:schemeClr val="accent6"/>
            </a:effectRef>
            <a:fontRef idx="minor">
              <a:schemeClr val="lt1"/>
            </a:fontRef>
          </p:style>
          <p:txBody>
            <a:bodyPr spcFirstLastPara="0" vert="horz" wrap="square" lIns="91440" tIns="91440" rIns="91440" bIns="91440" numCol="1" spcCol="1270" anchor="ctr" anchorCtr="0">
              <a:noAutofit/>
            </a:bodyPr>
            <a:lstStyle/>
            <a:p>
              <a:pPr algn="ctr" defTabSz="711200">
                <a:lnSpc>
                  <a:spcPct val="90000"/>
                </a:lnSpc>
                <a:spcBef>
                  <a:spcPct val="0"/>
                </a:spcBef>
                <a:spcAft>
                  <a:spcPct val="35000"/>
                </a:spcAft>
              </a:pPr>
              <a:r>
                <a:rPr lang="en-US" sz="3600" dirty="0">
                  <a:latin typeface="+mj-lt"/>
                </a:rPr>
                <a:t>Families </a:t>
              </a:r>
              <a:r>
                <a:rPr lang="en-US" sz="3600" dirty="0" smtClean="0">
                  <a:latin typeface="+mj-lt"/>
                </a:rPr>
                <a:t/>
              </a:r>
              <a:br>
                <a:rPr lang="en-US" sz="3600" dirty="0" smtClean="0">
                  <a:latin typeface="+mj-lt"/>
                </a:rPr>
              </a:br>
              <a:r>
                <a:rPr lang="en-US" sz="3600" dirty="0" smtClean="0">
                  <a:latin typeface="+mj-lt"/>
                </a:rPr>
                <a:t>and </a:t>
              </a:r>
              <a:br>
                <a:rPr lang="en-US" sz="3600" dirty="0" smtClean="0">
                  <a:latin typeface="+mj-lt"/>
                </a:rPr>
              </a:br>
              <a:r>
                <a:rPr lang="en-US" sz="3600" dirty="0" smtClean="0">
                  <a:latin typeface="+mj-lt"/>
                </a:rPr>
                <a:t>Community</a:t>
              </a:r>
              <a:endParaRPr lang="en-US" sz="3600" dirty="0">
                <a:latin typeface="+mj-lt"/>
              </a:endParaRPr>
            </a:p>
          </p:txBody>
        </p:sp>
        <p:sp>
          <p:nvSpPr>
            <p:cNvPr id="9" name="Freeform 8"/>
            <p:cNvSpPr/>
            <p:nvPr/>
          </p:nvSpPr>
          <p:spPr>
            <a:xfrm>
              <a:off x="2567158" y="3422829"/>
              <a:ext cx="1765101" cy="1765102"/>
            </a:xfrm>
            <a:custGeom>
              <a:avLst/>
              <a:gdLst>
                <a:gd name="connsiteX0" fmla="*/ 0 w 1765101"/>
                <a:gd name="connsiteY0" fmla="*/ 882551 h 1765101"/>
                <a:gd name="connsiteX1" fmla="*/ 882551 w 1765101"/>
                <a:gd name="connsiteY1" fmla="*/ 0 h 1765101"/>
                <a:gd name="connsiteX2" fmla="*/ 1765102 w 1765101"/>
                <a:gd name="connsiteY2" fmla="*/ 882551 h 1765101"/>
                <a:gd name="connsiteX3" fmla="*/ 882551 w 1765101"/>
                <a:gd name="connsiteY3" fmla="*/ 1765102 h 1765101"/>
                <a:gd name="connsiteX4" fmla="*/ 0 w 1765101"/>
                <a:gd name="connsiteY4" fmla="*/ 882551 h 1765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101" h="1765101">
                  <a:moveTo>
                    <a:pt x="0" y="882551"/>
                  </a:moveTo>
                  <a:cubicBezTo>
                    <a:pt x="0" y="395132"/>
                    <a:pt x="395132" y="0"/>
                    <a:pt x="882551" y="0"/>
                  </a:cubicBezTo>
                  <a:cubicBezTo>
                    <a:pt x="1369970" y="0"/>
                    <a:pt x="1765102" y="395132"/>
                    <a:pt x="1765102" y="882551"/>
                  </a:cubicBezTo>
                  <a:cubicBezTo>
                    <a:pt x="1765102" y="1369970"/>
                    <a:pt x="1369970" y="1765102"/>
                    <a:pt x="882551" y="1765102"/>
                  </a:cubicBezTo>
                  <a:cubicBezTo>
                    <a:pt x="395132" y="1765102"/>
                    <a:pt x="0" y="1369970"/>
                    <a:pt x="0" y="882551"/>
                  </a:cubicBezTo>
                  <a:close/>
                </a:path>
              </a:pathLst>
            </a:custGeom>
          </p:spPr>
          <p:style>
            <a:lnRef idx="1">
              <a:schemeClr val="accent1"/>
            </a:lnRef>
            <a:fillRef idx="3">
              <a:schemeClr val="accent1"/>
            </a:fillRef>
            <a:effectRef idx="2">
              <a:schemeClr val="accent1"/>
            </a:effectRef>
            <a:fontRef idx="minor">
              <a:schemeClr val="lt1"/>
            </a:fontRef>
          </p:style>
          <p:txBody>
            <a:bodyPr spcFirstLastPara="0" vert="horz" wrap="square" lIns="91440" tIns="91440" rIns="91440" bIns="91440" numCol="1" spcCol="1270" anchor="ctr" anchorCtr="0">
              <a:noAutofit/>
            </a:bodyPr>
            <a:lstStyle/>
            <a:p>
              <a:pPr algn="ctr" defTabSz="711200">
                <a:lnSpc>
                  <a:spcPct val="90000"/>
                </a:lnSpc>
                <a:spcBef>
                  <a:spcPct val="0"/>
                </a:spcBef>
                <a:spcAft>
                  <a:spcPct val="35000"/>
                </a:spcAft>
              </a:pPr>
              <a:r>
                <a:rPr lang="en-US" sz="3600" dirty="0">
                  <a:latin typeface="+mj-lt"/>
                </a:rPr>
                <a:t>Law </a:t>
              </a:r>
              <a:r>
                <a:rPr lang="en-US" sz="3600" dirty="0" smtClean="0">
                  <a:latin typeface="+mj-lt"/>
                </a:rPr>
                <a:t>Enforcement</a:t>
              </a:r>
              <a:endParaRPr lang="en-US" sz="3600" dirty="0">
                <a:latin typeface="+mj-lt"/>
              </a:endParaRPr>
            </a:p>
          </p:txBody>
        </p:sp>
        <p:sp>
          <p:nvSpPr>
            <p:cNvPr id="10" name="Freeform 9"/>
            <p:cNvSpPr/>
            <p:nvPr/>
          </p:nvSpPr>
          <p:spPr>
            <a:xfrm rot="18000000">
              <a:off x="3735881" y="2959438"/>
              <a:ext cx="470660" cy="595721"/>
            </a:xfrm>
            <a:custGeom>
              <a:avLst/>
              <a:gdLst>
                <a:gd name="connsiteX0" fmla="*/ 0 w 470660"/>
                <a:gd name="connsiteY0" fmla="*/ 119144 h 595721"/>
                <a:gd name="connsiteX1" fmla="*/ 235330 w 470660"/>
                <a:gd name="connsiteY1" fmla="*/ 119144 h 595721"/>
                <a:gd name="connsiteX2" fmla="*/ 235330 w 470660"/>
                <a:gd name="connsiteY2" fmla="*/ 0 h 595721"/>
                <a:gd name="connsiteX3" fmla="*/ 470660 w 470660"/>
                <a:gd name="connsiteY3" fmla="*/ 297861 h 595721"/>
                <a:gd name="connsiteX4" fmla="*/ 235330 w 470660"/>
                <a:gd name="connsiteY4" fmla="*/ 595721 h 595721"/>
                <a:gd name="connsiteX5" fmla="*/ 235330 w 470660"/>
                <a:gd name="connsiteY5" fmla="*/ 476577 h 595721"/>
                <a:gd name="connsiteX6" fmla="*/ 0 w 470660"/>
                <a:gd name="connsiteY6" fmla="*/ 476577 h 595721"/>
                <a:gd name="connsiteX7" fmla="*/ 0 w 470660"/>
                <a:gd name="connsiteY7" fmla="*/ 119144 h 59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660" h="595721">
                  <a:moveTo>
                    <a:pt x="0" y="119144"/>
                  </a:moveTo>
                  <a:lnTo>
                    <a:pt x="235330" y="119144"/>
                  </a:lnTo>
                  <a:lnTo>
                    <a:pt x="235330" y="0"/>
                  </a:lnTo>
                  <a:lnTo>
                    <a:pt x="470660" y="297861"/>
                  </a:lnTo>
                  <a:lnTo>
                    <a:pt x="235330" y="595721"/>
                  </a:lnTo>
                  <a:lnTo>
                    <a:pt x="235330" y="476577"/>
                  </a:lnTo>
                  <a:lnTo>
                    <a:pt x="0" y="476577"/>
                  </a:lnTo>
                  <a:lnTo>
                    <a:pt x="0" y="119144"/>
                  </a:lnTo>
                  <a:close/>
                </a:path>
              </a:pathLst>
            </a:custGeom>
            <a:solidFill>
              <a:schemeClr val="bg2">
                <a:lumMod val="9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119144" rIns="141198" bIns="119143" numCol="1" spcCol="1270" anchor="ctr" anchorCtr="0">
              <a:noAutofit/>
            </a:bodyPr>
            <a:lstStyle/>
            <a:p>
              <a:pPr algn="ctr" defTabSz="577850">
                <a:lnSpc>
                  <a:spcPct val="90000"/>
                </a:lnSpc>
                <a:spcBef>
                  <a:spcPct val="0"/>
                </a:spcBef>
                <a:spcAft>
                  <a:spcPct val="35000"/>
                </a:spcAft>
              </a:pPr>
              <a:endParaRPr lang="en-US" sz="1300"/>
            </a:p>
          </p:txBody>
        </p:sp>
      </p:grpSp>
    </p:spTree>
    <p:extLst>
      <p:ext uri="{BB962C8B-B14F-4D97-AF65-F5344CB8AC3E}">
        <p14:creationId xmlns:p14="http://schemas.microsoft.com/office/powerpoint/2010/main" val="400843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ofM Powerpoint Theme4.jpg"/>
          <p:cNvPicPr>
            <a:picLocks noChangeAspect="1"/>
          </p:cNvPicPr>
          <p:nvPr/>
        </p:nvPicPr>
        <p:blipFill rotWithShape="1">
          <a:blip r:embed="rId2">
            <a:extLst>
              <a:ext uri="{28A0092B-C50C-407E-A947-70E740481C1C}">
                <a14:useLocalDpi xmlns:a14="http://schemas.microsoft.com/office/drawing/2010/main" val="0"/>
              </a:ext>
            </a:extLst>
          </a:blip>
          <a:srcRect t="19494" b="5513"/>
          <a:stretch/>
        </p:blipFill>
        <p:spPr>
          <a:xfrm>
            <a:off x="0" y="336"/>
            <a:ext cx="12192000" cy="6857330"/>
          </a:xfrm>
          <a:prstGeom prst="rect">
            <a:avLst/>
          </a:prstGeom>
        </p:spPr>
      </p:pic>
      <p:sp>
        <p:nvSpPr>
          <p:cNvPr id="3" name="Title 1"/>
          <p:cNvSpPr txBox="1">
            <a:spLocks/>
          </p:cNvSpPr>
          <p:nvPr/>
        </p:nvSpPr>
        <p:spPr>
          <a:xfrm>
            <a:off x="1631092" y="238896"/>
            <a:ext cx="10486766" cy="1834263"/>
          </a:xfrm>
          <a:prstGeom prst="rect">
            <a:avLst/>
          </a:prstGeom>
        </p:spPr>
        <p:txBody>
          <a:bodyPr/>
          <a:lstStyle>
            <a:lvl1pPr algn="ctr" defTabSz="725759" rtl="0" eaLnBrk="1" latinLnBrk="0" hangingPunct="1">
              <a:spcBef>
                <a:spcPct val="0"/>
              </a:spcBef>
              <a:buNone/>
              <a:defRPr sz="7000" kern="1200">
                <a:solidFill>
                  <a:schemeClr val="tx1"/>
                </a:solidFill>
                <a:latin typeface="+mj-lt"/>
                <a:ea typeface="+mj-ea"/>
                <a:cs typeface="+mj-cs"/>
              </a:defRPr>
            </a:lvl1pPr>
          </a:lstStyle>
          <a:p>
            <a:r>
              <a:rPr lang="en-US" sz="4400" dirty="0" smtClean="0">
                <a:solidFill>
                  <a:schemeClr val="bg1"/>
                </a:solidFill>
                <a:latin typeface="Calibri" pitchFamily="34" charset="0"/>
                <a:cs typeface="Bitter"/>
              </a:rPr>
              <a:t>Community Referral Assessment </a:t>
            </a:r>
          </a:p>
          <a:p>
            <a:r>
              <a:rPr lang="en-US" sz="4400" dirty="0" smtClean="0">
                <a:solidFill>
                  <a:schemeClr val="bg1"/>
                </a:solidFill>
                <a:latin typeface="Calibri" pitchFamily="34" charset="0"/>
                <a:cs typeface="Bitter"/>
              </a:rPr>
              <a:t>Program</a:t>
            </a:r>
            <a:endParaRPr lang="en-US" sz="4400" dirty="0">
              <a:solidFill>
                <a:schemeClr val="bg1"/>
              </a:solidFill>
              <a:latin typeface="Calibri" pitchFamily="34" charset="0"/>
            </a:endParaRPr>
          </a:p>
        </p:txBody>
      </p:sp>
      <p:graphicFrame>
        <p:nvGraphicFramePr>
          <p:cNvPr id="5" name="Diagram 4"/>
          <p:cNvGraphicFramePr/>
          <p:nvPr>
            <p:extLst>
              <p:ext uri="{D42A27DB-BD31-4B8C-83A1-F6EECF244321}">
                <p14:modId xmlns:p14="http://schemas.microsoft.com/office/powerpoint/2010/main" val="2518630883"/>
              </p:ext>
            </p:extLst>
          </p:nvPr>
        </p:nvGraphicFramePr>
        <p:xfrm>
          <a:off x="1468223" y="2397067"/>
          <a:ext cx="9825853" cy="3665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15026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CDAF6421-04AA-4794-B6A9-54103D817F7D}"/>
                                            </p:graphicEl>
                                          </p:spTgt>
                                        </p:tgtEl>
                                        <p:attrNameLst>
                                          <p:attrName>style.visibility</p:attrName>
                                        </p:attrNameLst>
                                      </p:cBhvr>
                                      <p:to>
                                        <p:strVal val="visible"/>
                                      </p:to>
                                    </p:set>
                                    <p:animEffect transition="in" filter="fade">
                                      <p:cBhvr>
                                        <p:cTn id="7" dur="500"/>
                                        <p:tgtEl>
                                          <p:spTgt spid="5">
                                            <p:graphicEl>
                                              <a:dgm id="{CDAF6421-04AA-4794-B6A9-54103D817F7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8CB3CC0D-E267-4002-AC1F-83BEB53FF84C}"/>
                                            </p:graphicEl>
                                          </p:spTgt>
                                        </p:tgtEl>
                                        <p:attrNameLst>
                                          <p:attrName>style.visibility</p:attrName>
                                        </p:attrNameLst>
                                      </p:cBhvr>
                                      <p:to>
                                        <p:strVal val="visible"/>
                                      </p:to>
                                    </p:set>
                                    <p:animEffect transition="in" filter="fade">
                                      <p:cBhvr>
                                        <p:cTn id="12" dur="500"/>
                                        <p:tgtEl>
                                          <p:spTgt spid="5">
                                            <p:graphicEl>
                                              <a:dgm id="{8CB3CC0D-E267-4002-AC1F-83BEB53FF84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E3B8583F-D0C9-4794-81F2-EC0B329167D5}"/>
                                            </p:graphicEl>
                                          </p:spTgt>
                                        </p:tgtEl>
                                        <p:attrNameLst>
                                          <p:attrName>style.visibility</p:attrName>
                                        </p:attrNameLst>
                                      </p:cBhvr>
                                      <p:to>
                                        <p:strVal val="visible"/>
                                      </p:to>
                                    </p:set>
                                    <p:animEffect transition="in" filter="fade">
                                      <p:cBhvr>
                                        <p:cTn id="17" dur="500"/>
                                        <p:tgtEl>
                                          <p:spTgt spid="5">
                                            <p:graphicEl>
                                              <a:dgm id="{E3B8583F-D0C9-4794-81F2-EC0B329167D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FBD83722-275D-4838-95CF-80145D0A189A}"/>
                                            </p:graphicEl>
                                          </p:spTgt>
                                        </p:tgtEl>
                                        <p:attrNameLst>
                                          <p:attrName>style.visibility</p:attrName>
                                        </p:attrNameLst>
                                      </p:cBhvr>
                                      <p:to>
                                        <p:strVal val="visible"/>
                                      </p:to>
                                    </p:set>
                                    <p:animEffect transition="in" filter="fade">
                                      <p:cBhvr>
                                        <p:cTn id="22" dur="500"/>
                                        <p:tgtEl>
                                          <p:spTgt spid="5">
                                            <p:graphicEl>
                                              <a:dgm id="{FBD83722-275D-4838-95CF-80145D0A189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F07977E2-1190-4356-98D0-B9160142650C}"/>
                                            </p:graphicEl>
                                          </p:spTgt>
                                        </p:tgtEl>
                                        <p:attrNameLst>
                                          <p:attrName>style.visibility</p:attrName>
                                        </p:attrNameLst>
                                      </p:cBhvr>
                                      <p:to>
                                        <p:strVal val="visible"/>
                                      </p:to>
                                    </p:set>
                                    <p:animEffect transition="in" filter="fade">
                                      <p:cBhvr>
                                        <p:cTn id="27" dur="500"/>
                                        <p:tgtEl>
                                          <p:spTgt spid="5">
                                            <p:graphicEl>
                                              <a:dgm id="{F07977E2-1190-4356-98D0-B9160142650C}"/>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childTnLst>
                                    <p:set>
                                      <p:cBhvr>
                                        <p:cTn id="31" dur="1" fill="hold">
                                          <p:stCondLst>
                                            <p:cond delay="0"/>
                                          </p:stCondLst>
                                        </p:cTn>
                                        <p:tgtEl>
                                          <p:spTgt spid="5">
                                            <p:graphicEl>
                                              <a:dgm id="{CDAF6421-04AA-4794-B6A9-54103D817F7D}"/>
                                            </p:graphic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childTnLst>
                                    <p:set>
                                      <p:cBhvr>
                                        <p:cTn id="35" dur="1" fill="hold">
                                          <p:stCondLst>
                                            <p:cond delay="0"/>
                                          </p:stCondLst>
                                        </p:cTn>
                                        <p:tgtEl>
                                          <p:spTgt spid="5">
                                            <p:graphicEl>
                                              <a:dgm id="{8CB3CC0D-E267-4002-AC1F-83BEB53FF84C}"/>
                                            </p:graphic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1" nodeType="clickEffect">
                                  <p:stCondLst>
                                    <p:cond delay="0"/>
                                  </p:stCondLst>
                                  <p:childTnLst>
                                    <p:set>
                                      <p:cBhvr>
                                        <p:cTn id="39" dur="1" fill="hold">
                                          <p:stCondLst>
                                            <p:cond delay="0"/>
                                          </p:stCondLst>
                                        </p:cTn>
                                        <p:tgtEl>
                                          <p:spTgt spid="5">
                                            <p:graphicEl>
                                              <a:dgm id="{E3B8583F-D0C9-4794-81F2-EC0B329167D5}"/>
                                            </p:graphic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1" nodeType="clickEffect">
                                  <p:stCondLst>
                                    <p:cond delay="0"/>
                                  </p:stCondLst>
                                  <p:childTnLst>
                                    <p:set>
                                      <p:cBhvr>
                                        <p:cTn id="43" dur="1" fill="hold">
                                          <p:stCondLst>
                                            <p:cond delay="0"/>
                                          </p:stCondLst>
                                        </p:cTn>
                                        <p:tgtEl>
                                          <p:spTgt spid="5">
                                            <p:graphicEl>
                                              <a:dgm id="{FBD83722-275D-4838-95CF-80145D0A189A}"/>
                                            </p:graphic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1" nodeType="clickEffect">
                                  <p:stCondLst>
                                    <p:cond delay="0"/>
                                  </p:stCondLst>
                                  <p:childTnLst>
                                    <p:set>
                                      <p:cBhvr>
                                        <p:cTn id="47" dur="1" fill="hold">
                                          <p:stCondLst>
                                            <p:cond delay="0"/>
                                          </p:stCondLst>
                                        </p:cTn>
                                        <p:tgtEl>
                                          <p:spTgt spid="5">
                                            <p:graphicEl>
                                              <a:dgm id="{F07977E2-1190-4356-98D0-B9160142650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Graphic spid="5" grpI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ofM Powerpoint Theme4.jpg"/>
          <p:cNvPicPr>
            <a:picLocks noChangeAspect="1"/>
          </p:cNvPicPr>
          <p:nvPr/>
        </p:nvPicPr>
        <p:blipFill rotWithShape="1">
          <a:blip r:embed="rId2">
            <a:extLst>
              <a:ext uri="{28A0092B-C50C-407E-A947-70E740481C1C}">
                <a14:useLocalDpi xmlns:a14="http://schemas.microsoft.com/office/drawing/2010/main" val="0"/>
              </a:ext>
            </a:extLst>
          </a:blip>
          <a:srcRect t="19494" b="5513"/>
          <a:stretch/>
        </p:blipFill>
        <p:spPr>
          <a:xfrm>
            <a:off x="0" y="336"/>
            <a:ext cx="12192000" cy="6857330"/>
          </a:xfrm>
          <a:prstGeom prst="rect">
            <a:avLst/>
          </a:prstGeom>
        </p:spPr>
      </p:pic>
      <p:sp>
        <p:nvSpPr>
          <p:cNvPr id="3" name="Title 1"/>
          <p:cNvSpPr txBox="1">
            <a:spLocks/>
          </p:cNvSpPr>
          <p:nvPr/>
        </p:nvSpPr>
        <p:spPr>
          <a:xfrm>
            <a:off x="609600" y="549159"/>
            <a:ext cx="10972800" cy="1524000"/>
          </a:xfrm>
          <a:prstGeom prst="rect">
            <a:avLst/>
          </a:prstGeom>
        </p:spPr>
        <p:txBody>
          <a:bodyPr/>
          <a:lstStyle>
            <a:lvl1pPr algn="ctr" defTabSz="725759" rtl="0" eaLnBrk="1" latinLnBrk="0" hangingPunct="1">
              <a:spcBef>
                <a:spcPct val="0"/>
              </a:spcBef>
              <a:buNone/>
              <a:defRPr sz="7000" kern="1200">
                <a:solidFill>
                  <a:schemeClr val="tx1"/>
                </a:solidFill>
                <a:latin typeface="+mj-lt"/>
                <a:ea typeface="+mj-ea"/>
                <a:cs typeface="+mj-cs"/>
              </a:defRPr>
            </a:lvl1pPr>
          </a:lstStyle>
          <a:p>
            <a:endParaRPr lang="en-US" sz="5249" dirty="0">
              <a:solidFill>
                <a:schemeClr val="bg1"/>
              </a:solidFill>
            </a:endParaRPr>
          </a:p>
        </p:txBody>
      </p:sp>
      <p:sp>
        <p:nvSpPr>
          <p:cNvPr id="2" name="Title 1"/>
          <p:cNvSpPr>
            <a:spLocks noGrp="1"/>
          </p:cNvSpPr>
          <p:nvPr>
            <p:ph type="title"/>
          </p:nvPr>
        </p:nvSpPr>
        <p:spPr/>
        <p:txBody>
          <a:bodyPr/>
          <a:lstStyle/>
          <a:p>
            <a:pPr algn="ctr"/>
            <a:r>
              <a:rPr lang="en-US" dirty="0" smtClean="0"/>
              <a:t>	</a:t>
            </a:r>
            <a:r>
              <a:rPr lang="en-US" b="1" dirty="0" smtClean="0">
                <a:solidFill>
                  <a:schemeClr val="bg1"/>
                </a:solidFill>
              </a:rPr>
              <a:t>Law Enforcement Referral Program</a:t>
            </a:r>
            <a:endParaRPr lang="en-US" b="1" dirty="0">
              <a:solidFill>
                <a:schemeClr val="bg1"/>
              </a:solidFill>
            </a:endParaRPr>
          </a:p>
        </p:txBody>
      </p:sp>
      <p:sp>
        <p:nvSpPr>
          <p:cNvPr id="5" name="Rectangle 4"/>
          <p:cNvSpPr/>
          <p:nvPr/>
        </p:nvSpPr>
        <p:spPr>
          <a:xfrm>
            <a:off x="4878491" y="1756592"/>
            <a:ext cx="2438400" cy="1509169"/>
          </a:xfrm>
          <a:prstGeom prst="rect">
            <a:avLst/>
          </a:prstGeom>
          <a:solidFill>
            <a:schemeClr val="tx2"/>
          </a:solidFill>
        </p:spPr>
        <p:style>
          <a:lnRef idx="1">
            <a:schemeClr val="accent4"/>
          </a:lnRef>
          <a:fillRef idx="3">
            <a:schemeClr val="accent4"/>
          </a:fillRef>
          <a:effectRef idx="2">
            <a:schemeClr val="accent4"/>
          </a:effectRef>
          <a:fontRef idx="minor">
            <a:schemeClr val="lt1"/>
          </a:fontRef>
        </p:style>
        <p:txBody>
          <a:bodyPr spcFirstLastPara="0" vert="horz" wrap="square" lIns="18288" tIns="18288" rIns="18288" bIns="18288" numCol="1" spcCol="1270" anchor="ctr" anchorCtr="0">
            <a:noAutofit/>
          </a:bodyPr>
          <a:lstStyle/>
          <a:p>
            <a:pPr algn="ctr" defTabSz="266700">
              <a:lnSpc>
                <a:spcPct val="90000"/>
              </a:lnSpc>
              <a:spcBef>
                <a:spcPct val="0"/>
              </a:spcBef>
              <a:spcAft>
                <a:spcPct val="35000"/>
              </a:spcAft>
            </a:pPr>
            <a:r>
              <a:rPr lang="en-US" sz="2400" dirty="0">
                <a:solidFill>
                  <a:prstClr val="white"/>
                </a:solidFill>
                <a:latin typeface="Arial" pitchFamily="34" charset="0"/>
                <a:cs typeface="Arial" pitchFamily="34" charset="0"/>
              </a:rPr>
              <a:t>Youth </a:t>
            </a:r>
            <a:r>
              <a:rPr lang="en-US" sz="2400" dirty="0" smtClean="0">
                <a:solidFill>
                  <a:prstClr val="white"/>
                </a:solidFill>
                <a:latin typeface="Arial" pitchFamily="34" charset="0"/>
                <a:cs typeface="Arial" pitchFamily="34" charset="0"/>
              </a:rPr>
              <a:t>contact with </a:t>
            </a:r>
            <a:br>
              <a:rPr lang="en-US" sz="2400" dirty="0" smtClean="0">
                <a:solidFill>
                  <a:prstClr val="white"/>
                </a:solidFill>
                <a:latin typeface="Arial" pitchFamily="34" charset="0"/>
                <a:cs typeface="Arial" pitchFamily="34" charset="0"/>
              </a:rPr>
            </a:br>
            <a:r>
              <a:rPr lang="en-US" sz="2400" dirty="0" smtClean="0">
                <a:solidFill>
                  <a:prstClr val="white"/>
                </a:solidFill>
                <a:latin typeface="Arial" pitchFamily="34" charset="0"/>
                <a:cs typeface="Arial" pitchFamily="34" charset="0"/>
              </a:rPr>
              <a:t>law enforcement </a:t>
            </a:r>
            <a:endParaRPr lang="en-US" sz="2400" dirty="0">
              <a:solidFill>
                <a:prstClr val="white"/>
              </a:solidFill>
              <a:latin typeface="Arial" pitchFamily="34" charset="0"/>
              <a:cs typeface="Arial" pitchFamily="34" charset="0"/>
            </a:endParaRPr>
          </a:p>
        </p:txBody>
      </p:sp>
      <p:sp>
        <p:nvSpPr>
          <p:cNvPr id="7" name="Rectangle 6"/>
          <p:cNvSpPr/>
          <p:nvPr/>
        </p:nvSpPr>
        <p:spPr>
          <a:xfrm>
            <a:off x="2121354" y="4209189"/>
            <a:ext cx="1463040" cy="2468880"/>
          </a:xfrm>
          <a:prstGeom prst="rect">
            <a:avLst/>
          </a:prstGeom>
          <a:solidFill>
            <a:srgbClr val="FF0000"/>
          </a:solidFill>
        </p:spPr>
        <p:style>
          <a:lnRef idx="1">
            <a:schemeClr val="accent6"/>
          </a:lnRef>
          <a:fillRef idx="3">
            <a:schemeClr val="accent6"/>
          </a:fillRef>
          <a:effectRef idx="2">
            <a:schemeClr val="accent6"/>
          </a:effectRef>
          <a:fontRef idx="minor">
            <a:schemeClr val="lt1"/>
          </a:fontRef>
        </p:style>
        <p:txBody>
          <a:bodyPr spcFirstLastPara="0" vert="horz" wrap="square" lIns="45720" tIns="45720" rIns="45720" bIns="45720" numCol="1" spcCol="1270" anchor="t" anchorCtr="0">
            <a:noAutofit/>
          </a:bodyPr>
          <a:lstStyle/>
          <a:p>
            <a:pPr algn="ctr" defTabSz="266700">
              <a:spcBef>
                <a:spcPts val="600"/>
              </a:spcBef>
            </a:pPr>
            <a:r>
              <a:rPr lang="en-US" sz="1600" b="1" dirty="0">
                <a:solidFill>
                  <a:prstClr val="white"/>
                </a:solidFill>
                <a:latin typeface="Arial" pitchFamily="34" charset="0"/>
                <a:cs typeface="Arial" pitchFamily="34" charset="0"/>
              </a:rPr>
              <a:t>No Referral to YARC</a:t>
            </a:r>
            <a:r>
              <a:rPr lang="en-US" sz="1200" dirty="0">
                <a:solidFill>
                  <a:prstClr val="white"/>
                </a:solidFill>
                <a:latin typeface="Arial" pitchFamily="34" charset="0"/>
                <a:cs typeface="Arial" pitchFamily="34" charset="0"/>
              </a:rPr>
              <a:t/>
            </a:r>
            <a:br>
              <a:rPr lang="en-US" sz="1200" dirty="0">
                <a:solidFill>
                  <a:prstClr val="white"/>
                </a:solidFill>
                <a:latin typeface="Arial" pitchFamily="34" charset="0"/>
                <a:cs typeface="Arial" pitchFamily="34" charset="0"/>
              </a:rPr>
            </a:br>
            <a:endParaRPr lang="en-US" sz="1200" dirty="0" smtClean="0">
              <a:solidFill>
                <a:prstClr val="white"/>
              </a:solidFill>
              <a:latin typeface="Arial" pitchFamily="34" charset="0"/>
              <a:cs typeface="Arial" pitchFamily="34" charset="0"/>
            </a:endParaRPr>
          </a:p>
          <a:p>
            <a:pPr algn="ctr" defTabSz="266700">
              <a:spcBef>
                <a:spcPts val="600"/>
              </a:spcBef>
            </a:pPr>
            <a:r>
              <a:rPr lang="en-US" sz="1200" dirty="0">
                <a:solidFill>
                  <a:prstClr val="white"/>
                </a:solidFill>
                <a:latin typeface="Arial" pitchFamily="34" charset="0"/>
                <a:cs typeface="Arial" pitchFamily="34" charset="0"/>
              </a:rPr>
              <a:t>Y</a:t>
            </a:r>
            <a:r>
              <a:rPr lang="en-US" sz="1200" dirty="0" smtClean="0">
                <a:solidFill>
                  <a:prstClr val="white"/>
                </a:solidFill>
                <a:latin typeface="Arial" pitchFamily="34" charset="0"/>
                <a:cs typeface="Arial" pitchFamily="34" charset="0"/>
              </a:rPr>
              <a:t>outh is transported </a:t>
            </a:r>
            <a:r>
              <a:rPr lang="en-US" sz="1200" dirty="0">
                <a:solidFill>
                  <a:prstClr val="white"/>
                </a:solidFill>
                <a:latin typeface="Arial" pitchFamily="34" charset="0"/>
                <a:cs typeface="Arial" pitchFamily="34" charset="0"/>
              </a:rPr>
              <a:t>directly to juvenile </a:t>
            </a:r>
            <a:r>
              <a:rPr lang="en-US" sz="1200" dirty="0" smtClean="0">
                <a:solidFill>
                  <a:prstClr val="white"/>
                </a:solidFill>
                <a:latin typeface="Arial" pitchFamily="34" charset="0"/>
                <a:cs typeface="Arial" pitchFamily="34" charset="0"/>
              </a:rPr>
              <a:t>detention</a:t>
            </a:r>
          </a:p>
          <a:p>
            <a:pPr algn="ctr" defTabSz="266700">
              <a:spcBef>
                <a:spcPts val="600"/>
              </a:spcBef>
            </a:pPr>
            <a:r>
              <a:rPr lang="en-US" sz="1200" dirty="0" smtClean="0">
                <a:solidFill>
                  <a:prstClr val="white"/>
                </a:solidFill>
                <a:latin typeface="Arial" pitchFamily="34" charset="0"/>
                <a:cs typeface="Arial" pitchFamily="34" charset="0"/>
              </a:rPr>
              <a:t> </a:t>
            </a:r>
            <a:r>
              <a:rPr lang="en-US" sz="1200" dirty="0">
                <a:solidFill>
                  <a:prstClr val="white"/>
                </a:solidFill>
                <a:latin typeface="Arial" pitchFamily="34" charset="0"/>
                <a:cs typeface="Arial" pitchFamily="34" charset="0"/>
              </a:rPr>
              <a:t>(ineligible offense, </a:t>
            </a:r>
            <a:r>
              <a:rPr lang="en-US" sz="1200" dirty="0" smtClean="0">
                <a:solidFill>
                  <a:prstClr val="white"/>
                </a:solidFill>
                <a:latin typeface="Arial" pitchFamily="34" charset="0"/>
                <a:cs typeface="Arial" pitchFamily="34" charset="0"/>
              </a:rPr>
              <a:t>DAT </a:t>
            </a:r>
            <a:r>
              <a:rPr lang="en-US" sz="1200" dirty="0">
                <a:solidFill>
                  <a:prstClr val="white"/>
                </a:solidFill>
                <a:latin typeface="Arial" pitchFamily="34" charset="0"/>
                <a:cs typeface="Arial" pitchFamily="34" charset="0"/>
              </a:rPr>
              <a:t>score </a:t>
            </a:r>
            <a:r>
              <a:rPr lang="en-US" sz="1200" dirty="0" smtClean="0">
                <a:solidFill>
                  <a:prstClr val="white"/>
                </a:solidFill>
                <a:latin typeface="Arial" pitchFamily="34" charset="0"/>
                <a:cs typeface="Arial" pitchFamily="34" charset="0"/>
              </a:rPr>
              <a:t>&gt;19</a:t>
            </a:r>
            <a:r>
              <a:rPr lang="en-US" sz="1200" dirty="0">
                <a:solidFill>
                  <a:prstClr val="white"/>
                </a:solidFill>
                <a:latin typeface="Arial" pitchFamily="34" charset="0"/>
                <a:cs typeface="Arial" pitchFamily="34" charset="0"/>
              </a:rPr>
              <a:t>)</a:t>
            </a:r>
          </a:p>
        </p:txBody>
      </p:sp>
      <p:sp>
        <p:nvSpPr>
          <p:cNvPr id="8" name="Rectangle 7"/>
          <p:cNvSpPr/>
          <p:nvPr/>
        </p:nvSpPr>
        <p:spPr>
          <a:xfrm>
            <a:off x="3757009" y="4209189"/>
            <a:ext cx="1463040" cy="2468880"/>
          </a:xfrm>
          <a:prstGeom prst="rect">
            <a:avLst/>
          </a:prstGeom>
          <a:solidFill>
            <a:schemeClr val="accent4"/>
          </a:solidFill>
        </p:spPr>
        <p:style>
          <a:lnRef idx="1">
            <a:schemeClr val="accent6"/>
          </a:lnRef>
          <a:fillRef idx="3">
            <a:schemeClr val="accent6"/>
          </a:fillRef>
          <a:effectRef idx="2">
            <a:schemeClr val="accent6"/>
          </a:effectRef>
          <a:fontRef idx="minor">
            <a:schemeClr val="lt1"/>
          </a:fontRef>
        </p:style>
        <p:txBody>
          <a:bodyPr spcFirstLastPara="0" vert="horz" wrap="square" lIns="45720" tIns="45720" rIns="45720" bIns="45720" numCol="1" spcCol="1270" anchor="t" anchorCtr="0">
            <a:noAutofit/>
          </a:bodyPr>
          <a:lstStyle/>
          <a:p>
            <a:pPr algn="ctr" defTabSz="266700">
              <a:spcBef>
                <a:spcPts val="600"/>
              </a:spcBef>
            </a:pPr>
            <a:r>
              <a:rPr lang="en-US" sz="1200" b="1" dirty="0">
                <a:solidFill>
                  <a:schemeClr val="bg1"/>
                </a:solidFill>
                <a:latin typeface="Arial" pitchFamily="34" charset="0"/>
                <a:cs typeface="Arial" pitchFamily="34" charset="0"/>
              </a:rPr>
              <a:t>Level 1—</a:t>
            </a:r>
            <a:br>
              <a:rPr lang="en-US" sz="1200" b="1" dirty="0">
                <a:solidFill>
                  <a:schemeClr val="bg1"/>
                </a:solidFill>
                <a:latin typeface="Arial" pitchFamily="34" charset="0"/>
                <a:cs typeface="Arial" pitchFamily="34" charset="0"/>
              </a:rPr>
            </a:br>
            <a:r>
              <a:rPr lang="en-US" sz="1200" b="1" dirty="0" smtClean="0">
                <a:solidFill>
                  <a:schemeClr val="bg1"/>
                </a:solidFill>
                <a:latin typeface="Arial" pitchFamily="34" charset="0"/>
                <a:cs typeface="Arial" pitchFamily="34" charset="0"/>
              </a:rPr>
              <a:t>Law Enforcement </a:t>
            </a:r>
            <a:r>
              <a:rPr lang="en-US" sz="1200" b="1" dirty="0">
                <a:solidFill>
                  <a:schemeClr val="bg1"/>
                </a:solidFill>
                <a:latin typeface="Arial" pitchFamily="34" charset="0"/>
                <a:cs typeface="Arial" pitchFamily="34" charset="0"/>
              </a:rPr>
              <a:t>Referral </a:t>
            </a:r>
            <a:r>
              <a:rPr lang="en-US" sz="1200" b="1" dirty="0" smtClean="0">
                <a:solidFill>
                  <a:schemeClr val="bg1"/>
                </a:solidFill>
                <a:latin typeface="Arial" pitchFamily="34" charset="0"/>
                <a:cs typeface="Arial" pitchFamily="34" charset="0"/>
              </a:rPr>
              <a:t>– No Transport</a:t>
            </a:r>
          </a:p>
          <a:p>
            <a:pPr algn="ctr" defTabSz="266700">
              <a:spcBef>
                <a:spcPts val="600"/>
              </a:spcBef>
            </a:pPr>
            <a:r>
              <a:rPr lang="en-US" sz="1200" dirty="0">
                <a:solidFill>
                  <a:schemeClr val="bg1"/>
                </a:solidFill>
                <a:latin typeface="Arial" pitchFamily="34" charset="0"/>
                <a:cs typeface="Arial" pitchFamily="34" charset="0"/>
              </a:rPr>
              <a:t/>
            </a:r>
            <a:br>
              <a:rPr lang="en-US" sz="1200" dirty="0">
                <a:solidFill>
                  <a:schemeClr val="bg1"/>
                </a:solidFill>
                <a:latin typeface="Arial" pitchFamily="34" charset="0"/>
                <a:cs typeface="Arial" pitchFamily="34" charset="0"/>
              </a:rPr>
            </a:br>
            <a:r>
              <a:rPr lang="en-US" sz="1200" dirty="0" smtClean="0">
                <a:solidFill>
                  <a:schemeClr val="bg1"/>
                </a:solidFill>
                <a:latin typeface="Arial" pitchFamily="34" charset="0"/>
                <a:cs typeface="Arial" pitchFamily="34" charset="0"/>
              </a:rPr>
              <a:t>Youth </a:t>
            </a:r>
            <a:r>
              <a:rPr lang="en-US" sz="1200" dirty="0">
                <a:solidFill>
                  <a:schemeClr val="bg1"/>
                </a:solidFill>
                <a:latin typeface="Arial" pitchFamily="34" charset="0"/>
                <a:cs typeface="Arial" pitchFamily="34" charset="0"/>
              </a:rPr>
              <a:t>is </a:t>
            </a:r>
            <a:r>
              <a:rPr lang="en-US" sz="1200" dirty="0" smtClean="0">
                <a:solidFill>
                  <a:schemeClr val="bg1"/>
                </a:solidFill>
                <a:latin typeface="Arial" pitchFamily="34" charset="0"/>
                <a:cs typeface="Arial" pitchFamily="34" charset="0"/>
              </a:rPr>
              <a:t>advised </a:t>
            </a:r>
            <a:r>
              <a:rPr lang="en-US" sz="1200" dirty="0">
                <a:solidFill>
                  <a:schemeClr val="bg1"/>
                </a:solidFill>
                <a:latin typeface="Arial" pitchFamily="34" charset="0"/>
                <a:cs typeface="Arial" pitchFamily="34" charset="0"/>
              </a:rPr>
              <a:t>of services and referral to YARC </a:t>
            </a:r>
            <a:r>
              <a:rPr lang="en-US" sz="1200" dirty="0" smtClean="0">
                <a:solidFill>
                  <a:schemeClr val="bg1"/>
                </a:solidFill>
                <a:latin typeface="Arial" pitchFamily="34" charset="0"/>
                <a:cs typeface="Arial" pitchFamily="34" charset="0"/>
              </a:rPr>
              <a:t>suggested within </a:t>
            </a:r>
            <a:r>
              <a:rPr lang="en-US" sz="1200" dirty="0">
                <a:solidFill>
                  <a:schemeClr val="bg1"/>
                </a:solidFill>
                <a:latin typeface="Arial" pitchFamily="34" charset="0"/>
                <a:cs typeface="Arial" pitchFamily="34" charset="0"/>
              </a:rPr>
              <a:t>48 hours </a:t>
            </a:r>
            <a:r>
              <a:rPr lang="en-US" sz="1200" dirty="0" smtClean="0">
                <a:solidFill>
                  <a:schemeClr val="bg1"/>
                </a:solidFill>
                <a:latin typeface="Arial" pitchFamily="34" charset="0"/>
                <a:cs typeface="Arial" pitchFamily="34" charset="0"/>
              </a:rPr>
              <a:t/>
            </a:r>
            <a:br>
              <a:rPr lang="en-US" sz="1200" dirty="0" smtClean="0">
                <a:solidFill>
                  <a:schemeClr val="bg1"/>
                </a:solidFill>
                <a:latin typeface="Arial" pitchFamily="34" charset="0"/>
                <a:cs typeface="Arial" pitchFamily="34" charset="0"/>
              </a:rPr>
            </a:br>
            <a:r>
              <a:rPr lang="en-US" sz="1200" dirty="0" smtClean="0">
                <a:solidFill>
                  <a:schemeClr val="bg1"/>
                </a:solidFill>
                <a:latin typeface="Arial" pitchFamily="34" charset="0"/>
                <a:cs typeface="Arial" pitchFamily="34" charset="0"/>
              </a:rPr>
              <a:t>of contact </a:t>
            </a:r>
            <a:br>
              <a:rPr lang="en-US" sz="1200" dirty="0" smtClean="0">
                <a:solidFill>
                  <a:schemeClr val="bg1"/>
                </a:solidFill>
                <a:latin typeface="Arial" pitchFamily="34" charset="0"/>
                <a:cs typeface="Arial" pitchFamily="34" charset="0"/>
              </a:rPr>
            </a:br>
            <a:endParaRPr lang="en-US" sz="1200" dirty="0">
              <a:solidFill>
                <a:schemeClr val="bg1"/>
              </a:solidFill>
              <a:latin typeface="Arial" pitchFamily="34" charset="0"/>
              <a:cs typeface="Arial" pitchFamily="34" charset="0"/>
            </a:endParaRPr>
          </a:p>
        </p:txBody>
      </p:sp>
      <p:sp>
        <p:nvSpPr>
          <p:cNvPr id="9" name="Rectangle 8"/>
          <p:cNvSpPr/>
          <p:nvPr/>
        </p:nvSpPr>
        <p:spPr>
          <a:xfrm>
            <a:off x="5366171" y="4209189"/>
            <a:ext cx="1463040" cy="2468880"/>
          </a:xfrm>
          <a:prstGeom prst="rect">
            <a:avLst/>
          </a:prstGeom>
          <a:solidFill>
            <a:srgbClr val="FFC000"/>
          </a:solidFill>
        </p:spPr>
        <p:style>
          <a:lnRef idx="1">
            <a:schemeClr val="accent6"/>
          </a:lnRef>
          <a:fillRef idx="3">
            <a:schemeClr val="accent6"/>
          </a:fillRef>
          <a:effectRef idx="2">
            <a:schemeClr val="accent6"/>
          </a:effectRef>
          <a:fontRef idx="minor">
            <a:schemeClr val="lt1"/>
          </a:fontRef>
        </p:style>
        <p:txBody>
          <a:bodyPr spcFirstLastPara="0" vert="horz" wrap="square" lIns="45720" tIns="45720" rIns="45720" bIns="45720" numCol="1" spcCol="1270" anchor="t" anchorCtr="0">
            <a:noAutofit/>
          </a:bodyPr>
          <a:lstStyle/>
          <a:p>
            <a:pPr algn="ctr" defTabSz="266700">
              <a:spcBef>
                <a:spcPts val="600"/>
              </a:spcBef>
            </a:pPr>
            <a:r>
              <a:rPr lang="en-US" sz="1200" b="1" dirty="0">
                <a:solidFill>
                  <a:schemeClr val="bg1"/>
                </a:solidFill>
                <a:latin typeface="Arial" pitchFamily="34" charset="0"/>
                <a:cs typeface="Arial" pitchFamily="34" charset="0"/>
              </a:rPr>
              <a:t>Level 2—</a:t>
            </a:r>
            <a:br>
              <a:rPr lang="en-US" sz="1200" b="1" dirty="0">
                <a:solidFill>
                  <a:schemeClr val="bg1"/>
                </a:solidFill>
                <a:latin typeface="Arial" pitchFamily="34" charset="0"/>
                <a:cs typeface="Arial" pitchFamily="34" charset="0"/>
              </a:rPr>
            </a:br>
            <a:r>
              <a:rPr lang="en-US" sz="1200" b="1" dirty="0">
                <a:solidFill>
                  <a:schemeClr val="bg1"/>
                </a:solidFill>
                <a:latin typeface="Arial" pitchFamily="34" charset="0"/>
                <a:cs typeface="Arial" pitchFamily="34" charset="0"/>
              </a:rPr>
              <a:t>Law Enforcement </a:t>
            </a:r>
            <a:r>
              <a:rPr lang="en-US" sz="1200" b="1" dirty="0" smtClean="0">
                <a:solidFill>
                  <a:schemeClr val="bg1"/>
                </a:solidFill>
                <a:latin typeface="Arial" pitchFamily="34" charset="0"/>
                <a:cs typeface="Arial" pitchFamily="34" charset="0"/>
              </a:rPr>
              <a:t>Referral- No Transport</a:t>
            </a:r>
            <a:r>
              <a:rPr lang="en-US" sz="1200" b="1" dirty="0">
                <a:solidFill>
                  <a:schemeClr val="bg1"/>
                </a:solidFill>
                <a:latin typeface="Arial" pitchFamily="34" charset="0"/>
                <a:cs typeface="Arial" pitchFamily="34" charset="0"/>
              </a:rPr>
              <a:t/>
            </a:r>
            <a:br>
              <a:rPr lang="en-US" sz="1200" b="1" dirty="0">
                <a:solidFill>
                  <a:schemeClr val="bg1"/>
                </a:solidFill>
                <a:latin typeface="Arial" pitchFamily="34" charset="0"/>
                <a:cs typeface="Arial" pitchFamily="34" charset="0"/>
              </a:rPr>
            </a:br>
            <a:endParaRPr lang="en-US" sz="1200" b="1" dirty="0" smtClean="0">
              <a:solidFill>
                <a:schemeClr val="bg1"/>
              </a:solidFill>
              <a:latin typeface="Arial" pitchFamily="34" charset="0"/>
              <a:cs typeface="Arial" pitchFamily="34" charset="0"/>
            </a:endParaRPr>
          </a:p>
          <a:p>
            <a:pPr algn="ctr" defTabSz="266700">
              <a:spcBef>
                <a:spcPts val="600"/>
              </a:spcBef>
            </a:pPr>
            <a:r>
              <a:rPr lang="en-US" sz="1200" dirty="0" smtClean="0">
                <a:solidFill>
                  <a:schemeClr val="bg1"/>
                </a:solidFill>
                <a:latin typeface="Arial" pitchFamily="34" charset="0"/>
                <a:cs typeface="Arial" pitchFamily="34" charset="0"/>
              </a:rPr>
              <a:t>Youth </a:t>
            </a:r>
            <a:r>
              <a:rPr lang="en-US" sz="1200" dirty="0">
                <a:solidFill>
                  <a:schemeClr val="bg1"/>
                </a:solidFill>
                <a:latin typeface="Arial" pitchFamily="34" charset="0"/>
                <a:cs typeface="Arial" pitchFamily="34" charset="0"/>
              </a:rPr>
              <a:t>is given summons (for eligible offense) and is given a mandatory referral to YARC within 48 hours of </a:t>
            </a:r>
            <a:r>
              <a:rPr lang="en-US" sz="1200" dirty="0" smtClean="0">
                <a:solidFill>
                  <a:schemeClr val="bg1"/>
                </a:solidFill>
                <a:latin typeface="Arial" pitchFamily="34" charset="0"/>
                <a:cs typeface="Arial" pitchFamily="34" charset="0"/>
              </a:rPr>
              <a:t>contact</a:t>
            </a:r>
            <a:endParaRPr lang="en-US" sz="1200" dirty="0">
              <a:solidFill>
                <a:schemeClr val="bg1"/>
              </a:solidFill>
              <a:latin typeface="Arial" pitchFamily="34" charset="0"/>
              <a:cs typeface="Arial" pitchFamily="34" charset="0"/>
            </a:endParaRPr>
          </a:p>
        </p:txBody>
      </p:sp>
      <p:sp>
        <p:nvSpPr>
          <p:cNvPr id="10" name="Rectangle 9"/>
          <p:cNvSpPr/>
          <p:nvPr/>
        </p:nvSpPr>
        <p:spPr>
          <a:xfrm>
            <a:off x="6999596" y="4209189"/>
            <a:ext cx="1463040" cy="2468880"/>
          </a:xfrm>
          <a:prstGeom prst="rect">
            <a:avLst/>
          </a:prstGeom>
        </p:spPr>
        <p:style>
          <a:lnRef idx="1">
            <a:schemeClr val="accent6"/>
          </a:lnRef>
          <a:fillRef idx="3">
            <a:schemeClr val="accent6"/>
          </a:fillRef>
          <a:effectRef idx="2">
            <a:schemeClr val="accent6"/>
          </a:effectRef>
          <a:fontRef idx="minor">
            <a:schemeClr val="lt1"/>
          </a:fontRef>
        </p:style>
        <p:txBody>
          <a:bodyPr spcFirstLastPara="0" vert="horz" wrap="square" lIns="45720" tIns="45720" rIns="45720" bIns="45720" numCol="1" spcCol="1270" anchor="t" anchorCtr="0">
            <a:noAutofit/>
          </a:bodyPr>
          <a:lstStyle/>
          <a:p>
            <a:pPr algn="ctr" defTabSz="266700">
              <a:spcBef>
                <a:spcPts val="600"/>
              </a:spcBef>
            </a:pPr>
            <a:r>
              <a:rPr lang="en-US" sz="1200" b="1" dirty="0">
                <a:solidFill>
                  <a:schemeClr val="bg1"/>
                </a:solidFill>
                <a:latin typeface="Arial" pitchFamily="34" charset="0"/>
                <a:cs typeface="Arial" pitchFamily="34" charset="0"/>
              </a:rPr>
              <a:t>Level 3—</a:t>
            </a:r>
            <a:br>
              <a:rPr lang="en-US" sz="1200" b="1" dirty="0">
                <a:solidFill>
                  <a:schemeClr val="bg1"/>
                </a:solidFill>
                <a:latin typeface="Arial" pitchFamily="34" charset="0"/>
                <a:cs typeface="Arial" pitchFamily="34" charset="0"/>
              </a:rPr>
            </a:br>
            <a:r>
              <a:rPr lang="en-US" sz="1200" b="1" dirty="0">
                <a:solidFill>
                  <a:schemeClr val="bg1"/>
                </a:solidFill>
                <a:latin typeface="Arial" pitchFamily="34" charset="0"/>
                <a:cs typeface="Arial" pitchFamily="34" charset="0"/>
              </a:rPr>
              <a:t>Law Enforcement </a:t>
            </a:r>
            <a:r>
              <a:rPr lang="en-US" sz="1200" b="1" dirty="0" smtClean="0">
                <a:solidFill>
                  <a:schemeClr val="bg1"/>
                </a:solidFill>
                <a:latin typeface="Arial" pitchFamily="34" charset="0"/>
                <a:cs typeface="Arial" pitchFamily="34" charset="0"/>
              </a:rPr>
              <a:t>Referral- Transport</a:t>
            </a:r>
            <a:r>
              <a:rPr lang="en-US" sz="1400" b="1" dirty="0">
                <a:solidFill>
                  <a:schemeClr val="bg1"/>
                </a:solidFill>
                <a:latin typeface="Arial" pitchFamily="34" charset="0"/>
                <a:cs typeface="Arial" pitchFamily="34" charset="0"/>
              </a:rPr>
              <a:t/>
            </a:r>
            <a:br>
              <a:rPr lang="en-US" sz="1400" b="1" dirty="0">
                <a:solidFill>
                  <a:schemeClr val="bg1"/>
                </a:solidFill>
                <a:latin typeface="Arial" pitchFamily="34" charset="0"/>
                <a:cs typeface="Arial" pitchFamily="34" charset="0"/>
              </a:rPr>
            </a:br>
            <a:endParaRPr lang="en-US" sz="1400" b="1" dirty="0" smtClean="0">
              <a:solidFill>
                <a:schemeClr val="bg1"/>
              </a:solidFill>
              <a:latin typeface="Arial" pitchFamily="34" charset="0"/>
              <a:cs typeface="Arial" pitchFamily="34" charset="0"/>
            </a:endParaRPr>
          </a:p>
          <a:p>
            <a:pPr algn="ctr" defTabSz="266700">
              <a:spcBef>
                <a:spcPts val="600"/>
              </a:spcBef>
            </a:pPr>
            <a:r>
              <a:rPr lang="en-US" sz="1200" dirty="0" smtClean="0">
                <a:solidFill>
                  <a:schemeClr val="bg1"/>
                </a:solidFill>
                <a:latin typeface="Arial" pitchFamily="34" charset="0"/>
                <a:cs typeface="Arial" pitchFamily="34" charset="0"/>
              </a:rPr>
              <a:t>Youth </a:t>
            </a:r>
            <a:r>
              <a:rPr lang="en-US" sz="1200" dirty="0">
                <a:solidFill>
                  <a:schemeClr val="bg1"/>
                </a:solidFill>
                <a:latin typeface="Arial" pitchFamily="34" charset="0"/>
                <a:cs typeface="Arial" pitchFamily="34" charset="0"/>
              </a:rPr>
              <a:t>is given summons for </a:t>
            </a:r>
            <a:r>
              <a:rPr lang="en-US" sz="1200" dirty="0" smtClean="0">
                <a:solidFill>
                  <a:schemeClr val="bg1"/>
                </a:solidFill>
                <a:latin typeface="Arial" pitchFamily="34" charset="0"/>
                <a:cs typeface="Arial" pitchFamily="34" charset="0"/>
              </a:rPr>
              <a:t>YARC-eligible </a:t>
            </a:r>
            <a:r>
              <a:rPr lang="en-US" sz="1200" dirty="0">
                <a:solidFill>
                  <a:schemeClr val="bg1"/>
                </a:solidFill>
                <a:latin typeface="Arial" pitchFamily="34" charset="0"/>
                <a:cs typeface="Arial" pitchFamily="34" charset="0"/>
              </a:rPr>
              <a:t>offense and is transported </a:t>
            </a:r>
            <a:r>
              <a:rPr lang="en-US" sz="1200" dirty="0" smtClean="0">
                <a:solidFill>
                  <a:schemeClr val="bg1"/>
                </a:solidFill>
                <a:latin typeface="Arial" pitchFamily="34" charset="0"/>
                <a:cs typeface="Arial" pitchFamily="34" charset="0"/>
              </a:rPr>
              <a:t/>
            </a:r>
            <a:br>
              <a:rPr lang="en-US" sz="1200" dirty="0" smtClean="0">
                <a:solidFill>
                  <a:schemeClr val="bg1"/>
                </a:solidFill>
                <a:latin typeface="Arial" pitchFamily="34" charset="0"/>
                <a:cs typeface="Arial" pitchFamily="34" charset="0"/>
              </a:rPr>
            </a:br>
            <a:r>
              <a:rPr lang="en-US" sz="1200" dirty="0" smtClean="0">
                <a:solidFill>
                  <a:schemeClr val="bg1"/>
                </a:solidFill>
                <a:latin typeface="Arial" pitchFamily="34" charset="0"/>
                <a:cs typeface="Arial" pitchFamily="34" charset="0"/>
              </a:rPr>
              <a:t>to </a:t>
            </a:r>
            <a:r>
              <a:rPr lang="en-US" sz="1200" dirty="0">
                <a:solidFill>
                  <a:schemeClr val="bg1"/>
                </a:solidFill>
                <a:latin typeface="Arial" pitchFamily="34" charset="0"/>
                <a:cs typeface="Arial" pitchFamily="34" charset="0"/>
              </a:rPr>
              <a:t>YARC </a:t>
            </a:r>
            <a:br>
              <a:rPr lang="en-US" sz="1200" dirty="0">
                <a:solidFill>
                  <a:schemeClr val="bg1"/>
                </a:solidFill>
                <a:latin typeface="Arial" pitchFamily="34" charset="0"/>
                <a:cs typeface="Arial" pitchFamily="34" charset="0"/>
              </a:rPr>
            </a:br>
            <a:endParaRPr lang="en-US" sz="1200" dirty="0">
              <a:solidFill>
                <a:schemeClr val="bg1"/>
              </a:solidFill>
              <a:latin typeface="Arial" pitchFamily="34" charset="0"/>
              <a:cs typeface="Arial" pitchFamily="34" charset="0"/>
            </a:endParaRPr>
          </a:p>
        </p:txBody>
      </p:sp>
      <p:sp>
        <p:nvSpPr>
          <p:cNvPr id="11" name="Rectangle 10"/>
          <p:cNvSpPr/>
          <p:nvPr/>
        </p:nvSpPr>
        <p:spPr>
          <a:xfrm>
            <a:off x="8620889" y="4209189"/>
            <a:ext cx="1463040" cy="2468880"/>
          </a:xfrm>
          <a:prstGeom prst="rect">
            <a:avLst/>
          </a:prstGeom>
        </p:spPr>
        <p:style>
          <a:lnRef idx="1">
            <a:schemeClr val="accent6"/>
          </a:lnRef>
          <a:fillRef idx="3">
            <a:schemeClr val="accent6"/>
          </a:fillRef>
          <a:effectRef idx="2">
            <a:schemeClr val="accent6"/>
          </a:effectRef>
          <a:fontRef idx="minor">
            <a:schemeClr val="lt1"/>
          </a:fontRef>
        </p:style>
        <p:txBody>
          <a:bodyPr spcFirstLastPara="0" vert="horz" wrap="square" lIns="45720" tIns="45720" rIns="45720" bIns="45720" numCol="1" spcCol="1270" anchor="t" anchorCtr="0">
            <a:noAutofit/>
          </a:bodyPr>
          <a:lstStyle/>
          <a:p>
            <a:pPr algn="ctr" defTabSz="266700">
              <a:spcBef>
                <a:spcPts val="600"/>
              </a:spcBef>
            </a:pPr>
            <a:r>
              <a:rPr lang="en-US" sz="1200" b="1" dirty="0">
                <a:solidFill>
                  <a:schemeClr val="bg1"/>
                </a:solidFill>
                <a:latin typeface="Arial" pitchFamily="34" charset="0"/>
                <a:cs typeface="Arial" pitchFamily="34" charset="0"/>
              </a:rPr>
              <a:t>Level 4—</a:t>
            </a:r>
            <a:br>
              <a:rPr lang="en-US" sz="1200" b="1" dirty="0">
                <a:solidFill>
                  <a:schemeClr val="bg1"/>
                </a:solidFill>
                <a:latin typeface="Arial" pitchFamily="34" charset="0"/>
                <a:cs typeface="Arial" pitchFamily="34" charset="0"/>
              </a:rPr>
            </a:br>
            <a:r>
              <a:rPr lang="en-US" sz="1200" b="1" dirty="0">
                <a:solidFill>
                  <a:schemeClr val="bg1"/>
                </a:solidFill>
                <a:latin typeface="Arial" pitchFamily="34" charset="0"/>
                <a:cs typeface="Arial" pitchFamily="34" charset="0"/>
              </a:rPr>
              <a:t>Law Enforcement </a:t>
            </a:r>
            <a:r>
              <a:rPr lang="en-US" sz="1200" b="1" dirty="0" smtClean="0">
                <a:solidFill>
                  <a:schemeClr val="bg1"/>
                </a:solidFill>
                <a:latin typeface="Arial" pitchFamily="34" charset="0"/>
                <a:cs typeface="Arial" pitchFamily="34" charset="0"/>
              </a:rPr>
              <a:t>Referral- Transport</a:t>
            </a:r>
            <a:r>
              <a:rPr lang="en-US" sz="1200" b="1" dirty="0">
                <a:solidFill>
                  <a:schemeClr val="bg1"/>
                </a:solidFill>
                <a:latin typeface="Arial" pitchFamily="34" charset="0"/>
                <a:cs typeface="Arial" pitchFamily="34" charset="0"/>
              </a:rPr>
              <a:t/>
            </a:r>
            <a:br>
              <a:rPr lang="en-US" sz="1200" b="1" dirty="0">
                <a:solidFill>
                  <a:schemeClr val="bg1"/>
                </a:solidFill>
                <a:latin typeface="Arial" pitchFamily="34" charset="0"/>
                <a:cs typeface="Arial" pitchFamily="34" charset="0"/>
              </a:rPr>
            </a:br>
            <a:endParaRPr lang="en-US" sz="1200" b="1" dirty="0" smtClean="0">
              <a:solidFill>
                <a:schemeClr val="bg1"/>
              </a:solidFill>
              <a:latin typeface="Arial" pitchFamily="34" charset="0"/>
              <a:cs typeface="Arial" pitchFamily="34" charset="0"/>
            </a:endParaRPr>
          </a:p>
          <a:p>
            <a:pPr algn="ctr" defTabSz="266700">
              <a:spcBef>
                <a:spcPts val="600"/>
              </a:spcBef>
            </a:pPr>
            <a:r>
              <a:rPr lang="en-US" sz="1200" dirty="0" smtClean="0">
                <a:solidFill>
                  <a:schemeClr val="bg1"/>
                </a:solidFill>
                <a:latin typeface="Arial" pitchFamily="34" charset="0"/>
                <a:cs typeface="Arial" pitchFamily="34" charset="0"/>
              </a:rPr>
              <a:t>Youth </a:t>
            </a:r>
            <a:r>
              <a:rPr lang="en-US" sz="1200" dirty="0">
                <a:solidFill>
                  <a:schemeClr val="bg1"/>
                </a:solidFill>
                <a:latin typeface="Arial" pitchFamily="34" charset="0"/>
                <a:cs typeface="Arial" pitchFamily="34" charset="0"/>
              </a:rPr>
              <a:t>does not commit </a:t>
            </a:r>
            <a:r>
              <a:rPr lang="en-US" sz="1200" dirty="0" smtClean="0">
                <a:solidFill>
                  <a:schemeClr val="bg1"/>
                </a:solidFill>
                <a:latin typeface="Arial" pitchFamily="34" charset="0"/>
                <a:cs typeface="Arial" pitchFamily="34" charset="0"/>
              </a:rPr>
              <a:t>YARC-eligible </a:t>
            </a:r>
            <a:r>
              <a:rPr lang="en-US" sz="1200" dirty="0">
                <a:solidFill>
                  <a:schemeClr val="bg1"/>
                </a:solidFill>
                <a:latin typeface="Arial" pitchFamily="34" charset="0"/>
                <a:cs typeface="Arial" pitchFamily="34" charset="0"/>
              </a:rPr>
              <a:t>offense, but </a:t>
            </a:r>
            <a:r>
              <a:rPr lang="en-US" sz="1200" dirty="0" smtClean="0">
                <a:solidFill>
                  <a:schemeClr val="bg1"/>
                </a:solidFill>
                <a:latin typeface="Arial" pitchFamily="34" charset="0"/>
                <a:cs typeface="Arial" pitchFamily="34" charset="0"/>
              </a:rPr>
              <a:t>law enforcement determines </a:t>
            </a:r>
            <a:r>
              <a:rPr lang="en-US" sz="1200" dirty="0">
                <a:solidFill>
                  <a:schemeClr val="bg1"/>
                </a:solidFill>
                <a:latin typeface="Arial" pitchFamily="34" charset="0"/>
                <a:cs typeface="Arial" pitchFamily="34" charset="0"/>
              </a:rPr>
              <a:t>need for </a:t>
            </a:r>
            <a:r>
              <a:rPr lang="en-US" sz="1200" dirty="0" smtClean="0">
                <a:solidFill>
                  <a:schemeClr val="bg1"/>
                </a:solidFill>
                <a:latin typeface="Arial" pitchFamily="34" charset="0"/>
                <a:cs typeface="Arial" pitchFamily="34" charset="0"/>
              </a:rPr>
              <a:t>DCS</a:t>
            </a:r>
            <a:r>
              <a:rPr lang="en-US" sz="1200" dirty="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 </a:t>
            </a:r>
            <a:r>
              <a:rPr lang="en-US" sz="1200" dirty="0">
                <a:solidFill>
                  <a:schemeClr val="bg1"/>
                </a:solidFill>
                <a:latin typeface="Arial" pitchFamily="34" charset="0"/>
                <a:cs typeface="Arial" pitchFamily="34" charset="0"/>
              </a:rPr>
              <a:t>intervention </a:t>
            </a:r>
            <a:br>
              <a:rPr lang="en-US" sz="1200" dirty="0">
                <a:solidFill>
                  <a:schemeClr val="bg1"/>
                </a:solidFill>
                <a:latin typeface="Arial" pitchFamily="34" charset="0"/>
                <a:cs typeface="Arial" pitchFamily="34" charset="0"/>
              </a:rPr>
            </a:br>
            <a:endParaRPr lang="en-US" sz="1200" dirty="0">
              <a:solidFill>
                <a:schemeClr val="bg1"/>
              </a:solidFill>
              <a:latin typeface="Arial" pitchFamily="34" charset="0"/>
              <a:cs typeface="Arial" pitchFamily="34" charset="0"/>
            </a:endParaRPr>
          </a:p>
        </p:txBody>
      </p:sp>
      <p:sp>
        <p:nvSpPr>
          <p:cNvPr id="12" name="Rectangle 11"/>
          <p:cNvSpPr/>
          <p:nvPr/>
        </p:nvSpPr>
        <p:spPr>
          <a:xfrm>
            <a:off x="4881723" y="3338862"/>
            <a:ext cx="2468880" cy="822960"/>
          </a:xfrm>
          <a:prstGeom prst="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18288" tIns="18288" rIns="18288" bIns="18288" numCol="1" spcCol="1270" anchor="ctr" anchorCtr="0">
            <a:noAutofit/>
          </a:bodyPr>
          <a:lstStyle/>
          <a:p>
            <a:pPr algn="ctr" defTabSz="266700">
              <a:lnSpc>
                <a:spcPct val="90000"/>
              </a:lnSpc>
              <a:spcBef>
                <a:spcPct val="0"/>
              </a:spcBef>
              <a:spcAft>
                <a:spcPct val="35000"/>
              </a:spcAft>
            </a:pPr>
            <a:r>
              <a:rPr lang="en-US" sz="1600" dirty="0" smtClean="0">
                <a:solidFill>
                  <a:schemeClr val="tx2"/>
                </a:solidFill>
                <a:latin typeface="Arial" pitchFamily="34" charset="0"/>
                <a:cs typeface="Arial" pitchFamily="34" charset="0"/>
              </a:rPr>
              <a:t>LEAP </a:t>
            </a:r>
            <a:r>
              <a:rPr lang="en-US" sz="1600" dirty="0">
                <a:solidFill>
                  <a:schemeClr val="tx2"/>
                </a:solidFill>
                <a:latin typeface="Arial" pitchFamily="34" charset="0"/>
                <a:cs typeface="Arial" pitchFamily="34" charset="0"/>
              </a:rPr>
              <a:t>to </a:t>
            </a:r>
            <a:r>
              <a:rPr lang="en-US" sz="1600" dirty="0" smtClean="0">
                <a:solidFill>
                  <a:schemeClr val="tx2"/>
                </a:solidFill>
                <a:latin typeface="Arial" pitchFamily="34" charset="0"/>
                <a:cs typeface="Arial" pitchFamily="34" charset="0"/>
              </a:rPr>
              <a:t>determine appropriate </a:t>
            </a:r>
            <a:br>
              <a:rPr lang="en-US" sz="1600" dirty="0" smtClean="0">
                <a:solidFill>
                  <a:schemeClr val="tx2"/>
                </a:solidFill>
                <a:latin typeface="Arial" pitchFamily="34" charset="0"/>
                <a:cs typeface="Arial" pitchFamily="34" charset="0"/>
              </a:rPr>
            </a:br>
            <a:r>
              <a:rPr lang="en-US" sz="1600" dirty="0" smtClean="0">
                <a:solidFill>
                  <a:schemeClr val="tx2"/>
                </a:solidFill>
                <a:latin typeface="Arial" pitchFamily="34" charset="0"/>
                <a:cs typeface="Arial" pitchFamily="34" charset="0"/>
              </a:rPr>
              <a:t>referral for youth </a:t>
            </a:r>
            <a:endParaRPr lang="en-US" sz="1600"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421197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ofM Powerpoint Theme4.jpg"/>
          <p:cNvPicPr>
            <a:picLocks noChangeAspect="1"/>
          </p:cNvPicPr>
          <p:nvPr/>
        </p:nvPicPr>
        <p:blipFill rotWithShape="1">
          <a:blip r:embed="rId2">
            <a:extLst>
              <a:ext uri="{28A0092B-C50C-407E-A947-70E740481C1C}">
                <a14:useLocalDpi xmlns:a14="http://schemas.microsoft.com/office/drawing/2010/main" val="0"/>
              </a:ext>
            </a:extLst>
          </a:blip>
          <a:srcRect t="19494" b="5513"/>
          <a:stretch/>
        </p:blipFill>
        <p:spPr>
          <a:xfrm>
            <a:off x="-164127" y="74210"/>
            <a:ext cx="12356127" cy="6949642"/>
          </a:xfrm>
          <a:prstGeom prst="rect">
            <a:avLst/>
          </a:prstGeom>
        </p:spPr>
      </p:pic>
      <p:sp>
        <p:nvSpPr>
          <p:cNvPr id="3" name="Title 1"/>
          <p:cNvSpPr txBox="1">
            <a:spLocks/>
          </p:cNvSpPr>
          <p:nvPr/>
        </p:nvSpPr>
        <p:spPr>
          <a:xfrm>
            <a:off x="609600" y="549159"/>
            <a:ext cx="10972800" cy="1524000"/>
          </a:xfrm>
          <a:prstGeom prst="rect">
            <a:avLst/>
          </a:prstGeom>
        </p:spPr>
        <p:txBody>
          <a:bodyPr/>
          <a:lstStyle>
            <a:lvl1pPr algn="ctr" defTabSz="725759" rtl="0" eaLnBrk="1" latinLnBrk="0" hangingPunct="1">
              <a:spcBef>
                <a:spcPct val="0"/>
              </a:spcBef>
              <a:buNone/>
              <a:defRPr sz="7000" kern="1200">
                <a:solidFill>
                  <a:schemeClr val="tx1"/>
                </a:solidFill>
                <a:latin typeface="+mj-lt"/>
                <a:ea typeface="+mj-ea"/>
                <a:cs typeface="+mj-cs"/>
              </a:defRPr>
            </a:lvl1pPr>
          </a:lstStyle>
          <a:p>
            <a:r>
              <a:rPr lang="en-US" sz="4000" dirty="0" smtClean="0">
                <a:solidFill>
                  <a:schemeClr val="bg1"/>
                </a:solidFill>
                <a:latin typeface="Bitter"/>
              </a:rPr>
              <a:t>Law Enforcement Referral Process</a:t>
            </a:r>
            <a:endParaRPr lang="en-US" sz="4000" dirty="0">
              <a:solidFill>
                <a:schemeClr val="bg1"/>
              </a:solidFill>
            </a:endParaRPr>
          </a:p>
        </p:txBody>
      </p:sp>
      <p:sp>
        <p:nvSpPr>
          <p:cNvPr id="6" name="Rectangle 5"/>
          <p:cNvSpPr/>
          <p:nvPr/>
        </p:nvSpPr>
        <p:spPr>
          <a:xfrm>
            <a:off x="-131176" y="1947015"/>
            <a:ext cx="3877056" cy="82296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spcFirstLastPara="0" vert="horz" wrap="square" lIns="45720" tIns="45720" rIns="45720" bIns="45720" numCol="1" spcCol="1270" anchor="ctr" anchorCtr="0">
            <a:noAutofit/>
          </a:bodyPr>
          <a:lstStyle/>
          <a:p>
            <a:pPr algn="ctr" defTabSz="266700">
              <a:lnSpc>
                <a:spcPct val="90000"/>
              </a:lnSpc>
              <a:spcBef>
                <a:spcPct val="0"/>
              </a:spcBef>
              <a:spcAft>
                <a:spcPct val="35000"/>
              </a:spcAft>
            </a:pPr>
            <a:r>
              <a:rPr lang="en-US" sz="1400" dirty="0">
                <a:solidFill>
                  <a:schemeClr val="bg1"/>
                </a:solidFill>
                <a:latin typeface="Arial" pitchFamily="34" charset="0"/>
                <a:cs typeface="Arial" pitchFamily="34" charset="0"/>
              </a:rPr>
              <a:t>Youth </a:t>
            </a:r>
            <a:r>
              <a:rPr lang="en-US" sz="1400" dirty="0" smtClean="0">
                <a:solidFill>
                  <a:schemeClr val="bg1"/>
                </a:solidFill>
                <a:latin typeface="Arial" pitchFamily="34" charset="0"/>
                <a:cs typeface="Arial" pitchFamily="34" charset="0"/>
              </a:rPr>
              <a:t>presents </a:t>
            </a:r>
            <a:r>
              <a:rPr lang="en-US" sz="1400" dirty="0">
                <a:solidFill>
                  <a:schemeClr val="bg1"/>
                </a:solidFill>
                <a:latin typeface="Arial" pitchFamily="34" charset="0"/>
                <a:cs typeface="Arial" pitchFamily="34" charset="0"/>
              </a:rPr>
              <a:t>to </a:t>
            </a:r>
            <a:r>
              <a:rPr lang="en-US" sz="1400" dirty="0" smtClean="0">
                <a:solidFill>
                  <a:schemeClr val="bg1"/>
                </a:solidFill>
                <a:latin typeface="Arial" pitchFamily="34" charset="0"/>
                <a:cs typeface="Arial" pitchFamily="34" charset="0"/>
              </a:rPr>
              <a:t>YARC</a:t>
            </a:r>
            <a:br>
              <a:rPr lang="en-US" sz="1400" dirty="0" smtClean="0">
                <a:solidFill>
                  <a:schemeClr val="bg1"/>
                </a:solidFill>
                <a:latin typeface="Arial" pitchFamily="34" charset="0"/>
                <a:cs typeface="Arial" pitchFamily="34" charset="0"/>
              </a:rPr>
            </a:br>
            <a:r>
              <a:rPr lang="en-US" sz="1400" dirty="0" smtClean="0">
                <a:solidFill>
                  <a:schemeClr val="bg1"/>
                </a:solidFill>
                <a:latin typeface="Arial" pitchFamily="34" charset="0"/>
                <a:cs typeface="Arial" pitchFamily="34" charset="0"/>
              </a:rPr>
              <a:t>(mandatory referral or transport by law enforcement)</a:t>
            </a:r>
            <a:endParaRPr lang="en-US" sz="1400" dirty="0">
              <a:solidFill>
                <a:schemeClr val="bg1"/>
              </a:solidFill>
              <a:latin typeface="Arial" pitchFamily="34" charset="0"/>
              <a:cs typeface="Arial" pitchFamily="34" charset="0"/>
            </a:endParaRPr>
          </a:p>
        </p:txBody>
      </p:sp>
      <p:sp>
        <p:nvSpPr>
          <p:cNvPr id="7" name="Rectangle 6"/>
          <p:cNvSpPr/>
          <p:nvPr/>
        </p:nvSpPr>
        <p:spPr>
          <a:xfrm>
            <a:off x="4155988" y="1956755"/>
            <a:ext cx="3788583" cy="82296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spcFirstLastPara="0" vert="horz" wrap="square" lIns="45720" tIns="45720" rIns="45720" bIns="45720" numCol="1" spcCol="1270" anchor="ctr" anchorCtr="0">
            <a:noAutofit/>
          </a:bodyPr>
          <a:lstStyle/>
          <a:p>
            <a:pPr algn="ctr" defTabSz="266700">
              <a:lnSpc>
                <a:spcPct val="90000"/>
              </a:lnSpc>
              <a:spcBef>
                <a:spcPct val="0"/>
              </a:spcBef>
              <a:spcAft>
                <a:spcPct val="35000"/>
              </a:spcAft>
            </a:pPr>
            <a:r>
              <a:rPr lang="en-US" sz="1400" dirty="0">
                <a:solidFill>
                  <a:schemeClr val="bg1"/>
                </a:solidFill>
                <a:latin typeface="Arial" pitchFamily="34" charset="0"/>
                <a:cs typeface="Arial" pitchFamily="34" charset="0"/>
              </a:rPr>
              <a:t>Intake </a:t>
            </a:r>
            <a:r>
              <a:rPr lang="en-US" sz="1400" dirty="0" smtClean="0">
                <a:solidFill>
                  <a:schemeClr val="bg1"/>
                </a:solidFill>
                <a:latin typeface="Arial" pitchFamily="34" charset="0"/>
                <a:cs typeface="Arial" pitchFamily="34" charset="0"/>
              </a:rPr>
              <a:t>specialists </a:t>
            </a:r>
            <a:br>
              <a:rPr lang="en-US" sz="1400" dirty="0" smtClean="0">
                <a:solidFill>
                  <a:schemeClr val="bg1"/>
                </a:solidFill>
                <a:latin typeface="Arial" pitchFamily="34" charset="0"/>
                <a:cs typeface="Arial" pitchFamily="34" charset="0"/>
              </a:rPr>
            </a:br>
            <a:r>
              <a:rPr lang="en-US" sz="1400" dirty="0" smtClean="0">
                <a:solidFill>
                  <a:schemeClr val="bg1"/>
                </a:solidFill>
                <a:latin typeface="Arial" pitchFamily="34" charset="0"/>
                <a:cs typeface="Arial" pitchFamily="34" charset="0"/>
              </a:rPr>
              <a:t>(Sheriff’s Office) verify </a:t>
            </a:r>
            <a:r>
              <a:rPr lang="en-US" sz="1400" dirty="0">
                <a:solidFill>
                  <a:schemeClr val="bg1"/>
                </a:solidFill>
                <a:latin typeface="Arial" pitchFamily="34" charset="0"/>
                <a:cs typeface="Arial" pitchFamily="34" charset="0"/>
              </a:rPr>
              <a:t>youth’s eligibility for YARC</a:t>
            </a:r>
          </a:p>
        </p:txBody>
      </p:sp>
      <p:sp>
        <p:nvSpPr>
          <p:cNvPr id="9" name="Rectangle 8"/>
          <p:cNvSpPr/>
          <p:nvPr/>
        </p:nvSpPr>
        <p:spPr>
          <a:xfrm>
            <a:off x="8261644" y="1956755"/>
            <a:ext cx="3877056" cy="82296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spcFirstLastPara="0" vert="horz" wrap="square" lIns="45720" tIns="45720" rIns="45720" bIns="45720" numCol="1" spcCol="1270" anchor="ctr" anchorCtr="0">
            <a:noAutofit/>
          </a:bodyPr>
          <a:lstStyle/>
          <a:p>
            <a:pPr algn="ctr" defTabSz="266700">
              <a:lnSpc>
                <a:spcPct val="90000"/>
              </a:lnSpc>
              <a:spcBef>
                <a:spcPct val="0"/>
              </a:spcBef>
              <a:spcAft>
                <a:spcPct val="35000"/>
              </a:spcAft>
            </a:pPr>
            <a:r>
              <a:rPr lang="en-US" sz="1400" dirty="0">
                <a:solidFill>
                  <a:schemeClr val="bg1"/>
                </a:solidFill>
                <a:latin typeface="Arial" pitchFamily="34" charset="0"/>
                <a:cs typeface="Arial" pitchFamily="34" charset="0"/>
              </a:rPr>
              <a:t>Youth provided initial screening and assessment </a:t>
            </a:r>
            <a:r>
              <a:rPr lang="en-US" sz="1400" dirty="0" smtClean="0">
                <a:solidFill>
                  <a:schemeClr val="bg1"/>
                </a:solidFill>
                <a:latin typeface="Arial" pitchFamily="34" charset="0"/>
                <a:cs typeface="Arial" pitchFamily="34" charset="0"/>
              </a:rPr>
              <a:t>services</a:t>
            </a:r>
            <a:endParaRPr lang="en-US" sz="1400" dirty="0">
              <a:solidFill>
                <a:schemeClr val="bg1"/>
              </a:solidFill>
              <a:latin typeface="Arial" pitchFamily="34" charset="0"/>
              <a:cs typeface="Arial" pitchFamily="34" charset="0"/>
            </a:endParaRPr>
          </a:p>
        </p:txBody>
      </p:sp>
      <p:sp>
        <p:nvSpPr>
          <p:cNvPr id="11" name="Rectangle 10"/>
          <p:cNvSpPr/>
          <p:nvPr/>
        </p:nvSpPr>
        <p:spPr>
          <a:xfrm>
            <a:off x="4155988" y="2869196"/>
            <a:ext cx="3877056" cy="1097280"/>
          </a:xfrm>
          <a:prstGeom prst="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spcFirstLastPara="0" vert="horz" wrap="square" lIns="45720" tIns="45720" rIns="45720" bIns="45720" numCol="1" spcCol="1270" anchor="ctr" anchorCtr="0">
            <a:noAutofit/>
          </a:bodyPr>
          <a:lstStyle/>
          <a:p>
            <a:pPr algn="ctr" defTabSz="266700">
              <a:lnSpc>
                <a:spcPct val="90000"/>
              </a:lnSpc>
              <a:spcBef>
                <a:spcPct val="0"/>
              </a:spcBef>
              <a:spcAft>
                <a:spcPct val="35000"/>
              </a:spcAft>
            </a:pPr>
            <a:r>
              <a:rPr lang="en-US" sz="1400" dirty="0" smtClean="0">
                <a:solidFill>
                  <a:schemeClr val="bg1"/>
                </a:solidFill>
                <a:latin typeface="Arial" pitchFamily="34" charset="0"/>
                <a:cs typeface="Arial" pitchFamily="34" charset="0"/>
              </a:rPr>
              <a:t>Summons Review Team processes summons for pending status until completion of assessments, intervention plan and follow up programming</a:t>
            </a:r>
            <a:endParaRPr lang="en-US" sz="1400" dirty="0">
              <a:solidFill>
                <a:schemeClr val="bg1"/>
              </a:solidFill>
              <a:latin typeface="Arial" pitchFamily="34" charset="0"/>
              <a:cs typeface="Arial" pitchFamily="34" charset="0"/>
            </a:endParaRPr>
          </a:p>
        </p:txBody>
      </p:sp>
      <p:sp>
        <p:nvSpPr>
          <p:cNvPr id="13" name="Rectangle 12"/>
          <p:cNvSpPr/>
          <p:nvPr/>
        </p:nvSpPr>
        <p:spPr>
          <a:xfrm>
            <a:off x="4158955" y="4001323"/>
            <a:ext cx="3877056" cy="1097280"/>
          </a:xfrm>
          <a:prstGeom prst="rect">
            <a:avLst/>
          </a:prstGeom>
          <a:solidFill>
            <a:srgbClr val="6600CC"/>
          </a:solidFill>
          <a:ln>
            <a:noFill/>
          </a:ln>
        </p:spPr>
        <p:style>
          <a:lnRef idx="1">
            <a:schemeClr val="accent1"/>
          </a:lnRef>
          <a:fillRef idx="3">
            <a:schemeClr val="accent1"/>
          </a:fillRef>
          <a:effectRef idx="2">
            <a:schemeClr val="accent1"/>
          </a:effectRef>
          <a:fontRef idx="minor">
            <a:schemeClr val="lt1"/>
          </a:fontRef>
        </p:style>
        <p:txBody>
          <a:bodyPr spcFirstLastPara="0" vert="horz" wrap="square" lIns="45720" tIns="45720" rIns="45720" bIns="45720" numCol="1" spcCol="1270" anchor="ctr" anchorCtr="0">
            <a:noAutofit/>
          </a:bodyPr>
          <a:lstStyle/>
          <a:p>
            <a:pPr algn="ctr" defTabSz="266700">
              <a:lnSpc>
                <a:spcPct val="90000"/>
              </a:lnSpc>
              <a:spcBef>
                <a:spcPct val="0"/>
              </a:spcBef>
              <a:spcAft>
                <a:spcPct val="35000"/>
              </a:spcAft>
            </a:pPr>
            <a:r>
              <a:rPr lang="en-US" sz="1400" dirty="0" smtClean="0">
                <a:solidFill>
                  <a:schemeClr val="bg1"/>
                </a:solidFill>
                <a:latin typeface="Arial" pitchFamily="34" charset="0"/>
                <a:cs typeface="Arial" pitchFamily="34" charset="0"/>
              </a:rPr>
              <a:t>Youth and family advised of options available to them through the YARC</a:t>
            </a:r>
            <a:endParaRPr lang="en-US" sz="1400" dirty="0">
              <a:solidFill>
                <a:schemeClr val="bg1"/>
              </a:solidFill>
              <a:latin typeface="Arial" pitchFamily="34" charset="0"/>
              <a:cs typeface="Arial" pitchFamily="34" charset="0"/>
            </a:endParaRPr>
          </a:p>
        </p:txBody>
      </p:sp>
      <p:sp>
        <p:nvSpPr>
          <p:cNvPr id="15" name="Rectangle 14"/>
          <p:cNvSpPr/>
          <p:nvPr/>
        </p:nvSpPr>
        <p:spPr>
          <a:xfrm>
            <a:off x="9221416" y="3012739"/>
            <a:ext cx="2468880" cy="2103120"/>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spcFirstLastPara="0" vert="horz" wrap="square" lIns="45720" tIns="45720" rIns="45720" bIns="45720" numCol="1" spcCol="1270" anchor="ctr" anchorCtr="0">
            <a:noAutofit/>
          </a:bodyPr>
          <a:lstStyle/>
          <a:p>
            <a:pPr algn="ctr" defTabSz="266700">
              <a:lnSpc>
                <a:spcPct val="90000"/>
              </a:lnSpc>
              <a:spcBef>
                <a:spcPct val="0"/>
              </a:spcBef>
              <a:spcAft>
                <a:spcPct val="35000"/>
              </a:spcAft>
            </a:pPr>
            <a:r>
              <a:rPr lang="en-US" dirty="0">
                <a:latin typeface="Arial" pitchFamily="34" charset="0"/>
                <a:cs typeface="Arial" pitchFamily="34" charset="0"/>
              </a:rPr>
              <a:t>Youth and </a:t>
            </a:r>
            <a:r>
              <a:rPr lang="en-US" dirty="0" smtClean="0">
                <a:latin typeface="Arial" pitchFamily="34" charset="0"/>
                <a:cs typeface="Arial" pitchFamily="34" charset="0"/>
              </a:rPr>
              <a:t>family accept diversion services and develop intervention plan </a:t>
            </a:r>
            <a:endParaRPr lang="en-US" dirty="0">
              <a:latin typeface="Arial" pitchFamily="34" charset="0"/>
              <a:cs typeface="Arial" pitchFamily="34" charset="0"/>
            </a:endParaRPr>
          </a:p>
        </p:txBody>
      </p:sp>
      <p:sp>
        <p:nvSpPr>
          <p:cNvPr id="17" name="Rectangle 16"/>
          <p:cNvSpPr/>
          <p:nvPr/>
        </p:nvSpPr>
        <p:spPr>
          <a:xfrm>
            <a:off x="517748" y="2995483"/>
            <a:ext cx="2468880" cy="2103120"/>
          </a:xfrm>
          <a:prstGeom prst="rect">
            <a:avLst/>
          </a:prstGeom>
          <a:ln>
            <a:noFill/>
          </a:ln>
        </p:spPr>
        <p:style>
          <a:lnRef idx="1">
            <a:schemeClr val="accent4"/>
          </a:lnRef>
          <a:fillRef idx="3">
            <a:schemeClr val="accent4"/>
          </a:fillRef>
          <a:effectRef idx="2">
            <a:schemeClr val="accent4"/>
          </a:effectRef>
          <a:fontRef idx="minor">
            <a:schemeClr val="lt1"/>
          </a:fontRef>
        </p:style>
        <p:txBody>
          <a:bodyPr spcFirstLastPara="0" vert="horz" wrap="square" lIns="45720" tIns="45720" rIns="45720" bIns="45720" numCol="1" spcCol="1270" anchor="ctr" anchorCtr="0">
            <a:noAutofit/>
          </a:bodyPr>
          <a:lstStyle/>
          <a:p>
            <a:pPr algn="ctr" defTabSz="266700">
              <a:lnSpc>
                <a:spcPct val="90000"/>
              </a:lnSpc>
              <a:spcBef>
                <a:spcPct val="0"/>
              </a:spcBef>
              <a:spcAft>
                <a:spcPct val="35000"/>
              </a:spcAft>
            </a:pPr>
            <a:r>
              <a:rPr lang="en-US" sz="2000" dirty="0">
                <a:latin typeface="Arial" pitchFamily="34" charset="0"/>
                <a:cs typeface="Arial" pitchFamily="34" charset="0"/>
              </a:rPr>
              <a:t>Youth and </a:t>
            </a:r>
            <a:r>
              <a:rPr lang="en-US" sz="2000" dirty="0" smtClean="0">
                <a:latin typeface="Arial" pitchFamily="34" charset="0"/>
                <a:cs typeface="Arial" pitchFamily="34" charset="0"/>
              </a:rPr>
              <a:t>family refuse services</a:t>
            </a:r>
            <a:endParaRPr lang="en-US" sz="2000" dirty="0">
              <a:latin typeface="Arial" pitchFamily="34" charset="0"/>
              <a:cs typeface="Arial" pitchFamily="34" charset="0"/>
            </a:endParaRPr>
          </a:p>
        </p:txBody>
      </p:sp>
      <p:sp>
        <p:nvSpPr>
          <p:cNvPr id="19" name="Rectangle 18"/>
          <p:cNvSpPr/>
          <p:nvPr/>
        </p:nvSpPr>
        <p:spPr>
          <a:xfrm>
            <a:off x="3563111" y="5269950"/>
            <a:ext cx="2487168" cy="1645920"/>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spcFirstLastPara="0" vert="horz" wrap="square" lIns="45720" tIns="45720" rIns="45720" bIns="45720" numCol="1" spcCol="1270" anchor="ctr" anchorCtr="0">
            <a:noAutofit/>
          </a:bodyPr>
          <a:lstStyle/>
          <a:p>
            <a:pPr algn="ctr" defTabSz="266700">
              <a:lnSpc>
                <a:spcPct val="90000"/>
              </a:lnSpc>
              <a:spcBef>
                <a:spcPct val="0"/>
              </a:spcBef>
              <a:spcAft>
                <a:spcPct val="35000"/>
              </a:spcAft>
            </a:pPr>
            <a:r>
              <a:rPr lang="en-US" sz="1600" dirty="0">
                <a:latin typeface="Arial" pitchFamily="34" charset="0"/>
                <a:cs typeface="Arial" pitchFamily="34" charset="0"/>
              </a:rPr>
              <a:t>Youth </a:t>
            </a:r>
            <a:r>
              <a:rPr lang="en-US" sz="1600" dirty="0" smtClean="0">
                <a:latin typeface="Arial" pitchFamily="34" charset="0"/>
                <a:cs typeface="Arial" pitchFamily="34" charset="0"/>
              </a:rPr>
              <a:t>follow plan to completion, receive ongoing follow-up by </a:t>
            </a:r>
            <a:r>
              <a:rPr lang="en-US" sz="1600" dirty="0">
                <a:latin typeface="Arial" pitchFamily="34" charset="0"/>
                <a:cs typeface="Arial" pitchFamily="34" charset="0"/>
              </a:rPr>
              <a:t>YARC </a:t>
            </a:r>
            <a:r>
              <a:rPr lang="en-US" sz="1600" dirty="0" smtClean="0">
                <a:latin typeface="Arial" pitchFamily="34" charset="0"/>
                <a:cs typeface="Arial" pitchFamily="34" charset="0"/>
              </a:rPr>
              <a:t>staff </a:t>
            </a:r>
            <a:endParaRPr lang="en-US" sz="1600" dirty="0">
              <a:latin typeface="Arial" pitchFamily="34" charset="0"/>
              <a:cs typeface="Arial" pitchFamily="34" charset="0"/>
            </a:endParaRPr>
          </a:p>
        </p:txBody>
      </p:sp>
      <p:sp>
        <p:nvSpPr>
          <p:cNvPr id="20" name="Rectangle 19"/>
          <p:cNvSpPr/>
          <p:nvPr/>
        </p:nvSpPr>
        <p:spPr>
          <a:xfrm>
            <a:off x="423395" y="5269950"/>
            <a:ext cx="2533547" cy="1645920"/>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spcFirstLastPara="0" vert="horz" wrap="square" lIns="45720" tIns="45720" rIns="45720" bIns="45720" numCol="1" spcCol="1270" anchor="ctr" anchorCtr="0">
            <a:noAutofit/>
          </a:bodyPr>
          <a:lstStyle/>
          <a:p>
            <a:pPr algn="ctr" defTabSz="266700">
              <a:lnSpc>
                <a:spcPct val="90000"/>
              </a:lnSpc>
              <a:spcBef>
                <a:spcPct val="0"/>
              </a:spcBef>
              <a:spcAft>
                <a:spcPct val="35000"/>
              </a:spcAft>
            </a:pPr>
            <a:r>
              <a:rPr lang="en-US" sz="1600" dirty="0" smtClean="0">
                <a:latin typeface="Arial" pitchFamily="34" charset="0"/>
                <a:cs typeface="Arial" pitchFamily="34" charset="0"/>
              </a:rPr>
              <a:t>Youth and family receive comprehensive case management and referrals to appropriate services </a:t>
            </a:r>
            <a:br>
              <a:rPr lang="en-US" sz="1600" dirty="0" smtClean="0">
                <a:latin typeface="Arial" pitchFamily="34" charset="0"/>
                <a:cs typeface="Arial" pitchFamily="34" charset="0"/>
              </a:rPr>
            </a:br>
            <a:r>
              <a:rPr lang="en-US" sz="1600" dirty="0" smtClean="0">
                <a:latin typeface="Arial" pitchFamily="34" charset="0"/>
                <a:cs typeface="Arial" pitchFamily="34" charset="0"/>
              </a:rPr>
              <a:t>(internal and external) </a:t>
            </a:r>
            <a:endParaRPr lang="en-US" sz="1600" dirty="0">
              <a:latin typeface="Arial" pitchFamily="34" charset="0"/>
              <a:cs typeface="Arial" pitchFamily="34" charset="0"/>
            </a:endParaRPr>
          </a:p>
        </p:txBody>
      </p:sp>
      <p:sp>
        <p:nvSpPr>
          <p:cNvPr id="21" name="Rectangle 20"/>
          <p:cNvSpPr/>
          <p:nvPr/>
        </p:nvSpPr>
        <p:spPr>
          <a:xfrm>
            <a:off x="6683723" y="5269950"/>
            <a:ext cx="2468880" cy="1645920"/>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spcFirstLastPara="0" vert="horz" wrap="square" lIns="45720" tIns="45720" rIns="45720" bIns="45720" numCol="1" spcCol="1270" anchor="ctr" anchorCtr="0">
            <a:noAutofit/>
          </a:bodyPr>
          <a:lstStyle/>
          <a:p>
            <a:pPr algn="ctr" defTabSz="266700">
              <a:lnSpc>
                <a:spcPct val="90000"/>
              </a:lnSpc>
              <a:spcBef>
                <a:spcPct val="0"/>
              </a:spcBef>
              <a:spcAft>
                <a:spcPct val="35000"/>
              </a:spcAft>
            </a:pPr>
            <a:r>
              <a:rPr lang="en-US" sz="1600" dirty="0">
                <a:latin typeface="Arial" pitchFamily="34" charset="0"/>
                <a:cs typeface="Arial" pitchFamily="34" charset="0"/>
              </a:rPr>
              <a:t>Summons </a:t>
            </a:r>
            <a:r>
              <a:rPr lang="en-US" sz="1600" dirty="0" smtClean="0">
                <a:latin typeface="Arial" pitchFamily="34" charset="0"/>
                <a:cs typeface="Arial" pitchFamily="34" charset="0"/>
              </a:rPr>
              <a:t>status moves </a:t>
            </a:r>
            <a:r>
              <a:rPr lang="en-US" sz="1600" dirty="0">
                <a:latin typeface="Arial" pitchFamily="34" charset="0"/>
                <a:cs typeface="Arial" pitchFamily="34" charset="0"/>
              </a:rPr>
              <a:t>from </a:t>
            </a:r>
            <a:r>
              <a:rPr lang="en-US" sz="1600" dirty="0" smtClean="0">
                <a:latin typeface="Arial" pitchFamily="34" charset="0"/>
                <a:cs typeface="Arial" pitchFamily="34" charset="0"/>
              </a:rPr>
              <a:t>pending </a:t>
            </a:r>
            <a:r>
              <a:rPr lang="en-US" sz="1600" dirty="0">
                <a:latin typeface="Arial" pitchFamily="34" charset="0"/>
                <a:cs typeface="Arial" pitchFamily="34" charset="0"/>
              </a:rPr>
              <a:t>to fully diverted </a:t>
            </a:r>
          </a:p>
        </p:txBody>
      </p:sp>
      <p:sp>
        <p:nvSpPr>
          <p:cNvPr id="22" name="Rectangle 21"/>
          <p:cNvSpPr/>
          <p:nvPr/>
        </p:nvSpPr>
        <p:spPr>
          <a:xfrm>
            <a:off x="9524542" y="5269950"/>
            <a:ext cx="2468880" cy="1645920"/>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spcFirstLastPara="0" vert="horz" wrap="square" lIns="45720" tIns="45720" rIns="45720" bIns="45720" numCol="1" spcCol="1270" anchor="ctr" anchorCtr="0">
            <a:noAutofit/>
          </a:bodyPr>
          <a:lstStyle/>
          <a:p>
            <a:pPr algn="ctr" defTabSz="266700">
              <a:lnSpc>
                <a:spcPct val="90000"/>
              </a:lnSpc>
              <a:spcBef>
                <a:spcPct val="0"/>
              </a:spcBef>
              <a:spcAft>
                <a:spcPct val="35000"/>
              </a:spcAft>
            </a:pPr>
            <a:r>
              <a:rPr lang="en-US" sz="1600" dirty="0" smtClean="0">
                <a:latin typeface="Arial" pitchFamily="34" charset="0"/>
                <a:cs typeface="Arial" pitchFamily="34" charset="0"/>
              </a:rPr>
              <a:t>Youth receives follow-up </a:t>
            </a:r>
            <a:r>
              <a:rPr lang="en-US" sz="1600" dirty="0">
                <a:latin typeface="Arial" pitchFamily="34" charset="0"/>
                <a:cs typeface="Arial" pitchFamily="34" charset="0"/>
              </a:rPr>
              <a:t>supports by YARC staff up to 12 months</a:t>
            </a:r>
          </a:p>
        </p:txBody>
      </p:sp>
    </p:spTree>
    <p:extLst>
      <p:ext uri="{BB962C8B-B14F-4D97-AF65-F5344CB8AC3E}">
        <p14:creationId xmlns:p14="http://schemas.microsoft.com/office/powerpoint/2010/main" val="747705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P spid="13" grpId="0" animBg="1"/>
      <p:bldP spid="15" grpId="0" animBg="1"/>
      <p:bldP spid="17" grpId="0" animBg="1"/>
      <p:bldP spid="19" grpId="0" animBg="1"/>
      <p:bldP spid="20"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ofM Powerpoint Theme4.jpg"/>
          <p:cNvPicPr>
            <a:picLocks noChangeAspect="1"/>
          </p:cNvPicPr>
          <p:nvPr/>
        </p:nvPicPr>
        <p:blipFill rotWithShape="1">
          <a:blip r:embed="rId2">
            <a:extLst>
              <a:ext uri="{28A0092B-C50C-407E-A947-70E740481C1C}">
                <a14:useLocalDpi xmlns:a14="http://schemas.microsoft.com/office/drawing/2010/main" val="0"/>
              </a:ext>
            </a:extLst>
          </a:blip>
          <a:srcRect t="19494" b="5513"/>
          <a:stretch/>
        </p:blipFill>
        <p:spPr>
          <a:xfrm>
            <a:off x="0" y="336"/>
            <a:ext cx="12192000" cy="6857330"/>
          </a:xfrm>
          <a:prstGeom prst="rect">
            <a:avLst/>
          </a:prstGeom>
        </p:spPr>
      </p:pic>
      <p:sp>
        <p:nvSpPr>
          <p:cNvPr id="3" name="Title 1"/>
          <p:cNvSpPr txBox="1">
            <a:spLocks/>
          </p:cNvSpPr>
          <p:nvPr/>
        </p:nvSpPr>
        <p:spPr>
          <a:xfrm>
            <a:off x="609600" y="549159"/>
            <a:ext cx="10972800" cy="1524000"/>
          </a:xfrm>
          <a:prstGeom prst="rect">
            <a:avLst/>
          </a:prstGeom>
        </p:spPr>
        <p:txBody>
          <a:bodyPr/>
          <a:lstStyle>
            <a:lvl1pPr algn="ctr" defTabSz="725759" rtl="0" eaLnBrk="1" latinLnBrk="0" hangingPunct="1">
              <a:spcBef>
                <a:spcPct val="0"/>
              </a:spcBef>
              <a:buNone/>
              <a:defRPr sz="7000" kern="1200">
                <a:solidFill>
                  <a:schemeClr val="tx1"/>
                </a:solidFill>
                <a:latin typeface="+mj-lt"/>
                <a:ea typeface="+mj-ea"/>
                <a:cs typeface="+mj-cs"/>
              </a:defRPr>
            </a:lvl1pPr>
          </a:lstStyle>
          <a:p>
            <a:r>
              <a:rPr lang="en-US" sz="5249" dirty="0" smtClean="0">
                <a:solidFill>
                  <a:prstClr val="white"/>
                </a:solidFill>
              </a:rPr>
              <a:t>       </a:t>
            </a:r>
            <a:r>
              <a:rPr lang="en-US" sz="4800" dirty="0" smtClean="0">
                <a:solidFill>
                  <a:prstClr val="white"/>
                </a:solidFill>
              </a:rPr>
              <a:t>Key Features of the Assessment Center</a:t>
            </a:r>
            <a:endParaRPr lang="en-US" sz="4800" dirty="0">
              <a:solidFill>
                <a:prstClr val="white"/>
              </a:solidFill>
            </a:endParaRPr>
          </a:p>
        </p:txBody>
      </p:sp>
      <p:sp>
        <p:nvSpPr>
          <p:cNvPr id="6" name="Content Placeholder 5"/>
          <p:cNvSpPr>
            <a:spLocks noGrp="1"/>
          </p:cNvSpPr>
          <p:nvPr>
            <p:ph idx="1"/>
          </p:nvPr>
        </p:nvSpPr>
        <p:spPr/>
        <p:txBody>
          <a:bodyPr>
            <a:noAutofit/>
          </a:bodyPr>
          <a:lstStyle/>
          <a:p>
            <a:r>
              <a:rPr lang="en-US" sz="2700" dirty="0">
                <a:latin typeface="Franklin Gothic Book" pitchFamily="34" charset="0"/>
              </a:rPr>
              <a:t>Diversion of charges for assessment center eligible offenses, with no resulting court involvement or juvenile record. </a:t>
            </a:r>
            <a:endParaRPr lang="en-US" sz="2700" dirty="0" smtClean="0">
              <a:latin typeface="Franklin Gothic Book" pitchFamily="34" charset="0"/>
            </a:endParaRPr>
          </a:p>
          <a:p>
            <a:r>
              <a:rPr lang="en-US" sz="2700" dirty="0">
                <a:latin typeface="Franklin Gothic Book" pitchFamily="34" charset="0"/>
              </a:rPr>
              <a:t>Mental health and trauma assessments for youth and families </a:t>
            </a:r>
            <a:endParaRPr lang="en-US" sz="2700" dirty="0" smtClean="0">
              <a:latin typeface="Franklin Gothic Book" pitchFamily="34" charset="0"/>
            </a:endParaRPr>
          </a:p>
          <a:p>
            <a:r>
              <a:rPr lang="en-US" sz="2700" dirty="0">
                <a:latin typeface="Franklin Gothic Book" pitchFamily="34" charset="0"/>
              </a:rPr>
              <a:t>Individualized assessment of history and needs for youth and </a:t>
            </a:r>
            <a:r>
              <a:rPr lang="en-US" sz="2700" dirty="0" smtClean="0">
                <a:latin typeface="Franklin Gothic Book" pitchFamily="34" charset="0"/>
              </a:rPr>
              <a:t>families</a:t>
            </a:r>
          </a:p>
          <a:p>
            <a:r>
              <a:rPr lang="en-US" sz="2700" dirty="0">
                <a:latin typeface="Franklin Gothic Book" pitchFamily="34" charset="0"/>
              </a:rPr>
              <a:t>Individualized intervention plans for youth and families </a:t>
            </a:r>
            <a:endParaRPr lang="en-US" sz="2700" dirty="0" smtClean="0">
              <a:latin typeface="Franklin Gothic Book" pitchFamily="34" charset="0"/>
            </a:endParaRPr>
          </a:p>
          <a:p>
            <a:r>
              <a:rPr lang="en-US" sz="2700" dirty="0">
                <a:latin typeface="Franklin Gothic Book" pitchFamily="34" charset="0"/>
              </a:rPr>
              <a:t>Various co-located community-based services will be available on-site </a:t>
            </a:r>
            <a:endParaRPr lang="en-US" sz="2700" dirty="0" smtClean="0">
              <a:latin typeface="Franklin Gothic Book" pitchFamily="34" charset="0"/>
            </a:endParaRPr>
          </a:p>
          <a:p>
            <a:r>
              <a:rPr lang="en-US" sz="2700" dirty="0">
                <a:latin typeface="Franklin Gothic Book" pitchFamily="34" charset="0"/>
              </a:rPr>
              <a:t>Peer </a:t>
            </a:r>
            <a:r>
              <a:rPr lang="en-US" sz="2700" dirty="0" smtClean="0">
                <a:latin typeface="Franklin Gothic Book" pitchFamily="34" charset="0"/>
              </a:rPr>
              <a:t>supports</a:t>
            </a:r>
          </a:p>
          <a:p>
            <a:r>
              <a:rPr lang="en-US" sz="2700" dirty="0">
                <a:latin typeface="Franklin Gothic Book" pitchFamily="34" charset="0"/>
              </a:rPr>
              <a:t>Youth mentor opportunities </a:t>
            </a:r>
            <a:endParaRPr lang="en-US" sz="2700" dirty="0" smtClean="0">
              <a:latin typeface="Franklin Gothic Book" pitchFamily="34" charset="0"/>
            </a:endParaRPr>
          </a:p>
          <a:p>
            <a:r>
              <a:rPr lang="en-US" sz="2700" dirty="0">
                <a:latin typeface="Franklin Gothic Book" pitchFamily="34" charset="0"/>
              </a:rPr>
              <a:t>Specialized reentry services for youth </a:t>
            </a:r>
          </a:p>
        </p:txBody>
      </p:sp>
    </p:spTree>
    <p:extLst>
      <p:ext uri="{BB962C8B-B14F-4D97-AF65-F5344CB8AC3E}">
        <p14:creationId xmlns:p14="http://schemas.microsoft.com/office/powerpoint/2010/main" val="7785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500"/>
                                        <p:tgtEl>
                                          <p:spTgt spid="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500"/>
                                        <p:tgtEl>
                                          <p:spTgt spid="6">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fade">
                                      <p:cBhvr>
                                        <p:cTn id="31" dur="500"/>
                                        <p:tgtEl>
                                          <p:spTgt spid="6">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Effect transition="in" filter="fade">
                                      <p:cBhvr>
                                        <p:cTn id="36" dur="500"/>
                                        <p:tgtEl>
                                          <p:spTgt spid="6">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Effect transition="in" filter="fade">
                                      <p:cBhvr>
                                        <p:cTn id="41"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ofM Powerpoint Theme4.jpg"/>
          <p:cNvPicPr>
            <a:picLocks noChangeAspect="1"/>
          </p:cNvPicPr>
          <p:nvPr/>
        </p:nvPicPr>
        <p:blipFill rotWithShape="1">
          <a:blip r:embed="rId2">
            <a:extLst>
              <a:ext uri="{28A0092B-C50C-407E-A947-70E740481C1C}">
                <a14:useLocalDpi xmlns:a14="http://schemas.microsoft.com/office/drawing/2010/main" val="0"/>
              </a:ext>
            </a:extLst>
          </a:blip>
          <a:srcRect t="19494" b="5513"/>
          <a:stretch/>
        </p:blipFill>
        <p:spPr>
          <a:xfrm>
            <a:off x="0" y="336"/>
            <a:ext cx="12192000" cy="6857330"/>
          </a:xfrm>
          <a:prstGeom prst="rect">
            <a:avLst/>
          </a:prstGeom>
        </p:spPr>
      </p:pic>
      <p:sp>
        <p:nvSpPr>
          <p:cNvPr id="3" name="Title 1"/>
          <p:cNvSpPr txBox="1">
            <a:spLocks/>
          </p:cNvSpPr>
          <p:nvPr/>
        </p:nvSpPr>
        <p:spPr>
          <a:xfrm>
            <a:off x="609600" y="549159"/>
            <a:ext cx="10972800" cy="1524000"/>
          </a:xfrm>
          <a:prstGeom prst="rect">
            <a:avLst/>
          </a:prstGeom>
        </p:spPr>
        <p:txBody>
          <a:bodyPr/>
          <a:lstStyle>
            <a:lvl1pPr algn="ctr" defTabSz="725759" rtl="0" eaLnBrk="1" latinLnBrk="0" hangingPunct="1">
              <a:spcBef>
                <a:spcPct val="0"/>
              </a:spcBef>
              <a:buNone/>
              <a:defRPr sz="7000" kern="1200">
                <a:solidFill>
                  <a:schemeClr val="tx1"/>
                </a:solidFill>
                <a:latin typeface="+mj-lt"/>
                <a:ea typeface="+mj-ea"/>
                <a:cs typeface="+mj-cs"/>
              </a:defRPr>
            </a:lvl1pPr>
          </a:lstStyle>
          <a:p>
            <a:r>
              <a:rPr lang="en-US" sz="5249" dirty="0" smtClean="0">
                <a:solidFill>
                  <a:prstClr val="white"/>
                </a:solidFill>
              </a:rPr>
              <a:t>Benefits of the Assessment Center</a:t>
            </a:r>
            <a:endParaRPr lang="en-US" sz="5249" dirty="0">
              <a:solidFill>
                <a:prstClr val="white"/>
              </a:solidFill>
            </a:endParaRPr>
          </a:p>
        </p:txBody>
      </p:sp>
      <p:sp>
        <p:nvSpPr>
          <p:cNvPr id="6" name="Content Placeholder 5"/>
          <p:cNvSpPr>
            <a:spLocks noGrp="1"/>
          </p:cNvSpPr>
          <p:nvPr>
            <p:ph idx="1"/>
          </p:nvPr>
        </p:nvSpPr>
        <p:spPr/>
        <p:txBody>
          <a:bodyPr>
            <a:normAutofit fontScale="77500" lnSpcReduction="20000"/>
          </a:bodyPr>
          <a:lstStyle/>
          <a:p>
            <a:pPr marL="342900" lvl="0" indent="-342900">
              <a:spcBef>
                <a:spcPts val="600"/>
              </a:spcBef>
              <a:spcAft>
                <a:spcPts val="600"/>
              </a:spcAft>
              <a:buClr>
                <a:srgbClr val="000000"/>
              </a:buClr>
              <a:buSzPts val="1400"/>
              <a:buFont typeface="Times New Roman"/>
              <a:buChar char="•"/>
              <a:tabLst>
                <a:tab pos="228600" algn="l"/>
                <a:tab pos="457200" algn="l"/>
              </a:tabLst>
            </a:pPr>
            <a:r>
              <a:rPr lang="en-US" sz="3300" dirty="0" smtClean="0">
                <a:latin typeface="Franklin Gothic Book"/>
                <a:ea typeface="Times New Roman"/>
                <a:cs typeface="Times New Roman"/>
              </a:rPr>
              <a:t>Offers </a:t>
            </a:r>
            <a:r>
              <a:rPr lang="en-US" sz="3300" dirty="0">
                <a:latin typeface="Franklin Gothic Book"/>
                <a:ea typeface="Times New Roman"/>
                <a:cs typeface="Times New Roman"/>
              </a:rPr>
              <a:t>opportunity to receive services that address underlying causes of delinquency </a:t>
            </a:r>
          </a:p>
          <a:p>
            <a:pPr marL="342900" lvl="0" indent="-342900">
              <a:spcBef>
                <a:spcPts val="600"/>
              </a:spcBef>
              <a:spcAft>
                <a:spcPts val="600"/>
              </a:spcAft>
              <a:buClr>
                <a:srgbClr val="000000"/>
              </a:buClr>
              <a:buSzPts val="1400"/>
              <a:buFont typeface="Times New Roman"/>
              <a:buChar char="•"/>
              <a:tabLst>
                <a:tab pos="228600" algn="l"/>
                <a:tab pos="457200" algn="l"/>
              </a:tabLst>
            </a:pPr>
            <a:r>
              <a:rPr lang="en-US" sz="3300" dirty="0" smtClean="0">
                <a:latin typeface="Franklin Gothic Book"/>
                <a:ea typeface="Times New Roman"/>
                <a:cs typeface="Times New Roman"/>
              </a:rPr>
              <a:t>Provides </a:t>
            </a:r>
            <a:r>
              <a:rPr lang="en-US" sz="3300" dirty="0">
                <a:latin typeface="Franklin Gothic Book"/>
                <a:ea typeface="Times New Roman"/>
                <a:cs typeface="Times New Roman"/>
              </a:rPr>
              <a:t>a nonthreatening, inclusive atmosphere for those parents and/or non‑system youth simply looking for information </a:t>
            </a:r>
            <a:endParaRPr lang="en-US" sz="3300" dirty="0" smtClean="0">
              <a:latin typeface="Franklin Gothic Book"/>
              <a:ea typeface="Times New Roman"/>
              <a:cs typeface="Times New Roman"/>
            </a:endParaRPr>
          </a:p>
          <a:p>
            <a:pPr marL="342900" lvl="0" indent="-342900">
              <a:spcBef>
                <a:spcPts val="600"/>
              </a:spcBef>
              <a:spcAft>
                <a:spcPts val="600"/>
              </a:spcAft>
              <a:buClr>
                <a:srgbClr val="000000"/>
              </a:buClr>
              <a:buSzPts val="1400"/>
              <a:buFont typeface="Times New Roman"/>
              <a:buChar char="•"/>
              <a:tabLst>
                <a:tab pos="228600" algn="l"/>
                <a:tab pos="457200" algn="l"/>
              </a:tabLst>
            </a:pPr>
            <a:r>
              <a:rPr lang="en-US" sz="3300" dirty="0" smtClean="0">
                <a:solidFill>
                  <a:prstClr val="black"/>
                </a:solidFill>
                <a:latin typeface="Franklin Gothic Book"/>
                <a:ea typeface="Times New Roman"/>
                <a:cs typeface="Times New Roman"/>
              </a:rPr>
              <a:t>Increases </a:t>
            </a:r>
            <a:r>
              <a:rPr lang="en-US" sz="3300" dirty="0">
                <a:solidFill>
                  <a:prstClr val="black"/>
                </a:solidFill>
                <a:latin typeface="Franklin Gothic Book"/>
                <a:ea typeface="Times New Roman"/>
                <a:cs typeface="Times New Roman"/>
              </a:rPr>
              <a:t>efficiencies for officers; custody exchange for law enforcement and other assessment center models ranges from 6 to 12 minutes </a:t>
            </a:r>
          </a:p>
          <a:p>
            <a:pPr marL="342900" lvl="0" indent="-342900">
              <a:spcBef>
                <a:spcPts val="600"/>
              </a:spcBef>
              <a:spcAft>
                <a:spcPts val="600"/>
              </a:spcAft>
              <a:buClr>
                <a:srgbClr val="000000"/>
              </a:buClr>
              <a:buSzPts val="1400"/>
              <a:buFont typeface="Times New Roman"/>
              <a:buChar char="•"/>
              <a:tabLst>
                <a:tab pos="228600" algn="l"/>
                <a:tab pos="457200" algn="l"/>
              </a:tabLst>
            </a:pPr>
            <a:r>
              <a:rPr lang="en-US" sz="3300" dirty="0">
                <a:solidFill>
                  <a:prstClr val="black"/>
                </a:solidFill>
                <a:latin typeface="Franklin Gothic Book"/>
                <a:ea typeface="Times New Roman"/>
                <a:cs typeface="Times New Roman"/>
              </a:rPr>
              <a:t>Reduces recidivism of youth </a:t>
            </a:r>
            <a:r>
              <a:rPr lang="en-US" sz="3300" dirty="0" smtClean="0">
                <a:solidFill>
                  <a:prstClr val="black"/>
                </a:solidFill>
                <a:latin typeface="Franklin Gothic Book"/>
                <a:ea typeface="Times New Roman"/>
                <a:cs typeface="Times New Roman"/>
              </a:rPr>
              <a:t>offenders</a:t>
            </a:r>
          </a:p>
          <a:p>
            <a:pPr marL="342900" lvl="0" indent="-342900">
              <a:spcBef>
                <a:spcPts val="600"/>
              </a:spcBef>
              <a:spcAft>
                <a:spcPts val="600"/>
              </a:spcAft>
              <a:buClr>
                <a:srgbClr val="000000"/>
              </a:buClr>
              <a:buSzPts val="1400"/>
              <a:buFont typeface="Times New Roman"/>
              <a:buChar char="•"/>
              <a:tabLst>
                <a:tab pos="228600" algn="l"/>
                <a:tab pos="457200" algn="l"/>
              </a:tabLst>
            </a:pPr>
            <a:r>
              <a:rPr lang="en-US" sz="3300" dirty="0">
                <a:solidFill>
                  <a:prstClr val="black"/>
                </a:solidFill>
                <a:latin typeface="Franklin Gothic Book"/>
                <a:ea typeface="Times New Roman"/>
                <a:cs typeface="Times New Roman"/>
              </a:rPr>
              <a:t>Provides preventive assessment and services, as well as pooling of resources to save taxpayer dollars</a:t>
            </a:r>
          </a:p>
          <a:p>
            <a:pPr marL="342900" lvl="0" indent="-342900">
              <a:spcBef>
                <a:spcPts val="600"/>
              </a:spcBef>
              <a:spcAft>
                <a:spcPts val="600"/>
              </a:spcAft>
              <a:buClr>
                <a:srgbClr val="000000"/>
              </a:buClr>
              <a:buSzPts val="1400"/>
              <a:buFont typeface="Times New Roman"/>
              <a:buChar char="•"/>
              <a:tabLst>
                <a:tab pos="228600" algn="l"/>
                <a:tab pos="457200" algn="l"/>
              </a:tabLst>
            </a:pPr>
            <a:r>
              <a:rPr lang="en-US" sz="3300" dirty="0">
                <a:solidFill>
                  <a:prstClr val="black"/>
                </a:solidFill>
                <a:latin typeface="Franklin Gothic Book"/>
                <a:ea typeface="Times New Roman"/>
                <a:cs typeface="Times New Roman"/>
              </a:rPr>
              <a:t>Offers trauma-informed, evidence-based programming resulting in better outcomes for youth</a:t>
            </a:r>
          </a:p>
          <a:p>
            <a:pPr marL="342900" lvl="0" indent="-342900">
              <a:spcBef>
                <a:spcPts val="600"/>
              </a:spcBef>
              <a:spcAft>
                <a:spcPts val="600"/>
              </a:spcAft>
              <a:buClr>
                <a:srgbClr val="000000"/>
              </a:buClr>
              <a:buSzPts val="1400"/>
              <a:buFont typeface="Times New Roman"/>
              <a:buChar char="•"/>
              <a:tabLst>
                <a:tab pos="228600" algn="l"/>
                <a:tab pos="457200" algn="l"/>
              </a:tabLst>
            </a:pPr>
            <a:endParaRPr lang="en-US" sz="3000" dirty="0">
              <a:solidFill>
                <a:prstClr val="black"/>
              </a:solidFill>
              <a:latin typeface="Franklin Gothic Book"/>
              <a:ea typeface="Times New Roman"/>
              <a:cs typeface="Times New Roman"/>
            </a:endParaRPr>
          </a:p>
          <a:p>
            <a:pPr marL="342900" lvl="0" indent="-342900">
              <a:spcBef>
                <a:spcPts val="600"/>
              </a:spcBef>
              <a:spcAft>
                <a:spcPts val="600"/>
              </a:spcAft>
              <a:buClr>
                <a:srgbClr val="000000"/>
              </a:buClr>
              <a:buSzPts val="1400"/>
              <a:buFont typeface="Times New Roman"/>
              <a:buChar char="•"/>
              <a:tabLst>
                <a:tab pos="228600" algn="l"/>
                <a:tab pos="457200" algn="l"/>
              </a:tabLst>
            </a:pPr>
            <a:endParaRPr lang="en-US" dirty="0">
              <a:latin typeface="Franklin Gothic Book"/>
              <a:ea typeface="Times New Roman"/>
              <a:cs typeface="Times New Roman"/>
            </a:endParaRPr>
          </a:p>
          <a:p>
            <a:endParaRPr lang="en-US" dirty="0"/>
          </a:p>
        </p:txBody>
      </p:sp>
    </p:spTree>
    <p:extLst>
      <p:ext uri="{BB962C8B-B14F-4D97-AF65-F5344CB8AC3E}">
        <p14:creationId xmlns:p14="http://schemas.microsoft.com/office/powerpoint/2010/main" val="314382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ofM Powerpoint Theme4.jpg"/>
          <p:cNvPicPr>
            <a:picLocks noChangeAspect="1"/>
          </p:cNvPicPr>
          <p:nvPr/>
        </p:nvPicPr>
        <p:blipFill rotWithShape="1">
          <a:blip r:embed="rId2">
            <a:extLst>
              <a:ext uri="{28A0092B-C50C-407E-A947-70E740481C1C}">
                <a14:useLocalDpi xmlns:a14="http://schemas.microsoft.com/office/drawing/2010/main" val="0"/>
              </a:ext>
            </a:extLst>
          </a:blip>
          <a:srcRect t="19494" b="5513"/>
          <a:stretch/>
        </p:blipFill>
        <p:spPr>
          <a:xfrm>
            <a:off x="0" y="336"/>
            <a:ext cx="12192000" cy="6857330"/>
          </a:xfrm>
          <a:prstGeom prst="rect">
            <a:avLst/>
          </a:prstGeom>
        </p:spPr>
      </p:pic>
      <p:sp>
        <p:nvSpPr>
          <p:cNvPr id="3" name="Title 1"/>
          <p:cNvSpPr txBox="1">
            <a:spLocks/>
          </p:cNvSpPr>
          <p:nvPr/>
        </p:nvSpPr>
        <p:spPr>
          <a:xfrm>
            <a:off x="609600" y="549159"/>
            <a:ext cx="10972800" cy="1524000"/>
          </a:xfrm>
          <a:prstGeom prst="rect">
            <a:avLst/>
          </a:prstGeom>
        </p:spPr>
        <p:txBody>
          <a:bodyPr/>
          <a:lstStyle>
            <a:lvl1pPr algn="ctr" defTabSz="725759" rtl="0" eaLnBrk="1" latinLnBrk="0" hangingPunct="1">
              <a:spcBef>
                <a:spcPct val="0"/>
              </a:spcBef>
              <a:buNone/>
              <a:defRPr sz="7000" kern="1200">
                <a:solidFill>
                  <a:schemeClr val="tx1"/>
                </a:solidFill>
                <a:latin typeface="+mj-lt"/>
                <a:ea typeface="+mj-ea"/>
                <a:cs typeface="+mj-cs"/>
              </a:defRPr>
            </a:lvl1pPr>
          </a:lstStyle>
          <a:p>
            <a:r>
              <a:rPr lang="en-US" sz="5249" dirty="0" smtClean="0">
                <a:solidFill>
                  <a:prstClr val="white"/>
                </a:solidFill>
              </a:rPr>
              <a:t>How Will Success </a:t>
            </a:r>
            <a:r>
              <a:rPr lang="en-US" sz="5249" dirty="0">
                <a:solidFill>
                  <a:prstClr val="white"/>
                </a:solidFill>
              </a:rPr>
              <a:t>B</a:t>
            </a:r>
            <a:r>
              <a:rPr lang="en-US" sz="5249" dirty="0" smtClean="0">
                <a:solidFill>
                  <a:prstClr val="white"/>
                </a:solidFill>
              </a:rPr>
              <a:t>e Measured?</a:t>
            </a:r>
            <a:endParaRPr lang="en-US" sz="5249" dirty="0">
              <a:solidFill>
                <a:prstClr val="white"/>
              </a:solidFill>
            </a:endParaRPr>
          </a:p>
        </p:txBody>
      </p:sp>
      <p:sp>
        <p:nvSpPr>
          <p:cNvPr id="6" name="Content Placeholder 5"/>
          <p:cNvSpPr>
            <a:spLocks noGrp="1"/>
          </p:cNvSpPr>
          <p:nvPr>
            <p:ph idx="1"/>
          </p:nvPr>
        </p:nvSpPr>
        <p:spPr>
          <a:xfrm>
            <a:off x="838200" y="1825624"/>
            <a:ext cx="10515600" cy="4879976"/>
          </a:xfrm>
        </p:spPr>
        <p:txBody>
          <a:bodyPr>
            <a:normAutofit fontScale="92500" lnSpcReduction="20000"/>
          </a:bodyPr>
          <a:lstStyle/>
          <a:p>
            <a:pPr marL="342900" lvl="0" indent="-342900">
              <a:spcBef>
                <a:spcPts val="600"/>
              </a:spcBef>
              <a:spcAft>
                <a:spcPts val="600"/>
              </a:spcAft>
              <a:buFont typeface="+mj-lt"/>
              <a:buAutoNum type="arabicPeriod"/>
              <a:tabLst>
                <a:tab pos="228600" algn="l"/>
                <a:tab pos="457200" algn="l"/>
              </a:tabLst>
            </a:pPr>
            <a:r>
              <a:rPr lang="en-US" sz="3000" dirty="0">
                <a:solidFill>
                  <a:prstClr val="black"/>
                </a:solidFill>
                <a:latin typeface="Franklin Gothic Book"/>
                <a:ea typeface="Times New Roman"/>
                <a:cs typeface="Times New Roman"/>
              </a:rPr>
              <a:t>Reduction in number of juveniles who repeat delinquency, status offenses, or criminal acts </a:t>
            </a:r>
          </a:p>
          <a:p>
            <a:pPr marL="342900" marR="0" lvl="0" indent="-342900">
              <a:spcBef>
                <a:spcPts val="600"/>
              </a:spcBef>
              <a:spcAft>
                <a:spcPts val="600"/>
              </a:spcAft>
              <a:buFont typeface="+mj-lt"/>
              <a:buAutoNum type="arabicPeriod"/>
              <a:tabLst>
                <a:tab pos="228600" algn="l"/>
                <a:tab pos="457200" algn="l"/>
              </a:tabLst>
            </a:pPr>
            <a:r>
              <a:rPr lang="en-US" sz="3000" dirty="0" smtClean="0">
                <a:latin typeface="Franklin Gothic Book"/>
                <a:ea typeface="Times New Roman"/>
                <a:cs typeface="Times New Roman"/>
              </a:rPr>
              <a:t>Reduction </a:t>
            </a:r>
            <a:r>
              <a:rPr lang="en-US" sz="3000" dirty="0">
                <a:latin typeface="Franklin Gothic Book"/>
                <a:ea typeface="Times New Roman"/>
                <a:cs typeface="Times New Roman"/>
              </a:rPr>
              <a:t>in the number of youth entering the juvenile justice system </a:t>
            </a:r>
          </a:p>
          <a:p>
            <a:pPr marL="342900" marR="0" lvl="0" indent="-342900">
              <a:spcBef>
                <a:spcPts val="600"/>
              </a:spcBef>
              <a:spcAft>
                <a:spcPts val="600"/>
              </a:spcAft>
              <a:buFont typeface="+mj-lt"/>
              <a:buAutoNum type="arabicPeriod"/>
              <a:tabLst>
                <a:tab pos="228600" algn="l"/>
                <a:tab pos="457200" algn="l"/>
              </a:tabLst>
            </a:pPr>
            <a:r>
              <a:rPr lang="en-US" sz="3000" dirty="0">
                <a:latin typeface="Franklin Gothic Book"/>
                <a:ea typeface="Times New Roman"/>
                <a:cs typeface="Times New Roman"/>
              </a:rPr>
              <a:t>Reduction in number of juvenile court referrals </a:t>
            </a:r>
          </a:p>
          <a:p>
            <a:pPr marL="342900" marR="0" lvl="0" indent="-342900">
              <a:spcBef>
                <a:spcPts val="600"/>
              </a:spcBef>
              <a:spcAft>
                <a:spcPts val="600"/>
              </a:spcAft>
              <a:buFont typeface="+mj-lt"/>
              <a:buAutoNum type="arabicPeriod"/>
              <a:tabLst>
                <a:tab pos="228600" algn="l"/>
                <a:tab pos="457200" algn="l"/>
              </a:tabLst>
            </a:pPr>
            <a:r>
              <a:rPr lang="en-US" sz="3000" dirty="0" smtClean="0">
                <a:latin typeface="Franklin Gothic Book"/>
                <a:ea typeface="Times New Roman"/>
                <a:cs typeface="Times New Roman"/>
              </a:rPr>
              <a:t>Reduction </a:t>
            </a:r>
            <a:r>
              <a:rPr lang="en-US" sz="3000" dirty="0">
                <a:latin typeface="Franklin Gothic Book"/>
                <a:ea typeface="Times New Roman"/>
                <a:cs typeface="Times New Roman"/>
              </a:rPr>
              <a:t>in the rate of juvenile disproportionate minority contact </a:t>
            </a:r>
          </a:p>
          <a:p>
            <a:pPr marL="342900" marR="0" lvl="0" indent="-342900">
              <a:spcBef>
                <a:spcPts val="600"/>
              </a:spcBef>
              <a:spcAft>
                <a:spcPts val="600"/>
              </a:spcAft>
              <a:buFont typeface="+mj-lt"/>
              <a:buAutoNum type="arabicPeriod"/>
              <a:tabLst>
                <a:tab pos="228600" algn="l"/>
                <a:tab pos="457200" algn="l"/>
              </a:tabLst>
            </a:pPr>
            <a:r>
              <a:rPr lang="en-US" sz="3000" dirty="0">
                <a:latin typeface="Franklin Gothic Book"/>
                <a:ea typeface="Times New Roman"/>
                <a:cs typeface="Times New Roman"/>
              </a:rPr>
              <a:t>Increase in number of juveniles and families connected to community-based services </a:t>
            </a:r>
          </a:p>
          <a:p>
            <a:pPr marL="342900" marR="0" lvl="0" indent="-342900">
              <a:spcBef>
                <a:spcPts val="600"/>
              </a:spcBef>
              <a:spcAft>
                <a:spcPts val="600"/>
              </a:spcAft>
              <a:buFont typeface="+mj-lt"/>
              <a:buAutoNum type="arabicPeriod"/>
              <a:tabLst>
                <a:tab pos="228600" algn="l"/>
                <a:tab pos="457200" algn="l"/>
              </a:tabLst>
            </a:pPr>
            <a:r>
              <a:rPr lang="en-US" sz="3000" dirty="0">
                <a:latin typeface="Franklin Gothic Book"/>
                <a:ea typeface="Times New Roman"/>
                <a:cs typeface="Times New Roman"/>
              </a:rPr>
              <a:t>Decrease in the time and cost spent by law enforcement related to juvenile delinquency or status offenses</a:t>
            </a:r>
          </a:p>
          <a:p>
            <a:pPr marL="342900" marR="0" lvl="0" indent="-342900">
              <a:spcBef>
                <a:spcPts val="600"/>
              </a:spcBef>
              <a:spcAft>
                <a:spcPts val="600"/>
              </a:spcAft>
              <a:buFont typeface="+mj-lt"/>
              <a:buAutoNum type="arabicPeriod"/>
              <a:tabLst>
                <a:tab pos="228600" algn="l"/>
                <a:tab pos="457200" algn="l"/>
              </a:tabLst>
            </a:pPr>
            <a:r>
              <a:rPr lang="en-US" sz="3000" dirty="0" smtClean="0">
                <a:latin typeface="Franklin Gothic Book"/>
                <a:ea typeface="Times New Roman"/>
                <a:cs typeface="Times New Roman"/>
              </a:rPr>
              <a:t>Time (and cost) savings for </a:t>
            </a:r>
            <a:r>
              <a:rPr lang="en-US" sz="3000" dirty="0">
                <a:latin typeface="Franklin Gothic Book"/>
                <a:ea typeface="Times New Roman"/>
                <a:cs typeface="Times New Roman"/>
              </a:rPr>
              <a:t>law enforcement in processing youth committing delinquent acts</a:t>
            </a:r>
          </a:p>
          <a:p>
            <a:endParaRPr lang="en-US" dirty="0"/>
          </a:p>
        </p:txBody>
      </p:sp>
    </p:spTree>
    <p:extLst>
      <p:ext uri="{BB962C8B-B14F-4D97-AF65-F5344CB8AC3E}">
        <p14:creationId xmlns:p14="http://schemas.microsoft.com/office/powerpoint/2010/main" val="21708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ofM Powerpoint Theme4.jpg"/>
          <p:cNvPicPr>
            <a:picLocks noChangeAspect="1"/>
          </p:cNvPicPr>
          <p:nvPr/>
        </p:nvPicPr>
        <p:blipFill rotWithShape="1">
          <a:blip r:embed="rId2">
            <a:extLst>
              <a:ext uri="{28A0092B-C50C-407E-A947-70E740481C1C}">
                <a14:useLocalDpi xmlns:a14="http://schemas.microsoft.com/office/drawing/2010/main" val="0"/>
              </a:ext>
            </a:extLst>
          </a:blip>
          <a:srcRect t="19494" b="5513"/>
          <a:stretch/>
        </p:blipFill>
        <p:spPr>
          <a:xfrm>
            <a:off x="0" y="336"/>
            <a:ext cx="12192000" cy="6857330"/>
          </a:xfrm>
          <a:prstGeom prst="rect">
            <a:avLst/>
          </a:prstGeom>
        </p:spPr>
      </p:pic>
      <p:sp>
        <p:nvSpPr>
          <p:cNvPr id="3" name="Title 1"/>
          <p:cNvSpPr txBox="1">
            <a:spLocks/>
          </p:cNvSpPr>
          <p:nvPr/>
        </p:nvSpPr>
        <p:spPr>
          <a:xfrm>
            <a:off x="609600" y="549159"/>
            <a:ext cx="10972800" cy="1524000"/>
          </a:xfrm>
          <a:prstGeom prst="rect">
            <a:avLst/>
          </a:prstGeom>
        </p:spPr>
        <p:txBody>
          <a:bodyPr/>
          <a:lstStyle>
            <a:lvl1pPr algn="ctr" defTabSz="725759" rtl="0" eaLnBrk="1" latinLnBrk="0" hangingPunct="1">
              <a:spcBef>
                <a:spcPct val="0"/>
              </a:spcBef>
              <a:buNone/>
              <a:defRPr sz="7000" kern="1200">
                <a:solidFill>
                  <a:schemeClr val="tx1"/>
                </a:solidFill>
                <a:latin typeface="+mj-lt"/>
                <a:ea typeface="+mj-ea"/>
                <a:cs typeface="+mj-cs"/>
              </a:defRPr>
            </a:lvl1pPr>
          </a:lstStyle>
          <a:p>
            <a:r>
              <a:rPr lang="en-US" sz="5249" dirty="0" smtClean="0">
                <a:solidFill>
                  <a:prstClr val="white"/>
                </a:solidFill>
              </a:rPr>
              <a:t>Further Considerations</a:t>
            </a:r>
            <a:endParaRPr lang="en-US" sz="5249" dirty="0">
              <a:solidFill>
                <a:prstClr val="white"/>
              </a:solidFill>
            </a:endParaRPr>
          </a:p>
        </p:txBody>
      </p:sp>
      <p:sp>
        <p:nvSpPr>
          <p:cNvPr id="6" name="Content Placeholder 5"/>
          <p:cNvSpPr>
            <a:spLocks noGrp="1"/>
          </p:cNvSpPr>
          <p:nvPr>
            <p:ph idx="1"/>
          </p:nvPr>
        </p:nvSpPr>
        <p:spPr/>
        <p:txBody>
          <a:bodyPr>
            <a:normAutofit/>
          </a:bodyPr>
          <a:lstStyle/>
          <a:p>
            <a:pPr marL="342900" lvl="0" indent="-342900">
              <a:spcBef>
                <a:spcPts val="600"/>
              </a:spcBef>
              <a:spcAft>
                <a:spcPts val="600"/>
              </a:spcAft>
              <a:buClr>
                <a:srgbClr val="000000"/>
              </a:buClr>
              <a:buSzPts val="1400"/>
              <a:buFont typeface="Times New Roman"/>
              <a:buChar char="•"/>
              <a:tabLst>
                <a:tab pos="228600" algn="l"/>
                <a:tab pos="457200" algn="l"/>
              </a:tabLst>
            </a:pPr>
            <a:endParaRPr lang="en-US" dirty="0">
              <a:latin typeface="Franklin Gothic Book"/>
              <a:ea typeface="Times New Roman"/>
              <a:cs typeface="Times New Roman"/>
            </a:endParaRPr>
          </a:p>
          <a:p>
            <a:endParaRPr lang="en-US" dirty="0"/>
          </a:p>
        </p:txBody>
      </p:sp>
      <p:sp>
        <p:nvSpPr>
          <p:cNvPr id="2" name="Rectangle 1"/>
          <p:cNvSpPr/>
          <p:nvPr/>
        </p:nvSpPr>
        <p:spPr>
          <a:xfrm>
            <a:off x="378941" y="1843951"/>
            <a:ext cx="11508259" cy="4801314"/>
          </a:xfrm>
          <a:prstGeom prst="rect">
            <a:avLst/>
          </a:prstGeom>
        </p:spPr>
        <p:txBody>
          <a:bodyPr wrap="square">
            <a:spAutoFit/>
          </a:bodyPr>
          <a:lstStyle/>
          <a:p>
            <a:pPr marL="342900" marR="0" lvl="0" indent="-342900">
              <a:spcBef>
                <a:spcPts val="600"/>
              </a:spcBef>
              <a:spcAft>
                <a:spcPts val="600"/>
              </a:spcAft>
              <a:buClr>
                <a:srgbClr val="000000"/>
              </a:buClr>
              <a:buSzPts val="1400"/>
              <a:buFont typeface="Times New Roman"/>
              <a:buChar char="•"/>
              <a:tabLst>
                <a:tab pos="228600" algn="l"/>
                <a:tab pos="457200" algn="l"/>
              </a:tabLst>
            </a:pPr>
            <a:r>
              <a:rPr lang="en-US" sz="3200" b="1" dirty="0">
                <a:latin typeface="Franklin Gothic Book" pitchFamily="34" charset="0"/>
                <a:ea typeface="Times New Roman"/>
                <a:cs typeface="Times New Roman"/>
              </a:rPr>
              <a:t>Youth advisory </a:t>
            </a:r>
            <a:r>
              <a:rPr lang="en-US" sz="3200" b="1" dirty="0" smtClean="0">
                <a:latin typeface="Franklin Gothic Book" pitchFamily="34" charset="0"/>
                <a:ea typeface="Times New Roman"/>
                <a:cs typeface="Times New Roman"/>
              </a:rPr>
              <a:t>group </a:t>
            </a:r>
          </a:p>
          <a:p>
            <a:pPr marR="0" lvl="0">
              <a:spcBef>
                <a:spcPts val="600"/>
              </a:spcBef>
              <a:spcAft>
                <a:spcPts val="600"/>
              </a:spcAft>
              <a:buClr>
                <a:srgbClr val="000000"/>
              </a:buClr>
              <a:buSzPts val="1400"/>
              <a:tabLst>
                <a:tab pos="228600" algn="l"/>
                <a:tab pos="457200" algn="l"/>
              </a:tabLst>
            </a:pPr>
            <a:r>
              <a:rPr lang="en-US" sz="2000" dirty="0" smtClean="0">
                <a:latin typeface="Franklin Gothic Book" pitchFamily="34" charset="0"/>
                <a:ea typeface="Times New Roman"/>
                <a:cs typeface="Times New Roman"/>
              </a:rPr>
              <a:t>How </a:t>
            </a:r>
            <a:r>
              <a:rPr lang="en-US" sz="2000" dirty="0">
                <a:latin typeface="Franklin Gothic Book" pitchFamily="34" charset="0"/>
                <a:ea typeface="Times New Roman"/>
                <a:cs typeface="Times New Roman"/>
              </a:rPr>
              <a:t>will the youth voice be formally integrated into ongoing planning and implementation of the assessment center?</a:t>
            </a:r>
          </a:p>
          <a:p>
            <a:pPr marL="342900" marR="0" lvl="0" indent="-342900">
              <a:spcBef>
                <a:spcPts val="600"/>
              </a:spcBef>
              <a:spcAft>
                <a:spcPts val="600"/>
              </a:spcAft>
              <a:buClr>
                <a:srgbClr val="000000"/>
              </a:buClr>
              <a:buSzPts val="1400"/>
              <a:buFont typeface="Times New Roman"/>
              <a:buChar char="•"/>
              <a:tabLst>
                <a:tab pos="228600" algn="l"/>
                <a:tab pos="457200" algn="l"/>
              </a:tabLst>
            </a:pPr>
            <a:r>
              <a:rPr lang="en-US" sz="3200" b="1" dirty="0">
                <a:latin typeface="Franklin Gothic Book" pitchFamily="34" charset="0"/>
                <a:ea typeface="Times New Roman"/>
                <a:cs typeface="Times New Roman"/>
              </a:rPr>
              <a:t>Respite care for </a:t>
            </a:r>
            <a:r>
              <a:rPr lang="en-US" sz="3200" b="1" dirty="0" smtClean="0">
                <a:latin typeface="Franklin Gothic Book" pitchFamily="34" charset="0"/>
                <a:ea typeface="Times New Roman"/>
                <a:cs typeface="Times New Roman"/>
              </a:rPr>
              <a:t>youth </a:t>
            </a:r>
          </a:p>
          <a:p>
            <a:pPr marR="0" lvl="0">
              <a:spcBef>
                <a:spcPts val="600"/>
              </a:spcBef>
              <a:spcAft>
                <a:spcPts val="600"/>
              </a:spcAft>
              <a:buClr>
                <a:srgbClr val="000000"/>
              </a:buClr>
              <a:buSzPts val="1400"/>
              <a:tabLst>
                <a:tab pos="228600" algn="l"/>
                <a:tab pos="457200" algn="l"/>
              </a:tabLst>
            </a:pPr>
            <a:r>
              <a:rPr lang="en-US" sz="2000" dirty="0" smtClean="0">
                <a:latin typeface="Franklin Gothic Book" pitchFamily="34" charset="0"/>
                <a:ea typeface="Times New Roman"/>
                <a:cs typeface="Times New Roman"/>
              </a:rPr>
              <a:t>Could </a:t>
            </a:r>
            <a:r>
              <a:rPr lang="en-US" sz="2000" dirty="0">
                <a:latin typeface="Franklin Gothic Book" pitchFamily="34" charset="0"/>
                <a:ea typeface="Times New Roman"/>
                <a:cs typeface="Times New Roman"/>
              </a:rPr>
              <a:t>this space also include some respite housing for youth who need a cooling-off period, runaways, or those who are awaiting DCS placement? </a:t>
            </a:r>
            <a:endParaRPr lang="en-US" sz="2000" dirty="0" smtClean="0">
              <a:latin typeface="Franklin Gothic Book" pitchFamily="34" charset="0"/>
              <a:ea typeface="Times New Roman"/>
              <a:cs typeface="Times New Roman"/>
            </a:endParaRPr>
          </a:p>
          <a:p>
            <a:pPr marL="342900" marR="0" lvl="0" indent="-342900">
              <a:spcBef>
                <a:spcPts val="600"/>
              </a:spcBef>
              <a:spcAft>
                <a:spcPts val="600"/>
              </a:spcAft>
              <a:buClr>
                <a:srgbClr val="000000"/>
              </a:buClr>
              <a:buSzPts val="1400"/>
              <a:buFont typeface="Times New Roman"/>
              <a:buChar char="•"/>
              <a:tabLst>
                <a:tab pos="228600" algn="l"/>
                <a:tab pos="457200" algn="l"/>
              </a:tabLst>
            </a:pPr>
            <a:r>
              <a:rPr lang="en-US" sz="3200" b="1" dirty="0" smtClean="0">
                <a:latin typeface="Franklin Gothic Book" pitchFamily="34" charset="0"/>
                <a:ea typeface="Times New Roman"/>
                <a:cs typeface="Times New Roman"/>
              </a:rPr>
              <a:t>Disproportionate </a:t>
            </a:r>
            <a:r>
              <a:rPr lang="en-US" sz="3200" b="1" dirty="0">
                <a:latin typeface="Franklin Gothic Book" pitchFamily="34" charset="0"/>
                <a:ea typeface="Times New Roman"/>
                <a:cs typeface="Times New Roman"/>
              </a:rPr>
              <a:t>minority contact (DMC</a:t>
            </a:r>
            <a:r>
              <a:rPr lang="en-US" sz="3200" b="1" dirty="0" smtClean="0">
                <a:latin typeface="Franklin Gothic Book" pitchFamily="34" charset="0"/>
                <a:ea typeface="Times New Roman"/>
                <a:cs typeface="Times New Roman"/>
              </a:rPr>
              <a:t>)</a:t>
            </a:r>
            <a:r>
              <a:rPr lang="en-US" sz="2800" b="1" dirty="0" smtClean="0">
                <a:latin typeface="Franklin Gothic Book" pitchFamily="34" charset="0"/>
                <a:ea typeface="Times New Roman"/>
                <a:cs typeface="Times New Roman"/>
              </a:rPr>
              <a:t> </a:t>
            </a:r>
          </a:p>
          <a:p>
            <a:pPr marR="0" lvl="0">
              <a:spcBef>
                <a:spcPts val="600"/>
              </a:spcBef>
              <a:spcAft>
                <a:spcPts val="600"/>
              </a:spcAft>
              <a:buClr>
                <a:srgbClr val="000000"/>
              </a:buClr>
              <a:buSzPts val="1400"/>
              <a:tabLst>
                <a:tab pos="228600" algn="l"/>
                <a:tab pos="457200" algn="l"/>
              </a:tabLst>
            </a:pPr>
            <a:r>
              <a:rPr lang="en-US" sz="2000" dirty="0" smtClean="0">
                <a:latin typeface="Franklin Gothic Book" pitchFamily="34" charset="0"/>
                <a:ea typeface="Times New Roman"/>
                <a:cs typeface="Times New Roman"/>
              </a:rPr>
              <a:t>Are </a:t>
            </a:r>
            <a:r>
              <a:rPr lang="en-US" sz="2000" dirty="0">
                <a:latin typeface="Franklin Gothic Book" pitchFamily="34" charset="0"/>
                <a:ea typeface="Times New Roman"/>
                <a:cs typeface="Times New Roman"/>
              </a:rPr>
              <a:t>there any other implications of this center with the issues of disproportionate minority contact, due process, or equal protection that need to be considered before designing this center? Are there any potential unintended consequences or unexpected adverse impacts by the presence of the assessment center?</a:t>
            </a:r>
            <a:endParaRPr lang="en-US" sz="2000" dirty="0">
              <a:effectLst/>
              <a:latin typeface="Franklin Gothic Book" pitchFamily="34" charset="0"/>
              <a:ea typeface="Times New Roman"/>
              <a:cs typeface="Times New Roman"/>
            </a:endParaRPr>
          </a:p>
        </p:txBody>
      </p:sp>
    </p:spTree>
    <p:extLst>
      <p:ext uri="{BB962C8B-B14F-4D97-AF65-F5344CB8AC3E}">
        <p14:creationId xmlns:p14="http://schemas.microsoft.com/office/powerpoint/2010/main" val="18590168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ofM Powerpoint Theme4.jpg"/>
          <p:cNvPicPr>
            <a:picLocks noChangeAspect="1"/>
          </p:cNvPicPr>
          <p:nvPr/>
        </p:nvPicPr>
        <p:blipFill rotWithShape="1">
          <a:blip r:embed="rId2">
            <a:extLst>
              <a:ext uri="{28A0092B-C50C-407E-A947-70E740481C1C}">
                <a14:useLocalDpi xmlns:a14="http://schemas.microsoft.com/office/drawing/2010/main" val="0"/>
              </a:ext>
            </a:extLst>
          </a:blip>
          <a:srcRect t="19494" b="5513"/>
          <a:stretch/>
        </p:blipFill>
        <p:spPr>
          <a:xfrm>
            <a:off x="0" y="336"/>
            <a:ext cx="12192000" cy="6857330"/>
          </a:xfrm>
          <a:prstGeom prst="rect">
            <a:avLst/>
          </a:prstGeom>
        </p:spPr>
      </p:pic>
      <p:sp>
        <p:nvSpPr>
          <p:cNvPr id="3" name="Title 1"/>
          <p:cNvSpPr txBox="1">
            <a:spLocks/>
          </p:cNvSpPr>
          <p:nvPr/>
        </p:nvSpPr>
        <p:spPr>
          <a:xfrm>
            <a:off x="609600" y="549159"/>
            <a:ext cx="10972800" cy="1524000"/>
          </a:xfrm>
          <a:prstGeom prst="rect">
            <a:avLst/>
          </a:prstGeom>
        </p:spPr>
        <p:txBody>
          <a:bodyPr/>
          <a:lstStyle>
            <a:lvl1pPr algn="ctr" defTabSz="725759" rtl="0" eaLnBrk="1" latinLnBrk="0" hangingPunct="1">
              <a:spcBef>
                <a:spcPct val="0"/>
              </a:spcBef>
              <a:buNone/>
              <a:defRPr sz="7000" kern="1200">
                <a:solidFill>
                  <a:schemeClr val="tx1"/>
                </a:solidFill>
                <a:latin typeface="+mj-lt"/>
                <a:ea typeface="+mj-ea"/>
                <a:cs typeface="+mj-cs"/>
              </a:defRPr>
            </a:lvl1pPr>
          </a:lstStyle>
          <a:p>
            <a:r>
              <a:rPr lang="en-US" sz="5249" dirty="0" smtClean="0">
                <a:solidFill>
                  <a:schemeClr val="bg1"/>
                </a:solidFill>
              </a:rPr>
              <a:t>Next Steps</a:t>
            </a:r>
            <a:endParaRPr lang="en-US" sz="5249" dirty="0">
              <a:solidFill>
                <a:schemeClr val="bg1"/>
              </a:solidFill>
            </a:endParaRPr>
          </a:p>
        </p:txBody>
      </p:sp>
      <p:sp>
        <p:nvSpPr>
          <p:cNvPr id="6" name="Content Placeholder 5"/>
          <p:cNvSpPr>
            <a:spLocks noGrp="1"/>
          </p:cNvSpPr>
          <p:nvPr>
            <p:ph idx="1"/>
          </p:nvPr>
        </p:nvSpPr>
        <p:spPr/>
        <p:txBody>
          <a:bodyPr>
            <a:normAutofit/>
          </a:bodyPr>
          <a:lstStyle/>
          <a:p>
            <a:pPr marL="342900" lvl="0" indent="-342900">
              <a:spcBef>
                <a:spcPts val="600"/>
              </a:spcBef>
              <a:spcAft>
                <a:spcPts val="600"/>
              </a:spcAft>
              <a:buClr>
                <a:srgbClr val="000000"/>
              </a:buClr>
              <a:buSzPts val="1400"/>
              <a:buFont typeface="Times New Roman"/>
              <a:buChar char="•"/>
              <a:tabLst>
                <a:tab pos="228600" algn="l"/>
                <a:tab pos="457200" algn="l"/>
              </a:tabLst>
            </a:pPr>
            <a:r>
              <a:rPr lang="en-US" spc="-20" dirty="0">
                <a:latin typeface="Franklin Gothic Book"/>
                <a:ea typeface="Times New Roman"/>
                <a:cs typeface="Times New Roman"/>
              </a:rPr>
              <a:t>Schedule </a:t>
            </a:r>
            <a:r>
              <a:rPr lang="en-US" spc="-20" dirty="0" smtClean="0">
                <a:latin typeface="Franklin Gothic Book"/>
                <a:ea typeface="Times New Roman"/>
                <a:cs typeface="Times New Roman"/>
              </a:rPr>
              <a:t>further community </a:t>
            </a:r>
            <a:r>
              <a:rPr lang="en-US" spc="-20" dirty="0">
                <a:latin typeface="Franklin Gothic Book"/>
                <a:ea typeface="Times New Roman"/>
                <a:cs typeface="Times New Roman"/>
              </a:rPr>
              <a:t>input opportunities for framework between October and December</a:t>
            </a:r>
            <a:endParaRPr lang="en-US" dirty="0">
              <a:latin typeface="Franklin Gothic Book"/>
              <a:ea typeface="Times New Roman"/>
              <a:cs typeface="Times New Roman"/>
            </a:endParaRPr>
          </a:p>
          <a:p>
            <a:pPr marL="342900" lvl="0" indent="-342900">
              <a:spcBef>
                <a:spcPts val="600"/>
              </a:spcBef>
              <a:spcAft>
                <a:spcPts val="600"/>
              </a:spcAft>
              <a:buClr>
                <a:srgbClr val="000000"/>
              </a:buClr>
              <a:buSzPts val="1400"/>
              <a:buFont typeface="Times New Roman"/>
              <a:buChar char="•"/>
              <a:tabLst>
                <a:tab pos="228600" algn="l"/>
                <a:tab pos="457200" algn="l"/>
              </a:tabLst>
            </a:pPr>
            <a:r>
              <a:rPr lang="en-US" dirty="0">
                <a:latin typeface="Franklin Gothic Book"/>
                <a:ea typeface="Times New Roman"/>
                <a:cs typeface="Times New Roman"/>
              </a:rPr>
              <a:t>Establish new moniker for the </a:t>
            </a:r>
            <a:r>
              <a:rPr lang="en-US" dirty="0" smtClean="0">
                <a:latin typeface="Franklin Gothic Book"/>
                <a:ea typeface="Times New Roman"/>
                <a:cs typeface="Times New Roman"/>
              </a:rPr>
              <a:t>YARC</a:t>
            </a:r>
          </a:p>
          <a:p>
            <a:pPr marL="342900" lvl="0" indent="-342900">
              <a:spcBef>
                <a:spcPts val="600"/>
              </a:spcBef>
              <a:spcAft>
                <a:spcPts val="600"/>
              </a:spcAft>
              <a:buClr>
                <a:srgbClr val="000000"/>
              </a:buClr>
              <a:buSzPts val="1400"/>
              <a:buFont typeface="Times New Roman"/>
              <a:buChar char="•"/>
              <a:tabLst>
                <a:tab pos="228600" algn="l"/>
                <a:tab pos="457200" algn="l"/>
              </a:tabLst>
            </a:pPr>
            <a:r>
              <a:rPr lang="en-US" dirty="0">
                <a:latin typeface="Franklin Gothic Book"/>
                <a:ea typeface="Times New Roman"/>
                <a:cs typeface="Times New Roman"/>
              </a:rPr>
              <a:t>Implement legal authority or official policy change of law enforcement to bring youth with a summons to the assessment center site</a:t>
            </a:r>
          </a:p>
          <a:p>
            <a:pPr marL="342900" lvl="0" indent="-342900">
              <a:spcBef>
                <a:spcPts val="600"/>
              </a:spcBef>
              <a:spcAft>
                <a:spcPts val="600"/>
              </a:spcAft>
              <a:buClr>
                <a:srgbClr val="000000"/>
              </a:buClr>
              <a:buSzPts val="1400"/>
              <a:buFont typeface="Times New Roman"/>
              <a:buChar char="•"/>
              <a:tabLst>
                <a:tab pos="228600" algn="l"/>
                <a:tab pos="457200" algn="l"/>
              </a:tabLst>
            </a:pPr>
            <a:r>
              <a:rPr lang="en-US" dirty="0" smtClean="0">
                <a:latin typeface="Franklin Gothic Book"/>
                <a:ea typeface="Times New Roman"/>
                <a:cs typeface="Times New Roman"/>
              </a:rPr>
              <a:t>Identify funding sources and develop budget for assessment center</a:t>
            </a:r>
          </a:p>
          <a:p>
            <a:pPr marL="342900" lvl="0" indent="-342900">
              <a:spcBef>
                <a:spcPts val="600"/>
              </a:spcBef>
              <a:spcAft>
                <a:spcPts val="600"/>
              </a:spcAft>
              <a:buClr>
                <a:srgbClr val="000000"/>
              </a:buClr>
              <a:buSzPts val="1400"/>
              <a:buFont typeface="Times New Roman"/>
              <a:buChar char="•"/>
              <a:tabLst>
                <a:tab pos="228600" algn="l"/>
                <a:tab pos="457200" algn="l"/>
              </a:tabLst>
            </a:pPr>
            <a:r>
              <a:rPr lang="en-US" dirty="0">
                <a:latin typeface="Franklin Gothic Book"/>
                <a:ea typeface="Times New Roman"/>
                <a:cs typeface="Times New Roman"/>
              </a:rPr>
              <a:t>P</a:t>
            </a:r>
            <a:r>
              <a:rPr lang="en-US" dirty="0" smtClean="0">
                <a:latin typeface="Franklin Gothic Book"/>
                <a:ea typeface="Times New Roman"/>
                <a:cs typeface="Times New Roman"/>
              </a:rPr>
              <a:t>ilot </a:t>
            </a:r>
            <a:r>
              <a:rPr lang="en-US" dirty="0" smtClean="0">
                <a:latin typeface="Franklin Gothic Book"/>
                <a:ea typeface="Times New Roman"/>
                <a:cs typeface="Times New Roman"/>
              </a:rPr>
              <a:t>implementation of assessment center in late Spring 2018</a:t>
            </a:r>
            <a:endParaRPr lang="en-US" dirty="0">
              <a:latin typeface="Franklin Gothic Book"/>
              <a:ea typeface="Times New Roman"/>
              <a:cs typeface="Times New Roman"/>
            </a:endParaRPr>
          </a:p>
          <a:p>
            <a:pPr marL="342900" lvl="0" indent="-342900">
              <a:spcBef>
                <a:spcPts val="600"/>
              </a:spcBef>
              <a:spcAft>
                <a:spcPts val="600"/>
              </a:spcAft>
              <a:buClr>
                <a:srgbClr val="000000"/>
              </a:buClr>
              <a:buSzPts val="1400"/>
              <a:buFont typeface="Times New Roman"/>
              <a:buChar char="•"/>
              <a:tabLst>
                <a:tab pos="228600" algn="l"/>
                <a:tab pos="457200" algn="l"/>
              </a:tabLst>
            </a:pPr>
            <a:endParaRPr lang="en-US" dirty="0">
              <a:latin typeface="Franklin Gothic Book"/>
              <a:ea typeface="Times New Roman"/>
              <a:cs typeface="Times New Roman"/>
            </a:endParaRPr>
          </a:p>
          <a:p>
            <a:endParaRPr lang="en-US" dirty="0"/>
          </a:p>
        </p:txBody>
      </p:sp>
    </p:spTree>
    <p:extLst>
      <p:ext uri="{BB962C8B-B14F-4D97-AF65-F5344CB8AC3E}">
        <p14:creationId xmlns:p14="http://schemas.microsoft.com/office/powerpoint/2010/main" val="4234397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ofM Powerpoint Theme4.jpg"/>
          <p:cNvPicPr>
            <a:picLocks noChangeAspect="1"/>
          </p:cNvPicPr>
          <p:nvPr/>
        </p:nvPicPr>
        <p:blipFill rotWithShape="1">
          <a:blip r:embed="rId2">
            <a:extLst>
              <a:ext uri="{28A0092B-C50C-407E-A947-70E740481C1C}">
                <a14:useLocalDpi xmlns:a14="http://schemas.microsoft.com/office/drawing/2010/main" val="0"/>
              </a:ext>
            </a:extLst>
          </a:blip>
          <a:srcRect t="19494" b="5513"/>
          <a:stretch/>
        </p:blipFill>
        <p:spPr>
          <a:xfrm>
            <a:off x="0" y="336"/>
            <a:ext cx="12192000" cy="6857330"/>
          </a:xfrm>
          <a:prstGeom prst="rect">
            <a:avLst/>
          </a:prstGeom>
        </p:spPr>
      </p:pic>
      <p:sp>
        <p:nvSpPr>
          <p:cNvPr id="3" name="Title 1"/>
          <p:cNvSpPr txBox="1">
            <a:spLocks/>
          </p:cNvSpPr>
          <p:nvPr/>
        </p:nvSpPr>
        <p:spPr>
          <a:xfrm>
            <a:off x="609600" y="549159"/>
            <a:ext cx="10972800" cy="1524000"/>
          </a:xfrm>
          <a:prstGeom prst="rect">
            <a:avLst/>
          </a:prstGeom>
        </p:spPr>
        <p:txBody>
          <a:bodyPr/>
          <a:lstStyle>
            <a:lvl1pPr algn="ctr" defTabSz="725759" rtl="0" eaLnBrk="1" latinLnBrk="0" hangingPunct="1">
              <a:spcBef>
                <a:spcPct val="0"/>
              </a:spcBef>
              <a:buNone/>
              <a:defRPr sz="7000" kern="1200">
                <a:solidFill>
                  <a:schemeClr val="tx1"/>
                </a:solidFill>
                <a:latin typeface="+mj-lt"/>
                <a:ea typeface="+mj-ea"/>
                <a:cs typeface="+mj-cs"/>
              </a:defRPr>
            </a:lvl1pPr>
          </a:lstStyle>
          <a:p>
            <a:r>
              <a:rPr lang="en-US" sz="4800" dirty="0" smtClean="0">
                <a:solidFill>
                  <a:schemeClr val="bg1"/>
                </a:solidFill>
              </a:rPr>
              <a:t>       </a:t>
            </a:r>
            <a:r>
              <a:rPr lang="en-US" sz="4400" dirty="0" smtClean="0">
                <a:solidFill>
                  <a:schemeClr val="bg1"/>
                </a:solidFill>
              </a:rPr>
              <a:t>Why is an Assessment </a:t>
            </a:r>
            <a:r>
              <a:rPr lang="en-US" sz="4400" dirty="0">
                <a:solidFill>
                  <a:schemeClr val="bg1"/>
                </a:solidFill>
              </a:rPr>
              <a:t>C</a:t>
            </a:r>
            <a:r>
              <a:rPr lang="en-US" sz="4400" dirty="0" smtClean="0">
                <a:solidFill>
                  <a:schemeClr val="bg1"/>
                </a:solidFill>
              </a:rPr>
              <a:t>enter </a:t>
            </a:r>
            <a:r>
              <a:rPr lang="en-US" sz="4400" dirty="0">
                <a:solidFill>
                  <a:schemeClr val="bg1"/>
                </a:solidFill>
              </a:rPr>
              <a:t>I</a:t>
            </a:r>
            <a:r>
              <a:rPr lang="en-US" sz="4400" dirty="0" smtClean="0">
                <a:solidFill>
                  <a:schemeClr val="bg1"/>
                </a:solidFill>
              </a:rPr>
              <a:t>mportant?</a:t>
            </a:r>
            <a:endParaRPr lang="en-US" sz="4400" dirty="0">
              <a:solidFill>
                <a:schemeClr val="bg1"/>
              </a:solidFill>
            </a:endParaRPr>
          </a:p>
        </p:txBody>
      </p:sp>
      <p:sp>
        <p:nvSpPr>
          <p:cNvPr id="6" name="Content Placeholder 5"/>
          <p:cNvSpPr>
            <a:spLocks noGrp="1"/>
          </p:cNvSpPr>
          <p:nvPr>
            <p:ph idx="1"/>
          </p:nvPr>
        </p:nvSpPr>
        <p:spPr/>
        <p:txBody>
          <a:bodyPr>
            <a:normAutofit/>
          </a:bodyPr>
          <a:lstStyle/>
          <a:p>
            <a:pPr marL="342900" lvl="0" indent="-342900">
              <a:spcBef>
                <a:spcPts val="600"/>
              </a:spcBef>
              <a:spcAft>
                <a:spcPts val="600"/>
              </a:spcAft>
              <a:buClr>
                <a:srgbClr val="000000"/>
              </a:buClr>
              <a:buSzPts val="1400"/>
              <a:buFont typeface="Times New Roman"/>
              <a:buChar char="•"/>
              <a:tabLst>
                <a:tab pos="228600" algn="l"/>
                <a:tab pos="457200" algn="l"/>
              </a:tabLst>
            </a:pPr>
            <a:endParaRPr lang="en-US" dirty="0">
              <a:latin typeface="Franklin Gothic Book"/>
              <a:ea typeface="Times New Roman"/>
              <a:cs typeface="Times New Roman"/>
            </a:endParaRPr>
          </a:p>
          <a:p>
            <a:endParaRPr lang="en-US" dirty="0"/>
          </a:p>
        </p:txBody>
      </p:sp>
      <p:sp>
        <p:nvSpPr>
          <p:cNvPr id="2" name="Rectangle 1"/>
          <p:cNvSpPr/>
          <p:nvPr/>
        </p:nvSpPr>
        <p:spPr>
          <a:xfrm>
            <a:off x="486031" y="2136339"/>
            <a:ext cx="11359979" cy="3108543"/>
          </a:xfrm>
          <a:prstGeom prst="rect">
            <a:avLst/>
          </a:prstGeom>
        </p:spPr>
        <p:txBody>
          <a:bodyPr wrap="square">
            <a:spAutoFit/>
          </a:bodyPr>
          <a:lstStyle/>
          <a:p>
            <a:r>
              <a:rPr lang="en-US" sz="2800" dirty="0" smtClean="0"/>
              <a:t>o</a:t>
            </a:r>
            <a:r>
              <a:rPr lang="en-US" dirty="0" smtClean="0"/>
              <a:t>	</a:t>
            </a:r>
            <a:r>
              <a:rPr lang="en-US" sz="2800" dirty="0" smtClean="0">
                <a:latin typeface="Franklin Gothic Book" pitchFamily="34" charset="0"/>
              </a:rPr>
              <a:t>4,829 </a:t>
            </a:r>
            <a:r>
              <a:rPr lang="en-US" sz="2800" dirty="0">
                <a:latin typeface="Franklin Gothic Book" pitchFamily="34" charset="0"/>
              </a:rPr>
              <a:t>juvenile </a:t>
            </a:r>
            <a:r>
              <a:rPr lang="en-US" sz="2800" dirty="0" smtClean="0">
                <a:latin typeface="Franklin Gothic Book" pitchFamily="34" charset="0"/>
              </a:rPr>
              <a:t>summonses </a:t>
            </a:r>
            <a:r>
              <a:rPr lang="en-US" sz="2800" dirty="0">
                <a:latin typeface="Franklin Gothic Book" pitchFamily="34" charset="0"/>
              </a:rPr>
              <a:t>issued in 2015, 3,906 </a:t>
            </a:r>
            <a:r>
              <a:rPr lang="en-US" sz="2800" dirty="0" smtClean="0">
                <a:latin typeface="Franklin Gothic Book" pitchFamily="34" charset="0"/>
              </a:rPr>
              <a:t>summonses </a:t>
            </a:r>
            <a:r>
              <a:rPr lang="en-US" sz="2800" dirty="0">
                <a:latin typeface="Franklin Gothic Book" pitchFamily="34" charset="0"/>
              </a:rPr>
              <a:t>were </a:t>
            </a:r>
            <a:r>
              <a:rPr lang="en-US" sz="2800" dirty="0" smtClean="0">
                <a:latin typeface="Franklin Gothic Book" pitchFamily="34" charset="0"/>
              </a:rPr>
              <a:t>  	issued </a:t>
            </a:r>
            <a:r>
              <a:rPr lang="en-US" sz="2800" dirty="0">
                <a:latin typeface="Franklin Gothic Book" pitchFamily="34" charset="0"/>
              </a:rPr>
              <a:t>in 2016</a:t>
            </a:r>
          </a:p>
          <a:p>
            <a:r>
              <a:rPr lang="en-US" sz="2800" dirty="0">
                <a:latin typeface="Franklin Gothic Book" pitchFamily="34" charset="0"/>
              </a:rPr>
              <a:t>o	938 youth detained in 2015, 871 youth detained in 2016</a:t>
            </a:r>
          </a:p>
          <a:p>
            <a:r>
              <a:rPr lang="en-US" sz="2800" dirty="0">
                <a:latin typeface="Franklin Gothic Book" pitchFamily="34" charset="0"/>
              </a:rPr>
              <a:t>o	1,166 youth diverted from detention based on their </a:t>
            </a:r>
            <a:r>
              <a:rPr lang="en-US" sz="2800" dirty="0" smtClean="0">
                <a:latin typeface="Franklin Gothic Book" pitchFamily="34" charset="0"/>
              </a:rPr>
              <a:t>Detention 	Assessment Tool (DAT) </a:t>
            </a:r>
            <a:r>
              <a:rPr lang="en-US" sz="2800" dirty="0">
                <a:latin typeface="Franklin Gothic Book" pitchFamily="34" charset="0"/>
              </a:rPr>
              <a:t>score in </a:t>
            </a:r>
            <a:r>
              <a:rPr lang="en-US" sz="2800" dirty="0" smtClean="0">
                <a:latin typeface="Franklin Gothic Book" pitchFamily="34" charset="0"/>
              </a:rPr>
              <a:t>2015</a:t>
            </a:r>
            <a:r>
              <a:rPr lang="en-US" sz="2800" dirty="0">
                <a:latin typeface="Franklin Gothic Book" pitchFamily="34" charset="0"/>
              </a:rPr>
              <a:t>, 1,085 in 2016</a:t>
            </a:r>
          </a:p>
          <a:p>
            <a:r>
              <a:rPr lang="en-US" sz="2800" dirty="0">
                <a:latin typeface="Franklin Gothic Book" pitchFamily="34" charset="0"/>
              </a:rPr>
              <a:t>o	</a:t>
            </a:r>
            <a:r>
              <a:rPr lang="en-US" sz="2800" dirty="0" smtClean="0">
                <a:latin typeface="Franklin Gothic Book" pitchFamily="34" charset="0"/>
              </a:rPr>
              <a:t>4,684 of </a:t>
            </a:r>
            <a:r>
              <a:rPr lang="en-US" sz="2800" dirty="0">
                <a:latin typeface="Franklin Gothic Book" pitchFamily="34" charset="0"/>
              </a:rPr>
              <a:t>offenses in 2016 with eligible offenses</a:t>
            </a:r>
          </a:p>
          <a:p>
            <a:r>
              <a:rPr lang="en-US" sz="2800" dirty="0">
                <a:latin typeface="Franklin Gothic Book" pitchFamily="34" charset="0"/>
              </a:rPr>
              <a:t>o	Cost of $150.00 per day to detain of </a:t>
            </a:r>
            <a:r>
              <a:rPr lang="en-US" sz="2800" dirty="0" smtClean="0">
                <a:latin typeface="Franklin Gothic Book" pitchFamily="34" charset="0"/>
              </a:rPr>
              <a:t>youth</a:t>
            </a:r>
            <a:endParaRPr lang="en-US" sz="2800" dirty="0">
              <a:latin typeface="Franklin Gothic Book" pitchFamily="34" charset="0"/>
            </a:endParaRPr>
          </a:p>
        </p:txBody>
      </p:sp>
    </p:spTree>
    <p:extLst>
      <p:ext uri="{BB962C8B-B14F-4D97-AF65-F5344CB8AC3E}">
        <p14:creationId xmlns:p14="http://schemas.microsoft.com/office/powerpoint/2010/main" val="491258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ofM Powerpoint Theme4.jpg"/>
          <p:cNvPicPr>
            <a:picLocks noChangeAspect="1"/>
          </p:cNvPicPr>
          <p:nvPr/>
        </p:nvPicPr>
        <p:blipFill rotWithShape="1">
          <a:blip r:embed="rId2">
            <a:extLst>
              <a:ext uri="{28A0092B-C50C-407E-A947-70E740481C1C}">
                <a14:useLocalDpi xmlns:a14="http://schemas.microsoft.com/office/drawing/2010/main" val="0"/>
              </a:ext>
            </a:extLst>
          </a:blip>
          <a:srcRect t="19494" b="5513"/>
          <a:stretch/>
        </p:blipFill>
        <p:spPr>
          <a:xfrm>
            <a:off x="0" y="336"/>
            <a:ext cx="12192000" cy="6857330"/>
          </a:xfrm>
          <a:prstGeom prst="rect">
            <a:avLst/>
          </a:prstGeom>
        </p:spPr>
      </p:pic>
      <p:sp>
        <p:nvSpPr>
          <p:cNvPr id="3" name="Title 1"/>
          <p:cNvSpPr txBox="1">
            <a:spLocks/>
          </p:cNvSpPr>
          <p:nvPr/>
        </p:nvSpPr>
        <p:spPr>
          <a:xfrm>
            <a:off x="609600" y="549159"/>
            <a:ext cx="10972800" cy="1524000"/>
          </a:xfrm>
          <a:prstGeom prst="rect">
            <a:avLst/>
          </a:prstGeom>
        </p:spPr>
        <p:txBody>
          <a:bodyPr/>
          <a:lstStyle>
            <a:lvl1pPr algn="ctr" defTabSz="725759" rtl="0" eaLnBrk="1" latinLnBrk="0" hangingPunct="1">
              <a:spcBef>
                <a:spcPct val="0"/>
              </a:spcBef>
              <a:buNone/>
              <a:defRPr sz="7000" kern="1200">
                <a:solidFill>
                  <a:schemeClr val="tx1"/>
                </a:solidFill>
                <a:latin typeface="+mj-lt"/>
                <a:ea typeface="+mj-ea"/>
                <a:cs typeface="+mj-cs"/>
              </a:defRPr>
            </a:lvl1pPr>
          </a:lstStyle>
          <a:p>
            <a:r>
              <a:rPr lang="en-US" sz="4800" dirty="0" smtClean="0">
                <a:solidFill>
                  <a:schemeClr val="bg1"/>
                </a:solidFill>
              </a:rPr>
              <a:t>     The Juvenile Assessment Center Model</a:t>
            </a:r>
            <a:endParaRPr lang="en-US" sz="4800" dirty="0">
              <a:solidFill>
                <a:schemeClr val="bg1"/>
              </a:solidFill>
            </a:endParaRPr>
          </a:p>
        </p:txBody>
      </p:sp>
      <p:sp>
        <p:nvSpPr>
          <p:cNvPr id="6" name="Content Placeholder 5"/>
          <p:cNvSpPr>
            <a:spLocks noGrp="1"/>
          </p:cNvSpPr>
          <p:nvPr>
            <p:ph idx="1"/>
          </p:nvPr>
        </p:nvSpPr>
        <p:spPr/>
        <p:txBody>
          <a:bodyPr>
            <a:normAutofit/>
          </a:bodyPr>
          <a:lstStyle/>
          <a:p>
            <a:pPr marL="342900" lvl="0" indent="-342900">
              <a:spcBef>
                <a:spcPts val="600"/>
              </a:spcBef>
              <a:spcAft>
                <a:spcPts val="600"/>
              </a:spcAft>
              <a:buClr>
                <a:srgbClr val="000000"/>
              </a:buClr>
              <a:buSzPts val="1400"/>
              <a:buFont typeface="Times New Roman"/>
              <a:buChar char="•"/>
              <a:tabLst>
                <a:tab pos="228600" algn="l"/>
                <a:tab pos="457200" algn="l"/>
              </a:tabLst>
            </a:pPr>
            <a:endParaRPr lang="en-US" dirty="0">
              <a:latin typeface="Franklin Gothic Book"/>
              <a:ea typeface="Times New Roman"/>
              <a:cs typeface="Times New Roman"/>
            </a:endParaRPr>
          </a:p>
          <a:p>
            <a:endParaRPr lang="en-US" dirty="0"/>
          </a:p>
        </p:txBody>
      </p:sp>
      <p:sp>
        <p:nvSpPr>
          <p:cNvPr id="2" name="Rectangle 1"/>
          <p:cNvSpPr/>
          <p:nvPr/>
        </p:nvSpPr>
        <p:spPr>
          <a:xfrm>
            <a:off x="609600" y="1720840"/>
            <a:ext cx="10744200" cy="4401205"/>
          </a:xfrm>
          <a:prstGeom prst="rect">
            <a:avLst/>
          </a:prstGeom>
        </p:spPr>
        <p:txBody>
          <a:bodyPr wrap="square">
            <a:spAutoFit/>
          </a:bodyPr>
          <a:lstStyle/>
          <a:p>
            <a:pPr marL="342900" indent="-342900">
              <a:buFont typeface="Arial" pitchFamily="34" charset="0"/>
              <a:buChar char="•"/>
            </a:pPr>
            <a:r>
              <a:rPr lang="en-US" sz="2800" dirty="0">
                <a:latin typeface="Franklin Gothic Book" pitchFamily="34" charset="0"/>
              </a:rPr>
              <a:t>P</a:t>
            </a:r>
            <a:r>
              <a:rPr lang="en-US" sz="2800" dirty="0" smtClean="0">
                <a:latin typeface="Franklin Gothic Book" pitchFamily="34" charset="0"/>
              </a:rPr>
              <a:t>rovides </a:t>
            </a:r>
            <a:r>
              <a:rPr lang="en-US" sz="2800" dirty="0">
                <a:latin typeface="Franklin Gothic Book" pitchFamily="34" charset="0"/>
              </a:rPr>
              <a:t>critical prevention and early intervention assessment and case management services to youth and their families who are exhibiting at-risk behaviors at home, at school, and/or in the </a:t>
            </a:r>
            <a:r>
              <a:rPr lang="en-US" sz="2800" dirty="0" smtClean="0">
                <a:latin typeface="Franklin Gothic Book" pitchFamily="34" charset="0"/>
              </a:rPr>
              <a:t>community</a:t>
            </a:r>
            <a:endParaRPr lang="en-US" sz="2800" dirty="0">
              <a:latin typeface="Franklin Gothic Book" pitchFamily="34" charset="0"/>
            </a:endParaRPr>
          </a:p>
          <a:p>
            <a:pPr marL="342900" indent="-342900">
              <a:buFont typeface="Arial" pitchFamily="34" charset="0"/>
              <a:buChar char="•"/>
            </a:pPr>
            <a:r>
              <a:rPr lang="en-US" sz="2800" dirty="0" smtClean="0">
                <a:latin typeface="Franklin Gothic Book" pitchFamily="34" charset="0"/>
              </a:rPr>
              <a:t>Incorporates </a:t>
            </a:r>
            <a:r>
              <a:rPr lang="en-US" sz="2800" dirty="0">
                <a:latin typeface="Franklin Gothic Book" pitchFamily="34" charset="0"/>
              </a:rPr>
              <a:t>numerous services and programs in an </a:t>
            </a:r>
            <a:r>
              <a:rPr lang="en-US" sz="2800" dirty="0" smtClean="0">
                <a:latin typeface="Franklin Gothic Book" pitchFamily="34" charset="0"/>
              </a:rPr>
              <a:t>coordinated effort </a:t>
            </a:r>
            <a:r>
              <a:rPr lang="en-US" sz="2800" dirty="0" smtClean="0">
                <a:latin typeface="Franklin Gothic Book" pitchFamily="34" charset="0"/>
              </a:rPr>
              <a:t>by </a:t>
            </a:r>
            <a:r>
              <a:rPr lang="en-US" sz="2800" dirty="0">
                <a:latin typeface="Franklin Gothic Book" pitchFamily="34" charset="0"/>
              </a:rPr>
              <a:t>different </a:t>
            </a:r>
            <a:r>
              <a:rPr lang="en-US" sz="2800" dirty="0" smtClean="0">
                <a:latin typeface="Franklin Gothic Book" pitchFamily="34" charset="0"/>
              </a:rPr>
              <a:t>entities</a:t>
            </a:r>
            <a:endParaRPr lang="en-US" sz="2800" dirty="0" smtClean="0">
              <a:latin typeface="Franklin Gothic Book" pitchFamily="34" charset="0"/>
            </a:endParaRPr>
          </a:p>
          <a:p>
            <a:pPr marL="342900" indent="-342900">
              <a:buFont typeface="Arial" pitchFamily="34" charset="0"/>
              <a:buChar char="•"/>
            </a:pPr>
            <a:r>
              <a:rPr lang="en-US" sz="2800" dirty="0" smtClean="0">
                <a:latin typeface="Franklin Gothic Book" pitchFamily="34" charset="0"/>
              </a:rPr>
              <a:t>Increases accountability </a:t>
            </a:r>
            <a:r>
              <a:rPr lang="en-US" sz="2800" dirty="0">
                <a:latin typeface="Franklin Gothic Book" pitchFamily="34" charset="0"/>
              </a:rPr>
              <a:t>of </a:t>
            </a:r>
            <a:r>
              <a:rPr lang="en-US" sz="2800" dirty="0" smtClean="0">
                <a:latin typeface="Franklin Gothic Book" pitchFamily="34" charset="0"/>
              </a:rPr>
              <a:t>providers that serve justice involved youth and </a:t>
            </a:r>
            <a:r>
              <a:rPr lang="en-US" sz="2800" dirty="0">
                <a:latin typeface="Franklin Gothic Book" pitchFamily="34" charset="0"/>
              </a:rPr>
              <a:t>at-risk youth, their families, and the community at </a:t>
            </a:r>
            <a:r>
              <a:rPr lang="en-US" sz="2800" dirty="0" smtClean="0">
                <a:latin typeface="Franklin Gothic Book" pitchFamily="34" charset="0"/>
              </a:rPr>
              <a:t>large </a:t>
            </a:r>
            <a:endParaRPr lang="en-US" sz="2800" dirty="0">
              <a:latin typeface="Franklin Gothic Book" pitchFamily="34" charset="0"/>
            </a:endParaRPr>
          </a:p>
          <a:p>
            <a:pPr marL="342900" indent="-342900">
              <a:buFont typeface="Arial" pitchFamily="34" charset="0"/>
              <a:buChar char="•"/>
            </a:pPr>
            <a:r>
              <a:rPr lang="en-US" sz="2800" dirty="0" smtClean="0">
                <a:latin typeface="Franklin Gothic Book" pitchFamily="34" charset="0"/>
              </a:rPr>
              <a:t>Provides </a:t>
            </a:r>
            <a:r>
              <a:rPr lang="en-US" sz="2800" dirty="0">
                <a:latin typeface="Franklin Gothic Book" pitchFamily="34" charset="0"/>
              </a:rPr>
              <a:t>youth with a greater array of services, at a reduced cost to operate and with more positive </a:t>
            </a:r>
            <a:r>
              <a:rPr lang="en-US" sz="2800" dirty="0" smtClean="0">
                <a:latin typeface="Franklin Gothic Book" pitchFamily="34" charset="0"/>
              </a:rPr>
              <a:t>outcomes </a:t>
            </a:r>
            <a:endParaRPr lang="en-US" sz="2800" dirty="0">
              <a:latin typeface="Franklin Gothic Book" pitchFamily="34" charset="0"/>
            </a:endParaRPr>
          </a:p>
        </p:txBody>
      </p:sp>
    </p:spTree>
    <p:extLst>
      <p:ext uri="{BB962C8B-B14F-4D97-AF65-F5344CB8AC3E}">
        <p14:creationId xmlns:p14="http://schemas.microsoft.com/office/powerpoint/2010/main" val="2082332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ofM Powerpoint Theme4.jpg"/>
          <p:cNvPicPr>
            <a:picLocks noChangeAspect="1"/>
          </p:cNvPicPr>
          <p:nvPr/>
        </p:nvPicPr>
        <p:blipFill rotWithShape="1">
          <a:blip r:embed="rId2">
            <a:extLst>
              <a:ext uri="{28A0092B-C50C-407E-A947-70E740481C1C}">
                <a14:useLocalDpi xmlns:a14="http://schemas.microsoft.com/office/drawing/2010/main" val="0"/>
              </a:ext>
            </a:extLst>
          </a:blip>
          <a:srcRect t="19494" b="5513"/>
          <a:stretch/>
        </p:blipFill>
        <p:spPr>
          <a:xfrm>
            <a:off x="0" y="336"/>
            <a:ext cx="12192000" cy="6857330"/>
          </a:xfrm>
          <a:prstGeom prst="rect">
            <a:avLst/>
          </a:prstGeom>
        </p:spPr>
      </p:pic>
      <p:sp>
        <p:nvSpPr>
          <p:cNvPr id="3" name="Title 1"/>
          <p:cNvSpPr txBox="1">
            <a:spLocks/>
          </p:cNvSpPr>
          <p:nvPr/>
        </p:nvSpPr>
        <p:spPr>
          <a:xfrm>
            <a:off x="609600" y="549159"/>
            <a:ext cx="10972800" cy="1524000"/>
          </a:xfrm>
          <a:prstGeom prst="rect">
            <a:avLst/>
          </a:prstGeom>
        </p:spPr>
        <p:txBody>
          <a:bodyPr/>
          <a:lstStyle>
            <a:lvl1pPr algn="ctr" defTabSz="725759" rtl="0" eaLnBrk="1" latinLnBrk="0" hangingPunct="1">
              <a:spcBef>
                <a:spcPct val="0"/>
              </a:spcBef>
              <a:buNone/>
              <a:defRPr sz="7000" kern="1200">
                <a:solidFill>
                  <a:schemeClr val="tx1"/>
                </a:solidFill>
                <a:latin typeface="+mj-lt"/>
                <a:ea typeface="+mj-ea"/>
                <a:cs typeface="+mj-cs"/>
              </a:defRPr>
            </a:lvl1pPr>
          </a:lstStyle>
          <a:p>
            <a:r>
              <a:rPr lang="en-US" sz="4800" dirty="0" smtClean="0">
                <a:solidFill>
                  <a:schemeClr val="bg1"/>
                </a:solidFill>
              </a:rPr>
              <a:t>       </a:t>
            </a:r>
            <a:r>
              <a:rPr lang="en-US" sz="4400" dirty="0" smtClean="0">
                <a:solidFill>
                  <a:schemeClr val="bg1"/>
                </a:solidFill>
              </a:rPr>
              <a:t>Framework Foundations</a:t>
            </a:r>
            <a:endParaRPr lang="en-US" sz="4400" dirty="0">
              <a:solidFill>
                <a:schemeClr val="bg1"/>
              </a:solidFill>
            </a:endParaRPr>
          </a:p>
        </p:txBody>
      </p:sp>
      <p:sp>
        <p:nvSpPr>
          <p:cNvPr id="6" name="Content Placeholder 5"/>
          <p:cNvSpPr>
            <a:spLocks noGrp="1"/>
          </p:cNvSpPr>
          <p:nvPr>
            <p:ph idx="1"/>
          </p:nvPr>
        </p:nvSpPr>
        <p:spPr/>
        <p:txBody>
          <a:bodyPr>
            <a:normAutofit/>
          </a:bodyPr>
          <a:lstStyle/>
          <a:p>
            <a:pPr marL="342900" lvl="0" indent="-342900">
              <a:spcBef>
                <a:spcPts val="600"/>
              </a:spcBef>
              <a:spcAft>
                <a:spcPts val="600"/>
              </a:spcAft>
              <a:buClr>
                <a:srgbClr val="000000"/>
              </a:buClr>
              <a:buSzPts val="1400"/>
              <a:buFont typeface="Times New Roman"/>
              <a:buChar char="•"/>
              <a:tabLst>
                <a:tab pos="228600" algn="l"/>
                <a:tab pos="457200" algn="l"/>
              </a:tabLst>
            </a:pPr>
            <a:endParaRPr lang="en-US" dirty="0">
              <a:latin typeface="Franklin Gothic Book"/>
              <a:ea typeface="Times New Roman"/>
              <a:cs typeface="Times New Roman"/>
            </a:endParaRPr>
          </a:p>
          <a:p>
            <a:endParaRPr lang="en-US" dirty="0"/>
          </a:p>
        </p:txBody>
      </p:sp>
      <p:sp>
        <p:nvSpPr>
          <p:cNvPr id="7" name="TextBox 6"/>
          <p:cNvSpPr txBox="1"/>
          <p:nvPr/>
        </p:nvSpPr>
        <p:spPr>
          <a:xfrm>
            <a:off x="352168" y="2073159"/>
            <a:ext cx="11543270" cy="3323987"/>
          </a:xfrm>
          <a:prstGeom prst="rect">
            <a:avLst/>
          </a:prstGeom>
          <a:noFill/>
        </p:spPr>
        <p:txBody>
          <a:bodyPr wrap="square" rtlCol="0">
            <a:spAutoFit/>
          </a:bodyPr>
          <a:lstStyle/>
          <a:p>
            <a:pPr marL="457200" indent="-457200">
              <a:buFont typeface="Arial" pitchFamily="34" charset="0"/>
              <a:buChar char="•"/>
            </a:pPr>
            <a:r>
              <a:rPr lang="en-US" sz="3200" dirty="0" smtClean="0">
                <a:latin typeface="Franklin Gothic Book" pitchFamily="34" charset="0"/>
              </a:rPr>
              <a:t>Juvenile Assessment Center, Youth Assessment and Resource Center, JAC vs. YARC</a:t>
            </a:r>
          </a:p>
          <a:p>
            <a:endParaRPr lang="en-US" sz="3200" dirty="0">
              <a:latin typeface="Franklin Gothic Book" pitchFamily="34" charset="0"/>
            </a:endParaRPr>
          </a:p>
          <a:p>
            <a:pPr marL="457200" indent="-457200">
              <a:buFont typeface="Arial" pitchFamily="34" charset="0"/>
              <a:buChar char="•"/>
            </a:pPr>
            <a:r>
              <a:rPr lang="en-US" sz="3200" dirty="0" smtClean="0">
                <a:latin typeface="Franklin Gothic Book" pitchFamily="34" charset="0"/>
              </a:rPr>
              <a:t>Juvenile Summons Program</a:t>
            </a:r>
          </a:p>
          <a:p>
            <a:pPr marL="685800" indent="-685800">
              <a:buFont typeface="Courier New" pitchFamily="49" charset="0"/>
              <a:buChar char="o"/>
            </a:pPr>
            <a:endParaRPr lang="en-US" sz="3200" dirty="0">
              <a:latin typeface="Franklin Gothic Book" pitchFamily="34" charset="0"/>
            </a:endParaRPr>
          </a:p>
          <a:p>
            <a:pPr marL="457200" indent="-457200">
              <a:buFont typeface="Arial" pitchFamily="34" charset="0"/>
              <a:buChar char="•"/>
            </a:pPr>
            <a:r>
              <a:rPr lang="en-US" sz="3200" dirty="0" smtClean="0">
                <a:latin typeface="Franklin Gothic Book" pitchFamily="34" charset="0"/>
              </a:rPr>
              <a:t>Framework ≠ Plan</a:t>
            </a:r>
          </a:p>
          <a:p>
            <a:pPr marL="285750" indent="-285750">
              <a:buFont typeface="Arial" pitchFamily="34" charset="0"/>
              <a:buChar char="•"/>
            </a:pPr>
            <a:endParaRPr lang="en-US" dirty="0"/>
          </a:p>
        </p:txBody>
      </p:sp>
    </p:spTree>
    <p:extLst>
      <p:ext uri="{BB962C8B-B14F-4D97-AF65-F5344CB8AC3E}">
        <p14:creationId xmlns:p14="http://schemas.microsoft.com/office/powerpoint/2010/main" val="4097869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ofM Powerpoint Theme4.jpg"/>
          <p:cNvPicPr>
            <a:picLocks noChangeAspect="1"/>
          </p:cNvPicPr>
          <p:nvPr/>
        </p:nvPicPr>
        <p:blipFill rotWithShape="1">
          <a:blip r:embed="rId2">
            <a:extLst>
              <a:ext uri="{28A0092B-C50C-407E-A947-70E740481C1C}">
                <a14:useLocalDpi xmlns:a14="http://schemas.microsoft.com/office/drawing/2010/main" val="0"/>
              </a:ext>
            </a:extLst>
          </a:blip>
          <a:srcRect t="19494" b="5513"/>
          <a:stretch/>
        </p:blipFill>
        <p:spPr>
          <a:xfrm>
            <a:off x="0" y="336"/>
            <a:ext cx="12192000" cy="6857330"/>
          </a:xfrm>
          <a:prstGeom prst="rect">
            <a:avLst/>
          </a:prstGeom>
        </p:spPr>
      </p:pic>
      <p:sp>
        <p:nvSpPr>
          <p:cNvPr id="3" name="Title 1"/>
          <p:cNvSpPr txBox="1">
            <a:spLocks/>
          </p:cNvSpPr>
          <p:nvPr/>
        </p:nvSpPr>
        <p:spPr>
          <a:xfrm>
            <a:off x="609600" y="549159"/>
            <a:ext cx="10972800" cy="1524000"/>
          </a:xfrm>
          <a:prstGeom prst="rect">
            <a:avLst/>
          </a:prstGeom>
        </p:spPr>
        <p:txBody>
          <a:bodyPr/>
          <a:lstStyle>
            <a:lvl1pPr algn="ctr" defTabSz="725759" rtl="0" eaLnBrk="1" latinLnBrk="0" hangingPunct="1">
              <a:spcBef>
                <a:spcPct val="0"/>
              </a:spcBef>
              <a:buNone/>
              <a:defRPr sz="7000" kern="1200">
                <a:solidFill>
                  <a:schemeClr val="tx1"/>
                </a:solidFill>
                <a:latin typeface="+mj-lt"/>
                <a:ea typeface="+mj-ea"/>
                <a:cs typeface="+mj-cs"/>
              </a:defRPr>
            </a:lvl1pPr>
          </a:lstStyle>
          <a:p>
            <a:r>
              <a:rPr lang="en-US" sz="5249" dirty="0" smtClean="0">
                <a:solidFill>
                  <a:prstClr val="white"/>
                </a:solidFill>
              </a:rPr>
              <a:t>      Juvenile Assessment Working Group</a:t>
            </a:r>
            <a:endParaRPr lang="en-US" sz="5249" dirty="0">
              <a:solidFill>
                <a:prstClr val="white"/>
              </a:solidFill>
            </a:endParaRPr>
          </a:p>
        </p:txBody>
      </p:sp>
      <p:sp>
        <p:nvSpPr>
          <p:cNvPr id="6" name="Content Placeholder 5"/>
          <p:cNvSpPr>
            <a:spLocks noGrp="1"/>
          </p:cNvSpPr>
          <p:nvPr>
            <p:ph idx="1"/>
          </p:nvPr>
        </p:nvSpPr>
        <p:spPr/>
        <p:txBody>
          <a:bodyPr>
            <a:normAutofit lnSpcReduction="10000"/>
          </a:bodyPr>
          <a:lstStyle/>
          <a:p>
            <a:pPr marL="342900" lvl="0" indent="-342900">
              <a:spcBef>
                <a:spcPts val="600"/>
              </a:spcBef>
              <a:spcAft>
                <a:spcPts val="600"/>
              </a:spcAft>
              <a:buClr>
                <a:srgbClr val="000000"/>
              </a:buClr>
              <a:buSzPts val="1400"/>
              <a:buFont typeface="Times New Roman"/>
              <a:buChar char="•"/>
              <a:tabLst>
                <a:tab pos="228600" algn="l"/>
                <a:tab pos="457200" algn="l"/>
              </a:tabLst>
            </a:pPr>
            <a:r>
              <a:rPr lang="en-US" spc="-20" dirty="0" smtClean="0">
                <a:latin typeface="Franklin Gothic Book"/>
                <a:ea typeface="Times New Roman"/>
                <a:cs typeface="Times New Roman"/>
              </a:rPr>
              <a:t>Formed </a:t>
            </a:r>
            <a:r>
              <a:rPr lang="en-US" spc="-20" dirty="0">
                <a:latin typeface="Franklin Gothic Book"/>
                <a:ea typeface="Times New Roman"/>
                <a:cs typeface="Times New Roman"/>
              </a:rPr>
              <a:t>January </a:t>
            </a:r>
            <a:r>
              <a:rPr lang="en-US" spc="-20" dirty="0" smtClean="0">
                <a:latin typeface="Franklin Gothic Book"/>
                <a:ea typeface="Times New Roman"/>
                <a:cs typeface="Times New Roman"/>
              </a:rPr>
              <a:t>2017; part of the Operation: Safe Community Crime Plan</a:t>
            </a:r>
          </a:p>
          <a:p>
            <a:pPr marL="342900" lvl="0" indent="-342900">
              <a:spcBef>
                <a:spcPts val="600"/>
              </a:spcBef>
              <a:spcAft>
                <a:spcPts val="600"/>
              </a:spcAft>
              <a:buClr>
                <a:srgbClr val="000000"/>
              </a:buClr>
              <a:buSzPts val="1400"/>
              <a:buFont typeface="Times New Roman"/>
              <a:buChar char="•"/>
              <a:tabLst>
                <a:tab pos="228600" algn="l"/>
                <a:tab pos="457200" algn="l"/>
              </a:tabLst>
            </a:pPr>
            <a:r>
              <a:rPr lang="en-US" spc="-20" dirty="0" smtClean="0">
                <a:latin typeface="Franklin Gothic Book"/>
                <a:ea typeface="Times New Roman"/>
                <a:cs typeface="Times New Roman"/>
              </a:rPr>
              <a:t>Includes representatives </a:t>
            </a:r>
            <a:r>
              <a:rPr lang="en-US" spc="-20" dirty="0">
                <a:latin typeface="Franklin Gothic Book"/>
                <a:ea typeface="Times New Roman"/>
                <a:cs typeface="Times New Roman"/>
              </a:rPr>
              <a:t>from </a:t>
            </a:r>
            <a:r>
              <a:rPr lang="en-US" spc="-20" dirty="0" smtClean="0">
                <a:latin typeface="Franklin Gothic Book"/>
                <a:ea typeface="Times New Roman"/>
                <a:cs typeface="Times New Roman"/>
              </a:rPr>
              <a:t>various </a:t>
            </a:r>
            <a:r>
              <a:rPr lang="en-US" spc="-20" dirty="0" smtClean="0">
                <a:latin typeface="Franklin Gothic Book"/>
                <a:ea typeface="Times New Roman"/>
                <a:cs typeface="Times New Roman"/>
              </a:rPr>
              <a:t>government, educational </a:t>
            </a:r>
            <a:r>
              <a:rPr lang="en-US" spc="-20" dirty="0">
                <a:latin typeface="Franklin Gothic Book"/>
                <a:ea typeface="Times New Roman"/>
                <a:cs typeface="Times New Roman"/>
              </a:rPr>
              <a:t>and community agencies </a:t>
            </a:r>
            <a:r>
              <a:rPr lang="en-US" spc="-20" dirty="0" smtClean="0">
                <a:latin typeface="Franklin Gothic Book"/>
                <a:ea typeface="Times New Roman"/>
                <a:cs typeface="Times New Roman"/>
              </a:rPr>
              <a:t>serving youth and families</a:t>
            </a:r>
            <a:endParaRPr lang="en-US" spc="-20" dirty="0" smtClean="0">
              <a:latin typeface="Franklin Gothic Book"/>
              <a:ea typeface="Times New Roman"/>
              <a:cs typeface="Times New Roman"/>
            </a:endParaRPr>
          </a:p>
          <a:p>
            <a:pPr marL="342900" lvl="0" indent="-342900">
              <a:spcBef>
                <a:spcPts val="600"/>
              </a:spcBef>
              <a:spcAft>
                <a:spcPts val="600"/>
              </a:spcAft>
              <a:buClr>
                <a:srgbClr val="000000"/>
              </a:buClr>
              <a:buSzPts val="1400"/>
              <a:buFont typeface="Times New Roman"/>
              <a:buChar char="•"/>
              <a:tabLst>
                <a:tab pos="228600" algn="l"/>
                <a:tab pos="457200" algn="l"/>
              </a:tabLst>
            </a:pPr>
            <a:r>
              <a:rPr lang="en-US" spc="-20" dirty="0">
                <a:latin typeface="Franklin Gothic Book"/>
                <a:ea typeface="Times New Roman"/>
                <a:cs typeface="Times New Roman"/>
              </a:rPr>
              <a:t>M</a:t>
            </a:r>
            <a:r>
              <a:rPr lang="en-US" spc="-20" dirty="0" smtClean="0">
                <a:latin typeface="Franklin Gothic Book"/>
                <a:ea typeface="Times New Roman"/>
                <a:cs typeface="Times New Roman"/>
              </a:rPr>
              <a:t>onthly meetings </a:t>
            </a:r>
          </a:p>
          <a:p>
            <a:pPr marL="342900" lvl="0" indent="-342900">
              <a:spcBef>
                <a:spcPts val="600"/>
              </a:spcBef>
              <a:spcAft>
                <a:spcPts val="600"/>
              </a:spcAft>
              <a:buClr>
                <a:srgbClr val="000000"/>
              </a:buClr>
              <a:buSzPts val="1400"/>
              <a:buFont typeface="Times New Roman"/>
              <a:buChar char="•"/>
              <a:tabLst>
                <a:tab pos="228600" algn="l"/>
                <a:tab pos="457200" algn="l"/>
              </a:tabLst>
            </a:pPr>
            <a:r>
              <a:rPr lang="en-US" spc="-20" dirty="0">
                <a:latin typeface="Franklin Gothic Book"/>
                <a:ea typeface="Times New Roman"/>
                <a:cs typeface="Times New Roman"/>
              </a:rPr>
              <a:t>E</a:t>
            </a:r>
            <a:r>
              <a:rPr lang="en-US" spc="-20" dirty="0" smtClean="0">
                <a:latin typeface="Franklin Gothic Book"/>
                <a:ea typeface="Times New Roman"/>
                <a:cs typeface="Times New Roman"/>
              </a:rPr>
              <a:t>xtensive </a:t>
            </a:r>
            <a:r>
              <a:rPr lang="en-US" spc="-20" dirty="0">
                <a:latin typeface="Franklin Gothic Book"/>
                <a:ea typeface="Times New Roman"/>
                <a:cs typeface="Times New Roman"/>
              </a:rPr>
              <a:t>best practices </a:t>
            </a:r>
            <a:r>
              <a:rPr lang="en-US" spc="-20" dirty="0" smtClean="0">
                <a:latin typeface="Franklin Gothic Book"/>
                <a:ea typeface="Times New Roman"/>
                <a:cs typeface="Times New Roman"/>
              </a:rPr>
              <a:t>research</a:t>
            </a:r>
          </a:p>
          <a:p>
            <a:pPr marL="342900" lvl="0" indent="-342900">
              <a:spcBef>
                <a:spcPts val="600"/>
              </a:spcBef>
              <a:spcAft>
                <a:spcPts val="600"/>
              </a:spcAft>
              <a:buClr>
                <a:srgbClr val="000000"/>
              </a:buClr>
              <a:buSzPts val="1400"/>
              <a:buFont typeface="Times New Roman"/>
              <a:buChar char="•"/>
              <a:tabLst>
                <a:tab pos="228600" algn="l"/>
                <a:tab pos="457200" algn="l"/>
              </a:tabLst>
            </a:pPr>
            <a:r>
              <a:rPr lang="en-US" spc="-20" dirty="0">
                <a:latin typeface="Franklin Gothic Book"/>
                <a:ea typeface="Times New Roman"/>
                <a:cs typeface="Times New Roman"/>
              </a:rPr>
              <a:t>S</a:t>
            </a:r>
            <a:r>
              <a:rPr lang="en-US" spc="-20" dirty="0" smtClean="0">
                <a:latin typeface="Franklin Gothic Book"/>
                <a:ea typeface="Times New Roman"/>
                <a:cs typeface="Times New Roman"/>
              </a:rPr>
              <a:t>ite </a:t>
            </a:r>
            <a:r>
              <a:rPr lang="en-US" spc="-20" dirty="0">
                <a:latin typeface="Franklin Gothic Book"/>
                <a:ea typeface="Times New Roman"/>
                <a:cs typeface="Times New Roman"/>
              </a:rPr>
              <a:t>visits to model programs in other jurisdictions </a:t>
            </a:r>
            <a:r>
              <a:rPr lang="en-US" spc="-20" dirty="0" smtClean="0">
                <a:latin typeface="Franklin Gothic Book"/>
                <a:ea typeface="Times New Roman"/>
                <a:cs typeface="Times New Roman"/>
              </a:rPr>
              <a:t>(including Miami</a:t>
            </a:r>
            <a:r>
              <a:rPr lang="en-US" spc="-20" dirty="0" smtClean="0">
                <a:latin typeface="Franklin Gothic Book"/>
                <a:ea typeface="Times New Roman"/>
                <a:cs typeface="Times New Roman"/>
              </a:rPr>
              <a:t>, FL and Denver, CO </a:t>
            </a:r>
          </a:p>
          <a:p>
            <a:pPr marL="342900" lvl="0" indent="-342900">
              <a:spcBef>
                <a:spcPts val="600"/>
              </a:spcBef>
              <a:spcAft>
                <a:spcPts val="600"/>
              </a:spcAft>
              <a:buClr>
                <a:srgbClr val="000000"/>
              </a:buClr>
              <a:buSzPts val="1400"/>
              <a:buFont typeface="Times New Roman"/>
              <a:buChar char="•"/>
              <a:tabLst>
                <a:tab pos="228600" algn="l"/>
                <a:tab pos="457200" algn="l"/>
              </a:tabLst>
            </a:pPr>
            <a:r>
              <a:rPr lang="en-US" spc="-20" dirty="0">
                <a:latin typeface="Franklin Gothic Book"/>
                <a:ea typeface="Times New Roman"/>
                <a:cs typeface="Times New Roman"/>
              </a:rPr>
              <a:t>E</a:t>
            </a:r>
            <a:r>
              <a:rPr lang="en-US" spc="-20" dirty="0" smtClean="0">
                <a:latin typeface="Franklin Gothic Book"/>
                <a:ea typeface="Times New Roman"/>
                <a:cs typeface="Times New Roman"/>
              </a:rPr>
              <a:t>ngagement </a:t>
            </a:r>
            <a:r>
              <a:rPr lang="en-US" spc="-20" dirty="0">
                <a:latin typeface="Franklin Gothic Book"/>
                <a:ea typeface="Times New Roman"/>
                <a:cs typeface="Times New Roman"/>
              </a:rPr>
              <a:t>of </a:t>
            </a:r>
            <a:r>
              <a:rPr lang="en-US" spc="-20" dirty="0" smtClean="0">
                <a:latin typeface="Franklin Gothic Book"/>
                <a:ea typeface="Times New Roman"/>
                <a:cs typeface="Times New Roman"/>
              </a:rPr>
              <a:t>other juvenile </a:t>
            </a:r>
            <a:r>
              <a:rPr lang="en-US" spc="-20" dirty="0">
                <a:latin typeface="Franklin Gothic Book"/>
                <a:ea typeface="Times New Roman"/>
                <a:cs typeface="Times New Roman"/>
              </a:rPr>
              <a:t>justice stakeholders and </a:t>
            </a:r>
            <a:r>
              <a:rPr lang="en-US" spc="-20" dirty="0" smtClean="0">
                <a:latin typeface="Franklin Gothic Book"/>
                <a:ea typeface="Times New Roman"/>
                <a:cs typeface="Times New Roman"/>
              </a:rPr>
              <a:t>youth </a:t>
            </a:r>
            <a:endParaRPr lang="en-US" dirty="0">
              <a:latin typeface="Franklin Gothic Book"/>
              <a:ea typeface="Times New Roman"/>
              <a:cs typeface="Times New Roman"/>
            </a:endParaRPr>
          </a:p>
          <a:p>
            <a:pPr marL="0" indent="0">
              <a:buNone/>
            </a:pPr>
            <a:endParaRPr lang="en-US" dirty="0"/>
          </a:p>
        </p:txBody>
      </p:sp>
    </p:spTree>
    <p:extLst>
      <p:ext uri="{BB962C8B-B14F-4D97-AF65-F5344CB8AC3E}">
        <p14:creationId xmlns:p14="http://schemas.microsoft.com/office/powerpoint/2010/main" val="1454592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ofM Powerpoint Theme4.jpg"/>
          <p:cNvPicPr>
            <a:picLocks noChangeAspect="1"/>
          </p:cNvPicPr>
          <p:nvPr/>
        </p:nvPicPr>
        <p:blipFill rotWithShape="1">
          <a:blip r:embed="rId2">
            <a:extLst>
              <a:ext uri="{28A0092B-C50C-407E-A947-70E740481C1C}">
                <a14:useLocalDpi xmlns:a14="http://schemas.microsoft.com/office/drawing/2010/main" val="0"/>
              </a:ext>
            </a:extLst>
          </a:blip>
          <a:srcRect t="19494" b="5513"/>
          <a:stretch/>
        </p:blipFill>
        <p:spPr>
          <a:xfrm>
            <a:off x="0" y="336"/>
            <a:ext cx="12192000" cy="6857330"/>
          </a:xfrm>
          <a:prstGeom prst="rect">
            <a:avLst/>
          </a:prstGeom>
        </p:spPr>
      </p:pic>
      <p:sp>
        <p:nvSpPr>
          <p:cNvPr id="3" name="Title 1"/>
          <p:cNvSpPr txBox="1">
            <a:spLocks/>
          </p:cNvSpPr>
          <p:nvPr/>
        </p:nvSpPr>
        <p:spPr>
          <a:xfrm>
            <a:off x="609600" y="549159"/>
            <a:ext cx="10972800" cy="1524000"/>
          </a:xfrm>
          <a:prstGeom prst="rect">
            <a:avLst/>
          </a:prstGeom>
        </p:spPr>
        <p:txBody>
          <a:bodyPr/>
          <a:lstStyle>
            <a:lvl1pPr algn="ctr" defTabSz="725759" rtl="0" eaLnBrk="1" latinLnBrk="0" hangingPunct="1">
              <a:spcBef>
                <a:spcPct val="0"/>
              </a:spcBef>
              <a:buNone/>
              <a:defRPr sz="7000" kern="1200">
                <a:solidFill>
                  <a:schemeClr val="tx1"/>
                </a:solidFill>
                <a:latin typeface="+mj-lt"/>
                <a:ea typeface="+mj-ea"/>
                <a:cs typeface="+mj-cs"/>
              </a:defRPr>
            </a:lvl1pPr>
          </a:lstStyle>
          <a:p>
            <a:r>
              <a:rPr lang="en-US" sz="5249" dirty="0" smtClean="0">
                <a:solidFill>
                  <a:schemeClr val="bg1"/>
                </a:solidFill>
              </a:rPr>
              <a:t>Goals of Assessment Center</a:t>
            </a:r>
            <a:endParaRPr lang="en-US" sz="5249" dirty="0">
              <a:solidFill>
                <a:schemeClr val="bg1"/>
              </a:solidFill>
            </a:endParaRPr>
          </a:p>
        </p:txBody>
      </p:sp>
      <p:sp>
        <p:nvSpPr>
          <p:cNvPr id="6" name="Content Placeholder 5"/>
          <p:cNvSpPr>
            <a:spLocks noGrp="1"/>
          </p:cNvSpPr>
          <p:nvPr>
            <p:ph idx="1"/>
          </p:nvPr>
        </p:nvSpPr>
        <p:spPr/>
        <p:txBody>
          <a:bodyPr>
            <a:normAutofit/>
          </a:bodyPr>
          <a:lstStyle/>
          <a:p>
            <a:pPr marL="0" marR="0" lvl="0" indent="0">
              <a:spcBef>
                <a:spcPts val="600"/>
              </a:spcBef>
              <a:spcAft>
                <a:spcPts val="600"/>
              </a:spcAft>
              <a:buNone/>
            </a:pPr>
            <a:endParaRPr lang="en-US" sz="4400" dirty="0" smtClean="0">
              <a:latin typeface="Franklin Gothic Book"/>
              <a:ea typeface="Calibri"/>
              <a:cs typeface="Times New Roman"/>
            </a:endParaRPr>
          </a:p>
          <a:p>
            <a:pPr marL="0" marR="0" lvl="0" indent="0">
              <a:spcBef>
                <a:spcPts val="600"/>
              </a:spcBef>
              <a:spcAft>
                <a:spcPts val="600"/>
              </a:spcAft>
              <a:buNone/>
            </a:pPr>
            <a:r>
              <a:rPr lang="en-US" sz="4400" dirty="0" smtClean="0">
                <a:latin typeface="Franklin Gothic Book"/>
                <a:ea typeface="Calibri"/>
                <a:cs typeface="Times New Roman"/>
              </a:rPr>
              <a:t>To </a:t>
            </a:r>
            <a:r>
              <a:rPr lang="en-US" sz="4400" b="1" dirty="0">
                <a:latin typeface="Franklin Gothic Book"/>
                <a:ea typeface="Calibri"/>
                <a:cs typeface="Times New Roman"/>
              </a:rPr>
              <a:t>divert</a:t>
            </a:r>
            <a:r>
              <a:rPr lang="en-US" sz="4400" dirty="0">
                <a:latin typeface="Franklin Gothic Book"/>
                <a:ea typeface="Calibri"/>
                <a:cs typeface="Times New Roman"/>
              </a:rPr>
              <a:t> as many </a:t>
            </a:r>
            <a:r>
              <a:rPr lang="en-US" sz="4400" b="1" dirty="0">
                <a:latin typeface="Franklin Gothic Book"/>
                <a:ea typeface="Calibri"/>
                <a:cs typeface="Times New Roman"/>
              </a:rPr>
              <a:t>youth</a:t>
            </a:r>
            <a:r>
              <a:rPr lang="en-US" sz="4400" dirty="0">
                <a:latin typeface="Franklin Gothic Book"/>
                <a:ea typeface="Calibri"/>
                <a:cs typeface="Times New Roman"/>
              </a:rPr>
              <a:t> as possible, consistent with public safety, </a:t>
            </a:r>
            <a:r>
              <a:rPr lang="en-US" sz="4400" b="1" dirty="0">
                <a:latin typeface="Franklin Gothic Book"/>
                <a:ea typeface="Calibri"/>
                <a:cs typeface="Times New Roman"/>
              </a:rPr>
              <a:t>from</a:t>
            </a:r>
            <a:r>
              <a:rPr lang="en-US" sz="4400" dirty="0">
                <a:latin typeface="Franklin Gothic Book"/>
                <a:ea typeface="Calibri"/>
                <a:cs typeface="Times New Roman"/>
              </a:rPr>
              <a:t> entering or going deeper into the </a:t>
            </a:r>
            <a:r>
              <a:rPr lang="en-US" sz="4400" b="1" dirty="0">
                <a:latin typeface="Franklin Gothic Book"/>
                <a:ea typeface="Calibri"/>
                <a:cs typeface="Times New Roman"/>
              </a:rPr>
              <a:t>juvenile justice system</a:t>
            </a:r>
            <a:r>
              <a:rPr lang="en-US" sz="4400" dirty="0">
                <a:latin typeface="Franklin Gothic Book"/>
                <a:ea typeface="Calibri"/>
                <a:cs typeface="Times New Roman"/>
              </a:rPr>
              <a:t>.</a:t>
            </a:r>
            <a:endParaRPr lang="en-US" sz="4400" dirty="0">
              <a:latin typeface="Franklin Gothic Book"/>
              <a:ea typeface="Times New Roman"/>
              <a:cs typeface="Times New Roman"/>
            </a:endParaRPr>
          </a:p>
          <a:p>
            <a:pPr marL="0" indent="0">
              <a:buNone/>
            </a:pPr>
            <a:endParaRPr lang="en-US" sz="4400" dirty="0"/>
          </a:p>
        </p:txBody>
      </p:sp>
    </p:spTree>
    <p:extLst>
      <p:ext uri="{BB962C8B-B14F-4D97-AF65-F5344CB8AC3E}">
        <p14:creationId xmlns:p14="http://schemas.microsoft.com/office/powerpoint/2010/main" val="2102800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ofM Powerpoint Theme4.jpg"/>
          <p:cNvPicPr>
            <a:picLocks noChangeAspect="1"/>
          </p:cNvPicPr>
          <p:nvPr/>
        </p:nvPicPr>
        <p:blipFill rotWithShape="1">
          <a:blip r:embed="rId2">
            <a:extLst>
              <a:ext uri="{28A0092B-C50C-407E-A947-70E740481C1C}">
                <a14:useLocalDpi xmlns:a14="http://schemas.microsoft.com/office/drawing/2010/main" val="0"/>
              </a:ext>
            </a:extLst>
          </a:blip>
          <a:srcRect t="19494" b="5513"/>
          <a:stretch/>
        </p:blipFill>
        <p:spPr>
          <a:xfrm>
            <a:off x="0" y="336"/>
            <a:ext cx="12192000" cy="6857330"/>
          </a:xfrm>
          <a:prstGeom prst="rect">
            <a:avLst/>
          </a:prstGeom>
        </p:spPr>
      </p:pic>
      <p:sp>
        <p:nvSpPr>
          <p:cNvPr id="3" name="Title 1"/>
          <p:cNvSpPr txBox="1">
            <a:spLocks/>
          </p:cNvSpPr>
          <p:nvPr/>
        </p:nvSpPr>
        <p:spPr>
          <a:xfrm>
            <a:off x="609600" y="549159"/>
            <a:ext cx="10972800" cy="1524000"/>
          </a:xfrm>
          <a:prstGeom prst="rect">
            <a:avLst/>
          </a:prstGeom>
        </p:spPr>
        <p:txBody>
          <a:bodyPr/>
          <a:lstStyle>
            <a:lvl1pPr algn="ctr" defTabSz="725759" rtl="0" eaLnBrk="1" latinLnBrk="0" hangingPunct="1">
              <a:spcBef>
                <a:spcPct val="0"/>
              </a:spcBef>
              <a:buNone/>
              <a:defRPr sz="7000" kern="1200">
                <a:solidFill>
                  <a:schemeClr val="tx1"/>
                </a:solidFill>
                <a:latin typeface="+mj-lt"/>
                <a:ea typeface="+mj-ea"/>
                <a:cs typeface="+mj-cs"/>
              </a:defRPr>
            </a:lvl1pPr>
          </a:lstStyle>
          <a:p>
            <a:r>
              <a:rPr lang="en-US" sz="5249" dirty="0" smtClean="0">
                <a:solidFill>
                  <a:schemeClr val="bg1"/>
                </a:solidFill>
              </a:rPr>
              <a:t>Goals of Assessment Center</a:t>
            </a:r>
            <a:endParaRPr lang="en-US" sz="5249" dirty="0">
              <a:solidFill>
                <a:schemeClr val="bg1"/>
              </a:solidFill>
            </a:endParaRPr>
          </a:p>
        </p:txBody>
      </p:sp>
      <p:sp>
        <p:nvSpPr>
          <p:cNvPr id="6" name="Content Placeholder 5"/>
          <p:cNvSpPr>
            <a:spLocks noGrp="1"/>
          </p:cNvSpPr>
          <p:nvPr>
            <p:ph idx="1"/>
          </p:nvPr>
        </p:nvSpPr>
        <p:spPr/>
        <p:txBody>
          <a:bodyPr>
            <a:normAutofit/>
          </a:bodyPr>
          <a:lstStyle/>
          <a:p>
            <a:pPr marL="0" marR="0" lvl="0" indent="0">
              <a:spcBef>
                <a:spcPts val="600"/>
              </a:spcBef>
              <a:spcAft>
                <a:spcPts val="600"/>
              </a:spcAft>
              <a:buNone/>
            </a:pPr>
            <a:endParaRPr lang="en-US" sz="4800" dirty="0" smtClean="0">
              <a:latin typeface="Franklin Gothic Book"/>
              <a:ea typeface="Calibri"/>
              <a:cs typeface="Times New Roman"/>
            </a:endParaRPr>
          </a:p>
          <a:p>
            <a:pPr marL="0" marR="0" lvl="0" indent="0">
              <a:spcBef>
                <a:spcPts val="600"/>
              </a:spcBef>
              <a:spcAft>
                <a:spcPts val="600"/>
              </a:spcAft>
              <a:buNone/>
            </a:pPr>
            <a:r>
              <a:rPr lang="en-US" sz="4400" dirty="0" smtClean="0">
                <a:latin typeface="Franklin Gothic Book"/>
                <a:ea typeface="Calibri"/>
                <a:cs typeface="Times New Roman"/>
              </a:rPr>
              <a:t>To </a:t>
            </a:r>
            <a:r>
              <a:rPr lang="en-US" sz="4400" dirty="0">
                <a:latin typeface="Franklin Gothic Book"/>
                <a:ea typeface="Calibri"/>
                <a:cs typeface="Times New Roman"/>
              </a:rPr>
              <a:t>enhance public safety through </a:t>
            </a:r>
            <a:r>
              <a:rPr lang="en-US" sz="4400" b="1" dirty="0">
                <a:latin typeface="Franklin Gothic Book"/>
                <a:ea typeface="Calibri"/>
                <a:cs typeface="Times New Roman"/>
              </a:rPr>
              <a:t>early intervention, comprehensive assessment, and referral</a:t>
            </a:r>
            <a:r>
              <a:rPr lang="en-US" sz="4400" dirty="0">
                <a:latin typeface="Franklin Gothic Book"/>
                <a:ea typeface="Calibri"/>
                <a:cs typeface="Times New Roman"/>
              </a:rPr>
              <a:t> to supportive services and positive strategies tailored to address each </a:t>
            </a:r>
            <a:r>
              <a:rPr lang="en-US" sz="4400" b="1" dirty="0">
                <a:latin typeface="Franklin Gothic Book"/>
                <a:ea typeface="Calibri"/>
                <a:cs typeface="Times New Roman"/>
              </a:rPr>
              <a:t>youth and family’s individual needs</a:t>
            </a:r>
            <a:r>
              <a:rPr lang="en-US" sz="4400" dirty="0">
                <a:latin typeface="Franklin Gothic Book"/>
                <a:ea typeface="Calibri"/>
                <a:cs typeface="Times New Roman"/>
              </a:rPr>
              <a:t>. </a:t>
            </a:r>
            <a:endParaRPr lang="en-US" sz="4400" dirty="0">
              <a:latin typeface="Franklin Gothic Book"/>
              <a:ea typeface="Times New Roman"/>
              <a:cs typeface="Times New Roman"/>
            </a:endParaRPr>
          </a:p>
        </p:txBody>
      </p:sp>
    </p:spTree>
    <p:extLst>
      <p:ext uri="{BB962C8B-B14F-4D97-AF65-F5344CB8AC3E}">
        <p14:creationId xmlns:p14="http://schemas.microsoft.com/office/powerpoint/2010/main" val="219856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ofM Powerpoint Theme4.jpg"/>
          <p:cNvPicPr>
            <a:picLocks noChangeAspect="1"/>
          </p:cNvPicPr>
          <p:nvPr/>
        </p:nvPicPr>
        <p:blipFill rotWithShape="1">
          <a:blip r:embed="rId2">
            <a:extLst>
              <a:ext uri="{28A0092B-C50C-407E-A947-70E740481C1C}">
                <a14:useLocalDpi xmlns:a14="http://schemas.microsoft.com/office/drawing/2010/main" val="0"/>
              </a:ext>
            </a:extLst>
          </a:blip>
          <a:srcRect t="19494" b="5513"/>
          <a:stretch/>
        </p:blipFill>
        <p:spPr>
          <a:xfrm>
            <a:off x="0" y="336"/>
            <a:ext cx="12192000" cy="6857330"/>
          </a:xfrm>
          <a:prstGeom prst="rect">
            <a:avLst/>
          </a:prstGeom>
        </p:spPr>
      </p:pic>
      <p:sp>
        <p:nvSpPr>
          <p:cNvPr id="3" name="Title 1"/>
          <p:cNvSpPr txBox="1">
            <a:spLocks/>
          </p:cNvSpPr>
          <p:nvPr/>
        </p:nvSpPr>
        <p:spPr>
          <a:xfrm>
            <a:off x="609600" y="549159"/>
            <a:ext cx="10972800" cy="1524000"/>
          </a:xfrm>
          <a:prstGeom prst="rect">
            <a:avLst/>
          </a:prstGeom>
        </p:spPr>
        <p:txBody>
          <a:bodyPr/>
          <a:lstStyle>
            <a:lvl1pPr algn="ctr" defTabSz="725759" rtl="0" eaLnBrk="1" latinLnBrk="0" hangingPunct="1">
              <a:spcBef>
                <a:spcPct val="0"/>
              </a:spcBef>
              <a:buNone/>
              <a:defRPr sz="7000" kern="1200">
                <a:solidFill>
                  <a:schemeClr val="tx1"/>
                </a:solidFill>
                <a:latin typeface="+mj-lt"/>
                <a:ea typeface="+mj-ea"/>
                <a:cs typeface="+mj-cs"/>
              </a:defRPr>
            </a:lvl1pPr>
          </a:lstStyle>
          <a:p>
            <a:r>
              <a:rPr lang="en-US" sz="5249" dirty="0" smtClean="0">
                <a:solidFill>
                  <a:schemeClr val="bg1"/>
                </a:solidFill>
              </a:rPr>
              <a:t>Goals of Assessment Center</a:t>
            </a:r>
            <a:endParaRPr lang="en-US" sz="5249" dirty="0">
              <a:solidFill>
                <a:schemeClr val="bg1"/>
              </a:solidFill>
            </a:endParaRPr>
          </a:p>
        </p:txBody>
      </p:sp>
      <p:sp>
        <p:nvSpPr>
          <p:cNvPr id="6" name="Content Placeholder 5"/>
          <p:cNvSpPr>
            <a:spLocks noGrp="1"/>
          </p:cNvSpPr>
          <p:nvPr>
            <p:ph idx="1"/>
          </p:nvPr>
        </p:nvSpPr>
        <p:spPr/>
        <p:txBody>
          <a:bodyPr>
            <a:normAutofit/>
          </a:bodyPr>
          <a:lstStyle/>
          <a:p>
            <a:pPr marL="0" marR="0" lvl="0" indent="0">
              <a:spcBef>
                <a:spcPts val="600"/>
              </a:spcBef>
              <a:spcAft>
                <a:spcPts val="600"/>
              </a:spcAft>
              <a:buNone/>
            </a:pPr>
            <a:endParaRPr lang="en-US" sz="4400" dirty="0" smtClean="0">
              <a:latin typeface="Franklin Gothic Book"/>
              <a:ea typeface="Calibri"/>
              <a:cs typeface="Times New Roman"/>
            </a:endParaRPr>
          </a:p>
          <a:p>
            <a:pPr marL="0" marR="0" lvl="0" indent="0">
              <a:spcBef>
                <a:spcPts val="600"/>
              </a:spcBef>
              <a:spcAft>
                <a:spcPts val="600"/>
              </a:spcAft>
              <a:buNone/>
            </a:pPr>
            <a:r>
              <a:rPr lang="en-US" sz="4400" dirty="0" smtClean="0">
                <a:latin typeface="Franklin Gothic Book"/>
                <a:ea typeface="Calibri"/>
                <a:cs typeface="Times New Roman"/>
              </a:rPr>
              <a:t>To </a:t>
            </a:r>
            <a:r>
              <a:rPr lang="en-US" sz="4400" dirty="0">
                <a:latin typeface="Franklin Gothic Book"/>
                <a:ea typeface="Calibri"/>
                <a:cs typeface="Times New Roman"/>
              </a:rPr>
              <a:t>increase </a:t>
            </a:r>
            <a:r>
              <a:rPr lang="en-US" sz="4400" b="1" dirty="0">
                <a:latin typeface="Franklin Gothic Book"/>
                <a:ea typeface="Calibri"/>
                <a:cs typeface="Times New Roman"/>
              </a:rPr>
              <a:t>effectiveness in the use of limited community resources</a:t>
            </a:r>
            <a:r>
              <a:rPr lang="en-US" sz="4400" dirty="0">
                <a:latin typeface="Franklin Gothic Book"/>
                <a:ea typeface="Calibri"/>
                <a:cs typeface="Times New Roman"/>
              </a:rPr>
              <a:t> through the elimination of duplication of effort and </a:t>
            </a:r>
            <a:r>
              <a:rPr lang="en-US" sz="4400" b="1" dirty="0">
                <a:latin typeface="Franklin Gothic Book"/>
                <a:ea typeface="Calibri"/>
                <a:cs typeface="Times New Roman"/>
              </a:rPr>
              <a:t>enhanced accountability</a:t>
            </a:r>
            <a:r>
              <a:rPr lang="en-US" sz="4400" dirty="0">
                <a:latin typeface="Franklin Gothic Book"/>
                <a:ea typeface="Calibri"/>
                <a:cs typeface="Times New Roman"/>
              </a:rPr>
              <a:t>.</a:t>
            </a:r>
            <a:endParaRPr lang="en-US" sz="4400" dirty="0">
              <a:latin typeface="Franklin Gothic Book"/>
              <a:ea typeface="Times New Roman"/>
              <a:cs typeface="Times New Roman"/>
            </a:endParaRPr>
          </a:p>
          <a:p>
            <a:endParaRPr lang="en-US" sz="4400" dirty="0"/>
          </a:p>
        </p:txBody>
      </p:sp>
    </p:spTree>
    <p:extLst>
      <p:ext uri="{BB962C8B-B14F-4D97-AF65-F5344CB8AC3E}">
        <p14:creationId xmlns:p14="http://schemas.microsoft.com/office/powerpoint/2010/main" val="783016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ofM Powerpoint Theme4.jpg"/>
          <p:cNvPicPr>
            <a:picLocks noChangeAspect="1"/>
          </p:cNvPicPr>
          <p:nvPr/>
        </p:nvPicPr>
        <p:blipFill rotWithShape="1">
          <a:blip r:embed="rId2">
            <a:extLst>
              <a:ext uri="{28A0092B-C50C-407E-A947-70E740481C1C}">
                <a14:useLocalDpi xmlns:a14="http://schemas.microsoft.com/office/drawing/2010/main" val="0"/>
              </a:ext>
            </a:extLst>
          </a:blip>
          <a:srcRect t="19494" b="5513"/>
          <a:stretch/>
        </p:blipFill>
        <p:spPr>
          <a:xfrm>
            <a:off x="0" y="336"/>
            <a:ext cx="12192000" cy="6857330"/>
          </a:xfrm>
          <a:prstGeom prst="rect">
            <a:avLst/>
          </a:prstGeom>
        </p:spPr>
      </p:pic>
      <p:sp>
        <p:nvSpPr>
          <p:cNvPr id="3" name="Title 1"/>
          <p:cNvSpPr txBox="1">
            <a:spLocks/>
          </p:cNvSpPr>
          <p:nvPr/>
        </p:nvSpPr>
        <p:spPr>
          <a:xfrm>
            <a:off x="609600" y="549159"/>
            <a:ext cx="10972800" cy="1524000"/>
          </a:xfrm>
          <a:prstGeom prst="rect">
            <a:avLst/>
          </a:prstGeom>
        </p:spPr>
        <p:txBody>
          <a:bodyPr/>
          <a:lstStyle>
            <a:lvl1pPr algn="ctr" defTabSz="725759" rtl="0" eaLnBrk="1" latinLnBrk="0" hangingPunct="1">
              <a:spcBef>
                <a:spcPct val="0"/>
              </a:spcBef>
              <a:buNone/>
              <a:defRPr sz="7000" kern="1200">
                <a:solidFill>
                  <a:schemeClr val="tx1"/>
                </a:solidFill>
                <a:latin typeface="+mj-lt"/>
                <a:ea typeface="+mj-ea"/>
                <a:cs typeface="+mj-cs"/>
              </a:defRPr>
            </a:lvl1pPr>
          </a:lstStyle>
          <a:p>
            <a:r>
              <a:rPr lang="en-US" sz="5249" dirty="0" smtClean="0">
                <a:solidFill>
                  <a:schemeClr val="bg1"/>
                </a:solidFill>
              </a:rPr>
              <a:t>Goals of Assessment Center</a:t>
            </a:r>
            <a:endParaRPr lang="en-US" sz="5249" dirty="0">
              <a:solidFill>
                <a:schemeClr val="bg1"/>
              </a:solidFill>
            </a:endParaRPr>
          </a:p>
        </p:txBody>
      </p:sp>
      <p:sp>
        <p:nvSpPr>
          <p:cNvPr id="6" name="Content Placeholder 5"/>
          <p:cNvSpPr>
            <a:spLocks noGrp="1"/>
          </p:cNvSpPr>
          <p:nvPr>
            <p:ph idx="1"/>
          </p:nvPr>
        </p:nvSpPr>
        <p:spPr/>
        <p:txBody>
          <a:bodyPr>
            <a:normAutofit/>
          </a:bodyPr>
          <a:lstStyle/>
          <a:p>
            <a:pPr marL="0" marR="0" lvl="0" indent="0">
              <a:spcBef>
                <a:spcPts val="600"/>
              </a:spcBef>
              <a:spcAft>
                <a:spcPts val="600"/>
              </a:spcAft>
              <a:buNone/>
            </a:pPr>
            <a:endParaRPr lang="en-US" sz="4400" dirty="0" smtClean="0">
              <a:latin typeface="Franklin Gothic Book"/>
              <a:ea typeface="Calibri"/>
              <a:cs typeface="Times New Roman"/>
            </a:endParaRPr>
          </a:p>
          <a:p>
            <a:pPr marL="0" marR="0" lvl="0" indent="0">
              <a:spcBef>
                <a:spcPts val="600"/>
              </a:spcBef>
              <a:spcAft>
                <a:spcPts val="600"/>
              </a:spcAft>
              <a:buNone/>
            </a:pPr>
            <a:r>
              <a:rPr lang="en-US" sz="4400" dirty="0" smtClean="0">
                <a:latin typeface="Franklin Gothic Book"/>
                <a:ea typeface="Calibri"/>
                <a:cs typeface="Times New Roman"/>
              </a:rPr>
              <a:t>To </a:t>
            </a:r>
            <a:r>
              <a:rPr lang="en-US" sz="4400" dirty="0">
                <a:latin typeface="Franklin Gothic Book"/>
                <a:ea typeface="Calibri"/>
                <a:cs typeface="Times New Roman"/>
              </a:rPr>
              <a:t>provide a point of entry for justice-involved youth, allowing </a:t>
            </a:r>
            <a:r>
              <a:rPr lang="en-US" sz="4400" b="1" dirty="0">
                <a:latin typeface="Franklin Gothic Book"/>
                <a:ea typeface="Calibri"/>
                <a:cs typeface="Times New Roman"/>
              </a:rPr>
              <a:t>law enforcement to return to their other duties in a timely manner </a:t>
            </a:r>
            <a:r>
              <a:rPr lang="en-US" sz="4400" dirty="0">
                <a:latin typeface="Franklin Gothic Book"/>
                <a:ea typeface="Calibri"/>
                <a:cs typeface="Times New Roman"/>
              </a:rPr>
              <a:t>while ensuring appropriate follow up for youth</a:t>
            </a:r>
            <a:r>
              <a:rPr lang="en-US" sz="4400" dirty="0" smtClean="0">
                <a:latin typeface="Franklin Gothic Book"/>
                <a:ea typeface="Calibri"/>
                <a:cs typeface="Times New Roman"/>
              </a:rPr>
              <a:t>.</a:t>
            </a:r>
            <a:endParaRPr lang="en-US" sz="4400" dirty="0">
              <a:latin typeface="Franklin Gothic Book"/>
              <a:ea typeface="Times New Roman"/>
              <a:cs typeface="Times New Roman"/>
            </a:endParaRPr>
          </a:p>
        </p:txBody>
      </p:sp>
    </p:spTree>
    <p:extLst>
      <p:ext uri="{BB962C8B-B14F-4D97-AF65-F5344CB8AC3E}">
        <p14:creationId xmlns:p14="http://schemas.microsoft.com/office/powerpoint/2010/main" val="1664903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2796</TotalTime>
  <Words>940</Words>
  <Application>Microsoft Office PowerPoint</Application>
  <PresentationFormat>Custom</PresentationFormat>
  <Paragraphs>120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JUVENILE ASSESSMENT CENTER FRAMEWORK CONCEPT: AN OVERVIEW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Law Enforcement Referral Program</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 Ann Dye (ladye)</dc:creator>
  <cp:lastModifiedBy>Young, Dorcas</cp:lastModifiedBy>
  <cp:revision>57</cp:revision>
  <cp:lastPrinted>2017-09-27T22:33:42Z</cp:lastPrinted>
  <dcterms:created xsi:type="dcterms:W3CDTF">2017-02-16T15:32:08Z</dcterms:created>
  <dcterms:modified xsi:type="dcterms:W3CDTF">2017-10-12T15:55:35Z</dcterms:modified>
</cp:coreProperties>
</file>