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10/30/15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of Memphis</a:t>
            </a:r>
            <a:br>
              <a:rPr lang="en-US" dirty="0" smtClean="0"/>
            </a:br>
            <a:r>
              <a:rPr lang="en-US" dirty="0" smtClean="0"/>
              <a:t>institute on disability</a:t>
            </a:r>
            <a:br>
              <a:rPr lang="en-US" dirty="0" smtClean="0"/>
            </a:br>
            <a:r>
              <a:rPr lang="en-US" dirty="0" smtClean="0"/>
              <a:t>research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Presentation by Eric Suedmeyer M.C., </a:t>
            </a:r>
            <a:r>
              <a:rPr lang="en-US" dirty="0" err="1" smtClean="0"/>
              <a:t>Shondolyn</a:t>
            </a:r>
            <a:r>
              <a:rPr lang="en-US" dirty="0" smtClean="0"/>
              <a:t> Sanders M.S., Marissa Harris M.S.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9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Efficacy of </a:t>
            </a:r>
            <a:r>
              <a:rPr lang="en-US" dirty="0" smtClean="0"/>
              <a:t>the </a:t>
            </a:r>
            <a:r>
              <a:rPr lang="en-US" dirty="0" smtClean="0"/>
              <a:t>IPSE Model</a:t>
            </a:r>
          </a:p>
          <a:p>
            <a:r>
              <a:rPr lang="en-US" dirty="0" smtClean="0"/>
              <a:t>Stakeholder perceptions of IPSE</a:t>
            </a:r>
          </a:p>
          <a:p>
            <a:r>
              <a:rPr lang="en-US" dirty="0" smtClean="0"/>
              <a:t>Positive Behavior Intervention and Supports</a:t>
            </a:r>
          </a:p>
          <a:p>
            <a:r>
              <a:rPr lang="en-US" dirty="0" smtClean="0"/>
              <a:t>System’s Approach to Placement: Service Needs Assessment</a:t>
            </a:r>
          </a:p>
          <a:p>
            <a:r>
              <a:rPr lang="en-US" dirty="0" smtClean="0"/>
              <a:t>Resilience: </a:t>
            </a:r>
            <a:r>
              <a:rPr lang="en-US" dirty="0"/>
              <a:t>c</a:t>
            </a:r>
            <a:r>
              <a:rPr lang="en-US" dirty="0" smtClean="0"/>
              <a:t>areer </a:t>
            </a:r>
            <a:r>
              <a:rPr lang="en-US" dirty="0"/>
              <a:t>d</a:t>
            </a:r>
            <a:r>
              <a:rPr lang="en-US" dirty="0" smtClean="0"/>
              <a:t>ecision making, career </a:t>
            </a:r>
            <a:r>
              <a:rPr lang="en-US" dirty="0"/>
              <a:t>a</a:t>
            </a:r>
            <a:r>
              <a:rPr lang="en-US" dirty="0" smtClean="0"/>
              <a:t>ttitudes, and Vocational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Efficacy of </a:t>
            </a:r>
            <a:r>
              <a:rPr lang="en-US" dirty="0" smtClean="0"/>
              <a:t>IPSE</a:t>
            </a:r>
            <a:endParaRPr lang="en-US" dirty="0"/>
          </a:p>
        </p:txBody>
      </p:sp>
      <p:pic>
        <p:nvPicPr>
          <p:cNvPr id="4" name="Picture 75" descr="Screen Shot 2015-07-27 at 5.40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2288957"/>
            <a:ext cx="44291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5-07-27 at 5.37.29 AM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3567015"/>
            <a:ext cx="4429125" cy="136506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852985" y="4863243"/>
            <a:ext cx="7438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Following a 3-month period of completing </a:t>
            </a:r>
            <a:r>
              <a:rPr lang="en-US" sz="1400" dirty="0" err="1"/>
              <a:t>TigerLIFE</a:t>
            </a:r>
            <a:r>
              <a:rPr lang="en-US" sz="1400" dirty="0"/>
              <a:t> classroom based instruction, students demonstrated better competitive employment status, hourly wage, number of hours worked per week, and weekly income than the state 2010 outcomes. 100% of  competitively employed students were placed in desired field.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8015" y="3482214"/>
            <a:ext cx="1248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**Based on National Report on Employment Services and Outcomes </a:t>
            </a:r>
          </a:p>
        </p:txBody>
      </p:sp>
    </p:spTree>
    <p:extLst>
      <p:ext uri="{BB962C8B-B14F-4D97-AF65-F5344CB8AC3E}">
        <p14:creationId xmlns:p14="http://schemas.microsoft.com/office/powerpoint/2010/main" val="58648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4662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perception of 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242" y="2251881"/>
            <a:ext cx="6503158" cy="3534769"/>
          </a:xfrm>
        </p:spPr>
        <p:txBody>
          <a:bodyPr>
            <a:normAutofit/>
          </a:bodyPr>
          <a:lstStyle/>
          <a:p>
            <a:r>
              <a:rPr lang="en-US" altLang="en-US" sz="1300" dirty="0">
                <a:latin typeface="+mj-lt"/>
              </a:rPr>
              <a:t>Some common themes have emerged from preliminary </a:t>
            </a:r>
            <a:r>
              <a:rPr lang="en-US" altLang="en-US" sz="1300" dirty="0" smtClean="0">
                <a:latin typeface="+mj-lt"/>
              </a:rPr>
              <a:t>analysis.  </a:t>
            </a:r>
            <a:r>
              <a:rPr lang="en-US" altLang="en-US" sz="1300" dirty="0">
                <a:latin typeface="+mj-lt"/>
              </a:rPr>
              <a:t>For students</a:t>
            </a:r>
            <a:r>
              <a:rPr lang="en-US" altLang="en-US" sz="1300" dirty="0" smtClean="0">
                <a:latin typeface="+mj-lt"/>
              </a:rPr>
              <a:t>, were </a:t>
            </a:r>
            <a:r>
              <a:rPr lang="en-US" altLang="en-US" sz="1300" dirty="0">
                <a:latin typeface="+mj-lt"/>
              </a:rPr>
              <a:t>the concepts of skill building (learning in a particular way), independence, and </a:t>
            </a:r>
            <a:r>
              <a:rPr lang="en-US" altLang="en-US" sz="1300" dirty="0" smtClean="0">
                <a:latin typeface="+mj-lt"/>
              </a:rPr>
              <a:t>pride.</a:t>
            </a:r>
          </a:p>
          <a:p>
            <a:r>
              <a:rPr lang="en-US" altLang="en-US" sz="1300" dirty="0">
                <a:latin typeface="+mj-lt"/>
              </a:rPr>
              <a:t>For parents, the possible themes of pride of their child</a:t>
            </a:r>
            <a:r>
              <a:rPr lang="ja-JP" altLang="en-US" sz="1300" dirty="0">
                <a:latin typeface="+mj-lt"/>
              </a:rPr>
              <a:t>’</a:t>
            </a:r>
            <a:r>
              <a:rPr lang="en-US" altLang="ja-JP" sz="1300" dirty="0">
                <a:latin typeface="+mj-lt"/>
              </a:rPr>
              <a:t>s accomplishments</a:t>
            </a:r>
            <a:r>
              <a:rPr lang="en-US" altLang="ja-JP" sz="1300" dirty="0" smtClean="0">
                <a:latin typeface="+mj-lt"/>
              </a:rPr>
              <a:t>, independence, and </a:t>
            </a:r>
            <a:r>
              <a:rPr lang="en-US" altLang="ja-JP" sz="1300" dirty="0">
                <a:latin typeface="+mj-lt"/>
              </a:rPr>
              <a:t>hope for the future emerged.  </a:t>
            </a:r>
            <a:endParaRPr lang="en-US" altLang="ja-JP" sz="1300" dirty="0" smtClean="0">
              <a:latin typeface="+mj-lt"/>
            </a:endParaRPr>
          </a:p>
          <a:p>
            <a:r>
              <a:rPr lang="en-US" altLang="en-US" sz="1300" b="1" dirty="0">
                <a:latin typeface="+mj-lt"/>
              </a:rPr>
              <a:t>Student </a:t>
            </a:r>
            <a:r>
              <a:rPr lang="en-US" altLang="en-US" sz="1300" b="1" dirty="0" smtClean="0">
                <a:latin typeface="+mj-lt"/>
              </a:rPr>
              <a:t>Themes:</a:t>
            </a:r>
          </a:p>
          <a:p>
            <a:pPr lvl="1"/>
            <a:r>
              <a:rPr lang="en-US" altLang="en-US" sz="1300" b="1" dirty="0" smtClean="0">
                <a:latin typeface="+mj-lt"/>
              </a:rPr>
              <a:t>Skill </a:t>
            </a:r>
            <a:r>
              <a:rPr lang="en-US" altLang="en-US" sz="1300" b="1" dirty="0">
                <a:latin typeface="+mj-lt"/>
              </a:rPr>
              <a:t>Building - </a:t>
            </a:r>
            <a:r>
              <a:rPr lang="ja-JP" altLang="en-US" sz="1300" dirty="0">
                <a:latin typeface="+mj-lt"/>
              </a:rPr>
              <a:t>“</a:t>
            </a:r>
            <a:r>
              <a:rPr lang="en-US" altLang="ja-JP" sz="1300" dirty="0">
                <a:latin typeface="+mj-lt"/>
              </a:rPr>
              <a:t>What I </a:t>
            </a:r>
            <a:r>
              <a:rPr lang="en-US" altLang="ja-JP" sz="1300" dirty="0" smtClean="0">
                <a:latin typeface="+mj-lt"/>
              </a:rPr>
              <a:t>like is that </a:t>
            </a:r>
            <a:r>
              <a:rPr lang="en-US" altLang="ja-JP" sz="1300" dirty="0">
                <a:latin typeface="+mj-lt"/>
              </a:rPr>
              <a:t>we </a:t>
            </a:r>
            <a:r>
              <a:rPr lang="en-US" altLang="ja-JP" sz="1300" dirty="0" smtClean="0">
                <a:latin typeface="+mj-lt"/>
              </a:rPr>
              <a:t>learn…how </a:t>
            </a:r>
            <a:r>
              <a:rPr lang="en-US" altLang="ja-JP" sz="1300" dirty="0">
                <a:latin typeface="+mj-lt"/>
              </a:rPr>
              <a:t>to do different things on our own and being employable </a:t>
            </a:r>
            <a:r>
              <a:rPr lang="en-US" altLang="ja-JP" sz="1300" dirty="0" smtClean="0">
                <a:latin typeface="+mj-lt"/>
              </a:rPr>
              <a:t>and dependable</a:t>
            </a:r>
            <a:r>
              <a:rPr lang="en-US" altLang="ja-JP" sz="1300" dirty="0">
                <a:latin typeface="+mj-lt"/>
              </a:rPr>
              <a:t>.</a:t>
            </a:r>
            <a:r>
              <a:rPr lang="ja-JP" altLang="en-US" sz="1300" dirty="0">
                <a:latin typeface="+mj-lt"/>
              </a:rPr>
              <a:t>”</a:t>
            </a:r>
            <a:r>
              <a:rPr lang="en-US" altLang="ja-JP" sz="1300" dirty="0">
                <a:latin typeface="+mj-lt"/>
              </a:rPr>
              <a:t> -</a:t>
            </a:r>
            <a:r>
              <a:rPr lang="en-US" altLang="ja-JP" sz="1300" i="1" dirty="0">
                <a:latin typeface="+mj-lt"/>
              </a:rPr>
              <a:t>Student </a:t>
            </a:r>
            <a:r>
              <a:rPr lang="en-US" altLang="ja-JP" sz="1300" i="1" dirty="0" smtClean="0">
                <a:latin typeface="+mj-lt"/>
              </a:rPr>
              <a:t>1</a:t>
            </a:r>
          </a:p>
          <a:p>
            <a:pPr lvl="1"/>
            <a:r>
              <a:rPr lang="en-US" altLang="en-US" sz="1300" b="1" dirty="0" smtClean="0">
                <a:latin typeface="+mj-lt"/>
              </a:rPr>
              <a:t>Independence </a:t>
            </a:r>
            <a:r>
              <a:rPr lang="en-US" altLang="en-US" sz="1300" b="1" dirty="0">
                <a:latin typeface="+mj-lt"/>
              </a:rPr>
              <a:t>- </a:t>
            </a:r>
            <a:r>
              <a:rPr lang="ja-JP" altLang="en-US" sz="1300" b="1" dirty="0">
                <a:latin typeface="+mj-lt"/>
              </a:rPr>
              <a:t>“</a:t>
            </a:r>
            <a:r>
              <a:rPr lang="en-US" altLang="ja-JP" sz="1300" dirty="0">
                <a:latin typeface="+mj-lt"/>
              </a:rPr>
              <a:t>It has helped me learn how to be independent.  Learn </a:t>
            </a:r>
            <a:r>
              <a:rPr lang="en-US" altLang="ja-JP" sz="1300" dirty="0" smtClean="0">
                <a:latin typeface="+mj-lt"/>
              </a:rPr>
              <a:t>how to </a:t>
            </a:r>
            <a:r>
              <a:rPr lang="en-US" altLang="ja-JP" sz="1300" dirty="0">
                <a:latin typeface="+mj-lt"/>
              </a:rPr>
              <a:t>get money, learn how to get a job, learn how to fill </a:t>
            </a:r>
            <a:r>
              <a:rPr lang="en-US" altLang="ja-JP" sz="1300" dirty="0" smtClean="0">
                <a:latin typeface="+mj-lt"/>
              </a:rPr>
              <a:t>out </a:t>
            </a:r>
            <a:r>
              <a:rPr lang="en-US" altLang="ja-JP" sz="1300" dirty="0">
                <a:latin typeface="+mj-lt"/>
              </a:rPr>
              <a:t>an application…</a:t>
            </a:r>
            <a:r>
              <a:rPr lang="ja-JP" altLang="en-US" sz="1300" dirty="0">
                <a:latin typeface="+mj-lt"/>
              </a:rPr>
              <a:t>”</a:t>
            </a:r>
            <a:r>
              <a:rPr lang="en-US" altLang="ja-JP" sz="1300" dirty="0">
                <a:latin typeface="+mj-lt"/>
              </a:rPr>
              <a:t> </a:t>
            </a:r>
            <a:r>
              <a:rPr lang="en-US" altLang="ja-JP" sz="1300" b="1" dirty="0">
                <a:latin typeface="+mj-lt"/>
              </a:rPr>
              <a:t> </a:t>
            </a:r>
            <a:r>
              <a:rPr lang="en-US" altLang="ja-JP" sz="1300" dirty="0">
                <a:latin typeface="+mj-lt"/>
              </a:rPr>
              <a:t>-</a:t>
            </a:r>
            <a:r>
              <a:rPr lang="en-US" altLang="ja-JP" sz="1300" i="1" dirty="0">
                <a:latin typeface="+mj-lt"/>
              </a:rPr>
              <a:t>Student 2</a:t>
            </a:r>
          </a:p>
          <a:p>
            <a:r>
              <a:rPr lang="en-US" altLang="en-US" sz="1300" b="1" dirty="0">
                <a:latin typeface="+mj-lt"/>
              </a:rPr>
              <a:t>Parent Themes: </a:t>
            </a:r>
            <a:endParaRPr lang="en-US" altLang="en-US" sz="1300" b="1" dirty="0" smtClean="0">
              <a:latin typeface="+mj-lt"/>
            </a:endParaRPr>
          </a:p>
          <a:p>
            <a:pPr lvl="1"/>
            <a:r>
              <a:rPr lang="en-US" altLang="en-US" sz="1300" b="1" dirty="0" smtClean="0">
                <a:latin typeface="+mj-lt"/>
              </a:rPr>
              <a:t>Pride </a:t>
            </a:r>
            <a:r>
              <a:rPr lang="en-US" altLang="en-US" sz="1300" b="1" dirty="0">
                <a:latin typeface="+mj-lt"/>
              </a:rPr>
              <a:t>- </a:t>
            </a:r>
            <a:r>
              <a:rPr lang="ja-JP" altLang="en-US" sz="1300" dirty="0">
                <a:latin typeface="+mj-lt"/>
              </a:rPr>
              <a:t>“</a:t>
            </a:r>
            <a:r>
              <a:rPr lang="en-US" altLang="ja-JP" sz="1300" dirty="0">
                <a:latin typeface="+mj-lt"/>
              </a:rPr>
              <a:t>I am surprised.  I sit back and I watch him.  </a:t>
            </a:r>
            <a:r>
              <a:rPr lang="en-US" altLang="ja-JP" sz="1300" dirty="0" smtClean="0">
                <a:latin typeface="+mj-lt"/>
              </a:rPr>
              <a:t>I’m </a:t>
            </a:r>
            <a:r>
              <a:rPr lang="en-US" altLang="ja-JP" sz="1300" dirty="0">
                <a:latin typeface="+mj-lt"/>
              </a:rPr>
              <a:t>thinking he is going to go in the store and just get a bunch of junk, but he gets milk and cereal and his birthday cake.  It has helped him a lot.  I don</a:t>
            </a:r>
            <a:r>
              <a:rPr lang="ja-JP" altLang="en-US" sz="1300" dirty="0">
                <a:latin typeface="+mj-lt"/>
              </a:rPr>
              <a:t>’</a:t>
            </a:r>
            <a:r>
              <a:rPr lang="en-US" altLang="ja-JP" sz="1300" dirty="0">
                <a:latin typeface="+mj-lt"/>
              </a:rPr>
              <a:t>t have to do as much for him now.</a:t>
            </a:r>
            <a:r>
              <a:rPr lang="ja-JP" altLang="en-US" sz="1300" dirty="0">
                <a:latin typeface="+mj-lt"/>
              </a:rPr>
              <a:t>”</a:t>
            </a:r>
            <a:r>
              <a:rPr lang="en-US" altLang="ja-JP" sz="1300" dirty="0">
                <a:latin typeface="+mj-lt"/>
              </a:rPr>
              <a:t> - </a:t>
            </a:r>
            <a:r>
              <a:rPr lang="en-US" altLang="ja-JP" sz="1300" i="1" dirty="0">
                <a:latin typeface="+mj-lt"/>
              </a:rPr>
              <a:t>Parent 1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020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p.b.i.s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presented at Tennessee Association of Behavior Analysis Conference, 2015</a:t>
            </a:r>
          </a:p>
        </p:txBody>
      </p:sp>
    </p:spTree>
    <p:extLst>
      <p:ext uri="{BB962C8B-B14F-4D97-AF65-F5344CB8AC3E}">
        <p14:creationId xmlns:p14="http://schemas.microsoft.com/office/powerpoint/2010/main" val="87586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9437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Sap: service needs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9176"/>
            <a:ext cx="6400800" cy="352112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System’s Approach to Placement </a:t>
            </a:r>
            <a:r>
              <a:rPr lang="en-US" dirty="0"/>
              <a:t>(</a:t>
            </a:r>
            <a:r>
              <a:rPr lang="en-US" dirty="0" err="1"/>
              <a:t>Kundu</a:t>
            </a:r>
            <a:r>
              <a:rPr lang="en-US" dirty="0"/>
              <a:t>, et al., 2010; </a:t>
            </a:r>
            <a:r>
              <a:rPr lang="en-US" dirty="0" err="1"/>
              <a:t>Kundu</a:t>
            </a:r>
            <a:r>
              <a:rPr lang="en-US" dirty="0"/>
              <a:t>, et al., 2005): </a:t>
            </a:r>
            <a:endParaRPr lang="en-US" dirty="0" smtClean="0"/>
          </a:p>
          <a:p>
            <a:pPr lvl="1"/>
            <a:r>
              <a:rPr lang="en-US" dirty="0" smtClean="0"/>
              <a:t>A need for a standardized </a:t>
            </a:r>
            <a:r>
              <a:rPr lang="en-US" dirty="0"/>
              <a:t>way of assessing individual client need across different subsystems, as they relate to barriers and resources to </a:t>
            </a:r>
            <a:r>
              <a:rPr lang="en-US" dirty="0" smtClean="0"/>
              <a:t>employment.</a:t>
            </a:r>
          </a:p>
          <a:p>
            <a:pPr lvl="1"/>
            <a:r>
              <a:rPr lang="en-US" dirty="0" smtClean="0"/>
              <a:t>With standardized measure, rehabilitation </a:t>
            </a:r>
            <a:r>
              <a:rPr lang="en-US" dirty="0"/>
              <a:t>providers will be able to customize vocational services with the goal of improving competitive placement outcomes. </a:t>
            </a:r>
            <a:endParaRPr lang="en-US" dirty="0" smtClean="0"/>
          </a:p>
          <a:p>
            <a:r>
              <a:rPr lang="en-US" b="1" dirty="0" smtClean="0"/>
              <a:t>8 Subsystems: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Client; Health; Education; Family; Social; Employer; Placement personnel; Funding</a:t>
            </a:r>
          </a:p>
          <a:p>
            <a:r>
              <a:rPr lang="en-US" b="1" dirty="0" smtClean="0"/>
              <a:t>Research questions</a:t>
            </a:r>
            <a:endParaRPr lang="en-US" b="1" dirty="0"/>
          </a:p>
          <a:p>
            <a:pPr lvl="1"/>
            <a:r>
              <a:rPr lang="en-US" dirty="0"/>
              <a:t>1.	</a:t>
            </a:r>
            <a:r>
              <a:rPr lang="en-US" dirty="0" smtClean="0"/>
              <a:t>Create </a:t>
            </a:r>
            <a:r>
              <a:rPr lang="en-US" dirty="0"/>
              <a:t>an instrument, develop the psychometrics and norming </a:t>
            </a:r>
            <a:r>
              <a:rPr lang="en-US" dirty="0" smtClean="0"/>
              <a:t>sample</a:t>
            </a:r>
            <a:endParaRPr lang="en-US" dirty="0"/>
          </a:p>
          <a:p>
            <a:pPr lvl="1"/>
            <a:r>
              <a:rPr lang="en-US" dirty="0"/>
              <a:t>2.	</a:t>
            </a:r>
            <a:r>
              <a:rPr lang="en-US" dirty="0" smtClean="0"/>
              <a:t>Develop </a:t>
            </a:r>
            <a:r>
              <a:rPr lang="en-US" dirty="0"/>
              <a:t>a profile for the service needs of an ID VR client in the mid-</a:t>
            </a:r>
            <a:r>
              <a:rPr lang="en-US" dirty="0" smtClean="0"/>
              <a:t>south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2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Research direction</a:t>
            </a:r>
          </a:p>
          <a:p>
            <a:pPr lvl="1"/>
            <a:r>
              <a:rPr lang="en-US" dirty="0" smtClean="0"/>
              <a:t>Examining the effects of resilience in individuals with ID on vocational outcomes and quality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9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207</TotalTime>
  <Words>375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University of Memphis institute on disability research team</vt:lpstr>
      <vt:lpstr>Research domains</vt:lpstr>
      <vt:lpstr>Efficacy of IPSE</vt:lpstr>
      <vt:lpstr>Stakeholder perception of ipse</vt:lpstr>
      <vt:lpstr>p.b.i.s.</vt:lpstr>
      <vt:lpstr>Sap: service needs assessment</vt:lpstr>
      <vt:lpstr>resilience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Memphis institute on disability research team</dc:title>
  <dc:creator>Eric Suedmeyer</dc:creator>
  <cp:lastModifiedBy>Eric Suedmeyer</cp:lastModifiedBy>
  <cp:revision>13</cp:revision>
  <dcterms:created xsi:type="dcterms:W3CDTF">2015-10-28T20:33:26Z</dcterms:created>
  <dcterms:modified xsi:type="dcterms:W3CDTF">2015-10-30T13:46:28Z</dcterms:modified>
</cp:coreProperties>
</file>