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88"/>
  </p:notesMasterIdLst>
  <p:sldIdLst>
    <p:sldId id="256" r:id="rId4"/>
    <p:sldId id="450" r:id="rId5"/>
    <p:sldId id="448" r:id="rId6"/>
    <p:sldId id="449" r:id="rId7"/>
    <p:sldId id="446" r:id="rId8"/>
    <p:sldId id="447" r:id="rId9"/>
    <p:sldId id="335" r:id="rId10"/>
    <p:sldId id="435" r:id="rId11"/>
    <p:sldId id="439" r:id="rId12"/>
    <p:sldId id="452" r:id="rId13"/>
    <p:sldId id="428" r:id="rId14"/>
    <p:sldId id="453" r:id="rId15"/>
    <p:sldId id="266" r:id="rId16"/>
    <p:sldId id="431" r:id="rId17"/>
    <p:sldId id="432" r:id="rId18"/>
    <p:sldId id="430" r:id="rId19"/>
    <p:sldId id="433" r:id="rId20"/>
    <p:sldId id="459" r:id="rId21"/>
    <p:sldId id="460" r:id="rId22"/>
    <p:sldId id="454" r:id="rId23"/>
    <p:sldId id="457" r:id="rId24"/>
    <p:sldId id="456" r:id="rId25"/>
    <p:sldId id="441" r:id="rId26"/>
    <p:sldId id="287" r:id="rId27"/>
    <p:sldId id="280" r:id="rId28"/>
    <p:sldId id="282" r:id="rId29"/>
    <p:sldId id="283" r:id="rId30"/>
    <p:sldId id="288" r:id="rId31"/>
    <p:sldId id="281" r:id="rId32"/>
    <p:sldId id="286" r:id="rId33"/>
    <p:sldId id="284" r:id="rId34"/>
    <p:sldId id="285" r:id="rId35"/>
    <p:sldId id="292" r:id="rId36"/>
    <p:sldId id="291" r:id="rId37"/>
    <p:sldId id="290" r:id="rId38"/>
    <p:sldId id="294" r:id="rId39"/>
    <p:sldId id="293" r:id="rId40"/>
    <p:sldId id="301" r:id="rId41"/>
    <p:sldId id="289" r:id="rId42"/>
    <p:sldId id="302" r:id="rId43"/>
    <p:sldId id="300" r:id="rId44"/>
    <p:sldId id="303" r:id="rId45"/>
    <p:sldId id="299" r:id="rId46"/>
    <p:sldId id="304" r:id="rId47"/>
    <p:sldId id="298" r:id="rId48"/>
    <p:sldId id="305" r:id="rId49"/>
    <p:sldId id="297" r:id="rId50"/>
    <p:sldId id="296" r:id="rId51"/>
    <p:sldId id="306" r:id="rId52"/>
    <p:sldId id="336" r:id="rId53"/>
    <p:sldId id="337" r:id="rId54"/>
    <p:sldId id="338" r:id="rId55"/>
    <p:sldId id="339" r:id="rId56"/>
    <p:sldId id="340" r:id="rId57"/>
    <p:sldId id="312" r:id="rId58"/>
    <p:sldId id="350" r:id="rId59"/>
    <p:sldId id="310" r:id="rId60"/>
    <p:sldId id="323" r:id="rId61"/>
    <p:sldId id="324" r:id="rId62"/>
    <p:sldId id="326" r:id="rId63"/>
    <p:sldId id="327" r:id="rId64"/>
    <p:sldId id="325" r:id="rId65"/>
    <p:sldId id="322" r:id="rId66"/>
    <p:sldId id="345" r:id="rId67"/>
    <p:sldId id="274" r:id="rId68"/>
    <p:sldId id="314" r:id="rId69"/>
    <p:sldId id="463" r:id="rId70"/>
    <p:sldId id="334" r:id="rId71"/>
    <p:sldId id="331" r:id="rId72"/>
    <p:sldId id="311" r:id="rId73"/>
    <p:sldId id="316" r:id="rId74"/>
    <p:sldId id="329" r:id="rId75"/>
    <p:sldId id="317" r:id="rId76"/>
    <p:sldId id="275" r:id="rId77"/>
    <p:sldId id="332" r:id="rId78"/>
    <p:sldId id="333" r:id="rId79"/>
    <p:sldId id="277" r:id="rId80"/>
    <p:sldId id="328" r:id="rId81"/>
    <p:sldId id="346" r:id="rId82"/>
    <p:sldId id="342" r:id="rId83"/>
    <p:sldId id="330" r:id="rId84"/>
    <p:sldId id="343" r:id="rId85"/>
    <p:sldId id="349" r:id="rId86"/>
    <p:sldId id="434" r:id="rId87"/>
  </p:sldIdLst>
  <p:sldSz cx="16257588" cy="9144000"/>
  <p:notesSz cx="6950075" cy="9236075"/>
  <p:defaultTextStyle>
    <a:defPPr>
      <a:defRPr lang="en-US"/>
    </a:defPPr>
    <a:lvl1pPr marL="0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98C225-5C11-534F-83BE-CAF0F1F8BF21}">
          <p14:sldIdLst>
            <p14:sldId id="256"/>
            <p14:sldId id="450"/>
            <p14:sldId id="448"/>
            <p14:sldId id="449"/>
            <p14:sldId id="446"/>
            <p14:sldId id="447"/>
            <p14:sldId id="335"/>
            <p14:sldId id="435"/>
            <p14:sldId id="439"/>
            <p14:sldId id="452"/>
            <p14:sldId id="428"/>
            <p14:sldId id="453"/>
            <p14:sldId id="266"/>
            <p14:sldId id="431"/>
            <p14:sldId id="432"/>
            <p14:sldId id="430"/>
            <p14:sldId id="433"/>
            <p14:sldId id="459"/>
            <p14:sldId id="460"/>
            <p14:sldId id="454"/>
            <p14:sldId id="457"/>
            <p14:sldId id="456"/>
            <p14:sldId id="441"/>
            <p14:sldId id="287"/>
            <p14:sldId id="280"/>
            <p14:sldId id="282"/>
            <p14:sldId id="283"/>
            <p14:sldId id="288"/>
            <p14:sldId id="281"/>
            <p14:sldId id="286"/>
            <p14:sldId id="284"/>
            <p14:sldId id="285"/>
            <p14:sldId id="292"/>
            <p14:sldId id="291"/>
            <p14:sldId id="290"/>
            <p14:sldId id="294"/>
            <p14:sldId id="293"/>
            <p14:sldId id="301"/>
            <p14:sldId id="289"/>
            <p14:sldId id="302"/>
            <p14:sldId id="300"/>
            <p14:sldId id="303"/>
            <p14:sldId id="299"/>
            <p14:sldId id="304"/>
            <p14:sldId id="298"/>
            <p14:sldId id="305"/>
            <p14:sldId id="297"/>
            <p14:sldId id="296"/>
            <p14:sldId id="306"/>
            <p14:sldId id="336"/>
            <p14:sldId id="337"/>
            <p14:sldId id="338"/>
            <p14:sldId id="339"/>
            <p14:sldId id="340"/>
            <p14:sldId id="312"/>
            <p14:sldId id="350"/>
            <p14:sldId id="310"/>
            <p14:sldId id="323"/>
            <p14:sldId id="324"/>
            <p14:sldId id="326"/>
            <p14:sldId id="327"/>
            <p14:sldId id="325"/>
            <p14:sldId id="322"/>
            <p14:sldId id="345"/>
            <p14:sldId id="274"/>
            <p14:sldId id="314"/>
            <p14:sldId id="463"/>
            <p14:sldId id="334"/>
            <p14:sldId id="331"/>
            <p14:sldId id="311"/>
            <p14:sldId id="316"/>
            <p14:sldId id="329"/>
            <p14:sldId id="317"/>
            <p14:sldId id="275"/>
            <p14:sldId id="332"/>
            <p14:sldId id="333"/>
            <p14:sldId id="277"/>
            <p14:sldId id="328"/>
            <p14:sldId id="346"/>
            <p14:sldId id="342"/>
            <p14:sldId id="330"/>
            <p14:sldId id="343"/>
            <p14:sldId id="349"/>
            <p14:sldId id="4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4" autoAdjust="0"/>
    <p:restoredTop sz="94690"/>
  </p:normalViewPr>
  <p:slideViewPr>
    <p:cSldViewPr snapToGrid="0" snapToObjects="1">
      <p:cViewPr varScale="1">
        <p:scale>
          <a:sx n="60" d="100"/>
          <a:sy n="60" d="100"/>
        </p:scale>
        <p:origin x="564" y="42"/>
      </p:cViewPr>
      <p:guideLst>
        <p:guide orient="horz" pos="2880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814364113576714E-2"/>
          <c:y val="0.20068738321290086"/>
          <c:w val="0.89919713013929681"/>
          <c:h val="0.7172675329164102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709067163705998E-2"/>
                  <c:y val="-3.1320229528248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6F-4278-93E0-BAB5D2619FE6}"/>
                </c:ext>
              </c:extLst>
            </c:dLbl>
            <c:dLbl>
              <c:idx val="1"/>
              <c:layout>
                <c:manualLayout>
                  <c:x val="-3.1540441502783199E-2"/>
                  <c:y val="4.7770707538726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6F-4278-93E0-BAB5D2619FE6}"/>
                </c:ext>
              </c:extLst>
            </c:dLbl>
            <c:dLbl>
              <c:idx val="2"/>
              <c:layout>
                <c:manualLayout>
                  <c:x val="-3.1493653872976021E-2"/>
                  <c:y val="4.03900107794537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6F-4278-93E0-BAB5D2619FE6}"/>
                </c:ext>
              </c:extLst>
            </c:dLbl>
            <c:dLbl>
              <c:idx val="3"/>
              <c:layout>
                <c:manualLayout>
                  <c:x val="-3.1558826885769713E-2"/>
                  <c:y val="3.87442694872108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6F-4278-93E0-BAB5D2619FE6}"/>
                </c:ext>
              </c:extLst>
            </c:dLbl>
            <c:dLbl>
              <c:idx val="4"/>
              <c:layout>
                <c:manualLayout>
                  <c:x val="-2.9883347914843979E-2"/>
                  <c:y val="-3.9426491450337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6F-4278-93E0-BAB5D2619FE6}"/>
                </c:ext>
              </c:extLst>
            </c:dLbl>
            <c:dLbl>
              <c:idx val="5"/>
              <c:layout>
                <c:manualLayout>
                  <c:x val="-6.074593936627487E-2"/>
                  <c:y val="2.56600410806846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6F-4278-93E0-BAB5D2619FE6}"/>
                </c:ext>
              </c:extLst>
            </c:dLbl>
            <c:dLbl>
              <c:idx val="6"/>
              <c:layout>
                <c:manualLayout>
                  <c:x val="3.9330772059289693E-3"/>
                  <c:y val="-1.7408146007636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6F-4278-93E0-BAB5D2619FE6}"/>
                </c:ext>
              </c:extLst>
            </c:dLbl>
            <c:dLbl>
              <c:idx val="7"/>
              <c:layout>
                <c:manualLayout>
                  <c:x val="-6.5310078993749091E-2"/>
                  <c:y val="-2.0160439187973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6F-4278-93E0-BAB5D2619FE6}"/>
                </c:ext>
              </c:extLst>
            </c:dLbl>
            <c:dLbl>
              <c:idx val="8"/>
              <c:layout>
                <c:manualLayout>
                  <c:x val="-1.891327063740857E-2"/>
                  <c:y val="-4.0546227601554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494427327018905E-2"/>
                      <c:h val="6.23394405346470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5F6F-4278-93E0-BAB5D2619FE6}"/>
                </c:ext>
              </c:extLst>
            </c:dLbl>
            <c:dLbl>
              <c:idx val="9"/>
              <c:layout>
                <c:manualLayout>
                  <c:x val="-2.9226292365628209E-2"/>
                  <c:y val="3.3531599576450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6F-4278-93E0-BAB5D2619FE6}"/>
                </c:ext>
              </c:extLst>
            </c:dLbl>
            <c:dLbl>
              <c:idx val="10"/>
              <c:layout>
                <c:manualLayout>
                  <c:x val="-7.3390645009953469E-3"/>
                  <c:y val="-1.46558528272986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F6F-4278-93E0-BAB5D2619FE6}"/>
                </c:ext>
              </c:extLst>
            </c:dLbl>
            <c:dLbl>
              <c:idx val="11"/>
              <c:layout>
                <c:manualLayout>
                  <c:x val="1.4407974014465778E-2"/>
                  <c:y val="-8.5151652020001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6F-4278-93E0-BAB5D2619FE6}"/>
                </c:ext>
              </c:extLst>
            </c:dLbl>
            <c:dLbl>
              <c:idx val="12"/>
              <c:layout>
                <c:manualLayout>
                  <c:x val="-2.1003134796238245E-2"/>
                  <c:y val="-5.4500457263924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F6F-4278-93E0-BAB5D2619FE6}"/>
                </c:ext>
              </c:extLst>
            </c:dLbl>
            <c:dLbl>
              <c:idx val="13"/>
              <c:layout>
                <c:manualLayout>
                  <c:x val="4.0752351097178684E-3"/>
                  <c:y val="-2.62069038498170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6F-4278-93E0-BAB5D2619FE6}"/>
                </c:ext>
              </c:extLst>
            </c:dLbl>
            <c:dLbl>
              <c:idx val="15"/>
              <c:layout>
                <c:manualLayout>
                  <c:x val="-2.7272727272727271E-2"/>
                  <c:y val="5.16003680389781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6F-4278-93E0-BAB5D2619FE6}"/>
                </c:ext>
              </c:extLst>
            </c:dLbl>
            <c:dLbl>
              <c:idx val="16"/>
              <c:layout>
                <c:manualLayout>
                  <c:x val="-1.484823801413538E-2"/>
                  <c:y val="-6.15738456174511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6F-4278-93E0-BAB5D2619F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2308E8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Sheet1!$A$2:$A$14</c:f>
              <c:strCache>
                <c:ptCount val="13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</c:strCache>
            </c:strRef>
          </c:cat>
          <c:val>
            <c:numRef>
              <c:f>Sheet1!$B$2:$B$14</c:f>
              <c:numCache>
                <c:formatCode>0.0%</c:formatCode>
                <c:ptCount val="13"/>
                <c:pt idx="0">
                  <c:v>6.01640838650866E-2</c:v>
                </c:pt>
                <c:pt idx="1">
                  <c:v>7.0077386070507314E-2</c:v>
                </c:pt>
                <c:pt idx="2">
                  <c:v>6.5488147850542383E-2</c:v>
                </c:pt>
                <c:pt idx="3">
                  <c:v>4.9773755656108594E-2</c:v>
                </c:pt>
                <c:pt idx="4">
                  <c:v>0.10344827586206896</c:v>
                </c:pt>
                <c:pt idx="5">
                  <c:v>8.203125E-2</c:v>
                </c:pt>
                <c:pt idx="6">
                  <c:v>6.1371841155234655E-2</c:v>
                </c:pt>
                <c:pt idx="7">
                  <c:v>0</c:v>
                </c:pt>
                <c:pt idx="8">
                  <c:v>3.7414965986394558E-2</c:v>
                </c:pt>
                <c:pt idx="9">
                  <c:v>2.3E-2</c:v>
                </c:pt>
                <c:pt idx="10">
                  <c:v>2.5999999999999999E-2</c:v>
                </c:pt>
                <c:pt idx="11">
                  <c:v>0</c:v>
                </c:pt>
                <c:pt idx="12" formatCode="0.00%">
                  <c:v>1.7899999999999999E-2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F6F-4278-93E0-BAB5D2619FE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6746096"/>
        <c:axId val="426746424"/>
      </c:lineChart>
      <c:catAx>
        <c:axId val="42674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46424"/>
        <c:crosses val="autoZero"/>
        <c:auto val="1"/>
        <c:lblAlgn val="ctr"/>
        <c:lblOffset val="100"/>
        <c:noMultiLvlLbl val="0"/>
      </c:catAx>
      <c:valAx>
        <c:axId val="426746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4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072259313302683E-2"/>
          <c:y val="8.7403802444046316E-2"/>
          <c:w val="0.83414101123086137"/>
          <c:h val="0.8251923951119073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A3A-44BC-9AE7-566FB384D06D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A3A-44BC-9AE7-566FB384D06D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A3A-44BC-9AE7-566FB384D06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A3A-44BC-9AE7-566FB384D06D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A3A-44BC-9AE7-566FB384D06D}"/>
              </c:ext>
            </c:extLst>
          </c:dPt>
          <c:dLbls>
            <c:dLbl>
              <c:idx val="0"/>
              <c:layout>
                <c:manualLayout>
                  <c:x val="0.24571644085905456"/>
                  <c:y val="6.98503445017871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4F6A95-24E2-4976-B94C-BF0BF4B17D05}" type="CATEGORYNAME">
                      <a:rPr lang="en-US" sz="120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522FB38C-6C4E-4C4A-8695-8D1005FA9320}" type="PERCENTAGE">
                      <a:rPr lang="en-US" sz="1200" baseline="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22448239443521"/>
                      <c:h val="9.25068855790571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3A-44BC-9AE7-566FB384D06D}"/>
                </c:ext>
              </c:extLst>
            </c:dLbl>
            <c:dLbl>
              <c:idx val="1"/>
              <c:layout>
                <c:manualLayout>
                  <c:x val="-0.14199717407791204"/>
                  <c:y val="8.74543412573201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20B4DCE-CDF6-4401-B299-8EE4FD0D5983}" type="CATEGORYNAME">
                      <a:rPr lang="en-US" sz="120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9E7FB0FD-5D8A-4781-8730-A4245F8B871C}" type="PERCENTAGE">
                      <a:rPr lang="en-US" sz="1200" baseline="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93499238533622"/>
                      <c:h val="0.10629462256330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A3A-44BC-9AE7-566FB384D06D}"/>
                </c:ext>
              </c:extLst>
            </c:dLbl>
            <c:dLbl>
              <c:idx val="2"/>
              <c:layout>
                <c:manualLayout>
                  <c:x val="-0.22937423462172807"/>
                  <c:y val="-0.179169095560249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3A-44BC-9AE7-566FB384D06D}"/>
                </c:ext>
              </c:extLst>
            </c:dLbl>
            <c:dLbl>
              <c:idx val="3"/>
              <c:layout>
                <c:manualLayout>
                  <c:x val="0.13403880070546734"/>
                  <c:y val="-0.275916901334017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85126396237508"/>
                      <c:h val="0.188015025630959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A3A-44BC-9AE7-566FB384D06D}"/>
                </c:ext>
              </c:extLst>
            </c:dLbl>
            <c:dLbl>
              <c:idx val="4"/>
              <c:layout>
                <c:manualLayout>
                  <c:x val="0.11265417610273698"/>
                  <c:y val="-0.159668244333324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3A-44BC-9AE7-566FB384D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'MDR Faculty Presentation'!$A$14:$A$18</c:f>
              <c:strCache>
                <c:ptCount val="5"/>
                <c:pt idx="0">
                  <c:v>Tuition and Fees</c:v>
                </c:pt>
                <c:pt idx="1">
                  <c:v>State Appropriations</c:v>
                </c:pt>
                <c:pt idx="2">
                  <c:v>Grants and Contracts</c:v>
                </c:pt>
                <c:pt idx="3">
                  <c:v>Sales &amp; Services / Other</c:v>
                </c:pt>
                <c:pt idx="4">
                  <c:v>Auxiliaries</c:v>
                </c:pt>
              </c:strCache>
            </c:strRef>
          </c:cat>
          <c:val>
            <c:numRef>
              <c:f>'MDR Faculty Presentation'!$C$14:$C$18</c:f>
              <c:numCache>
                <c:formatCode>_(* #,##0.0_);_(* \(#,##0.0\);_(* "-"??_);_(@_)</c:formatCode>
                <c:ptCount val="5"/>
                <c:pt idx="0" formatCode="_(&quot;$&quot;* #,##0.0_);_(&quot;$&quot;* \(#,##0.0\);_(&quot;$&quot;* &quot;-&quot;??_);_(@_)">
                  <c:v>201.4</c:v>
                </c:pt>
                <c:pt idx="1">
                  <c:v>119.6</c:v>
                </c:pt>
                <c:pt idx="2">
                  <c:v>131.9</c:v>
                </c:pt>
                <c:pt idx="3">
                  <c:v>36.700000000000003</c:v>
                </c:pt>
                <c:pt idx="4">
                  <c:v>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A3A-44BC-9AE7-566FB384D0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0.53546</cdr:x>
      <cdr:y>0.61052</cdr:y>
    </cdr:from>
    <cdr:to>
      <cdr:x>0.98617</cdr:x>
      <cdr:y>0.92807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43563" y="3461721"/>
          <a:ext cx="3992695" cy="1800574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FF00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0.24162</cdr:x>
      <cdr:y>0.10519</cdr:y>
    </cdr:from>
    <cdr:to>
      <cdr:x>1</cdr:x>
      <cdr:y>0.17246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2526" y="676976"/>
          <a:ext cx="6316774" cy="432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ysClr val="windowText" lastClr="000000"/>
              </a:solidFill>
            </a:rPr>
            <a:t>Total Unrestricted and Restricted</a:t>
          </a:r>
          <a:r>
            <a:rPr lang="en-US" sz="1600" b="1" baseline="0" dirty="0">
              <a:solidFill>
                <a:sysClr val="windowText" lastClr="000000"/>
              </a:solidFill>
            </a:rPr>
            <a:t> Revenues</a:t>
          </a:r>
          <a:endParaRPr lang="en-US" sz="16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67328AD-E3CA-5A42-8103-98D70C675289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2BA80E2-4552-9F45-8E61-207507879D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62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07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83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0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3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38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41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DF99E-9A66-4C82-8903-ED31E677EF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11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66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0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1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3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A80E2-4552-9F45-8E61-207507879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257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5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A80E2-4552-9F45-8E61-207507879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257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91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7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22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A80E2-4552-9F45-8E61-207507879DD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8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1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74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6218767"/>
            <a:ext cx="1626887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867" dirty="0">
              <a:solidFill>
                <a:srgbClr val="FFFFFF"/>
              </a:solidFill>
            </a:endParaRPr>
          </a:p>
        </p:txBody>
      </p:sp>
      <p:pic>
        <p:nvPicPr>
          <p:cNvPr id="6" name="Picture 12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39" y="8229601"/>
            <a:ext cx="439394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70645.17-UOM-New-Brand-PowerPoint-Template-Title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6670251" cy="92714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9412" y="2844801"/>
            <a:ext cx="11195421" cy="2642881"/>
          </a:xfrm>
        </p:spPr>
        <p:txBody>
          <a:bodyPr anchor="b"/>
          <a:lstStyle>
            <a:lvl1pPr algn="l">
              <a:defRPr sz="64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961116" y="5588000"/>
            <a:ext cx="10702912" cy="1599605"/>
          </a:xfrm>
        </p:spPr>
        <p:txBody>
          <a:bodyPr lIns="45720" rIns="45720"/>
          <a:lstStyle>
            <a:lvl1pPr marL="0" marR="85342" indent="0" algn="r">
              <a:buNone/>
              <a:defRPr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>
          <a:xfrm>
            <a:off x="8100570" y="8544985"/>
            <a:ext cx="3415222" cy="486833"/>
          </a:xfrm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86D52CE-655D-4BD4-A65E-B5B621D2C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928917" y="8544985"/>
            <a:ext cx="4180120" cy="486833"/>
          </a:xfrm>
          <a:noFill/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11515792" y="8544985"/>
            <a:ext cx="649175" cy="486833"/>
          </a:xfrm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A6AE00E-2030-4E56-9C73-ECB038247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13056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6F8806-E22F-495B-881F-7B81385688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94A575-6BFE-43E3-92BA-BD11A59A31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75517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4067"/>
            <a:ext cx="14631829" cy="1524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7213600"/>
            <a:ext cx="7183258" cy="1016000"/>
          </a:xfrm>
          <a:solidFill>
            <a:srgbClr val="2026A4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58631" y="7213600"/>
            <a:ext cx="7186080" cy="1016000"/>
          </a:xfrm>
          <a:solidFill>
            <a:srgbClr val="2026A4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12879" y="1925726"/>
            <a:ext cx="7183258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1925726"/>
            <a:ext cx="7186080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6D1C33-C8B1-4C50-97BF-E6E06DF71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13ACCC-A9A4-41D0-81BC-62ADE6DCA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33343" r="10387" b="33343"/>
          <a:stretch/>
        </p:blipFill>
        <p:spPr bwMode="auto">
          <a:xfrm>
            <a:off x="1" y="8294597"/>
            <a:ext cx="3557544" cy="8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429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8C5425-B8C6-45CF-A0E1-4A1B512585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B236A8-228E-4146-BFB7-1F51377024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28019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759" y="6502400"/>
            <a:ext cx="13302234" cy="609600"/>
          </a:xfrm>
          <a:ln>
            <a:solidFill>
              <a:srgbClr val="2026A4"/>
            </a:solidFill>
          </a:ln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3333" b="0">
                <a:solidFill>
                  <a:srgbClr val="2026A4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57834" y="7140136"/>
            <a:ext cx="7066632" cy="1219200"/>
          </a:xfrm>
        </p:spPr>
        <p:txBody>
          <a:bodyPr/>
          <a:lstStyle>
            <a:lvl1pPr marL="0" indent="0" algn="r">
              <a:buNone/>
              <a:defRPr sz="2133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25759" y="365760"/>
            <a:ext cx="13298707" cy="6096000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61746" y="8544985"/>
            <a:ext cx="3412401" cy="48683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399AC7-7345-443C-952E-44140A8EF3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67535" y="8563089"/>
            <a:ext cx="4177297" cy="48683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73057" y="8563089"/>
            <a:ext cx="649175" cy="48683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A5BF96-1F04-451A-965F-4AE3AA32E1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33343" r="10387" b="33343"/>
          <a:stretch/>
        </p:blipFill>
        <p:spPr bwMode="auto">
          <a:xfrm>
            <a:off x="1" y="8229600"/>
            <a:ext cx="3557544" cy="8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4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80" y="1975106"/>
            <a:ext cx="14631829" cy="58480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BD74D4-522D-40A9-BB39-01FA0D57DA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7E6A88-96E4-4D47-A41C-8FE036815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34412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68323" y="366187"/>
            <a:ext cx="3160255" cy="74570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79" y="366188"/>
            <a:ext cx="11244832" cy="745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618F79-3403-4F70-A823-7310DFBF89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A27AB5-C962-4EAE-A1B1-D870349AC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15491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304" y="219457"/>
            <a:ext cx="12242867" cy="1960033"/>
          </a:xfrm>
          <a:prstGeom prst="rect">
            <a:avLst/>
          </a:prstGeom>
        </p:spPr>
        <p:txBody>
          <a:bodyPr vert="horz"/>
          <a:lstStyle>
            <a:lvl1pPr algn="l">
              <a:defRPr sz="3733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Title is Arial Narrow pt. 28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303" y="902209"/>
            <a:ext cx="11380312" cy="75635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667" cap="none" baseline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/>
              <a:t>Subtitle is Arial Narrow, pt 20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15303" y="8663248"/>
            <a:ext cx="516511" cy="38240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67" b="1" baseline="0">
                <a:solidFill>
                  <a:schemeClr val="bg1">
                    <a:lumMod val="50000"/>
                  </a:schemeClr>
                </a:solidFill>
                <a:latin typeface="Arial Narrow" pitchFamily="-106" charset="0"/>
                <a:ea typeface="Arial Narrow" pitchFamily="-106" charset="0"/>
                <a:cs typeface="Arial Narrow" pitchFamily="-106" charset="0"/>
              </a:defRPr>
            </a:lvl1pPr>
          </a:lstStyle>
          <a:p>
            <a:fld id="{EFD2656D-1963-1549-B61C-EC61E9853F90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50304" y="1828800"/>
            <a:ext cx="14956981" cy="6461760"/>
          </a:xfrm>
          <a:prstGeom prst="rect">
            <a:avLst/>
          </a:prstGeom>
        </p:spPr>
        <p:txBody>
          <a:bodyPr vert="horz"/>
          <a:lstStyle>
            <a:lvl1pPr marL="463539" indent="-463539">
              <a:buFont typeface="Wingdings" pitchFamily="2" charset="2"/>
              <a:buNone/>
              <a:defRPr sz="3200">
                <a:latin typeface="Arial Narrow"/>
                <a:cs typeface="Arial Narrow"/>
              </a:defRPr>
            </a:lvl1pPr>
            <a:lvl2pPr marL="910144" indent="-446606">
              <a:buFont typeface="Arial" pitchFamily="34" charset="0"/>
              <a:buChar char="•"/>
              <a:defRPr sz="3200">
                <a:latin typeface="Arial Narrow"/>
                <a:cs typeface="Arial Narrow"/>
              </a:defRPr>
            </a:lvl2pPr>
            <a:lvl3pPr marL="1373683" indent="-463539">
              <a:buFont typeface="Arial Narrow" pitchFamily="34" charset="0"/>
              <a:buChar char="–"/>
              <a:defRPr sz="2667">
                <a:latin typeface="Arial Narrow"/>
                <a:cs typeface="Arial Narrow"/>
              </a:defRPr>
            </a:lvl3pPr>
            <a:lvl4pPr marL="1839338" indent="-465655">
              <a:buFont typeface="Courier New" pitchFamily="49" charset="0"/>
              <a:buChar char="o"/>
              <a:defRPr sz="2400">
                <a:latin typeface="Arial Narrow"/>
                <a:cs typeface="Arial Narrow"/>
              </a:defRPr>
            </a:lvl4pPr>
            <a:lvl5pPr marL="2283827" indent="-444489">
              <a:defRPr sz="2400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9440" y="8604542"/>
            <a:ext cx="620701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baseline="0" smtClean="0">
                <a:solidFill>
                  <a:srgbClr val="675C53"/>
                </a:solidFill>
                <a:latin typeface="Arial Narrow"/>
                <a:ea typeface="Arial" charset="0"/>
                <a:cs typeface="Arial Narrow"/>
              </a:defRPr>
            </a:lvl1pPr>
          </a:lstStyle>
          <a:p>
            <a:pPr>
              <a:defRPr/>
            </a:pPr>
            <a:r>
              <a:rPr lang="en-US" dirty="0"/>
              <a:t>© 2013 Huron Consulting Group. All Rights Reserved.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76337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63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7957" y="3025648"/>
            <a:ext cx="1534167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639" y="5120640"/>
            <a:ext cx="113803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60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53" y="1120987"/>
            <a:ext cx="16015079" cy="574453"/>
          </a:xfrm>
        </p:spPr>
        <p:txBody>
          <a:bodyPr lIns="0" tIns="0" rIns="0" bIns="0"/>
          <a:lstStyle>
            <a:lvl1pPr>
              <a:defRPr sz="3733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837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53" y="1120987"/>
            <a:ext cx="16015079" cy="574453"/>
          </a:xfrm>
        </p:spPr>
        <p:txBody>
          <a:bodyPr lIns="0" tIns="0" rIns="0" bIns="0"/>
          <a:lstStyle>
            <a:lvl1pPr>
              <a:defRPr sz="3733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79" y="2103120"/>
            <a:ext cx="70720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2656" y="2103120"/>
            <a:ext cx="70720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1535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53" y="1120987"/>
            <a:ext cx="16015079" cy="574453"/>
          </a:xfrm>
        </p:spPr>
        <p:txBody>
          <a:bodyPr lIns="0" tIns="0" rIns="0" bIns="0"/>
          <a:lstStyle>
            <a:lvl1pPr>
              <a:defRPr sz="3733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537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45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2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5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3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3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7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6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D316C-EB17-4543-9E79-637D5719ACA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1F06-A604-F749-8E1B-91096FF418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5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70645.17-UOM-New-Brand-PowerPoint-Template-section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84099" cy="9271400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22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812880" y="1974851"/>
            <a:ext cx="14631829" cy="603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70837" y="8657168"/>
            <a:ext cx="1724545" cy="486833"/>
          </a:xfrm>
          <a:prstGeom prst="rect">
            <a:avLst/>
          </a:prstGeom>
          <a:solidFill>
            <a:schemeClr val="bg1"/>
          </a:solidFill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33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8CE5F1-6A04-43AF-B5C5-C1801215E56C}" type="datetimeFigureOut">
              <a:rPr lang="en-US" smtClean="0">
                <a:solidFill>
                  <a:srgbClr val="F2F2F2">
                    <a:shade val="50000"/>
                    <a:satMod val="200000"/>
                  </a:srgb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8/23/2019</a:t>
            </a:fld>
            <a:endParaRPr lang="en-US" dirty="0">
              <a:solidFill>
                <a:srgbClr val="F2F2F2">
                  <a:shade val="50000"/>
                </a:srgbClr>
              </a:solidFill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70960" y="8657168"/>
            <a:ext cx="4177297" cy="486833"/>
          </a:xfrm>
          <a:prstGeom prst="rect">
            <a:avLst/>
          </a:prstGeom>
          <a:solidFill>
            <a:schemeClr val="bg1"/>
          </a:solidFill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33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2F2F2">
                  <a:shade val="50000"/>
                </a:srgbClr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232076" y="8657168"/>
            <a:ext cx="649175" cy="486833"/>
          </a:xfrm>
          <a:prstGeom prst="rect">
            <a:avLst/>
          </a:prstGeom>
          <a:solidFill>
            <a:schemeClr val="bg1"/>
          </a:solidFill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33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36594-5146-4FCA-BCF3-79334A3A2CEB}" type="slidenum">
              <a:rPr lang="en-US" smtClean="0">
                <a:solidFill>
                  <a:srgbClr val="F2F2F2">
                    <a:shade val="50000"/>
                    <a:satMod val="200000"/>
                  </a:srgb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2F2F2">
                  <a:shade val="50000"/>
                </a:srgb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5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5467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5467" b="1">
          <a:solidFill>
            <a:schemeClr val="tx1"/>
          </a:solidFill>
          <a:latin typeface="Lucida Sans Unicode" pitchFamily="34" charset="0"/>
        </a:defRPr>
      </a:lvl9pPr>
      <a:extLst/>
    </p:titleStyle>
    <p:bodyStyle>
      <a:lvl1pPr marL="486821" indent="-340775" algn="l" rtl="0" eaLnBrk="1" fontAlgn="base" hangingPunct="1">
        <a:spcBef>
          <a:spcPts val="533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36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827597" indent="-304792" algn="l" rtl="0" eaLnBrk="1" fontAlgn="base" hangingPunct="1">
        <a:spcBef>
          <a:spcPts val="433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067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5089" indent="-304792" algn="l" rtl="0" eaLnBrk="1" fontAlgn="base" hangingPunct="1">
        <a:spcBef>
          <a:spcPts val="46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523962" indent="-304792" algn="l" rtl="0" eaLnBrk="1" fontAlgn="base" hangingPunct="1">
        <a:spcBef>
          <a:spcPts val="46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533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828754" indent="-304792" algn="l" rtl="0" eaLnBrk="1" fontAlgn="base" hangingPunct="1">
        <a:spcBef>
          <a:spcPts val="467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33547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339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743131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047924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16255554" cy="9143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867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53" y="1120987"/>
            <a:ext cx="1601507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4196" y="2676235"/>
            <a:ext cx="141291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581" y="8503920"/>
            <a:ext cx="5202427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80" y="8503920"/>
            <a:ext cx="3739245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5463" y="8503920"/>
            <a:ext cx="3739245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747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23.jp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mphis.edu/veterans/pdf/new-military-student-checklist.pdf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566" y="3579342"/>
            <a:ext cx="1846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WideScreen Power Point 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E15D22-AFC2-4D4D-8F1D-2F2FF53D45B0}"/>
              </a:ext>
            </a:extLst>
          </p:cNvPr>
          <p:cNvSpPr txBox="1"/>
          <p:nvPr/>
        </p:nvSpPr>
        <p:spPr>
          <a:xfrm>
            <a:off x="291362" y="4198672"/>
            <a:ext cx="10729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+mj-lt"/>
              </a:rPr>
              <a:t>General Faculty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2CE28-7C36-4494-AE82-8C4C7F9F2555}"/>
              </a:ext>
            </a:extLst>
          </p:cNvPr>
          <p:cNvSpPr txBox="1"/>
          <p:nvPr/>
        </p:nvSpPr>
        <p:spPr>
          <a:xfrm>
            <a:off x="9272337" y="6256421"/>
            <a:ext cx="5229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+mj-lt"/>
              </a:rPr>
              <a:t>August 22, 2019</a:t>
            </a:r>
          </a:p>
        </p:txBody>
      </p:sp>
    </p:spTree>
    <p:extLst>
      <p:ext uri="{BB962C8B-B14F-4D97-AF65-F5344CB8AC3E}">
        <p14:creationId xmlns:p14="http://schemas.microsoft.com/office/powerpoint/2010/main" val="41598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pPr defTabSz="1219170">
              <a:defRPr/>
            </a:pPr>
            <a:r>
              <a:rPr lang="en-US" sz="4800" b="1" dirty="0"/>
              <a:t>Addressing Access &amp; Affordability</a:t>
            </a:r>
            <a:endParaRPr lang="en-US" altLang="en-US" sz="44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F1726F-1999-4479-A7E5-EAF5F7F85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2327275"/>
            <a:ext cx="15819438" cy="52864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3600" b="1" dirty="0">
                <a:cs typeface="Calibri" panose="020F0502020204030204" pitchFamily="34" charset="0"/>
              </a:rPr>
              <a:t>FY19 UofM Initiatives</a:t>
            </a:r>
            <a:br>
              <a:rPr lang="en-US" sz="3600" b="1" dirty="0">
                <a:cs typeface="Calibri" panose="020F0502020204030204" pitchFamily="34" charset="0"/>
              </a:rPr>
            </a:br>
            <a:endParaRPr lang="en-US" sz="3600" b="1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cs typeface="Times New Roman" panose="02020603050405020304" pitchFamily="18" charset="0"/>
              </a:rPr>
              <a:t>4-tier tuition structure; lower out of state and international rates.  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cs typeface="Times New Roman" panose="02020603050405020304" pitchFamily="18" charset="0"/>
              </a:rPr>
              <a:t>Guaranteed tuition plan for First Time, First Year undergraduate (Tn Resident, Non-Resident, International and UMGlobal)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cs typeface="Times New Roman" panose="02020603050405020304" pitchFamily="18" charset="0"/>
              </a:rPr>
              <a:t>Uniform tuition rates for traditional and on-line courses; cap credit hours for TN residents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cs typeface="Times New Roman" panose="02020603050405020304" pitchFamily="18" charset="0"/>
              </a:rPr>
              <a:t>New Student Fee Structure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</a:pPr>
            <a:r>
              <a:rPr lang="en-US" sz="3200" dirty="0">
                <a:cs typeface="Times New Roman" panose="02020603050405020304" pitchFamily="18" charset="0"/>
              </a:rPr>
              <a:t>Restructure drop for non-payment process – early outreach approach</a:t>
            </a:r>
          </a:p>
        </p:txBody>
      </p:sp>
    </p:spTree>
    <p:extLst>
      <p:ext uri="{BB962C8B-B14F-4D97-AF65-F5344CB8AC3E}">
        <p14:creationId xmlns:p14="http://schemas.microsoft.com/office/powerpoint/2010/main" val="1916912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746A1A8-692F-45EB-8C7C-BA139E7AB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000480"/>
              </p:ext>
            </p:extLst>
          </p:nvPr>
        </p:nvGraphicFramePr>
        <p:xfrm>
          <a:off x="2582779" y="2177899"/>
          <a:ext cx="10106525" cy="648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8D77E7C-7627-47AB-8CE8-81537315CEF8}"/>
              </a:ext>
            </a:extLst>
          </p:cNvPr>
          <p:cNvSpPr txBox="1"/>
          <p:nvPr/>
        </p:nvSpPr>
        <p:spPr>
          <a:xfrm>
            <a:off x="320841" y="288399"/>
            <a:ext cx="148068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>
                <a:latin typeface="+mj-lt"/>
              </a:rPr>
              <a:t>Access Memphis: </a:t>
            </a:r>
          </a:p>
          <a:p>
            <a:pPr algn="ctr" defTabSz="914400"/>
            <a:r>
              <a:rPr lang="en-US" sz="4400" b="1" dirty="0">
                <a:latin typeface="+mj-lt"/>
              </a:rPr>
              <a:t>The UofM’s Commitment to Affordability and Accessibility</a:t>
            </a:r>
          </a:p>
          <a:p>
            <a:pPr algn="ctr" defTabSz="914400"/>
            <a:endParaRPr lang="en-US" sz="4400" dirty="0">
              <a:solidFill>
                <a:srgbClr val="1D498B"/>
              </a:solidFill>
              <a:latin typeface="+mj-lt"/>
            </a:endParaRPr>
          </a:p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+mj-lt"/>
              </a:rPr>
              <a:t>0% Tuition Increases in two of the last six years</a:t>
            </a:r>
          </a:p>
          <a:p>
            <a:pPr algn="ctr" defTabSz="914400"/>
            <a:endParaRPr lang="en-US" sz="2400" b="1" dirty="0">
              <a:solidFill>
                <a:srgbClr val="1D498B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8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6FE4F-61E2-4A4B-BAB8-F6E0B5117269}"/>
              </a:ext>
            </a:extLst>
          </p:cNvPr>
          <p:cNvSpPr txBox="1"/>
          <p:nvPr/>
        </p:nvSpPr>
        <p:spPr>
          <a:xfrm>
            <a:off x="481263" y="114020"/>
            <a:ext cx="154325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2400" b="1" dirty="0">
              <a:solidFill>
                <a:srgbClr val="1D498B"/>
              </a:solidFill>
              <a:latin typeface="Proxima Nova" panose="02000506030000020004" pitchFamily="2" charset="0"/>
            </a:endParaRPr>
          </a:p>
          <a:p>
            <a:pPr algn="ctr" defTabSz="914400"/>
            <a:r>
              <a:rPr lang="en-US" sz="4000" b="1" dirty="0">
                <a:latin typeface="+mj-lt"/>
              </a:rPr>
              <a:t>The UofM’s Commitment to Affordability and Accessibility</a:t>
            </a:r>
          </a:p>
          <a:p>
            <a:pPr algn="ctr" defTabSz="914400"/>
            <a:endParaRPr lang="en-US" sz="1000" b="1" dirty="0">
              <a:solidFill>
                <a:srgbClr val="1D498B"/>
              </a:solidFill>
              <a:latin typeface="Proxima Nova" panose="02000506030000020004" pitchFamily="2" charset="0"/>
            </a:endParaRPr>
          </a:p>
          <a:p>
            <a:pPr algn="ctr" defTabSz="914400"/>
            <a:r>
              <a:rPr lang="en-US" sz="1800" b="1" dirty="0">
                <a:solidFill>
                  <a:prstClr val="black"/>
                </a:solidFill>
              </a:rPr>
              <a:t>UofM - lowest average tuition increase 1.7% over the last 6 years </a:t>
            </a:r>
          </a:p>
          <a:p>
            <a:pPr algn="ctr" defTabSz="914400"/>
            <a:endParaRPr lang="en-US" sz="2400" b="1" dirty="0">
              <a:solidFill>
                <a:srgbClr val="1D498B"/>
              </a:solidFill>
              <a:latin typeface="Proxima Nova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8AB82-78E2-46E8-8585-2EF792DE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2743954"/>
            <a:ext cx="13893401" cy="58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4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21807" y="7769731"/>
            <a:ext cx="516467" cy="566420"/>
          </a:xfrm>
          <a:custGeom>
            <a:avLst/>
            <a:gdLst/>
            <a:ahLst/>
            <a:cxnLst/>
            <a:rect l="l" t="t" r="r" b="b"/>
            <a:pathLst>
              <a:path w="387350" h="424814">
                <a:moveTo>
                  <a:pt x="181352" y="424402"/>
                </a:moveTo>
                <a:lnTo>
                  <a:pt x="131297" y="418381"/>
                </a:lnTo>
                <a:lnTo>
                  <a:pt x="89115" y="404156"/>
                </a:lnTo>
                <a:lnTo>
                  <a:pt x="55354" y="382179"/>
                </a:lnTo>
                <a:lnTo>
                  <a:pt x="30561" y="352900"/>
                </a:lnTo>
                <a:lnTo>
                  <a:pt x="15284" y="316773"/>
                </a:lnTo>
                <a:lnTo>
                  <a:pt x="10070" y="274249"/>
                </a:lnTo>
                <a:lnTo>
                  <a:pt x="10070" y="49021"/>
                </a:lnTo>
                <a:lnTo>
                  <a:pt x="9961" y="44934"/>
                </a:lnTo>
                <a:lnTo>
                  <a:pt x="8410" y="32056"/>
                </a:lnTo>
                <a:lnTo>
                  <a:pt x="5577" y="19470"/>
                </a:lnTo>
                <a:lnTo>
                  <a:pt x="2177" y="7625"/>
                </a:lnTo>
                <a:lnTo>
                  <a:pt x="0" y="0"/>
                </a:lnTo>
                <a:lnTo>
                  <a:pt x="87098" y="0"/>
                </a:lnTo>
                <a:lnTo>
                  <a:pt x="83840" y="11246"/>
                </a:lnTo>
                <a:lnTo>
                  <a:pt x="80625" y="23387"/>
                </a:lnTo>
                <a:lnTo>
                  <a:pt x="78235" y="36128"/>
                </a:lnTo>
                <a:lnTo>
                  <a:pt x="77299" y="49021"/>
                </a:lnTo>
                <a:lnTo>
                  <a:pt x="78135" y="283161"/>
                </a:lnTo>
                <a:lnTo>
                  <a:pt x="91519" y="320004"/>
                </a:lnTo>
                <a:lnTo>
                  <a:pt x="119794" y="346961"/>
                </a:lnTo>
                <a:lnTo>
                  <a:pt x="161098" y="362398"/>
                </a:lnTo>
                <a:lnTo>
                  <a:pt x="194955" y="365481"/>
                </a:lnTo>
                <a:lnTo>
                  <a:pt x="341349" y="365481"/>
                </a:lnTo>
                <a:lnTo>
                  <a:pt x="335284" y="372217"/>
                </a:lnTo>
                <a:lnTo>
                  <a:pt x="303962" y="396272"/>
                </a:lnTo>
                <a:lnTo>
                  <a:pt x="264455" y="413235"/>
                </a:lnTo>
                <a:lnTo>
                  <a:pt x="217105" y="422611"/>
                </a:lnTo>
                <a:lnTo>
                  <a:pt x="199639" y="423965"/>
                </a:lnTo>
                <a:lnTo>
                  <a:pt x="181352" y="424402"/>
                </a:lnTo>
                <a:close/>
              </a:path>
              <a:path w="387350" h="424814">
                <a:moveTo>
                  <a:pt x="341349" y="365481"/>
                </a:moveTo>
                <a:lnTo>
                  <a:pt x="194955" y="365481"/>
                </a:lnTo>
                <a:lnTo>
                  <a:pt x="212305" y="364636"/>
                </a:lnTo>
                <a:lnTo>
                  <a:pt x="228390" y="362282"/>
                </a:lnTo>
                <a:lnTo>
                  <a:pt x="268598" y="346585"/>
                </a:lnTo>
                <a:lnTo>
                  <a:pt x="295751" y="318820"/>
                </a:lnTo>
                <a:lnTo>
                  <a:pt x="308590" y="280122"/>
                </a:lnTo>
                <a:lnTo>
                  <a:pt x="309471" y="264989"/>
                </a:lnTo>
                <a:lnTo>
                  <a:pt x="309372" y="44980"/>
                </a:lnTo>
                <a:lnTo>
                  <a:pt x="307911" y="32086"/>
                </a:lnTo>
                <a:lnTo>
                  <a:pt x="305195" y="19485"/>
                </a:lnTo>
                <a:lnTo>
                  <a:pt x="301850" y="7625"/>
                </a:lnTo>
                <a:lnTo>
                  <a:pt x="299673" y="0"/>
                </a:lnTo>
                <a:lnTo>
                  <a:pt x="386771" y="0"/>
                </a:lnTo>
                <a:lnTo>
                  <a:pt x="376700" y="49021"/>
                </a:lnTo>
                <a:lnTo>
                  <a:pt x="376178" y="277161"/>
                </a:lnTo>
                <a:lnTo>
                  <a:pt x="374605" y="291288"/>
                </a:lnTo>
                <a:lnTo>
                  <a:pt x="363719" y="329967"/>
                </a:lnTo>
                <a:lnTo>
                  <a:pt x="343846" y="362708"/>
                </a:lnTo>
                <a:lnTo>
                  <a:pt x="341349" y="36548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1219170"/>
            <a:endParaRPr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06566" y="8327125"/>
            <a:ext cx="546945" cy="571500"/>
          </a:xfrm>
          <a:custGeom>
            <a:avLst/>
            <a:gdLst/>
            <a:ahLst/>
            <a:cxnLst/>
            <a:rect l="l" t="t" r="r" b="b"/>
            <a:pathLst>
              <a:path w="410209" h="428625">
                <a:moveTo>
                  <a:pt x="85465" y="428122"/>
                </a:moveTo>
                <a:lnTo>
                  <a:pt x="0" y="428122"/>
                </a:lnTo>
                <a:lnTo>
                  <a:pt x="2991" y="417846"/>
                </a:lnTo>
                <a:lnTo>
                  <a:pt x="6320" y="405786"/>
                </a:lnTo>
                <a:lnTo>
                  <a:pt x="8815" y="393104"/>
                </a:lnTo>
                <a:lnTo>
                  <a:pt x="9798" y="380190"/>
                </a:lnTo>
                <a:lnTo>
                  <a:pt x="9798" y="0"/>
                </a:lnTo>
                <a:lnTo>
                  <a:pt x="148436" y="189550"/>
                </a:lnTo>
                <a:lnTo>
                  <a:pt x="75666" y="189550"/>
                </a:lnTo>
                <a:lnTo>
                  <a:pt x="75723" y="383160"/>
                </a:lnTo>
                <a:lnTo>
                  <a:pt x="77114" y="396055"/>
                </a:lnTo>
                <a:lnTo>
                  <a:pt x="79861" y="408630"/>
                </a:lnTo>
                <a:lnTo>
                  <a:pt x="83287" y="420496"/>
                </a:lnTo>
                <a:lnTo>
                  <a:pt x="85465" y="428122"/>
                </a:lnTo>
                <a:close/>
              </a:path>
              <a:path w="410209" h="428625">
                <a:moveTo>
                  <a:pt x="279187" y="266078"/>
                </a:moveTo>
                <a:lnTo>
                  <a:pt x="204409" y="266078"/>
                </a:lnTo>
                <a:lnTo>
                  <a:pt x="399836" y="0"/>
                </a:lnTo>
                <a:lnTo>
                  <a:pt x="399864" y="189822"/>
                </a:lnTo>
                <a:lnTo>
                  <a:pt x="333968" y="189822"/>
                </a:lnTo>
                <a:lnTo>
                  <a:pt x="279187" y="266078"/>
                </a:lnTo>
                <a:close/>
              </a:path>
              <a:path w="410209" h="428625">
                <a:moveTo>
                  <a:pt x="203864" y="370930"/>
                </a:moveTo>
                <a:lnTo>
                  <a:pt x="75666" y="189550"/>
                </a:lnTo>
                <a:lnTo>
                  <a:pt x="148436" y="189550"/>
                </a:lnTo>
                <a:lnTo>
                  <a:pt x="204409" y="266078"/>
                </a:lnTo>
                <a:lnTo>
                  <a:pt x="279187" y="266078"/>
                </a:lnTo>
                <a:lnTo>
                  <a:pt x="203864" y="370930"/>
                </a:lnTo>
                <a:close/>
              </a:path>
              <a:path w="410209" h="428625">
                <a:moveTo>
                  <a:pt x="409634" y="428122"/>
                </a:moveTo>
                <a:lnTo>
                  <a:pt x="324169" y="428122"/>
                </a:lnTo>
                <a:lnTo>
                  <a:pt x="326346" y="420496"/>
                </a:lnTo>
                <a:lnTo>
                  <a:pt x="327159" y="417846"/>
                </a:lnTo>
                <a:lnTo>
                  <a:pt x="330489" y="405713"/>
                </a:lnTo>
                <a:lnTo>
                  <a:pt x="332985" y="392983"/>
                </a:lnTo>
                <a:lnTo>
                  <a:pt x="333968" y="380190"/>
                </a:lnTo>
                <a:lnTo>
                  <a:pt x="333968" y="189822"/>
                </a:lnTo>
                <a:lnTo>
                  <a:pt x="399864" y="189822"/>
                </a:lnTo>
                <a:lnTo>
                  <a:pt x="399892" y="383110"/>
                </a:lnTo>
                <a:lnTo>
                  <a:pt x="401283" y="395936"/>
                </a:lnTo>
                <a:lnTo>
                  <a:pt x="404031" y="408576"/>
                </a:lnTo>
                <a:lnTo>
                  <a:pt x="407457" y="420496"/>
                </a:lnTo>
                <a:lnTo>
                  <a:pt x="409634" y="42812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1219170"/>
            <a:endParaRPr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957426" y="8976390"/>
            <a:ext cx="33867" cy="42333"/>
          </a:xfrm>
          <a:custGeom>
            <a:avLst/>
            <a:gdLst/>
            <a:ahLst/>
            <a:cxnLst/>
            <a:rect l="l" t="t" r="r" b="b"/>
            <a:pathLst>
              <a:path w="25400" h="31750">
                <a:moveTo>
                  <a:pt x="25312" y="3540"/>
                </a:moveTo>
                <a:lnTo>
                  <a:pt x="0" y="3540"/>
                </a:lnTo>
                <a:lnTo>
                  <a:pt x="0" y="0"/>
                </a:lnTo>
                <a:lnTo>
                  <a:pt x="25312" y="0"/>
                </a:lnTo>
                <a:lnTo>
                  <a:pt x="25312" y="3540"/>
                </a:lnTo>
                <a:close/>
              </a:path>
              <a:path w="25400" h="31750">
                <a:moveTo>
                  <a:pt x="14970" y="31319"/>
                </a:moveTo>
                <a:lnTo>
                  <a:pt x="10615" y="31319"/>
                </a:lnTo>
                <a:lnTo>
                  <a:pt x="10615" y="3540"/>
                </a:lnTo>
                <a:lnTo>
                  <a:pt x="14970" y="3540"/>
                </a:lnTo>
                <a:lnTo>
                  <a:pt x="14970" y="31319"/>
                </a:lnTo>
                <a:close/>
              </a:path>
            </a:pathLst>
          </a:custGeom>
          <a:solidFill>
            <a:srgbClr val="1C4690"/>
          </a:solidFill>
        </p:spPr>
        <p:txBody>
          <a:bodyPr wrap="square" lIns="0" tIns="0" rIns="0" bIns="0" rtlCol="0"/>
          <a:lstStyle/>
          <a:p>
            <a:pPr defTabSz="1219170"/>
            <a:endParaRPr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23B8F1-63D4-4BAE-832C-3A341999A8D1}"/>
              </a:ext>
            </a:extLst>
          </p:cNvPr>
          <p:cNvSpPr txBox="1"/>
          <p:nvPr/>
        </p:nvSpPr>
        <p:spPr>
          <a:xfrm>
            <a:off x="1391743" y="556063"/>
            <a:ext cx="1151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FY2019 – 2020 July Budget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Total Unrestricted and Restricted Revenues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4E421441-D501-4400-86A6-009E22112A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462290"/>
              </p:ext>
            </p:extLst>
          </p:nvPr>
        </p:nvGraphicFramePr>
        <p:xfrm>
          <a:off x="7408974" y="2322177"/>
          <a:ext cx="8329300" cy="6435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6F7A47B7-BC23-412B-9E23-D98AF9DDF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253" y="3208606"/>
            <a:ext cx="4687782" cy="46628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Faculty and Staff Investments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434" y="2327378"/>
            <a:ext cx="14619513" cy="2709843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4000" b="1" dirty="0">
                <a:cs typeface="Mission Gothic Regular"/>
              </a:rPr>
              <a:t>Faculty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Across the board raises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Merit raises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Equity raises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4000" dirty="0">
              <a:cs typeface="Mission Gothic Regular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B994A2-BDD8-479B-BDFE-43B22C82B915}"/>
              </a:ext>
            </a:extLst>
          </p:cNvPr>
          <p:cNvSpPr txBox="1">
            <a:spLocks/>
          </p:cNvSpPr>
          <p:nvPr/>
        </p:nvSpPr>
        <p:spPr>
          <a:xfrm>
            <a:off x="371834" y="5575370"/>
            <a:ext cx="14619513" cy="2709843"/>
          </a:xfrm>
          <a:prstGeom prst="rect">
            <a:avLst/>
          </a:prstGeom>
        </p:spPr>
        <p:txBody>
          <a:bodyPr vert="horz" lIns="145152" tIns="72576" rIns="145152" bIns="72576" rtlCol="0">
            <a:noAutofit/>
          </a:bodyPr>
          <a:lstStyle>
            <a:lvl1pPr marL="544319" indent="-544319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359" indent="-45360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98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0157" indent="-36288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917" indent="-362880" algn="l" defTabSz="725759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r>
              <a:rPr lang="en-US" sz="4000" b="1" dirty="0">
                <a:cs typeface="Mission Gothic Regular"/>
              </a:rPr>
              <a:t>Staff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Across the board raises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Merit raises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4000" dirty="0">
              <a:cs typeface="Mission Gothic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3EC27-2BD3-4B8D-A0BF-91A06CEC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48" y="2484319"/>
            <a:ext cx="7008352" cy="61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0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Faculty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66273" y="2171342"/>
            <a:ext cx="8318759" cy="6972657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4000" b="1" dirty="0">
                <a:cs typeface="Mission Gothic Regular"/>
              </a:rPr>
              <a:t>New Faculty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600" b="1" dirty="0">
                <a:cs typeface="Mission Gothic Regular"/>
              </a:rPr>
              <a:t>75 total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31	Arts &amp; Sciences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9	Communication &amp; Fine Arts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4	Education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11	Business &amp; Economics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4	Engineering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5	Nursing 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1	Professional &amp; Liberal Studies 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5	Health Sciences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2	Hospitality and Resort Management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 2	Public Health</a:t>
            </a:r>
          </a:p>
          <a:p>
            <a:pPr marL="635040" lvl="1" indent="0">
              <a:spcBef>
                <a:spcPts val="0"/>
              </a:spcBef>
              <a:buNone/>
            </a:pPr>
            <a:r>
              <a:rPr lang="en-US" sz="3000" dirty="0">
                <a:cs typeface="Mission Gothic Regular"/>
              </a:rPr>
              <a:t>  1	Communication Sciences and Disorders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FA908B-4C71-4709-9ECE-E57365207584}"/>
              </a:ext>
            </a:extLst>
          </p:cNvPr>
          <p:cNvSpPr txBox="1"/>
          <p:nvPr/>
        </p:nvSpPr>
        <p:spPr>
          <a:xfrm>
            <a:off x="9496449" y="2203427"/>
            <a:ext cx="64489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/>
              <a:t>Current Faculty </a:t>
            </a:r>
            <a:br>
              <a:rPr lang="en-US" sz="3600" b="1" dirty="0"/>
            </a:br>
            <a:r>
              <a:rPr lang="en-US" sz="3600" b="1" dirty="0"/>
              <a:t> </a:t>
            </a:r>
            <a:r>
              <a:rPr lang="en-US" sz="3200" b="1" dirty="0"/>
              <a:t>908 full time faculty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3200" dirty="0"/>
              <a:t>604 tenure/tenure track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3200" dirty="0"/>
              <a:t>304 non-tenure track</a:t>
            </a:r>
            <a:endParaRPr lang="en-US" sz="3600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42732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Marketing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433" y="2326310"/>
            <a:ext cx="16037361" cy="696773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3200" b="1" dirty="0"/>
              <a:t>Integrated and innovative marketing strategies</a:t>
            </a:r>
          </a:p>
          <a:p>
            <a:pPr marL="725759" lvl="1" indent="0">
              <a:buNone/>
            </a:pPr>
            <a:r>
              <a:rPr lang="en-US" sz="2800" dirty="0"/>
              <a:t>Digital Marketing Campaigns</a:t>
            </a:r>
          </a:p>
          <a:p>
            <a:pPr marL="725759" lvl="1" indent="0">
              <a:buNone/>
            </a:pPr>
            <a:r>
              <a:rPr lang="en-US" sz="2800" dirty="0"/>
              <a:t>Environmental Branding</a:t>
            </a:r>
          </a:p>
          <a:p>
            <a:pPr marL="725759" lvl="1" indent="0">
              <a:buNone/>
            </a:pPr>
            <a:r>
              <a:rPr lang="en-US" sz="2800" dirty="0"/>
              <a:t>Digital Monitor Graphics</a:t>
            </a:r>
          </a:p>
          <a:p>
            <a:pPr marL="725759" lvl="1" indent="0">
              <a:buNone/>
            </a:pPr>
            <a:r>
              <a:rPr lang="en-US" sz="2800" dirty="0"/>
              <a:t>UofM Website Event Calendar</a:t>
            </a:r>
          </a:p>
          <a:p>
            <a:pPr marL="725759" lvl="1" indent="0">
              <a:buNone/>
            </a:pPr>
            <a:r>
              <a:rPr lang="en-US" sz="2800" dirty="0"/>
              <a:t>Weekly Digital Newsletters (Student eNews, This Week, MPress)</a:t>
            </a:r>
          </a:p>
          <a:p>
            <a:pPr marL="0" indent="0">
              <a:buNone/>
            </a:pPr>
            <a:r>
              <a:rPr lang="en-US" sz="3200" b="1" dirty="0"/>
              <a:t>UofM Values </a:t>
            </a:r>
            <a:endParaRPr lang="en-US" sz="3200" dirty="0"/>
          </a:p>
          <a:p>
            <a:pPr marL="725759" lvl="1" indent="0">
              <a:spcBef>
                <a:spcPts val="0"/>
              </a:spcBef>
              <a:buNone/>
            </a:pPr>
            <a:r>
              <a:rPr lang="en-US" sz="2800" b="1" dirty="0"/>
              <a:t>Accountability - </a:t>
            </a:r>
            <a:r>
              <a:rPr lang="en-US" sz="2800" dirty="0"/>
              <a:t>Integrity, transparency, excellence and the highest standards govern everything we do.</a:t>
            </a:r>
          </a:p>
          <a:p>
            <a:pPr marL="725759" lvl="1" indent="0">
              <a:spcBef>
                <a:spcPts val="0"/>
              </a:spcBef>
              <a:buNone/>
            </a:pPr>
            <a:r>
              <a:rPr lang="en-US" sz="2800" b="1" dirty="0"/>
              <a:t>Collaboration - </a:t>
            </a:r>
            <a:r>
              <a:rPr lang="en-US" sz="2800" dirty="0"/>
              <a:t>We seek partnerships both within and beyond the University to enhance our actions and our outcomes.</a:t>
            </a:r>
          </a:p>
          <a:p>
            <a:pPr marL="725759" lvl="1" indent="0">
              <a:spcBef>
                <a:spcPts val="0"/>
              </a:spcBef>
              <a:buNone/>
            </a:pPr>
            <a:r>
              <a:rPr lang="en-US" sz="2800" b="1" dirty="0"/>
              <a:t>Diversity and Inclusion - </a:t>
            </a:r>
            <a:r>
              <a:rPr lang="en-US" sz="2800" dirty="0"/>
              <a:t>Everyone is respected, included and given the opportunity to excel.</a:t>
            </a:r>
          </a:p>
          <a:p>
            <a:pPr marL="725759" lvl="1" indent="0">
              <a:spcBef>
                <a:spcPts val="0"/>
              </a:spcBef>
              <a:buNone/>
            </a:pPr>
            <a:r>
              <a:rPr lang="en-US" sz="2800" b="1" dirty="0"/>
              <a:t>Innovation - </a:t>
            </a:r>
            <a:r>
              <a:rPr lang="en-US" sz="2800" dirty="0"/>
              <a:t>We consistently seek a better way, and we embrace challenges.</a:t>
            </a:r>
          </a:p>
          <a:p>
            <a:pPr marL="725759" lvl="1" indent="0">
              <a:spcBef>
                <a:spcPts val="0"/>
              </a:spcBef>
              <a:buNone/>
            </a:pPr>
            <a:r>
              <a:rPr lang="en-US" sz="2800" b="1" dirty="0"/>
              <a:t>Service - </a:t>
            </a:r>
            <a:r>
              <a:rPr lang="en-US" sz="2800" dirty="0"/>
              <a:t>Our purpose is to benefit our students and society through knowledge and effort.</a:t>
            </a:r>
          </a:p>
          <a:p>
            <a:pPr marL="725759" lvl="1" indent="0">
              <a:spcBef>
                <a:spcPts val="0"/>
              </a:spcBef>
              <a:buNone/>
            </a:pPr>
            <a:r>
              <a:rPr lang="en-US" sz="2800" b="1" dirty="0"/>
              <a:t>Student Success - </a:t>
            </a:r>
            <a:r>
              <a:rPr lang="en-US" sz="2800" dirty="0"/>
              <a:t>We provide every student with the opportunity to excel.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3200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4467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Tiger Athletics –We’ve Got Momentum!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434" y="2018760"/>
            <a:ext cx="15822671" cy="7399404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b="1" dirty="0">
                <a:cs typeface="Mission Gothic Regular"/>
              </a:rPr>
              <a:t>Sports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cs typeface="Mission Gothic Regular"/>
              </a:rPr>
              <a:t>Football: 5 consecutive bowl games in program history; back to back West Division champs in the American Athletic Conference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cs typeface="Mission Gothic Regular"/>
              </a:rPr>
              <a:t>Basketball: Had the nation’s largest average attendance increase last season; signed the No. 1 recruiting class in the country for this season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cs typeface="Mission Gothic Regular"/>
              </a:rPr>
              <a:t>Women’s basketball: highest ranked recruiting class in program history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500" dirty="0">
              <a:cs typeface="Mission Gothic Regular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b="1" dirty="0">
                <a:cs typeface="Mission Gothic Regular"/>
              </a:rPr>
              <a:t>Academic excellence in athletics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cs typeface="Mission Gothic Regular"/>
              </a:rPr>
              <a:t>All time high GPA’s in 2018-19 in women’s and men’s basketball, softball, rifle, baseball, football, and women’s cross country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cs typeface="Mission Gothic Regular"/>
              </a:rPr>
              <a:t>Highest Graduation Success Rate - 100%  in women’s and men’s golf, women’s tennis, men’s tennis, rifle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cs typeface="Mission Gothic Regular"/>
              </a:rPr>
              <a:t>202 Student Athletes received </a:t>
            </a:r>
            <a:r>
              <a:rPr lang="en-US" sz="2800" b="1" dirty="0">
                <a:cs typeface="Mission Gothic Regular"/>
              </a:rPr>
              <a:t>All-Academic Team Honors</a:t>
            </a:r>
            <a:r>
              <a:rPr lang="en-US" sz="2800" dirty="0">
                <a:cs typeface="Mission Gothic Regular"/>
              </a:rPr>
              <a:t> (3</a:t>
            </a:r>
            <a:r>
              <a:rPr lang="en-US" sz="2800" baseline="30000" dirty="0">
                <a:cs typeface="Mission Gothic Regular"/>
              </a:rPr>
              <a:t>rd</a:t>
            </a:r>
            <a:r>
              <a:rPr lang="en-US" sz="2800" dirty="0">
                <a:cs typeface="Mission Gothic Regular"/>
              </a:rPr>
              <a:t> season that Memphis Athletics has had over 200 student-athletes receive this recognition)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600" dirty="0">
              <a:cs typeface="Mission Gothic Regular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200" b="1" dirty="0">
                <a:cs typeface="Mission Gothic Regular"/>
              </a:rPr>
              <a:t>Hired new Director of Athletics – Laird Veatch</a:t>
            </a:r>
            <a:endParaRPr lang="en-US" sz="3200" dirty="0">
              <a:cs typeface="Mission Gothic Regular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4000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386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20844A-31C0-4A12-83D1-89B0E05B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>
            <a:normAutofit/>
          </a:bodyPr>
          <a:lstStyle/>
          <a:p>
            <a:r>
              <a:rPr lang="en-US" sz="4800" b="1" dirty="0"/>
              <a:t>Campus Enhancements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339BE-8FA7-4245-B29E-C3E00150DF51}"/>
              </a:ext>
            </a:extLst>
          </p:cNvPr>
          <p:cNvSpPr txBox="1"/>
          <p:nvPr/>
        </p:nvSpPr>
        <p:spPr>
          <a:xfrm>
            <a:off x="3715925" y="2422281"/>
            <a:ext cx="1231088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Hunter Harrison Memorial Bridge, Alumni Mall Amphitheatre and Parking Garage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Mike Rose Natatorium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Wellness and Fitness Center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Athletics: Football Training Center</a:t>
            </a: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BE0C8-E7B1-6347-B8AD-E6018FB72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99"/>
          <a:stretch/>
        </p:blipFill>
        <p:spPr>
          <a:xfrm>
            <a:off x="164551" y="2506821"/>
            <a:ext cx="3387617" cy="2000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54034-F1EE-DD44-9FC5-06AF077D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35" y="4846610"/>
            <a:ext cx="3375033" cy="1755535"/>
          </a:xfrm>
          <a:prstGeom prst="rect">
            <a:avLst/>
          </a:prstGeom>
        </p:spPr>
      </p:pic>
      <p:pic>
        <p:nvPicPr>
          <p:cNvPr id="2050" name="Picture 2" descr="https://www.nationsgroupllc.com/img/projects/1408062510.jpeg">
            <a:extLst>
              <a:ext uri="{FF2B5EF4-FFF2-40B4-BE49-F238E27FC236}">
                <a16:creationId xmlns:a16="http://schemas.microsoft.com/office/drawing/2014/main" id="{BE68DEFE-37E9-E74C-8FC3-288333E18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6" y="6941684"/>
            <a:ext cx="3411102" cy="162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0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20844A-31C0-4A12-83D1-89B0E05B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>
            <a:normAutofit/>
          </a:bodyPr>
          <a:lstStyle/>
          <a:p>
            <a:r>
              <a:rPr lang="en-US" sz="4800" b="1" dirty="0"/>
              <a:t>Campus Enhancements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339BE-8FA7-4245-B29E-C3E00150DF51}"/>
              </a:ext>
            </a:extLst>
          </p:cNvPr>
          <p:cNvSpPr txBox="1"/>
          <p:nvPr/>
        </p:nvSpPr>
        <p:spPr>
          <a:xfrm>
            <a:off x="3851910" y="2578804"/>
            <a:ext cx="1231088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Patterson Avenue Realignment</a:t>
            </a: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Partnership to renovate Leftwich Tennis Center</a:t>
            </a: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Scheidt Family Music Center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Lambuth: Wilder Student Union, Sprague Hall</a:t>
            </a: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Wilder Tower: 12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Floor Student Recruitment Center</a:t>
            </a:r>
          </a:p>
          <a:p>
            <a:pPr marL="571500" marR="0" lvl="0" indent="-5715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6A7EA-E062-8A48-87E5-4CC50C1C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4" y="2463800"/>
            <a:ext cx="3443424" cy="202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68D58-A00E-9A4E-9BE3-373E9EA0A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4" y="4660681"/>
            <a:ext cx="3443424" cy="2232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FEC5D2-F675-5440-B104-0F3909CA72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12"/>
          <a:stretch/>
        </p:blipFill>
        <p:spPr>
          <a:xfrm>
            <a:off x="108744" y="7223759"/>
            <a:ext cx="3443424" cy="20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0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59B5CB-7BE2-453D-8AE9-622107562FED}"/>
              </a:ext>
            </a:extLst>
          </p:cNvPr>
          <p:cNvSpPr/>
          <p:nvPr/>
        </p:nvSpPr>
        <p:spPr>
          <a:xfrm>
            <a:off x="2750143" y="4534325"/>
            <a:ext cx="107573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25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University Successes</a:t>
            </a:r>
          </a:p>
        </p:txBody>
      </p:sp>
    </p:spTree>
    <p:extLst>
      <p:ext uri="{BB962C8B-B14F-4D97-AF65-F5344CB8AC3E}">
        <p14:creationId xmlns:p14="http://schemas.microsoft.com/office/powerpoint/2010/main" val="94452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20844A-31C0-4A12-83D1-89B0E05B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>
            <a:normAutofit/>
          </a:bodyPr>
          <a:lstStyle/>
          <a:p>
            <a:r>
              <a:rPr lang="en-US" sz="4800" b="1" dirty="0"/>
              <a:t>Consolidation of Academic Affairs and Student Affairs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339BE-8FA7-4245-B29E-C3E00150DF51}"/>
              </a:ext>
            </a:extLst>
          </p:cNvPr>
          <p:cNvSpPr txBox="1"/>
          <p:nvPr/>
        </p:nvSpPr>
        <p:spPr>
          <a:xfrm>
            <a:off x="194043" y="2626454"/>
            <a:ext cx="1554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D5539-D276-4298-A099-39B65309DC3D}"/>
              </a:ext>
            </a:extLst>
          </p:cNvPr>
          <p:cNvSpPr txBox="1"/>
          <p:nvPr/>
        </p:nvSpPr>
        <p:spPr>
          <a:xfrm>
            <a:off x="320842" y="2594405"/>
            <a:ext cx="15935952" cy="642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Consolidation of senior administrative divisions</a:t>
            </a:r>
          </a:p>
          <a:p>
            <a:pPr marL="571500" indent="-5715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Reduction of vice president positions by two through reassignment of duties to existing positions</a:t>
            </a:r>
          </a:p>
          <a:p>
            <a:pPr marL="2023019" lvl="2" indent="-5715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Research and Innovation - consolidation of Sponsored Programs and Research</a:t>
            </a:r>
          </a:p>
          <a:p>
            <a:pPr marL="2023019" lvl="2" indent="-5715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Student Affairs now integrated under Provost and Academic Affairs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91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4983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6E4CB-16CD-4813-9F43-7FBCC797E304}"/>
              </a:ext>
            </a:extLst>
          </p:cNvPr>
          <p:cNvSpPr txBox="1"/>
          <p:nvPr/>
        </p:nvSpPr>
        <p:spPr>
          <a:xfrm>
            <a:off x="8263593" y="561079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Anita Boykins</a:t>
            </a: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Loewenberg College of Nursing</a:t>
            </a:r>
          </a:p>
        </p:txBody>
      </p:sp>
      <p:pic>
        <p:nvPicPr>
          <p:cNvPr id="2064" name="Picture 16" descr="Stephanie Beasley">
            <a:extLst>
              <a:ext uri="{FF2B5EF4-FFF2-40B4-BE49-F238E27FC236}">
                <a16:creationId xmlns:a16="http://schemas.microsoft.com/office/drawing/2014/main" id="{57B55628-DFDA-CA47-A3A1-688A085EA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2"/>
          <a:stretch/>
        </p:blipFill>
        <p:spPr bwMode="auto">
          <a:xfrm>
            <a:off x="2504665" y="4652094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Joanna Curtis">
            <a:extLst>
              <a:ext uri="{FF2B5EF4-FFF2-40B4-BE49-F238E27FC236}">
                <a16:creationId xmlns:a16="http://schemas.microsoft.com/office/drawing/2014/main" id="{526E6AAF-78A0-C943-8D85-42D3F743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11" y="4652094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obert Jackson">
            <a:extLst>
              <a:ext uri="{FF2B5EF4-FFF2-40B4-BE49-F238E27FC236}">
                <a16:creationId xmlns:a16="http://schemas.microsoft.com/office/drawing/2014/main" id="{F55F38FD-EC79-DA4D-8983-7B8B3A850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/>
          <a:stretch/>
        </p:blipFill>
        <p:spPr bwMode="auto">
          <a:xfrm>
            <a:off x="7153157" y="4639394"/>
            <a:ext cx="2062214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Ted Townsend">
            <a:extLst>
              <a:ext uri="{FF2B5EF4-FFF2-40B4-BE49-F238E27FC236}">
                <a16:creationId xmlns:a16="http://schemas.microsoft.com/office/drawing/2014/main" id="{2A3FEBAA-1825-C745-BDCF-4064CBFC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67" y="4635831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Melanie Murry">
            <a:extLst>
              <a:ext uri="{FF2B5EF4-FFF2-40B4-BE49-F238E27FC236}">
                <a16:creationId xmlns:a16="http://schemas.microsoft.com/office/drawing/2014/main" id="{37778710-D25F-6443-B077-FC940A66B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3538" r="4" b="4893"/>
          <a:stretch/>
        </p:blipFill>
        <p:spPr bwMode="auto">
          <a:xfrm>
            <a:off x="11719962" y="4652094"/>
            <a:ext cx="2060246" cy="28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73E781-4EAF-F848-87FF-7963845B0817}"/>
              </a:ext>
            </a:extLst>
          </p:cNvPr>
          <p:cNvSpPr/>
          <p:nvPr/>
        </p:nvSpPr>
        <p:spPr>
          <a:xfrm>
            <a:off x="-1" y="0"/>
            <a:ext cx="16257589" cy="1370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74" name="Picture 26" descr="Allie Prescott">
            <a:extLst>
              <a:ext uri="{FF2B5EF4-FFF2-40B4-BE49-F238E27FC236}">
                <a16:creationId xmlns:a16="http://schemas.microsoft.com/office/drawing/2014/main" id="{5413F449-E8A3-0F4D-8E51-772222DCF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"/>
          <a:stretch/>
        </p:blipFill>
        <p:spPr bwMode="auto">
          <a:xfrm>
            <a:off x="13998838" y="4652094"/>
            <a:ext cx="2073232" cy="28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F230AF-70D2-4398-8190-5138CEDDA164}"/>
              </a:ext>
            </a:extLst>
          </p:cNvPr>
          <p:cNvSpPr/>
          <p:nvPr/>
        </p:nvSpPr>
        <p:spPr>
          <a:xfrm>
            <a:off x="189030" y="111684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President’s Council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om Nenon">
            <a:extLst>
              <a:ext uri="{FF2B5EF4-FFF2-40B4-BE49-F238E27FC236}">
                <a16:creationId xmlns:a16="http://schemas.microsoft.com/office/drawing/2014/main" id="{9E7E9DD5-1EAD-A744-93E4-40756A85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95" y="1005509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. Jasbir Dhaliwal">
            <a:extLst>
              <a:ext uri="{FF2B5EF4-FFF2-40B4-BE49-F238E27FC236}">
                <a16:creationId xmlns:a16="http://schemas.microsoft.com/office/drawing/2014/main" id="{5DA007C2-6D2D-5B44-852F-EA7E110A3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 b="3329"/>
          <a:stretch/>
        </p:blipFill>
        <p:spPr bwMode="auto">
          <a:xfrm>
            <a:off x="4793360" y="1005509"/>
            <a:ext cx="2060386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mmy Hedges">
            <a:extLst>
              <a:ext uri="{FF2B5EF4-FFF2-40B4-BE49-F238E27FC236}">
                <a16:creationId xmlns:a16="http://schemas.microsoft.com/office/drawing/2014/main" id="{C7B49A6E-4BEC-AF41-8AC1-3C849FCA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30" y="1005509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aaj Kurapati">
            <a:extLst>
              <a:ext uri="{FF2B5EF4-FFF2-40B4-BE49-F238E27FC236}">
                <a16:creationId xmlns:a16="http://schemas.microsoft.com/office/drawing/2014/main" id="{59DB246A-4FA5-644C-8B6A-1C419448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174" y="1005509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n Brooks">
            <a:extLst>
              <a:ext uri="{FF2B5EF4-FFF2-40B4-BE49-F238E27FC236}">
                <a16:creationId xmlns:a16="http://schemas.microsoft.com/office/drawing/2014/main" id="{54C4FC08-F1D3-3549-AD82-27B106EC9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"/>
          <a:stretch/>
        </p:blipFill>
        <p:spPr bwMode="auto">
          <a:xfrm>
            <a:off x="11686019" y="1005509"/>
            <a:ext cx="2060386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aren Weddle-West">
            <a:extLst>
              <a:ext uri="{FF2B5EF4-FFF2-40B4-BE49-F238E27FC236}">
                <a16:creationId xmlns:a16="http://schemas.microsoft.com/office/drawing/2014/main" id="{9A930B49-0549-1947-B0C1-9DB7F3A7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221" y="1005509"/>
            <a:ext cx="2068665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enneth Anderson">
            <a:extLst>
              <a:ext uri="{FF2B5EF4-FFF2-40B4-BE49-F238E27FC236}">
                <a16:creationId xmlns:a16="http://schemas.microsoft.com/office/drawing/2014/main" id="{5E2068FB-3855-D440-9355-43C44CA6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8" y="4665928"/>
            <a:ext cx="206866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D14A7-DE39-694A-AC97-FC7050AFD806}"/>
              </a:ext>
            </a:extLst>
          </p:cNvPr>
          <p:cNvSpPr txBox="1"/>
          <p:nvPr/>
        </p:nvSpPr>
        <p:spPr>
          <a:xfrm>
            <a:off x="2463011" y="3945571"/>
            <a:ext cx="2049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Tom Nenon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Vice President for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Academic Affairs and Provost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0C13B3-BA9E-074C-A61C-7738876147BA}"/>
              </a:ext>
            </a:extLst>
          </p:cNvPr>
          <p:cNvSpPr txBox="1"/>
          <p:nvPr/>
        </p:nvSpPr>
        <p:spPr>
          <a:xfrm>
            <a:off x="4793360" y="3931737"/>
            <a:ext cx="199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Jasbir Dhaliwal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Vice President for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and Innovation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758186-C828-6B45-9882-C98D9E4806A8}"/>
              </a:ext>
            </a:extLst>
          </p:cNvPr>
          <p:cNvSpPr txBox="1"/>
          <p:nvPr/>
        </p:nvSpPr>
        <p:spPr>
          <a:xfrm>
            <a:off x="7087246" y="3907348"/>
            <a:ext cx="199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Tammy Hedges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Vice President for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Relations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1C5BF-8D4A-B246-BDC1-8F635D0A51C4}"/>
              </a:ext>
            </a:extLst>
          </p:cNvPr>
          <p:cNvSpPr txBox="1"/>
          <p:nvPr/>
        </p:nvSpPr>
        <p:spPr>
          <a:xfrm>
            <a:off x="9331337" y="3945570"/>
            <a:ext cx="205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Raaj Kurapati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Vice President and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Financial Officer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66534-3533-DC47-9D54-9B950C862C67}"/>
              </a:ext>
            </a:extLst>
          </p:cNvPr>
          <p:cNvSpPr txBox="1"/>
          <p:nvPr/>
        </p:nvSpPr>
        <p:spPr>
          <a:xfrm>
            <a:off x="11625223" y="3920344"/>
            <a:ext cx="222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Ron Brooks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Vice President for Physical Plant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CCFD1A-9A84-7A4E-9564-F76EA58BD2B7}"/>
              </a:ext>
            </a:extLst>
          </p:cNvPr>
          <p:cNvSpPr txBox="1"/>
          <p:nvPr/>
        </p:nvSpPr>
        <p:spPr>
          <a:xfrm>
            <a:off x="13970654" y="3931737"/>
            <a:ext cx="1889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Karen Weddle-West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Vice President for Student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Academic Success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853BB7-B5F6-744A-AC62-14A9C3C2C5E3}"/>
              </a:ext>
            </a:extLst>
          </p:cNvPr>
          <p:cNvSpPr txBox="1"/>
          <p:nvPr/>
        </p:nvSpPr>
        <p:spPr>
          <a:xfrm>
            <a:off x="158308" y="7574228"/>
            <a:ext cx="2520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Kenneth Anderson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Compliance Officer, Director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Office for Institutional Equity and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Title IX Coordinator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C6E332-50F2-274E-BE01-5975133B4DE7}"/>
              </a:ext>
            </a:extLst>
          </p:cNvPr>
          <p:cNvSpPr txBox="1"/>
          <p:nvPr/>
        </p:nvSpPr>
        <p:spPr>
          <a:xfrm>
            <a:off x="2491195" y="7564488"/>
            <a:ext cx="134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Stephanie Beasley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of Staff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CF3453-A20A-174C-B3D1-7162910F59E0}"/>
              </a:ext>
            </a:extLst>
          </p:cNvPr>
          <p:cNvSpPr txBox="1"/>
          <p:nvPr/>
        </p:nvSpPr>
        <p:spPr>
          <a:xfrm>
            <a:off x="4827001" y="7547694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Joanna Curtis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Advancement Officer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2E48C6-03B0-8544-A389-7E9F6BA05AF7}"/>
              </a:ext>
            </a:extLst>
          </p:cNvPr>
          <p:cNvSpPr txBox="1"/>
          <p:nvPr/>
        </p:nvSpPr>
        <p:spPr>
          <a:xfrm>
            <a:off x="7159528" y="7547503"/>
            <a:ext cx="1781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Jackson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Information Officer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874BFF-8884-0B4E-818A-B0806A3C43B8}"/>
              </a:ext>
            </a:extLst>
          </p:cNvPr>
          <p:cNvSpPr txBox="1"/>
          <p:nvPr/>
        </p:nvSpPr>
        <p:spPr>
          <a:xfrm>
            <a:off x="9359521" y="7564488"/>
            <a:ext cx="2362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Ted Townsend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Economic Development and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 Relations Officer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A56199-B92D-5F4E-BDDA-642EE98C0D50}"/>
              </a:ext>
            </a:extLst>
          </p:cNvPr>
          <p:cNvSpPr txBox="1"/>
          <p:nvPr/>
        </p:nvSpPr>
        <p:spPr>
          <a:xfrm>
            <a:off x="11706166" y="7564488"/>
            <a:ext cx="1375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Melanie Murry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Counsel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B0586A-791D-D64F-97E4-3441F8F170C0}"/>
              </a:ext>
            </a:extLst>
          </p:cNvPr>
          <p:cNvSpPr txBox="1"/>
          <p:nvPr/>
        </p:nvSpPr>
        <p:spPr>
          <a:xfrm>
            <a:off x="13978792" y="7522837"/>
            <a:ext cx="173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Allie Prescott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Interim Athletic Director</a:t>
            </a:r>
          </a:p>
        </p:txBody>
      </p:sp>
      <p:pic>
        <p:nvPicPr>
          <p:cNvPr id="2076" name="Picture 28" descr="M. David Rudd">
            <a:extLst>
              <a:ext uri="{FF2B5EF4-FFF2-40B4-BE49-F238E27FC236}">
                <a16:creationId xmlns:a16="http://schemas.microsoft.com/office/drawing/2014/main" id="{3318B514-0F61-C048-AECF-B506D31A1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9030" y="1005509"/>
            <a:ext cx="2113841" cy="28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073CB18-FF69-F14A-B330-4F43F4BF40ED}"/>
              </a:ext>
            </a:extLst>
          </p:cNvPr>
          <p:cNvSpPr txBox="1"/>
          <p:nvPr/>
        </p:nvSpPr>
        <p:spPr>
          <a:xfrm>
            <a:off x="170022" y="3945569"/>
            <a:ext cx="134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M. David Rudd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President</a:t>
            </a:r>
          </a:p>
        </p:txBody>
      </p:sp>
    </p:spTree>
    <p:extLst>
      <p:ext uri="{BB962C8B-B14F-4D97-AF65-F5344CB8AC3E}">
        <p14:creationId xmlns:p14="http://schemas.microsoft.com/office/powerpoint/2010/main" val="1953718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870"/>
            <a:ext cx="16254983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6E4CB-16CD-4813-9F43-7FBCC797E304}"/>
              </a:ext>
            </a:extLst>
          </p:cNvPr>
          <p:cNvSpPr txBox="1"/>
          <p:nvPr/>
        </p:nvSpPr>
        <p:spPr>
          <a:xfrm>
            <a:off x="8263593" y="561079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Anita Boykins</a:t>
            </a: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Loewenberg College of Nursing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73E781-4EAF-F848-87FF-7963845B0817}"/>
              </a:ext>
            </a:extLst>
          </p:cNvPr>
          <p:cNvSpPr/>
          <p:nvPr/>
        </p:nvSpPr>
        <p:spPr>
          <a:xfrm>
            <a:off x="-1" y="0"/>
            <a:ext cx="16257589" cy="1370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F230AF-70D2-4398-8190-5138CEDDA164}"/>
              </a:ext>
            </a:extLst>
          </p:cNvPr>
          <p:cNvSpPr/>
          <p:nvPr/>
        </p:nvSpPr>
        <p:spPr>
          <a:xfrm>
            <a:off x="189030" y="111684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Academic Deans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D14A7-DE39-694A-AC97-FC7050AFD806}"/>
              </a:ext>
            </a:extLst>
          </p:cNvPr>
          <p:cNvSpPr txBox="1"/>
          <p:nvPr/>
        </p:nvSpPr>
        <p:spPr>
          <a:xfrm>
            <a:off x="114971" y="3480485"/>
            <a:ext cx="185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Abby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Parrill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-Baker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College of Arts &amp; Sciences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0C13B3-BA9E-074C-A61C-7738876147BA}"/>
              </a:ext>
            </a:extLst>
          </p:cNvPr>
          <p:cNvSpPr txBox="1"/>
          <p:nvPr/>
        </p:nvSpPr>
        <p:spPr>
          <a:xfrm>
            <a:off x="2159277" y="3474522"/>
            <a:ext cx="183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Richard Bloomer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School of Health Sciences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758186-C828-6B45-9882-C98D9E4806A8}"/>
              </a:ext>
            </a:extLst>
          </p:cNvPr>
          <p:cNvSpPr txBox="1"/>
          <p:nvPr/>
        </p:nvSpPr>
        <p:spPr>
          <a:xfrm>
            <a:off x="6109768" y="3472302"/>
            <a:ext cx="190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Damon Fleming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Fogelman College of Business and Economics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1C5BF-8D4A-B246-BDC1-8F635D0A51C4}"/>
              </a:ext>
            </a:extLst>
          </p:cNvPr>
          <p:cNvSpPr txBox="1"/>
          <p:nvPr/>
        </p:nvSpPr>
        <p:spPr>
          <a:xfrm>
            <a:off x="8121701" y="3467859"/>
            <a:ext cx="180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James Gurney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School of Public Health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66534-3533-DC47-9D54-9B950C862C67}"/>
              </a:ext>
            </a:extLst>
          </p:cNvPr>
          <p:cNvSpPr txBox="1"/>
          <p:nvPr/>
        </p:nvSpPr>
        <p:spPr>
          <a:xfrm>
            <a:off x="10116373" y="3474521"/>
            <a:ext cx="206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Kandi Hill-Clarke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College of Education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CCFD1A-9A84-7A4E-9564-F76EA58BD2B7}"/>
              </a:ext>
            </a:extLst>
          </p:cNvPr>
          <p:cNvSpPr txBox="1"/>
          <p:nvPr/>
        </p:nvSpPr>
        <p:spPr>
          <a:xfrm>
            <a:off x="12172824" y="3454829"/>
            <a:ext cx="1886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Anne Hogan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College of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and Fine Arts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853BB7-B5F6-744A-AC62-14A9C3C2C5E3}"/>
              </a:ext>
            </a:extLst>
          </p:cNvPr>
          <p:cNvSpPr txBox="1"/>
          <p:nvPr/>
        </p:nvSpPr>
        <p:spPr>
          <a:xfrm>
            <a:off x="14183736" y="3476973"/>
            <a:ext cx="199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Richard Irwin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Dean, UofM Global &amp; Academic Innovation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C6E332-50F2-274E-BE01-5975133B4DE7}"/>
              </a:ext>
            </a:extLst>
          </p:cNvPr>
          <p:cNvSpPr txBox="1"/>
          <p:nvPr/>
        </p:nvSpPr>
        <p:spPr>
          <a:xfrm>
            <a:off x="189030" y="7137009"/>
            <a:ext cx="175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Linda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Jarmulowicz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School of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Sciences and Disorders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CF3453-A20A-174C-B3D1-7162910F59E0}"/>
              </a:ext>
            </a:extLst>
          </p:cNvPr>
          <p:cNvSpPr txBox="1"/>
          <p:nvPr/>
        </p:nvSpPr>
        <p:spPr>
          <a:xfrm>
            <a:off x="4145976" y="7140697"/>
            <a:ext cx="202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Radesh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Palakurthi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Kemmons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Wilson School of Hospitality and Resort Management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2E48C6-03B0-8544-A389-7E9F6BA05AF7}"/>
              </a:ext>
            </a:extLst>
          </p:cNvPr>
          <p:cNvSpPr txBox="1"/>
          <p:nvPr/>
        </p:nvSpPr>
        <p:spPr>
          <a:xfrm>
            <a:off x="6103103" y="7158869"/>
            <a:ext cx="194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Robin Poston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Graduate School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874BFF-8884-0B4E-818A-B0806A3C43B8}"/>
              </a:ext>
            </a:extLst>
          </p:cNvPr>
          <p:cNvSpPr txBox="1"/>
          <p:nvPr/>
        </p:nvSpPr>
        <p:spPr>
          <a:xfrm>
            <a:off x="8140222" y="7133304"/>
            <a:ext cx="2073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Niles Reddick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Dean, UofM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Lambuth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 Operating Officer,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Lambuth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Millington Campuses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A56199-B92D-5F4E-BDDA-642EE98C0D50}"/>
              </a:ext>
            </a:extLst>
          </p:cNvPr>
          <p:cNvSpPr txBox="1"/>
          <p:nvPr/>
        </p:nvSpPr>
        <p:spPr>
          <a:xfrm>
            <a:off x="10127474" y="7159853"/>
            <a:ext cx="222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Katharine Traylor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Schaffzin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Esq.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Cecil C. Humphreys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 of Law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B0586A-791D-D64F-97E4-3441F8F170C0}"/>
              </a:ext>
            </a:extLst>
          </p:cNvPr>
          <p:cNvSpPr txBox="1"/>
          <p:nvPr/>
        </p:nvSpPr>
        <p:spPr>
          <a:xfrm>
            <a:off x="12222445" y="7152509"/>
            <a:ext cx="178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Richard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Sweigard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Herff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College of Engineering </a:t>
            </a:r>
          </a:p>
        </p:txBody>
      </p:sp>
      <p:pic>
        <p:nvPicPr>
          <p:cNvPr id="3074" name="Picture 2" descr="Dr. Abby Parrill-Baker">
            <a:extLst>
              <a:ext uri="{FF2B5EF4-FFF2-40B4-BE49-F238E27FC236}">
                <a16:creationId xmlns:a16="http://schemas.microsoft.com/office/drawing/2014/main" id="{BC1AAFF2-15A4-7949-891C-9AFD3A1BD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/>
        </p:blipFill>
        <p:spPr bwMode="auto">
          <a:xfrm>
            <a:off x="198553" y="834920"/>
            <a:ext cx="1870273" cy="26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r. Richard Bloomer">
            <a:extLst>
              <a:ext uri="{FF2B5EF4-FFF2-40B4-BE49-F238E27FC236}">
                <a16:creationId xmlns:a16="http://schemas.microsoft.com/office/drawing/2014/main" id="{B6ED773D-11C3-0C43-ADFE-A6FF8313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82" y="834920"/>
            <a:ext cx="1870273" cy="26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mon Fleming">
            <a:extLst>
              <a:ext uri="{FF2B5EF4-FFF2-40B4-BE49-F238E27FC236}">
                <a16:creationId xmlns:a16="http://schemas.microsoft.com/office/drawing/2014/main" id="{FA6BBC80-48F0-674B-AEE5-9E042E9F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58" y="828947"/>
            <a:ext cx="1874172" cy="26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ames Gurney">
            <a:extLst>
              <a:ext uri="{FF2B5EF4-FFF2-40B4-BE49-F238E27FC236}">
                <a16:creationId xmlns:a16="http://schemas.microsoft.com/office/drawing/2014/main" id="{25D9E40E-F902-F248-9CE7-FD4B0A44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56" y="828947"/>
            <a:ext cx="1882402" cy="26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andi Hill-Clarke">
            <a:extLst>
              <a:ext uri="{FF2B5EF4-FFF2-40B4-BE49-F238E27FC236}">
                <a16:creationId xmlns:a16="http://schemas.microsoft.com/office/drawing/2014/main" id="{A4270DBA-B643-C64C-9D2C-E7E83156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329" y="825763"/>
            <a:ext cx="1892083" cy="26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r. Anne Hogan">
            <a:extLst>
              <a:ext uri="{FF2B5EF4-FFF2-40B4-BE49-F238E27FC236}">
                <a16:creationId xmlns:a16="http://schemas.microsoft.com/office/drawing/2014/main" id="{B85D4E54-F910-5441-A61D-EB67447F3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824" y="825763"/>
            <a:ext cx="1892083" cy="26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ichard Irwin">
            <a:extLst>
              <a:ext uri="{FF2B5EF4-FFF2-40B4-BE49-F238E27FC236}">
                <a16:creationId xmlns:a16="http://schemas.microsoft.com/office/drawing/2014/main" id="{310B7D8B-C3B6-C042-9DA1-36B76D61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736" y="846879"/>
            <a:ext cx="1880791" cy="26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inda Jarmulowicz">
            <a:extLst>
              <a:ext uri="{FF2B5EF4-FFF2-40B4-BE49-F238E27FC236}">
                <a16:creationId xmlns:a16="http://schemas.microsoft.com/office/drawing/2014/main" id="{B82388CC-0E1B-1048-BE0A-DB711FA5D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7" y="4475182"/>
            <a:ext cx="1867450" cy="26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adesh Palakurthi">
            <a:extLst>
              <a:ext uri="{FF2B5EF4-FFF2-40B4-BE49-F238E27FC236}">
                <a16:creationId xmlns:a16="http://schemas.microsoft.com/office/drawing/2014/main" id="{30E434AA-67A5-D946-B70F-5279ED9D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55" y="4456308"/>
            <a:ext cx="1879770" cy="263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Robin Poston">
            <a:extLst>
              <a:ext uri="{FF2B5EF4-FFF2-40B4-BE49-F238E27FC236}">
                <a16:creationId xmlns:a16="http://schemas.microsoft.com/office/drawing/2014/main" id="{6BB25C56-FBC1-1446-B373-22A81A61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23" y="4440892"/>
            <a:ext cx="1889834" cy="26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Niles Reddick">
            <a:extLst>
              <a:ext uri="{FF2B5EF4-FFF2-40B4-BE49-F238E27FC236}">
                <a16:creationId xmlns:a16="http://schemas.microsoft.com/office/drawing/2014/main" id="{285C7435-2C95-A84B-8670-D667EA04E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" t="3989" r="637" b="2560"/>
          <a:stretch/>
        </p:blipFill>
        <p:spPr bwMode="auto">
          <a:xfrm>
            <a:off x="8173780" y="4421199"/>
            <a:ext cx="1906702" cy="26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Katharine Schaffzin">
            <a:extLst>
              <a:ext uri="{FF2B5EF4-FFF2-40B4-BE49-F238E27FC236}">
                <a16:creationId xmlns:a16="http://schemas.microsoft.com/office/drawing/2014/main" id="{EEE33441-B548-4A42-A8F0-D09C5B86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878" y="4421317"/>
            <a:ext cx="1909015" cy="267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Richard Sweigard ">
            <a:extLst>
              <a:ext uri="{FF2B5EF4-FFF2-40B4-BE49-F238E27FC236}">
                <a16:creationId xmlns:a16="http://schemas.microsoft.com/office/drawing/2014/main" id="{D74F8331-9467-9B46-8185-CDA71F938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b="3453"/>
          <a:stretch/>
        </p:blipFill>
        <p:spPr bwMode="auto">
          <a:xfrm>
            <a:off x="12222446" y="4421199"/>
            <a:ext cx="1884636" cy="26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Lin Zhan">
            <a:extLst>
              <a:ext uri="{FF2B5EF4-FFF2-40B4-BE49-F238E27FC236}">
                <a16:creationId xmlns:a16="http://schemas.microsoft.com/office/drawing/2014/main" id="{142106B9-9F54-F246-80F1-F19232F41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"/>
          <a:stretch/>
        </p:blipFill>
        <p:spPr bwMode="auto">
          <a:xfrm>
            <a:off x="14244198" y="4421199"/>
            <a:ext cx="1862484" cy="26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024EB7C-256B-F04E-B73A-90E29AD66D06}"/>
              </a:ext>
            </a:extLst>
          </p:cNvPr>
          <p:cNvSpPr txBox="1"/>
          <p:nvPr/>
        </p:nvSpPr>
        <p:spPr>
          <a:xfrm>
            <a:off x="14234786" y="7158869"/>
            <a:ext cx="204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Lin Zhan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Dean of the Loewenberg College of Nursing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1EBC26-5A1E-3C45-A74C-FC9BB7D60DDE}"/>
              </a:ext>
            </a:extLst>
          </p:cNvPr>
          <p:cNvSpPr txBox="1"/>
          <p:nvPr/>
        </p:nvSpPr>
        <p:spPr>
          <a:xfrm>
            <a:off x="4117274" y="3478699"/>
            <a:ext cx="191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John E. Evans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Director &amp; Associate Dean of Libraries</a:t>
            </a:r>
          </a:p>
        </p:txBody>
      </p:sp>
      <p:pic>
        <p:nvPicPr>
          <p:cNvPr id="2050" name="Picture 2" descr="John Evans">
            <a:extLst>
              <a:ext uri="{FF2B5EF4-FFF2-40B4-BE49-F238E27FC236}">
                <a16:creationId xmlns:a16="http://schemas.microsoft.com/office/drawing/2014/main" id="{B0EED076-014D-1949-A850-2C2AA44BE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 bwMode="auto">
          <a:xfrm>
            <a:off x="4175401" y="836381"/>
            <a:ext cx="1857411" cy="261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linda Jones">
            <a:extLst>
              <a:ext uri="{FF2B5EF4-FFF2-40B4-BE49-F238E27FC236}">
                <a16:creationId xmlns:a16="http://schemas.microsoft.com/office/drawing/2014/main" id="{E471FCF4-4CCC-9948-84D4-53FE4A36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55" y="4463328"/>
            <a:ext cx="1872597" cy="26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88DE397-FD45-4741-8D8A-5845952077AC}"/>
              </a:ext>
            </a:extLst>
          </p:cNvPr>
          <p:cNvSpPr txBox="1"/>
          <p:nvPr/>
        </p:nvSpPr>
        <p:spPr>
          <a:xfrm>
            <a:off x="2127507" y="7133304"/>
            <a:ext cx="175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Melinda Jones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 of the Helen Hardin Honors College </a:t>
            </a:r>
          </a:p>
        </p:txBody>
      </p:sp>
    </p:spTree>
    <p:extLst>
      <p:ext uri="{BB962C8B-B14F-4D97-AF65-F5344CB8AC3E}">
        <p14:creationId xmlns:p14="http://schemas.microsoft.com/office/powerpoint/2010/main" val="347819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59B5CB-7BE2-453D-8AE9-622107562FED}"/>
              </a:ext>
            </a:extLst>
          </p:cNvPr>
          <p:cNvSpPr/>
          <p:nvPr/>
        </p:nvSpPr>
        <p:spPr>
          <a:xfrm>
            <a:off x="3247457" y="3002339"/>
            <a:ext cx="8128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Faculty Tenure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&amp;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Promotions</a:t>
            </a:r>
          </a:p>
        </p:txBody>
      </p:sp>
    </p:spTree>
    <p:extLst>
      <p:ext uri="{BB962C8B-B14F-4D97-AF65-F5344CB8AC3E}">
        <p14:creationId xmlns:p14="http://schemas.microsoft.com/office/powerpoint/2010/main" val="2777263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973137" y="1813991"/>
            <a:ext cx="8128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Faculty Promoted to Full Professor</a:t>
            </a:r>
          </a:p>
        </p:txBody>
      </p:sp>
    </p:spTree>
    <p:extLst>
      <p:ext uri="{BB962C8B-B14F-4D97-AF65-F5344CB8AC3E}">
        <p14:creationId xmlns:p14="http://schemas.microsoft.com/office/powerpoint/2010/main" val="630283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0BDEC-B198-4EDC-BC08-61D1D8CC3F1A}"/>
              </a:ext>
            </a:extLst>
          </p:cNvPr>
          <p:cNvSpPr txBox="1"/>
          <p:nvPr/>
        </p:nvSpPr>
        <p:spPr>
          <a:xfrm>
            <a:off x="2613931" y="3631621"/>
            <a:ext cx="521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Lee Allen </a:t>
            </a:r>
          </a:p>
          <a:p>
            <a:r>
              <a:rPr lang="en-US" sz="2400" dirty="0"/>
              <a:t>Instruction Curriculum Leadership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360D40D-AEDB-496F-BCAA-2E953E47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9291"/>
            <a:ext cx="11101137" cy="857250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Full Professor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95CB4-646D-476D-B620-F48A42BB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96" y="2252015"/>
            <a:ext cx="1648235" cy="219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B78F2-386B-4239-9C08-51603074D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890" y="2208430"/>
            <a:ext cx="1460754" cy="21945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6B8591-9EC9-436E-962F-B9C5218C58CE}"/>
              </a:ext>
            </a:extLst>
          </p:cNvPr>
          <p:cNvSpPr/>
          <p:nvPr/>
        </p:nvSpPr>
        <p:spPr>
          <a:xfrm>
            <a:off x="10390122" y="3571993"/>
            <a:ext cx="426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Beverly Bond</a:t>
            </a:r>
          </a:p>
          <a:p>
            <a:r>
              <a:rPr lang="en-US" sz="2400" dirty="0"/>
              <a:t>History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168A4A-BB6F-4CBE-B3C4-8A07CF71988C}"/>
              </a:ext>
            </a:extLst>
          </p:cNvPr>
          <p:cNvSpPr txBox="1"/>
          <p:nvPr/>
        </p:nvSpPr>
        <p:spPr>
          <a:xfrm>
            <a:off x="2699544" y="6772299"/>
            <a:ext cx="521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Jack Cooper</a:t>
            </a:r>
          </a:p>
          <a:p>
            <a:r>
              <a:rPr lang="en-US" sz="2400" dirty="0"/>
              <a:t>Music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9384E-9C94-44F4-929C-3B1B28063EE7}"/>
              </a:ext>
            </a:extLst>
          </p:cNvPr>
          <p:cNvSpPr txBox="1"/>
          <p:nvPr/>
        </p:nvSpPr>
        <p:spPr>
          <a:xfrm>
            <a:off x="10357007" y="6593882"/>
            <a:ext cx="3754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Michail Gkolias</a:t>
            </a:r>
          </a:p>
          <a:p>
            <a:r>
              <a:rPr lang="en-US" sz="2400" dirty="0"/>
              <a:t>Civil Engineering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80EFC5-93DD-4468-A48F-B852A9D21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24" y="5957376"/>
            <a:ext cx="1645920" cy="1645920"/>
          </a:xfrm>
          <a:prstGeom prst="rect">
            <a:avLst/>
          </a:prstGeom>
        </p:spPr>
      </p:pic>
      <p:pic>
        <p:nvPicPr>
          <p:cNvPr id="1034" name="Picture 10" descr="Dr. Mihalis M. Golias">
            <a:extLst>
              <a:ext uri="{FF2B5EF4-FFF2-40B4-BE49-F238E27FC236}">
                <a16:creationId xmlns:a16="http://schemas.microsoft.com/office/drawing/2014/main" id="{B07D1120-B0EA-4C2B-97CD-813096D3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90" y="5247669"/>
            <a:ext cx="146304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37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4983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0BDEC-B198-4EDC-BC08-61D1D8CC3F1A}"/>
              </a:ext>
            </a:extLst>
          </p:cNvPr>
          <p:cNvSpPr txBox="1"/>
          <p:nvPr/>
        </p:nvSpPr>
        <p:spPr>
          <a:xfrm>
            <a:off x="2509384" y="3510730"/>
            <a:ext cx="4262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Carol Irwin</a:t>
            </a:r>
          </a:p>
          <a:p>
            <a:r>
              <a:rPr lang="en-US" sz="2400" dirty="0"/>
              <a:t>School of Health Studies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360D40D-AEDB-496F-BCAA-2E953E47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9291"/>
            <a:ext cx="11101137" cy="857250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Full Professor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6B8591-9EC9-436E-962F-B9C5218C58CE}"/>
              </a:ext>
            </a:extLst>
          </p:cNvPr>
          <p:cNvSpPr/>
          <p:nvPr/>
        </p:nvSpPr>
        <p:spPr>
          <a:xfrm>
            <a:off x="10500003" y="3584608"/>
            <a:ext cx="426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Duane McKenna</a:t>
            </a:r>
          </a:p>
          <a:p>
            <a:r>
              <a:rPr lang="en-US" sz="2400" dirty="0"/>
              <a:t>Biology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168A4A-BB6F-4CBE-B3C4-8A07CF71988C}"/>
              </a:ext>
            </a:extLst>
          </p:cNvPr>
          <p:cNvSpPr txBox="1"/>
          <p:nvPr/>
        </p:nvSpPr>
        <p:spPr>
          <a:xfrm>
            <a:off x="2589975" y="7035190"/>
            <a:ext cx="521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Andrew Olney</a:t>
            </a:r>
          </a:p>
          <a:p>
            <a:r>
              <a:rPr lang="en-US" sz="2400" dirty="0"/>
              <a:t>Psychology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9384E-9C94-44F4-929C-3B1B28063EE7}"/>
              </a:ext>
            </a:extLst>
          </p:cNvPr>
          <p:cNvSpPr txBox="1"/>
          <p:nvPr/>
        </p:nvSpPr>
        <p:spPr>
          <a:xfrm>
            <a:off x="10437950" y="6974670"/>
            <a:ext cx="5156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Mary Ransdell</a:t>
            </a:r>
          </a:p>
          <a:p>
            <a:r>
              <a:rPr lang="en-US" sz="2400" dirty="0"/>
              <a:t>Instruction and Curriculum Leadership</a:t>
            </a:r>
          </a:p>
        </p:txBody>
      </p:sp>
      <p:pic>
        <p:nvPicPr>
          <p:cNvPr id="17" name="Picture 2" descr="Carol Irwin">
            <a:extLst>
              <a:ext uri="{FF2B5EF4-FFF2-40B4-BE49-F238E27FC236}">
                <a16:creationId xmlns:a16="http://schemas.microsoft.com/office/drawing/2014/main" id="{8D3B0B22-54B5-4888-85F1-355CE937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5" y="2147167"/>
            <a:ext cx="1748209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ansdell">
            <a:extLst>
              <a:ext uri="{FF2B5EF4-FFF2-40B4-BE49-F238E27FC236}">
                <a16:creationId xmlns:a16="http://schemas.microsoft.com/office/drawing/2014/main" id="{C9B607D7-DF2E-49B5-A71F-453847EB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07" y="5611107"/>
            <a:ext cx="156754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ndrew Olney, Ph.D.">
            <a:extLst>
              <a:ext uri="{FF2B5EF4-FFF2-40B4-BE49-F238E27FC236}">
                <a16:creationId xmlns:a16="http://schemas.microsoft.com/office/drawing/2014/main" id="{3A0D2CC3-0BA8-4AD7-905C-A8298A81D2A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1" r="5382" b="1042"/>
          <a:stretch/>
        </p:blipFill>
        <p:spPr bwMode="auto">
          <a:xfrm>
            <a:off x="761175" y="5694487"/>
            <a:ext cx="1828800" cy="217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Duane McKenna, Ph.D">
            <a:extLst>
              <a:ext uri="{FF2B5EF4-FFF2-40B4-BE49-F238E27FC236}">
                <a16:creationId xmlns:a16="http://schemas.microsoft.com/office/drawing/2014/main" id="{F6EEA2DF-1AE6-409D-B2D3-DD01E2A5016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1" r="9722" b="174"/>
          <a:stretch/>
        </p:blipFill>
        <p:spPr bwMode="auto">
          <a:xfrm>
            <a:off x="8699778" y="2147167"/>
            <a:ext cx="1800225" cy="2190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3302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WideScreen Power Point Slides5.jpg">
            <a:extLst>
              <a:ext uri="{FF2B5EF4-FFF2-40B4-BE49-F238E27FC236}">
                <a16:creationId xmlns:a16="http://schemas.microsoft.com/office/drawing/2014/main" id="{5F6892CD-5D7F-4028-9A89-D22B47551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4983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0BDEC-B198-4EDC-BC08-61D1D8CC3F1A}"/>
              </a:ext>
            </a:extLst>
          </p:cNvPr>
          <p:cNvSpPr txBox="1"/>
          <p:nvPr/>
        </p:nvSpPr>
        <p:spPr>
          <a:xfrm>
            <a:off x="2803766" y="4072853"/>
            <a:ext cx="521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Kay Reeves</a:t>
            </a:r>
          </a:p>
          <a:p>
            <a:r>
              <a:rPr lang="en-US" sz="2400" dirty="0"/>
              <a:t>Instruction and Curriculum Leadership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360D40D-AEDB-496F-BCAA-2E953E47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9291"/>
            <a:ext cx="11101137" cy="857250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Full Professor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168A4A-BB6F-4CBE-B3C4-8A07CF71988C}"/>
              </a:ext>
            </a:extLst>
          </p:cNvPr>
          <p:cNvSpPr txBox="1"/>
          <p:nvPr/>
        </p:nvSpPr>
        <p:spPr>
          <a:xfrm>
            <a:off x="2797205" y="7145859"/>
            <a:ext cx="521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Kevin Sanders</a:t>
            </a:r>
          </a:p>
          <a:p>
            <a:r>
              <a:rPr lang="en-US" sz="2400" dirty="0"/>
              <a:t>Music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D8A09-612C-4C5B-A0BE-49FAE3800205}"/>
              </a:ext>
            </a:extLst>
          </p:cNvPr>
          <p:cNvSpPr txBox="1"/>
          <p:nvPr/>
        </p:nvSpPr>
        <p:spPr>
          <a:xfrm>
            <a:off x="11047376" y="4189505"/>
            <a:ext cx="4262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Leslie Robinson</a:t>
            </a:r>
          </a:p>
          <a:p>
            <a:r>
              <a:rPr lang="en-US" sz="2400" dirty="0"/>
              <a:t>Psychology</a:t>
            </a:r>
          </a:p>
        </p:txBody>
      </p:sp>
      <p:pic>
        <p:nvPicPr>
          <p:cNvPr id="3074" name="Picture 2" descr="reeves">
            <a:extLst>
              <a:ext uri="{FF2B5EF4-FFF2-40B4-BE49-F238E27FC236}">
                <a16:creationId xmlns:a16="http://schemas.microsoft.com/office/drawing/2014/main" id="{76B726E7-444D-49E2-A11E-BDB4F2A1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23" y="2734502"/>
            <a:ext cx="156754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slie A. Robinson, Ph.D.">
            <a:extLst>
              <a:ext uri="{FF2B5EF4-FFF2-40B4-BE49-F238E27FC236}">
                <a16:creationId xmlns:a16="http://schemas.microsoft.com/office/drawing/2014/main" id="{3915EBE7-AB0D-49C6-9BE7-CFB91AB6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01" y="2734502"/>
            <a:ext cx="15144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evin Sanders, Tuba">
            <a:extLst>
              <a:ext uri="{FF2B5EF4-FFF2-40B4-BE49-F238E27FC236}">
                <a16:creationId xmlns:a16="http://schemas.microsoft.com/office/drawing/2014/main" id="{89587DEC-255B-4A44-9A75-6FF47F7A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5" y="5941436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89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973137" y="1813991"/>
            <a:ext cx="8128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Faculty Promoted to Associate Professor and Granted Tenure</a:t>
            </a:r>
          </a:p>
        </p:txBody>
      </p:sp>
    </p:spTree>
    <p:extLst>
      <p:ext uri="{BB962C8B-B14F-4D97-AF65-F5344CB8AC3E}">
        <p14:creationId xmlns:p14="http://schemas.microsoft.com/office/powerpoint/2010/main" val="2435991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27622"/>
            <a:ext cx="16166148" cy="9094027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153996F6-12E4-463E-A102-679C3EEA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47E5-4FA7-486D-8E73-943BCA689407}"/>
              </a:ext>
            </a:extLst>
          </p:cNvPr>
          <p:cNvSpPr txBox="1"/>
          <p:nvPr/>
        </p:nvSpPr>
        <p:spPr>
          <a:xfrm>
            <a:off x="2587901" y="4113039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Rebecca Adams</a:t>
            </a:r>
          </a:p>
          <a:p>
            <a:r>
              <a:rPr lang="en-US" sz="2400" dirty="0"/>
              <a:t>English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E4509-BFCE-49BF-A611-3CFB1A166FA3}"/>
              </a:ext>
            </a:extLst>
          </p:cNvPr>
          <p:cNvSpPr txBox="1"/>
          <p:nvPr/>
        </p:nvSpPr>
        <p:spPr>
          <a:xfrm>
            <a:off x="2615685" y="6701832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Carmen Astorne-Figari</a:t>
            </a:r>
          </a:p>
          <a:p>
            <a:r>
              <a:rPr lang="en-US" sz="2400" dirty="0"/>
              <a:t>Economics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A8147C-E985-4CE2-B14A-5133C0F2477F}"/>
              </a:ext>
            </a:extLst>
          </p:cNvPr>
          <p:cNvSpPr txBox="1"/>
          <p:nvPr/>
        </p:nvSpPr>
        <p:spPr>
          <a:xfrm>
            <a:off x="11021536" y="4051785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William Alexander</a:t>
            </a:r>
          </a:p>
          <a:p>
            <a:r>
              <a:rPr lang="en-US" sz="2400" dirty="0"/>
              <a:t>Chemistry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F625A-1A04-4541-BE0A-0E84EC7CBA09}"/>
              </a:ext>
            </a:extLst>
          </p:cNvPr>
          <p:cNvSpPr txBox="1"/>
          <p:nvPr/>
        </p:nvSpPr>
        <p:spPr>
          <a:xfrm>
            <a:off x="11067657" y="663671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Madhu Balasubramanian</a:t>
            </a:r>
          </a:p>
          <a:p>
            <a:r>
              <a:rPr lang="en-US" sz="2400" dirty="0"/>
              <a:t>Electrical/Computer Engineering</a:t>
            </a:r>
          </a:p>
        </p:txBody>
      </p:sp>
      <p:pic>
        <p:nvPicPr>
          <p:cNvPr id="12" name="Picture 11" descr="Faculty Picture">
            <a:extLst>
              <a:ext uri="{FF2B5EF4-FFF2-40B4-BE49-F238E27FC236}">
                <a16:creationId xmlns:a16="http://schemas.microsoft.com/office/drawing/2014/main" id="{B2F2B40D-3C7C-49BA-86CF-A2571A82DD7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r="12280" b="1455"/>
          <a:stretch/>
        </p:blipFill>
        <p:spPr bwMode="auto">
          <a:xfrm>
            <a:off x="9259411" y="2711208"/>
            <a:ext cx="1762125" cy="2162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armen Astorne-Figari, Assistant Professor">
            <a:extLst>
              <a:ext uri="{FF2B5EF4-FFF2-40B4-BE49-F238E27FC236}">
                <a16:creationId xmlns:a16="http://schemas.microsoft.com/office/drawing/2014/main" id="{1F207D52-8937-4BA3-9231-D13F10E82F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5365" b="4948"/>
          <a:stretch/>
        </p:blipFill>
        <p:spPr bwMode="auto">
          <a:xfrm>
            <a:off x="1053585" y="5446854"/>
            <a:ext cx="1562100" cy="2085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Rebecca Adams profile picture">
            <a:extLst>
              <a:ext uri="{FF2B5EF4-FFF2-40B4-BE49-F238E27FC236}">
                <a16:creationId xmlns:a16="http://schemas.microsoft.com/office/drawing/2014/main" id="{0D343D46-E895-4885-8E34-A888670CB1B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r="15365" b="-260"/>
          <a:stretch/>
        </p:blipFill>
        <p:spPr bwMode="auto">
          <a:xfrm>
            <a:off x="949601" y="2735775"/>
            <a:ext cx="1638300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2" name="Picture 6" descr="Madhu">
            <a:extLst>
              <a:ext uri="{FF2B5EF4-FFF2-40B4-BE49-F238E27FC236}">
                <a16:creationId xmlns:a16="http://schemas.microsoft.com/office/drawing/2014/main" id="{6490D8FF-5861-46C3-B9AB-B91285B0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41" y="5338269"/>
            <a:ext cx="146151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9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20AFA9-7BD3-4513-9FC2-60BC5BA3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325857"/>
            <a:ext cx="14951242" cy="1524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Degrees Awarded Continue at Near All-Time Highs</a:t>
            </a:r>
          </a:p>
        </p:txBody>
      </p:sp>
      <p:pic>
        <p:nvPicPr>
          <p:cNvPr id="10" name="Picture 5" descr="image003">
            <a:extLst>
              <a:ext uri="{FF2B5EF4-FFF2-40B4-BE49-F238E27FC236}">
                <a16:creationId xmlns:a16="http://schemas.microsoft.com/office/drawing/2014/main" id="{01C80797-88FC-4227-85AC-A850A0FF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394" y="5659708"/>
            <a:ext cx="3760227" cy="307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A27961-5F71-4C42-981B-BE00B4DE8811}"/>
              </a:ext>
            </a:extLst>
          </p:cNvPr>
          <p:cNvSpPr txBox="1"/>
          <p:nvPr/>
        </p:nvSpPr>
        <p:spPr>
          <a:xfrm>
            <a:off x="224589" y="2438400"/>
            <a:ext cx="139912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record number of degrees awarded Spring 2019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2018-2019: remained near highest number of degrees ever awarded set last year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9565E60-0035-4FB1-BDC6-B02340719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77863"/>
              </p:ext>
            </p:extLst>
          </p:nvPr>
        </p:nvGraphicFramePr>
        <p:xfrm>
          <a:off x="2579381" y="6368858"/>
          <a:ext cx="7154331" cy="1251374"/>
        </p:xfrm>
        <a:graphic>
          <a:graphicData uri="http://schemas.openxmlformats.org/drawingml/2006/table">
            <a:tbl>
              <a:tblPr/>
              <a:tblGrid>
                <a:gridCol w="1391893">
                  <a:extLst>
                    <a:ext uri="{9D8B030D-6E8A-4147-A177-3AD203B41FA5}">
                      <a16:colId xmlns:a16="http://schemas.microsoft.com/office/drawing/2014/main" val="4289076932"/>
                    </a:ext>
                  </a:extLst>
                </a:gridCol>
                <a:gridCol w="1391893">
                  <a:extLst>
                    <a:ext uri="{9D8B030D-6E8A-4147-A177-3AD203B41FA5}">
                      <a16:colId xmlns:a16="http://schemas.microsoft.com/office/drawing/2014/main" val="1387892316"/>
                    </a:ext>
                  </a:extLst>
                </a:gridCol>
                <a:gridCol w="1391893">
                  <a:extLst>
                    <a:ext uri="{9D8B030D-6E8A-4147-A177-3AD203B41FA5}">
                      <a16:colId xmlns:a16="http://schemas.microsoft.com/office/drawing/2014/main" val="3466853384"/>
                    </a:ext>
                  </a:extLst>
                </a:gridCol>
                <a:gridCol w="1642435">
                  <a:extLst>
                    <a:ext uri="{9D8B030D-6E8A-4147-A177-3AD203B41FA5}">
                      <a16:colId xmlns:a16="http://schemas.microsoft.com/office/drawing/2014/main" val="3505843528"/>
                    </a:ext>
                  </a:extLst>
                </a:gridCol>
                <a:gridCol w="1336217">
                  <a:extLst>
                    <a:ext uri="{9D8B030D-6E8A-4147-A177-3AD203B41FA5}">
                      <a16:colId xmlns:a16="http://schemas.microsoft.com/office/drawing/2014/main" val="2754299957"/>
                    </a:ext>
                  </a:extLst>
                </a:gridCol>
              </a:tblGrid>
              <a:tr h="414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2014-15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2015-16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2016-17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2017-18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2018-19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82611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4,080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4,267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4,357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4,391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4,207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2158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AA42C8-2306-42CE-B77D-6165A09F6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219453"/>
              </p:ext>
            </p:extLst>
          </p:nvPr>
        </p:nvGraphicFramePr>
        <p:xfrm>
          <a:off x="2579381" y="3089985"/>
          <a:ext cx="5791201" cy="1251374"/>
        </p:xfrm>
        <a:graphic>
          <a:graphicData uri="http://schemas.openxmlformats.org/drawingml/2006/table">
            <a:tbl>
              <a:tblPr/>
              <a:tblGrid>
                <a:gridCol w="1385455">
                  <a:extLst>
                    <a:ext uri="{9D8B030D-6E8A-4147-A177-3AD203B41FA5}">
                      <a16:colId xmlns:a16="http://schemas.microsoft.com/office/drawing/2014/main" val="3112947040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2668638062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1495918081"/>
                    </a:ext>
                  </a:extLst>
                </a:gridCol>
                <a:gridCol w="1634836">
                  <a:extLst>
                    <a:ext uri="{9D8B030D-6E8A-4147-A177-3AD203B41FA5}">
                      <a16:colId xmlns:a16="http://schemas.microsoft.com/office/drawing/2014/main" val="1567059494"/>
                    </a:ext>
                  </a:extLst>
                </a:gridCol>
              </a:tblGrid>
              <a:tr h="414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16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17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18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19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64173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2,302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2,313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2,326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2,324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96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038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12E7BA1E-867C-4E17-86CC-CC2FFBA6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953E4-A52E-45FF-A67E-1B967B2BC048}"/>
              </a:ext>
            </a:extLst>
          </p:cNvPr>
          <p:cNvSpPr txBox="1"/>
          <p:nvPr/>
        </p:nvSpPr>
        <p:spPr>
          <a:xfrm>
            <a:off x="2743125" y="403346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Kevin Berisso</a:t>
            </a:r>
          </a:p>
          <a:p>
            <a:r>
              <a:rPr lang="en-US" sz="2400" dirty="0"/>
              <a:t>Engineering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31441-90F9-486F-AED5-E432E11C04E4}"/>
              </a:ext>
            </a:extLst>
          </p:cNvPr>
          <p:cNvSpPr txBox="1"/>
          <p:nvPr/>
        </p:nvSpPr>
        <p:spPr>
          <a:xfrm>
            <a:off x="2835279" y="6333355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Jason Braasch</a:t>
            </a:r>
          </a:p>
          <a:p>
            <a:r>
              <a:rPr lang="en-US" sz="2400" dirty="0"/>
              <a:t>Psychology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307DD-BDE3-4259-AAA1-ABF89571959A}"/>
              </a:ext>
            </a:extLst>
          </p:cNvPr>
          <p:cNvSpPr txBox="1"/>
          <p:nvPr/>
        </p:nvSpPr>
        <p:spPr>
          <a:xfrm>
            <a:off x="11289716" y="4157714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Elise Blatchford</a:t>
            </a:r>
          </a:p>
          <a:p>
            <a:r>
              <a:rPr lang="en-US" sz="2400" dirty="0"/>
              <a:t>Music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DD013-7455-486A-ACBA-867530F197F9}"/>
              </a:ext>
            </a:extLst>
          </p:cNvPr>
          <p:cNvSpPr txBox="1"/>
          <p:nvPr/>
        </p:nvSpPr>
        <p:spPr>
          <a:xfrm>
            <a:off x="11161394" y="6402303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Bert Burraston</a:t>
            </a:r>
          </a:p>
          <a:p>
            <a:r>
              <a:rPr lang="en-US" sz="2400" dirty="0"/>
              <a:t>Criminal Justice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E8A48-19F4-4F31-B342-57D4B04FD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14" y="2673088"/>
            <a:ext cx="1461611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0D221A-0FA2-40C7-9A5C-2772B9D90FCB}"/>
              </a:ext>
            </a:extLst>
          </p:cNvPr>
          <p:cNvPicPr/>
          <p:nvPr/>
        </p:nvPicPr>
        <p:blipFill rotWithShape="1">
          <a:blip r:embed="rId4"/>
          <a:srcRect l="14757" r="7986" b="-1129"/>
          <a:stretch/>
        </p:blipFill>
        <p:spPr bwMode="auto">
          <a:xfrm>
            <a:off x="9594267" y="2673088"/>
            <a:ext cx="1695450" cy="2219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87D1E-FF6A-4021-87D3-9C56E3B5E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359" y="5244112"/>
            <a:ext cx="1645920" cy="192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79F0F6-F723-4C7A-A202-C81B851E680D}"/>
              </a:ext>
            </a:extLst>
          </p:cNvPr>
          <p:cNvPicPr/>
          <p:nvPr/>
        </p:nvPicPr>
        <p:blipFill rotWithShape="1">
          <a:blip r:embed="rId6"/>
          <a:srcRect l="7958" t="5209" r="11260" b="14985"/>
          <a:stretch/>
        </p:blipFill>
        <p:spPr bwMode="auto">
          <a:xfrm>
            <a:off x="9694544" y="5180294"/>
            <a:ext cx="1466850" cy="2047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9139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2C860E68-17C7-4012-ADC6-73311B25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4FC9C-A89E-4DB4-BFC5-EE844C90776B}"/>
              </a:ext>
            </a:extLst>
          </p:cNvPr>
          <p:cNvSpPr txBox="1"/>
          <p:nvPr/>
        </p:nvSpPr>
        <p:spPr>
          <a:xfrm>
            <a:off x="2916860" y="4051186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 Chen</a:t>
            </a:r>
          </a:p>
          <a:p>
            <a:r>
              <a:rPr lang="en-US" sz="2400" dirty="0"/>
              <a:t>Mathematics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FB742E-77E9-4912-8034-09DAA9AA3C22}"/>
              </a:ext>
            </a:extLst>
          </p:cNvPr>
          <p:cNvSpPr txBox="1"/>
          <p:nvPr/>
        </p:nvSpPr>
        <p:spPr>
          <a:xfrm>
            <a:off x="2916861" y="6772053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William Duffy</a:t>
            </a:r>
          </a:p>
          <a:p>
            <a:r>
              <a:rPr lang="en-US" sz="2400" dirty="0"/>
              <a:t>English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D079E-09EE-4D6D-AACC-75BCEEC06760}"/>
              </a:ext>
            </a:extLst>
          </p:cNvPr>
          <p:cNvSpPr txBox="1"/>
          <p:nvPr/>
        </p:nvSpPr>
        <p:spPr>
          <a:xfrm>
            <a:off x="11289717" y="4095463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Melanie Conroy</a:t>
            </a:r>
          </a:p>
          <a:p>
            <a:r>
              <a:rPr lang="en-US" sz="2400" dirty="0"/>
              <a:t>World Languages and Literatures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DD929-EDF3-4FD8-BA51-8DF356F5EF8E}"/>
              </a:ext>
            </a:extLst>
          </p:cNvPr>
          <p:cNvSpPr txBox="1"/>
          <p:nvPr/>
        </p:nvSpPr>
        <p:spPr>
          <a:xfrm>
            <a:off x="11209228" y="6619731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Susan Elswick</a:t>
            </a:r>
          </a:p>
          <a:p>
            <a:r>
              <a:rPr lang="en-US" sz="2400" dirty="0"/>
              <a:t>Social Work</a:t>
            </a:r>
          </a:p>
        </p:txBody>
      </p:sp>
      <p:pic>
        <p:nvPicPr>
          <p:cNvPr id="10" name="Picture 9" descr="Faculty Picture">
            <a:extLst>
              <a:ext uri="{FF2B5EF4-FFF2-40B4-BE49-F238E27FC236}">
                <a16:creationId xmlns:a16="http://schemas.microsoft.com/office/drawing/2014/main" id="{935A6A25-F7FA-4F67-A301-BE015CDEAF9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r="8333" b="8809"/>
          <a:stretch/>
        </p:blipFill>
        <p:spPr bwMode="auto">
          <a:xfrm>
            <a:off x="1015036" y="2670047"/>
            <a:ext cx="1901825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Melanie Conroy">
            <a:extLst>
              <a:ext uri="{FF2B5EF4-FFF2-40B4-BE49-F238E27FC236}">
                <a16:creationId xmlns:a16="http://schemas.microsoft.com/office/drawing/2014/main" id="{A69D2AD3-FA81-47D8-8E31-3E85E6D7B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44" y="2731900"/>
            <a:ext cx="196917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ill Duffy photo">
            <a:extLst>
              <a:ext uri="{FF2B5EF4-FFF2-40B4-BE49-F238E27FC236}">
                <a16:creationId xmlns:a16="http://schemas.microsoft.com/office/drawing/2014/main" id="{A7FF070A-C51C-4A4D-BD98-C58657A51DF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43" b="13195"/>
          <a:stretch/>
        </p:blipFill>
        <p:spPr bwMode="auto">
          <a:xfrm>
            <a:off x="1469060" y="5408490"/>
            <a:ext cx="1447800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s://umwa.memphis.edu/docimages/fcv/34793/Elswick_0.jpg">
            <a:extLst>
              <a:ext uri="{FF2B5EF4-FFF2-40B4-BE49-F238E27FC236}">
                <a16:creationId xmlns:a16="http://schemas.microsoft.com/office/drawing/2014/main" id="{C3BACC6A-A130-41AE-A1A0-DF0F8FB570F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72" b="7118"/>
          <a:stretch/>
        </p:blipFill>
        <p:spPr bwMode="auto">
          <a:xfrm>
            <a:off x="9732853" y="5408490"/>
            <a:ext cx="1476375" cy="2038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342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733"/>
            <a:ext cx="16092997" cy="9046267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00F5527E-AA92-488D-9E23-37C98AD8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F9D36-17BB-4D0F-9E2C-FFB6468EC08B}"/>
              </a:ext>
            </a:extLst>
          </p:cNvPr>
          <p:cNvSpPr txBox="1"/>
          <p:nvPr/>
        </p:nvSpPr>
        <p:spPr>
          <a:xfrm>
            <a:off x="3005030" y="4055928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Kyle Ferrill</a:t>
            </a:r>
          </a:p>
          <a:p>
            <a:r>
              <a:rPr lang="en-US" sz="2400" dirty="0"/>
              <a:t>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6450A-A0B7-48DC-A314-0D799795AB00}"/>
              </a:ext>
            </a:extLst>
          </p:cNvPr>
          <p:cNvSpPr txBox="1"/>
          <p:nvPr/>
        </p:nvSpPr>
        <p:spPr>
          <a:xfrm>
            <a:off x="2779776" y="7149874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Katherine Fredlund</a:t>
            </a:r>
          </a:p>
          <a:p>
            <a:r>
              <a:rPr lang="en-US" sz="2400" dirty="0"/>
              <a:t>English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607A7-EBD3-428B-9B40-DB93D843BEB6}"/>
              </a:ext>
            </a:extLst>
          </p:cNvPr>
          <p:cNvSpPr txBox="1"/>
          <p:nvPr/>
        </p:nvSpPr>
        <p:spPr>
          <a:xfrm>
            <a:off x="11281065" y="4095463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Demetria Frank</a:t>
            </a:r>
          </a:p>
          <a:p>
            <a:r>
              <a:rPr lang="en-US" sz="2400" dirty="0"/>
              <a:t>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E0C2D-958D-4BA2-B96B-260416576385}"/>
              </a:ext>
            </a:extLst>
          </p:cNvPr>
          <p:cNvSpPr txBox="1"/>
          <p:nvPr/>
        </p:nvSpPr>
        <p:spPr>
          <a:xfrm>
            <a:off x="11298861" y="6878892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Donal Harris</a:t>
            </a:r>
          </a:p>
          <a:p>
            <a:r>
              <a:rPr lang="en-US" sz="2400" dirty="0"/>
              <a:t>English</a:t>
            </a:r>
          </a:p>
        </p:txBody>
      </p:sp>
      <p:pic>
        <p:nvPicPr>
          <p:cNvPr id="10" name="Picture 9" descr="faculty">
            <a:extLst>
              <a:ext uri="{FF2B5EF4-FFF2-40B4-BE49-F238E27FC236}">
                <a16:creationId xmlns:a16="http://schemas.microsoft.com/office/drawing/2014/main" id="{2325560C-74CB-49D5-94A3-525F9962F5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0" y="2658747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emetria Frank">
            <a:extLst>
              <a:ext uri="{FF2B5EF4-FFF2-40B4-BE49-F238E27FC236}">
                <a16:creationId xmlns:a16="http://schemas.microsoft.com/office/drawing/2014/main" id="{A4D09F7A-5868-4C4E-AE4C-62C3CD0B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5261" y="2280796"/>
            <a:ext cx="2133600" cy="26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nal Harris">
            <a:extLst>
              <a:ext uri="{FF2B5EF4-FFF2-40B4-BE49-F238E27FC236}">
                <a16:creationId xmlns:a16="http://schemas.microsoft.com/office/drawing/2014/main" id="{CF9DB755-7358-41AC-9088-6DFCE8E1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01" y="5510490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therine Fredlund 1115 UofM TC 20190501">
            <a:extLst>
              <a:ext uri="{FF2B5EF4-FFF2-40B4-BE49-F238E27FC236}">
                <a16:creationId xmlns:a16="http://schemas.microsoft.com/office/drawing/2014/main" id="{8D805EC8-7D32-4A85-A8F3-0D531831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r="20856"/>
          <a:stretch/>
        </p:blipFill>
        <p:spPr bwMode="auto">
          <a:xfrm>
            <a:off x="722300" y="5764136"/>
            <a:ext cx="205747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77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9C7A94C1-7464-4715-ADA3-401C4705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2456C-8876-4DCC-B026-A41A28E3C720}"/>
              </a:ext>
            </a:extLst>
          </p:cNvPr>
          <p:cNvSpPr txBox="1"/>
          <p:nvPr/>
        </p:nvSpPr>
        <p:spPr>
          <a:xfrm>
            <a:off x="2814924" y="4018291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Matthew Haught</a:t>
            </a:r>
          </a:p>
          <a:p>
            <a:r>
              <a:rPr lang="en-US" sz="2400" dirty="0"/>
              <a:t>Journalism and Strategic Media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CC2F1-606C-4C32-BE17-5CE735B005F1}"/>
              </a:ext>
            </a:extLst>
          </p:cNvPr>
          <p:cNvSpPr txBox="1"/>
          <p:nvPr/>
        </p:nvSpPr>
        <p:spPr>
          <a:xfrm>
            <a:off x="2657105" y="6556619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Andre Johnson</a:t>
            </a:r>
          </a:p>
          <a:p>
            <a:r>
              <a:rPr lang="en-US" sz="2400" dirty="0"/>
              <a:t>Communication and Film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8283B-3B0F-490C-AE33-946195535831}"/>
              </a:ext>
            </a:extLst>
          </p:cNvPr>
          <p:cNvSpPr txBox="1"/>
          <p:nvPr/>
        </p:nvSpPr>
        <p:spPr>
          <a:xfrm>
            <a:off x="10929895" y="4017242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Amanda Johnson</a:t>
            </a:r>
          </a:p>
          <a:p>
            <a:r>
              <a:rPr lang="en-US" sz="2400" dirty="0"/>
              <a:t>Criminal Justice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0B564-ADEC-46FD-94B9-0B5DE9FB2973}"/>
              </a:ext>
            </a:extLst>
          </p:cNvPr>
          <p:cNvSpPr txBox="1"/>
          <p:nvPr/>
        </p:nvSpPr>
        <p:spPr>
          <a:xfrm>
            <a:off x="10929895" y="6445917"/>
            <a:ext cx="4914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Jong Lee</a:t>
            </a:r>
          </a:p>
          <a:p>
            <a:r>
              <a:rPr lang="en-US" sz="2400" dirty="0"/>
              <a:t>Business Information and Technology</a:t>
            </a:r>
          </a:p>
        </p:txBody>
      </p:sp>
      <p:pic>
        <p:nvPicPr>
          <p:cNvPr id="11" name="Picture 10" descr="Matthew Haught">
            <a:extLst>
              <a:ext uri="{FF2B5EF4-FFF2-40B4-BE49-F238E27FC236}">
                <a16:creationId xmlns:a16="http://schemas.microsoft.com/office/drawing/2014/main" id="{DAD856E4-3059-46E9-8B41-346D6CF268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56" b="17521"/>
          <a:stretch/>
        </p:blipFill>
        <p:spPr bwMode="auto">
          <a:xfrm>
            <a:off x="1016353" y="2746168"/>
            <a:ext cx="1726772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manda Johnson">
            <a:extLst>
              <a:ext uri="{FF2B5EF4-FFF2-40B4-BE49-F238E27FC236}">
                <a16:creationId xmlns:a16="http://schemas.microsoft.com/office/drawing/2014/main" id="{D5692D83-86A6-4A95-9897-378D2B2BC17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t="3661" r="21136" b="49946"/>
          <a:stretch/>
        </p:blipFill>
        <p:spPr bwMode="auto">
          <a:xfrm>
            <a:off x="8824870" y="2686064"/>
            <a:ext cx="2105025" cy="2162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Prof Johnson">
            <a:extLst>
              <a:ext uri="{FF2B5EF4-FFF2-40B4-BE49-F238E27FC236}">
                <a16:creationId xmlns:a16="http://schemas.microsoft.com/office/drawing/2014/main" id="{EA46782D-70FC-44CF-9ABD-4D207C33F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999898" y="5161605"/>
            <a:ext cx="1607263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Jong Seok Lee, Assistant Professor">
            <a:extLst>
              <a:ext uri="{FF2B5EF4-FFF2-40B4-BE49-F238E27FC236}">
                <a16:creationId xmlns:a16="http://schemas.microsoft.com/office/drawing/2014/main" id="{4F6CB62E-322F-4437-B76A-FAC64B8456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b="4080"/>
          <a:stretch/>
        </p:blipFill>
        <p:spPr bwMode="auto">
          <a:xfrm>
            <a:off x="8944885" y="5246383"/>
            <a:ext cx="1985010" cy="2105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3494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7058ACB5-D65F-4175-9916-F000FBFB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F7B7F-FDB4-409C-9239-C1CC313C9972}"/>
              </a:ext>
            </a:extLst>
          </p:cNvPr>
          <p:cNvSpPr txBox="1"/>
          <p:nvPr/>
        </p:nvSpPr>
        <p:spPr>
          <a:xfrm>
            <a:off x="2916861" y="398833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Jennifer Mandel</a:t>
            </a:r>
          </a:p>
          <a:p>
            <a:r>
              <a:rPr lang="en-US" sz="2400" dirty="0"/>
              <a:t>Biology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3806F-A6B2-4AA5-8A9C-20357039899C}"/>
              </a:ext>
            </a:extLst>
          </p:cNvPr>
          <p:cNvSpPr txBox="1"/>
          <p:nvPr/>
        </p:nvSpPr>
        <p:spPr>
          <a:xfrm>
            <a:off x="2756440" y="6637981"/>
            <a:ext cx="6259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Susan Nordstrom</a:t>
            </a:r>
          </a:p>
          <a:p>
            <a:r>
              <a:rPr lang="en-US" sz="2400" dirty="0"/>
              <a:t>Counseling, Educational Psychology &amp;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CB651-3955-4EF4-8B3E-5F094D831F35}"/>
              </a:ext>
            </a:extLst>
          </p:cNvPr>
          <p:cNvSpPr txBox="1"/>
          <p:nvPr/>
        </p:nvSpPr>
        <p:spPr>
          <a:xfrm>
            <a:off x="10855376" y="4011182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James McCutcheon</a:t>
            </a:r>
          </a:p>
          <a:p>
            <a:r>
              <a:rPr lang="en-US" sz="2400" dirty="0"/>
              <a:t>Criminal Justice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A1500-61E7-4BB5-B585-8851B9720801}"/>
              </a:ext>
            </a:extLst>
          </p:cNvPr>
          <p:cNvSpPr txBox="1"/>
          <p:nvPr/>
        </p:nvSpPr>
        <p:spPr>
          <a:xfrm>
            <a:off x="10997109" y="6670506"/>
            <a:ext cx="495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DeAnna Owens</a:t>
            </a:r>
          </a:p>
          <a:p>
            <a:r>
              <a:rPr lang="en-US" sz="2400" dirty="0"/>
              <a:t>Instruction and Curriculum Leadership</a:t>
            </a:r>
          </a:p>
        </p:txBody>
      </p:sp>
      <p:pic>
        <p:nvPicPr>
          <p:cNvPr id="10" name="Picture 9" descr="Jennifer R. Mandel, Ph.D. ">
            <a:extLst>
              <a:ext uri="{FF2B5EF4-FFF2-40B4-BE49-F238E27FC236}">
                <a16:creationId xmlns:a16="http://schemas.microsoft.com/office/drawing/2014/main" id="{D576E328-BC34-4A11-937A-563F754BDA2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3333" r="16500" b="40952"/>
          <a:stretch/>
        </p:blipFill>
        <p:spPr bwMode="auto">
          <a:xfrm>
            <a:off x="996780" y="2624774"/>
            <a:ext cx="1819275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David McCutcheon">
            <a:extLst>
              <a:ext uri="{FF2B5EF4-FFF2-40B4-BE49-F238E27FC236}">
                <a16:creationId xmlns:a16="http://schemas.microsoft.com/office/drawing/2014/main" id="{3D8CDEEC-834D-4DD3-9B57-74B47BB1A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43" y="2510013"/>
            <a:ext cx="15144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316CD-EBE6-4D32-BF1D-68066BCE1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71" y="5554940"/>
            <a:ext cx="192024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1BB2A-D827-48FE-9EF7-698E02F9EA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20" b="6749"/>
          <a:stretch/>
        </p:blipFill>
        <p:spPr>
          <a:xfrm>
            <a:off x="9198864" y="5655524"/>
            <a:ext cx="1769091" cy="170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81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56B72-06EF-4159-A169-E58F216A22CB}"/>
              </a:ext>
            </a:extLst>
          </p:cNvPr>
          <p:cNvSpPr txBox="1"/>
          <p:nvPr/>
        </p:nvSpPr>
        <p:spPr>
          <a:xfrm>
            <a:off x="2743125" y="4065781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Ryan Parish</a:t>
            </a:r>
          </a:p>
          <a:p>
            <a:r>
              <a:rPr lang="en-US" sz="2400" dirty="0"/>
              <a:t>Earth Sciences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5FAF3-CA65-4CC8-B7B9-35E5FB8CB6FC}"/>
              </a:ext>
            </a:extLst>
          </p:cNvPr>
          <p:cNvSpPr txBox="1"/>
          <p:nvPr/>
        </p:nvSpPr>
        <p:spPr>
          <a:xfrm>
            <a:off x="2743125" y="646130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Paige Powell</a:t>
            </a:r>
          </a:p>
          <a:p>
            <a:r>
              <a:rPr lang="en-US" sz="2400" dirty="0"/>
              <a:t>School of Public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61854-682A-4FEC-8665-C6AAADF61ABD}"/>
              </a:ext>
            </a:extLst>
          </p:cNvPr>
          <p:cNvSpPr txBox="1"/>
          <p:nvPr/>
        </p:nvSpPr>
        <p:spPr>
          <a:xfrm>
            <a:off x="11205565" y="3822818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Anthony Pellecchia</a:t>
            </a:r>
          </a:p>
          <a:p>
            <a:r>
              <a:rPr lang="en-US" sz="2400" dirty="0"/>
              <a:t>Theatre/Dance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AA159-380B-44BC-9EA0-443BDC687892}"/>
              </a:ext>
            </a:extLst>
          </p:cNvPr>
          <p:cNvSpPr txBox="1"/>
          <p:nvPr/>
        </p:nvSpPr>
        <p:spPr>
          <a:xfrm>
            <a:off x="11411764" y="644591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Joshua Roberson</a:t>
            </a:r>
          </a:p>
          <a:p>
            <a:r>
              <a:rPr lang="en-US" sz="2400" dirty="0"/>
              <a:t>Art</a:t>
            </a:r>
          </a:p>
        </p:txBody>
      </p:sp>
      <p:pic>
        <p:nvPicPr>
          <p:cNvPr id="8" name="Picture 7" descr="Ryan M. Parish, Ph.D.">
            <a:extLst>
              <a:ext uri="{FF2B5EF4-FFF2-40B4-BE49-F238E27FC236}">
                <a16:creationId xmlns:a16="http://schemas.microsoft.com/office/drawing/2014/main" id="{6705CDAD-1ED1-464E-9AB6-9B8A9869E5D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15590" b="46026"/>
          <a:stretch/>
        </p:blipFill>
        <p:spPr bwMode="auto">
          <a:xfrm>
            <a:off x="685725" y="2636139"/>
            <a:ext cx="2057400" cy="2152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aige Powell">
            <a:extLst>
              <a:ext uri="{FF2B5EF4-FFF2-40B4-BE49-F238E27FC236}">
                <a16:creationId xmlns:a16="http://schemas.microsoft.com/office/drawing/2014/main" id="{CBBE4672-73AE-4AA8-81C0-DED5A3CB0A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r="3646" b="12327"/>
          <a:stretch/>
        </p:blipFill>
        <p:spPr bwMode="auto">
          <a:xfrm>
            <a:off x="950539" y="5082355"/>
            <a:ext cx="1792586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Joshua Aaron Roberson">
            <a:extLst>
              <a:ext uri="{FF2B5EF4-FFF2-40B4-BE49-F238E27FC236}">
                <a16:creationId xmlns:a16="http://schemas.microsoft.com/office/drawing/2014/main" id="{6C38DBDC-9300-4C22-860C-716EE9D9EDF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r="23214" b="55766"/>
          <a:stretch/>
        </p:blipFill>
        <p:spPr bwMode="auto">
          <a:xfrm>
            <a:off x="8930957" y="5116159"/>
            <a:ext cx="2349500" cy="217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60F076EF-86A8-47EB-BE0C-79FF9F4B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pic>
        <p:nvPicPr>
          <p:cNvPr id="1026" name="08A3214C-951D-4213-A00C-BFA59031F22C" descr="9950B9E6-D2ED-47A9-81C4-6ED62B07D29C@mikenet">
            <a:extLst>
              <a:ext uri="{FF2B5EF4-FFF2-40B4-BE49-F238E27FC236}">
                <a16:creationId xmlns:a16="http://schemas.microsoft.com/office/drawing/2014/main" id="{2C0C4D71-5F5E-45DD-804F-93CAD81D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55" y="2462329"/>
            <a:ext cx="2214904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12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56B72-06EF-4159-A169-E58F216A22CB}"/>
              </a:ext>
            </a:extLst>
          </p:cNvPr>
          <p:cNvSpPr txBox="1"/>
          <p:nvPr/>
        </p:nvSpPr>
        <p:spPr>
          <a:xfrm>
            <a:off x="2767471" y="4098065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Jennifer Thompson</a:t>
            </a:r>
          </a:p>
          <a:p>
            <a:r>
              <a:rPr lang="en-US" sz="2400" dirty="0"/>
              <a:t>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5FAF3-CA65-4CC8-B7B9-35E5FB8CB6FC}"/>
              </a:ext>
            </a:extLst>
          </p:cNvPr>
          <p:cNvSpPr txBox="1"/>
          <p:nvPr/>
        </p:nvSpPr>
        <p:spPr>
          <a:xfrm>
            <a:off x="2544636" y="647404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Marie van der Merwe</a:t>
            </a:r>
          </a:p>
          <a:p>
            <a:r>
              <a:rPr lang="en-US" sz="2400" dirty="0"/>
              <a:t>School of Health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61854-682A-4FEC-8665-C6AAADF61ABD}"/>
              </a:ext>
            </a:extLst>
          </p:cNvPr>
          <p:cNvSpPr txBox="1"/>
          <p:nvPr/>
        </p:nvSpPr>
        <p:spPr>
          <a:xfrm>
            <a:off x="11289717" y="4013007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Micah Trapp</a:t>
            </a:r>
          </a:p>
          <a:p>
            <a:r>
              <a:rPr lang="en-US" sz="2400" dirty="0"/>
              <a:t>Anthropology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AA159-380B-44BC-9EA0-443BDC687892}"/>
              </a:ext>
            </a:extLst>
          </p:cNvPr>
          <p:cNvSpPr txBox="1"/>
          <p:nvPr/>
        </p:nvSpPr>
        <p:spPr>
          <a:xfrm>
            <a:off x="11320399" y="6445918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Marcus Wicker</a:t>
            </a:r>
          </a:p>
          <a:p>
            <a:r>
              <a:rPr lang="en-US" sz="2400" dirty="0"/>
              <a:t>English</a:t>
            </a:r>
          </a:p>
        </p:txBody>
      </p:sp>
      <p:pic>
        <p:nvPicPr>
          <p:cNvPr id="4098" name="Picture 2" descr="Jenna Thompson">
            <a:extLst>
              <a:ext uri="{FF2B5EF4-FFF2-40B4-BE49-F238E27FC236}">
                <a16:creationId xmlns:a16="http://schemas.microsoft.com/office/drawing/2014/main" id="{25CFFEF6-2B9C-4593-B629-B226BC93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1" y="30214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r. Micah M. Trapp">
            <a:extLst>
              <a:ext uri="{FF2B5EF4-FFF2-40B4-BE49-F238E27FC236}">
                <a16:creationId xmlns:a16="http://schemas.microsoft.com/office/drawing/2014/main" id="{18770EAC-0656-4635-B81B-C27B02DC78B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" b="33437"/>
          <a:stretch/>
        </p:blipFill>
        <p:spPr bwMode="auto">
          <a:xfrm>
            <a:off x="9095157" y="2643570"/>
            <a:ext cx="2194560" cy="221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arie van der Merwe">
            <a:extLst>
              <a:ext uri="{FF2B5EF4-FFF2-40B4-BE49-F238E27FC236}">
                <a16:creationId xmlns:a16="http://schemas.microsoft.com/office/drawing/2014/main" id="{A9E9C9C8-BFB0-4725-8472-6033CB52E55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 bwMode="auto">
          <a:xfrm>
            <a:off x="1015162" y="5348638"/>
            <a:ext cx="1563370" cy="19282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84947E36-EC29-4C8B-8375-8679D94F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DE4D39-DB5F-4B50-9E48-0F91EC4933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66" t="13684" r="31961" b="53171"/>
          <a:stretch/>
        </p:blipFill>
        <p:spPr>
          <a:xfrm>
            <a:off x="9045398" y="5203889"/>
            <a:ext cx="2194560" cy="207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71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56B72-06EF-4159-A169-E58F216A22CB}"/>
              </a:ext>
            </a:extLst>
          </p:cNvPr>
          <p:cNvSpPr txBox="1"/>
          <p:nvPr/>
        </p:nvSpPr>
        <p:spPr>
          <a:xfrm>
            <a:off x="2788845" y="4235165"/>
            <a:ext cx="573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Brian Wright</a:t>
            </a:r>
          </a:p>
          <a:p>
            <a:r>
              <a:rPr lang="en-US" sz="2400" dirty="0"/>
              <a:t>Instruction and Curriculum Leadership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01CE6E5-57FB-4C24-95CE-67AC1C88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Associate Professor and Granted Tenure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D067510-EE2B-4AAF-B34D-0B447E4471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254172"/>
              </p:ext>
            </p:extLst>
          </p:nvPr>
        </p:nvGraphicFramePr>
        <p:xfrm>
          <a:off x="878296" y="2871602"/>
          <a:ext cx="1695796" cy="219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Acrobat Document" r:id="rId4" imgW="5829210" imgH="7543561" progId="Acrobat.Document.DC">
                  <p:embed/>
                </p:oleObj>
              </mc:Choice>
              <mc:Fallback>
                <p:oleObj name="Acrobat Document" r:id="rId4" imgW="5829210" imgH="7543561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B5B2E0F-6747-47F9-9846-3BECD9EE77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8296" y="2871602"/>
                        <a:ext cx="1695796" cy="219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248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973137" y="1813991"/>
            <a:ext cx="98445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Faculty Promoted to Clinical Associate Professor</a:t>
            </a:r>
          </a:p>
        </p:txBody>
      </p:sp>
    </p:spTree>
    <p:extLst>
      <p:ext uri="{BB962C8B-B14F-4D97-AF65-F5344CB8AC3E}">
        <p14:creationId xmlns:p14="http://schemas.microsoft.com/office/powerpoint/2010/main" val="2581945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4983" cy="9144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55F9A959-0F9A-4091-8CFC-D2FC6EE2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1754693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Clinical Associate Professor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3CBBC-987E-48B0-8461-0BF06514D991}"/>
              </a:ext>
            </a:extLst>
          </p:cNvPr>
          <p:cNvSpPr txBox="1"/>
          <p:nvPr/>
        </p:nvSpPr>
        <p:spPr>
          <a:xfrm>
            <a:off x="2859658" y="4145348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Rebecca Adkins</a:t>
            </a:r>
          </a:p>
          <a:p>
            <a:r>
              <a:rPr lang="en-US" sz="2400" dirty="0"/>
              <a:t>Loewenberg College of Nursing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6F80B-60A4-4ED6-BC47-31CE4F4DF17E}"/>
              </a:ext>
            </a:extLst>
          </p:cNvPr>
          <p:cNvSpPr txBox="1"/>
          <p:nvPr/>
        </p:nvSpPr>
        <p:spPr>
          <a:xfrm>
            <a:off x="2851819" y="6712201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Shkendie Papraniku</a:t>
            </a:r>
          </a:p>
          <a:p>
            <a:r>
              <a:rPr lang="en-US" sz="2400" dirty="0"/>
              <a:t>Loewenberg College of Nursing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34B8D-FD15-4A15-B6BD-987C30FA2C59}"/>
              </a:ext>
            </a:extLst>
          </p:cNvPr>
          <p:cNvSpPr txBox="1"/>
          <p:nvPr/>
        </p:nvSpPr>
        <p:spPr>
          <a:xfrm>
            <a:off x="11298861" y="3923882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Renee Morris</a:t>
            </a:r>
          </a:p>
          <a:p>
            <a:r>
              <a:rPr lang="en-US" sz="2400" dirty="0"/>
              <a:t>Loewenberg College of Nursing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702B2-5E77-4C07-8159-5B898EFADBC4}"/>
              </a:ext>
            </a:extLst>
          </p:cNvPr>
          <p:cNvSpPr txBox="1"/>
          <p:nvPr/>
        </p:nvSpPr>
        <p:spPr>
          <a:xfrm>
            <a:off x="11298860" y="6712201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Mary Catherine Schallert</a:t>
            </a:r>
          </a:p>
          <a:p>
            <a:r>
              <a:rPr lang="en-US" sz="2400" dirty="0"/>
              <a:t>School of Health Studies</a:t>
            </a:r>
          </a:p>
        </p:txBody>
      </p:sp>
      <p:pic>
        <p:nvPicPr>
          <p:cNvPr id="1026" name="Picture 2" descr="Faculty Picture">
            <a:extLst>
              <a:ext uri="{FF2B5EF4-FFF2-40B4-BE49-F238E27FC236}">
                <a16:creationId xmlns:a16="http://schemas.microsoft.com/office/drawing/2014/main" id="{FB7E0091-DEE4-43EA-AD97-921456926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 bwMode="auto">
          <a:xfrm>
            <a:off x="1099280" y="2780251"/>
            <a:ext cx="1735285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nee Morris, MSN, RN">
            <a:extLst>
              <a:ext uri="{FF2B5EF4-FFF2-40B4-BE49-F238E27FC236}">
                <a16:creationId xmlns:a16="http://schemas.microsoft.com/office/drawing/2014/main" id="{FF4DBFD8-475E-4FFF-8960-70FF3F5C4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4"/>
          <a:stretch/>
        </p:blipFill>
        <p:spPr bwMode="auto">
          <a:xfrm>
            <a:off x="9522647" y="2560319"/>
            <a:ext cx="177621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kendie Papraniku">
            <a:extLst>
              <a:ext uri="{FF2B5EF4-FFF2-40B4-BE49-F238E27FC236}">
                <a16:creationId xmlns:a16="http://schemas.microsoft.com/office/drawing/2014/main" id="{7862E5B8-6AEC-4F3A-8ABE-E5B76204D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9"/>
          <a:stretch/>
        </p:blipFill>
        <p:spPr bwMode="auto">
          <a:xfrm>
            <a:off x="874324" y="5348638"/>
            <a:ext cx="198533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y Catherine Schallert">
            <a:extLst>
              <a:ext uri="{FF2B5EF4-FFF2-40B4-BE49-F238E27FC236}">
                <a16:creationId xmlns:a16="http://schemas.microsoft.com/office/drawing/2014/main" id="{FF98A5CE-9174-4B2E-8B1D-6FFD7254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427" y="5348638"/>
            <a:ext cx="156743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AD43293-C5EB-4AD1-900E-84FD8AB2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17" y="277621"/>
            <a:ext cx="14631829" cy="1524000"/>
          </a:xfrm>
        </p:spPr>
        <p:txBody>
          <a:bodyPr>
            <a:normAutofit/>
          </a:bodyPr>
          <a:lstStyle/>
          <a:p>
            <a:r>
              <a:rPr lang="en-US" sz="4800" b="1" dirty="0"/>
              <a:t>Graduation Rates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C03C63-56BF-4D69-B601-508A8FA1E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905158"/>
              </p:ext>
            </p:extLst>
          </p:nvPr>
        </p:nvGraphicFramePr>
        <p:xfrm>
          <a:off x="3985795" y="2179665"/>
          <a:ext cx="7323889" cy="6964335"/>
        </p:xfrm>
        <a:graphic>
          <a:graphicData uri="http://schemas.openxmlformats.org/drawingml/2006/table">
            <a:tbl>
              <a:tblPr firstRow="1" firstCol="1" bandRow="1"/>
              <a:tblGrid>
                <a:gridCol w="1749594">
                  <a:extLst>
                    <a:ext uri="{9D8B030D-6E8A-4147-A177-3AD203B41FA5}">
                      <a16:colId xmlns:a16="http://schemas.microsoft.com/office/drawing/2014/main" val="1489881432"/>
                    </a:ext>
                  </a:extLst>
                </a:gridCol>
                <a:gridCol w="5574295">
                  <a:extLst>
                    <a:ext uri="{9D8B030D-6E8A-4147-A177-3AD203B41FA5}">
                      <a16:colId xmlns:a16="http://schemas.microsoft.com/office/drawing/2014/main" val="3808693054"/>
                    </a:ext>
                  </a:extLst>
                </a:gridCol>
              </a:tblGrid>
              <a:tr h="3688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Increases in Six Year Graduation Rates</a:t>
                      </a:r>
                    </a:p>
                  </a:txBody>
                  <a:tcPr marL="7431" marR="7431" marT="7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45234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Cohort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Graduation Rate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46510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2013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31217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2012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074798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2011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556570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2010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889905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2009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629143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2008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151487"/>
                  </a:ext>
                </a:extLst>
              </a:tr>
              <a:tr h="351647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31" marR="7431" marT="74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31" marR="7431" marT="74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919018"/>
                  </a:ext>
                </a:extLst>
              </a:tr>
              <a:tr h="351647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31" marR="7431" marT="74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31" marR="7431" marT="74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045110"/>
                  </a:ext>
                </a:extLst>
              </a:tr>
              <a:tr h="3688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Increases in Four Year Graduation Rates</a:t>
                      </a:r>
                    </a:p>
                  </a:txBody>
                  <a:tcPr marL="7431" marR="7431" marT="7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98312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Cohort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Graduation Rate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002864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2015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95366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2014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71222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2013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29907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2012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448271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2011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648672"/>
                  </a:ext>
                </a:extLst>
              </a:tr>
              <a:tr h="368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2010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431" marR="7431" marT="74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921118"/>
                  </a:ext>
                </a:extLst>
              </a:tr>
              <a:tr h="360225">
                <a:tc>
                  <a:txBody>
                    <a:bodyPr/>
                    <a:lstStyle/>
                    <a:p>
                      <a:pPr algn="l" fontAlgn="ctr"/>
                      <a:endParaRPr lang="en-US" sz="1900" b="0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1" marR="7431" marT="743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31" marR="7431" marT="74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65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004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973136" y="1813991"/>
            <a:ext cx="97001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Faculty Promoted to Clinical Professor</a:t>
            </a:r>
          </a:p>
        </p:txBody>
      </p:sp>
    </p:spTree>
    <p:extLst>
      <p:ext uri="{BB962C8B-B14F-4D97-AF65-F5344CB8AC3E}">
        <p14:creationId xmlns:p14="http://schemas.microsoft.com/office/powerpoint/2010/main" val="446645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33639DE3-A889-4FB3-B62E-53C03A5F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Clinical Professor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81F8A-841A-4B87-ADFF-E96CA356336A}"/>
              </a:ext>
            </a:extLst>
          </p:cNvPr>
          <p:cNvSpPr txBox="1"/>
          <p:nvPr/>
        </p:nvSpPr>
        <p:spPr>
          <a:xfrm>
            <a:off x="2922723" y="4366764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Christie Manasco</a:t>
            </a:r>
          </a:p>
          <a:p>
            <a:r>
              <a:rPr lang="en-US" sz="2400" dirty="0"/>
              <a:t>Loewenberg College of Nursing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C9ED6-2C3D-4E5B-AF7F-03B680DFDA5A}"/>
              </a:ext>
            </a:extLst>
          </p:cNvPr>
          <p:cNvSpPr txBox="1"/>
          <p:nvPr/>
        </p:nvSpPr>
        <p:spPr>
          <a:xfrm>
            <a:off x="10982728" y="4372360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Rosemary McLaughlin</a:t>
            </a:r>
          </a:p>
          <a:p>
            <a:r>
              <a:rPr lang="en-US" sz="2400" dirty="0"/>
              <a:t>Loewenberg College of Nursing</a:t>
            </a:r>
          </a:p>
        </p:txBody>
      </p:sp>
      <p:pic>
        <p:nvPicPr>
          <p:cNvPr id="2052" name="Picture 4" descr="Rosemary McLaughlin, PhD, MNSc, BSN, RN">
            <a:extLst>
              <a:ext uri="{FF2B5EF4-FFF2-40B4-BE49-F238E27FC236}">
                <a16:creationId xmlns:a16="http://schemas.microsoft.com/office/drawing/2014/main" id="{CBB60B34-22CE-41B9-9AE4-9530E02F4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 bwMode="auto">
          <a:xfrm>
            <a:off x="9247443" y="2989565"/>
            <a:ext cx="1735285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ie Manasco, PhD, RN">
            <a:extLst>
              <a:ext uri="{FF2B5EF4-FFF2-40B4-BE49-F238E27FC236}">
                <a16:creationId xmlns:a16="http://schemas.microsoft.com/office/drawing/2014/main" id="{01C45FEA-AAB0-4756-BD4B-22957D4BE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4" b="12918"/>
          <a:stretch/>
        </p:blipFill>
        <p:spPr bwMode="auto">
          <a:xfrm>
            <a:off x="1245132" y="2911761"/>
            <a:ext cx="16775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32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053389" y="1268559"/>
            <a:ext cx="104915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/>
              <a:t>Faculty Promoted to Research Associate Professor and Granted Tenure</a:t>
            </a:r>
            <a:endParaRPr lang="en-US" altLang="en-US" sz="66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1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6257589" cy="9145466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AD672909-E25C-4977-93F6-8076C6D1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999290"/>
            <a:ext cx="10332721" cy="1561029"/>
          </a:xfrm>
        </p:spPr>
        <p:txBody>
          <a:bodyPr>
            <a:normAutofit/>
          </a:bodyPr>
          <a:lstStyle/>
          <a:p>
            <a:r>
              <a:rPr lang="en-US" sz="4400" b="1" dirty="0"/>
              <a:t>Faculty Promoted to Research Associate Professor and Granted Tenure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9A9BD-081A-4181-BD17-1F0954ED6158}"/>
              </a:ext>
            </a:extLst>
          </p:cNvPr>
          <p:cNvSpPr txBox="1"/>
          <p:nvPr/>
        </p:nvSpPr>
        <p:spPr>
          <a:xfrm>
            <a:off x="2734315" y="4134285"/>
            <a:ext cx="6034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Carolyn Kaldon</a:t>
            </a:r>
          </a:p>
          <a:p>
            <a:r>
              <a:rPr lang="en-US" sz="2400" dirty="0"/>
              <a:t>Center for Research in Educational Policy</a:t>
            </a:r>
          </a:p>
        </p:txBody>
      </p:sp>
      <p:pic>
        <p:nvPicPr>
          <p:cNvPr id="3074" name="Picture 2" descr="Faculty Picture">
            <a:extLst>
              <a:ext uri="{FF2B5EF4-FFF2-40B4-BE49-F238E27FC236}">
                <a16:creationId xmlns:a16="http://schemas.microsoft.com/office/drawing/2014/main" id="{638EB3BF-5089-440D-A01E-033302F9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81" y="2734502"/>
            <a:ext cx="156743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06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053389" y="1268559"/>
            <a:ext cx="104915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/>
              <a:t>Faculty Promoted to Associate Professor</a:t>
            </a:r>
            <a:endParaRPr lang="en-US" altLang="en-US" sz="66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19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D12D8E-A684-48A6-BE1D-3D94B9F59AB8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Faculty Promoted to Associate Professor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564BF-D9AD-45D7-A8B3-78FBB1E0CAA7}"/>
              </a:ext>
            </a:extLst>
          </p:cNvPr>
          <p:cNvSpPr txBox="1"/>
          <p:nvPr/>
        </p:nvSpPr>
        <p:spPr>
          <a:xfrm>
            <a:off x="2700604" y="4008178"/>
            <a:ext cx="812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Rhema Fuller</a:t>
            </a:r>
          </a:p>
          <a:p>
            <a:r>
              <a:rPr lang="en-US" sz="2400" dirty="0"/>
              <a:t>Kemmons Wilson School of Hospitality &amp; Resort Management</a:t>
            </a:r>
          </a:p>
        </p:txBody>
      </p:sp>
      <p:pic>
        <p:nvPicPr>
          <p:cNvPr id="4098" name="Picture 2" descr="Rhema Fuller">
            <a:extLst>
              <a:ext uri="{FF2B5EF4-FFF2-40B4-BE49-F238E27FC236}">
                <a16:creationId xmlns:a16="http://schemas.microsoft.com/office/drawing/2014/main" id="{4C160C03-FC03-47EE-84E4-9280A707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84" y="2644615"/>
            <a:ext cx="145862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53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"/>
            <a:ext cx="16257588" cy="914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16C06-58F4-4C57-948A-75301616FC7A}"/>
              </a:ext>
            </a:extLst>
          </p:cNvPr>
          <p:cNvSpPr/>
          <p:nvPr/>
        </p:nvSpPr>
        <p:spPr>
          <a:xfrm>
            <a:off x="2053389" y="1268559"/>
            <a:ext cx="104915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/>
              <a:t>Faculty Granted Tenure</a:t>
            </a:r>
            <a:endParaRPr lang="en-US" altLang="en-US" sz="66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23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4983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F230AF-70D2-4398-8190-5138CEDDA164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Faculty Granted Tenure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6E4CB-16CD-4813-9F43-7FBCC797E304}"/>
              </a:ext>
            </a:extLst>
          </p:cNvPr>
          <p:cNvSpPr txBox="1"/>
          <p:nvPr/>
        </p:nvSpPr>
        <p:spPr>
          <a:xfrm>
            <a:off x="2478181" y="4865154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Anita Boykins</a:t>
            </a:r>
          </a:p>
          <a:p>
            <a:r>
              <a:rPr lang="en-US" sz="2400" dirty="0"/>
              <a:t>Loewenberg College of Nursing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5A1E3-3647-45A2-9828-558F6E922C53}"/>
              </a:ext>
            </a:extLst>
          </p:cNvPr>
          <p:cNvSpPr txBox="1"/>
          <p:nvPr/>
        </p:nvSpPr>
        <p:spPr>
          <a:xfrm>
            <a:off x="10696270" y="4857396"/>
            <a:ext cx="461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Gerald Chaudron</a:t>
            </a:r>
          </a:p>
          <a:p>
            <a:r>
              <a:rPr lang="en-US" sz="2400" dirty="0"/>
              <a:t>University Libraries</a:t>
            </a:r>
          </a:p>
        </p:txBody>
      </p:sp>
      <p:pic>
        <p:nvPicPr>
          <p:cNvPr id="5124" name="Picture 4" descr="Faculty Picture">
            <a:extLst>
              <a:ext uri="{FF2B5EF4-FFF2-40B4-BE49-F238E27FC236}">
                <a16:creationId xmlns:a16="http://schemas.microsoft.com/office/drawing/2014/main" id="{FA86EF88-BC37-4551-9D65-981960DF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3" y="3497580"/>
            <a:ext cx="1534658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_Commercial_Appeal_Archives_Special_Collections_5025_TC_20190322">
            <a:extLst>
              <a:ext uri="{FF2B5EF4-FFF2-40B4-BE49-F238E27FC236}">
                <a16:creationId xmlns:a16="http://schemas.microsoft.com/office/drawing/2014/main" id="{F70BBD83-977B-4207-8706-CCC3E87B2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24600" r="46008" b="40600"/>
          <a:stretch/>
        </p:blipFill>
        <p:spPr bwMode="auto">
          <a:xfrm>
            <a:off x="9161612" y="3474720"/>
            <a:ext cx="1534658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31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8588297-4F24-4E7C-AE01-66BFF888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90206"/>
            <a:ext cx="13533120" cy="599814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Please join me in congratulating these professors for promotion and tenure!</a:t>
            </a:r>
          </a:p>
        </p:txBody>
      </p:sp>
    </p:spTree>
    <p:extLst>
      <p:ext uri="{BB962C8B-B14F-4D97-AF65-F5344CB8AC3E}">
        <p14:creationId xmlns:p14="http://schemas.microsoft.com/office/powerpoint/2010/main" val="869788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59B5CB-7BE2-453D-8AE9-622107562FED}"/>
              </a:ext>
            </a:extLst>
          </p:cNvPr>
          <p:cNvSpPr/>
          <p:nvPr/>
        </p:nvSpPr>
        <p:spPr>
          <a:xfrm>
            <a:off x="731521" y="3002339"/>
            <a:ext cx="134782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Carnegie Classification Goal: R1/Research University/</a:t>
            </a:r>
            <a:b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Very High Activity</a:t>
            </a:r>
          </a:p>
        </p:txBody>
      </p:sp>
    </p:spTree>
    <p:extLst>
      <p:ext uri="{BB962C8B-B14F-4D97-AF65-F5344CB8AC3E}">
        <p14:creationId xmlns:p14="http://schemas.microsoft.com/office/powerpoint/2010/main" val="374201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D6827A-CA14-4792-A1D8-703FBD9DBBAC}"/>
              </a:ext>
            </a:extLst>
          </p:cNvPr>
          <p:cNvSpPr txBox="1">
            <a:spLocks/>
          </p:cNvSpPr>
          <p:nvPr/>
        </p:nvSpPr>
        <p:spPr>
          <a:xfrm>
            <a:off x="879642" y="275057"/>
            <a:ext cx="13956631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Record Numbers: Graduation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51647-4B6C-4EF5-82CE-8479CF0C2EC7}"/>
              </a:ext>
            </a:extLst>
          </p:cNvPr>
          <p:cNvSpPr txBox="1"/>
          <p:nvPr/>
        </p:nvSpPr>
        <p:spPr>
          <a:xfrm>
            <a:off x="272715" y="2445488"/>
            <a:ext cx="15689179" cy="562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high 30% 4-year graduation rate projected for Fall 19</a:t>
            </a:r>
          </a:p>
          <a:p>
            <a:pPr marL="1066773" marR="0" lvl="1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doubled in less than 10 years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high 53% 6-year graduation rate from UM</a:t>
            </a:r>
          </a:p>
          <a:p>
            <a:pPr marL="1066773" marR="0" lvl="1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43.6% two years ago</a:t>
            </a:r>
          </a:p>
          <a:p>
            <a:pPr marL="1066773" marR="0" lvl="1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57% when including those who completed elsewhere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Substantial increases in first generation, Pell, and African American graduation rates</a:t>
            </a:r>
          </a:p>
          <a:p>
            <a:pPr marL="1066773" marR="0" lvl="1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up around 10 or more percentage points from 5 years ago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939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448AC-D196-440B-9648-66CA8D2626E8}"/>
              </a:ext>
            </a:extLst>
          </p:cNvPr>
          <p:cNvSpPr/>
          <p:nvPr/>
        </p:nvSpPr>
        <p:spPr>
          <a:xfrm>
            <a:off x="326190" y="1138730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 News &amp; World Report Rankings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E9C32-54C0-6A4C-8D1E-2E5512683C3D}"/>
              </a:ext>
            </a:extLst>
          </p:cNvPr>
          <p:cNvSpPr txBox="1"/>
          <p:nvPr/>
        </p:nvSpPr>
        <p:spPr>
          <a:xfrm>
            <a:off x="326189" y="1908171"/>
            <a:ext cx="15515494" cy="1228028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-Online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Bachelor's (58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125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Nursing Program - Graduate (17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15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Criminal Justice - Graduate (43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51-67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MBA (70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89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Education - Graduate (139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150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-Undergraduate (On-Campus)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(147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128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 (162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139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-Graduate (On-Campus)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Audiology-Graduate (17)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Speech-Language Pathology-Graduate (24)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Rehabilitation Counseling-Graduate (21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20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Legal Writing (Law) - Graduate (29)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Care Management—Graduate (33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47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Healthcare Law (Law) - Graduate (64)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Training (Law) - Graduate (80)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Work-Graduate (96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123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Biomedical Engineering - Graduate (101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not ranked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Psychology-Graduate (102)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Part-Time MBA (109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182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Sciences-Graduate (111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106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Affairs-Graduate (123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115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Math-Graduate (127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126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Intellectual Property (Law) -Graduate (131)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English - Graduate (133)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History - Graduate (134)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Nursing-Graduate (135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209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Law-Graduate (138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140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Trial Advocacy (Law) - Graduate (144)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 Arts-Graduate (147)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Psychology-Graduate (148)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Education-Graduate (157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180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Law (Law) - Graduate (167)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Biological Sciences - Graduate (190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209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34707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448AC-D196-440B-9648-66CA8D2626E8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25 Programs (Ranked by Online Sites)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327E4-2850-CA4D-940D-6853E14ED03D}"/>
              </a:ext>
            </a:extLst>
          </p:cNvPr>
          <p:cNvSpPr txBox="1"/>
          <p:nvPr/>
        </p:nvSpPr>
        <p:spPr>
          <a:xfrm>
            <a:off x="326190" y="1908172"/>
            <a:ext cx="15236041" cy="268688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Accounting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– BestChoiceSchools.com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Online-Accounting-Degrees.net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– Master-of-Finance.org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– TopAccountingDegree.org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– BestColleges.com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Administration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– SuccessfulStudent.org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Administration -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25 - Princeton Review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1,15,21 – OnlineMBAToday.com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Communications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1,3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BestCommunicationDegrees.com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BestDegreePrograms.org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Computer Science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ComputerTrainingSchools.com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GradSchoolHub.com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Criminal Justice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– SuccessfulStudent.org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Best College Reviews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Criminal Justice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GreatValueColleges.net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– Top-Criminal-Justice-Schools.net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Criminal Justice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21 - GoGrad.org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ToBecomeATeacher.org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Education- Graduate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– ToBecomeATeacher.org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– TopEducationDegrees.org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 -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– AffordableCollegesOnline.org</a:t>
            </a:r>
          </a:p>
        </p:txBody>
      </p:sp>
    </p:spTree>
    <p:extLst>
      <p:ext uri="{BB962C8B-B14F-4D97-AF65-F5344CB8AC3E}">
        <p14:creationId xmlns:p14="http://schemas.microsoft.com/office/powerpoint/2010/main" val="936547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448AC-D196-440B-9648-66CA8D2626E8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25 Programs (Ranked by Online Sites)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7345B-E7AE-4043-A692-9A2C2C5F4CA3}"/>
              </a:ext>
            </a:extLst>
          </p:cNvPr>
          <p:cNvSpPr txBox="1"/>
          <p:nvPr/>
        </p:nvSpPr>
        <p:spPr>
          <a:xfrm>
            <a:off x="570016" y="2101932"/>
            <a:ext cx="15236041" cy="416421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Educational Leadership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CollegeValuesOnline.com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Educational Psychology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Online-Psychology-Degrees.org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TopEducationDegrees.org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BestMastersDegrees.com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OnlineMasters.com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BestCollegesOnline.org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BestCollegeReviews.org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TopCounselingSchools.org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– BestMastersinPsychology.com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English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– OnlineColleges.com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AffordableCollegesOnline.org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– OnlineU.org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English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TopEducationDegrees.org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OnlineCourseReport.com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– BestMastersDegrees.com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– AffordableCollegesOnline.org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Environmental Nutrition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GoGrad.org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GuideToOnineSchools.com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– OnlineU.org</a:t>
            </a:r>
          </a:p>
        </p:txBody>
      </p:sp>
    </p:spTree>
    <p:extLst>
      <p:ext uri="{BB962C8B-B14F-4D97-AF65-F5344CB8AC3E}">
        <p14:creationId xmlns:p14="http://schemas.microsoft.com/office/powerpoint/2010/main" val="3874093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448AC-D196-440B-9648-66CA8D2626E8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25 Programs (Ranked by Online Sites)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7345B-E7AE-4043-A692-9A2C2C5F4CA3}"/>
              </a:ext>
            </a:extLst>
          </p:cNvPr>
          <p:cNvSpPr txBox="1"/>
          <p:nvPr/>
        </p:nvSpPr>
        <p:spPr>
          <a:xfrm>
            <a:off x="570016" y="2101932"/>
            <a:ext cx="15236041" cy="3610219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BestDegreePrograms.org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GreatValueColleges.net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– OnlineSchoolsReport.com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Graphic Design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0 AnimationCareerReview.com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Healthcare Administration – Graduate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TopMastersInHealthcare.com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Healthcare Administration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BestMastersDegrees.com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Education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OnlineU.org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– OnlineMasters.com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History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AffordableCollegesOnline.org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– BestColleges.com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History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– CollegeValuesOnline.com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GoGrad.org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AffordableCollegesOnline.org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OnlineU.org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OnlineMasters.com</a:t>
            </a:r>
          </a:p>
        </p:txBody>
      </p:sp>
    </p:spTree>
    <p:extLst>
      <p:ext uri="{BB962C8B-B14F-4D97-AF65-F5344CB8AC3E}">
        <p14:creationId xmlns:p14="http://schemas.microsoft.com/office/powerpoint/2010/main" val="102889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448AC-D196-440B-9648-66CA8D2626E8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25 Programs (Ranked by Online Sites)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7345B-E7AE-4043-A692-9A2C2C5F4CA3}"/>
              </a:ext>
            </a:extLst>
          </p:cNvPr>
          <p:cNvSpPr txBox="1"/>
          <p:nvPr/>
        </p:nvSpPr>
        <p:spPr>
          <a:xfrm>
            <a:off x="570016" y="1935682"/>
            <a:ext cx="15236041" cy="2594556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Instruction &amp; Curriculum Leadership </a:t>
            </a:r>
            <a:r>
              <a:rPr kumimoji="0" lang="mr-I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 12 – AffordableSchools.net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 16 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– TopEducationDegrees.org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– CollegeValuesOnline.com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– OnlineMasters.com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Journalism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6– GuideToOnlineSchools.com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OnlineU.org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GreatValueColleges.net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CollegeChoice.net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Journalism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GradSchoolHub.com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OnlineMasters.com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GraphicDesignDegreeHub.com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Liberal Studies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OnlineMasters.com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BestMastersDegrees.com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MastersProgramGuide.com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CollegeChoice.net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Marketing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– GuideToOnlineSchools.com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Nonprofit Administration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OnlineColleges.com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Nursing (BSN/RN-to-BSN 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Best College Reviews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– AffordableCollegesOnline.org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– BestCollegesOnline.org</a:t>
            </a:r>
          </a:p>
        </p:txBody>
      </p:sp>
    </p:spTree>
    <p:extLst>
      <p:ext uri="{BB962C8B-B14F-4D97-AF65-F5344CB8AC3E}">
        <p14:creationId xmlns:p14="http://schemas.microsoft.com/office/powerpoint/2010/main" val="645118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448AC-D196-440B-9648-66CA8D2626E8}"/>
              </a:ext>
            </a:extLst>
          </p:cNvPr>
          <p:cNvSpPr/>
          <p:nvPr/>
        </p:nvSpPr>
        <p:spPr>
          <a:xfrm>
            <a:off x="326190" y="1209981"/>
            <a:ext cx="9896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25 Programs (Ranked by Online Sites)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7345B-E7AE-4043-A692-9A2C2C5F4CA3}"/>
              </a:ext>
            </a:extLst>
          </p:cNvPr>
          <p:cNvSpPr txBox="1"/>
          <p:nvPr/>
        </p:nvSpPr>
        <p:spPr>
          <a:xfrm>
            <a:off x="570016" y="1935682"/>
            <a:ext cx="15236041" cy="1394227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Philosophy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OnlineU.org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Science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– TheBestSchools.org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Professional Studies - Various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OnlineMasters.com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 11, 14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– ValueColleges.com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Psychology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AffordableSchools.net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– GreatValueColleges.net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– SuccessfulStudent.org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Psychology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GoGrad.org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TopCounselingSchools.org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Health – Graduate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 3 – MastersPublicHealth.net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GreatValueColleges.net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TopMastersInPublicHealth.com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MastersProgramGuide.com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– AffordableColleges.net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– AffordableCollegesOnline.org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– TopMastersInHealthcare.com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– Best College Reviews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Estate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 6 – CollegeChoice.net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BestValueSchools.com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– BestColleges.com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– OnlineColleges.com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25759" marR="0" lvl="1" indent="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Sociology (online)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GreatValueColleges.net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– AffordableColleges.com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– BestColleges.com</a:t>
            </a:r>
          </a:p>
          <a:p>
            <a:pPr marL="457200" marR="0" lvl="0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 Management – Graduate (onine)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– Best College Reviews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TheBestSchools.org</a:t>
            </a:r>
          </a:p>
          <a:p>
            <a:pPr marL="1182959" marR="0" lvl="1" indent="-457200" algn="l" defTabSz="72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Top-Business-Degrees.net</a:t>
            </a:r>
          </a:p>
        </p:txBody>
      </p:sp>
    </p:spTree>
    <p:extLst>
      <p:ext uri="{BB962C8B-B14F-4D97-AF65-F5344CB8AC3E}">
        <p14:creationId xmlns:p14="http://schemas.microsoft.com/office/powerpoint/2010/main" val="1049188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5CFFA9-8A5E-4207-B450-CB1714066656}"/>
              </a:ext>
            </a:extLst>
          </p:cNvPr>
          <p:cNvSpPr/>
          <p:nvPr/>
        </p:nvSpPr>
        <p:spPr>
          <a:xfrm>
            <a:off x="925337" y="2217509"/>
            <a:ext cx="141245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25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Ranked For Quality and Affordability</a:t>
            </a:r>
          </a:p>
          <a:p>
            <a:pPr marL="0" marR="0" lvl="0" indent="0" algn="ctr" defTabSz="725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725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725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View Full List Onine at</a:t>
            </a:r>
            <a:b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Memphis.edu/academics/rankings.php</a:t>
            </a:r>
          </a:p>
        </p:txBody>
      </p:sp>
    </p:spTree>
    <p:extLst>
      <p:ext uri="{BB962C8B-B14F-4D97-AF65-F5344CB8AC3E}">
        <p14:creationId xmlns:p14="http://schemas.microsoft.com/office/powerpoint/2010/main" val="3292964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deScreen Power Point 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" y="0"/>
            <a:ext cx="16254984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59B5CB-7BE2-453D-8AE9-622107562FED}"/>
              </a:ext>
            </a:extLst>
          </p:cNvPr>
          <p:cNvSpPr/>
          <p:nvPr/>
        </p:nvSpPr>
        <p:spPr>
          <a:xfrm>
            <a:off x="814648" y="3762359"/>
            <a:ext cx="13478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Colleges, Schools, and Support Units in Academic Affairs</a:t>
            </a:r>
          </a:p>
        </p:txBody>
      </p:sp>
    </p:spTree>
    <p:extLst>
      <p:ext uri="{BB962C8B-B14F-4D97-AF65-F5344CB8AC3E}">
        <p14:creationId xmlns:p14="http://schemas.microsoft.com/office/powerpoint/2010/main" val="1630877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College of Arts and Sciences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1611" y="2132847"/>
            <a:ext cx="15514365" cy="688848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Student success: F13 cohort graduation is up at least 4% to 57.6%</a:t>
            </a:r>
            <a:endParaRPr lang="en-US" sz="4000" dirty="0">
              <a:highlight>
                <a:srgbClr val="FFFF00"/>
              </a:highlight>
              <a:cs typeface="Mission Gothic Regular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Academic excellence/Brand enhancement:  11 nationally-ranked graduate programs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Research:  Externally-sponsored research expenditures up 17% from $24.4M to $28.6M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Diversity:  41% of tenure-track hires improve faculty diversity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Community partnerships: 377 partnerships involving 648 students and 40 SUAPP faculty in research (20 projects), teaching (23 courses), and internships (225)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Sustainability: Donor commitments = $5.1M (target was $1M)</a:t>
            </a:r>
          </a:p>
        </p:txBody>
      </p:sp>
    </p:spTree>
    <p:extLst>
      <p:ext uri="{BB962C8B-B14F-4D97-AF65-F5344CB8AC3E}">
        <p14:creationId xmlns:p14="http://schemas.microsoft.com/office/powerpoint/2010/main" val="2361041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Fogelman College of Business and Economics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514365" cy="688848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Two (2) new Chair of Excellence faculty (1-Accounting, 1-Business Information Technology) to lead research and PhD programs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Six (6) new Assistant Professors (1-Business Information Technology, 1-Economics, 4-Management)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Department of Finance received research grants from the US Federal Reserve, US Securities and Exchange Commission, and US Treasury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Marketing &amp; Supply Chain Management hosted approximately 90 faculty and doctoral students from nine peer universities at the 3-day Southeastern Marketing Symposium (SMS)</a:t>
            </a:r>
          </a:p>
        </p:txBody>
      </p:sp>
    </p:spTree>
    <p:extLst>
      <p:ext uri="{BB962C8B-B14F-4D97-AF65-F5344CB8AC3E}">
        <p14:creationId xmlns:p14="http://schemas.microsoft.com/office/powerpoint/2010/main" val="3004121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1588" y="37101"/>
            <a:ext cx="16256000" cy="9143107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97BB438-BE87-43AA-8CF2-9708912B7A41}"/>
              </a:ext>
            </a:extLst>
          </p:cNvPr>
          <p:cNvSpPr txBox="1">
            <a:spLocks/>
          </p:cNvSpPr>
          <p:nvPr/>
        </p:nvSpPr>
        <p:spPr>
          <a:xfrm>
            <a:off x="367884" y="1996350"/>
            <a:ext cx="15229225" cy="6878048"/>
          </a:xfrm>
          <a:prstGeom prst="rect">
            <a:avLst/>
          </a:prstGeom>
        </p:spPr>
        <p:txBody>
          <a:bodyPr vert="horz" lIns="145152" tIns="72576" rIns="145152" bIns="72576" rtlCol="0">
            <a:normAutofit fontScale="62500" lnSpcReduction="20000"/>
          </a:bodyPr>
          <a:lstStyle>
            <a:lvl1pPr marL="544319" indent="-544319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359" indent="-45360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398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0157" indent="-362880" algn="l" defTabSz="725759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917" indent="-362880" algn="l" defTabSz="725759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91676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1743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43195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68954" indent="-362880" algn="l" defTabSz="7257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/>
              <a:t>Projected to be 7% larger than last year’s class, about 175 more students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4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/>
              <a:t>Lambuth projected to be 7% larger  than last year’s class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4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/>
              <a:t>About half of the new enrollment is from non-resident (out-of-state) students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/>
              <a:t>Coming from 36 states and 18 countries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/>
              <a:t>Maintaining and in some cases increasing the unique diversity of our student body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/>
              <a:t>Average High School GPA of admitted and enrolled students is 3.38 (compared to 3.34 last year)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600" dirty="0"/>
          </a:p>
          <a:p>
            <a:pPr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F2531A1-A5AD-444D-803B-3E468A6EDC92}"/>
              </a:ext>
            </a:extLst>
          </p:cNvPr>
          <p:cNvSpPr txBox="1">
            <a:spLocks/>
          </p:cNvSpPr>
          <p:nvPr/>
        </p:nvSpPr>
        <p:spPr>
          <a:xfrm>
            <a:off x="812879" y="231163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Freshman Class 2019</a:t>
            </a:r>
          </a:p>
        </p:txBody>
      </p:sp>
    </p:spTree>
    <p:extLst>
      <p:ext uri="{BB962C8B-B14F-4D97-AF65-F5344CB8AC3E}">
        <p14:creationId xmlns:p14="http://schemas.microsoft.com/office/powerpoint/2010/main" val="3973237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College of Education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514365" cy="6888480"/>
          </a:xfrm>
        </p:spPr>
        <p:txBody>
          <a:bodyPr vert="horz" lIns="193536" tIns="96768" rIns="193536" bIns="96768" rtlCol="0" anchor="t">
            <a:normAutofit fontScale="55000" lnSpcReduction="20000"/>
          </a:bodyPr>
          <a:lstStyle/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One-year enrollment growth of 7.6% from F17 to F18 </a:t>
            </a:r>
          </a:p>
          <a:p>
            <a:pPr marL="1178531" lvl="1" indent="-45295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Doctoral degree growth of 45% since 2014-15</a:t>
            </a:r>
            <a:endParaRPr lang="en-US" sz="6133" dirty="0">
              <a:cs typeface="Calibri"/>
            </a:endParaRPr>
          </a:p>
          <a:p>
            <a:pPr marL="1178531" lvl="1" indent="-45295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Rehabilitation Counseling Graduate program is ranked #20 by </a:t>
            </a:r>
            <a:r>
              <a:rPr lang="en-US" sz="6133" i="1" dirty="0"/>
              <a:t>US News &amp; World Report</a:t>
            </a:r>
            <a:r>
              <a:rPr lang="en-US" sz="6133" dirty="0"/>
              <a:t> </a:t>
            </a:r>
            <a:endParaRPr lang="en-US" sz="6133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Increased donor base of 58% in F17 to F18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Over $4.5 million raised for the River City Partnership Teacher Scholars program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CEPR department approved for CACREP accreditation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Peer Power Institute housed in Ball Hall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133" dirty="0"/>
              <a:t>Co-hosted the National Association for Multicultural Education conference with over 600 attendees</a:t>
            </a:r>
          </a:p>
          <a:p>
            <a:endParaRPr lang="en-US" sz="4267" dirty="0">
              <a:solidFill>
                <a:schemeClr val="accent1"/>
              </a:solidFill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92607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Herff College of Engineering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514365" cy="688848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67" dirty="0">
                <a:cs typeface="Mission Gothic Regular"/>
              </a:rPr>
              <a:t>Achieved 50% increase in annual BS degree production since 2013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67" dirty="0">
                <a:cs typeface="Mission Gothic Regular"/>
              </a:rPr>
              <a:t>Sponsored research expenditures up 19.8% since last year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67" dirty="0">
                <a:cs typeface="Mission Gothic Regular"/>
              </a:rPr>
              <a:t>Opened Metal Additive Manufacturing Lab with two 3D metal printers and supporting equipment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67" dirty="0">
                <a:cs typeface="Mission Gothic Regular"/>
              </a:rPr>
              <a:t>Preliminary approval by THEC for online MS in Engineering Management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67" dirty="0">
                <a:cs typeface="Mission Gothic Regular"/>
              </a:rPr>
              <a:t>Reached private funding goal for fall 2019 launch of Construction Management concentration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267" dirty="0">
                <a:cs typeface="Mission Gothic Regular"/>
              </a:rPr>
              <a:t>Revitalized Herff College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5213860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College of Communication and Fine Arts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514365" cy="6888480"/>
          </a:xfrm>
        </p:spPr>
        <p:txBody>
          <a:bodyPr>
            <a:noAutofit/>
          </a:bodyPr>
          <a:lstStyle/>
          <a:p>
            <a:pPr marL="457189" indent="-457189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CCFA Events and Performances attracted over 628,000 Attendees</a:t>
            </a:r>
          </a:p>
          <a:p>
            <a:pPr marL="634939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Economic Impact ≈ $1,020,000 In-kind Contributions to the Community (Media and Public Relations Campaigns, Professional Consultation, Education Outreach, etc.)</a:t>
            </a:r>
            <a:endParaRPr lang="en-US" sz="36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marL="457189" indent="-457189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Central Avenue Arts Corridor:</a:t>
            </a:r>
          </a:p>
          <a:p>
            <a:pPr marL="634939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Scheidt Family Music Center secures final approval to begin construction</a:t>
            </a:r>
          </a:p>
          <a:p>
            <a:pPr marL="634939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Upcoming launch of the ‘Central to the Arts Hub’ </a:t>
            </a:r>
          </a:p>
          <a:p>
            <a:pPr marL="634939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Expanded Network of Arts and Culture Partnerships</a:t>
            </a:r>
          </a:p>
          <a:p>
            <a:pPr marL="457189" indent="-457189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Established the university wide ‘Arts and Health Research Initiative’</a:t>
            </a:r>
          </a:p>
          <a:p>
            <a:pPr marL="457189" indent="-457189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4.9% Overall Increase in UG enrollment Fall 2015-2018:</a:t>
            </a:r>
          </a:p>
          <a:p>
            <a:pPr marL="634939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UG Art 27.31%⬆; JRSM 18.39%⬆; Music Industry 16.51%⬆; Theatre 11.57%⬆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10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Loewenberg College of Nursing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6413" y="2240374"/>
            <a:ext cx="15514365" cy="73627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8933" dirty="0">
              <a:solidFill>
                <a:schemeClr val="accent1"/>
              </a:solidFill>
              <a:cs typeface="Mission Gothic Regular"/>
            </a:endParaRPr>
          </a:p>
          <a:p>
            <a:pPr>
              <a:lnSpc>
                <a:spcPct val="120000"/>
              </a:lnSpc>
            </a:pPr>
            <a:r>
              <a:rPr lang="en-US" sz="12800" dirty="0">
                <a:cs typeface="Mission Gothic Regular"/>
              </a:rPr>
              <a:t>Dr. Anita Boykins received $2.7MM HRSA grant (4 years) to prepare family nurse practitioners (FNP) to meet the primary care needs of rural underserved populations in 8 West TN Counties;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800" dirty="0">
                <a:cs typeface="Mission Gothic Regular"/>
              </a:rPr>
              <a:t>Dr. Genae Strong received $422.6K funding (3 years) from TN Department of Health to Implement a Lactation Support Program across UofM campuses;</a:t>
            </a:r>
          </a:p>
          <a:p>
            <a:pPr>
              <a:lnSpc>
                <a:spcPct val="120000"/>
              </a:lnSpc>
            </a:pPr>
            <a:r>
              <a:rPr lang="en-US" sz="12800" dirty="0">
                <a:cs typeface="Mission Gothic Regular"/>
              </a:rPr>
              <a:t>Dr. Shirleatha Lee &amp; Jill Dapremont et al received $24K (1 year) funding from TBR to facilitate minority associate degree nursing students to transition to BSN program; </a:t>
            </a:r>
          </a:p>
          <a:p>
            <a:pPr>
              <a:lnSpc>
                <a:spcPct val="120000"/>
              </a:lnSpc>
            </a:pPr>
            <a:r>
              <a:rPr lang="en-US" sz="12800" dirty="0">
                <a:cs typeface="Mission Gothic Regular"/>
              </a:rPr>
              <a:t>The first PhD Program enrolled 7 students in Spring 2019; </a:t>
            </a:r>
          </a:p>
          <a:p>
            <a:pPr>
              <a:lnSpc>
                <a:spcPct val="120000"/>
              </a:lnSpc>
            </a:pPr>
            <a:r>
              <a:rPr lang="en-US" sz="12800" dirty="0">
                <a:cs typeface="Mission Gothic Regular"/>
              </a:rPr>
              <a:t>Online MSN programs ranked #17 by USNWR (2019);  </a:t>
            </a:r>
          </a:p>
          <a:p>
            <a:pPr>
              <a:lnSpc>
                <a:spcPct val="120000"/>
              </a:lnSpc>
            </a:pPr>
            <a:r>
              <a:rPr lang="en-US" sz="12800" dirty="0">
                <a:cs typeface="Mission Gothic Regular"/>
              </a:rPr>
              <a:t>Met student success metrics: </a:t>
            </a:r>
            <a:r>
              <a:rPr lang="en-US" sz="12800" i="1" dirty="0">
                <a:cs typeface="Mission Gothic Regular"/>
              </a:rPr>
              <a:t>Undergraduate</a:t>
            </a:r>
            <a:r>
              <a:rPr lang="en-US" sz="12800" dirty="0">
                <a:cs typeface="Mission Gothic Regular"/>
              </a:rPr>
              <a:t>: &gt;80% degree completion; &gt;90% NCLEX pass rates; &gt;90% employment rates; </a:t>
            </a:r>
            <a:r>
              <a:rPr lang="en-US" sz="12800" i="1" dirty="0">
                <a:cs typeface="Mission Gothic Regular"/>
              </a:rPr>
              <a:t>Graduates</a:t>
            </a:r>
            <a:r>
              <a:rPr lang="en-US" sz="12800" dirty="0">
                <a:cs typeface="Mission Gothic Regular"/>
              </a:rPr>
              <a:t> - 95% FNP certificate pass rates; 100% employment rates. </a:t>
            </a:r>
          </a:p>
          <a:p>
            <a:endParaRPr lang="en-US" sz="8933" dirty="0">
              <a:solidFill>
                <a:schemeClr val="accent1"/>
              </a:solidFill>
              <a:cs typeface="Mission Gothic Regular"/>
            </a:endParaRPr>
          </a:p>
          <a:p>
            <a:endParaRPr lang="en-US" sz="8933" dirty="0">
              <a:solidFill>
                <a:schemeClr val="accent1"/>
              </a:solidFill>
              <a:cs typeface="Mission Gothic Regular"/>
            </a:endParaRPr>
          </a:p>
          <a:p>
            <a:endParaRPr lang="en-US" sz="4267" dirty="0">
              <a:solidFill>
                <a:schemeClr val="accent1"/>
              </a:solidFill>
              <a:cs typeface="Mission Gothic Regular"/>
            </a:endParaRPr>
          </a:p>
          <a:p>
            <a:endParaRPr lang="en-US" sz="4267" dirty="0">
              <a:solidFill>
                <a:schemeClr val="accent1"/>
              </a:solidFill>
              <a:cs typeface="Mission Gothic Regular"/>
            </a:endParaRPr>
          </a:p>
          <a:p>
            <a:endParaRPr lang="en-US" sz="4267" dirty="0">
              <a:solidFill>
                <a:schemeClr val="accent1"/>
              </a:solidFill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12466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3" b="17508"/>
          <a:stretch/>
        </p:blipFill>
        <p:spPr>
          <a:xfrm>
            <a:off x="-9907" y="499602"/>
            <a:ext cx="16256000" cy="75549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83" y="-154279"/>
            <a:ext cx="16192819" cy="1383364"/>
          </a:xfrm>
        </p:spPr>
        <p:txBody>
          <a:bodyPr>
            <a:normAutofit/>
          </a:bodyPr>
          <a:lstStyle/>
          <a:p>
            <a:r>
              <a:rPr lang="en-US" sz="5333" b="1" dirty="0">
                <a:latin typeface="+mn-lt"/>
                <a:cs typeface="Bitter"/>
              </a:rPr>
              <a:t>School of </a:t>
            </a:r>
            <a:r>
              <a:rPr lang="en-US" sz="4800" b="1" dirty="0">
                <a:latin typeface="+mn-lt"/>
                <a:cs typeface="Bitter"/>
              </a:rPr>
              <a:t>Communication</a:t>
            </a:r>
            <a:r>
              <a:rPr lang="en-US" sz="5333" b="1" dirty="0">
                <a:latin typeface="+mn-lt"/>
                <a:cs typeface="Bitter"/>
              </a:rPr>
              <a:t> Sciences and Disorders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2916" y="1603169"/>
            <a:ext cx="15510076" cy="73811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667" dirty="0">
                <a:cs typeface="Mission Gothic Regular"/>
              </a:rPr>
              <a:t>Professional student success: 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&gt;95% graduate on time, 100% pass Praxis, 100% job placement</a:t>
            </a:r>
          </a:p>
          <a:p>
            <a:pPr>
              <a:spcBef>
                <a:spcPts val="0"/>
              </a:spcBef>
            </a:pPr>
            <a:r>
              <a:rPr lang="en-US" sz="4667" dirty="0">
                <a:cs typeface="Mission Gothic Regular"/>
              </a:rPr>
              <a:t>New Graduate program developments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PhD Concentration in </a:t>
            </a:r>
            <a:r>
              <a:rPr lang="en-US" sz="2867" i="1" dirty="0">
                <a:cs typeface="Mission Gothic Regular"/>
              </a:rPr>
              <a:t>Neuroscience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Grad Certificate in </a:t>
            </a:r>
            <a:r>
              <a:rPr lang="en-US" sz="2867" i="1" dirty="0">
                <a:cs typeface="Mission Gothic Regular"/>
              </a:rPr>
              <a:t>Alternative and Augmentative Communication</a:t>
            </a:r>
          </a:p>
          <a:p>
            <a:pPr>
              <a:spcBef>
                <a:spcPts val="0"/>
              </a:spcBef>
            </a:pPr>
            <a:r>
              <a:rPr lang="en-US" sz="4667" dirty="0">
                <a:cs typeface="Mission Gothic Regular"/>
              </a:rPr>
              <a:t>New Undergraduate expansion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American Sign Language now satisfies BA language requirement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Minor in American Sign Language</a:t>
            </a:r>
          </a:p>
          <a:p>
            <a:pPr>
              <a:spcBef>
                <a:spcPts val="0"/>
              </a:spcBef>
            </a:pPr>
            <a:r>
              <a:rPr lang="en-US" sz="4667" dirty="0">
                <a:cs typeface="Mission Gothic Regular"/>
              </a:rPr>
              <a:t>Community engagement and service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i="1" dirty="0">
                <a:cs typeface="Mission Gothic Regular"/>
              </a:rPr>
              <a:t>500+ attendees </a:t>
            </a:r>
            <a:r>
              <a:rPr lang="en-US" sz="2867" dirty="0">
                <a:cs typeface="Mission Gothic Regular"/>
              </a:rPr>
              <a:t>at the 49</a:t>
            </a:r>
            <a:r>
              <a:rPr lang="en-US" sz="2867" baseline="30000" dirty="0">
                <a:cs typeface="Mission Gothic Regular"/>
              </a:rPr>
              <a:t>th</a:t>
            </a:r>
            <a:r>
              <a:rPr lang="en-US" sz="2867" dirty="0">
                <a:cs typeface="Mission Gothic Regular"/>
              </a:rPr>
              <a:t> Annual Midsouth Conference on Communicative Disorders (student run)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Speech &amp; Hearing Center appointments up 34% over last year</a:t>
            </a:r>
          </a:p>
          <a:p>
            <a:pPr marL="1360582" lvl="2" indent="0">
              <a:spcBef>
                <a:spcPts val="0"/>
              </a:spcBef>
              <a:buNone/>
            </a:pPr>
            <a:r>
              <a:rPr lang="en-US" sz="2867" dirty="0">
                <a:cs typeface="Mission Gothic Regular"/>
              </a:rPr>
              <a:t>Record-breaking year for </a:t>
            </a:r>
            <a:r>
              <a:rPr lang="en-US" sz="2867" i="1" dirty="0">
                <a:cs typeface="Mission Gothic Regular"/>
              </a:rPr>
              <a:t>Client Assistance Program </a:t>
            </a:r>
            <a:r>
              <a:rPr lang="en-US" sz="2867" dirty="0">
                <a:cs typeface="Mission Gothic Regular"/>
              </a:rPr>
              <a:t>that</a:t>
            </a:r>
            <a:r>
              <a:rPr lang="en-US" sz="2867" b="1" dirty="0">
                <a:cs typeface="Mission Gothic Regular"/>
              </a:rPr>
              <a:t> </a:t>
            </a:r>
            <a:r>
              <a:rPr lang="en-US" sz="2867" dirty="0">
                <a:cs typeface="Mission Gothic Regular"/>
              </a:rPr>
              <a:t>helps with speech/language/hearing healthcare expense</a:t>
            </a:r>
          </a:p>
        </p:txBody>
      </p:sp>
    </p:spTree>
    <p:extLst>
      <p:ext uri="{BB962C8B-B14F-4D97-AF65-F5344CB8AC3E}">
        <p14:creationId xmlns:p14="http://schemas.microsoft.com/office/powerpoint/2010/main" val="6267814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School of Health Studies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3234" y="2146649"/>
            <a:ext cx="15453360" cy="687467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Expanded enrollment to an all-time high (~1600 students)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Awarded an all-time high number of degrees (~300 degrees)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Added close to 50 community partners to our internship site inventory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Started a minor in Medical Assisting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Started the Health Sciences program at the UofM Lambuth campus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Completed close to 40 cell culture, animal, or human research projects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Published close to 60 peer-reviewed manuscripts/book chapters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Created a biochemistry/molecular biology facility to support research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Created a new student lounge/study area within the Fieldhouse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Expanded summer “Camp CHEF” to include over 40 campers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200" dirty="0">
                <a:cs typeface="Times New Roman" panose="02020603050405020304" pitchFamily="18" charset="0"/>
              </a:rPr>
              <a:t>Started the </a:t>
            </a:r>
            <a:r>
              <a:rPr lang="en-US" sz="15200" i="1" dirty="0">
                <a:cs typeface="Times New Roman" panose="02020603050405020304" pitchFamily="18" charset="0"/>
              </a:rPr>
              <a:t>Healthy Conversations </a:t>
            </a:r>
            <a:r>
              <a:rPr lang="en-US" sz="15200" dirty="0">
                <a:cs typeface="Times New Roman" panose="02020603050405020304" pitchFamily="18" charset="0"/>
              </a:rPr>
              <a:t>seminar series (with UofM Alumni)</a:t>
            </a:r>
          </a:p>
          <a:p>
            <a:endParaRPr lang="en-US" sz="4267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869814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Bitter"/>
              </a:rPr>
              <a:t>School of Public Health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514365" cy="6888480"/>
          </a:xfrm>
        </p:spPr>
        <p:txBody>
          <a:bodyPr>
            <a:normAutofit/>
          </a:bodyPr>
          <a:lstStyle/>
          <a:p>
            <a:pPr marL="455073" indent="-455073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New M.S. degree program in Biostatistics</a:t>
            </a:r>
          </a:p>
          <a:p>
            <a:pPr marL="455073" indent="-455073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New Master of Public Health (MPH) concentration in Urban Health</a:t>
            </a:r>
          </a:p>
          <a:p>
            <a:pPr marL="455073" indent="-455073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New Ph.D. concentration in Biostatistics (w/in Epidemiology PHD)</a:t>
            </a:r>
          </a:p>
          <a:p>
            <a:pPr marL="455073" indent="-455073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New Executive MHA degree program (online) </a:t>
            </a:r>
          </a:p>
          <a:p>
            <a:pPr marL="455073" indent="-455073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New B.S. in Public Health degree program approved by BOT – anticipated start date Fall 2020 (online and on campus)</a:t>
            </a:r>
          </a:p>
        </p:txBody>
      </p:sp>
    </p:spTree>
    <p:extLst>
      <p:ext uri="{BB962C8B-B14F-4D97-AF65-F5344CB8AC3E}">
        <p14:creationId xmlns:p14="http://schemas.microsoft.com/office/powerpoint/2010/main" val="3085114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University Libraries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514365" cy="7050525"/>
          </a:xfrm>
        </p:spPr>
        <p:txBody>
          <a:bodyPr>
            <a:normAutofit/>
          </a:bodyPr>
          <a:lstStyle/>
          <a:p>
            <a:r>
              <a:rPr lang="en-US" sz="4267" dirty="0">
                <a:cs typeface="Mission Gothic Regular"/>
              </a:rPr>
              <a:t>Acquisition of 60 filing cabinets and 500 boxes containing </a:t>
            </a:r>
            <a:r>
              <a:rPr lang="en-US" sz="4267" i="1" dirty="0">
                <a:cs typeface="Mission Gothic Regular"/>
              </a:rPr>
              <a:t>Commercial Appeal</a:t>
            </a:r>
            <a:r>
              <a:rPr lang="en-US" sz="4267" dirty="0">
                <a:cs typeface="Mission Gothic Regular"/>
              </a:rPr>
              <a:t> morgue files</a:t>
            </a:r>
          </a:p>
          <a:p>
            <a:r>
              <a:rPr lang="en-US" sz="4267" dirty="0">
                <a:cs typeface="Mission Gothic Regular"/>
              </a:rPr>
              <a:t>University Libraries held and hosted almost 100 events</a:t>
            </a:r>
          </a:p>
          <a:p>
            <a:r>
              <a:rPr lang="en-US" sz="4267" dirty="0">
                <a:cs typeface="Mission Gothic Regular"/>
              </a:rPr>
              <a:t>Librarians taught 6,545 students in 325 library sessions over 339 hours, and provided 305 one-on-one research consultations</a:t>
            </a:r>
          </a:p>
          <a:p>
            <a:r>
              <a:rPr lang="en-US" sz="4267" i="1" dirty="0">
                <a:cs typeface="Mission Gothic Regular"/>
              </a:rPr>
              <a:t>the sandbox. </a:t>
            </a:r>
            <a:r>
              <a:rPr lang="en-US" sz="4267" dirty="0">
                <a:cs typeface="Mission Gothic Regular"/>
              </a:rPr>
              <a:t>Technology and Spaces continue to grow</a:t>
            </a:r>
          </a:p>
          <a:p>
            <a:r>
              <a:rPr lang="en-US" sz="4267" dirty="0">
                <a:cs typeface="Mission Gothic Regular"/>
              </a:rPr>
              <a:t>Library faculty published in </a:t>
            </a:r>
            <a:r>
              <a:rPr lang="en-US" sz="4267" i="1" dirty="0">
                <a:cs typeface="Mission Gothic Regular"/>
              </a:rPr>
              <a:t>College &amp; Research Libraries</a:t>
            </a:r>
            <a:r>
              <a:rPr lang="en-US" sz="4267" dirty="0">
                <a:cs typeface="Mission Gothic Regular"/>
              </a:rPr>
              <a:t>, </a:t>
            </a:r>
            <a:r>
              <a:rPr lang="en-US" sz="4267" i="1" dirty="0">
                <a:cs typeface="Mission Gothic Regular"/>
              </a:rPr>
              <a:t>Journal of Pacific History</a:t>
            </a:r>
            <a:r>
              <a:rPr lang="en-US" sz="4267" dirty="0">
                <a:cs typeface="Mission Gothic Regular"/>
              </a:rPr>
              <a:t>,</a:t>
            </a:r>
            <a:r>
              <a:rPr lang="en-US" sz="4267" i="1" dirty="0">
                <a:cs typeface="Mission Gothic Regular"/>
              </a:rPr>
              <a:t> portal: Libraries and the Academy</a:t>
            </a:r>
            <a:r>
              <a:rPr lang="en-US" sz="4267" dirty="0">
                <a:cs typeface="Mission Gothic Regular"/>
              </a:rPr>
              <a:t>, </a:t>
            </a:r>
            <a:r>
              <a:rPr lang="en-US" sz="4267" i="1" dirty="0">
                <a:cs typeface="Mission Gothic Regular"/>
              </a:rPr>
              <a:t>Research &amp; User Services Quarterly</a:t>
            </a:r>
            <a:r>
              <a:rPr lang="en-US" sz="4267" dirty="0">
                <a:cs typeface="Mission Gothic Regular"/>
              </a:rPr>
              <a:t>,</a:t>
            </a:r>
            <a:r>
              <a:rPr lang="en-US" sz="4267" i="1" dirty="0">
                <a:cs typeface="Mission Gothic Regular"/>
              </a:rPr>
              <a:t> Tennessee Libraries</a:t>
            </a:r>
            <a:r>
              <a:rPr lang="en-US" sz="4267" dirty="0">
                <a:cs typeface="Mission Gothic Regular"/>
              </a:rPr>
              <a:t>, and more</a:t>
            </a:r>
          </a:p>
        </p:txBody>
      </p:sp>
    </p:spTree>
    <p:extLst>
      <p:ext uri="{BB962C8B-B14F-4D97-AF65-F5344CB8AC3E}">
        <p14:creationId xmlns:p14="http://schemas.microsoft.com/office/powerpoint/2010/main" val="2023698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557" y="122673"/>
            <a:ext cx="16086237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Kemmons Wilson School of Hospitality &amp; Resort Management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8067" y="2269536"/>
            <a:ext cx="15305892" cy="7148628"/>
          </a:xfrm>
        </p:spPr>
        <p:txBody>
          <a:bodyPr>
            <a:noAutofit/>
          </a:bodyPr>
          <a:lstStyle/>
          <a:p>
            <a:pPr lvl="1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cs typeface="Mission Gothic Regular"/>
              </a:rPr>
              <a:t>The Kemmons Wilson Culinary Institute (KWCI) opens Fall 2019</a:t>
            </a:r>
          </a:p>
          <a:p>
            <a:pPr lvl="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cs typeface="Mission Gothic Regular"/>
              </a:rPr>
              <a:t>Culinary classes for credit, dual-enrollment, general education,  continuing-education, recreational classes, summer camps, and culinary-based study abroad classes</a:t>
            </a:r>
          </a:p>
          <a:p>
            <a:pPr lvl="3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cs typeface="Mission Gothic Regular"/>
              </a:rPr>
              <a:t>32,000 custom-built culinary training facility that includes: six kitchens, eight classrooms, computer lab, library, office space and parking – located at 1245 N Germantown Pkwy, Cordova, TN 38016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cs typeface="Mission Gothic Regular"/>
              </a:rPr>
              <a:t>“Order in the Court” Cafe in the Law School – run as a teaching lab for students in the hospitality program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cs typeface="Mission Gothic Regular"/>
              </a:rPr>
              <a:t>KWS named Top Hospitality School by Hotel Management Magazine - 2018  </a:t>
            </a:r>
          </a:p>
        </p:txBody>
      </p:sp>
    </p:spTree>
    <p:extLst>
      <p:ext uri="{BB962C8B-B14F-4D97-AF65-F5344CB8AC3E}">
        <p14:creationId xmlns:p14="http://schemas.microsoft.com/office/powerpoint/2010/main" val="1314652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>
            <a:extLst>
              <a:ext uri="{FF2B5EF4-FFF2-40B4-BE49-F238E27FC236}">
                <a16:creationId xmlns:a16="http://schemas.microsoft.com/office/drawing/2014/main" id="{5168BF53-26C3-472D-A76F-166BC01EE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147098" y="893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098" y="1"/>
            <a:ext cx="16110490" cy="1283368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latin typeface="+mn-lt"/>
                <a:cs typeface="Bitter"/>
              </a:rPr>
              <a:t>College of Professional &amp; Liberal Studies</a:t>
            </a:r>
            <a:br>
              <a:rPr lang="en-US" sz="4800" b="1" dirty="0">
                <a:latin typeface="+mn-lt"/>
                <a:cs typeface="Bitter"/>
              </a:rPr>
            </a:br>
            <a:r>
              <a:rPr lang="en-US" sz="3100" b="1" dirty="0">
                <a:latin typeface="+mn-lt"/>
                <a:cs typeface="Bitter"/>
              </a:rPr>
              <a:t>(</a:t>
            </a:r>
            <a:r>
              <a:rPr lang="en-US" sz="3100" b="1" dirty="0">
                <a:cs typeface="Bitter"/>
              </a:rPr>
              <a:t>formerly University College)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173" y="2068011"/>
            <a:ext cx="15983415" cy="69139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800" dirty="0"/>
              <a:t>Rebranded to the College of Professional &amp; Liberal Studies effective fall 2019; rebranding efforts and a celebration will be forthcoming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Graduated &gt;360 undergraduates for AY 18-19; &gt;20% are honors graduates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Increased Fall 19 student enrollment by 30%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Admitted 20 students in first year of DLS program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Launched Commercial Aviation, now near capacity enrollment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Continue to maintain an iIMPACT grant for Child Development (CDFS) and the Keep TN Beautiful Grant funded by the TN Dept of Transportation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Continue to partner with the FedEx LiFE program using college’s Organizational Leadership concentration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Continue to increase dual enrollment opportunities at area high schools</a:t>
            </a:r>
          </a:p>
        </p:txBody>
      </p:sp>
    </p:spTree>
    <p:extLst>
      <p:ext uri="{BB962C8B-B14F-4D97-AF65-F5344CB8AC3E}">
        <p14:creationId xmlns:p14="http://schemas.microsoft.com/office/powerpoint/2010/main" val="1554224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17727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Helen Hardin Honors College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6075" y="2225451"/>
            <a:ext cx="15888592" cy="7069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cs typeface="Mission Gothic Regular"/>
              </a:rPr>
              <a:t>Fall 2019 Honors Enrollment</a:t>
            </a:r>
          </a:p>
          <a:p>
            <a:r>
              <a:rPr lang="en-US" sz="2800" dirty="0">
                <a:cs typeface="Mission Gothic Regular"/>
              </a:rPr>
              <a:t>Admitted 633 Honors Freshmen (1 of 4 Freshmen is in the Honors College – largest entering class!)</a:t>
            </a:r>
          </a:p>
          <a:p>
            <a:r>
              <a:rPr lang="en-US" sz="2800" dirty="0">
                <a:cs typeface="Mission Gothic Regular"/>
              </a:rPr>
              <a:t>Average ACT = 28; HS GPA = 3.96 (weighted)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cs typeface="Mission Gothic Regular"/>
              </a:rPr>
              <a:t>Total Honors Enrollment = 2,110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cs typeface="Mission Gothic Regular"/>
            </a:endParaRPr>
          </a:p>
          <a:p>
            <a:pPr marL="0" indent="0">
              <a:buNone/>
            </a:pPr>
            <a:r>
              <a:rPr lang="en-US" sz="2800" b="1" dirty="0">
                <a:cs typeface="Mission Gothic Regular"/>
              </a:rPr>
              <a:t>Undergraduate Research</a:t>
            </a:r>
          </a:p>
          <a:p>
            <a:r>
              <a:rPr lang="en-US" sz="2800" dirty="0">
                <a:cs typeface="Mission Gothic Regular"/>
              </a:rPr>
              <a:t>Continues to fund “Research Fellows” program </a:t>
            </a:r>
            <a:br>
              <a:rPr lang="en-US" sz="2800" dirty="0">
                <a:cs typeface="Mission Gothic Regular"/>
              </a:rPr>
            </a:br>
            <a:r>
              <a:rPr lang="en-US" sz="2800" dirty="0">
                <a:cs typeface="Mission Gothic Regular"/>
              </a:rPr>
              <a:t>for work-study undergraduates to work on faculty </a:t>
            </a:r>
            <a:br>
              <a:rPr lang="en-US" sz="2800" dirty="0">
                <a:cs typeface="Mission Gothic Regular"/>
              </a:rPr>
            </a:br>
            <a:r>
              <a:rPr lang="en-US" sz="2800" dirty="0">
                <a:cs typeface="Mission Gothic Regular"/>
              </a:rPr>
              <a:t>research projects</a:t>
            </a:r>
          </a:p>
          <a:p>
            <a:r>
              <a:rPr lang="en-US" sz="2800" dirty="0">
                <a:cs typeface="Mission Gothic Regular"/>
              </a:rPr>
              <a:t>Published 6</a:t>
            </a:r>
            <a:r>
              <a:rPr lang="en-US" sz="2800" baseline="30000" dirty="0">
                <a:cs typeface="Mission Gothic Regular"/>
              </a:rPr>
              <a:t>th</a:t>
            </a:r>
            <a:r>
              <a:rPr lang="en-US" sz="2800" dirty="0">
                <a:cs typeface="Mission Gothic Regular"/>
              </a:rPr>
              <a:t> volume of Quaesitum</a:t>
            </a:r>
          </a:p>
          <a:p>
            <a:pPr marL="0" indent="0">
              <a:buNone/>
            </a:pPr>
            <a:endParaRPr lang="en-US" sz="2000" dirty="0">
              <a:cs typeface="Mission Gothic Regular"/>
            </a:endParaRPr>
          </a:p>
          <a:p>
            <a:pPr marL="0" indent="0">
              <a:buNone/>
            </a:pPr>
            <a:r>
              <a:rPr lang="en-US" sz="2800" b="1" dirty="0">
                <a:cs typeface="Mission Gothic Regular"/>
              </a:rPr>
              <a:t>“The Last Lecture Series”</a:t>
            </a:r>
          </a:p>
          <a:p>
            <a:r>
              <a:rPr lang="en-US" sz="2800" dirty="0">
                <a:cs typeface="Mission Gothic Regular"/>
              </a:rPr>
              <a:t>New lecture series featuring UofM faculty this fall</a:t>
            </a:r>
          </a:p>
          <a:p>
            <a:br>
              <a:rPr lang="en-US" sz="600" dirty="0">
                <a:solidFill>
                  <a:schemeClr val="accent1"/>
                </a:solidFill>
                <a:cs typeface="Mission Gothic Regular"/>
              </a:rPr>
            </a:br>
            <a:endParaRPr lang="en-US" sz="600" dirty="0">
              <a:solidFill>
                <a:schemeClr val="accent1"/>
              </a:solidFill>
              <a:cs typeface="Mission Gothic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21B74-8BDE-A241-AE67-FDAC0D08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179" y="3577581"/>
            <a:ext cx="3429241" cy="513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01458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8431" y="-15508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Bitter"/>
              </a:rPr>
              <a:t>Lambuth Campus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9" y="2255520"/>
            <a:ext cx="15658751" cy="688848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4% headcount enrollment growth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$6m funding for Sprague Hall renovation for Loewenberg College of Nursing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Hosted Mid-South Psychology Conference, Law School Alumni CLE Seminar, UofM Football camp/scrimmage, Southwest TN superintendents, principals, counselor meetings, and Tennessee Music Awards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Coordinated Madison Academic High School relocation plan to UofM Lambuth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Largest True Blue (alumni) Day ever - approximately 250</a:t>
            </a:r>
          </a:p>
        </p:txBody>
      </p:sp>
    </p:spTree>
    <p:extLst>
      <p:ext uri="{BB962C8B-B14F-4D97-AF65-F5344CB8AC3E}">
        <p14:creationId xmlns:p14="http://schemas.microsoft.com/office/powerpoint/2010/main" val="12354391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275057"/>
            <a:ext cx="15160725" cy="1313260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Bitter"/>
              </a:rPr>
              <a:t>Cecil C. Humphreys School of Law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1201" y="2245896"/>
            <a:ext cx="15715187" cy="689810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Named as one of the "Top Law Schools for Health Law" &amp; included in preLaw Magazine's Health Law Honor Roll.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Consistently ranked as a "Best Value" Law School.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87% full-time employment rate (Classes 2016-18) &amp; included in preLaw Magazine's 2019 Employment Honor Roll.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Legal Writing Program Top 30 in U.S. News &amp; World Report.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Named the "Best Law School Building &amp; Facility in the Country" by The National Jurist &amp; preLaw Magazine (two-time winner).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Nationally-ranked Clinical Training Program in U.S. News.</a:t>
            </a:r>
            <a:endParaRPr lang="en-US" sz="3600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76411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The Graduate School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434" y="2327378"/>
            <a:ext cx="15818721" cy="681662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Increased enrollments of 2.9% Fall 2018, 1.5% Fall 2017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Implemented new application system to improve process/visibility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Sponsored recruitment campaigns with social media, Keystone worldwide, &amp; videos of top 40 ranked programs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Hosted Fall and Spring Graduate School Information Fairs, Student Research Forum, Graduate Education Week daily events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Automated Graduate Student Association travel funds and membership voting process, and graduation forms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Organized new thesis/dissertation workshops &amp; seminars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Mission Gothic Regular"/>
              </a:rPr>
              <a:t>Added 7 Certificates, 7 Concentrations, PhD Nursing, MS Biostats</a:t>
            </a:r>
          </a:p>
        </p:txBody>
      </p:sp>
    </p:spTree>
    <p:extLst>
      <p:ext uri="{BB962C8B-B14F-4D97-AF65-F5344CB8AC3E}">
        <p14:creationId xmlns:p14="http://schemas.microsoft.com/office/powerpoint/2010/main" val="21900861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Educational Initiatives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2251" y="2269535"/>
            <a:ext cx="15282689" cy="6751792"/>
          </a:xfrm>
        </p:spPr>
        <p:txBody>
          <a:bodyPr>
            <a:normAutofit/>
          </a:bodyPr>
          <a:lstStyle/>
          <a:p>
            <a:r>
              <a:rPr lang="en-US" sz="4000" dirty="0">
                <a:cs typeface="Mission Gothic Regular"/>
              </a:rPr>
              <a:t>Lipman ELRC has increased enrollment to serve 50 new families including UofM students with children ages 2-6 years old</a:t>
            </a:r>
          </a:p>
          <a:p>
            <a:r>
              <a:rPr lang="en-US" sz="4000" dirty="0">
                <a:cs typeface="Mission Gothic Regular"/>
              </a:rPr>
              <a:t>Campus School will be adding Kindergarten in Fall 2020</a:t>
            </a:r>
          </a:p>
          <a:p>
            <a:r>
              <a:rPr lang="en-US" sz="4000" dirty="0">
                <a:cs typeface="Mission Gothic Regular"/>
              </a:rPr>
              <a:t>University Middle is opening this Fall with a project-based learning curriculum serving 80 sixth graders in partnership with six academic departments and Shelby County Schools</a:t>
            </a:r>
          </a:p>
          <a:p>
            <a:r>
              <a:rPr lang="en-US" sz="4000" dirty="0">
                <a:cs typeface="Mission Gothic Regular"/>
              </a:rPr>
              <a:t>The University Schools Research Consortium was developed to inspire research activity across all three schools </a:t>
            </a:r>
          </a:p>
          <a:p>
            <a:r>
              <a:rPr lang="en-US" sz="4000" dirty="0">
                <a:cs typeface="Mission Gothic Regular"/>
              </a:rPr>
              <a:t>All have been reorganized under a new structure and new leadership. For more info email universityschools@memphis.edu</a:t>
            </a:r>
          </a:p>
        </p:txBody>
      </p:sp>
    </p:spTree>
    <p:extLst>
      <p:ext uri="{BB962C8B-B14F-4D97-AF65-F5344CB8AC3E}">
        <p14:creationId xmlns:p14="http://schemas.microsoft.com/office/powerpoint/2010/main" val="2112312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Center for Service Learning &amp; Volunteerism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0" y="2392208"/>
            <a:ext cx="15282689" cy="675179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Over 20,000 hours of service were logged in the 2018/19 academic year through an online service tracking dashboard that can be used to track individual service and service within courses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5 Days of Service and 5 Alternative Break trips were held, and are planned again for the 2019/2020 academic year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Faculty participating in Engaged Scholarship can partner with the Center to facilitate and track community partnerships and student engagement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Mission Gothic Regular"/>
              </a:rPr>
              <a:t>The UofM’s Americorps VISTA program will continue for a second year, providing 240 hours per week of support for six partners</a:t>
            </a:r>
          </a:p>
        </p:txBody>
      </p:sp>
    </p:spTree>
    <p:extLst>
      <p:ext uri="{BB962C8B-B14F-4D97-AF65-F5344CB8AC3E}">
        <p14:creationId xmlns:p14="http://schemas.microsoft.com/office/powerpoint/2010/main" val="1476843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UofM Global Status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0882" y="2534653"/>
            <a:ext cx="15645429" cy="6851426"/>
          </a:xfrm>
        </p:spPr>
        <p:txBody>
          <a:bodyPr vert="horz" lIns="193536" tIns="96768" rIns="193536" bIns="96768" rtlCol="0" anchor="t">
            <a:normAutofit/>
          </a:bodyPr>
          <a:lstStyle/>
          <a:p>
            <a:pPr marL="407670" indent="-407670">
              <a:spcBef>
                <a:spcPts val="300"/>
              </a:spcBef>
              <a:spcAft>
                <a:spcPts val="300"/>
              </a:spcAft>
            </a:pPr>
            <a:r>
              <a:rPr lang="en-US" sz="4000" dirty="0"/>
              <a:t>Headcount: Fully online UofM Global students (unduplicated)</a:t>
            </a:r>
          </a:p>
          <a:p>
            <a:pPr marL="1179234" lvl="2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400" dirty="0">
                <a:cs typeface="Calibri"/>
              </a:rPr>
              <a:t>Spring 2017 = 2,317 (Global launched)</a:t>
            </a:r>
          </a:p>
          <a:p>
            <a:pPr marL="1179234" lvl="2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400" dirty="0">
                <a:cs typeface="Calibri"/>
              </a:rPr>
              <a:t>Fall 2019 = 3,236 (Growth of 40%)</a:t>
            </a:r>
            <a:endParaRPr lang="en-US" sz="3400" dirty="0"/>
          </a:p>
          <a:p>
            <a:pPr marL="543546" indent="-543546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Calibri"/>
              </a:rPr>
              <a:t>Global online academic programs offered</a:t>
            </a:r>
          </a:p>
          <a:p>
            <a:pPr marL="1360514" lvl="2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400" dirty="0">
                <a:ea typeface="+mn-lt"/>
                <a:cs typeface="+mn-lt"/>
              </a:rPr>
              <a:t>Spring 2019 = 78 </a:t>
            </a:r>
            <a:endParaRPr lang="en-US" sz="3400" dirty="0">
              <a:cs typeface="Calibri"/>
            </a:endParaRPr>
          </a:p>
          <a:p>
            <a:pPr marL="1360514" lvl="2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400" dirty="0">
                <a:cs typeface="Calibri"/>
              </a:rPr>
              <a:t>Spring 2020 = 100</a:t>
            </a:r>
          </a:p>
          <a:p>
            <a:pPr marL="543546" indent="-543546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cs typeface="Calibri"/>
              </a:rPr>
              <a:t>Undergraduate student demographics</a:t>
            </a:r>
          </a:p>
          <a:p>
            <a:pPr marL="1360514" lvl="2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400" dirty="0">
                <a:cs typeface="Calibri"/>
              </a:rPr>
              <a:t>Age 25 or older = 61%</a:t>
            </a:r>
          </a:p>
          <a:p>
            <a:pPr marL="1360514" lvl="2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400" dirty="0">
                <a:cs typeface="Calibri"/>
              </a:rPr>
              <a:t>Black student enrollment = 42% </a:t>
            </a:r>
          </a:p>
          <a:p>
            <a:pPr marL="1178531" lvl="1" indent="-452955"/>
            <a:endParaRPr lang="en-US" sz="3200" dirty="0">
              <a:solidFill>
                <a:schemeClr val="accen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2097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73182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FedEx LiFE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0" y="2134294"/>
            <a:ext cx="15282689" cy="6751792"/>
          </a:xfrm>
        </p:spPr>
        <p:txBody>
          <a:bodyPr vert="horz" lIns="193536" tIns="96768" rIns="193536" bIns="96768" rtlCol="0" anchor="t">
            <a:normAutofit/>
          </a:bodyPr>
          <a:lstStyle/>
          <a:p>
            <a:pPr marL="543546" indent="-543546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Learning inspired by FedEx (LiFE) launched August 2018</a:t>
            </a:r>
          </a:p>
          <a:p>
            <a:pPr marL="543546" indent="-543546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LiFE</a:t>
            </a:r>
            <a:r>
              <a:rPr lang="en-US" sz="4000" dirty="0">
                <a:ea typeface="+mn-lt"/>
                <a:cs typeface="+mn-lt"/>
              </a:rPr>
              <a:t> offered to 18,000 FedEx Express employees in five cities: Memphis, Indianapolis, Los Angeles, Newark, and Oakland</a:t>
            </a:r>
          </a:p>
          <a:p>
            <a:pPr marL="543546" indent="-543546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a typeface="+mn-lt"/>
                <a:cs typeface="+mn-lt"/>
              </a:rPr>
              <a:t>Expanded January 2019 to include FedEx Logistics</a:t>
            </a:r>
            <a:endParaRPr lang="en-US" sz="4000" dirty="0">
              <a:cs typeface="Calibri"/>
            </a:endParaRPr>
          </a:p>
          <a:p>
            <a:pPr marL="543546" indent="-543546"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230 LiFE students enrolled in classes U19 and/or F19</a:t>
            </a:r>
          </a:p>
          <a:p>
            <a:pPr marL="543546" indent="-543546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cs typeface="Calibri"/>
              </a:rPr>
              <a:t>LiFE students have earned 1600+ credit hours since F18</a:t>
            </a:r>
          </a:p>
          <a:p>
            <a:pPr marL="1178531" lvl="1" indent="-452955"/>
            <a:endParaRPr lang="en-US" sz="3600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27" name="Picture 2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9D94281C-92BD-4C05-9B13-C75EBDEB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5363" y="6285032"/>
            <a:ext cx="2086676" cy="20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826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Finish 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75184" y="2382089"/>
            <a:ext cx="9024753" cy="675179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 dirty="0">
                <a:cs typeface="Mission Gothic Regular"/>
              </a:rPr>
              <a:t>615 graduates since Fall 2013 launch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 dirty="0">
                <a:cs typeface="Mission Gothic Regular"/>
              </a:rPr>
              <a:t>Funding formula equivalent: 1,100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 dirty="0">
                <a:cs typeface="Mission Gothic Regular"/>
              </a:rPr>
              <a:t>Student profile</a:t>
            </a:r>
          </a:p>
          <a:p>
            <a:pPr marL="1360582" lvl="2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600" dirty="0">
                <a:cs typeface="Mission Gothic Regular"/>
              </a:rPr>
              <a:t>Age 36</a:t>
            </a:r>
          </a:p>
          <a:p>
            <a:pPr marL="1360582" lvl="2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600" dirty="0">
                <a:cs typeface="Mission Gothic Regular"/>
              </a:rPr>
              <a:t>GPA 2.6</a:t>
            </a:r>
          </a:p>
          <a:p>
            <a:pPr marL="1360582" lvl="2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600" dirty="0">
                <a:cs typeface="Mission Gothic Regular"/>
              </a:rPr>
              <a:t>Only 11 hours needed for graduation</a:t>
            </a:r>
          </a:p>
          <a:p>
            <a:pPr marL="1360582" lvl="2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600" dirty="0">
                <a:cs typeface="Mission Gothic Regular"/>
              </a:rPr>
              <a:t>Cost of $1,800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3600" dirty="0">
                <a:cs typeface="Mission Gothic Regular"/>
              </a:rPr>
              <a:t>325 students in progress</a:t>
            </a:r>
          </a:p>
          <a:p>
            <a:pPr marL="1360582" lvl="2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600" dirty="0">
                <a:cs typeface="Mission Gothic Regular"/>
              </a:rPr>
              <a:t>75 graduating in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4" y="2374065"/>
            <a:ext cx="4425381" cy="5890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045EF-8692-4C05-91E0-08381BB57FD3}"/>
              </a:ext>
            </a:extLst>
          </p:cNvPr>
          <p:cNvSpPr txBox="1"/>
          <p:nvPr/>
        </p:nvSpPr>
        <p:spPr>
          <a:xfrm>
            <a:off x="447265" y="8354181"/>
            <a:ext cx="445135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dirty="0">
                <a:solidFill>
                  <a:prstClr val="black"/>
                </a:solidFill>
                <a:latin typeface="Calibri"/>
              </a:rPr>
              <a:t>Finish Line Graduate, Chris with his daughter at graduation </a:t>
            </a:r>
          </a:p>
        </p:txBody>
      </p:sp>
    </p:spTree>
    <p:extLst>
      <p:ext uri="{BB962C8B-B14F-4D97-AF65-F5344CB8AC3E}">
        <p14:creationId xmlns:p14="http://schemas.microsoft.com/office/powerpoint/2010/main" val="33529661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Enrollment Services</a:t>
            </a:r>
            <a:br>
              <a:rPr lang="en-US" sz="4800" b="1" dirty="0">
                <a:latin typeface="+mn-lt"/>
                <a:cs typeface="Bitter"/>
              </a:rPr>
            </a:br>
            <a:r>
              <a:rPr lang="en-US" sz="2400" b="1" dirty="0">
                <a:latin typeface="+mn-lt"/>
                <a:cs typeface="Bitter"/>
              </a:rPr>
              <a:t>Undergraduate Admissions &amp; Orientation – Financial Aid/Scholarship – Registrar – One-Stop Service Center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5125" y="2076702"/>
            <a:ext cx="15478835" cy="74858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Increased the average ACT and GPA of the freshmen class two years in a row (fall 2018 average high school GPA 3.46/ ACT 22.94).</a:t>
            </a:r>
          </a:p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Increased our recruiting initiatives out-of-state and implemented a digital marketing initiative.  </a:t>
            </a:r>
          </a:p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Enrolled a record number of students (1,582) in our high based Dual Enrollment program at 23 area high schools in fall 2018.    </a:t>
            </a:r>
          </a:p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Moved FedEx Life, Finish Line, IEI, ELC, and Tiger Life programs into Banner for improved enrollment tracking.  </a:t>
            </a:r>
          </a:p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Awarded over $214,000,000 in financial aid for the 2018/19 academic year. </a:t>
            </a:r>
          </a:p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Implemented improvements to our customer service call center for inbound telephone calls including the TOPDesk ticketing system.  </a:t>
            </a:r>
          </a:p>
          <a:p>
            <a:pPr>
              <a:spcBef>
                <a:spcPts val="0"/>
              </a:spcBef>
            </a:pPr>
            <a:r>
              <a:rPr lang="en-US" sz="3600" dirty="0">
                <a:cs typeface="Mission Gothic Regular"/>
              </a:rPr>
              <a:t>Implemented the campus-wide “program of studies” initiative required for federal financial aid. </a:t>
            </a:r>
          </a:p>
        </p:txBody>
      </p:sp>
    </p:spTree>
    <p:extLst>
      <p:ext uri="{BB962C8B-B14F-4D97-AF65-F5344CB8AC3E}">
        <p14:creationId xmlns:p14="http://schemas.microsoft.com/office/powerpoint/2010/main" val="15136924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Institutional Effectiveness, Accreditation, and Academic Assessment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0" y="2392208"/>
            <a:ext cx="15282689" cy="6751792"/>
          </a:xfrm>
        </p:spPr>
        <p:txBody>
          <a:bodyPr>
            <a:normAutofit/>
          </a:bodyPr>
          <a:lstStyle/>
          <a:p>
            <a:r>
              <a:rPr lang="en-US" sz="4267" dirty="0">
                <a:cs typeface="Mission Gothic Regular"/>
              </a:rPr>
              <a:t>Successful completion of the SACSCOC Institutional Effectiveness evaluator training</a:t>
            </a:r>
          </a:p>
          <a:p>
            <a:r>
              <a:rPr lang="en-US" sz="4267" dirty="0">
                <a:cs typeface="Mission Gothic Regular"/>
              </a:rPr>
              <a:t>Year 3 Quality Assurance Funding score of 92</a:t>
            </a:r>
          </a:p>
          <a:p>
            <a:r>
              <a:rPr lang="en-US" sz="4267" dirty="0">
                <a:cs typeface="Mission Gothic Regular"/>
              </a:rPr>
              <a:t>Completed a readiness audit in preparation for the 5</a:t>
            </a:r>
            <a:r>
              <a:rPr lang="en-US" sz="4267" baseline="30000" dirty="0">
                <a:cs typeface="Mission Gothic Regular"/>
              </a:rPr>
              <a:t>th</a:t>
            </a:r>
            <a:r>
              <a:rPr lang="en-US" sz="4267" dirty="0">
                <a:cs typeface="Mission Gothic Regular"/>
              </a:rPr>
              <a:t> Year Interim Report</a:t>
            </a:r>
          </a:p>
          <a:p>
            <a:r>
              <a:rPr lang="en-US" sz="4267" dirty="0">
                <a:cs typeface="Mission Gothic Regular"/>
              </a:rPr>
              <a:t>Established writing teams for the 5</a:t>
            </a:r>
            <a:r>
              <a:rPr lang="en-US" sz="4267" baseline="30000" dirty="0">
                <a:cs typeface="Mission Gothic Regular"/>
              </a:rPr>
              <a:t>th</a:t>
            </a:r>
            <a:r>
              <a:rPr lang="en-US" sz="4267" dirty="0">
                <a:cs typeface="Mission Gothic Regular"/>
              </a:rPr>
              <a:t> Year Interim Report</a:t>
            </a:r>
          </a:p>
        </p:txBody>
      </p:sp>
    </p:spTree>
    <p:extLst>
      <p:ext uri="{BB962C8B-B14F-4D97-AF65-F5344CB8AC3E}">
        <p14:creationId xmlns:p14="http://schemas.microsoft.com/office/powerpoint/2010/main" val="385177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Housing Status</a:t>
            </a:r>
          </a:p>
        </p:txBody>
      </p:sp>
      <p:pic>
        <p:nvPicPr>
          <p:cNvPr id="5122" name="Picture 2" descr="image001">
            <a:extLst>
              <a:ext uri="{FF2B5EF4-FFF2-40B4-BE49-F238E27FC236}">
                <a16:creationId xmlns:a16="http://schemas.microsoft.com/office/drawing/2014/main" id="{859675D9-5B6A-4052-9C07-FC486733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6" y="2358018"/>
            <a:ext cx="13775392" cy="59204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649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The Office of Multicultural Affairs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0" y="2392208"/>
            <a:ext cx="15282689" cy="675179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4267" dirty="0"/>
              <a:t>The Office served over 1374 Students and The Office hosted 12 Cultural related Programs</a:t>
            </a:r>
          </a:p>
          <a:p>
            <a:pPr>
              <a:spcBef>
                <a:spcPts val="400"/>
              </a:spcBef>
            </a:pPr>
            <a:r>
              <a:rPr lang="en-US" sz="4267" dirty="0"/>
              <a:t>Partnership with Baptist Memorial Hospital with a $20,000 sponsorship to host Empowered Men of Color Conference</a:t>
            </a:r>
          </a:p>
          <a:p>
            <a:pPr>
              <a:spcBef>
                <a:spcPts val="400"/>
              </a:spcBef>
            </a:pPr>
            <a:r>
              <a:rPr lang="en-US" sz="4267" dirty="0"/>
              <a:t>Registered Student Organizations hosted 57 unique events</a:t>
            </a:r>
          </a:p>
          <a:p>
            <a:pPr>
              <a:spcBef>
                <a:spcPts val="400"/>
              </a:spcBef>
            </a:pPr>
            <a:r>
              <a:rPr lang="en-US" sz="4267" dirty="0"/>
              <a:t>2019 Black History Month Programs had an estimated attendance of 3,810</a:t>
            </a:r>
          </a:p>
          <a:p>
            <a:pPr>
              <a:spcBef>
                <a:spcPts val="400"/>
              </a:spcBef>
            </a:pPr>
            <a:r>
              <a:rPr lang="en-US" sz="4267" dirty="0"/>
              <a:t>2019 Black History Month hosted over 30 events collaborating and partnering with 25 campus and community partners</a:t>
            </a:r>
          </a:p>
          <a:p>
            <a:pPr>
              <a:spcBef>
                <a:spcPts val="400"/>
              </a:spcBef>
            </a:pPr>
            <a:r>
              <a:rPr lang="en-US" sz="4267" dirty="0"/>
              <a:t>The Diversity Ambassadors Program had 32 graduates</a:t>
            </a:r>
          </a:p>
        </p:txBody>
      </p:sp>
    </p:spTree>
    <p:extLst>
      <p:ext uri="{BB962C8B-B14F-4D97-AF65-F5344CB8AC3E}">
        <p14:creationId xmlns:p14="http://schemas.microsoft.com/office/powerpoint/2010/main" val="40873637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-74403" y="275058"/>
            <a:ext cx="16256000" cy="88689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Center for International Education Services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68" y="2685326"/>
            <a:ext cx="13060727" cy="564844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4267" dirty="0"/>
              <a:t>Inaugural issue of Worldwide magazine highlighting the university’s footprint across the globe.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4267" dirty="0">
                <a:cs typeface="Mission Gothic Regular"/>
              </a:rPr>
              <a:t>Successful implementation of on-line software to manage student and scholar immigration application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4267" dirty="0">
                <a:cs typeface="Mission Gothic Regular"/>
              </a:rPr>
              <a:t>Collaborated with the Engineering, Computer Science and Business school to recruit international students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4267" dirty="0">
                <a:cs typeface="Mission Gothic Regular"/>
              </a:rPr>
              <a:t>7 Gilman and 1 Fulbright scholarship recipients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0D7761-FC79-4560-A925-B5CDA5DF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995" y="2807421"/>
            <a:ext cx="2543345" cy="31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315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Student Academic Success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0" y="2117150"/>
            <a:ext cx="15282689" cy="7026849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>
                <a:cs typeface="Mission Gothic Regular"/>
              </a:rPr>
              <a:t>Faculty partnerships integrating career and professional development into curriculum. PSYC 1300 Careers in Psychology (300 students)and Chemistry Lab 1111 (312 students)</a:t>
            </a:r>
          </a:p>
          <a:p>
            <a:r>
              <a:rPr lang="en-US" sz="3500" dirty="0">
                <a:cs typeface="Mission Gothic Regular"/>
              </a:rPr>
              <a:t>Career Services engaged 8,308 students in career and professional development</a:t>
            </a:r>
          </a:p>
          <a:p>
            <a:r>
              <a:rPr lang="en-US" sz="3500" dirty="0">
                <a:cs typeface="Mission Gothic Regular"/>
              </a:rPr>
              <a:t>294 students in attendance of the Inaugural Student Leadership &amp; Professional Competencies (SLPC) Conference</a:t>
            </a:r>
          </a:p>
          <a:p>
            <a:r>
              <a:rPr lang="en-US" sz="3500" dirty="0">
                <a:cs typeface="Mission Gothic Regular"/>
              </a:rPr>
              <a:t>5,957 average number of service hours completed each semester by U of M Students </a:t>
            </a:r>
          </a:p>
          <a:p>
            <a:r>
              <a:rPr lang="en-US" sz="3500" dirty="0">
                <a:cs typeface="Mission Gothic Regular"/>
              </a:rPr>
              <a:t>Over 1,450 students came for personal counseling for 7,850 counseling sessions</a:t>
            </a:r>
          </a:p>
          <a:p>
            <a:r>
              <a:rPr lang="en-US" sz="3500" dirty="0">
                <a:cs typeface="Mission Gothic Regular"/>
              </a:rPr>
              <a:t>203 individual students visited Tiger Pantry and 540 Tiger Meal Swipes (donated guest meals) distributed to students. </a:t>
            </a:r>
          </a:p>
          <a:p>
            <a:r>
              <a:rPr lang="en-US" sz="3500" dirty="0">
                <a:cs typeface="Mission Gothic Regular"/>
              </a:rPr>
              <a:t>Partnership with several departments resulted in 101 military transcripts being evaluated with almost 1,400 credit hours being awarded in PLA. </a:t>
            </a:r>
          </a:p>
          <a:p>
            <a:r>
              <a:rPr lang="en-US" sz="3500" dirty="0">
                <a:cs typeface="Mission Gothic Regular"/>
              </a:rPr>
              <a:t>Enrollment checklist for Student Veterans created that combined all the requirements for enrollment, benefits certification and prior learning assessment. </a:t>
            </a:r>
            <a:r>
              <a:rPr lang="en-US" sz="3500" dirty="0">
                <a:cs typeface="Mission Gothic 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https://www.memphis.edu/veterans/pdf/new-military-student-checklist.pdf</a:t>
            </a:r>
            <a:endParaRPr lang="en-US" sz="3500" dirty="0">
              <a:cs typeface="Mission Gothic Regular"/>
            </a:endParaRPr>
          </a:p>
          <a:p>
            <a:endParaRPr lang="en-US" sz="3200" dirty="0">
              <a:solidFill>
                <a:schemeClr val="accent1"/>
              </a:solidFill>
              <a:cs typeface="Mission Gothic Regular"/>
            </a:endParaRPr>
          </a:p>
          <a:p>
            <a:endParaRPr lang="en-US" sz="3200" dirty="0">
              <a:solidFill>
                <a:schemeClr val="accent1"/>
              </a:solidFill>
              <a:cs typeface="Mission Gothic Regular"/>
            </a:endParaRPr>
          </a:p>
          <a:p>
            <a:endParaRPr lang="en-US" sz="3200" dirty="0">
              <a:solidFill>
                <a:schemeClr val="accent1"/>
              </a:solidFill>
              <a:cs typeface="Mission Gothic Regular"/>
            </a:endParaRPr>
          </a:p>
          <a:p>
            <a:endParaRPr lang="en-US" sz="3200" dirty="0">
              <a:solidFill>
                <a:schemeClr val="accent1"/>
              </a:solidFill>
              <a:cs typeface="Mission Gothic Regular"/>
            </a:endParaRPr>
          </a:p>
          <a:p>
            <a:endParaRPr lang="en-US" sz="3200" dirty="0">
              <a:solidFill>
                <a:schemeClr val="accent1"/>
              </a:solidFill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418104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Student Academic Success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0" y="2416276"/>
            <a:ext cx="15282689" cy="7018844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>
                <a:cs typeface="Mission Gothic Regular"/>
              </a:rPr>
              <a:t>Academic Coaching for Excellence (ACE) Program- </a:t>
            </a:r>
            <a:r>
              <a:rPr lang="en-US" sz="9600" dirty="0">
                <a:cs typeface="Mission Gothic Regular"/>
              </a:rPr>
              <a:t>&gt;1000 students have moved from AW (academic warning) to good academic standing via 5 or more coaching sessions</a:t>
            </a:r>
          </a:p>
          <a:p>
            <a:pPr marL="0" indent="0">
              <a:buNone/>
            </a:pPr>
            <a:endParaRPr lang="en-US" sz="9600" dirty="0">
              <a:cs typeface="Mission Gothic Regular"/>
            </a:endParaRPr>
          </a:p>
          <a:p>
            <a:pPr marL="0" indent="0" algn="ctr">
              <a:buNone/>
            </a:pPr>
            <a:r>
              <a:rPr lang="en-US" sz="11200" b="1" dirty="0"/>
              <a:t>Student Success:  Food Insecurity / Housing Insecurity/ Clothing</a:t>
            </a:r>
          </a:p>
          <a:p>
            <a:pPr marL="0" indent="0">
              <a:buNone/>
            </a:pPr>
            <a:endParaRPr lang="en-US" sz="9600" dirty="0">
              <a:cs typeface="Mission Gothic Regular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/>
              <a:t>“Suit Yourself”/Partnership with JCPenney - &gt;270 students have been issued vouchers to go to JCPenney and purchase suits and other professional attire </a:t>
            </a:r>
            <a:r>
              <a:rPr lang="en-US" sz="9600" dirty="0"/>
              <a:t>for career fairs, interviews, professional events.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/>
              <a:t>“Tigers Fight Hunger”</a:t>
            </a:r>
            <a:r>
              <a:rPr lang="en-US" sz="9600" dirty="0"/>
              <a:t> program is a student-led Meal Drive.  Students donate unused guests meals on cards.  We collect and then redistribute the meals on cards to students in need.  </a:t>
            </a:r>
            <a:r>
              <a:rPr lang="en-US" sz="9600" b="1" dirty="0"/>
              <a:t>1160 meals were served to Students in Need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/>
              <a:t>Supplemental Nutrition Assistance Program (SNAP):  Partnership and Outreach plan: </a:t>
            </a:r>
            <a:r>
              <a:rPr lang="en-US" sz="9600" dirty="0"/>
              <a:t>Tables and information booths are set-up in the University Center and staffed by personnel in the Division of the Student Academic Success who invite students in need to apply for SNAP assistance to reduce food insecurities.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/>
              <a:t>Partnership with the Mid-South Food Bank:  </a:t>
            </a:r>
            <a:r>
              <a:rPr lang="en-US" sz="9600" dirty="0"/>
              <a:t>The University of Memphis is one of only two campus partners with the Mid-South Food Bank.  Our partnership facilitates students’ access to food when needed.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b="1" dirty="0"/>
              <a:t>Tiger Food Pantry</a:t>
            </a:r>
            <a:r>
              <a:rPr lang="en-US" sz="9600" dirty="0"/>
              <a:t>  is a choice pantry open to current University of Memphis students and carries non-perishable food items, basic toiletries household items.  </a:t>
            </a:r>
            <a:r>
              <a:rPr lang="en-US" sz="9600" b="1" dirty="0"/>
              <a:t>150 students served per semester</a:t>
            </a:r>
            <a:endParaRPr lang="en-US" sz="9600" dirty="0"/>
          </a:p>
          <a:p>
            <a:endParaRPr lang="en-US" sz="6000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86293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275057"/>
            <a:ext cx="16256000" cy="91431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234" y="122673"/>
            <a:ext cx="15160725" cy="165853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Bitter"/>
              </a:rPr>
              <a:t>Graduate Programs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434" y="2327378"/>
            <a:ext cx="15818721" cy="6816623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Increased enrollments of 2.9% Fall 2018, 1.5% Fall 2017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Implemented new application system to improve process/visibility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Sponsored recruitment campaigns with social media, Keystone worldwide, &amp; videos of top 40 ranked programs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Automated Graduate Student Association travel funds and membership voting process, and graduation forms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Successful implementation of on-line software to manage student and scholar immigration application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7 Gilman and 1 Fulbright scholarship recipients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4000" dirty="0"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4157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17508"/>
          <a:stretch/>
        </p:blipFill>
        <p:spPr>
          <a:xfrm>
            <a:off x="794" y="0"/>
            <a:ext cx="16256000" cy="10289941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7ACC4559-B3AB-4400-82CA-5D97487939DA}"/>
              </a:ext>
            </a:extLst>
          </p:cNvPr>
          <p:cNvSpPr txBox="1">
            <a:spLocks/>
          </p:cNvSpPr>
          <p:nvPr/>
        </p:nvSpPr>
        <p:spPr>
          <a:xfrm>
            <a:off x="-55123" y="302525"/>
            <a:ext cx="16013515" cy="848586"/>
          </a:xfrm>
          <a:prstGeom prst="rect">
            <a:avLst/>
          </a:prstGeom>
        </p:spPr>
        <p:txBody>
          <a:bodyPr vert="horz" wrap="square" lIns="0" tIns="108859" rIns="0" bIns="0" rtlCol="0" anchor="ctr">
            <a:spAutoFit/>
          </a:bodyPr>
          <a:lstStyle>
            <a:lvl1pPr algn="ctr" defTabSz="725759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6390"/>
            <a:r>
              <a:rPr lang="en-US" sz="4800" b="1" spc="-27" dirty="0"/>
              <a:t>F</a:t>
            </a:r>
            <a:r>
              <a:rPr lang="en-US" sz="4800" b="1" spc="-40" dirty="0"/>
              <a:t>un</a:t>
            </a:r>
            <a:r>
              <a:rPr lang="en-US" sz="4800" b="1" dirty="0"/>
              <a:t>drais</a:t>
            </a:r>
            <a:r>
              <a:rPr lang="en-US" sz="4800" b="1" spc="-20" dirty="0"/>
              <a:t>i</a:t>
            </a:r>
            <a:r>
              <a:rPr lang="en-US" sz="4800" b="1" spc="-40" dirty="0"/>
              <a:t>n</a:t>
            </a:r>
            <a:r>
              <a:rPr lang="en-US" sz="4800" b="1" spc="-33" dirty="0"/>
              <a:t>g Accomplishments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6889BD-19DB-4F22-B5A4-1F0530B911D7}"/>
              </a:ext>
            </a:extLst>
          </p:cNvPr>
          <p:cNvSpPr/>
          <p:nvPr/>
        </p:nvSpPr>
        <p:spPr>
          <a:xfrm>
            <a:off x="1556083" y="5948998"/>
            <a:ext cx="1389523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  <a:p>
            <a:pPr marL="742950" marR="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Records set in Academic fundraising two years in a row, FY18 and FY19</a:t>
            </a:r>
          </a:p>
          <a:p>
            <a:pPr marL="742950" marR="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Overall record (including Athletics) set in FY19 with $44M secured compared to previous record of $38M in FY16</a:t>
            </a:r>
          </a:p>
          <a:p>
            <a:pPr marL="742950" marR="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Number of alumni donors increased from 6,351 in FY18 to 7,890 in FY19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9C56B-35B0-40CE-8C40-87F7F3C6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25" y="2184502"/>
            <a:ext cx="11869617" cy="39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648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vancement template">
  <a:themeElements>
    <a:clrScheme name="Memphis">
      <a:dk1>
        <a:sysClr val="windowText" lastClr="000000"/>
      </a:dk1>
      <a:lt1>
        <a:srgbClr val="FFFFFF"/>
      </a:lt1>
      <a:dk2>
        <a:srgbClr val="3C69A6"/>
      </a:dk2>
      <a:lt2>
        <a:srgbClr val="F2F2F2"/>
      </a:lt2>
      <a:accent1>
        <a:srgbClr val="002060"/>
      </a:accent1>
      <a:accent2>
        <a:srgbClr val="909090"/>
      </a:accent2>
      <a:accent3>
        <a:srgbClr val="FFFF00"/>
      </a:accent3>
      <a:accent4>
        <a:srgbClr val="92D050"/>
      </a:accent4>
      <a:accent5>
        <a:srgbClr val="474B78"/>
      </a:accent5>
      <a:accent6>
        <a:srgbClr val="7D3C4A"/>
      </a:accent6>
      <a:hlink>
        <a:srgbClr val="FFFF00"/>
      </a:hlink>
      <a:folHlink>
        <a:srgbClr val="44B9E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widescreenpp</Template>
  <TotalTime>3572</TotalTime>
  <Words>4944</Words>
  <Application>Microsoft Office PowerPoint</Application>
  <PresentationFormat>Custom</PresentationFormat>
  <Paragraphs>1220</Paragraphs>
  <Slides>84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00" baseType="lpstr">
      <vt:lpstr>Arial</vt:lpstr>
      <vt:lpstr>Arial Narrow</vt:lpstr>
      <vt:lpstr>Calibri</vt:lpstr>
      <vt:lpstr>Courier New</vt:lpstr>
      <vt:lpstr>Lucida Sans</vt:lpstr>
      <vt:lpstr>Lucida Sans Unicode</vt:lpstr>
      <vt:lpstr>Proxima Nova</vt:lpstr>
      <vt:lpstr>Times New Roman</vt:lpstr>
      <vt:lpstr>Verdana</vt:lpstr>
      <vt:lpstr>Wingdings</vt:lpstr>
      <vt:lpstr>Wingdings 2</vt:lpstr>
      <vt:lpstr>Wingdings 3</vt:lpstr>
      <vt:lpstr>Office Theme</vt:lpstr>
      <vt:lpstr>Advancement template</vt:lpstr>
      <vt:lpstr>2_Office Theme</vt:lpstr>
      <vt:lpstr>Acrobat Document</vt:lpstr>
      <vt:lpstr>PowerPoint Presentation</vt:lpstr>
      <vt:lpstr>PowerPoint Presentation</vt:lpstr>
      <vt:lpstr>Degrees Awarded Continue at Near All-Time Highs</vt:lpstr>
      <vt:lpstr>Graduation Rates</vt:lpstr>
      <vt:lpstr>PowerPoint Presentation</vt:lpstr>
      <vt:lpstr>PowerPoint Presentation</vt:lpstr>
      <vt:lpstr>Helen Hardin Honors College</vt:lpstr>
      <vt:lpstr>Housing Status</vt:lpstr>
      <vt:lpstr>PowerPoint Presentation</vt:lpstr>
      <vt:lpstr>Addressing Access &amp; Affordability</vt:lpstr>
      <vt:lpstr>PowerPoint Presentation</vt:lpstr>
      <vt:lpstr>PowerPoint Presentation</vt:lpstr>
      <vt:lpstr>PowerPoint Presentation</vt:lpstr>
      <vt:lpstr>Faculty and Staff Investments</vt:lpstr>
      <vt:lpstr>Faculty</vt:lpstr>
      <vt:lpstr>Marketing</vt:lpstr>
      <vt:lpstr>Tiger Athletics –We’ve Got Momentum!</vt:lpstr>
      <vt:lpstr>Campus Enhancements</vt:lpstr>
      <vt:lpstr>Campus Enhancements</vt:lpstr>
      <vt:lpstr>Consolidation of Academic Affairs and Student Affairs</vt:lpstr>
      <vt:lpstr>PowerPoint Presentation</vt:lpstr>
      <vt:lpstr>PowerPoint Presentation</vt:lpstr>
      <vt:lpstr>PowerPoint Presentation</vt:lpstr>
      <vt:lpstr>PowerPoint Presentation</vt:lpstr>
      <vt:lpstr>Faculty Promoted to Full Professor</vt:lpstr>
      <vt:lpstr>Faculty Promoted to Full Professor</vt:lpstr>
      <vt:lpstr>Faculty Promoted to Full Professor</vt:lpstr>
      <vt:lpstr>PowerPoint Presentation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Faculty Promoted to Associate Professor and Granted Tenure</vt:lpstr>
      <vt:lpstr>PowerPoint Presentation</vt:lpstr>
      <vt:lpstr>Faculty Promoted to Clinical Associate Professor</vt:lpstr>
      <vt:lpstr>PowerPoint Presentation</vt:lpstr>
      <vt:lpstr>Faculty Promoted to Clinical Professor</vt:lpstr>
      <vt:lpstr>PowerPoint Presentation</vt:lpstr>
      <vt:lpstr>Faculty Promoted to Research Associate Professor and Granted Tenure</vt:lpstr>
      <vt:lpstr>PowerPoint Presentation</vt:lpstr>
      <vt:lpstr>PowerPoint Presentation</vt:lpstr>
      <vt:lpstr>PowerPoint Presentation</vt:lpstr>
      <vt:lpstr>PowerPoint Presentation</vt:lpstr>
      <vt:lpstr>Please join me in congratulating these professors for promotion and tenure!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College of Arts and Sciences</vt:lpstr>
      <vt:lpstr>Fogelman College of Business and Economics</vt:lpstr>
      <vt:lpstr>College of Education</vt:lpstr>
      <vt:lpstr>Herff College of Engineering</vt:lpstr>
      <vt:lpstr>College of Communication and Fine Arts</vt:lpstr>
      <vt:lpstr>Loewenberg College of Nursing</vt:lpstr>
      <vt:lpstr>School of Communication Sciences and Disorders</vt:lpstr>
      <vt:lpstr>School of Health Studies</vt:lpstr>
      <vt:lpstr>School of Public Health</vt:lpstr>
      <vt:lpstr>University Libraries</vt:lpstr>
      <vt:lpstr>Kemmons Wilson School of Hospitality &amp; Resort Management</vt:lpstr>
      <vt:lpstr>College of Professional &amp; Liberal Studies (formerly University College)</vt:lpstr>
      <vt:lpstr>Lambuth Campus</vt:lpstr>
      <vt:lpstr>Cecil C. Humphreys School of Law</vt:lpstr>
      <vt:lpstr>The Graduate School</vt:lpstr>
      <vt:lpstr>Educational Initiatives </vt:lpstr>
      <vt:lpstr>Center for Service Learning &amp; Volunteerism</vt:lpstr>
      <vt:lpstr>UofM Global Status</vt:lpstr>
      <vt:lpstr>FedEx LiFE</vt:lpstr>
      <vt:lpstr>Finish Line</vt:lpstr>
      <vt:lpstr>Enrollment Services Undergraduate Admissions &amp; Orientation – Financial Aid/Scholarship – Registrar – One-Stop Service Center</vt:lpstr>
      <vt:lpstr>Institutional Effectiveness, Accreditation, and Academic Assessment</vt:lpstr>
      <vt:lpstr>The Office of Multicultural Affairs</vt:lpstr>
      <vt:lpstr>Center for International Education Services</vt:lpstr>
      <vt:lpstr>Student Academic Success</vt:lpstr>
      <vt:lpstr>Student Academic Success</vt:lpstr>
      <vt:lpstr>Graduate Programs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Snyder (hrowsey)</dc:creator>
  <cp:lastModifiedBy>Helen Johnson (hjohnson)</cp:lastModifiedBy>
  <cp:revision>170</cp:revision>
  <cp:lastPrinted>2019-08-22T16:41:03Z</cp:lastPrinted>
  <dcterms:created xsi:type="dcterms:W3CDTF">2017-07-12T21:33:03Z</dcterms:created>
  <dcterms:modified xsi:type="dcterms:W3CDTF">2019-08-23T14:10:21Z</dcterms:modified>
</cp:coreProperties>
</file>