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1869" r:id="rId2"/>
    <p:sldId id="1854" r:id="rId3"/>
    <p:sldId id="1870" r:id="rId4"/>
    <p:sldId id="1856" r:id="rId5"/>
    <p:sldId id="1868" r:id="rId6"/>
    <p:sldId id="1858" r:id="rId7"/>
    <p:sldId id="1862" r:id="rId8"/>
    <p:sldId id="1863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roxima Nova" panose="02000506030000020004" pitchFamily="2" charset="0"/>
      <p:regular r:id="rId15"/>
      <p:bold r:id="rId16"/>
      <p:italic r:id="rId17"/>
      <p:boldItalic r:id="rId18"/>
    </p:embeddedFont>
    <p:embeddedFont>
      <p:font typeface="Proxima Nova Black" panose="02000506030000020004" pitchFamily="2" charset="0"/>
      <p:bold r:id="rId19"/>
      <p:italic r:id="rId20"/>
      <p:boldItalic r:id="rId21"/>
    </p:embeddedFont>
    <p:embeddedFont>
      <p:font typeface="Proxima Nova Th" panose="02000506030000020004" pitchFamily="2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2" autoAdjust="0"/>
    <p:restoredTop sz="94762"/>
  </p:normalViewPr>
  <p:slideViewPr>
    <p:cSldViewPr snapToGrid="0">
      <p:cViewPr varScale="1">
        <p:scale>
          <a:sx n="121" d="100"/>
          <a:sy n="121" d="100"/>
        </p:scale>
        <p:origin x="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yrarkurapati\Downloads\Faculty%20Senate%20Data%20October%202020%20w%20Charts%20(Robin)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yrarkurapati\Downloads\Capital%20Project%20Local%20&amp;%20State%20Expense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yrarkurapati\Downloads\Faculty%20Senate%20Data%20October%202020%20w%20Charts%20(Robin)%20(1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yrarkurapati/Downloads/History%20Salary%20Increases%20updated%20July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yrarkurapati\Downloads\Asset,%20Salaries,%20Benefits,%20&amp;%20overall%20operating%20ex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yrarkurapati\Downloads\Faculty%20Senate%20Data%20October%202020%20w%20Charts%20(Robin)%20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yrarkurapati/Downloads/History%20Salary%20Increases%20updated%20July20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yrarkurapati\Downloads\Faculty%20Senate%20Data%20October%202020%20w%20Charts%20(Robin)%20(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yrarkurapati/Downloads/History%20Salary%20Increases%20updated%20July20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yrarkurapati\Downloads\Faculty%20Senate%20Data%20October%202020%20w%20Charts%20(Robin)%20(1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83299932694392"/>
          <c:y val="4.1403248898231951E-2"/>
          <c:w val="0.85569535184822831"/>
          <c:h val="0.90189970021802501"/>
        </c:manualLayout>
      </c:layout>
      <c:lineChart>
        <c:grouping val="standard"/>
        <c:varyColors val="0"/>
        <c:ser>
          <c:idx val="0"/>
          <c:order val="0"/>
          <c:tx>
            <c:strRef>
              <c:f>'Finance data'!$B$16</c:f>
              <c:strCache>
                <c:ptCount val="1"/>
                <c:pt idx="0">
                  <c:v>Salaries , Wages &amp; Benefits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9525" cap="rnd">
                <a:solidFill>
                  <a:schemeClr val="accent6"/>
                </a:solidFill>
              </a:ln>
              <a:effectLst/>
            </c:spPr>
            <c:trendlineType val="linear"/>
            <c:dispRSqr val="0"/>
            <c:dispEq val="0"/>
          </c:trendline>
          <c:cat>
            <c:strRef>
              <c:f>'Finance data'!$C$15:$G$15</c:f>
              <c:strCache>
                <c:ptCount val="5"/>
                <c:pt idx="0">
                  <c:v> FY16 </c:v>
                </c:pt>
                <c:pt idx="1">
                  <c:v> FY17 </c:v>
                </c:pt>
                <c:pt idx="2">
                  <c:v> FY18 </c:v>
                </c:pt>
                <c:pt idx="3">
                  <c:v> FY19 </c:v>
                </c:pt>
                <c:pt idx="4">
                  <c:v> FY20 </c:v>
                </c:pt>
              </c:strCache>
            </c:strRef>
          </c:cat>
          <c:val>
            <c:numRef>
              <c:f>'Finance data'!$C$16:$G$16</c:f>
              <c:numCache>
                <c:formatCode>_(* #,##0.00_);_(* \(#,##0.00\);_(* "-"??_);_(@_)</c:formatCode>
                <c:ptCount val="5"/>
                <c:pt idx="0">
                  <c:v>251945905.56999999</c:v>
                </c:pt>
                <c:pt idx="1">
                  <c:v>261464895.69</c:v>
                </c:pt>
                <c:pt idx="2">
                  <c:v>287249666.41999996</c:v>
                </c:pt>
                <c:pt idx="3">
                  <c:v>288305223.00999999</c:v>
                </c:pt>
                <c:pt idx="4">
                  <c:v>298720590.05000001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CD5-5F44-8BC2-A0B12EF27C7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158758576"/>
        <c:axId val="1202388480"/>
      </c:lineChart>
      <c:catAx>
        <c:axId val="115875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388480"/>
        <c:crosses val="autoZero"/>
        <c:auto val="1"/>
        <c:lblAlgn val="ctr"/>
        <c:lblOffset val="100"/>
        <c:noMultiLvlLbl val="0"/>
      </c:catAx>
      <c:valAx>
        <c:axId val="1202388480"/>
        <c:scaling>
          <c:orientation val="minMax"/>
          <c:min val="250000000"/>
        </c:scaling>
        <c:delete val="0"/>
        <c:axPos val="l"/>
        <c:numFmt formatCode="_-&quot;$&quot;* #,##0_-;\-&quot;$&quot;* #,##0_-;_-&quot;$&quot;* &quot;-&quot;_-;_-@_-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75857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5400000" scaled="1"/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State Funded Capital Projects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4.1741094288099675E-2"/>
                  <c:y val="-3.386018310870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02-5F4D-9CB5-8BA477B880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Sheet1!$C$3:$I$3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Sheet1!$C$4:$I$4</c:f>
              <c:numCache>
                <c:formatCode>_(* #,##0_);_(* \(#,##0\);_(* "-"??_);_(@_)</c:formatCode>
                <c:ptCount val="7"/>
                <c:pt idx="0">
                  <c:v>10944428.98</c:v>
                </c:pt>
                <c:pt idx="1">
                  <c:v>37388843.340000004</c:v>
                </c:pt>
                <c:pt idx="2">
                  <c:v>11072861.27</c:v>
                </c:pt>
                <c:pt idx="3">
                  <c:v>7655772.9199999999</c:v>
                </c:pt>
                <c:pt idx="4">
                  <c:v>6654456.8700000001</c:v>
                </c:pt>
                <c:pt idx="5">
                  <c:v>10805390.210000001</c:v>
                </c:pt>
                <c:pt idx="6">
                  <c:v>8999794.0800000001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02-5F4D-9CB5-8BA477B880C5}"/>
            </c:ext>
          </c:extLst>
        </c:ser>
        <c:ser>
          <c:idx val="1"/>
          <c:order val="1"/>
          <c:tx>
            <c:strRef>
              <c:f>Sheet1!$B$5</c:f>
              <c:strCache>
                <c:ptCount val="1"/>
                <c:pt idx="0">
                  <c:v>Locally Funded Capital Projects*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3.1476211921378151E-2"/>
                  <c:y val="4.1973645514948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02-5F4D-9CB5-8BA477B880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Sheet1!$C$3:$I$3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Sheet1!$C$5:$I$5</c:f>
              <c:numCache>
                <c:formatCode>_(* #,##0_);_(* \(#,##0\);_(* "-"??_);_(@_)</c:formatCode>
                <c:ptCount val="7"/>
                <c:pt idx="0">
                  <c:v>15203676.540000025</c:v>
                </c:pt>
                <c:pt idx="1">
                  <c:v>3326600.0199997947</c:v>
                </c:pt>
                <c:pt idx="2">
                  <c:v>1186413.5799999908</c:v>
                </c:pt>
                <c:pt idx="3">
                  <c:v>21618612.669999976</c:v>
                </c:pt>
                <c:pt idx="4">
                  <c:v>14776302.429999994</c:v>
                </c:pt>
                <c:pt idx="5">
                  <c:v>6812468.650000006</c:v>
                </c:pt>
                <c:pt idx="6">
                  <c:v>25635357.429999985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02-5F4D-9CB5-8BA477B88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4453024"/>
        <c:axId val="1233525600"/>
      </c:lineChart>
      <c:catAx>
        <c:axId val="1164453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525600"/>
        <c:crosses val="autoZero"/>
        <c:auto val="1"/>
        <c:lblAlgn val="ctr"/>
        <c:lblOffset val="100"/>
        <c:noMultiLvlLbl val="0"/>
      </c:catAx>
      <c:valAx>
        <c:axId val="123352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EXPENSES</a:t>
                </a:r>
                <a:r>
                  <a:rPr lang="en-US" baseline="0" dirty="0"/>
                  <a:t> (MILLIONS)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445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UofM Appreciation of Total Assets (Audited)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'Finance data'!$B$5</c:f>
              <c:strCache>
                <c:ptCount val="1"/>
                <c:pt idx="0">
                  <c:v>Total Assets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'Finance data'!$C$4:$G$4</c:f>
              <c:strCache>
                <c:ptCount val="5"/>
                <c:pt idx="0">
                  <c:v> FY16 </c:v>
                </c:pt>
                <c:pt idx="1">
                  <c:v> FY17 </c:v>
                </c:pt>
                <c:pt idx="2">
                  <c:v> FY18 </c:v>
                </c:pt>
                <c:pt idx="3">
                  <c:v> FY19 </c:v>
                </c:pt>
                <c:pt idx="4">
                  <c:v> FY20 </c:v>
                </c:pt>
              </c:strCache>
            </c:strRef>
          </c:cat>
          <c:val>
            <c:numRef>
              <c:f>'Finance data'!$C$5:$G$5</c:f>
              <c:numCache>
                <c:formatCode>_("$"* #,##0.00_);_("$"* \(#,##0.00\);_("$"* "-"??_);_(@_)</c:formatCode>
                <c:ptCount val="5"/>
                <c:pt idx="0">
                  <c:v>718092180.55999994</c:v>
                </c:pt>
                <c:pt idx="1">
                  <c:v>744790168.38</c:v>
                </c:pt>
                <c:pt idx="2">
                  <c:v>768120329.86000001</c:v>
                </c:pt>
                <c:pt idx="3">
                  <c:v>841640693.74000001</c:v>
                </c:pt>
                <c:pt idx="4">
                  <c:v>887150012.33000004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36-6D42-8248-C42940979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591361656"/>
        <c:axId val="591368544"/>
      </c:lineChart>
      <c:catAx>
        <c:axId val="591361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368544"/>
        <c:crosses val="autoZero"/>
        <c:auto val="1"/>
        <c:lblAlgn val="ctr"/>
        <c:lblOffset val="100"/>
        <c:noMultiLvlLbl val="0"/>
      </c:catAx>
      <c:valAx>
        <c:axId val="591368544"/>
        <c:scaling>
          <c:orientation val="minMax"/>
          <c:min val="70000000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361656"/>
        <c:crosses val="autoZero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97" b="0" i="0" u="none" strike="noStrike" kern="1200" cap="all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dirty="0"/>
                    <a:t>Assets in Millions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History of Tuition Increase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'Tuition Inc Recap'!$B$5</c:f>
              <c:strCache>
                <c:ptCount val="1"/>
                <c:pt idx="0">
                  <c:v>Maint Chg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'Tuition Inc Recap'!$A$6:$A$36</c:f>
              <c:strCache>
                <c:ptCount val="31"/>
                <c:pt idx="0">
                  <c:v>FY1990</c:v>
                </c:pt>
                <c:pt idx="1">
                  <c:v>FY1991</c:v>
                </c:pt>
                <c:pt idx="2">
                  <c:v>FY1992</c:v>
                </c:pt>
                <c:pt idx="3">
                  <c:v>FY1993</c:v>
                </c:pt>
                <c:pt idx="4">
                  <c:v>FY1994</c:v>
                </c:pt>
                <c:pt idx="5">
                  <c:v>FY1995</c:v>
                </c:pt>
                <c:pt idx="6">
                  <c:v>FY1996</c:v>
                </c:pt>
                <c:pt idx="7">
                  <c:v>FY1997</c:v>
                </c:pt>
                <c:pt idx="8">
                  <c:v>FY1998</c:v>
                </c:pt>
                <c:pt idx="9">
                  <c:v>FY1999</c:v>
                </c:pt>
                <c:pt idx="10">
                  <c:v>FY2000</c:v>
                </c:pt>
                <c:pt idx="11">
                  <c:v>FY2001</c:v>
                </c:pt>
                <c:pt idx="12">
                  <c:v>FY2002</c:v>
                </c:pt>
                <c:pt idx="13">
                  <c:v>FY2003</c:v>
                </c:pt>
                <c:pt idx="14">
                  <c:v>FY2004</c:v>
                </c:pt>
                <c:pt idx="15">
                  <c:v>FY2005</c:v>
                </c:pt>
                <c:pt idx="16">
                  <c:v>FY2006</c:v>
                </c:pt>
                <c:pt idx="17">
                  <c:v>FY2007</c:v>
                </c:pt>
                <c:pt idx="18">
                  <c:v>FY2008</c:v>
                </c:pt>
                <c:pt idx="19">
                  <c:v>FY2009</c:v>
                </c:pt>
                <c:pt idx="20">
                  <c:v>FY2010</c:v>
                </c:pt>
                <c:pt idx="21">
                  <c:v>FY2011</c:v>
                </c:pt>
                <c:pt idx="22">
                  <c:v>FY2012</c:v>
                </c:pt>
                <c:pt idx="23">
                  <c:v>FY2013</c:v>
                </c:pt>
                <c:pt idx="24">
                  <c:v>FY2014</c:v>
                </c:pt>
                <c:pt idx="25">
                  <c:v>FY2015</c:v>
                </c:pt>
                <c:pt idx="26">
                  <c:v>FY2016</c:v>
                </c:pt>
                <c:pt idx="27">
                  <c:v>FY2017</c:v>
                </c:pt>
                <c:pt idx="28">
                  <c:v>FY2018</c:v>
                </c:pt>
                <c:pt idx="29">
                  <c:v>FY2019</c:v>
                </c:pt>
                <c:pt idx="30">
                  <c:v>FY2020</c:v>
                </c:pt>
              </c:strCache>
            </c:strRef>
          </c:cat>
          <c:val>
            <c:numRef>
              <c:f>'Tuition Inc Recap'!$B$6:$B$36</c:f>
              <c:numCache>
                <c:formatCode>0.0%</c:formatCode>
                <c:ptCount val="31"/>
                <c:pt idx="0">
                  <c:v>0.08</c:v>
                </c:pt>
                <c:pt idx="1">
                  <c:v>8.5000000000000006E-2</c:v>
                </c:pt>
                <c:pt idx="2">
                  <c:v>0.05</c:v>
                </c:pt>
                <c:pt idx="3">
                  <c:v>7.0999999999999994E-2</c:v>
                </c:pt>
                <c:pt idx="4">
                  <c:v>0.05</c:v>
                </c:pt>
                <c:pt idx="5">
                  <c:v>0.04</c:v>
                </c:pt>
                <c:pt idx="6">
                  <c:v>0.03</c:v>
                </c:pt>
                <c:pt idx="7">
                  <c:v>0.03</c:v>
                </c:pt>
                <c:pt idx="8">
                  <c:v>0.06</c:v>
                </c:pt>
                <c:pt idx="9">
                  <c:v>0.06</c:v>
                </c:pt>
                <c:pt idx="10">
                  <c:v>0.08</c:v>
                </c:pt>
                <c:pt idx="11">
                  <c:v>0.1</c:v>
                </c:pt>
                <c:pt idx="12">
                  <c:v>0.15</c:v>
                </c:pt>
                <c:pt idx="13">
                  <c:v>7.5999999999999998E-2</c:v>
                </c:pt>
                <c:pt idx="14">
                  <c:v>0.14000000000000001</c:v>
                </c:pt>
                <c:pt idx="15">
                  <c:v>7.0000000000000007E-2</c:v>
                </c:pt>
                <c:pt idx="16">
                  <c:v>0.125</c:v>
                </c:pt>
                <c:pt idx="17">
                  <c:v>4.1000000000000002E-2</c:v>
                </c:pt>
                <c:pt idx="18">
                  <c:v>0.06</c:v>
                </c:pt>
                <c:pt idx="19">
                  <c:v>7.0000000000000007E-2</c:v>
                </c:pt>
                <c:pt idx="20">
                  <c:v>6.5000000000000002E-2</c:v>
                </c:pt>
                <c:pt idx="21">
                  <c:v>0.05</c:v>
                </c:pt>
                <c:pt idx="22">
                  <c:v>0.10299999999999999</c:v>
                </c:pt>
                <c:pt idx="23">
                  <c:v>8.2000000000000003E-2</c:v>
                </c:pt>
                <c:pt idx="24">
                  <c:v>6.0999999999999999E-2</c:v>
                </c:pt>
                <c:pt idx="25">
                  <c:v>0</c:v>
                </c:pt>
                <c:pt idx="26">
                  <c:v>3.6999999999999998E-2</c:v>
                </c:pt>
                <c:pt idx="27">
                  <c:v>2.3E-2</c:v>
                </c:pt>
                <c:pt idx="28">
                  <c:v>2.5999999999999999E-2</c:v>
                </c:pt>
                <c:pt idx="29">
                  <c:v>0</c:v>
                </c:pt>
                <c:pt idx="30" formatCode="0.00%">
                  <c:v>1.7899999999999999E-2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D6-B24F-82F6-B1C496BFD61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075195487"/>
        <c:axId val="2048086815"/>
      </c:lineChart>
      <c:catAx>
        <c:axId val="20751954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086815"/>
        <c:crosses val="autoZero"/>
        <c:auto val="1"/>
        <c:lblAlgn val="ctr"/>
        <c:lblOffset val="100"/>
        <c:noMultiLvlLbl val="0"/>
      </c:catAx>
      <c:valAx>
        <c:axId val="204808681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Maint Chg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195487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Sheet1!$B$22</c:f>
              <c:strCache>
                <c:ptCount val="1"/>
                <c:pt idx="0">
                  <c:v>Total Operating Revenues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Sheet1!$C$21:$G$21</c:f>
              <c:strCache>
                <c:ptCount val="5"/>
                <c:pt idx="0">
                  <c:v> FY16 </c:v>
                </c:pt>
                <c:pt idx="1">
                  <c:v> FY17 </c:v>
                </c:pt>
                <c:pt idx="2">
                  <c:v> FY18 </c:v>
                </c:pt>
                <c:pt idx="3">
                  <c:v> FY19 </c:v>
                </c:pt>
                <c:pt idx="4">
                  <c:v> FY20 </c:v>
                </c:pt>
              </c:strCache>
            </c:strRef>
          </c:cat>
          <c:val>
            <c:numRef>
              <c:f>Sheet1!$C$22:$G$22</c:f>
              <c:numCache>
                <c:formatCode>_(* #,##0.00_);_(* \(#,##0.00\);_(* "-"??_);_(@_)</c:formatCode>
                <c:ptCount val="5"/>
                <c:pt idx="0">
                  <c:v>211457018.75999999</c:v>
                </c:pt>
                <c:pt idx="1">
                  <c:v>224476291.87</c:v>
                </c:pt>
                <c:pt idx="2">
                  <c:v>224994868.63</c:v>
                </c:pt>
                <c:pt idx="3">
                  <c:v>225944656.91999999</c:v>
                </c:pt>
                <c:pt idx="4">
                  <c:v>235973564.28999999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A8-4948-91EB-13D9366F7E28}"/>
            </c:ext>
          </c:extLst>
        </c:ser>
        <c:ser>
          <c:idx val="1"/>
          <c:order val="1"/>
          <c:tx>
            <c:strRef>
              <c:f>Sheet1!$B$23</c:f>
              <c:strCache>
                <c:ptCount val="1"/>
                <c:pt idx="0">
                  <c:v>Total nonoperating revenues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Sheet1!$C$21:$G$21</c:f>
              <c:strCache>
                <c:ptCount val="5"/>
                <c:pt idx="0">
                  <c:v> FY16 </c:v>
                </c:pt>
                <c:pt idx="1">
                  <c:v> FY17 </c:v>
                </c:pt>
                <c:pt idx="2">
                  <c:v> FY18 </c:v>
                </c:pt>
                <c:pt idx="3">
                  <c:v> FY19 </c:v>
                </c:pt>
                <c:pt idx="4">
                  <c:v> FY20 </c:v>
                </c:pt>
              </c:strCache>
            </c:strRef>
          </c:cat>
          <c:val>
            <c:numRef>
              <c:f>Sheet1!$C$23:$G$23</c:f>
              <c:numCache>
                <c:formatCode>_(* #,##0.00_);_(* \(#,##0.00\);_(* "-"??_);_(@_)</c:formatCode>
                <c:ptCount val="5"/>
                <c:pt idx="0">
                  <c:v>188956450.32000002</c:v>
                </c:pt>
                <c:pt idx="1">
                  <c:v>193121739.03</c:v>
                </c:pt>
                <c:pt idx="2">
                  <c:v>207354326.90000001</c:v>
                </c:pt>
                <c:pt idx="3">
                  <c:v>224853793.84000003</c:v>
                </c:pt>
                <c:pt idx="4">
                  <c:v>237805635.86000004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A8-4948-91EB-13D9366F7E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22682511"/>
        <c:axId val="2021696559"/>
      </c:lineChart>
      <c:catAx>
        <c:axId val="2022682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1696559"/>
        <c:crosses val="autoZero"/>
        <c:auto val="1"/>
        <c:lblAlgn val="ctr"/>
        <c:lblOffset val="100"/>
        <c:noMultiLvlLbl val="0"/>
      </c:catAx>
      <c:valAx>
        <c:axId val="2021696559"/>
        <c:scaling>
          <c:orientation val="minMax"/>
          <c:min val="18000000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Revenue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;[Red]&quot;$&quot;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682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2857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'Recap $150k'!$B$16</c:f>
              <c:strCache>
                <c:ptCount val="1"/>
                <c:pt idx="0">
                  <c:v>Faculty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524776558402509E-2"/>
                  <c:y val="-4.3203570247793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38E-CD45-89EE-4073FA27956E}"/>
                </c:ext>
              </c:extLst>
            </c:dLbl>
            <c:dLbl>
              <c:idx val="1"/>
              <c:layout>
                <c:manualLayout>
                  <c:x val="-2.797673192108497E-2"/>
                  <c:y val="-5.40044628097416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38E-CD45-89EE-4073FA27956E}"/>
                </c:ext>
              </c:extLst>
            </c:dLbl>
            <c:dLbl>
              <c:idx val="2"/>
              <c:layout>
                <c:manualLayout>
                  <c:x val="-3.7866954519189325E-2"/>
                  <c:y val="-4.32035702477933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38E-CD45-89EE-4073FA27956E}"/>
                </c:ext>
              </c:extLst>
            </c:dLbl>
            <c:dLbl>
              <c:idx val="3"/>
              <c:layout>
                <c:manualLayout>
                  <c:x val="-2.2446107517625082E-2"/>
                  <c:y val="-5.670468595022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38E-CD45-89EE-4073FA27956E}"/>
                </c:ext>
              </c:extLst>
            </c:dLbl>
            <c:dLbl>
              <c:idx val="4"/>
              <c:layout>
                <c:manualLayout>
                  <c:x val="-1.6869301167383319E-2"/>
                  <c:y val="-6.75055785121770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38E-CD45-89EE-4073FA279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'Recap $150k'!$A$17:$A$21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'Recap $150k'!$B$17:$B$21</c:f>
              <c:numCache>
                <c:formatCode>General</c:formatCode>
                <c:ptCount val="5"/>
                <c:pt idx="0">
                  <c:v>47</c:v>
                </c:pt>
                <c:pt idx="1">
                  <c:v>53</c:v>
                </c:pt>
                <c:pt idx="2">
                  <c:v>61</c:v>
                </c:pt>
                <c:pt idx="3">
                  <c:v>58</c:v>
                </c:pt>
                <c:pt idx="4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02-F24A-8B8D-E8B6727E5C09}"/>
            </c:ext>
          </c:extLst>
        </c:ser>
        <c:ser>
          <c:idx val="1"/>
          <c:order val="1"/>
          <c:tx>
            <c:strRef>
              <c:f>'Recap $150k'!$C$16</c:f>
              <c:strCache>
                <c:ptCount val="1"/>
                <c:pt idx="0">
                  <c:v>Deans, Assoc Deans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0712939408052834E-2"/>
                  <c:y val="4.59037933882803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38E-CD45-89EE-4073FA27956E}"/>
                </c:ext>
              </c:extLst>
            </c:dLbl>
            <c:dLbl>
              <c:idx val="1"/>
              <c:layout>
                <c:manualLayout>
                  <c:x val="-1.9360548175224618E-2"/>
                  <c:y val="4.3203570247793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38E-CD45-89EE-4073FA27956E}"/>
                </c:ext>
              </c:extLst>
            </c:dLbl>
            <c:dLbl>
              <c:idx val="2"/>
              <c:layout>
                <c:manualLayout>
                  <c:x val="-1.5089839018925175E-2"/>
                  <c:y val="4.59037933882803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8E-CD45-89EE-4073FA27956E}"/>
                </c:ext>
              </c:extLst>
            </c:dLbl>
            <c:dLbl>
              <c:idx val="3"/>
              <c:layout>
                <c:manualLayout>
                  <c:x val="-1.9360548175224618E-2"/>
                  <c:y val="3.24026776858449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38E-CD45-89EE-4073FA27956E}"/>
                </c:ext>
              </c:extLst>
            </c:dLbl>
            <c:dLbl>
              <c:idx val="4"/>
              <c:layout>
                <c:manualLayout>
                  <c:x val="-2.0712939408052914E-2"/>
                  <c:y val="-5.4004462809741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8E-CD45-89EE-4073FA279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'Recap $150k'!$A$17:$A$21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'Recap $150k'!$C$17:$C$21</c:f>
              <c:numCache>
                <c:formatCode>General</c:formatCode>
                <c:ptCount val="5"/>
                <c:pt idx="0">
                  <c:v>12</c:v>
                </c:pt>
                <c:pt idx="1">
                  <c:v>16</c:v>
                </c:pt>
                <c:pt idx="2">
                  <c:v>15</c:v>
                </c:pt>
                <c:pt idx="3">
                  <c:v>19</c:v>
                </c:pt>
                <c:pt idx="4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02-F24A-8B8D-E8B6727E5C09}"/>
            </c:ext>
          </c:extLst>
        </c:ser>
        <c:ser>
          <c:idx val="2"/>
          <c:order val="2"/>
          <c:tx>
            <c:strRef>
              <c:f>'Recap $150k'!$D$16</c:f>
              <c:strCache>
                <c:ptCount val="1"/>
                <c:pt idx="0">
                  <c:v>Admin Staff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0246748348182735E-2"/>
                  <c:y val="-3.51029008263320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8E-CD45-89EE-4073FA27956E}"/>
                </c:ext>
              </c:extLst>
            </c:dLbl>
            <c:dLbl>
              <c:idx val="1"/>
              <c:layout>
                <c:manualLayout>
                  <c:x val="-2.0766295249480593E-2"/>
                  <c:y val="-3.78031239668192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8E-CD45-89EE-4073FA27956E}"/>
                </c:ext>
              </c:extLst>
            </c:dLbl>
            <c:dLbl>
              <c:idx val="2"/>
              <c:layout>
                <c:manualLayout>
                  <c:x val="-1.9342725530714183E-2"/>
                  <c:y val="-5.4004462809741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8E-CD45-89EE-4073FA27956E}"/>
                </c:ext>
              </c:extLst>
            </c:dLbl>
            <c:dLbl>
              <c:idx val="3"/>
              <c:layout>
                <c:manualLayout>
                  <c:x val="-1.9360548175224618E-2"/>
                  <c:y val="-5.4004462809741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8E-CD45-89EE-4073FA27956E}"/>
                </c:ext>
              </c:extLst>
            </c:dLbl>
            <c:dLbl>
              <c:idx val="4"/>
              <c:layout>
                <c:manualLayout>
                  <c:x val="-2.078411789399124E-2"/>
                  <c:y val="2.9702454545357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8E-CD45-89EE-4073FA279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'Recap $150k'!$A$17:$A$21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'Recap $150k'!$D$17:$D$21</c:f>
              <c:numCache>
                <c:formatCode>General</c:formatCode>
                <c:ptCount val="5"/>
                <c:pt idx="0">
                  <c:v>17</c:v>
                </c:pt>
                <c:pt idx="1">
                  <c:v>18</c:v>
                </c:pt>
                <c:pt idx="2">
                  <c:v>18</c:v>
                </c:pt>
                <c:pt idx="3">
                  <c:v>19</c:v>
                </c:pt>
                <c:pt idx="4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02-F24A-8B8D-E8B6727E5C0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4206384"/>
        <c:axId val="454207368"/>
      </c:lineChart>
      <c:catAx>
        <c:axId val="45420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207368"/>
        <c:crosses val="autoZero"/>
        <c:auto val="1"/>
        <c:lblAlgn val="ctr"/>
        <c:lblOffset val="100"/>
        <c:noMultiLvlLbl val="0"/>
      </c:catAx>
      <c:valAx>
        <c:axId val="454207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 of Staff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20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History of Tuition Increase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'Tuition Inc Recap'!$B$5</c:f>
              <c:strCache>
                <c:ptCount val="1"/>
                <c:pt idx="0">
                  <c:v>Maint Chg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'Tuition Inc Recap'!$A$6:$A$36</c:f>
              <c:strCache>
                <c:ptCount val="31"/>
                <c:pt idx="0">
                  <c:v>FY1990</c:v>
                </c:pt>
                <c:pt idx="1">
                  <c:v>FY1991</c:v>
                </c:pt>
                <c:pt idx="2">
                  <c:v>FY1992</c:v>
                </c:pt>
                <c:pt idx="3">
                  <c:v>FY1993</c:v>
                </c:pt>
                <c:pt idx="4">
                  <c:v>FY1994</c:v>
                </c:pt>
                <c:pt idx="5">
                  <c:v>FY1995</c:v>
                </c:pt>
                <c:pt idx="6">
                  <c:v>FY1996</c:v>
                </c:pt>
                <c:pt idx="7">
                  <c:v>FY1997</c:v>
                </c:pt>
                <c:pt idx="8">
                  <c:v>FY1998</c:v>
                </c:pt>
                <c:pt idx="9">
                  <c:v>FY1999</c:v>
                </c:pt>
                <c:pt idx="10">
                  <c:v>FY2000</c:v>
                </c:pt>
                <c:pt idx="11">
                  <c:v>FY2001</c:v>
                </c:pt>
                <c:pt idx="12">
                  <c:v>FY2002</c:v>
                </c:pt>
                <c:pt idx="13">
                  <c:v>FY2003</c:v>
                </c:pt>
                <c:pt idx="14">
                  <c:v>FY2004</c:v>
                </c:pt>
                <c:pt idx="15">
                  <c:v>FY2005</c:v>
                </c:pt>
                <c:pt idx="16">
                  <c:v>FY2006</c:v>
                </c:pt>
                <c:pt idx="17">
                  <c:v>FY2007</c:v>
                </c:pt>
                <c:pt idx="18">
                  <c:v>FY2008</c:v>
                </c:pt>
                <c:pt idx="19">
                  <c:v>FY2009</c:v>
                </c:pt>
                <c:pt idx="20">
                  <c:v>FY2010</c:v>
                </c:pt>
                <c:pt idx="21">
                  <c:v>FY2011</c:v>
                </c:pt>
                <c:pt idx="22">
                  <c:v>FY2012</c:v>
                </c:pt>
                <c:pt idx="23">
                  <c:v>FY2013</c:v>
                </c:pt>
                <c:pt idx="24">
                  <c:v>FY2014</c:v>
                </c:pt>
                <c:pt idx="25">
                  <c:v>FY2015</c:v>
                </c:pt>
                <c:pt idx="26">
                  <c:v>FY2016</c:v>
                </c:pt>
                <c:pt idx="27">
                  <c:v>FY2017</c:v>
                </c:pt>
                <c:pt idx="28">
                  <c:v>FY2018</c:v>
                </c:pt>
                <c:pt idx="29">
                  <c:v>FY2019</c:v>
                </c:pt>
                <c:pt idx="30">
                  <c:v>FY2020</c:v>
                </c:pt>
              </c:strCache>
            </c:strRef>
          </c:cat>
          <c:val>
            <c:numRef>
              <c:f>'Tuition Inc Recap'!$B$6:$B$36</c:f>
              <c:numCache>
                <c:formatCode>0.0%</c:formatCode>
                <c:ptCount val="31"/>
                <c:pt idx="0">
                  <c:v>0.08</c:v>
                </c:pt>
                <c:pt idx="1">
                  <c:v>8.5000000000000006E-2</c:v>
                </c:pt>
                <c:pt idx="2">
                  <c:v>0.05</c:v>
                </c:pt>
                <c:pt idx="3">
                  <c:v>7.0999999999999994E-2</c:v>
                </c:pt>
                <c:pt idx="4">
                  <c:v>0.05</c:v>
                </c:pt>
                <c:pt idx="5">
                  <c:v>0.04</c:v>
                </c:pt>
                <c:pt idx="6">
                  <c:v>0.03</c:v>
                </c:pt>
                <c:pt idx="7">
                  <c:v>0.03</c:v>
                </c:pt>
                <c:pt idx="8">
                  <c:v>0.06</c:v>
                </c:pt>
                <c:pt idx="9">
                  <c:v>0.06</c:v>
                </c:pt>
                <c:pt idx="10">
                  <c:v>0.08</c:v>
                </c:pt>
                <c:pt idx="11">
                  <c:v>0.1</c:v>
                </c:pt>
                <c:pt idx="12">
                  <c:v>0.15</c:v>
                </c:pt>
                <c:pt idx="13">
                  <c:v>7.5999999999999998E-2</c:v>
                </c:pt>
                <c:pt idx="14">
                  <c:v>0.14000000000000001</c:v>
                </c:pt>
                <c:pt idx="15">
                  <c:v>7.0000000000000007E-2</c:v>
                </c:pt>
                <c:pt idx="16">
                  <c:v>0.125</c:v>
                </c:pt>
                <c:pt idx="17">
                  <c:v>4.1000000000000002E-2</c:v>
                </c:pt>
                <c:pt idx="18">
                  <c:v>0.06</c:v>
                </c:pt>
                <c:pt idx="19">
                  <c:v>7.0000000000000007E-2</c:v>
                </c:pt>
                <c:pt idx="20">
                  <c:v>6.5000000000000002E-2</c:v>
                </c:pt>
                <c:pt idx="21">
                  <c:v>0.05</c:v>
                </c:pt>
                <c:pt idx="22">
                  <c:v>0.10299999999999999</c:v>
                </c:pt>
                <c:pt idx="23">
                  <c:v>8.2000000000000003E-2</c:v>
                </c:pt>
                <c:pt idx="24">
                  <c:v>6.0999999999999999E-2</c:v>
                </c:pt>
                <c:pt idx="25">
                  <c:v>0</c:v>
                </c:pt>
                <c:pt idx="26">
                  <c:v>3.6999999999999998E-2</c:v>
                </c:pt>
                <c:pt idx="27">
                  <c:v>2.3E-2</c:v>
                </c:pt>
                <c:pt idx="28">
                  <c:v>2.5999999999999999E-2</c:v>
                </c:pt>
                <c:pt idx="29">
                  <c:v>0</c:v>
                </c:pt>
                <c:pt idx="30" formatCode="0.00%">
                  <c:v>1.7899999999999999E-2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76-9A4C-8A55-ED3FA08DEA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075195487"/>
        <c:axId val="2048086815"/>
      </c:lineChart>
      <c:catAx>
        <c:axId val="20751954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086815"/>
        <c:crosses val="autoZero"/>
        <c:auto val="1"/>
        <c:lblAlgn val="ctr"/>
        <c:lblOffset val="100"/>
        <c:noMultiLvlLbl val="0"/>
      </c:catAx>
      <c:valAx>
        <c:axId val="204808681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Maint Chg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195487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UofM % Salary Increase History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tx1">
                  <a:lumMod val="7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'12 Year Salary Increase History'!$J$31</c:f>
              <c:strCache>
                <c:ptCount val="1"/>
                <c:pt idx="0">
                  <c:v>Salary Pool Increase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'12 Year Salary Increase History'!$I$32:$I$41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'12 Year Salary Increase History'!$J$32:$J$41</c:f>
              <c:numCache>
                <c:formatCode>0.0%</c:formatCode>
                <c:ptCount val="10"/>
                <c:pt idx="0">
                  <c:v>0.03</c:v>
                </c:pt>
                <c:pt idx="1">
                  <c:v>2.5000000000000001E-2</c:v>
                </c:pt>
                <c:pt idx="2">
                  <c:v>1.4999999999999999E-2</c:v>
                </c:pt>
                <c:pt idx="3">
                  <c:v>0</c:v>
                </c:pt>
                <c:pt idx="4">
                  <c:v>0.02</c:v>
                </c:pt>
                <c:pt idx="5">
                  <c:v>0</c:v>
                </c:pt>
                <c:pt idx="6">
                  <c:v>0.03</c:v>
                </c:pt>
                <c:pt idx="7">
                  <c:v>2.1999999999999999E-2</c:v>
                </c:pt>
                <c:pt idx="8">
                  <c:v>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23-954A-8519-5F8E5EDA0D17}"/>
            </c:ext>
          </c:extLst>
        </c:ser>
        <c:ser>
          <c:idx val="1"/>
          <c:order val="1"/>
          <c:tx>
            <c:strRef>
              <c:f>'12 Year Salary Increase History'!$K$31</c:f>
              <c:strCache>
                <c:ptCount val="1"/>
                <c:pt idx="0">
                  <c:v>Adjuncts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'12 Year Salary Increase History'!$I$32:$I$41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'12 Year Salary Increase History'!$K$32:$K$41</c:f>
              <c:numCache>
                <c:formatCode>General</c:formatCode>
                <c:ptCount val="10"/>
                <c:pt idx="6" formatCode="0.0%">
                  <c:v>0.03</c:v>
                </c:pt>
                <c:pt idx="7" formatCode="0.0%">
                  <c:v>2.5000000000000001E-2</c:v>
                </c:pt>
                <c:pt idx="8" formatCode="0.0%">
                  <c:v>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23-954A-8519-5F8E5EDA0D1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24792368"/>
        <c:axId val="519743408"/>
      </c:lineChart>
      <c:catAx>
        <c:axId val="524792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743408"/>
        <c:crosses val="autoZero"/>
        <c:auto val="1"/>
        <c:lblAlgn val="ctr"/>
        <c:lblOffset val="100"/>
        <c:noMultiLvlLbl val="0"/>
      </c:catAx>
      <c:valAx>
        <c:axId val="519743408"/>
        <c:scaling>
          <c:orientation val="minMax"/>
          <c:min val="-2.0000000000000004E-2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79236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tx1">
              <a:lumMod val="7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History of Tuition Increase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'Tuition Inc Recap'!$B$5</c:f>
              <c:strCache>
                <c:ptCount val="1"/>
                <c:pt idx="0">
                  <c:v>Maint Chg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'Tuition Inc Recap'!$A$6:$A$36</c:f>
              <c:strCache>
                <c:ptCount val="31"/>
                <c:pt idx="0">
                  <c:v>FY1990</c:v>
                </c:pt>
                <c:pt idx="1">
                  <c:v>FY1991</c:v>
                </c:pt>
                <c:pt idx="2">
                  <c:v>FY1992</c:v>
                </c:pt>
                <c:pt idx="3">
                  <c:v>FY1993</c:v>
                </c:pt>
                <c:pt idx="4">
                  <c:v>FY1994</c:v>
                </c:pt>
                <c:pt idx="5">
                  <c:v>FY1995</c:v>
                </c:pt>
                <c:pt idx="6">
                  <c:v>FY1996</c:v>
                </c:pt>
                <c:pt idx="7">
                  <c:v>FY1997</c:v>
                </c:pt>
                <c:pt idx="8">
                  <c:v>FY1998</c:v>
                </c:pt>
                <c:pt idx="9">
                  <c:v>FY1999</c:v>
                </c:pt>
                <c:pt idx="10">
                  <c:v>FY2000</c:v>
                </c:pt>
                <c:pt idx="11">
                  <c:v>FY2001</c:v>
                </c:pt>
                <c:pt idx="12">
                  <c:v>FY2002</c:v>
                </c:pt>
                <c:pt idx="13">
                  <c:v>FY2003</c:v>
                </c:pt>
                <c:pt idx="14">
                  <c:v>FY2004</c:v>
                </c:pt>
                <c:pt idx="15">
                  <c:v>FY2005</c:v>
                </c:pt>
                <c:pt idx="16">
                  <c:v>FY2006</c:v>
                </c:pt>
                <c:pt idx="17">
                  <c:v>FY2007</c:v>
                </c:pt>
                <c:pt idx="18">
                  <c:v>FY2008</c:v>
                </c:pt>
                <c:pt idx="19">
                  <c:v>FY2009</c:v>
                </c:pt>
                <c:pt idx="20">
                  <c:v>FY2010</c:v>
                </c:pt>
                <c:pt idx="21">
                  <c:v>FY2011</c:v>
                </c:pt>
                <c:pt idx="22">
                  <c:v>FY2012</c:v>
                </c:pt>
                <c:pt idx="23">
                  <c:v>FY2013</c:v>
                </c:pt>
                <c:pt idx="24">
                  <c:v>FY2014</c:v>
                </c:pt>
                <c:pt idx="25">
                  <c:v>FY2015</c:v>
                </c:pt>
                <c:pt idx="26">
                  <c:v>FY2016</c:v>
                </c:pt>
                <c:pt idx="27">
                  <c:v>FY2017</c:v>
                </c:pt>
                <c:pt idx="28">
                  <c:v>FY2018</c:v>
                </c:pt>
                <c:pt idx="29">
                  <c:v>FY2019</c:v>
                </c:pt>
                <c:pt idx="30">
                  <c:v>FY2020</c:v>
                </c:pt>
              </c:strCache>
            </c:strRef>
          </c:cat>
          <c:val>
            <c:numRef>
              <c:f>'Tuition Inc Recap'!$B$6:$B$36</c:f>
              <c:numCache>
                <c:formatCode>0.0%</c:formatCode>
                <c:ptCount val="31"/>
                <c:pt idx="0">
                  <c:v>0.08</c:v>
                </c:pt>
                <c:pt idx="1">
                  <c:v>8.5000000000000006E-2</c:v>
                </c:pt>
                <c:pt idx="2">
                  <c:v>0.05</c:v>
                </c:pt>
                <c:pt idx="3">
                  <c:v>7.0999999999999994E-2</c:v>
                </c:pt>
                <c:pt idx="4">
                  <c:v>0.05</c:v>
                </c:pt>
                <c:pt idx="5">
                  <c:v>0.04</c:v>
                </c:pt>
                <c:pt idx="6">
                  <c:v>0.03</c:v>
                </c:pt>
                <c:pt idx="7">
                  <c:v>0.03</c:v>
                </c:pt>
                <c:pt idx="8">
                  <c:v>0.06</c:v>
                </c:pt>
                <c:pt idx="9">
                  <c:v>0.06</c:v>
                </c:pt>
                <c:pt idx="10">
                  <c:v>0.08</c:v>
                </c:pt>
                <c:pt idx="11">
                  <c:v>0.1</c:v>
                </c:pt>
                <c:pt idx="12">
                  <c:v>0.15</c:v>
                </c:pt>
                <c:pt idx="13">
                  <c:v>7.5999999999999998E-2</c:v>
                </c:pt>
                <c:pt idx="14">
                  <c:v>0.14000000000000001</c:v>
                </c:pt>
                <c:pt idx="15">
                  <c:v>7.0000000000000007E-2</c:v>
                </c:pt>
                <c:pt idx="16">
                  <c:v>0.125</c:v>
                </c:pt>
                <c:pt idx="17">
                  <c:v>4.1000000000000002E-2</c:v>
                </c:pt>
                <c:pt idx="18">
                  <c:v>0.06</c:v>
                </c:pt>
                <c:pt idx="19">
                  <c:v>7.0000000000000007E-2</c:v>
                </c:pt>
                <c:pt idx="20">
                  <c:v>6.5000000000000002E-2</c:v>
                </c:pt>
                <c:pt idx="21">
                  <c:v>0.05</c:v>
                </c:pt>
                <c:pt idx="22">
                  <c:v>0.10299999999999999</c:v>
                </c:pt>
                <c:pt idx="23">
                  <c:v>8.2000000000000003E-2</c:v>
                </c:pt>
                <c:pt idx="24">
                  <c:v>6.0999999999999999E-2</c:v>
                </c:pt>
                <c:pt idx="25">
                  <c:v>0</c:v>
                </c:pt>
                <c:pt idx="26">
                  <c:v>3.6999999999999998E-2</c:v>
                </c:pt>
                <c:pt idx="27">
                  <c:v>2.3E-2</c:v>
                </c:pt>
                <c:pt idx="28">
                  <c:v>2.5999999999999999E-2</c:v>
                </c:pt>
                <c:pt idx="29">
                  <c:v>0</c:v>
                </c:pt>
                <c:pt idx="30" formatCode="0.00%">
                  <c:v>1.7899999999999999E-2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A6-8D46-83DD-33AFA2440A0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075195487"/>
        <c:axId val="2048086815"/>
      </c:lineChart>
      <c:catAx>
        <c:axId val="20751954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086815"/>
        <c:crosses val="autoZero"/>
        <c:auto val="1"/>
        <c:lblAlgn val="ctr"/>
        <c:lblOffset val="100"/>
        <c:noMultiLvlLbl val="0"/>
      </c:catAx>
      <c:valAx>
        <c:axId val="204808681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Maint Chg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5195487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2200" b="0" i="0" baseline="0" dirty="0">
                <a:effectLst/>
              </a:rPr>
              <a:t>UofM History of Annual Minimum Wage rates </a:t>
            </a:r>
            <a:endParaRPr lang="en-US" sz="2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Min Hr Rate</c:v>
                </c:pt>
              </c:strCache>
            </c:strRef>
          </c:tx>
          <c:spPr>
            <a:ln w="25400" cap="flat" cmpd="dbl" algn="ctr">
              <a:solidFill>
                <a:schemeClr val="accent3">
                  <a:alpha val="5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3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dLbls>
            <c:dLbl>
              <c:idx val="4"/>
              <c:layout>
                <c:manualLayout>
                  <c:x val="-3.8281361362904977E-2"/>
                  <c:y val="-4.62535444981911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43-4341-9313-139084AC07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2020</c:v>
                </c:pt>
              </c:numCache>
            </c:numRef>
          </c:xVal>
          <c:yVal>
            <c:numRef>
              <c:f>Sheet1!$B$2:$B$13</c:f>
              <c:numCache>
                <c:formatCode>_("$"* #,##0.00_);_("$"* \(#,##0.00\);_("$"* "-"??_);_(@_)</c:formatCode>
                <c:ptCount val="12"/>
                <c:pt idx="0">
                  <c:v>7.38</c:v>
                </c:pt>
                <c:pt idx="1">
                  <c:v>8</c:v>
                </c:pt>
                <c:pt idx="2">
                  <c:v>8.3800000000000008</c:v>
                </c:pt>
                <c:pt idx="3">
                  <c:v>8.75</c:v>
                </c:pt>
                <c:pt idx="4">
                  <c:v>8.8800000000000008</c:v>
                </c:pt>
                <c:pt idx="5">
                  <c:v>10.1</c:v>
                </c:pt>
                <c:pt idx="6">
                  <c:v>10.1</c:v>
                </c:pt>
                <c:pt idx="7">
                  <c:v>10.1</c:v>
                </c:pt>
                <c:pt idx="8">
                  <c:v>10.1</c:v>
                </c:pt>
                <c:pt idx="9">
                  <c:v>10.6</c:v>
                </c:pt>
                <c:pt idx="10">
                  <c:v>11.11</c:v>
                </c:pt>
                <c:pt idx="11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B0C-DA42-B03C-61950966F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8451584"/>
        <c:axId val="458449288"/>
      </c:scatterChart>
      <c:valAx>
        <c:axId val="458451584"/>
        <c:scaling>
          <c:orientation val="minMax"/>
          <c:max val="2021"/>
          <c:min val="20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Fiscal</a:t>
                </a:r>
                <a:r>
                  <a:rPr lang="en-US" baseline="0" dirty="0"/>
                  <a:t> Year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8785682075519904"/>
              <c:y val="0.955429912401285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449288"/>
        <c:crosses val="autoZero"/>
        <c:crossBetween val="midCat"/>
        <c:majorUnit val="1"/>
      </c:valAx>
      <c:valAx>
        <c:axId val="458449288"/>
        <c:scaling>
          <c:orientation val="minMax"/>
          <c:min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Wages ($)</a:t>
                </a:r>
              </a:p>
            </c:rich>
          </c:tx>
          <c:layout>
            <c:manualLayout>
              <c:xMode val="edge"/>
              <c:yMode val="edge"/>
              <c:x val="5.6928156666287144E-3"/>
              <c:y val="0.422894582453799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451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UofM Investment in Faculty Promotions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'Faculty Promotion History'!$C$5</c:f>
              <c:strCache>
                <c:ptCount val="1"/>
                <c:pt idx="0">
                  <c:v>Increase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7.1114861701692386E-2"/>
                  <c:y val="-3.85510228306889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41-804B-9466-080419B104A9}"/>
                </c:ext>
              </c:extLst>
            </c:dLbl>
            <c:dLbl>
              <c:idx val="3"/>
              <c:layout>
                <c:manualLayout>
                  <c:x val="-7.1114861701692428E-2"/>
                  <c:y val="-3.85510228306888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41-804B-9466-080419B104A9}"/>
                </c:ext>
              </c:extLst>
            </c:dLbl>
            <c:dLbl>
              <c:idx val="5"/>
              <c:layout>
                <c:manualLayout>
                  <c:x val="-2.487209114420609E-2"/>
                  <c:y val="5.19012384758437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41-804B-9466-080419B104A9}"/>
                </c:ext>
              </c:extLst>
            </c:dLbl>
            <c:dLbl>
              <c:idx val="6"/>
              <c:layout>
                <c:manualLayout>
                  <c:x val="-0.13277188911167404"/>
                  <c:y val="-2.8500771574407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41-804B-9466-080419B104A9}"/>
                </c:ext>
              </c:extLst>
            </c:dLbl>
            <c:dLbl>
              <c:idx val="7"/>
              <c:layout>
                <c:manualLayout>
                  <c:x val="-5.3498568155983264E-2"/>
                  <c:y val="-3.85510228306889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41-804B-9466-080419B104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'Faculty Promotion History'!$B$6:$B$14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'Faculty Promotion History'!$C$6:$C$14</c:f>
              <c:numCache>
                <c:formatCode>_("$"* #,##0.00_);_("$"* \(#,##0.00\);_("$"* "-"??_);_(@_)</c:formatCode>
                <c:ptCount val="9"/>
                <c:pt idx="0">
                  <c:v>180342.64059999998</c:v>
                </c:pt>
                <c:pt idx="1">
                  <c:v>210488</c:v>
                </c:pt>
                <c:pt idx="2">
                  <c:v>179558.69939999998</c:v>
                </c:pt>
                <c:pt idx="3">
                  <c:v>172861</c:v>
                </c:pt>
                <c:pt idx="4">
                  <c:v>159209.8842</c:v>
                </c:pt>
                <c:pt idx="5">
                  <c:v>202461.17270000005</c:v>
                </c:pt>
                <c:pt idx="6">
                  <c:v>256451</c:v>
                </c:pt>
                <c:pt idx="7">
                  <c:v>263941.14669999998</c:v>
                </c:pt>
                <c:pt idx="8">
                  <c:v>198585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841-804B-9466-080419B10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237000"/>
        <c:axId val="527237984"/>
      </c:lineChart>
      <c:catAx>
        <c:axId val="527237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237984"/>
        <c:crosses val="autoZero"/>
        <c:auto val="1"/>
        <c:lblAlgn val="ctr"/>
        <c:lblOffset val="100"/>
        <c:noMultiLvlLbl val="0"/>
      </c:catAx>
      <c:valAx>
        <c:axId val="52723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23700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83000"/>
      </a:schemeClr>
    </a:solidFill>
    <a:ln w="9525" cap="flat" cmpd="sng" algn="ctr">
      <a:solidFill>
        <a:schemeClr val="bg1">
          <a:alpha val="74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0.8087</cdr:x>
      <cdr:y>0.30037</cdr:y>
    </cdr:from>
    <cdr:to>
      <cdr:x>0.99537</cdr:x>
      <cdr:y>0.38643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020581" y="1671125"/>
          <a:ext cx="2082194" cy="4787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dirty="0">
              <a:solidFill>
                <a:schemeClr val="tx2">
                  <a:lumMod val="60000"/>
                  <a:lumOff val="40000"/>
                </a:schemeClr>
              </a:solidFill>
            </a:rPr>
            <a:t>9/1/2019</a:t>
          </a:r>
        </a:p>
      </cdr:txBody>
    </cdr:sp>
  </cdr:relSizeAnchor>
  <cdr:relSizeAnchor xmlns:cdr="http://schemas.openxmlformats.org/drawingml/2006/chartDrawing">
    <cdr:from>
      <cdr:x>0.8087</cdr:x>
      <cdr:y>0.19054</cdr:y>
    </cdr:from>
    <cdr:to>
      <cdr:x>0.99537</cdr:x>
      <cdr:y>0.2766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9020581" y="1060099"/>
          <a:ext cx="2082194" cy="478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>
              <a:solidFill>
                <a:schemeClr val="tx2">
                  <a:lumMod val="60000"/>
                  <a:lumOff val="40000"/>
                </a:schemeClr>
              </a:solidFill>
            </a:rPr>
            <a:t>4/1/2020</a:t>
          </a:r>
        </a:p>
      </cdr:txBody>
    </cdr:sp>
  </cdr:relSizeAnchor>
  <cdr:relSizeAnchor xmlns:cdr="http://schemas.openxmlformats.org/drawingml/2006/chartDrawing">
    <cdr:from>
      <cdr:x>0.68203</cdr:x>
      <cdr:y>0.62142</cdr:y>
    </cdr:from>
    <cdr:to>
      <cdr:x>0.95495</cdr:x>
      <cdr:y>0.73759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815BD8E1-9A47-409D-8A4C-77A208DA9CCB}"/>
            </a:ext>
          </a:extLst>
        </cdr:cNvPr>
        <cdr:cNvSpPr txBox="1"/>
      </cdr:nvSpPr>
      <cdr:spPr>
        <a:xfrm xmlns:a="http://schemas.openxmlformats.org/drawingml/2006/main">
          <a:off x="7607659" y="3457289"/>
          <a:ext cx="3044283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chemeClr val="accent5">
                  <a:lumMod val="50000"/>
                </a:schemeClr>
              </a:solidFill>
            </a:rPr>
            <a:t>2020 Federal Minimum wage is $7.25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3630-A01D-46F7-B257-DB40B60ADDEF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B7950-0936-4CBF-BD52-866A178AE9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8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B7950-0936-4CBF-BD52-866A178AE93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38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C5D10-0D33-46D6-9FD0-D19123EEF12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5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B7950-0936-4CBF-BD52-866A178AE93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81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Herff Trust consolidation in FY2019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B7950-0936-4CBF-BD52-866A178AE93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89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29D9-9C74-4AFD-A94B-699EE0B4D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7034B-089F-4A4A-BD8B-C57F6C69C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6F76-A82E-41B5-91CB-8785D73E6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1E443-E73F-4F9A-9837-0F98B6E1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D14C7-6460-4F8B-97D9-9270266A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90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1CF8-554E-468C-B742-7A38CF6B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1A5EE-ACB1-4971-850E-EDB39F021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B00D2-1B24-4A3C-90DB-F14C14FE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A98A-D452-4AC2-B56B-5B3F922C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6B1A6-7305-4DE3-A35C-801789FC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8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2022F-0814-41B0-80B9-3FC3256A7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DB9B5-4BD8-408D-BCF4-6C74F66B1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3CF70-C894-4A03-9534-FCBB94CD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4483C-505A-49F0-9FA2-40A5D21F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DC778-8EA9-402C-A014-72C8F456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C7A60-575D-4255-B060-44108258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7551-34F6-4CAB-8A87-AE39395E6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A0A2D-CA51-42A5-A4A2-DBB4DB2D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2BB70-9E89-4C3E-BC9A-C1D7803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053E-C99B-4647-9125-62117C63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8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0281-1ED0-4C4C-B014-86A5479E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811E0-97D7-4A94-92F6-C0CB13532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6AD53-2276-41FF-8B12-F8AFFC01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966EF-14D6-4639-B77F-0DE43279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02E0E-AC86-47D0-A062-5B35D7EA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2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F6DA-EB27-4EB3-BBE3-D2118302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35547-68ED-45E1-844B-0C4F90972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EB011-2811-47E7-9B66-85572F324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D0252-73BC-4D7C-A1B4-F10A19D3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479EF-1E2A-43B3-AD25-EF17075F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23410-A614-4216-A37C-8447BEC9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3DBBC-B470-4D80-938D-98164356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E40CE-4C20-4E52-AC59-55EB09C20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F55A4-5180-430C-9AF8-74493FC50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B55D2-2A91-472B-8ECA-E2DBE839D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E9A10-E702-433B-827B-663AE244B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D1D34-05E1-4B38-81B5-442F317FA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134C9-B091-4FDE-8F8C-222AE77F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C82237-DE25-4307-ACA4-D8BCB18F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4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4D3AF-284F-4B60-A681-012BF1AD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44DB2E-222B-40DF-8032-C14FCDF5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256EB-EB5C-4B88-861C-CE72883A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D4056-2029-4BFF-8214-6376DF09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0039B-E783-412A-B11C-86ED8D35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9532C-9BAB-497F-A7EB-16FF56789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64FF4-2C5F-4A1F-93AE-35D047BFF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BF2A2-DF44-4C82-88FB-13DD2B143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E5685-C62A-413E-810F-4E48B8945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4F5CC-FC06-425C-A156-F19E3B9F1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73857-116C-4870-8052-CD8F5FBA1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5E4C5-1281-4E09-A6A8-5AC0404D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744C3-AAD5-4DBF-A56D-D117FEFC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8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6EB4-2A5A-40A2-A29B-89CC1681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BDDFF8-60C4-4531-8315-666B83F8C0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0E38E-2D58-489A-8338-1DE69C525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A93C2-EDF7-4D03-BD5E-90FEB3A5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C1ED9-5A7C-4B79-BD53-FB4D65DA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51BC2-71F2-4C5F-B093-41BAC241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45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6A76FF-3E57-492D-AF5A-6DCFD1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4D860-B492-4C52-9CFA-BE2FDBE38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5270E-B4EA-49EC-8ED3-521257170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C69EB-6444-493D-8B89-E0990FBCB988}" type="datetimeFigureOut">
              <a:rPr lang="en-US" smtClean="0"/>
              <a:t>10/26/20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4E8BD-EBAB-43EF-91B6-CEB7B093E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497B8-BFF6-4BB1-99FB-48373AC74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74DC-45BB-43BE-AA92-70328A65E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5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chart" Target="../charts/char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243F32C-C97F-604A-AF99-CD28CF76DF39}"/>
              </a:ext>
            </a:extLst>
          </p:cNvPr>
          <p:cNvGraphicFramePr>
            <a:graphicFrameLocks/>
          </p:cNvGraphicFramePr>
          <p:nvPr/>
        </p:nvGraphicFramePr>
        <p:xfrm>
          <a:off x="133894" y="1051560"/>
          <a:ext cx="6201592" cy="4042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B5CCE7C-2055-D447-9AD2-922F685386C9}"/>
              </a:ext>
            </a:extLst>
          </p:cNvPr>
          <p:cNvSpPr/>
          <p:nvPr/>
        </p:nvSpPr>
        <p:spPr>
          <a:xfrm>
            <a:off x="2407179" y="300414"/>
            <a:ext cx="7314503" cy="63094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 sz="1862" b="0" i="0" u="none" strike="noStrike" kern="1200" cap="none" spc="20" baseline="0">
                <a:solidFill>
                  <a:srgbClr val="204279">
                    <a:lumMod val="50000"/>
                    <a:lumOff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3500" dirty="0">
                <a:solidFill>
                  <a:schemeClr val="bg1"/>
                </a:solidFill>
              </a:rPr>
              <a:t>Salaries, Wages &amp; Benefits Growth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A4864-C408-1246-9884-F0D26B830703}"/>
              </a:ext>
            </a:extLst>
          </p:cNvPr>
          <p:cNvSpPr txBox="1"/>
          <p:nvPr/>
        </p:nvSpPr>
        <p:spPr>
          <a:xfrm>
            <a:off x="7013093" y="1406374"/>
            <a:ext cx="237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9417A"/>
                </a:solidFill>
                <a:latin typeface="Proxima Nova" panose="02000506030000020004" pitchFamily="2" charset="0"/>
              </a:rPr>
              <a:t>(Audited)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756B78A-652E-334A-8EF2-40B3C6F0EA37}"/>
              </a:ext>
            </a:extLst>
          </p:cNvPr>
          <p:cNvGraphicFramePr>
            <a:graphicFrameLocks/>
          </p:cNvGraphicFramePr>
          <p:nvPr/>
        </p:nvGraphicFramePr>
        <p:xfrm>
          <a:off x="6630878" y="1051560"/>
          <a:ext cx="5561121" cy="4042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79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deScreen Power Point Slides7.jpg">
            <a:extLst>
              <a:ext uri="{FF2B5EF4-FFF2-40B4-BE49-F238E27FC236}">
                <a16:creationId xmlns:a16="http://schemas.microsoft.com/office/drawing/2014/main" id="{AB268D6B-C154-4D48-943E-BBE596FF7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587"/>
            <a:ext cx="12192000" cy="69234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542F6C6-CEBE-4E45-BB27-EA69D508EF9E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8274570" cy="107030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Total Operating &amp; Non-Operating Revenue Growth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(State Appropriations, Gifts and Grants)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397B2-4808-BB40-9AD3-94B190EB1F64}"/>
              </a:ext>
            </a:extLst>
          </p:cNvPr>
          <p:cNvSpPr txBox="1"/>
          <p:nvPr/>
        </p:nvSpPr>
        <p:spPr>
          <a:xfrm>
            <a:off x="-334764" y="1137949"/>
            <a:ext cx="237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9417A"/>
                </a:solidFill>
                <a:latin typeface="Proxima Nova" panose="02000506030000020004" pitchFamily="2" charset="0"/>
              </a:rPr>
              <a:t>(Audited)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2EBAC68-5E6F-A044-850C-25F133C9CF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349895"/>
              </p:ext>
            </p:extLst>
          </p:nvPr>
        </p:nvGraphicFramePr>
        <p:xfrm>
          <a:off x="1776550" y="1137949"/>
          <a:ext cx="8673736" cy="4857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285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054ADC-EB7F-C94F-A6F1-CC8758995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25056" r="21143" b="16534"/>
          <a:stretch/>
        </p:blipFill>
        <p:spPr>
          <a:xfrm>
            <a:off x="0" y="-45469"/>
            <a:ext cx="12192000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E7B37-2280-BD4A-976D-EE60C30976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r="25888" b="39048"/>
          <a:stretch/>
        </p:blipFill>
        <p:spPr>
          <a:xfrm>
            <a:off x="10487601" y="5224044"/>
            <a:ext cx="1545021" cy="13281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A5F46D0-BEDE-3A4E-91E8-B202C5D19A1E}"/>
              </a:ext>
            </a:extLst>
          </p:cNvPr>
          <p:cNvSpPr/>
          <p:nvPr/>
        </p:nvSpPr>
        <p:spPr>
          <a:xfrm>
            <a:off x="0" y="0"/>
            <a:ext cx="12192000" cy="1233231"/>
          </a:xfrm>
          <a:prstGeom prst="rect">
            <a:avLst/>
          </a:prstGeom>
          <a:solidFill>
            <a:srgbClr val="204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0C7D84-6820-7C47-8D54-082B338BBD22}"/>
              </a:ext>
            </a:extLst>
          </p:cNvPr>
          <p:cNvSpPr/>
          <p:nvPr/>
        </p:nvSpPr>
        <p:spPr>
          <a:xfrm>
            <a:off x="1088178" y="184304"/>
            <a:ext cx="10281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cs typeface="Arial" panose="020B0604020202020204" pitchFamily="34" charset="0"/>
              </a:rPr>
              <a:t>Personnel Making Over $150,000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cs typeface="Arial" panose="020B0604020202020204" pitchFamily="34" charset="0"/>
              </a:rPr>
              <a:t> (Faculty, Academic Leadership and Administrative)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84D7D15-EF46-764F-AA04-3504C693FD85}"/>
              </a:ext>
            </a:extLst>
          </p:cNvPr>
          <p:cNvGraphicFramePr>
            <a:graphicFrameLocks/>
          </p:cNvGraphicFramePr>
          <p:nvPr/>
        </p:nvGraphicFramePr>
        <p:xfrm>
          <a:off x="32433" y="1394409"/>
          <a:ext cx="6896493" cy="3673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5546D4B-3CB4-488F-878C-B561D5325366}"/>
              </a:ext>
            </a:extLst>
          </p:cNvPr>
          <p:cNvSpPr txBox="1"/>
          <p:nvPr/>
        </p:nvSpPr>
        <p:spPr>
          <a:xfrm>
            <a:off x="4148990" y="2297699"/>
            <a:ext cx="2207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Faculty - 13</a:t>
            </a:r>
          </a:p>
          <a:p>
            <a:r>
              <a:rPr lang="en-US" dirty="0"/>
              <a:t>Academic - 9</a:t>
            </a:r>
          </a:p>
          <a:p>
            <a:r>
              <a:rPr lang="en-US" dirty="0"/>
              <a:t>Administrative - 2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972576B-F72B-1A4D-BFD2-AE785D669439}"/>
              </a:ext>
            </a:extLst>
          </p:cNvPr>
          <p:cNvGraphicFramePr>
            <a:graphicFrameLocks/>
          </p:cNvGraphicFramePr>
          <p:nvPr/>
        </p:nvGraphicFramePr>
        <p:xfrm>
          <a:off x="7120736" y="1394409"/>
          <a:ext cx="5071264" cy="356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710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1342372"/>
              </p:ext>
            </p:extLst>
          </p:nvPr>
        </p:nvGraphicFramePr>
        <p:xfrm>
          <a:off x="195944" y="114301"/>
          <a:ext cx="7658099" cy="434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B53CAD-09F2-FD43-BB55-854201345E9C}"/>
              </a:ext>
            </a:extLst>
          </p:cNvPr>
          <p:cNvSpPr txBox="1"/>
          <p:nvPr/>
        </p:nvSpPr>
        <p:spPr>
          <a:xfrm>
            <a:off x="8019288" y="576072"/>
            <a:ext cx="4172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FY16-18, UofM was working through addressing a $20M structural deficit while keeping tuition and fees affordable.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760393E-D498-F440-9295-33871E10F6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903979"/>
              </p:ext>
            </p:extLst>
          </p:nvPr>
        </p:nvGraphicFramePr>
        <p:xfrm>
          <a:off x="6957450" y="3092738"/>
          <a:ext cx="5234550" cy="3765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466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deScreen Power Point Slides7.jpg">
            <a:extLst>
              <a:ext uri="{FF2B5EF4-FFF2-40B4-BE49-F238E27FC236}">
                <a16:creationId xmlns:a16="http://schemas.microsoft.com/office/drawing/2014/main" id="{15D92D8D-6883-EF4C-8014-80483E90B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" y="1417287"/>
            <a:ext cx="12190536" cy="5440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2140E5-61CC-4FAE-BA90-C71D2299620D}"/>
              </a:ext>
            </a:extLst>
          </p:cNvPr>
          <p:cNvSpPr txBox="1"/>
          <p:nvPr/>
        </p:nvSpPr>
        <p:spPr>
          <a:xfrm>
            <a:off x="3282569" y="6316146"/>
            <a:ext cx="578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No ATB/Merit salary increases in FY16, FY17 &amp; FY18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E3EC6E2-AD98-4DFF-944E-1CD3A961D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7094891"/>
              </p:ext>
            </p:extLst>
          </p:nvPr>
        </p:nvGraphicFramePr>
        <p:xfrm>
          <a:off x="252730" y="357188"/>
          <a:ext cx="11154410" cy="5563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935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364784"/>
              </p:ext>
            </p:extLst>
          </p:nvPr>
        </p:nvGraphicFramePr>
        <p:xfrm>
          <a:off x="898071" y="653143"/>
          <a:ext cx="10205358" cy="566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3BD762-6B5E-164C-94F8-5E7527754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542345"/>
              </p:ext>
            </p:extLst>
          </p:nvPr>
        </p:nvGraphicFramePr>
        <p:xfrm>
          <a:off x="5840730" y="4849091"/>
          <a:ext cx="4286943" cy="5088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2758">
                  <a:extLst>
                    <a:ext uri="{9D8B030D-6E8A-4147-A177-3AD203B41FA5}">
                      <a16:colId xmlns:a16="http://schemas.microsoft.com/office/drawing/2014/main" val="1154938705"/>
                    </a:ext>
                  </a:extLst>
                </a:gridCol>
                <a:gridCol w="1664185">
                  <a:extLst>
                    <a:ext uri="{9D8B030D-6E8A-4147-A177-3AD203B41FA5}">
                      <a16:colId xmlns:a16="http://schemas.microsoft.com/office/drawing/2014/main" val="2848220751"/>
                    </a:ext>
                  </a:extLst>
                </a:gridCol>
              </a:tblGrid>
              <a:tr h="5088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Cumulative Annual Investment in Faculty Promotions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$ 1,823,898.54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6427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4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45E406C-7182-D844-90E8-36083D6C10D8}"/>
              </a:ext>
            </a:extLst>
          </p:cNvPr>
          <p:cNvGraphicFramePr>
            <a:graphicFrameLocks/>
          </p:cNvGraphicFramePr>
          <p:nvPr/>
        </p:nvGraphicFramePr>
        <p:xfrm>
          <a:off x="706582" y="1437256"/>
          <a:ext cx="10778836" cy="5171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Placeholder 9" descr="A picture containing large, sitting, blue, umbrella&#10;&#10;Description automatically generated">
            <a:extLst>
              <a:ext uri="{FF2B5EF4-FFF2-40B4-BE49-F238E27FC236}">
                <a16:creationId xmlns:a16="http://schemas.microsoft.com/office/drawing/2014/main" id="{81898940-F6A0-AE49-BBA7-0487470FC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" t="1" r="-1315" b="34666"/>
          <a:stretch/>
        </p:blipFill>
        <p:spPr>
          <a:xfrm>
            <a:off x="0" y="-3"/>
            <a:ext cx="12354147" cy="129871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4D99D23-6833-A144-947A-F5AE3802C983}"/>
              </a:ext>
            </a:extLst>
          </p:cNvPr>
          <p:cNvSpPr txBox="1">
            <a:spLocks/>
          </p:cNvSpPr>
          <p:nvPr/>
        </p:nvSpPr>
        <p:spPr>
          <a:xfrm>
            <a:off x="0" y="298770"/>
            <a:ext cx="12192000" cy="7011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Proxima Nova Black" panose="020B0604020202020204" charset="0"/>
              </a:rPr>
              <a:t>SUMMARY OF CAPITAL EXPENSES (Audited)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29F590-228B-AA4F-AFC9-00E3D435639C}"/>
              </a:ext>
            </a:extLst>
          </p:cNvPr>
          <p:cNvGraphicFramePr>
            <a:graphicFrameLocks noGrp="1"/>
          </p:cNvGraphicFramePr>
          <p:nvPr/>
        </p:nvGraphicFramePr>
        <p:xfrm>
          <a:off x="8529704" y="5813714"/>
          <a:ext cx="1611823" cy="680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1823">
                  <a:extLst>
                    <a:ext uri="{9D8B030D-6E8A-4147-A177-3AD203B41FA5}">
                      <a16:colId xmlns:a16="http://schemas.microsoft.com/office/drawing/2014/main" val="3832627899"/>
                    </a:ext>
                  </a:extLst>
                </a:gridCol>
              </a:tblGrid>
              <a:tr h="1991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* - Includes Gifts for capital projects. These fund are restricted to capital expenditures.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829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2804BD6-B5FA-5145-A506-58EF55E3AA35}"/>
              </a:ext>
            </a:extLst>
          </p:cNvPr>
          <p:cNvGraphicFramePr>
            <a:graphicFrameLocks noGrp="1"/>
          </p:cNvGraphicFramePr>
          <p:nvPr/>
        </p:nvGraphicFramePr>
        <p:xfrm>
          <a:off x="7875076" y="1597485"/>
          <a:ext cx="2921077" cy="689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8266">
                  <a:extLst>
                    <a:ext uri="{9D8B030D-6E8A-4147-A177-3AD203B41FA5}">
                      <a16:colId xmlns:a16="http://schemas.microsoft.com/office/drawing/2014/main" val="2663455680"/>
                    </a:ext>
                  </a:extLst>
                </a:gridCol>
                <a:gridCol w="1452811">
                  <a:extLst>
                    <a:ext uri="{9D8B030D-6E8A-4147-A177-3AD203B41FA5}">
                      <a16:colId xmlns:a16="http://schemas.microsoft.com/office/drawing/2014/main" val="292587790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Total State Funded Capital Projects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Total Locally Funded Capital Projects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1788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  93,521,548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                                                        88,559,431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2975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6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DDA5616E-AD11-904E-993D-788093A8B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6" r="6166"/>
          <a:stretch/>
        </p:blipFill>
        <p:spPr>
          <a:xfrm>
            <a:off x="0" y="1064992"/>
            <a:ext cx="5078413" cy="5793008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5F2FD1-C8A6-3342-BDEC-C50E13240ACF}"/>
              </a:ext>
            </a:extLst>
          </p:cNvPr>
          <p:cNvGraphicFramePr>
            <a:graphicFrameLocks/>
          </p:cNvGraphicFramePr>
          <p:nvPr/>
        </p:nvGraphicFramePr>
        <p:xfrm>
          <a:off x="3917011" y="789767"/>
          <a:ext cx="8061090" cy="428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B5386F9-4715-2C4E-966C-A87CEEEEBF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93" y="0"/>
            <a:ext cx="2112925" cy="15795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4F0F84-F5F4-DF47-ACC9-85C1A8333D38}"/>
              </a:ext>
            </a:extLst>
          </p:cNvPr>
          <p:cNvSpPr/>
          <p:nvPr/>
        </p:nvSpPr>
        <p:spPr>
          <a:xfrm>
            <a:off x="0" y="5773706"/>
            <a:ext cx="7113587" cy="1064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D020C-DB11-D549-AF32-2E46E2A220F5}"/>
              </a:ext>
            </a:extLst>
          </p:cNvPr>
          <p:cNvSpPr/>
          <p:nvPr/>
        </p:nvSpPr>
        <p:spPr>
          <a:xfrm>
            <a:off x="7113587" y="5793008"/>
            <a:ext cx="5078413" cy="1064992"/>
          </a:xfrm>
          <a:prstGeom prst="rect">
            <a:avLst/>
          </a:prstGeom>
          <a:solidFill>
            <a:srgbClr val="094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5CA0A0-0A48-8440-9977-FAF29D61A06C}"/>
              </a:ext>
            </a:extLst>
          </p:cNvPr>
          <p:cNvSpPr/>
          <p:nvPr/>
        </p:nvSpPr>
        <p:spPr>
          <a:xfrm>
            <a:off x="0" y="2551906"/>
            <a:ext cx="3556793" cy="14890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Proxima Nova Black" panose="02000506030000020004" pitchFamily="50" charset="0"/>
              </a:rPr>
              <a:t> Appreciation of Total Assets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55496-71E1-4403-AA59-55E9522C9AD6}"/>
              </a:ext>
            </a:extLst>
          </p:cNvPr>
          <p:cNvSpPr txBox="1"/>
          <p:nvPr/>
        </p:nvSpPr>
        <p:spPr>
          <a:xfrm>
            <a:off x="5314634" y="5127375"/>
            <a:ext cx="653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FY2019, we strategically consolidated the Herff Trust assets ($27M) previously not included in our balance sheet.</a:t>
            </a:r>
          </a:p>
        </p:txBody>
      </p:sp>
    </p:spTree>
    <p:extLst>
      <p:ext uri="{BB962C8B-B14F-4D97-AF65-F5344CB8AC3E}">
        <p14:creationId xmlns:p14="http://schemas.microsoft.com/office/powerpoint/2010/main" val="352633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ofM Palet">
      <a:dk1>
        <a:srgbClr val="204279"/>
      </a:dk1>
      <a:lt1>
        <a:sysClr val="window" lastClr="FFFFFF"/>
      </a:lt1>
      <a:dk2>
        <a:srgbClr val="7F7F7F"/>
      </a:dk2>
      <a:lt2>
        <a:srgbClr val="E7E6E6"/>
      </a:lt2>
      <a:accent1>
        <a:srgbClr val="00B0F0"/>
      </a:accent1>
      <a:accent2>
        <a:srgbClr val="204279"/>
      </a:accent2>
      <a:accent3>
        <a:srgbClr val="A5A5A5"/>
      </a:accent3>
      <a:accent4>
        <a:srgbClr val="00B0F0"/>
      </a:accent4>
      <a:accent5>
        <a:srgbClr val="5B9BD5"/>
      </a:accent5>
      <a:accent6>
        <a:srgbClr val="204279"/>
      </a:accent6>
      <a:hlink>
        <a:srgbClr val="0563C1"/>
      </a:hlink>
      <a:folHlink>
        <a:srgbClr val="00B0F0"/>
      </a:folHlink>
    </a:clrScheme>
    <a:fontScheme name="Custom 1">
      <a:majorFont>
        <a:latin typeface="Proxima Nova Black"/>
        <a:ea typeface=""/>
        <a:cs typeface=""/>
      </a:majorFont>
      <a:minorFont>
        <a:latin typeface="Proxima Nova T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ofM Palet">
    <a:dk1>
      <a:srgbClr val="204279"/>
    </a:dk1>
    <a:lt1>
      <a:sysClr val="window" lastClr="FFFFFF"/>
    </a:lt1>
    <a:dk2>
      <a:srgbClr val="7F7F7F"/>
    </a:dk2>
    <a:lt2>
      <a:srgbClr val="E7E6E6"/>
    </a:lt2>
    <a:accent1>
      <a:srgbClr val="00B0F0"/>
    </a:accent1>
    <a:accent2>
      <a:srgbClr val="204279"/>
    </a:accent2>
    <a:accent3>
      <a:srgbClr val="A5A5A5"/>
    </a:accent3>
    <a:accent4>
      <a:srgbClr val="00B0F0"/>
    </a:accent4>
    <a:accent5>
      <a:srgbClr val="5B9BD5"/>
    </a:accent5>
    <a:accent6>
      <a:srgbClr val="204279"/>
    </a:accent6>
    <a:hlink>
      <a:srgbClr val="0563C1"/>
    </a:hlink>
    <a:folHlink>
      <a:srgbClr val="00B0F0"/>
    </a:folHlink>
  </a:clrScheme>
  <a:fontScheme name="Custom 1">
    <a:majorFont>
      <a:latin typeface="Proxima Nova Black"/>
      <a:ea typeface=""/>
      <a:cs typeface=""/>
    </a:majorFont>
    <a:minorFont>
      <a:latin typeface="Proxima Nova Th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</TotalTime>
  <Words>246</Words>
  <Application>Microsoft Macintosh PowerPoint</Application>
  <PresentationFormat>Widescreen</PresentationFormat>
  <Paragraphs>58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Proxima Nova</vt:lpstr>
      <vt:lpstr>Proxima Nova Black</vt:lpstr>
      <vt:lpstr>Proxima Nova Th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Jazmine Patrice Phillips (jpphllp2)</dc:creator>
  <cp:lastModifiedBy>Holly Snyder (hrowsey)</cp:lastModifiedBy>
  <cp:revision>51</cp:revision>
  <dcterms:created xsi:type="dcterms:W3CDTF">2020-03-05T18:23:21Z</dcterms:created>
  <dcterms:modified xsi:type="dcterms:W3CDTF">2020-10-26T16:18:28Z</dcterms:modified>
</cp:coreProperties>
</file>