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4" r:id="rId4"/>
    <p:sldId id="275" r:id="rId5"/>
    <p:sldId id="277" r:id="rId6"/>
    <p:sldId id="279" r:id="rId7"/>
    <p:sldId id="276" r:id="rId8"/>
    <p:sldId id="282" r:id="rId9"/>
    <p:sldId id="283" r:id="rId10"/>
    <p:sldId id="287" r:id="rId11"/>
    <p:sldId id="284" r:id="rId12"/>
    <p:sldId id="285" r:id="rId13"/>
    <p:sldId id="28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79" autoAdjust="0"/>
  </p:normalViewPr>
  <p:slideViewPr>
    <p:cSldViewPr snapToGrid="0" snapToObjects="1"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nas.memphis.edu\groups$\acadaff\OIR\reports\administrative_units\business_finance\human_resources\salary_study\FacultySalaryCompression\Trends\FacultySalaryAboveBelowThresholds_20OCT20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[FacultySalaryAboveBelowThresholds_20OCT2020.xlsx]Sheet2!PivotTable20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T/TT Assistant Professors Earning Below Thresholds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Sheet2!$B$4</c:f>
              <c:strCache>
                <c:ptCount val="1"/>
                <c:pt idx="0">
                  <c:v> Under $50K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Sheet2!$A$5:$A$12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Sheet2!$B$5:$B$12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47-4C7A-8FC8-0140E65B86FC}"/>
            </c:ext>
          </c:extLst>
        </c:ser>
        <c:ser>
          <c:idx val="1"/>
          <c:order val="1"/>
          <c:tx>
            <c:strRef>
              <c:f>Sheet2!$C$4</c:f>
              <c:strCache>
                <c:ptCount val="1"/>
                <c:pt idx="0">
                  <c:v> Under $55K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Sheet2!$A$5:$A$12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Sheet2!$C$5:$C$12</c:f>
              <c:numCache>
                <c:formatCode>General</c:formatCode>
                <c:ptCount val="7"/>
                <c:pt idx="0">
                  <c:v>24</c:v>
                </c:pt>
                <c:pt idx="1">
                  <c:v>16</c:v>
                </c:pt>
                <c:pt idx="2">
                  <c:v>12</c:v>
                </c:pt>
                <c:pt idx="3">
                  <c:v>8</c:v>
                </c:pt>
                <c:pt idx="4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47-4C7A-8FC8-0140E65B86FC}"/>
            </c:ext>
          </c:extLst>
        </c:ser>
        <c:ser>
          <c:idx val="2"/>
          <c:order val="2"/>
          <c:tx>
            <c:strRef>
              <c:f>Sheet2!$D$4</c:f>
              <c:strCache>
                <c:ptCount val="1"/>
                <c:pt idx="0">
                  <c:v> Under $60K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Sheet2!$A$5:$A$12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Sheet2!$D$5:$D$12</c:f>
              <c:numCache>
                <c:formatCode>General</c:formatCode>
                <c:ptCount val="7"/>
                <c:pt idx="0">
                  <c:v>80</c:v>
                </c:pt>
                <c:pt idx="1">
                  <c:v>69</c:v>
                </c:pt>
                <c:pt idx="2">
                  <c:v>63</c:v>
                </c:pt>
                <c:pt idx="3">
                  <c:v>45</c:v>
                </c:pt>
                <c:pt idx="4">
                  <c:v>40</c:v>
                </c:pt>
                <c:pt idx="5">
                  <c:v>24</c:v>
                </c:pt>
                <c:pt idx="6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B47-4C7A-8FC8-0140E65B86FC}"/>
            </c:ext>
          </c:extLst>
        </c:ser>
        <c:ser>
          <c:idx val="3"/>
          <c:order val="3"/>
          <c:tx>
            <c:strRef>
              <c:f>Sheet2!$E$4</c:f>
              <c:strCache>
                <c:ptCount val="1"/>
                <c:pt idx="0">
                  <c:v> Under $65K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Sheet2!$A$5:$A$12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Sheet2!$E$5:$E$12</c:f>
              <c:numCache>
                <c:formatCode>General</c:formatCode>
                <c:ptCount val="7"/>
                <c:pt idx="0">
                  <c:v>112</c:v>
                </c:pt>
                <c:pt idx="1">
                  <c:v>113</c:v>
                </c:pt>
                <c:pt idx="2">
                  <c:v>110</c:v>
                </c:pt>
                <c:pt idx="3">
                  <c:v>106</c:v>
                </c:pt>
                <c:pt idx="4">
                  <c:v>87</c:v>
                </c:pt>
                <c:pt idx="5">
                  <c:v>63</c:v>
                </c:pt>
                <c:pt idx="6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B47-4C7A-8FC8-0140E65B86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6586104"/>
        <c:axId val="926587744"/>
      </c:lineChart>
      <c:catAx>
        <c:axId val="92658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587744"/>
        <c:crosses val="autoZero"/>
        <c:auto val="1"/>
        <c:lblAlgn val="ctr"/>
        <c:lblOffset val="100"/>
        <c:noMultiLvlLbl val="0"/>
      </c:catAx>
      <c:valAx>
        <c:axId val="92658774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5861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[FacultySalaryAboveBelowThresholds_20OCT2020.xlsx]Sheet2!PivotTable18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T/TT</a:t>
            </a:r>
            <a:r>
              <a:rPr lang="en-US" sz="2800" baseline="0" dirty="0"/>
              <a:t> Associate Professors Earning Below Thresholds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5"/>
            </a:solidFill>
            <a:ln w="9525">
              <a:solidFill>
                <a:schemeClr val="accent5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5"/>
            </a:solidFill>
            <a:ln w="9525">
              <a:solidFill>
                <a:schemeClr val="accent5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5"/>
            </a:solidFill>
            <a:ln w="9525">
              <a:solidFill>
                <a:schemeClr val="accent5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Sheet2!$B$28</c:f>
              <c:strCache>
                <c:ptCount val="1"/>
                <c:pt idx="0">
                  <c:v> Under $50K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Sheet2!$A$29:$A$36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Sheet2!$B$29:$B$36</c:f>
              <c:numCache>
                <c:formatCode>General</c:formatCode>
                <c:ptCount val="7"/>
                <c:pt idx="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6C-43BC-ACBE-7EEEAAE997A1}"/>
            </c:ext>
          </c:extLst>
        </c:ser>
        <c:ser>
          <c:idx val="1"/>
          <c:order val="1"/>
          <c:tx>
            <c:strRef>
              <c:f>Sheet2!$C$28</c:f>
              <c:strCache>
                <c:ptCount val="1"/>
                <c:pt idx="0">
                  <c:v> Under $55K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Sheet2!$A$29:$A$36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Sheet2!$C$29:$C$36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6C-43BC-ACBE-7EEEAAE997A1}"/>
            </c:ext>
          </c:extLst>
        </c:ser>
        <c:ser>
          <c:idx val="2"/>
          <c:order val="2"/>
          <c:tx>
            <c:strRef>
              <c:f>Sheet2!$D$28</c:f>
              <c:strCache>
                <c:ptCount val="1"/>
                <c:pt idx="0">
                  <c:v> Under $60K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Sheet2!$A$29:$A$36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Sheet2!$D$29:$D$36</c:f>
              <c:numCache>
                <c:formatCode>General</c:formatCode>
                <c:ptCount val="7"/>
                <c:pt idx="0">
                  <c:v>52</c:v>
                </c:pt>
                <c:pt idx="1">
                  <c:v>33</c:v>
                </c:pt>
                <c:pt idx="2">
                  <c:v>18</c:v>
                </c:pt>
                <c:pt idx="3">
                  <c:v>10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6C-43BC-ACBE-7EEEAAE997A1}"/>
            </c:ext>
          </c:extLst>
        </c:ser>
        <c:ser>
          <c:idx val="3"/>
          <c:order val="3"/>
          <c:tx>
            <c:strRef>
              <c:f>Sheet2!$E$28</c:f>
              <c:strCache>
                <c:ptCount val="1"/>
                <c:pt idx="0">
                  <c:v> Under $65K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Sheet2!$A$29:$A$36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Sheet2!$E$29:$E$36</c:f>
              <c:numCache>
                <c:formatCode>General</c:formatCode>
                <c:ptCount val="7"/>
                <c:pt idx="0">
                  <c:v>91</c:v>
                </c:pt>
                <c:pt idx="1">
                  <c:v>80</c:v>
                </c:pt>
                <c:pt idx="2">
                  <c:v>76</c:v>
                </c:pt>
                <c:pt idx="3">
                  <c:v>46</c:v>
                </c:pt>
                <c:pt idx="4">
                  <c:v>23</c:v>
                </c:pt>
                <c:pt idx="5">
                  <c:v>19</c:v>
                </c:pt>
                <c:pt idx="6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86C-43BC-ACBE-7EEEAAE997A1}"/>
            </c:ext>
          </c:extLst>
        </c:ser>
        <c:ser>
          <c:idx val="4"/>
          <c:order val="4"/>
          <c:tx>
            <c:strRef>
              <c:f>Sheet2!$F$28</c:f>
              <c:strCache>
                <c:ptCount val="1"/>
                <c:pt idx="0">
                  <c:v> Under $70K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Sheet2!$A$29:$A$36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Sheet2!$F$29:$F$36</c:f>
              <c:numCache>
                <c:formatCode>General</c:formatCode>
                <c:ptCount val="7"/>
                <c:pt idx="0">
                  <c:v>130</c:v>
                </c:pt>
                <c:pt idx="1">
                  <c:v>120</c:v>
                </c:pt>
                <c:pt idx="2">
                  <c:v>115</c:v>
                </c:pt>
                <c:pt idx="3">
                  <c:v>94</c:v>
                </c:pt>
                <c:pt idx="4">
                  <c:v>88</c:v>
                </c:pt>
                <c:pt idx="5">
                  <c:v>70</c:v>
                </c:pt>
                <c:pt idx="6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86C-43BC-ACBE-7EEEAAE997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2628600"/>
        <c:axId val="552626960"/>
      </c:lineChart>
      <c:catAx>
        <c:axId val="552628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626960"/>
        <c:crosses val="autoZero"/>
        <c:auto val="1"/>
        <c:lblAlgn val="ctr"/>
        <c:lblOffset val="100"/>
        <c:noMultiLvlLbl val="0"/>
      </c:catAx>
      <c:valAx>
        <c:axId val="55262696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6286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[FacultySalaryAboveBelowThresholds_20OCT2020.xlsx]Sheet2!PivotTable8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T/TT Professors Earning Under Thresholds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Sheet2!$B$103</c:f>
              <c:strCache>
                <c:ptCount val="1"/>
                <c:pt idx="0">
                  <c:v>Under 70K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Sheet2!$B$104:$B$111</c:f>
              <c:numCache>
                <c:formatCode>General</c:formatCode>
                <c:ptCount val="7"/>
                <c:pt idx="0">
                  <c:v>12</c:v>
                </c:pt>
                <c:pt idx="1">
                  <c:v>10</c:v>
                </c:pt>
                <c:pt idx="2">
                  <c:v>6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83-4D1D-B86F-54D7C4900065}"/>
            </c:ext>
          </c:extLst>
        </c:ser>
        <c:ser>
          <c:idx val="1"/>
          <c:order val="1"/>
          <c:tx>
            <c:strRef>
              <c:f>Sheet2!$C$103</c:f>
              <c:strCache>
                <c:ptCount val="1"/>
                <c:pt idx="0">
                  <c:v>Under 75K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Sheet2!$C$104:$C$111</c:f>
              <c:numCache>
                <c:formatCode>General</c:formatCode>
                <c:ptCount val="7"/>
                <c:pt idx="0">
                  <c:v>27</c:v>
                </c:pt>
                <c:pt idx="1">
                  <c:v>26</c:v>
                </c:pt>
                <c:pt idx="2">
                  <c:v>25</c:v>
                </c:pt>
                <c:pt idx="3">
                  <c:v>17</c:v>
                </c:pt>
                <c:pt idx="4">
                  <c:v>10</c:v>
                </c:pt>
                <c:pt idx="5">
                  <c:v>9</c:v>
                </c:pt>
                <c:pt idx="6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83-4D1D-B86F-54D7C4900065}"/>
            </c:ext>
          </c:extLst>
        </c:ser>
        <c:ser>
          <c:idx val="2"/>
          <c:order val="2"/>
          <c:tx>
            <c:strRef>
              <c:f>Sheet2!$D$103</c:f>
              <c:strCache>
                <c:ptCount val="1"/>
                <c:pt idx="0">
                  <c:v>Under 80K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Sheet2!$D$104:$D$111</c:f>
              <c:numCache>
                <c:formatCode>General</c:formatCode>
                <c:ptCount val="7"/>
                <c:pt idx="0">
                  <c:v>45</c:v>
                </c:pt>
                <c:pt idx="1">
                  <c:v>40</c:v>
                </c:pt>
                <c:pt idx="2">
                  <c:v>39</c:v>
                </c:pt>
                <c:pt idx="3">
                  <c:v>33</c:v>
                </c:pt>
                <c:pt idx="4">
                  <c:v>31</c:v>
                </c:pt>
                <c:pt idx="5">
                  <c:v>31</c:v>
                </c:pt>
                <c:pt idx="6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183-4D1D-B86F-54D7C4900065}"/>
            </c:ext>
          </c:extLst>
        </c:ser>
        <c:ser>
          <c:idx val="3"/>
          <c:order val="3"/>
          <c:tx>
            <c:strRef>
              <c:f>Sheet2!$E$103</c:f>
              <c:strCache>
                <c:ptCount val="1"/>
                <c:pt idx="0">
                  <c:v>Under 85K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Sheet2!$E$104:$E$111</c:f>
              <c:numCache>
                <c:formatCode>General</c:formatCode>
                <c:ptCount val="7"/>
                <c:pt idx="0">
                  <c:v>66</c:v>
                </c:pt>
                <c:pt idx="1">
                  <c:v>59</c:v>
                </c:pt>
                <c:pt idx="2">
                  <c:v>54</c:v>
                </c:pt>
                <c:pt idx="3">
                  <c:v>51</c:v>
                </c:pt>
                <c:pt idx="4">
                  <c:v>51</c:v>
                </c:pt>
                <c:pt idx="5">
                  <c:v>45</c:v>
                </c:pt>
                <c:pt idx="6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183-4D1D-B86F-54D7C4900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9922848"/>
        <c:axId val="899920224"/>
      </c:lineChart>
      <c:catAx>
        <c:axId val="89992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920224"/>
        <c:crosses val="autoZero"/>
        <c:auto val="1"/>
        <c:lblAlgn val="ctr"/>
        <c:lblOffset val="100"/>
        <c:noMultiLvlLbl val="0"/>
      </c:catAx>
      <c:valAx>
        <c:axId val="8999202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9228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[FacultySalaryAboveBelowThresholds_20OCT2020.xlsx]Sheet2!PivotTable6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T/TT Assistant Professors Earning</a:t>
            </a:r>
            <a:r>
              <a:rPr lang="en-US" sz="2800" baseline="0"/>
              <a:t> Above Thresholds</a:t>
            </a:r>
            <a:endParaRPr lang="en-US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Sheet2!$B$67</c:f>
              <c:strCache>
                <c:ptCount val="1"/>
                <c:pt idx="0">
                  <c:v>Over $100K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Sheet2!$A$68:$A$75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Sheet2!$B$68:$B$75</c:f>
              <c:numCache>
                <c:formatCode>General</c:formatCode>
                <c:ptCount val="7"/>
                <c:pt idx="0">
                  <c:v>11</c:v>
                </c:pt>
                <c:pt idx="1">
                  <c:v>14</c:v>
                </c:pt>
                <c:pt idx="2">
                  <c:v>17</c:v>
                </c:pt>
                <c:pt idx="3">
                  <c:v>22</c:v>
                </c:pt>
                <c:pt idx="4">
                  <c:v>23</c:v>
                </c:pt>
                <c:pt idx="5">
                  <c:v>29</c:v>
                </c:pt>
                <c:pt idx="6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E3-4B56-B63B-C0D058A9839E}"/>
            </c:ext>
          </c:extLst>
        </c:ser>
        <c:ser>
          <c:idx val="1"/>
          <c:order val="1"/>
          <c:tx>
            <c:strRef>
              <c:f>Sheet2!$C$67</c:f>
              <c:strCache>
                <c:ptCount val="1"/>
                <c:pt idx="0">
                  <c:v>Over $125K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Sheet2!$A$68:$A$75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Sheet2!$C$68:$C$75</c:f>
              <c:numCache>
                <c:formatCode>General</c:formatCode>
                <c:ptCount val="7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12</c:v>
                </c:pt>
                <c:pt idx="5">
                  <c:v>15</c:v>
                </c:pt>
                <c:pt idx="6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E3-4B56-B63B-C0D058A9839E}"/>
            </c:ext>
          </c:extLst>
        </c:ser>
        <c:ser>
          <c:idx val="2"/>
          <c:order val="2"/>
          <c:tx>
            <c:strRef>
              <c:f>Sheet2!$D$67</c:f>
              <c:strCache>
                <c:ptCount val="1"/>
                <c:pt idx="0">
                  <c:v>Over $150K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Sheet2!$A$68:$A$75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Sheet2!$D$68:$D$75</c:f>
              <c:numCache>
                <c:formatCode>General</c:formatCode>
                <c:ptCount val="7"/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10</c:v>
                </c:pt>
                <c:pt idx="5">
                  <c:v>10</c:v>
                </c:pt>
                <c:pt idx="6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E3-4B56-B63B-C0D058A983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7647536"/>
        <c:axId val="797658032"/>
      </c:lineChart>
      <c:catAx>
        <c:axId val="79764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7658032"/>
        <c:crosses val="autoZero"/>
        <c:auto val="1"/>
        <c:lblAlgn val="ctr"/>
        <c:lblOffset val="100"/>
        <c:noMultiLvlLbl val="0"/>
      </c:catAx>
      <c:valAx>
        <c:axId val="79765803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76475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[FacultySalaryAboveBelowThresholds_20OCT2020.xlsx]Sheet2!PivotTable7</c:name>
    <c:fmtId val="8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T/TT Associate Professors Earning Above Thresholds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Sheet2!$B$84</c:f>
              <c:strCache>
                <c:ptCount val="1"/>
                <c:pt idx="0">
                  <c:v>Over $100K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Sheet2!$A$85:$A$92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Sheet2!$B$85:$B$92</c:f>
              <c:numCache>
                <c:formatCode>General</c:formatCode>
                <c:ptCount val="7"/>
                <c:pt idx="0">
                  <c:v>30</c:v>
                </c:pt>
                <c:pt idx="1">
                  <c:v>31</c:v>
                </c:pt>
                <c:pt idx="2">
                  <c:v>32</c:v>
                </c:pt>
                <c:pt idx="3">
                  <c:v>37</c:v>
                </c:pt>
                <c:pt idx="4">
                  <c:v>37</c:v>
                </c:pt>
                <c:pt idx="5">
                  <c:v>42</c:v>
                </c:pt>
                <c:pt idx="6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D5-4F0A-B9F6-15BE3A427D88}"/>
            </c:ext>
          </c:extLst>
        </c:ser>
        <c:ser>
          <c:idx val="1"/>
          <c:order val="1"/>
          <c:tx>
            <c:strRef>
              <c:f>Sheet2!$C$84</c:f>
              <c:strCache>
                <c:ptCount val="1"/>
                <c:pt idx="0">
                  <c:v>Over $125K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Sheet2!$A$85:$A$92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Sheet2!$C$85:$C$92</c:f>
              <c:numCache>
                <c:formatCode>General</c:formatCode>
                <c:ptCount val="7"/>
                <c:pt idx="0">
                  <c:v>7</c:v>
                </c:pt>
                <c:pt idx="1">
                  <c:v>10</c:v>
                </c:pt>
                <c:pt idx="2">
                  <c:v>9</c:v>
                </c:pt>
                <c:pt idx="3">
                  <c:v>10</c:v>
                </c:pt>
                <c:pt idx="4">
                  <c:v>14</c:v>
                </c:pt>
                <c:pt idx="5">
                  <c:v>16</c:v>
                </c:pt>
                <c:pt idx="6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D5-4F0A-B9F6-15BE3A427D88}"/>
            </c:ext>
          </c:extLst>
        </c:ser>
        <c:ser>
          <c:idx val="2"/>
          <c:order val="2"/>
          <c:tx>
            <c:strRef>
              <c:f>Sheet2!$D$84</c:f>
              <c:strCache>
                <c:ptCount val="1"/>
                <c:pt idx="0">
                  <c:v>Over $150K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Sheet2!$A$85:$A$92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Sheet2!$D$85:$D$92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D5-4F0A-B9F6-15BE3A427D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1753544"/>
        <c:axId val="695789696"/>
      </c:lineChart>
      <c:catAx>
        <c:axId val="841753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789696"/>
        <c:crosses val="autoZero"/>
        <c:auto val="1"/>
        <c:lblAlgn val="ctr"/>
        <c:lblOffset val="100"/>
        <c:noMultiLvlLbl val="0"/>
      </c:catAx>
      <c:valAx>
        <c:axId val="6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7535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[FacultySalaryAboveBelowThresholds_20OCT2020.xlsx]Sheet2!PivotTable8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T/TT Professors Earning Above Thresholds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Sheet2!$B$103</c:f>
              <c:strCache>
                <c:ptCount val="1"/>
                <c:pt idx="0">
                  <c:v>Over $100K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Sheet2!$B$104:$B$111</c:f>
              <c:numCache>
                <c:formatCode>General</c:formatCode>
                <c:ptCount val="7"/>
                <c:pt idx="0">
                  <c:v>106</c:v>
                </c:pt>
                <c:pt idx="1">
                  <c:v>107</c:v>
                </c:pt>
                <c:pt idx="2">
                  <c:v>101</c:v>
                </c:pt>
                <c:pt idx="3">
                  <c:v>115</c:v>
                </c:pt>
                <c:pt idx="4">
                  <c:v>120</c:v>
                </c:pt>
                <c:pt idx="5">
                  <c:v>114</c:v>
                </c:pt>
                <c:pt idx="6">
                  <c:v>110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D7-4387-ADB1-194C0819AAE2}"/>
            </c:ext>
          </c:extLst>
        </c:ser>
        <c:ser>
          <c:idx val="1"/>
          <c:order val="1"/>
          <c:tx>
            <c:strRef>
              <c:f>Sheet2!$C$103</c:f>
              <c:strCache>
                <c:ptCount val="1"/>
                <c:pt idx="0">
                  <c:v>Over $125K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Sheet2!$C$104:$C$111</c:f>
              <c:numCache>
                <c:formatCode>General</c:formatCode>
                <c:ptCount val="7"/>
                <c:pt idx="0">
                  <c:v>60</c:v>
                </c:pt>
                <c:pt idx="1">
                  <c:v>60</c:v>
                </c:pt>
                <c:pt idx="2">
                  <c:v>59</c:v>
                </c:pt>
                <c:pt idx="3">
                  <c:v>64</c:v>
                </c:pt>
                <c:pt idx="4">
                  <c:v>65</c:v>
                </c:pt>
                <c:pt idx="5">
                  <c:v>62</c:v>
                </c:pt>
                <c:pt idx="6">
                  <c:v>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D7-4387-ADB1-194C0819AAE2}"/>
            </c:ext>
          </c:extLst>
        </c:ser>
        <c:ser>
          <c:idx val="2"/>
          <c:order val="2"/>
          <c:tx>
            <c:strRef>
              <c:f>Sheet2!$D$103</c:f>
              <c:strCache>
                <c:ptCount val="1"/>
                <c:pt idx="0">
                  <c:v>Over $150K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Sheet2!$A$104:$A$111</c:f>
              <c:strCach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strCache>
            </c:strRef>
          </c:cat>
          <c:val>
            <c:numRef>
              <c:f>Sheet2!$D$104:$D$111</c:f>
              <c:numCache>
                <c:formatCode>General</c:formatCode>
                <c:ptCount val="7"/>
                <c:pt idx="0">
                  <c:v>33</c:v>
                </c:pt>
                <c:pt idx="1">
                  <c:v>35</c:v>
                </c:pt>
                <c:pt idx="2">
                  <c:v>36</c:v>
                </c:pt>
                <c:pt idx="3">
                  <c:v>39</c:v>
                </c:pt>
                <c:pt idx="4">
                  <c:v>41</c:v>
                </c:pt>
                <c:pt idx="5">
                  <c:v>37</c:v>
                </c:pt>
                <c:pt idx="6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D7-4387-ADB1-194C0819A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9922848"/>
        <c:axId val="899920224"/>
      </c:lineChart>
      <c:catAx>
        <c:axId val="89992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920224"/>
        <c:crosses val="autoZero"/>
        <c:auto val="1"/>
        <c:lblAlgn val="ctr"/>
        <c:lblOffset val="100"/>
        <c:noMultiLvlLbl val="0"/>
      </c:catAx>
      <c:valAx>
        <c:axId val="8999202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9228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A9CFC-7EC4-4590-849D-72583D611C05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69F15-88F1-47AB-B8E6-3A33C4CDA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8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43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89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50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26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19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09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94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83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41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7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69F15-88F1-47AB-B8E6-3A33C4CDA1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3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0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4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7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5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2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5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4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58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2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0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1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70645.17-UOM-New-Brand-PowerPoint-Template-Title-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376100" cy="6953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0657" y="2516194"/>
            <a:ext cx="59933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Faculty and Staff Salary Trends</a:t>
            </a:r>
          </a:p>
          <a:p>
            <a:r>
              <a:rPr lang="en-US" sz="3600" b="1" dirty="0"/>
              <a:t>Fall 2014- Fall 2020</a:t>
            </a:r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Office of Institutional Research,           October 20, 2020</a:t>
            </a:r>
          </a:p>
        </p:txBody>
      </p:sp>
    </p:spTree>
    <p:extLst>
      <p:ext uri="{BB962C8B-B14F-4D97-AF65-F5344CB8AC3E}">
        <p14:creationId xmlns:p14="http://schemas.microsoft.com/office/powerpoint/2010/main" val="4248440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31274B-2202-439D-899E-24A188287383}"/>
              </a:ext>
            </a:extLst>
          </p:cNvPr>
          <p:cNvSpPr txBox="1"/>
          <p:nvPr/>
        </p:nvSpPr>
        <p:spPr>
          <a:xfrm>
            <a:off x="537882" y="5136776"/>
            <a:ext cx="3872753" cy="556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22A25DF-1BA4-41EE-9ED4-39A114B6AE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151324"/>
              </p:ext>
            </p:extLst>
          </p:nvPr>
        </p:nvGraphicFramePr>
        <p:xfrm>
          <a:off x="373856" y="731837"/>
          <a:ext cx="8396288" cy="5394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31809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701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E11DDE-5A41-4B19-AFF8-F9D7A036C74A}"/>
              </a:ext>
            </a:extLst>
          </p:cNvPr>
          <p:cNvSpPr txBox="1"/>
          <p:nvPr/>
        </p:nvSpPr>
        <p:spPr>
          <a:xfrm>
            <a:off x="528917" y="5916706"/>
            <a:ext cx="4124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Frequencies are cumulative within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044232D-305D-42EC-A301-C4427A455D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394219"/>
              </p:ext>
            </p:extLst>
          </p:nvPr>
        </p:nvGraphicFramePr>
        <p:xfrm>
          <a:off x="330993" y="860611"/>
          <a:ext cx="8482013" cy="4926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4241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701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E11DDE-5A41-4B19-AFF8-F9D7A036C74A}"/>
              </a:ext>
            </a:extLst>
          </p:cNvPr>
          <p:cNvSpPr txBox="1"/>
          <p:nvPr/>
        </p:nvSpPr>
        <p:spPr>
          <a:xfrm>
            <a:off x="528917" y="5916706"/>
            <a:ext cx="4124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Frequencies are cumulative within years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EC08725-670E-4A7C-8C2D-705C6D26C2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498433"/>
              </p:ext>
            </p:extLst>
          </p:nvPr>
        </p:nvGraphicFramePr>
        <p:xfrm>
          <a:off x="309562" y="602739"/>
          <a:ext cx="8524875" cy="5184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67736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701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E11DDE-5A41-4B19-AFF8-F9D7A036C74A}"/>
              </a:ext>
            </a:extLst>
          </p:cNvPr>
          <p:cNvSpPr txBox="1"/>
          <p:nvPr/>
        </p:nvSpPr>
        <p:spPr>
          <a:xfrm>
            <a:off x="528917" y="5916706"/>
            <a:ext cx="4124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Frequencies are cumulative within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22A25DF-1BA4-41EE-9ED4-39A114B6AE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238105"/>
              </p:ext>
            </p:extLst>
          </p:nvPr>
        </p:nvGraphicFramePr>
        <p:xfrm>
          <a:off x="373856" y="577057"/>
          <a:ext cx="8396288" cy="5210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4752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94474" cy="69708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541" y="449119"/>
            <a:ext cx="89232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Data Sources and Definitions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550" y="1122630"/>
            <a:ext cx="879091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Source: Banner Data with November 1 Effective Date from 2014-2019, and as of October 20 for 2020.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Only Full Time Employees are included.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Coaches are excluded.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No adjustments are made for inflation.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800" b="1" dirty="0">
                <a:solidFill>
                  <a:schemeClr val="tx2"/>
                </a:solidFill>
              </a:rPr>
              <a:t>Employee Groups: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Faculty</a:t>
            </a:r>
            <a:r>
              <a:rPr lang="en-US" sz="2000" dirty="0"/>
              <a:t> (</a:t>
            </a:r>
            <a:r>
              <a:rPr lang="en-US" sz="2000" dirty="0" err="1"/>
              <a:t>Eclass</a:t>
            </a:r>
            <a:r>
              <a:rPr lang="en-US" sz="2000" dirty="0"/>
              <a:t> = F9,FA,FD,F1,AF).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Non-TT Faculty</a:t>
            </a:r>
            <a:r>
              <a:rPr lang="en-US" sz="2000" dirty="0"/>
              <a:t>: Non-Tenure Track Faculty.  (Campus Schools, Librarians, Research, Visiting, Clinical, Post-Docs, Instructors,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T/TT Faculty</a:t>
            </a:r>
            <a:r>
              <a:rPr lang="en-US" sz="2000" dirty="0"/>
              <a:t>: Tenure/ Tenure Track Faculty.  (9/12-month faculty with Tenure or on Tenure Track)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chemeClr val="tx2"/>
                </a:solidFill>
              </a:rPr>
              <a:t>Staff</a:t>
            </a:r>
            <a:r>
              <a:rPr lang="en-US" sz="2000" dirty="0"/>
              <a:t>: All other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943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400" cy="6953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7714" y="440111"/>
            <a:ext cx="88500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Number of Employees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266F4B-4561-4BF9-85FA-6608BD9C5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275" y="1376362"/>
            <a:ext cx="702945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70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32"/>
          <a:stretch/>
        </p:blipFill>
        <p:spPr>
          <a:xfrm>
            <a:off x="0" y="0"/>
            <a:ext cx="9144000" cy="69613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43407"/>
            <a:ext cx="927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2014 to 2020 Change in Average Salary</a:t>
            </a:r>
          </a:p>
          <a:p>
            <a:endParaRPr lang="en-US" sz="4000" b="1" dirty="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1CDFC38-112C-429F-8F63-F5200E914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516212"/>
              </p:ext>
            </p:extLst>
          </p:nvPr>
        </p:nvGraphicFramePr>
        <p:xfrm>
          <a:off x="5114630" y="1238600"/>
          <a:ext cx="3911225" cy="5371793"/>
        </p:xfrm>
        <a:graphic>
          <a:graphicData uri="http://schemas.openxmlformats.org/drawingml/2006/table">
            <a:tbl>
              <a:tblPr/>
              <a:tblGrid>
                <a:gridCol w="782245">
                  <a:extLst>
                    <a:ext uri="{9D8B030D-6E8A-4147-A177-3AD203B41FA5}">
                      <a16:colId xmlns:a16="http://schemas.microsoft.com/office/drawing/2014/main" val="284968344"/>
                    </a:ext>
                  </a:extLst>
                </a:gridCol>
                <a:gridCol w="782245">
                  <a:extLst>
                    <a:ext uri="{9D8B030D-6E8A-4147-A177-3AD203B41FA5}">
                      <a16:colId xmlns:a16="http://schemas.microsoft.com/office/drawing/2014/main" val="4161262240"/>
                    </a:ext>
                  </a:extLst>
                </a:gridCol>
                <a:gridCol w="782245">
                  <a:extLst>
                    <a:ext uri="{9D8B030D-6E8A-4147-A177-3AD203B41FA5}">
                      <a16:colId xmlns:a16="http://schemas.microsoft.com/office/drawing/2014/main" val="2261575167"/>
                    </a:ext>
                  </a:extLst>
                </a:gridCol>
                <a:gridCol w="782245">
                  <a:extLst>
                    <a:ext uri="{9D8B030D-6E8A-4147-A177-3AD203B41FA5}">
                      <a16:colId xmlns:a16="http://schemas.microsoft.com/office/drawing/2014/main" val="18426300"/>
                    </a:ext>
                  </a:extLst>
                </a:gridCol>
                <a:gridCol w="782245">
                  <a:extLst>
                    <a:ext uri="{9D8B030D-6E8A-4147-A177-3AD203B41FA5}">
                      <a16:colId xmlns:a16="http://schemas.microsoft.com/office/drawing/2014/main" val="645992950"/>
                    </a:ext>
                  </a:extLst>
                </a:gridCol>
              </a:tblGrid>
              <a:tr h="308717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Headcount  &amp; Average Annual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411705"/>
                  </a:ext>
                </a:extLst>
              </a:tr>
              <a:tr h="55042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 Faculty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T/TT Faculty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Above Median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Below Median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867980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   $59,749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   $94,762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   $72,740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   $33,305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870351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   $60,609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  $94,009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   $71,104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   $32,006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604736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  $58,957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   $92,635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   $69,032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   $30,616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384880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   $57,678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  $90,877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   $67,748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   $29,184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217334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   $55,217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   $88,497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   $63,657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   $27,784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958679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   $54,249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653   $88,038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   $64,661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   $27,985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999154"/>
                  </a:ext>
                </a:extLst>
              </a:tr>
              <a:tr h="617433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   $54,242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   $86,329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738   $64,118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  $27,457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657422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4E6DE81D-2423-4DFC-88E0-E660C004A0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90" y="1001217"/>
            <a:ext cx="481965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242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400" cy="69535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23569"/>
            <a:ext cx="927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2014 to 2020 Lowest Quartile Staff Salaries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DF0BFDE-3880-4257-A175-C469D54CEC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03" y="974024"/>
            <a:ext cx="4638675" cy="5295900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D358CA5-FFE4-4BA6-A04F-FE81861B1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629667"/>
              </p:ext>
            </p:extLst>
          </p:nvPr>
        </p:nvGraphicFramePr>
        <p:xfrm>
          <a:off x="4827179" y="2717378"/>
          <a:ext cx="4338920" cy="3397742"/>
        </p:xfrm>
        <a:graphic>
          <a:graphicData uri="http://schemas.openxmlformats.org/drawingml/2006/table">
            <a:tbl>
              <a:tblPr/>
              <a:tblGrid>
                <a:gridCol w="1084730">
                  <a:extLst>
                    <a:ext uri="{9D8B030D-6E8A-4147-A177-3AD203B41FA5}">
                      <a16:colId xmlns:a16="http://schemas.microsoft.com/office/drawing/2014/main" val="729014297"/>
                    </a:ext>
                  </a:extLst>
                </a:gridCol>
                <a:gridCol w="1084730">
                  <a:extLst>
                    <a:ext uri="{9D8B030D-6E8A-4147-A177-3AD203B41FA5}">
                      <a16:colId xmlns:a16="http://schemas.microsoft.com/office/drawing/2014/main" val="673527281"/>
                    </a:ext>
                  </a:extLst>
                </a:gridCol>
                <a:gridCol w="1084730">
                  <a:extLst>
                    <a:ext uri="{9D8B030D-6E8A-4147-A177-3AD203B41FA5}">
                      <a16:colId xmlns:a16="http://schemas.microsoft.com/office/drawing/2014/main" val="889670744"/>
                    </a:ext>
                  </a:extLst>
                </a:gridCol>
                <a:gridCol w="1084730">
                  <a:extLst>
                    <a:ext uri="{9D8B030D-6E8A-4147-A177-3AD203B41FA5}">
                      <a16:colId xmlns:a16="http://schemas.microsoft.com/office/drawing/2014/main" val="227873160"/>
                    </a:ext>
                  </a:extLst>
                </a:gridCol>
              </a:tblGrid>
              <a:tr h="331801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Lowest Quartile Average Salaries      2014-2020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269668"/>
                  </a:ext>
                </a:extLst>
              </a:tr>
              <a:tr h="4576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Skill Class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 in Mean Salary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15774"/>
                  </a:ext>
                </a:extLst>
              </a:tr>
              <a:tr h="4576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Clerical and secretarial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$24,979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$30,015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$5,036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497551"/>
                  </a:ext>
                </a:extLst>
              </a:tr>
              <a:tr h="4576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professionals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$26,470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$31,567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$5,097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002357"/>
                  </a:ext>
                </a:extLst>
              </a:tr>
              <a:tr h="4576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Service/ Maintenance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$19,613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$24,218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$4,605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36775"/>
                  </a:ext>
                </a:extLst>
              </a:tr>
              <a:tr h="26860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 crafts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$24,930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$30,408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$5,478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824664"/>
                  </a:ext>
                </a:extLst>
              </a:tr>
              <a:tr h="68371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Technical and paraprofessional</a:t>
                      </a:r>
                    </a:p>
                  </a:txBody>
                  <a:tcPr marL="5220" marR="5220" marT="52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$26,041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$31,829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$5,788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75262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079B05F-8966-4B07-A7BD-6720CE87ED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1029587"/>
            <a:ext cx="304800" cy="1485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058A8C5-822F-4AB1-B81E-F05B9E485A8C}"/>
              </a:ext>
            </a:extLst>
          </p:cNvPr>
          <p:cNvSpPr txBox="1"/>
          <p:nvPr/>
        </p:nvSpPr>
        <p:spPr>
          <a:xfrm>
            <a:off x="5980439" y="1929009"/>
            <a:ext cx="1447800" cy="274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Median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0FA7CA9-14DA-4A2D-916B-9EBA98F15BCB}"/>
              </a:ext>
            </a:extLst>
          </p:cNvPr>
          <p:cNvCxnSpPr/>
          <p:nvPr/>
        </p:nvCxnSpPr>
        <p:spPr>
          <a:xfrm flipH="1">
            <a:off x="5848295" y="2066169"/>
            <a:ext cx="21357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8042167-96B4-49CF-A935-EB090B461972}"/>
              </a:ext>
            </a:extLst>
          </p:cNvPr>
          <p:cNvSpPr txBox="1"/>
          <p:nvPr/>
        </p:nvSpPr>
        <p:spPr>
          <a:xfrm>
            <a:off x="5885820" y="1764605"/>
            <a:ext cx="1447800" cy="274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Mean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82728B-5162-404B-9BCF-2412A94EA890}"/>
              </a:ext>
            </a:extLst>
          </p:cNvPr>
          <p:cNvCxnSpPr/>
          <p:nvPr/>
        </p:nvCxnSpPr>
        <p:spPr>
          <a:xfrm flipH="1">
            <a:off x="5753676" y="1901765"/>
            <a:ext cx="21357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90B12E6-C0C1-444E-A901-B852A6F29F4B}"/>
              </a:ext>
            </a:extLst>
          </p:cNvPr>
          <p:cNvSpPr txBox="1"/>
          <p:nvPr/>
        </p:nvSpPr>
        <p:spPr>
          <a:xfrm>
            <a:off x="5930229" y="1397665"/>
            <a:ext cx="1447800" cy="274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75% Quartile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7B698DD-06BE-4DF6-8E29-58792730D957}"/>
              </a:ext>
            </a:extLst>
          </p:cNvPr>
          <p:cNvCxnSpPr/>
          <p:nvPr/>
        </p:nvCxnSpPr>
        <p:spPr>
          <a:xfrm flipH="1">
            <a:off x="5798085" y="1534825"/>
            <a:ext cx="21357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65D015A-26FF-4FE8-8268-CD6F74DF70AF}"/>
              </a:ext>
            </a:extLst>
          </p:cNvPr>
          <p:cNvSpPr txBox="1"/>
          <p:nvPr/>
        </p:nvSpPr>
        <p:spPr>
          <a:xfrm>
            <a:off x="5848295" y="972563"/>
            <a:ext cx="1447800" cy="274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Maximum Value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1D1AED-AFA3-4897-90A7-D07BFFEBCD94}"/>
              </a:ext>
            </a:extLst>
          </p:cNvPr>
          <p:cNvCxnSpPr/>
          <p:nvPr/>
        </p:nvCxnSpPr>
        <p:spPr>
          <a:xfrm flipH="1">
            <a:off x="5716151" y="1109723"/>
            <a:ext cx="21357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549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400" cy="69535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23569"/>
            <a:ext cx="927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Average Faculty Salary, 2014 to 2020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0F23F-73D4-4F1B-9E4C-CED0E8CFB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639622"/>
              </p:ext>
            </p:extLst>
          </p:nvPr>
        </p:nvGraphicFramePr>
        <p:xfrm>
          <a:off x="520899" y="1446415"/>
          <a:ext cx="8229601" cy="4185885"/>
        </p:xfrm>
        <a:graphic>
          <a:graphicData uri="http://schemas.openxmlformats.org/drawingml/2006/table">
            <a:tbl>
              <a:tblPr/>
              <a:tblGrid>
                <a:gridCol w="1739153">
                  <a:extLst>
                    <a:ext uri="{9D8B030D-6E8A-4147-A177-3AD203B41FA5}">
                      <a16:colId xmlns:a16="http://schemas.microsoft.com/office/drawing/2014/main" val="3518511987"/>
                    </a:ext>
                  </a:extLst>
                </a:gridCol>
                <a:gridCol w="1116997">
                  <a:extLst>
                    <a:ext uri="{9D8B030D-6E8A-4147-A177-3AD203B41FA5}">
                      <a16:colId xmlns:a16="http://schemas.microsoft.com/office/drawing/2014/main" val="153855387"/>
                    </a:ext>
                  </a:extLst>
                </a:gridCol>
                <a:gridCol w="1116997">
                  <a:extLst>
                    <a:ext uri="{9D8B030D-6E8A-4147-A177-3AD203B41FA5}">
                      <a16:colId xmlns:a16="http://schemas.microsoft.com/office/drawing/2014/main" val="3622894270"/>
                    </a:ext>
                  </a:extLst>
                </a:gridCol>
                <a:gridCol w="1116997">
                  <a:extLst>
                    <a:ext uri="{9D8B030D-6E8A-4147-A177-3AD203B41FA5}">
                      <a16:colId xmlns:a16="http://schemas.microsoft.com/office/drawing/2014/main" val="4031198518"/>
                    </a:ext>
                  </a:extLst>
                </a:gridCol>
                <a:gridCol w="1116997">
                  <a:extLst>
                    <a:ext uri="{9D8B030D-6E8A-4147-A177-3AD203B41FA5}">
                      <a16:colId xmlns:a16="http://schemas.microsoft.com/office/drawing/2014/main" val="1816004023"/>
                    </a:ext>
                  </a:extLst>
                </a:gridCol>
                <a:gridCol w="1011230">
                  <a:extLst>
                    <a:ext uri="{9D8B030D-6E8A-4147-A177-3AD203B41FA5}">
                      <a16:colId xmlns:a16="http://schemas.microsoft.com/office/drawing/2014/main" val="1155776787"/>
                    </a:ext>
                  </a:extLst>
                </a:gridCol>
                <a:gridCol w="1011230">
                  <a:extLst>
                    <a:ext uri="{9D8B030D-6E8A-4147-A177-3AD203B41FA5}">
                      <a16:colId xmlns:a16="http://schemas.microsoft.com/office/drawing/2014/main" val="3968629134"/>
                    </a:ext>
                  </a:extLst>
                </a:gridCol>
              </a:tblGrid>
              <a:tr h="255458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Group and Rank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Change in Median Salary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Change in Median  Salary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461099"/>
                  </a:ext>
                </a:extLst>
              </a:tr>
              <a:tr h="4647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Headcount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Salary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Headcount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Salary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293489"/>
                  </a:ext>
                </a:extLst>
              </a:tr>
              <a:tr h="255458">
                <a:tc gridSpan="7"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NTT Faculty (Research Professors, Visiting, Clinical, Post Doc, Librarians, Campus School</a:t>
                      </a: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etc.)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41" marR="8241" marT="824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7880"/>
                  </a:ext>
                </a:extLst>
              </a:tr>
              <a:tr h="5109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Assistant 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$58,937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$65,238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$6,301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0173501"/>
                  </a:ext>
                </a:extLst>
              </a:tr>
              <a:tr h="5109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Associate 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$72,568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$75,700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$3,132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959568"/>
                  </a:ext>
                </a:extLst>
              </a:tr>
              <a:tr h="25545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Instructor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$40,697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$51,250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$10,553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124973"/>
                  </a:ext>
                </a:extLst>
              </a:tr>
              <a:tr h="25545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$81,543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$86,622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$5,079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681807"/>
                  </a:ext>
                </a:extLst>
              </a:tr>
              <a:tr h="25545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T/TT Faculty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954870"/>
                  </a:ext>
                </a:extLst>
              </a:tr>
              <a:tr h="5109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Assistant 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$60,900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$68,140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$7,240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263430"/>
                  </a:ext>
                </a:extLst>
              </a:tr>
              <a:tr h="5109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Associate 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$68,241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$75,056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$6,815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784603"/>
                  </a:ext>
                </a:extLst>
              </a:tr>
              <a:tr h="25545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Professor</a:t>
                      </a:r>
                    </a:p>
                  </a:txBody>
                  <a:tcPr marL="8241" marR="8241" marT="82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$100,729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$105,163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$4,434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949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19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4" y="0"/>
            <a:ext cx="9271400" cy="6953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7464" y="388092"/>
            <a:ext cx="54859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Salaries Above $150,000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026698-8802-4201-B9B6-8112E87E8CD1}"/>
              </a:ext>
            </a:extLst>
          </p:cNvPr>
          <p:cNvSpPr txBox="1"/>
          <p:nvPr/>
        </p:nvSpPr>
        <p:spPr>
          <a:xfrm>
            <a:off x="7333130" y="1095978"/>
            <a:ext cx="1554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01F1E"/>
                </a:solidFill>
                <a:latin typeface="Calibri" panose="020F0502020204030204" pitchFamily="34" charset="0"/>
              </a:rPr>
              <a:t>M</a:t>
            </a:r>
            <a:r>
              <a:rPr lang="en-US" b="0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ore faculty moved into the $150k-175k range, so median salary decreased but overall faculty salaries increased.</a:t>
            </a:r>
            <a:endParaRPr lang="en-US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16D23D7-AC25-4638-96C8-AB63775844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911794"/>
              </p:ext>
            </p:extLst>
          </p:nvPr>
        </p:nvGraphicFramePr>
        <p:xfrm>
          <a:off x="261935" y="4775583"/>
          <a:ext cx="8882065" cy="1257300"/>
        </p:xfrm>
        <a:graphic>
          <a:graphicData uri="http://schemas.openxmlformats.org/drawingml/2006/table">
            <a:tbl>
              <a:tblPr/>
              <a:tblGrid>
                <a:gridCol w="1560865">
                  <a:extLst>
                    <a:ext uri="{9D8B030D-6E8A-4147-A177-3AD203B41FA5}">
                      <a16:colId xmlns:a16="http://schemas.microsoft.com/office/drawing/2014/main" val="4069989799"/>
                    </a:ext>
                  </a:extLst>
                </a:gridCol>
                <a:gridCol w="854759">
                  <a:extLst>
                    <a:ext uri="{9D8B030D-6E8A-4147-A177-3AD203B41FA5}">
                      <a16:colId xmlns:a16="http://schemas.microsoft.com/office/drawing/2014/main" val="2616797889"/>
                    </a:ext>
                  </a:extLst>
                </a:gridCol>
                <a:gridCol w="836178">
                  <a:extLst>
                    <a:ext uri="{9D8B030D-6E8A-4147-A177-3AD203B41FA5}">
                      <a16:colId xmlns:a16="http://schemas.microsoft.com/office/drawing/2014/main" val="431617743"/>
                    </a:ext>
                  </a:extLst>
                </a:gridCol>
                <a:gridCol w="836178">
                  <a:extLst>
                    <a:ext uri="{9D8B030D-6E8A-4147-A177-3AD203B41FA5}">
                      <a16:colId xmlns:a16="http://schemas.microsoft.com/office/drawing/2014/main" val="3063115245"/>
                    </a:ext>
                  </a:extLst>
                </a:gridCol>
                <a:gridCol w="854759">
                  <a:extLst>
                    <a:ext uri="{9D8B030D-6E8A-4147-A177-3AD203B41FA5}">
                      <a16:colId xmlns:a16="http://schemas.microsoft.com/office/drawing/2014/main" val="3335379624"/>
                    </a:ext>
                  </a:extLst>
                </a:gridCol>
                <a:gridCol w="836178">
                  <a:extLst>
                    <a:ext uri="{9D8B030D-6E8A-4147-A177-3AD203B41FA5}">
                      <a16:colId xmlns:a16="http://schemas.microsoft.com/office/drawing/2014/main" val="3613059700"/>
                    </a:ext>
                  </a:extLst>
                </a:gridCol>
                <a:gridCol w="836178">
                  <a:extLst>
                    <a:ext uri="{9D8B030D-6E8A-4147-A177-3AD203B41FA5}">
                      <a16:colId xmlns:a16="http://schemas.microsoft.com/office/drawing/2014/main" val="382478434"/>
                    </a:ext>
                  </a:extLst>
                </a:gridCol>
                <a:gridCol w="1133485">
                  <a:extLst>
                    <a:ext uri="{9D8B030D-6E8A-4147-A177-3AD203B41FA5}">
                      <a16:colId xmlns:a16="http://schemas.microsoft.com/office/drawing/2014/main" val="1489177023"/>
                    </a:ext>
                  </a:extLst>
                </a:gridCol>
                <a:gridCol w="1133485">
                  <a:extLst>
                    <a:ext uri="{9D8B030D-6E8A-4147-A177-3AD203B41FA5}">
                      <a16:colId xmlns:a16="http://schemas.microsoft.com/office/drawing/2014/main" val="21711187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Difference 2014-2020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Mean Difference 2014-2020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93586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Group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Head-count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Mean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Head-count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Mean Salary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796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 /TT Faculty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$185,000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$185,243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58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$173,867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$187,188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-6%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1%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709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$195,020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$217,456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38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$210,747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$233,954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8%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8%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980089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D55F496D-0ED4-4D7D-B111-E2C1FB725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42" y="973176"/>
            <a:ext cx="6449825" cy="374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2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701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E11DDE-5A41-4B19-AFF8-F9D7A036C74A}"/>
              </a:ext>
            </a:extLst>
          </p:cNvPr>
          <p:cNvSpPr txBox="1"/>
          <p:nvPr/>
        </p:nvSpPr>
        <p:spPr>
          <a:xfrm>
            <a:off x="528917" y="5916706"/>
            <a:ext cx="4124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Frequencies are cumulative within years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C732D2C-9BD0-4BC0-91D3-03BEE304B4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123858"/>
              </p:ext>
            </p:extLst>
          </p:nvPr>
        </p:nvGraphicFramePr>
        <p:xfrm>
          <a:off x="304800" y="731837"/>
          <a:ext cx="8534400" cy="5055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0881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0645.17-UOM-New-Brand-PowerPoint-Template-section-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  <p:pic>
        <p:nvPicPr>
          <p:cNvPr id="5" name="Picture 4" descr="70645.17-UOM-New-Brand-PowerPoint-Template-section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701" y="0"/>
            <a:ext cx="9271400" cy="6953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E11DDE-5A41-4B19-AFF8-F9D7A036C74A}"/>
              </a:ext>
            </a:extLst>
          </p:cNvPr>
          <p:cNvSpPr txBox="1"/>
          <p:nvPr/>
        </p:nvSpPr>
        <p:spPr>
          <a:xfrm>
            <a:off x="528917" y="5916706"/>
            <a:ext cx="4124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Frequencies are cumulative within years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85B4-905E-49C5-9068-54EC4C09D9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314871"/>
              </p:ext>
            </p:extLst>
          </p:nvPr>
        </p:nvGraphicFramePr>
        <p:xfrm>
          <a:off x="271462" y="602740"/>
          <a:ext cx="8601075" cy="513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80531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3029</TotalTime>
  <Words>619</Words>
  <Application>Microsoft Office PowerPoint</Application>
  <PresentationFormat>On-screen Show (4:3)</PresentationFormat>
  <Paragraphs>214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Arher Malom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 Harris</dc:creator>
  <cp:lastModifiedBy>Bridgette Decent (bdecent)</cp:lastModifiedBy>
  <cp:revision>89</cp:revision>
  <dcterms:created xsi:type="dcterms:W3CDTF">2015-02-18T21:50:14Z</dcterms:created>
  <dcterms:modified xsi:type="dcterms:W3CDTF">2020-10-26T16:45:39Z</dcterms:modified>
</cp:coreProperties>
</file>