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55"/>
  </p:notesMasterIdLst>
  <p:sldIdLst>
    <p:sldId id="263" r:id="rId6"/>
    <p:sldId id="285" r:id="rId7"/>
    <p:sldId id="371" r:id="rId8"/>
    <p:sldId id="527" r:id="rId9"/>
    <p:sldId id="528" r:id="rId10"/>
    <p:sldId id="582" r:id="rId11"/>
    <p:sldId id="583" r:id="rId12"/>
    <p:sldId id="562" r:id="rId13"/>
    <p:sldId id="563" r:id="rId14"/>
    <p:sldId id="567" r:id="rId15"/>
    <p:sldId id="584" r:id="rId16"/>
    <p:sldId id="585" r:id="rId17"/>
    <p:sldId id="586" r:id="rId18"/>
    <p:sldId id="587" r:id="rId19"/>
    <p:sldId id="588" r:id="rId20"/>
    <p:sldId id="589" r:id="rId21"/>
    <p:sldId id="590" r:id="rId22"/>
    <p:sldId id="591" r:id="rId23"/>
    <p:sldId id="592" r:id="rId24"/>
    <p:sldId id="593" r:id="rId25"/>
    <p:sldId id="500" r:id="rId26"/>
    <p:sldId id="515" r:id="rId27"/>
    <p:sldId id="597" r:id="rId28"/>
    <p:sldId id="265" r:id="rId29"/>
    <p:sldId id="310" r:id="rId30"/>
    <p:sldId id="312" r:id="rId31"/>
    <p:sldId id="316" r:id="rId32"/>
    <p:sldId id="311" r:id="rId33"/>
    <p:sldId id="322" r:id="rId34"/>
    <p:sldId id="323" r:id="rId35"/>
    <p:sldId id="324" r:id="rId36"/>
    <p:sldId id="325" r:id="rId37"/>
    <p:sldId id="326" r:id="rId38"/>
    <p:sldId id="598" r:id="rId39"/>
    <p:sldId id="256" r:id="rId40"/>
    <p:sldId id="257" r:id="rId41"/>
    <p:sldId id="258" r:id="rId42"/>
    <p:sldId id="259" r:id="rId43"/>
    <p:sldId id="260" r:id="rId44"/>
    <p:sldId id="261" r:id="rId45"/>
    <p:sldId id="262" r:id="rId46"/>
    <p:sldId id="594" r:id="rId47"/>
    <p:sldId id="264" r:id="rId48"/>
    <p:sldId id="595" r:id="rId49"/>
    <p:sldId id="266" r:id="rId50"/>
    <p:sldId id="267" r:id="rId51"/>
    <p:sldId id="268" r:id="rId52"/>
    <p:sldId id="269" r:id="rId53"/>
    <p:sldId id="59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B88E"/>
    <a:srgbClr val="748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6"/>
    <p:restoredTop sz="95206"/>
  </p:normalViewPr>
  <p:slideViewPr>
    <p:cSldViewPr snapToGrid="0" snapToObjects="1" showGuides="1">
      <p:cViewPr varScale="1">
        <p:scale>
          <a:sx n="125" d="100"/>
          <a:sy n="125" d="100"/>
        </p:scale>
        <p:origin x="176" y="160"/>
      </p:cViewPr>
      <p:guideLst>
        <p:guide orient="horz" pos="2160"/>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Change in Contingent sector between 2005 and 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White</c:v>
                </c:pt>
                <c:pt idx="1">
                  <c:v>Black</c:v>
                </c:pt>
                <c:pt idx="2">
                  <c:v>Hispanic</c:v>
                </c:pt>
              </c:strCache>
            </c:strRef>
          </c:cat>
          <c:val>
            <c:numRef>
              <c:f>Sheet1!$B$2:$B$5</c:f>
              <c:numCache>
                <c:formatCode>General</c:formatCode>
                <c:ptCount val="4"/>
                <c:pt idx="1">
                  <c:v>12</c:v>
                </c:pt>
                <c:pt idx="2">
                  <c:v>10</c:v>
                </c:pt>
              </c:numCache>
            </c:numRef>
          </c:val>
          <c:extLst>
            <c:ext xmlns:c16="http://schemas.microsoft.com/office/drawing/2014/chart" uri="{C3380CC4-5D6E-409C-BE32-E72D297353CC}">
              <c16:uniqueId val="{00000000-D43E-4636-9268-2214CA86F52A}"/>
            </c:ext>
          </c:extLst>
        </c:ser>
        <c:ser>
          <c:idx val="1"/>
          <c:order val="1"/>
          <c:tx>
            <c:strRef>
              <c:f>Sheet1!$C$1</c:f>
              <c:strCache>
                <c:ptCount val="1"/>
                <c:pt idx="0">
                  <c:v>% Change in Alternate Work Sector between 2005 and 2017</c:v>
                </c:pt>
              </c:strCache>
            </c:strRef>
          </c:tx>
          <c:spPr>
            <a:solidFill>
              <a:schemeClr val="accent2"/>
            </a:solidFill>
            <a:ln>
              <a:noFill/>
            </a:ln>
            <a:effectLst/>
          </c:spPr>
          <c:invertIfNegative val="0"/>
          <c:cat>
            <c:strRef>
              <c:f>Sheet1!$A$2:$A$5</c:f>
              <c:strCache>
                <c:ptCount val="3"/>
                <c:pt idx="0">
                  <c:v>White</c:v>
                </c:pt>
                <c:pt idx="1">
                  <c:v>Black</c:v>
                </c:pt>
                <c:pt idx="2">
                  <c:v>Hispanic</c:v>
                </c:pt>
              </c:strCache>
            </c:strRef>
          </c:cat>
          <c:val>
            <c:numRef>
              <c:f>Sheet1!$C$2:$C$5</c:f>
              <c:numCache>
                <c:formatCode>General</c:formatCode>
                <c:ptCount val="4"/>
                <c:pt idx="1">
                  <c:v>41</c:v>
                </c:pt>
                <c:pt idx="2">
                  <c:v>46</c:v>
                </c:pt>
              </c:numCache>
            </c:numRef>
          </c:val>
          <c:extLst>
            <c:ext xmlns:c16="http://schemas.microsoft.com/office/drawing/2014/chart" uri="{C3380CC4-5D6E-409C-BE32-E72D297353CC}">
              <c16:uniqueId val="{00000001-D43E-4636-9268-2214CA86F52A}"/>
            </c:ext>
          </c:extLst>
        </c:ser>
        <c:dLbls>
          <c:showLegendKey val="0"/>
          <c:showVal val="0"/>
          <c:showCatName val="0"/>
          <c:showSerName val="0"/>
          <c:showPercent val="0"/>
          <c:showBubbleSize val="0"/>
        </c:dLbls>
        <c:gapWidth val="219"/>
        <c:overlap val="-27"/>
        <c:axId val="401473768"/>
        <c:axId val="398691624"/>
      </c:barChart>
      <c:lineChart>
        <c:grouping val="standard"/>
        <c:varyColors val="0"/>
        <c:ser>
          <c:idx val="2"/>
          <c:order val="2"/>
          <c:tx>
            <c:strRef>
              <c:f>Sheet1!$D$1</c:f>
              <c:strCache>
                <c:ptCount val="1"/>
                <c:pt idx="0">
                  <c:v>Column1</c:v>
                </c:pt>
              </c:strCache>
            </c:strRef>
          </c:tx>
          <c:spPr>
            <a:ln w="28575" cap="rnd">
              <a:solidFill>
                <a:schemeClr val="accent3"/>
              </a:solidFill>
              <a:round/>
            </a:ln>
            <a:effectLst/>
          </c:spPr>
          <c:marker>
            <c:symbol val="none"/>
          </c:marker>
          <c:cat>
            <c:strRef>
              <c:f>Sheet1!$A$2:$A$5</c:f>
              <c:strCache>
                <c:ptCount val="3"/>
                <c:pt idx="0">
                  <c:v>White</c:v>
                </c:pt>
                <c:pt idx="1">
                  <c:v>Black</c:v>
                </c:pt>
                <c:pt idx="2">
                  <c:v>Hispanic</c:v>
                </c:pt>
              </c:strCache>
            </c:strRef>
          </c:cat>
          <c:val>
            <c:numRef>
              <c:f>Sheet1!$D$2:$D$5</c:f>
              <c:numCache>
                <c:formatCode>General</c:formatCode>
                <c:ptCount val="4"/>
              </c:numCache>
            </c:numRef>
          </c:val>
          <c:smooth val="0"/>
          <c:extLst>
            <c:ext xmlns:c16="http://schemas.microsoft.com/office/drawing/2014/chart" uri="{C3380CC4-5D6E-409C-BE32-E72D297353CC}">
              <c16:uniqueId val="{00000002-D43E-4636-9268-2214CA86F52A}"/>
            </c:ext>
          </c:extLst>
        </c:ser>
        <c:dLbls>
          <c:showLegendKey val="0"/>
          <c:showVal val="0"/>
          <c:showCatName val="0"/>
          <c:showSerName val="0"/>
          <c:showPercent val="0"/>
          <c:showBubbleSize val="0"/>
        </c:dLbls>
        <c:marker val="1"/>
        <c:smooth val="0"/>
        <c:axId val="401473768"/>
        <c:axId val="398691624"/>
      </c:lineChart>
      <c:catAx>
        <c:axId val="40147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691624"/>
        <c:crosses val="autoZero"/>
        <c:auto val="1"/>
        <c:lblAlgn val="ctr"/>
        <c:lblOffset val="100"/>
        <c:noMultiLvlLbl val="0"/>
      </c:catAx>
      <c:valAx>
        <c:axId val="3986916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147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2" qsCatId="simple" csTypeId="urn:microsoft.com/office/officeart/2005/8/colors/accent0_3" csCatId="mainScheme" phldr="1"/>
      <dgm:spPr/>
      <dgm:t>
        <a:bodyPr/>
        <a:lstStyle/>
        <a:p>
          <a:endParaRPr lang="en-US"/>
        </a:p>
      </dgm:t>
    </dgm:pt>
    <dgm:pt modelId="{FB986F71-3126-4196-BD30-74AEDC39A1CA}">
      <dgm:prSet phldrT="[Text]"/>
      <dgm:spPr/>
      <dgm:t>
        <a:bodyPr/>
        <a:lstStyle/>
        <a:p>
          <a:r>
            <a:rPr lang="en-US" dirty="0"/>
            <a:t>Job Choice </a:t>
          </a:r>
        </a:p>
      </dgm: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dgm:t>
        <a:bodyPr/>
        <a:lstStyle/>
        <a:p>
          <a:endParaRPr lang="en-US"/>
        </a:p>
      </dgm:t>
    </dgm:pt>
    <dgm:pt modelId="{AB2E8498-CC81-452F-A895-08F3845AA347}">
      <dgm:prSet phldrT="[Text]"/>
      <dgm:spPr/>
      <dgm:t>
        <a:bodyPr/>
        <a:lstStyle/>
        <a:p>
          <a:r>
            <a:rPr lang="en-US" dirty="0"/>
            <a:t>Traditional</a:t>
          </a:r>
        </a:p>
      </dgm: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dgm:t>
        <a:bodyPr/>
        <a:lstStyle/>
        <a:p>
          <a:r>
            <a:rPr lang="en-US" dirty="0"/>
            <a:t>Health Insurance Choice </a:t>
          </a:r>
        </a:p>
      </dgm: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dgm:t>
        <a:bodyPr/>
        <a:lstStyle/>
        <a:p>
          <a:endParaRPr lang="en-US"/>
        </a:p>
      </dgm:t>
    </dgm:pt>
    <dgm:pt modelId="{0B00F5A8-A0EF-4111-9D86-004317B4F49E}">
      <dgm:prSet phldrT="[Text]"/>
      <dgm:spPr/>
      <dgm:t>
        <a:bodyPr/>
        <a:lstStyle/>
        <a:p>
          <a:r>
            <a:rPr lang="en-US" dirty="0"/>
            <a:t>Employer Coverage</a:t>
          </a:r>
        </a:p>
      </dgm: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dgm:t>
        <a:bodyPr/>
        <a:lstStyle/>
        <a:p>
          <a:r>
            <a:rPr lang="en-US" dirty="0"/>
            <a:t>Health and Health Care </a:t>
          </a:r>
        </a:p>
      </dgm: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dgm:t>
        <a:bodyPr/>
        <a:lstStyle/>
        <a:p>
          <a:r>
            <a:rPr lang="en-US" dirty="0"/>
            <a:t>Access to or affordability of health care</a:t>
          </a:r>
        </a:p>
      </dgm: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65B6D8B9-E558-4264-B37F-7B4B2A8896DF}">
      <dgm:prSet phldrT="[Text]"/>
      <dgm:spPr/>
      <dgm:t>
        <a:bodyPr/>
        <a:lstStyle/>
        <a:p>
          <a:r>
            <a:rPr lang="en-US" dirty="0"/>
            <a:t>Uninsured </a:t>
          </a:r>
        </a:p>
      </dgm:t>
    </dgm:pt>
    <dgm:pt modelId="{04F5A724-3AA7-4E78-B992-BCB3E916993F}" type="parTrans" cxnId="{CA96E113-7151-48C8-B4D5-7AA211772CC8}">
      <dgm:prSet/>
      <dgm:spPr/>
      <dgm:t>
        <a:bodyPr/>
        <a:lstStyle/>
        <a:p>
          <a:endParaRPr lang="en-US"/>
        </a:p>
      </dgm:t>
    </dgm:pt>
    <dgm:pt modelId="{370A79FF-9957-49E1-811F-78AB198DD9E0}" type="sibTrans" cxnId="{CA96E113-7151-48C8-B4D5-7AA211772CC8}">
      <dgm:prSet/>
      <dgm:spPr/>
      <dgm:t>
        <a:bodyPr/>
        <a:lstStyle/>
        <a:p>
          <a:endParaRPr lang="en-US"/>
        </a:p>
      </dgm:t>
    </dgm:pt>
    <dgm:pt modelId="{6E7DBE00-7E5B-46F8-BBA0-CF0079A58E82}">
      <dgm:prSet phldrT="[Text]"/>
      <dgm:spPr/>
      <dgm:t>
        <a:bodyPr/>
        <a:lstStyle/>
        <a:p>
          <a:r>
            <a:rPr lang="en-US" dirty="0"/>
            <a:t>Health Outcomes</a:t>
          </a:r>
        </a:p>
      </dgm:t>
    </dgm:pt>
    <dgm:pt modelId="{6FAC7821-43C2-4A12-9638-E9B1BDE7C8D8}" type="parTrans" cxnId="{3D080EE7-BDF0-495B-A4FB-103A296CD73B}">
      <dgm:prSet/>
      <dgm:spPr/>
      <dgm:t>
        <a:bodyPr/>
        <a:lstStyle/>
        <a:p>
          <a:endParaRPr lang="en-US"/>
        </a:p>
      </dgm:t>
    </dgm:pt>
    <dgm:pt modelId="{65147ED7-18A4-49A5-9AEE-066FB0363316}" type="sibTrans" cxnId="{3D080EE7-BDF0-495B-A4FB-103A296CD73B}">
      <dgm:prSet/>
      <dgm:spPr/>
      <dgm:t>
        <a:bodyPr/>
        <a:lstStyle/>
        <a:p>
          <a:endParaRPr lang="en-US"/>
        </a:p>
      </dgm:t>
    </dgm:pt>
    <dgm:pt modelId="{357665C4-DC36-4AEB-8B14-B3EFFB9444D8}">
      <dgm:prSet phldrT="[Text]"/>
      <dgm:spPr/>
      <dgm:t>
        <a:bodyPr/>
        <a:lstStyle/>
        <a:p>
          <a:r>
            <a:rPr lang="en-US" dirty="0"/>
            <a:t>Non-Traditional </a:t>
          </a:r>
        </a:p>
      </dgm:t>
    </dgm:pt>
    <dgm:pt modelId="{04D0FE26-069C-45DC-BC5D-3736036FBF63}" type="parTrans" cxnId="{F2F0F81E-D5EF-461D-A38C-259C82BF68B6}">
      <dgm:prSet/>
      <dgm:spPr/>
      <dgm:t>
        <a:bodyPr/>
        <a:lstStyle/>
        <a:p>
          <a:endParaRPr lang="en-US"/>
        </a:p>
      </dgm:t>
    </dgm:pt>
    <dgm:pt modelId="{33B79901-2921-4148-9CB9-669C1E7E5DE6}" type="sibTrans" cxnId="{F2F0F81E-D5EF-461D-A38C-259C82BF68B6}">
      <dgm:prSet/>
      <dgm:spPr/>
      <dgm:t>
        <a:bodyPr/>
        <a:lstStyle/>
        <a:p>
          <a:endParaRPr lang="en-US"/>
        </a:p>
      </dgm:t>
    </dgm:pt>
    <dgm:pt modelId="{A7CA6287-6A66-45DE-9C5E-E2818E309946}">
      <dgm:prSet phldrT="[Text]"/>
      <dgm:spPr/>
      <dgm:t>
        <a:bodyPr/>
        <a:lstStyle/>
        <a:p>
          <a:endParaRPr lang="en-US" dirty="0"/>
        </a:p>
      </dgm:t>
    </dgm:pt>
    <dgm:pt modelId="{44D36B25-ADCC-403F-A8F8-EDFDF668CFA2}" type="parTrans" cxnId="{DA7FDFCB-CD11-437A-9199-4A3ABC7A2141}">
      <dgm:prSet/>
      <dgm:spPr/>
      <dgm:t>
        <a:bodyPr/>
        <a:lstStyle/>
        <a:p>
          <a:endParaRPr lang="en-US"/>
        </a:p>
      </dgm:t>
    </dgm:pt>
    <dgm:pt modelId="{B73D5F26-429A-469E-AEB7-7EF1338A0F09}" type="sibTrans" cxnId="{DA7FDFCB-CD11-437A-9199-4A3ABC7A2141}">
      <dgm:prSet/>
      <dgm:spPr/>
      <dgm:t>
        <a:bodyPr/>
        <a:lstStyle/>
        <a:p>
          <a:endParaRPr lang="en-US"/>
        </a:p>
      </dgm:t>
    </dgm:pt>
    <dgm:pt modelId="{2E729AF3-2DDA-4C59-A89E-E19D12DF86A0}">
      <dgm:prSet phldrT="[Text]"/>
      <dgm:spPr/>
      <dgm:t>
        <a:bodyPr/>
        <a:lstStyle/>
        <a:p>
          <a:r>
            <a:rPr lang="en-US" dirty="0"/>
            <a:t>Public Insurance or Private Option</a:t>
          </a:r>
        </a:p>
      </dgm:t>
    </dgm:pt>
    <dgm:pt modelId="{9CAD8A49-FF43-404F-9A7E-826F8B6AA698}" type="parTrans" cxnId="{256EE3F6-FFC8-4E07-843D-47D5F2B54A11}">
      <dgm:prSet/>
      <dgm:spPr/>
      <dgm:t>
        <a:bodyPr/>
        <a:lstStyle/>
        <a:p>
          <a:endParaRPr lang="en-US"/>
        </a:p>
      </dgm:t>
    </dgm:pt>
    <dgm:pt modelId="{A9AC03E5-D2F1-44E5-BB75-13576F3203D4}" type="sibTrans" cxnId="{256EE3F6-FFC8-4E07-843D-47D5F2B54A11}">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pt>
    <dgm:pt modelId="{BFE859F2-A9E8-4F95-9161-8EC68F2D30C4}" type="pres">
      <dgm:prSet presAssocID="{FB986F71-3126-4196-BD30-74AEDC39A1CA}" presName="childNode1tx" presStyleLbl="bgAcc1" presStyleIdx="0" presStyleCnt="3">
        <dgm:presLayoutVars>
          <dgm:bulletEnabled val="1"/>
        </dgm:presLayoutVars>
      </dgm:prSet>
      <dgm:spPr/>
    </dgm:pt>
    <dgm:pt modelId="{E18C6CF4-EDEB-4539-A36D-E0355B626199}" type="pres">
      <dgm:prSet presAssocID="{FB986F71-3126-4196-BD30-74AEDC39A1CA}" presName="parentNode1" presStyleLbl="node1" presStyleIdx="0" presStyleCnt="3">
        <dgm:presLayoutVars>
          <dgm:chMax val="1"/>
          <dgm:bulletEnabled val="1"/>
        </dgm:presLayoutVars>
      </dgm:prSet>
      <dgm:spPr/>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pt>
    <dgm:pt modelId="{67FFE978-6FBE-4424-80BE-B9E4B4DD0695}" type="pres">
      <dgm:prSet presAssocID="{F6D27D1B-CDCB-481F-B8FA-AB31B2A119DE}" presName="childNode2tx" presStyleLbl="bgAcc1" presStyleIdx="1" presStyleCnt="3">
        <dgm:presLayoutVars>
          <dgm:bulletEnabled val="1"/>
        </dgm:presLayoutVars>
      </dgm:prSet>
      <dgm:spPr/>
    </dgm:pt>
    <dgm:pt modelId="{029D1FDE-4DD7-4FA5-8C70-0C747477B66C}" type="pres">
      <dgm:prSet presAssocID="{F6D27D1B-CDCB-481F-B8FA-AB31B2A119DE}" presName="parentNode2" presStyleLbl="node1" presStyleIdx="1" presStyleCnt="3">
        <dgm:presLayoutVars>
          <dgm:chMax val="0"/>
          <dgm:bulletEnabled val="1"/>
        </dgm:presLayoutVars>
      </dgm:prSet>
      <dgm:spPr/>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pt>
    <dgm:pt modelId="{843715D2-C2C2-41EB-BDA3-21230FBA46DB}" type="pres">
      <dgm:prSet presAssocID="{58828492-5CEF-4AFE-95CB-5D7E6A18158B}" presName="childNode1tx" presStyleLbl="bgAcc1" presStyleIdx="2" presStyleCnt="3">
        <dgm:presLayoutVars>
          <dgm:bulletEnabled val="1"/>
        </dgm:presLayoutVars>
      </dgm:prSet>
      <dgm:spPr/>
    </dgm:pt>
    <dgm:pt modelId="{047F5837-10E2-4FFC-A492-DB8A19EF48CA}" type="pres">
      <dgm:prSet presAssocID="{58828492-5CEF-4AFE-95CB-5D7E6A18158B}" presName="parentNode1" presStyleLbl="node1" presStyleIdx="2" presStyleCnt="3">
        <dgm:presLayoutVars>
          <dgm:chMax val="1"/>
          <dgm:bulletEnabled val="1"/>
        </dgm:presLayoutVars>
      </dgm:prSet>
      <dgm:spPr/>
    </dgm:pt>
    <dgm:pt modelId="{7D6A154D-27BB-4CCE-9250-BCDD2CD5C383}" type="pres">
      <dgm:prSet presAssocID="{58828492-5CEF-4AFE-95CB-5D7E6A18158B}" presName="connSite1" presStyleCnt="0"/>
      <dgm:spPr/>
    </dgm:pt>
  </dgm:ptLst>
  <dgm:cxnLst>
    <dgm:cxn modelId="{CA96E113-7151-48C8-B4D5-7AA211772CC8}" srcId="{F6D27D1B-CDCB-481F-B8FA-AB31B2A119DE}" destId="{65B6D8B9-E558-4264-B37F-7B4B2A8896DF}" srcOrd="2" destOrd="0" parTransId="{04F5A724-3AA7-4E78-B992-BCB3E916993F}" sibTransId="{370A79FF-9957-49E1-811F-78AB198DD9E0}"/>
    <dgm:cxn modelId="{1FE4D618-724E-4829-BED3-DAA3C651B769}" type="presOf" srcId="{0B00F5A8-A0EF-4111-9D86-004317B4F49E}" destId="{E83793B4-2C5C-4D90-82FA-E5EE4745664D}" srcOrd="0" destOrd="0" presId="urn:microsoft.com/office/officeart/2005/8/layout/hProcess4"/>
    <dgm:cxn modelId="{F2F0F81E-D5EF-461D-A38C-259C82BF68B6}" srcId="{FB986F71-3126-4196-BD30-74AEDC39A1CA}" destId="{357665C4-DC36-4AEB-8B14-B3EFFB9444D8}" srcOrd="2" destOrd="0" parTransId="{04D0FE26-069C-45DC-BC5D-3736036FBF63}" sibTransId="{33B79901-2921-4148-9CB9-669C1E7E5DE6}"/>
    <dgm:cxn modelId="{A08CE81F-A93E-429F-943D-3B3662A0C042}" type="presOf" srcId="{F6D27D1B-CDCB-481F-B8FA-AB31B2A119DE}" destId="{029D1FDE-4DD7-4FA5-8C70-0C747477B66C}"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2D5B3E3B-3EE5-4072-933E-27DF5400591C}" srcId="{FB986F71-3126-4196-BD30-74AEDC39A1CA}" destId="{AB2E8498-CC81-452F-A895-08F3845AA347}" srcOrd="0" destOrd="0" parTransId="{4C65E2C8-0CBB-4D8C-AD60-6B0105C62B84}" sibTransId="{9A1F3304-AA9E-4FBC-89BA-9095C80E47C9}"/>
    <dgm:cxn modelId="{8B37FE40-D7C8-473A-9D2D-D33173B003E6}" type="presOf" srcId="{6E7DBE00-7E5B-46F8-BBA0-CF0079A58E82}" destId="{843715D2-C2C2-41EB-BDA3-21230FBA46DB}" srcOrd="1" destOrd="1" presId="urn:microsoft.com/office/officeart/2005/8/layout/hProcess4"/>
    <dgm:cxn modelId="{241A4F42-3815-4A3A-A31B-C5E11FFB5E6D}" type="presOf" srcId="{FB986F71-3126-4196-BD30-74AEDC39A1CA}" destId="{E18C6CF4-EDEB-4539-A36D-E0355B626199}" srcOrd="0" destOrd="0" presId="urn:microsoft.com/office/officeart/2005/8/layout/hProcess4"/>
    <dgm:cxn modelId="{402F9D43-6A91-4B87-83A0-426BC9CD76A6}" type="presOf" srcId="{0B00F5A8-A0EF-4111-9D86-004317B4F49E}" destId="{67FFE978-6FBE-4424-80BE-B9E4B4DD0695}" srcOrd="1" destOrd="0"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1423FC72-83C7-4510-8021-28EAEA493E68}" srcId="{0E9DE493-19D7-4EC9-97C9-5F26233F1106}" destId="{FB986F71-3126-4196-BD30-74AEDC39A1CA}" srcOrd="0" destOrd="0" parTransId="{9B3CE34A-9B3E-4D5F-94E0-DFBB94FF5A03}" sibTransId="{D0B150DF-3AA4-454C-8652-25880449C422}"/>
    <dgm:cxn modelId="{E1602188-B573-41FF-9095-7B40F9CA44C2}" type="presOf" srcId="{6E7DBE00-7E5B-46F8-BBA0-CF0079A58E82}" destId="{69C28D3B-E083-42DF-9EA0-916CA12125A9}" srcOrd="0" destOrd="1" presId="urn:microsoft.com/office/officeart/2005/8/layout/hProcess4"/>
    <dgm:cxn modelId="{550EC38B-566A-4081-A7BE-0E49BE02764D}" type="presOf" srcId="{AB2E8498-CC81-452F-A895-08F3845AA347}" destId="{BFE859F2-A9E8-4F95-9161-8EC68F2D30C4}" srcOrd="1" destOrd="0" presId="urn:microsoft.com/office/officeart/2005/8/layout/hProcess4"/>
    <dgm:cxn modelId="{F5AC9699-0A5D-4C50-8D4F-B1B740E9FD26}" type="presOf" srcId="{357665C4-DC36-4AEB-8B14-B3EFFB9444D8}" destId="{BFE859F2-A9E8-4F95-9161-8EC68F2D30C4}" srcOrd="1" destOrd="2" presId="urn:microsoft.com/office/officeart/2005/8/layout/hProcess4"/>
    <dgm:cxn modelId="{A63D53AC-541A-4D09-9620-8B1C8D7B91DE}" srcId="{0E9DE493-19D7-4EC9-97C9-5F26233F1106}" destId="{F6D27D1B-CDCB-481F-B8FA-AB31B2A119DE}" srcOrd="1" destOrd="0" parTransId="{8A7BF306-8E53-4B16-9E7E-A79AE3DF6BE2}" sibTransId="{7AEB6639-3258-49E8-8B1F-B4A9C61922BE}"/>
    <dgm:cxn modelId="{F3610BAF-3EBB-4178-B031-D4D629490019}" type="presOf" srcId="{2E729AF3-2DDA-4C59-A89E-E19D12DF86A0}" destId="{67FFE978-6FBE-4424-80BE-B9E4B4DD0695}" srcOrd="1" destOrd="1" presId="urn:microsoft.com/office/officeart/2005/8/layout/hProcess4"/>
    <dgm:cxn modelId="{6E3ED3B7-979B-4889-BD92-5B8B76AF30E5}" type="presOf" srcId="{357665C4-DC36-4AEB-8B14-B3EFFB9444D8}" destId="{96015622-8A46-45CF-A72A-2856B699B374}" srcOrd="0" destOrd="2" presId="urn:microsoft.com/office/officeart/2005/8/layout/hProcess4"/>
    <dgm:cxn modelId="{4E74EABF-20DE-46D5-9BE9-0F84CEAF66AB}" type="presOf" srcId="{D0B150DF-3AA4-454C-8652-25880449C422}" destId="{6A63D16E-EEE6-4267-97EA-5AD7D2BC4E84}" srcOrd="0" destOrd="0" presId="urn:microsoft.com/office/officeart/2005/8/layout/hProcess4"/>
    <dgm:cxn modelId="{95276BC3-D2A9-422F-9390-BED3FD8C7BB0}" type="presOf" srcId="{0E9DE493-19D7-4EC9-97C9-5F26233F1106}" destId="{3960CFF8-4383-4382-8D6D-F2A00F508E8D}" srcOrd="0" destOrd="0" presId="urn:microsoft.com/office/officeart/2005/8/layout/hProcess4"/>
    <dgm:cxn modelId="{7EBBAEC4-0282-4F3E-860C-A6A26E3998F2}" type="presOf" srcId="{65B6D8B9-E558-4264-B37F-7B4B2A8896DF}" destId="{E83793B4-2C5C-4D90-82FA-E5EE4745664D}" srcOrd="0" destOrd="2" presId="urn:microsoft.com/office/officeart/2005/8/layout/hProcess4"/>
    <dgm:cxn modelId="{90D5F6C6-4E25-4C59-9DF6-6E2B25A59F46}" type="presOf" srcId="{68838C34-4D02-49F8-ADD7-BFA90D87B7EA}" destId="{69C28D3B-E083-42DF-9EA0-916CA12125A9}" srcOrd="0" destOrd="0" presId="urn:microsoft.com/office/officeart/2005/8/layout/hProcess4"/>
    <dgm:cxn modelId="{DA7FDFCB-CD11-437A-9199-4A3ABC7A2141}" srcId="{FB986F71-3126-4196-BD30-74AEDC39A1CA}" destId="{A7CA6287-6A66-45DE-9C5E-E2818E309946}" srcOrd="1" destOrd="0" parTransId="{44D36B25-ADCC-403F-A8F8-EDFDF668CFA2}" sibTransId="{B73D5F26-429A-469E-AEB7-7EF1338A0F09}"/>
    <dgm:cxn modelId="{A507C8D3-A0BB-44E4-82F7-15D18D34238D}" type="presOf" srcId="{68838C34-4D02-49F8-ADD7-BFA90D87B7EA}" destId="{843715D2-C2C2-41EB-BDA3-21230FBA46DB}" srcOrd="1" destOrd="0" presId="urn:microsoft.com/office/officeart/2005/8/layout/hProcess4"/>
    <dgm:cxn modelId="{FA45DADE-266F-4B82-B02F-D2732D8D9F51}" type="presOf" srcId="{58828492-5CEF-4AFE-95CB-5D7E6A18158B}" destId="{047F5837-10E2-4FFC-A492-DB8A19EF48CA}" srcOrd="0" destOrd="0" presId="urn:microsoft.com/office/officeart/2005/8/layout/hProcess4"/>
    <dgm:cxn modelId="{6526ACE2-A277-450F-863E-DB614B673CDD}" type="presOf" srcId="{A7CA6287-6A66-45DE-9C5E-E2818E309946}" destId="{96015622-8A46-45CF-A72A-2856B699B374}" srcOrd="0" destOrd="1" presId="urn:microsoft.com/office/officeart/2005/8/layout/hProcess4"/>
    <dgm:cxn modelId="{3D080EE7-BDF0-495B-A4FB-103A296CD73B}" srcId="{58828492-5CEF-4AFE-95CB-5D7E6A18158B}" destId="{6E7DBE00-7E5B-46F8-BBA0-CF0079A58E82}" srcOrd="1" destOrd="0" parTransId="{6FAC7821-43C2-4A12-9638-E9B1BDE7C8D8}" sibTransId="{65147ED7-18A4-49A5-9AEE-066FB0363316}"/>
    <dgm:cxn modelId="{86F910E7-C9D0-48E5-A3A3-C70127E96FC1}" srcId="{F6D27D1B-CDCB-481F-B8FA-AB31B2A119DE}" destId="{0B00F5A8-A0EF-4111-9D86-004317B4F49E}" srcOrd="0" destOrd="0" parTransId="{EC916B99-8D26-4265-B7BE-BB461C68DA5C}" sibTransId="{CE48C676-980A-4BAC-A3C8-9ABC315DAE51}"/>
    <dgm:cxn modelId="{CEBAF0EA-B6C9-426A-93A8-61BDE4B64120}" type="presOf" srcId="{A7CA6287-6A66-45DE-9C5E-E2818E309946}" destId="{BFE859F2-A9E8-4F95-9161-8EC68F2D30C4}" srcOrd="1" destOrd="1" presId="urn:microsoft.com/office/officeart/2005/8/layout/hProcess4"/>
    <dgm:cxn modelId="{4A0302EC-1A81-4A00-B06D-242274DF4FD2}" type="presOf" srcId="{2E729AF3-2DDA-4C59-A89E-E19D12DF86A0}" destId="{E83793B4-2C5C-4D90-82FA-E5EE4745664D}" srcOrd="0" destOrd="1" presId="urn:microsoft.com/office/officeart/2005/8/layout/hProcess4"/>
    <dgm:cxn modelId="{835CA1EF-8C73-4A92-AB14-7F18CFCB3BBE}" type="presOf" srcId="{65B6D8B9-E558-4264-B37F-7B4B2A8896DF}" destId="{67FFE978-6FBE-4424-80BE-B9E4B4DD0695}" srcOrd="1" destOrd="2" presId="urn:microsoft.com/office/officeart/2005/8/layout/hProcess4"/>
    <dgm:cxn modelId="{256EE3F6-FFC8-4E07-843D-47D5F2B54A11}" srcId="{F6D27D1B-CDCB-481F-B8FA-AB31B2A119DE}" destId="{2E729AF3-2DDA-4C59-A89E-E19D12DF86A0}" srcOrd="1" destOrd="0" parTransId="{9CAD8A49-FF43-404F-9A7E-826F8B6AA698}" sibTransId="{A9AC03E5-D2F1-44E5-BB75-13576F3203D4}"/>
    <dgm:cxn modelId="{732F9AFA-01BF-4C18-A659-D951BF9FC05D}" type="presOf" srcId="{AB2E8498-CC81-452F-A895-08F3845AA347}" destId="{96015622-8A46-45CF-A72A-2856B699B374}" srcOrd="0" destOrd="0" presId="urn:microsoft.com/office/officeart/2005/8/layout/hProcess4"/>
    <dgm:cxn modelId="{E95209FE-82B0-40EF-AFE6-D8CCCCEA50E1}" type="presOf" srcId="{7AEB6639-3258-49E8-8B1F-B4A9C61922BE}" destId="{DC2A0ADB-DCE3-4BF4-9952-0394865777AC}" srcOrd="0" destOrd="0" presId="urn:microsoft.com/office/officeart/2005/8/layout/hProcess4"/>
    <dgm:cxn modelId="{89F19664-F574-44B4-924E-3D107B743F23}" type="presParOf" srcId="{3960CFF8-4383-4382-8D6D-F2A00F508E8D}" destId="{366CFF54-5C8F-47F9-BFD8-D9AF3EADDA3E}" srcOrd="0" destOrd="0" presId="urn:microsoft.com/office/officeart/2005/8/layout/hProcess4"/>
    <dgm:cxn modelId="{75C41B37-1CBE-4C45-8C4B-850855BD27C4}" type="presParOf" srcId="{3960CFF8-4383-4382-8D6D-F2A00F508E8D}" destId="{13688FBD-4079-41FE-A6A2-B5B0F293E6BF}" srcOrd="1" destOrd="0" presId="urn:microsoft.com/office/officeart/2005/8/layout/hProcess4"/>
    <dgm:cxn modelId="{3AA8FE4E-D0FB-4F4F-9F35-7B6B4E7D5E8D}" type="presParOf" srcId="{3960CFF8-4383-4382-8D6D-F2A00F508E8D}" destId="{224851B6-C14D-49DE-883B-A13003DA4601}" srcOrd="2" destOrd="0" presId="urn:microsoft.com/office/officeart/2005/8/layout/hProcess4"/>
    <dgm:cxn modelId="{A4DAABAE-FB49-4E79-80B0-1264A8E539FF}" type="presParOf" srcId="{224851B6-C14D-49DE-883B-A13003DA4601}" destId="{1439717B-283C-48FF-AF62-1990F52B6512}" srcOrd="0" destOrd="0" presId="urn:microsoft.com/office/officeart/2005/8/layout/hProcess4"/>
    <dgm:cxn modelId="{6FFC75D9-47EB-48FF-90CD-91F117AC22B7}" type="presParOf" srcId="{1439717B-283C-48FF-AF62-1990F52B6512}" destId="{BCCE6711-D1D8-4B2C-917E-41AB5A6114A8}" srcOrd="0" destOrd="0" presId="urn:microsoft.com/office/officeart/2005/8/layout/hProcess4"/>
    <dgm:cxn modelId="{FEE85E3F-72E5-4071-8EA1-3623F81173A1}" type="presParOf" srcId="{1439717B-283C-48FF-AF62-1990F52B6512}" destId="{96015622-8A46-45CF-A72A-2856B699B374}" srcOrd="1" destOrd="0" presId="urn:microsoft.com/office/officeart/2005/8/layout/hProcess4"/>
    <dgm:cxn modelId="{AC4982ED-AD83-45D0-AD2F-455F7901AF9F}" type="presParOf" srcId="{1439717B-283C-48FF-AF62-1990F52B6512}" destId="{BFE859F2-A9E8-4F95-9161-8EC68F2D30C4}" srcOrd="2" destOrd="0" presId="urn:microsoft.com/office/officeart/2005/8/layout/hProcess4"/>
    <dgm:cxn modelId="{565E0706-6737-49AB-A631-19EA6E16791C}" type="presParOf" srcId="{1439717B-283C-48FF-AF62-1990F52B6512}" destId="{E18C6CF4-EDEB-4539-A36D-E0355B626199}" srcOrd="3" destOrd="0" presId="urn:microsoft.com/office/officeart/2005/8/layout/hProcess4"/>
    <dgm:cxn modelId="{0F8395D2-489A-4650-9E19-52FEC57A410B}" type="presParOf" srcId="{1439717B-283C-48FF-AF62-1990F52B6512}" destId="{D9FCD5E9-9E94-4534-BAB4-3DB8EB44E7D0}" srcOrd="4" destOrd="0" presId="urn:microsoft.com/office/officeart/2005/8/layout/hProcess4"/>
    <dgm:cxn modelId="{9204B803-0CC8-4F9E-AC95-C709626A9F47}" type="presParOf" srcId="{224851B6-C14D-49DE-883B-A13003DA4601}" destId="{6A63D16E-EEE6-4267-97EA-5AD7D2BC4E84}" srcOrd="1" destOrd="0" presId="urn:microsoft.com/office/officeart/2005/8/layout/hProcess4"/>
    <dgm:cxn modelId="{DF63E90D-523A-4A3D-8E96-876C4878E690}" type="presParOf" srcId="{224851B6-C14D-49DE-883B-A13003DA4601}" destId="{59BAED1E-A4FE-4FA3-8716-57917AF47F38}" srcOrd="2" destOrd="0" presId="urn:microsoft.com/office/officeart/2005/8/layout/hProcess4"/>
    <dgm:cxn modelId="{ABC2BBAC-ABC6-4828-A656-FF0E45449B5D}" type="presParOf" srcId="{59BAED1E-A4FE-4FA3-8716-57917AF47F38}" destId="{5C833856-7FAF-4B27-932C-67C7D08339F2}" srcOrd="0" destOrd="0" presId="urn:microsoft.com/office/officeart/2005/8/layout/hProcess4"/>
    <dgm:cxn modelId="{57A8C77F-8539-4ED5-8B3E-AA69AEF39063}" type="presParOf" srcId="{59BAED1E-A4FE-4FA3-8716-57917AF47F38}" destId="{E83793B4-2C5C-4D90-82FA-E5EE4745664D}" srcOrd="1" destOrd="0" presId="urn:microsoft.com/office/officeart/2005/8/layout/hProcess4"/>
    <dgm:cxn modelId="{13C487BA-883D-4A71-9789-EB655F6279D7}" type="presParOf" srcId="{59BAED1E-A4FE-4FA3-8716-57917AF47F38}" destId="{67FFE978-6FBE-4424-80BE-B9E4B4DD0695}" srcOrd="2" destOrd="0" presId="urn:microsoft.com/office/officeart/2005/8/layout/hProcess4"/>
    <dgm:cxn modelId="{9DE711C0-DAD0-490A-8F9F-84EFF58B67F2}" type="presParOf" srcId="{59BAED1E-A4FE-4FA3-8716-57917AF47F38}" destId="{029D1FDE-4DD7-4FA5-8C70-0C747477B66C}" srcOrd="3" destOrd="0" presId="urn:microsoft.com/office/officeart/2005/8/layout/hProcess4"/>
    <dgm:cxn modelId="{7E60F800-B699-4C90-AE8B-FFA3C1DBAC2A}" type="presParOf" srcId="{59BAED1E-A4FE-4FA3-8716-57917AF47F38}" destId="{C2556EF6-41FF-46C6-8829-911BFA533FFE}" srcOrd="4" destOrd="0" presId="urn:microsoft.com/office/officeart/2005/8/layout/hProcess4"/>
    <dgm:cxn modelId="{15EEC923-9DD9-45F9-B1CE-E90ADC8BB3B2}" type="presParOf" srcId="{224851B6-C14D-49DE-883B-A13003DA4601}" destId="{DC2A0ADB-DCE3-4BF4-9952-0394865777AC}" srcOrd="3" destOrd="0" presId="urn:microsoft.com/office/officeart/2005/8/layout/hProcess4"/>
    <dgm:cxn modelId="{F83CC031-B411-4234-8023-6E45E782DC1B}" type="presParOf" srcId="{224851B6-C14D-49DE-883B-A13003DA4601}" destId="{A874A3A3-A340-4ABC-99B5-7529D4415335}" srcOrd="4" destOrd="0" presId="urn:microsoft.com/office/officeart/2005/8/layout/hProcess4"/>
    <dgm:cxn modelId="{7B362966-E9AB-40B9-8761-1F07E738ED93}" type="presParOf" srcId="{A874A3A3-A340-4ABC-99B5-7529D4415335}" destId="{14032C0B-60AE-432B-A713-F993D1C4BA8F}" srcOrd="0" destOrd="0" presId="urn:microsoft.com/office/officeart/2005/8/layout/hProcess4"/>
    <dgm:cxn modelId="{7577A14F-C73F-4E1A-8760-544ED1967544}" type="presParOf" srcId="{A874A3A3-A340-4ABC-99B5-7529D4415335}" destId="{69C28D3B-E083-42DF-9EA0-916CA12125A9}" srcOrd="1" destOrd="0" presId="urn:microsoft.com/office/officeart/2005/8/layout/hProcess4"/>
    <dgm:cxn modelId="{1637F8A1-F9FA-4AC7-AA80-AC52DBF6427F}" type="presParOf" srcId="{A874A3A3-A340-4ABC-99B5-7529D4415335}" destId="{843715D2-C2C2-41EB-BDA3-21230FBA46DB}" srcOrd="2" destOrd="0" presId="urn:microsoft.com/office/officeart/2005/8/layout/hProcess4"/>
    <dgm:cxn modelId="{C3A1CE6A-C0A2-460E-AEC5-91898FCAB7C6}" type="presParOf" srcId="{A874A3A3-A340-4ABC-99B5-7529D4415335}" destId="{047F5837-10E2-4FFC-A492-DB8A19EF48CA}" srcOrd="3" destOrd="0" presId="urn:microsoft.com/office/officeart/2005/8/layout/hProcess4"/>
    <dgm:cxn modelId="{B0B35EFC-EC0D-408D-96C0-AAE23E559E96}" type="presParOf" srcId="{A874A3A3-A340-4ABC-99B5-7529D4415335}" destId="{7D6A154D-27BB-4CCE-9250-BCDD2CD5C38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36244"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Traditional</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Non-Traditional </a:t>
          </a:r>
        </a:p>
      </dsp:txBody>
      <dsp:txXfrm>
        <a:off x="82644" y="1095673"/>
        <a:ext cx="2351761" cy="1491398"/>
      </dsp:txXfrm>
    </dsp:sp>
    <dsp:sp modelId="{6A63D16E-EEE6-4267-97EA-5AD7D2BC4E84}">
      <dsp:nvSpPr>
        <dsp:cNvPr id="0" name=""/>
        <dsp:cNvSpPr/>
      </dsp:nvSpPr>
      <dsp:spPr>
        <a:xfrm>
          <a:off x="1394360" y="1473226"/>
          <a:ext cx="2779003" cy="2779003"/>
        </a:xfrm>
        <a:prstGeom prst="leftCircularArrow">
          <a:avLst>
            <a:gd name="adj1" fmla="val 3451"/>
            <a:gd name="adj2" fmla="val 427731"/>
            <a:gd name="adj3" fmla="val 2203242"/>
            <a:gd name="adj4" fmla="val 9024489"/>
            <a:gd name="adj5" fmla="val 4027"/>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18C6CF4-EDEB-4539-A36D-E0355B626199}">
      <dsp:nvSpPr>
        <dsp:cNvPr id="0" name=""/>
        <dsp:cNvSpPr/>
      </dsp:nvSpPr>
      <dsp:spPr>
        <a:xfrm>
          <a:off x="579480"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Job Choice </a:t>
          </a:r>
        </a:p>
      </dsp:txBody>
      <dsp:txXfrm>
        <a:off x="604789" y="2658781"/>
        <a:ext cx="2122325" cy="813490"/>
      </dsp:txXfrm>
    </dsp:sp>
    <dsp:sp modelId="{E83793B4-2C5C-4D90-82FA-E5EE4745664D}">
      <dsp:nvSpPr>
        <dsp:cNvPr id="0" name=""/>
        <dsp:cNvSpPr/>
      </dsp:nvSpPr>
      <dsp:spPr>
        <a:xfrm>
          <a:off x="3209147" y="1049274"/>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Employer Coverage</a:t>
          </a:r>
        </a:p>
        <a:p>
          <a:pPr marL="171450" lvl="1" indent="-171450" algn="l" defTabSz="844550">
            <a:lnSpc>
              <a:spcPct val="90000"/>
            </a:lnSpc>
            <a:spcBef>
              <a:spcPct val="0"/>
            </a:spcBef>
            <a:spcAft>
              <a:spcPct val="15000"/>
            </a:spcAft>
            <a:buChar char="•"/>
          </a:pPr>
          <a:r>
            <a:rPr lang="en-US" sz="1900" kern="1200" dirty="0"/>
            <a:t>Public Insurance or Private Option</a:t>
          </a:r>
        </a:p>
        <a:p>
          <a:pPr marL="171450" lvl="1" indent="-171450" algn="l" defTabSz="844550">
            <a:lnSpc>
              <a:spcPct val="90000"/>
            </a:lnSpc>
            <a:spcBef>
              <a:spcPct val="0"/>
            </a:spcBef>
            <a:spcAft>
              <a:spcPct val="15000"/>
            </a:spcAft>
            <a:buChar char="•"/>
          </a:pPr>
          <a:r>
            <a:rPr lang="en-US" sz="1900" kern="1200" dirty="0"/>
            <a:t>Uninsured </a:t>
          </a:r>
        </a:p>
      </dsp:txBody>
      <dsp:txXfrm>
        <a:off x="3255547" y="1527728"/>
        <a:ext cx="2351761" cy="1491398"/>
      </dsp:txXfrm>
    </dsp:sp>
    <dsp:sp modelId="{DC2A0ADB-DCE3-4BF4-9952-0394865777AC}">
      <dsp:nvSpPr>
        <dsp:cNvPr id="0" name=""/>
        <dsp:cNvSpPr/>
      </dsp:nvSpPr>
      <dsp:spPr>
        <a:xfrm>
          <a:off x="4546892" y="-216486"/>
          <a:ext cx="3091364" cy="3091364"/>
        </a:xfrm>
        <a:prstGeom prst="circularArrow">
          <a:avLst>
            <a:gd name="adj1" fmla="val 3103"/>
            <a:gd name="adj2" fmla="val 381347"/>
            <a:gd name="adj3" fmla="val 19443143"/>
            <a:gd name="adj4" fmla="val 12575511"/>
            <a:gd name="adj5" fmla="val 362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29D1FDE-4DD7-4FA5-8C70-0C747477B66C}">
      <dsp:nvSpPr>
        <dsp:cNvPr id="0" name=""/>
        <dsp:cNvSpPr/>
      </dsp:nvSpPr>
      <dsp:spPr>
        <a:xfrm>
          <a:off x="3752383" y="617220"/>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Health Insurance Choice </a:t>
          </a:r>
        </a:p>
      </dsp:txBody>
      <dsp:txXfrm>
        <a:off x="3777692" y="642529"/>
        <a:ext cx="2122325" cy="813490"/>
      </dsp:txXfrm>
    </dsp:sp>
    <dsp:sp modelId="{69C28D3B-E083-42DF-9EA0-916CA12125A9}">
      <dsp:nvSpPr>
        <dsp:cNvPr id="0" name=""/>
        <dsp:cNvSpPr/>
      </dsp:nvSpPr>
      <dsp:spPr>
        <a:xfrm>
          <a:off x="6382050" y="1049273"/>
          <a:ext cx="2444561" cy="201625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36195" rIns="36195" bIns="3619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Access to or affordability of health care</a:t>
          </a:r>
        </a:p>
        <a:p>
          <a:pPr marL="171450" lvl="1" indent="-171450" algn="l" defTabSz="844550">
            <a:lnSpc>
              <a:spcPct val="90000"/>
            </a:lnSpc>
            <a:spcBef>
              <a:spcPct val="0"/>
            </a:spcBef>
            <a:spcAft>
              <a:spcPct val="15000"/>
            </a:spcAft>
            <a:buChar char="•"/>
          </a:pPr>
          <a:r>
            <a:rPr lang="en-US" sz="1900" kern="1200" dirty="0"/>
            <a:t>Health Outcomes</a:t>
          </a:r>
        </a:p>
      </dsp:txBody>
      <dsp:txXfrm>
        <a:off x="6428450" y="1095673"/>
        <a:ext cx="2351761" cy="1491398"/>
      </dsp:txXfrm>
    </dsp:sp>
    <dsp:sp modelId="{047F5837-10E2-4FFC-A492-DB8A19EF48CA}">
      <dsp:nvSpPr>
        <dsp:cNvPr id="0" name=""/>
        <dsp:cNvSpPr/>
      </dsp:nvSpPr>
      <dsp:spPr>
        <a:xfrm>
          <a:off x="6925286" y="2633472"/>
          <a:ext cx="2172943" cy="864108"/>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Health and Health Care </a:t>
          </a:r>
        </a:p>
      </dsp:txBody>
      <dsp:txXfrm>
        <a:off x="6950595" y="2658781"/>
        <a:ext cx="2122325" cy="813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69BCA-48F9-994B-A82C-6593423DC58B}" type="datetimeFigureOut">
              <a:rPr lang="en-US" smtClean="0"/>
              <a:t>11/25/19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38355-9903-9048-8C3C-D7626B1FF6A2}" type="slidenum">
              <a:rPr lang="en-US" smtClean="0"/>
              <a:t>‹#›</a:t>
            </a:fld>
            <a:endParaRPr lang="en-US"/>
          </a:p>
        </p:txBody>
      </p:sp>
    </p:spTree>
    <p:extLst>
      <p:ext uri="{BB962C8B-B14F-4D97-AF65-F5344CB8AC3E}">
        <p14:creationId xmlns:p14="http://schemas.microsoft.com/office/powerpoint/2010/main" val="403393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1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88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139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87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53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508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669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29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9297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04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eorgia" panose="02040502050405020303" pitchFamily="18" charset="0"/>
            </a:endParaRPr>
          </a:p>
          <a:p>
            <a:r>
              <a:rPr lang="en-US" b="1" dirty="0">
                <a:latin typeface="Georgia" panose="02040502050405020303" pitchFamily="18" charset="0"/>
              </a:rPr>
              <a:t>Health disparities</a:t>
            </a:r>
            <a:r>
              <a:rPr lang="en-US" dirty="0">
                <a:latin typeface="Georgia" panose="02040502050405020303" pitchFamily="18" charset="0"/>
              </a:rPr>
              <a:t> are preventable differences in the burden of disease, injury, violence, or opportunities to achieve optimal </a:t>
            </a:r>
            <a:r>
              <a:rPr lang="en-US" b="1" dirty="0">
                <a:latin typeface="Georgia" panose="02040502050405020303" pitchFamily="18" charset="0"/>
              </a:rPr>
              <a:t>health</a:t>
            </a:r>
            <a:r>
              <a:rPr lang="en-US" dirty="0">
                <a:latin typeface="Georgia" panose="02040502050405020303" pitchFamily="18" charset="0"/>
              </a:rPr>
              <a:t> that are experienced by socially disadvantaged populations.</a:t>
            </a:r>
          </a:p>
          <a:p>
            <a:endParaRPr lang="en-US" dirty="0">
              <a:latin typeface="Georgia" panose="02040502050405020303" pitchFamily="18" charset="0"/>
            </a:endParaRPr>
          </a:p>
          <a:p>
            <a:r>
              <a:rPr lang="en-US" dirty="0">
                <a:latin typeface="Georgia" panose="02040502050405020303" pitchFamily="18" charset="0"/>
              </a:rPr>
              <a:t>Insights about these relationships are critical for Memphis because Memphis has some of the worse health disparities in the nation. For example, in 2012, Memphis was noted to have the largest racial gap in breast cancer mortality among the major metropolitan cities in the nation (Whitman, </a:t>
            </a:r>
            <a:r>
              <a:rPr lang="en-US" dirty="0" err="1">
                <a:latin typeface="Georgia" panose="02040502050405020303" pitchFamily="18" charset="0"/>
              </a:rPr>
              <a:t>Orsi</a:t>
            </a:r>
            <a:r>
              <a:rPr lang="en-US" dirty="0">
                <a:latin typeface="Georgia" panose="02040502050405020303" pitchFamily="18" charset="0"/>
              </a:rPr>
              <a:t>, and </a:t>
            </a:r>
            <a:r>
              <a:rPr lang="en-US" dirty="0" err="1">
                <a:latin typeface="Georgia" panose="02040502050405020303" pitchFamily="18" charset="0"/>
              </a:rPr>
              <a:t>Hurlbert</a:t>
            </a:r>
            <a:r>
              <a:rPr lang="en-US" dirty="0">
                <a:latin typeface="Georgia" panose="02040502050405020303" pitchFamily="18" charset="0"/>
              </a:rPr>
              <a:t>, 2012).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79966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3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anose="02040502050405020303" pitchFamily="18" charset="0"/>
              </a:rPr>
              <a:t>Nonstandard work arrangements include contingent workers and workers in alternate employment arrangements. </a:t>
            </a:r>
          </a:p>
          <a:p>
            <a:endParaRPr lang="en-US" dirty="0">
              <a:latin typeface="Georgia" panose="02040502050405020303" pitchFamily="18" charset="0"/>
            </a:endParaRPr>
          </a:p>
          <a:p>
            <a:r>
              <a:rPr lang="en-US" dirty="0">
                <a:latin typeface="Georgia" panose="02040502050405020303" pitchFamily="18" charset="0"/>
              </a:rPr>
              <a:t>Contingent workers have jobs that are temporary or are not expected to last for non-personal reasons; they do not have a contract for long-term work (White-Means and </a:t>
            </a:r>
            <a:r>
              <a:rPr lang="en-US" dirty="0" err="1">
                <a:latin typeface="Georgia" panose="02040502050405020303" pitchFamily="18" charset="0"/>
              </a:rPr>
              <a:t>Hersch</a:t>
            </a:r>
            <a:r>
              <a:rPr lang="en-US" dirty="0">
                <a:latin typeface="Georgia" panose="02040502050405020303" pitchFamily="18" charset="0"/>
              </a:rPr>
              <a:t>, 2005; United States Bureau of Labor Statistics, 2018).  </a:t>
            </a:r>
          </a:p>
          <a:p>
            <a:endParaRPr lang="en-US" dirty="0">
              <a:latin typeface="Georgia" panose="02040502050405020303" pitchFamily="18" charset="0"/>
            </a:endParaRPr>
          </a:p>
          <a:p>
            <a:r>
              <a:rPr lang="en-US" dirty="0">
                <a:latin typeface="Georgia" panose="02040502050405020303" pitchFamily="18" charset="0"/>
              </a:rPr>
              <a:t>Alternative employment arrangements include workers paid by contract firms and temporary help agencies, as well as on-call or day laborers and independent contractors (White-Means and </a:t>
            </a:r>
            <a:r>
              <a:rPr lang="en-US" dirty="0" err="1">
                <a:latin typeface="Georgia" panose="02040502050405020303" pitchFamily="18" charset="0"/>
              </a:rPr>
              <a:t>Hersch</a:t>
            </a:r>
            <a:r>
              <a:rPr lang="en-US" dirty="0">
                <a:latin typeface="Georgia" panose="02040502050405020303" pitchFamily="18" charset="0"/>
              </a:rPr>
              <a:t>, 2005; United States Bureau of Labor Statistics, 2018b). </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773908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Georgia" panose="02040502050405020303" pitchFamily="18" charset="0"/>
              </a:rPr>
              <a:t>Most of what we know about the nation’s nonstandard employment market is based on data from the Current Population Survey (CPS).  The CPS reports statistics related to the main jobs held by U.S. workers.</a:t>
            </a:r>
          </a:p>
          <a:p>
            <a:endParaRPr lang="en-US" sz="1200" kern="1200" dirty="0">
              <a:solidFill>
                <a:schemeClr val="tx1"/>
              </a:solidFill>
              <a:effectLst/>
              <a:latin typeface="Georgia" panose="02040502050405020303" pitchFamily="18" charset="0"/>
            </a:endParaRPr>
          </a:p>
          <a:p>
            <a:r>
              <a:rPr lang="en-US" dirty="0">
                <a:latin typeface="Georgia" panose="02040502050405020303" pitchFamily="18" charset="0"/>
              </a:rPr>
              <a:t>May, 2017, there were 10.6 million independent contractors, 2.6 million on-call workers, 1.4 million temporary help agency workers, and 933,000 workers for contract firms (U.S. Bureau of Labor Statistics, 2018a). The trend toward work in alternative employment as one’s sole </a:t>
            </a:r>
          </a:p>
          <a:p>
            <a:endParaRPr lang="en-US" dirty="0">
              <a:latin typeface="Georgia" panose="02040502050405020303" pitchFamily="18" charset="0"/>
            </a:endParaRPr>
          </a:p>
          <a:p>
            <a:r>
              <a:rPr lang="en-US" dirty="0">
                <a:latin typeface="Georgia" panose="02040502050405020303" pitchFamily="18" charset="0"/>
              </a:rPr>
              <a:t>Among workers in the alternative arrangement sector, independent contractors are the largest percentage of workers and they also represent the largest percentage of workers in the nonstandard work sector, i.e.,  6.9 percent compared to 3.8 percent employed in contingent work (Bureau of Labor Statistics, 2018b).</a:t>
            </a:r>
          </a:p>
          <a:p>
            <a:endParaRPr lang="en-US" dirty="0">
              <a:latin typeface="Georgia" panose="02040502050405020303" pitchFamily="18" charset="0"/>
            </a:endParaRPr>
          </a:p>
          <a:p>
            <a:r>
              <a:rPr lang="en-US" dirty="0">
                <a:latin typeface="Georgia" panose="02040502050405020303" pitchFamily="18" charset="0"/>
              </a:rPr>
              <a:t>While CPS data suggest that the non-standard employment sector is stable and slightly decreasing in its role as a source of employment, the data tend to underrepresent two employment trends.  First, CPS data do not capture data on nonstandard employment as a secondary source of employment income, as an opportunity to stretch one’s income when one’s primary job is associated with wages insufficient to provide a living-income.  </a:t>
            </a:r>
          </a:p>
          <a:p>
            <a:endParaRPr lang="en-US" dirty="0">
              <a:latin typeface="Georgia" panose="02040502050405020303" pitchFamily="18" charset="0"/>
            </a:endParaRPr>
          </a:p>
          <a:p>
            <a:r>
              <a:rPr lang="en-US" dirty="0">
                <a:latin typeface="Georgia" panose="02040502050405020303" pitchFamily="18" charset="0"/>
              </a:rPr>
              <a:t> CPS estimated about 21 million workers in the nonstandard employment sector, while data from </a:t>
            </a:r>
            <a:r>
              <a:rPr lang="en-US" dirty="0" err="1">
                <a:latin typeface="Georgia" panose="02040502050405020303" pitchFamily="18" charset="0"/>
              </a:rPr>
              <a:t>Upwork</a:t>
            </a:r>
            <a:r>
              <a:rPr lang="en-US" dirty="0">
                <a:latin typeface="Georgia" panose="02040502050405020303" pitchFamily="18" charset="0"/>
              </a:rPr>
              <a:t>  reported 57 million, a growing number of workers fleeing to the “gig” market in order to survive (</a:t>
            </a:r>
            <a:r>
              <a:rPr lang="en-US" dirty="0" err="1">
                <a:latin typeface="Georgia" panose="02040502050405020303" pitchFamily="18" charset="0"/>
              </a:rPr>
              <a:t>Novello</a:t>
            </a:r>
            <a:r>
              <a:rPr lang="en-US" dirty="0">
                <a:latin typeface="Georgia" panose="02040502050405020303" pitchFamily="18" charset="0"/>
              </a:rPr>
              <a:t> and </a:t>
            </a:r>
            <a:r>
              <a:rPr lang="en-US" dirty="0" err="1">
                <a:latin typeface="Georgia" panose="02040502050405020303" pitchFamily="18" charset="0"/>
              </a:rPr>
              <a:t>Stettner</a:t>
            </a:r>
            <a:r>
              <a:rPr lang="en-US" dirty="0">
                <a:latin typeface="Georgia" panose="02040502050405020303" pitchFamily="18" charset="0"/>
              </a:rPr>
              <a:t>, 2018). The growth of the numbers of workers for firms such as Uber and Lift also supports the supposition of a growing number of workers in the nonstandard employment sector who are underestimated. </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285744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Second, there are differences between white workers and black and Hispanic workers in how they are represented over time (2005 vs. 2017) in the contingent and alternative work arrangement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Between 2005 and 2017, there was a decline in the percent of white workers who were employed in the contingent sector and increases of 12 percent and 10 percent for black and Hispanic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Between 2005 and 2017, there was a decline in the percent of white workers who were employed in alternative work arrangements and increases of 41 percent and 46 percent for black and Hispanic workers.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 </a:t>
            </a:r>
            <a:r>
              <a:rPr lang="en-US" dirty="0" err="1">
                <a:latin typeface="Georgia" panose="02040502050405020303" pitchFamily="18" charset="0"/>
              </a:rPr>
              <a:t>Novello</a:t>
            </a:r>
            <a:r>
              <a:rPr lang="en-US" dirty="0">
                <a:latin typeface="Georgia" panose="02040502050405020303" pitchFamily="18" charset="0"/>
              </a:rPr>
              <a:t> and </a:t>
            </a:r>
            <a:r>
              <a:rPr lang="en-US" dirty="0" err="1">
                <a:latin typeface="Georgia" panose="02040502050405020303" pitchFamily="18" charset="0"/>
              </a:rPr>
              <a:t>Stettner</a:t>
            </a:r>
            <a:r>
              <a:rPr lang="en-US" dirty="0">
                <a:latin typeface="Georgia" panose="02040502050405020303" pitchFamily="18" charset="0"/>
              </a:rPr>
              <a:t> (2018) attribute these trends to a </a:t>
            </a:r>
            <a:r>
              <a:rPr lang="en-US" b="1" dirty="0">
                <a:latin typeface="Georgia" panose="02040502050405020303" pitchFamily="18" charset="0"/>
              </a:rPr>
              <a:t>growing racial divide in employment sectors due to racial unemployment and wage differentials in the traditional labor market driving more minority workers than white workers to the nontraditional sector.</a:t>
            </a:r>
            <a:r>
              <a:rPr lang="en-US" dirty="0">
                <a:latin typeface="Georgia" panose="02040502050405020303" pitchFamily="18" charset="0"/>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60328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Georgia" panose="02040502050405020303" pitchFamily="18" charset="0"/>
                <a:ea typeface="+mn-ea"/>
                <a:cs typeface="+mn-cs"/>
              </a:rPr>
              <a:t>The primary reason that employers develop nonstandard workforce agreements is to save money.  In manufacturing, the use of workers from temporary help agencies increased from 30 percent in 2005 to 39 percent in 2017 (</a:t>
            </a:r>
            <a:r>
              <a:rPr lang="en-US" sz="1200" b="1" kern="1200" dirty="0" err="1">
                <a:solidFill>
                  <a:schemeClr val="tx1"/>
                </a:solidFill>
                <a:effectLst/>
                <a:latin typeface="Georgia" panose="02040502050405020303" pitchFamily="18" charset="0"/>
                <a:ea typeface="+mn-ea"/>
                <a:cs typeface="+mn-cs"/>
              </a:rPr>
              <a:t>Novello</a:t>
            </a:r>
            <a:r>
              <a:rPr lang="en-US" sz="1200" b="1" kern="1200" dirty="0">
                <a:solidFill>
                  <a:schemeClr val="tx1"/>
                </a:solidFill>
                <a:effectLst/>
                <a:latin typeface="Georgia" panose="02040502050405020303" pitchFamily="18" charset="0"/>
                <a:ea typeface="+mn-ea"/>
                <a:cs typeface="+mn-cs"/>
              </a:rPr>
              <a:t> and </a:t>
            </a:r>
            <a:r>
              <a:rPr lang="en-US" sz="1200" b="1" kern="1200" dirty="0" err="1">
                <a:solidFill>
                  <a:schemeClr val="tx1"/>
                </a:solidFill>
                <a:effectLst/>
                <a:latin typeface="Georgia" panose="02040502050405020303" pitchFamily="18" charset="0"/>
                <a:ea typeface="+mn-ea"/>
                <a:cs typeface="+mn-cs"/>
              </a:rPr>
              <a:t>Stettner</a:t>
            </a:r>
            <a:r>
              <a:rPr lang="en-US" sz="1200" b="1" kern="1200" dirty="0">
                <a:solidFill>
                  <a:schemeClr val="tx1"/>
                </a:solidFill>
                <a:effectLst/>
                <a:latin typeface="Georgia" panose="02040502050405020303" pitchFamily="18" charset="0"/>
                <a:ea typeface="+mn-ea"/>
                <a:cs typeface="+mn-cs"/>
              </a:rPr>
              <a:t>, 2018).  Sometimes nonstandard workers are used as the alternative to raising wages of workers in standard work arrangements (Houseman, </a:t>
            </a:r>
            <a:r>
              <a:rPr lang="en-US" sz="1200" b="1" kern="1200" dirty="0" err="1">
                <a:solidFill>
                  <a:schemeClr val="tx1"/>
                </a:solidFill>
                <a:effectLst/>
                <a:latin typeface="Georgia" panose="02040502050405020303" pitchFamily="18" charset="0"/>
                <a:ea typeface="+mn-ea"/>
                <a:cs typeface="+mn-cs"/>
              </a:rPr>
              <a:t>Kalleberg</a:t>
            </a:r>
            <a:r>
              <a:rPr lang="en-US" sz="1200" b="1" kern="1200" dirty="0">
                <a:solidFill>
                  <a:schemeClr val="tx1"/>
                </a:solidFill>
                <a:effectLst/>
                <a:latin typeface="Georgia" panose="02040502050405020303" pitchFamily="18" charset="0"/>
                <a:ea typeface="+mn-ea"/>
                <a:cs typeface="+mn-cs"/>
              </a:rPr>
              <a:t> and </a:t>
            </a:r>
            <a:r>
              <a:rPr lang="en-US" sz="1200" b="1" kern="1200" dirty="0" err="1">
                <a:solidFill>
                  <a:schemeClr val="tx1"/>
                </a:solidFill>
                <a:effectLst/>
                <a:latin typeface="Georgia" panose="02040502050405020303" pitchFamily="18" charset="0"/>
                <a:ea typeface="+mn-ea"/>
                <a:cs typeface="+mn-cs"/>
              </a:rPr>
              <a:t>Erickcek</a:t>
            </a:r>
            <a:r>
              <a:rPr lang="en-US" sz="1200" b="1" kern="1200" dirty="0">
                <a:solidFill>
                  <a:schemeClr val="tx1"/>
                </a:solidFill>
                <a:effectLst/>
                <a:latin typeface="Georgia" panose="02040502050405020303" pitchFamily="18" charset="0"/>
                <a:ea typeface="+mn-ea"/>
                <a:cs typeface="+mn-cs"/>
              </a:rPr>
              <a:t> (2003).  Such strategies may be used to avoid paying overtime wages of time and one-half and reduce expenditures on fringe benefits.   </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405036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anose="02040502050405020303" pitchFamily="18" charset="0"/>
              </a:rPr>
              <a:t>By 2005, </a:t>
            </a:r>
            <a:r>
              <a:rPr lang="en-US" sz="1200" kern="1200" dirty="0">
                <a:solidFill>
                  <a:schemeClr val="tx1"/>
                </a:solidFill>
                <a:effectLst/>
                <a:latin typeface="Georgia" panose="02040502050405020303" pitchFamily="18" charset="0"/>
                <a:ea typeface="+mn-ea"/>
                <a:cs typeface="+mn-cs"/>
              </a:rPr>
              <a:t>During this time period, employer sponsored health insurance coverage declined in both traditional and nonstandard sectors as growth in health insurance costs tended to exceed growth in wages, health insurance premiums and co-payments increased and employee take-up rates declined.</a:t>
            </a:r>
          </a:p>
          <a:p>
            <a:endParaRPr lang="en-US" sz="1200" kern="1200" dirty="0">
              <a:solidFill>
                <a:schemeClr val="tx1"/>
              </a:solidFill>
              <a:effectLst/>
              <a:latin typeface="Georgia" panose="02040502050405020303" pitchFamily="18" charset="0"/>
              <a:ea typeface="+mn-ea"/>
              <a:cs typeface="+mn-cs"/>
            </a:endParaRPr>
          </a:p>
          <a:p>
            <a:r>
              <a:rPr lang="en-US" sz="1200" kern="1200" dirty="0">
                <a:solidFill>
                  <a:schemeClr val="tx1"/>
                </a:solidFill>
                <a:effectLst/>
                <a:latin typeface="+mn-lt"/>
                <a:ea typeface="+mn-ea"/>
                <a:cs typeface="+mn-cs"/>
              </a:rPr>
              <a:t>By 2017, there were still gaps in employer provided coverage in the traditional and nonstandard sectors, but the gap was reduced primarily because of increasing insurance coverage in the nonstandard job market.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Both the economic recovery of 2008 and the passage of the Affordable Care Act (ACA) have been credited with this expansion in employer provided health insurance coverage. Specific changes implemented under the ACA that potentially led to greater employer health insurance coverage for workers in nonstandard jobs included:  small employers were offered the opportunity to purchase affordable health insurance via state health insurance marketplaces, employers with 50 or more full-time employees were required to offer coverage that met minimum value or affordability standard, and individuals were mandated to purchase qualified health insurance (Su et al., 2019).  Yet again, employer sponsored health insurance coverage of workers in nonstandard employment remained half or lower than that of workers in traditional job markets.   </a:t>
            </a:r>
          </a:p>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931397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48195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Georgia" panose="02040502050405020303" pitchFamily="18" charset="0"/>
                <a:ea typeface="+mn-ea"/>
                <a:cs typeface="+mn-cs"/>
              </a:rPr>
              <a:t>Herein lies the health insurance concern for residents of Memphis. National data indicate that workers employed by temporary help agencies were the least likely to have employer provided health insurance (only 13 percent had coverage in 2017 and only 8 percent in 2005), and workers in the ESC region were more likely than workers in the nation to fall in this category.  Indeed, the coverage rates for these workers is extremely low, suggesting severe limitations in access to health care services for those employed by temporary help agencies. These workers also are most likely to be black or Hispanic (U.S. Bureau of Labor Statistics, 2018a).</a:t>
            </a:r>
          </a:p>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30345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kern="1200" dirty="0">
                <a:solidFill>
                  <a:schemeClr val="tx1"/>
                </a:solidFill>
                <a:effectLst/>
                <a:latin typeface="Georgia" panose="02040502050405020303" pitchFamily="18" charset="0"/>
                <a:ea typeface="+mn-ea"/>
                <a:cs typeface="+mn-cs"/>
              </a:rPr>
              <a:t>Doubling the minimum wage is a popular policy recommendation. It is basically justified by arguments that wages need to be high enough so that what workers in effect receive is a living wage, i.e., a wage that allows families to move out of poverty. Opponents of changes in the minimum wage focus on how additional wage costs would increase the cost of doing business and drive down profits.  However, what both proponents and opponents of a rising minimum wage often fail to consider are the valuable health impacts of rising wages.  As we explored in this paper, there is a connection between higher workplace benefits and improved health outcomes.  As health improves, productivity increases, and employers receive higher returns on their investments in workers. Thus, both employers and workers gain as disparities in wages and disparities in health decline.</a:t>
            </a:r>
          </a:p>
          <a:p>
            <a:pPr marL="0" indent="0">
              <a:buNone/>
            </a:pPr>
            <a:endParaRPr lang="en-US" sz="1200" kern="1200" dirty="0">
              <a:solidFill>
                <a:schemeClr val="tx1"/>
              </a:solidFill>
              <a:effectLst/>
              <a:latin typeface="Georgia" panose="02040502050405020303" pitchFamily="18" charset="0"/>
              <a:ea typeface="+mn-ea"/>
              <a:cs typeface="+mn-cs"/>
            </a:endParaRPr>
          </a:p>
          <a:p>
            <a:pPr marL="0" indent="0">
              <a:buNone/>
            </a:pPr>
            <a:r>
              <a:rPr lang="en-US" sz="1200" kern="1200" dirty="0">
                <a:solidFill>
                  <a:schemeClr val="tx1"/>
                </a:solidFill>
                <a:effectLst/>
                <a:latin typeface="Georgia" panose="02040502050405020303" pitchFamily="18" charset="0"/>
                <a:ea typeface="+mn-ea"/>
                <a:cs typeface="+mn-cs"/>
              </a:rPr>
              <a:t>2) Rising minimum wages would make employment in the alternative work sector less needed and/or desirable. Thus, higher burdens of long-term health risks faced by black and Hispanic workers would decline. </a:t>
            </a:r>
          </a:p>
          <a:p>
            <a:endParaRPr lang="en-US" dirty="0">
              <a:latin typeface="Georgia" panose="02040502050405020303" pitchFamily="18" charset="0"/>
            </a:endParaRPr>
          </a:p>
          <a:p>
            <a:r>
              <a:rPr lang="en-US" sz="1200" kern="1200" dirty="0">
                <a:solidFill>
                  <a:schemeClr val="tx1"/>
                </a:solidFill>
                <a:effectLst/>
                <a:latin typeface="Georgia" panose="02040502050405020303" pitchFamily="18" charset="0"/>
                <a:ea typeface="+mn-ea"/>
                <a:cs typeface="+mn-cs"/>
              </a:rPr>
              <a:t> </a:t>
            </a:r>
          </a:p>
          <a:p>
            <a:r>
              <a:rPr lang="en-US" sz="1200" kern="1200" dirty="0">
                <a:solidFill>
                  <a:schemeClr val="tx1"/>
                </a:solidFill>
                <a:effectLst/>
                <a:latin typeface="Georgia" panose="02040502050405020303" pitchFamily="18" charset="0"/>
                <a:ea typeface="+mn-ea"/>
                <a:cs typeface="+mn-cs"/>
              </a:rPr>
              <a:t>3)  Currently, the workplace setting has a significant influence on health insurance coverage, as well as ones health, quality of life and life expectancy.  It is not clear why such a connection between the workplace and life expectancy is necessary or desirable. Why don’t we separate this connection by giving serious consideration to universal health insurance coverage?  Whether it is an extension of the ACA that fills gaps in coverage or an overhaul of the health insurance system that is replaced by some variation of Medicare-for All, it is not clear whether the additional costs of financing these new health insurance systems outweigh the benefits. This is because most calculations of the cost of a new health insurance system compare health care expenditures under the new system with health care expenditures under the current system, and then questions are asked about whether we can afford the additional costs associated with the new system. No adjustments are made in these cost calculations for the benefits of the new system, such as reductions in the costs of premature deaths, disability days, and pain and suffering associated with greater and early access to health care. A reconsideration of our health insurance system is critical for persons who must work in alternative employment arrangements in order to secure a living-income for their families.	</a:t>
            </a:r>
          </a:p>
          <a:p>
            <a:br>
              <a:rPr lang="en-US" sz="1200" kern="1200" dirty="0">
                <a:solidFill>
                  <a:schemeClr val="tx1"/>
                </a:solidFill>
                <a:effectLst/>
                <a:latin typeface="Georgia" panose="02040502050405020303" pitchFamily="18" charset="0"/>
                <a:ea typeface="+mn-ea"/>
                <a:cs typeface="+mn-cs"/>
              </a:rPr>
            </a:br>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35137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615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rgbClr val="262626"/>
              </a:buClr>
              <a:buSzPts val="2520"/>
              <a:buFont typeface="Arial"/>
              <a:buNone/>
            </a:pPr>
            <a:endParaRPr sz="1200"/>
          </a:p>
          <a:p>
            <a:pPr marL="0" lvl="0" indent="0" algn="ctr" rtl="0">
              <a:lnSpc>
                <a:spcPct val="115000"/>
              </a:lnSpc>
              <a:spcBef>
                <a:spcPts val="0"/>
              </a:spcBef>
              <a:spcAft>
                <a:spcPts val="0"/>
              </a:spcAft>
              <a:buClr>
                <a:schemeClr val="dk2"/>
              </a:buClr>
              <a:buSzPts val="1100"/>
              <a:buFont typeface="Arial"/>
              <a:buNone/>
            </a:pPr>
            <a:r>
              <a:rPr lang="en" sz="1200"/>
              <a:t>The foreclosure crisis flooded markets around the country with vacant homes and equity firms took advantage</a:t>
            </a:r>
            <a:endParaRPr sz="1200"/>
          </a:p>
          <a:p>
            <a:pPr marL="571500" lvl="0" indent="-411480" algn="r" rtl="0">
              <a:lnSpc>
                <a:spcPct val="93000"/>
              </a:lnSpc>
              <a:spcBef>
                <a:spcPts val="0"/>
              </a:spcBef>
              <a:spcAft>
                <a:spcPts val="0"/>
              </a:spcAft>
              <a:buClr>
                <a:srgbClr val="262626"/>
              </a:buClr>
              <a:buSzPts val="2520"/>
              <a:buFont typeface="Arial"/>
              <a:buNone/>
            </a:pPr>
            <a:endParaRPr sz="1200"/>
          </a:p>
          <a:p>
            <a:pPr marL="0" lvl="0" indent="0" algn="l" rtl="0">
              <a:spcBef>
                <a:spcPts val="0"/>
              </a:spcBef>
              <a:spcAft>
                <a:spcPts val="0"/>
              </a:spcAft>
              <a:buNone/>
            </a:pPr>
            <a:endParaRPr/>
          </a:p>
        </p:txBody>
      </p:sp>
    </p:spTree>
    <p:extLst>
      <p:ext uri="{BB962C8B-B14F-4D97-AF65-F5344CB8AC3E}">
        <p14:creationId xmlns:p14="http://schemas.microsoft.com/office/powerpoint/2010/main" val="69921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5398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528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655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3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965474a9_3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543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f76de1129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6f76de1129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997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3630543_1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3630543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902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f76de1129_2_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6f76de1129_2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52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f76de1129_2_8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6f76de1129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169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f76de1129_2_8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6f76de1129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039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b9a0b074_1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b9a0b074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16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034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b9a0b07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b9a0b07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579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b9a0b074_1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b9a0b074_1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15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especially</a:t>
            </a:r>
            <a:r>
              <a:rPr lang="en-US" baseline="0" dirty="0"/>
              <a:t> troubling given the changing racial makeup of the population. More than 1 in 4 families are headed by a black or Hispanic person, up from 1 in 5 in 1989. Yet their slivers of the economic pie have barely budged.</a:t>
            </a:r>
            <a:endParaRPr lang="en-US" dirty="0"/>
          </a:p>
        </p:txBody>
      </p:sp>
    </p:spTree>
    <p:extLst>
      <p:ext uri="{BB962C8B-B14F-4D97-AF65-F5344CB8AC3E}">
        <p14:creationId xmlns:p14="http://schemas.microsoft.com/office/powerpoint/2010/main" val="269685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19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59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78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AEFA9-B816-4E88-8AFB-7C897222EE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20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C08F-1454-9A47-801D-8C25046810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519666-327C-5144-AE99-8A5907D5B1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06DB1-51DB-0949-82B0-06DAE25D8B00}"/>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5" name="Footer Placeholder 4">
            <a:extLst>
              <a:ext uri="{FF2B5EF4-FFF2-40B4-BE49-F238E27FC236}">
                <a16:creationId xmlns:a16="http://schemas.microsoft.com/office/drawing/2014/main" id="{182D2698-91CE-AF48-8102-A75498CF9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7570B-B552-A748-813D-EF0D8E6B320C}"/>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1713786045"/>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D69C-ED17-D445-9EEE-563C8D6EE8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0104D4-0E08-0F4B-8585-BC3F9591A6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5B793-2CD2-1F40-9C6A-E32D1E9A9E1E}"/>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5" name="Footer Placeholder 4">
            <a:extLst>
              <a:ext uri="{FF2B5EF4-FFF2-40B4-BE49-F238E27FC236}">
                <a16:creationId xmlns:a16="http://schemas.microsoft.com/office/drawing/2014/main" id="{E0114059-8C3F-4242-8401-6CC4AF70E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A527B-4025-0944-92CF-4273F8EA32FB}"/>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2842545110"/>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EEE313-B041-9A43-9F37-1C866415CD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3DC52-ADBE-FB40-9981-074DACF5B7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829C3-F1F8-2C45-99A1-F2097E29C4D1}"/>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5" name="Footer Placeholder 4">
            <a:extLst>
              <a:ext uri="{FF2B5EF4-FFF2-40B4-BE49-F238E27FC236}">
                <a16:creationId xmlns:a16="http://schemas.microsoft.com/office/drawing/2014/main" id="{7258502E-704A-CD42-BB53-473C31029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B08EE-6F40-9543-B662-28F03FF4877D}"/>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2594616908"/>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HFS_footer.BMP"/>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65" y="6488882"/>
            <a:ext cx="12216384" cy="379129"/>
          </a:xfrm>
          <a:prstGeom prst="rect">
            <a:avLst/>
          </a:prstGeom>
        </p:spPr>
      </p:pic>
      <p:sp>
        <p:nvSpPr>
          <p:cNvPr id="5" name="Rectangle 8"/>
          <p:cNvSpPr>
            <a:spLocks noChangeArrowheads="1"/>
          </p:cNvSpPr>
          <p:nvPr/>
        </p:nvSpPr>
        <p:spPr bwMode="auto">
          <a:xfrm>
            <a:off x="31757" y="874714"/>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6" name="Rectangle 9"/>
          <p:cNvSpPr>
            <a:spLocks noChangeArrowheads="1"/>
          </p:cNvSpPr>
          <p:nvPr/>
        </p:nvSpPr>
        <p:spPr bwMode="auto">
          <a:xfrm>
            <a:off x="-704850" y="-53975"/>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7" name="Rectangle 10"/>
          <p:cNvSpPr>
            <a:spLocks noChangeArrowheads="1"/>
          </p:cNvSpPr>
          <p:nvPr/>
        </p:nvSpPr>
        <p:spPr bwMode="auto">
          <a:xfrm>
            <a:off x="3484039" y="-2416175"/>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8" name="Rectangle 11"/>
          <p:cNvSpPr>
            <a:spLocks noChangeArrowheads="1"/>
          </p:cNvSpPr>
          <p:nvPr/>
        </p:nvSpPr>
        <p:spPr bwMode="auto">
          <a:xfrm>
            <a:off x="7073906" y="-2378075"/>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9" name="Rectangle 13"/>
          <p:cNvSpPr>
            <a:spLocks noChangeArrowheads="1"/>
          </p:cNvSpPr>
          <p:nvPr/>
        </p:nvSpPr>
        <p:spPr bwMode="auto">
          <a:xfrm>
            <a:off x="-996950" y="376239"/>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4099" name="Rectangle 3"/>
          <p:cNvSpPr>
            <a:spLocks noGrp="1" noChangeArrowheads="1"/>
          </p:cNvSpPr>
          <p:nvPr>
            <p:ph type="ctrTitle"/>
          </p:nvPr>
        </p:nvSpPr>
        <p:spPr>
          <a:xfrm>
            <a:off x="711200" y="2743200"/>
            <a:ext cx="10668000" cy="2286000"/>
          </a:xfrm>
        </p:spPr>
        <p:txBody>
          <a:bodyPr anchor="t"/>
          <a:lstStyle>
            <a:lvl1pPr algn="l">
              <a:defRPr sz="5280">
                <a:solidFill>
                  <a:srgbClr val="17218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100" name="Rectangle 4"/>
          <p:cNvSpPr>
            <a:spLocks noGrp="1" noChangeArrowheads="1"/>
          </p:cNvSpPr>
          <p:nvPr>
            <p:ph type="subTitle" idx="1"/>
          </p:nvPr>
        </p:nvSpPr>
        <p:spPr>
          <a:xfrm>
            <a:off x="711200" y="5257800"/>
            <a:ext cx="7620000" cy="1066800"/>
          </a:xfrm>
        </p:spPr>
        <p:txBody>
          <a:bodyPr/>
          <a:lstStyle>
            <a:lvl1pPr marL="0" indent="0" algn="l">
              <a:buFontTx/>
              <a:buNone/>
              <a:defRPr sz="2400">
                <a:solidFill>
                  <a:srgbClr val="606060"/>
                </a:solidFill>
                <a:latin typeface="Arial" panose="020B0604020202020204" pitchFamily="34" charset="0"/>
                <a:cs typeface="Arial" panose="020B0604020202020204" pitchFamily="34" charset="0"/>
              </a:defRPr>
            </a:lvl1pPr>
          </a:lstStyle>
          <a:p>
            <a:r>
              <a:rPr lang="en-US" dirty="0"/>
              <a:t>Click to edit Master subtitle style</a:t>
            </a:r>
          </a:p>
        </p:txBody>
      </p:sp>
      <p:pic>
        <p:nvPicPr>
          <p:cNvPr id="12" name="Picture 11" descr="HFS-logo_tagline.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1200" y="502922"/>
            <a:ext cx="5080000" cy="1844233"/>
          </a:xfrm>
          <a:prstGeom prst="rect">
            <a:avLst/>
          </a:prstGeom>
        </p:spPr>
      </p:pic>
      <p:sp>
        <p:nvSpPr>
          <p:cNvPr id="13" name="Rectangle 6"/>
          <p:cNvSpPr>
            <a:spLocks noGrp="1" noChangeArrowheads="1"/>
          </p:cNvSpPr>
          <p:nvPr>
            <p:ph type="sldNum" sz="quarter" idx="4"/>
          </p:nvPr>
        </p:nvSpPr>
        <p:spPr bwMode="auto">
          <a:xfrm>
            <a:off x="9652000" y="65532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40">
                <a:solidFill>
                  <a:schemeClr val="bg1"/>
                </a:solidFill>
                <a:latin typeface="Arial Narrow"/>
                <a:cs typeface="Arial Narrow"/>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301366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marL="891518" indent="-342891">
              <a:buClrTx/>
              <a:buFont typeface="Arial" panose="020B0604020202020204" pitchFamily="34" charset="0"/>
              <a:buChar char="−"/>
              <a:defRPr/>
            </a:lvl2pPr>
            <a:lvl3pPr>
              <a:buClrTx/>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151497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8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548626" indent="0">
              <a:buNone/>
              <a:defRPr sz="2160"/>
            </a:lvl2pPr>
            <a:lvl3pPr marL="1097253" indent="0">
              <a:buNone/>
              <a:defRPr sz="1920"/>
            </a:lvl3pPr>
            <a:lvl4pPr marL="1645879" indent="0">
              <a:buNone/>
              <a:defRPr sz="1680"/>
            </a:lvl4pPr>
            <a:lvl5pPr marL="2194505" indent="0">
              <a:buNone/>
              <a:defRPr sz="1680"/>
            </a:lvl5pPr>
            <a:lvl6pPr marL="2743131" indent="0">
              <a:buNone/>
              <a:defRPr sz="1680"/>
            </a:lvl6pPr>
            <a:lvl7pPr marL="3291758" indent="0">
              <a:buNone/>
              <a:defRPr sz="1680"/>
            </a:lvl7pPr>
            <a:lvl8pPr marL="3840384" indent="0">
              <a:buNone/>
              <a:defRPr sz="1680"/>
            </a:lvl8pPr>
            <a:lvl9pPr marL="4389010" indent="0">
              <a:buNone/>
              <a:defRPr sz="1680"/>
            </a:lvl9pPr>
          </a:lstStyle>
          <a:p>
            <a:pPr lvl="0"/>
            <a:r>
              <a:rPr lang="en-US" dirty="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3792019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17600" y="2057400"/>
            <a:ext cx="5283200" cy="42672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4000" y="2057400"/>
            <a:ext cx="5283200" cy="42672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223651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26" indent="0">
              <a:buNone/>
              <a:defRPr sz="2400" b="1"/>
            </a:lvl2pPr>
            <a:lvl3pPr marL="1097253" indent="0">
              <a:buNone/>
              <a:defRPr sz="2160" b="1"/>
            </a:lvl3pPr>
            <a:lvl4pPr marL="1645879" indent="0">
              <a:buNone/>
              <a:defRPr sz="1920" b="1"/>
            </a:lvl4pPr>
            <a:lvl5pPr marL="2194505" indent="0">
              <a:buNone/>
              <a:defRPr sz="1920" b="1"/>
            </a:lvl5pPr>
            <a:lvl6pPr marL="2743131" indent="0">
              <a:buNone/>
              <a:defRPr sz="1920" b="1"/>
            </a:lvl6pPr>
            <a:lvl7pPr marL="3291758" indent="0">
              <a:buNone/>
              <a:defRPr sz="1920" b="1"/>
            </a:lvl7pPr>
            <a:lvl8pPr marL="3840384" indent="0">
              <a:buNone/>
              <a:defRPr sz="1920" b="1"/>
            </a:lvl8pPr>
            <a:lvl9pPr marL="4389010" indent="0">
              <a:buNone/>
              <a:defRPr sz="192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2880" b="1"/>
            </a:lvl1pPr>
            <a:lvl2pPr marL="548626" indent="0">
              <a:buNone/>
              <a:defRPr sz="2400" b="1"/>
            </a:lvl2pPr>
            <a:lvl3pPr marL="1097253" indent="0">
              <a:buNone/>
              <a:defRPr sz="2160" b="1"/>
            </a:lvl3pPr>
            <a:lvl4pPr marL="1645879" indent="0">
              <a:buNone/>
              <a:defRPr sz="1920" b="1"/>
            </a:lvl4pPr>
            <a:lvl5pPr marL="2194505" indent="0">
              <a:buNone/>
              <a:defRPr sz="1920" b="1"/>
            </a:lvl5pPr>
            <a:lvl6pPr marL="2743131" indent="0">
              <a:buNone/>
              <a:defRPr sz="1920" b="1"/>
            </a:lvl6pPr>
            <a:lvl7pPr marL="3291758" indent="0">
              <a:buNone/>
              <a:defRPr sz="1920" b="1"/>
            </a:lvl7pPr>
            <a:lvl8pPr marL="3840384" indent="0">
              <a:buNone/>
              <a:defRPr sz="1920" b="1"/>
            </a:lvl8pPr>
            <a:lvl9pPr marL="4389010" indent="0">
              <a:buNone/>
              <a:defRPr sz="1920" b="1"/>
            </a:lvl9pPr>
          </a:lstStyle>
          <a:p>
            <a:pPr lvl="0"/>
            <a:r>
              <a:rPr lang="en-US" dirty="0"/>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3345076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633121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16437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80"/>
            </a:lvl1pPr>
            <a:lvl2pPr marL="548626" indent="0">
              <a:buNone/>
              <a:defRPr sz="1440"/>
            </a:lvl2pPr>
            <a:lvl3pPr marL="1097253" indent="0">
              <a:buNone/>
              <a:defRPr sz="1200"/>
            </a:lvl3pPr>
            <a:lvl4pPr marL="1645879" indent="0">
              <a:buNone/>
              <a:defRPr sz="1080"/>
            </a:lvl4pPr>
            <a:lvl5pPr marL="2194505" indent="0">
              <a:buNone/>
              <a:defRPr sz="1080"/>
            </a:lvl5pPr>
            <a:lvl6pPr marL="2743131" indent="0">
              <a:buNone/>
              <a:defRPr sz="1080"/>
            </a:lvl6pPr>
            <a:lvl7pPr marL="3291758" indent="0">
              <a:buNone/>
              <a:defRPr sz="1080"/>
            </a:lvl7pPr>
            <a:lvl8pPr marL="3840384" indent="0">
              <a:buNone/>
              <a:defRPr sz="1080"/>
            </a:lvl8pPr>
            <a:lvl9pPr marL="4389010" indent="0">
              <a:buNone/>
              <a:defRPr sz="108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268016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B7DB-CBF7-3247-A77D-521F7CDFC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F2F67-4352-2C48-B19A-02C77C361E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06F6D-D757-6545-8682-5D4F417F24F2}"/>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5" name="Footer Placeholder 4">
            <a:extLst>
              <a:ext uri="{FF2B5EF4-FFF2-40B4-BE49-F238E27FC236}">
                <a16:creationId xmlns:a16="http://schemas.microsoft.com/office/drawing/2014/main" id="{8FF3B005-4AE2-8F48-8D84-14C150B4E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302DB-2A67-D345-A3B2-932759F7E4EC}"/>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1590682419"/>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26" indent="0">
              <a:buNone/>
              <a:defRPr sz="3360"/>
            </a:lvl2pPr>
            <a:lvl3pPr marL="1097253" indent="0">
              <a:buNone/>
              <a:defRPr sz="2880"/>
            </a:lvl3pPr>
            <a:lvl4pPr marL="1645879" indent="0">
              <a:buNone/>
              <a:defRPr sz="2400"/>
            </a:lvl4pPr>
            <a:lvl5pPr marL="2194505" indent="0">
              <a:buNone/>
              <a:defRPr sz="2400"/>
            </a:lvl5pPr>
            <a:lvl6pPr marL="2743131" indent="0">
              <a:buNone/>
              <a:defRPr sz="2400"/>
            </a:lvl6pPr>
            <a:lvl7pPr marL="3291758" indent="0">
              <a:buNone/>
              <a:defRPr sz="2400"/>
            </a:lvl7pPr>
            <a:lvl8pPr marL="3840384" indent="0">
              <a:buNone/>
              <a:defRPr sz="2400"/>
            </a:lvl8pPr>
            <a:lvl9pPr marL="4389010" indent="0">
              <a:buNone/>
              <a:defRPr sz="2400"/>
            </a:lvl9pPr>
          </a:lstStyle>
          <a:p>
            <a:pPr lvl="0"/>
            <a:r>
              <a:rPr lang="en-US" noProof="0" dirty="0"/>
              <a:t>Click icon to add picture</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680"/>
            </a:lvl1pPr>
            <a:lvl2pPr marL="548626" indent="0">
              <a:buNone/>
              <a:defRPr sz="1440"/>
            </a:lvl2pPr>
            <a:lvl3pPr marL="1097253" indent="0">
              <a:buNone/>
              <a:defRPr sz="1200"/>
            </a:lvl3pPr>
            <a:lvl4pPr marL="1645879" indent="0">
              <a:buNone/>
              <a:defRPr sz="1080"/>
            </a:lvl4pPr>
            <a:lvl5pPr marL="2194505" indent="0">
              <a:buNone/>
              <a:defRPr sz="1080"/>
            </a:lvl5pPr>
            <a:lvl6pPr marL="2743131" indent="0">
              <a:buNone/>
              <a:defRPr sz="1080"/>
            </a:lvl6pPr>
            <a:lvl7pPr marL="3291758" indent="0">
              <a:buNone/>
              <a:defRPr sz="1080"/>
            </a:lvl7pPr>
            <a:lvl8pPr marL="3840384" indent="0">
              <a:buNone/>
              <a:defRPr sz="1080"/>
            </a:lvl8pPr>
            <a:lvl9pPr marL="4389010" indent="0">
              <a:buNone/>
              <a:defRPr sz="1080"/>
            </a:lvl9pPr>
          </a:lstStyle>
          <a:p>
            <a:pPr lvl="0"/>
            <a:r>
              <a:rPr lang="en-US" dirty="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2072600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2246432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1295400"/>
            <a:ext cx="2692400" cy="5029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17600" y="1295400"/>
            <a:ext cx="7874000" cy="5029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B8105780-823C-4AAB-8084-F29EBDFD4746}" type="slidenum">
              <a:rPr lang="en-US" smtClean="0"/>
              <a:pPr/>
              <a:t>‹#›</a:t>
            </a:fld>
            <a:endParaRPr lang="en-US" dirty="0"/>
          </a:p>
        </p:txBody>
      </p:sp>
    </p:spTree>
    <p:extLst>
      <p:ext uri="{BB962C8B-B14F-4D97-AF65-F5344CB8AC3E}">
        <p14:creationId xmlns:p14="http://schemas.microsoft.com/office/powerpoint/2010/main" val="4082522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1378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11/25/19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06286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11/25/19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140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11/25/19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516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11/25/19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99391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11/25/19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09115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11/25/19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69526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D657-F684-4849-BB90-3D868D0F9B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F91ED-BD2D-A845-9E22-C7A9C3AADB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4924E3-CE87-D544-A3CF-BF2201AD5524}"/>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5" name="Footer Placeholder 4">
            <a:extLst>
              <a:ext uri="{FF2B5EF4-FFF2-40B4-BE49-F238E27FC236}">
                <a16:creationId xmlns:a16="http://schemas.microsoft.com/office/drawing/2014/main" id="{6B9683DC-0D95-2A44-B7AA-F55CB62D6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FD83B-7F5B-964B-A7A7-A3B7918EF05A}"/>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1512750391"/>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11/25/19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15024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11/25/19</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1194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11/25/19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63824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11/25/19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44564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3303632" y="554200"/>
            <a:ext cx="83256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3303632" y="6320000"/>
            <a:ext cx="83256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3162300" y="840300"/>
            <a:ext cx="8442000" cy="20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14" name="Google Shape;14;p2"/>
          <p:cNvSpPr txBox="1">
            <a:spLocks noGrp="1"/>
          </p:cNvSpPr>
          <p:nvPr>
            <p:ph type="subTitle" idx="1"/>
          </p:nvPr>
        </p:nvSpPr>
        <p:spPr>
          <a:xfrm>
            <a:off x="3187023" y="4317933"/>
            <a:ext cx="8442000" cy="1655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2400">
                <a:solidFill>
                  <a:schemeClr val="lt1"/>
                </a:solidFill>
              </a:defRPr>
            </a:lvl2pPr>
            <a:lvl3pPr lvl="2" rtl="0">
              <a:lnSpc>
                <a:spcPct val="100000"/>
              </a:lnSpc>
              <a:spcBef>
                <a:spcPts val="0"/>
              </a:spcBef>
              <a:spcAft>
                <a:spcPts val="0"/>
              </a:spcAft>
              <a:buClr>
                <a:schemeClr val="lt1"/>
              </a:buClr>
              <a:buSzPts val="1800"/>
              <a:buNone/>
              <a:defRPr sz="2400">
                <a:solidFill>
                  <a:schemeClr val="lt1"/>
                </a:solidFill>
              </a:defRPr>
            </a:lvl3pPr>
            <a:lvl4pPr lvl="3" rtl="0">
              <a:lnSpc>
                <a:spcPct val="100000"/>
              </a:lnSpc>
              <a:spcBef>
                <a:spcPts val="0"/>
              </a:spcBef>
              <a:spcAft>
                <a:spcPts val="0"/>
              </a:spcAft>
              <a:buClr>
                <a:schemeClr val="lt1"/>
              </a:buClr>
              <a:buSzPts val="1800"/>
              <a:buNone/>
              <a:defRPr sz="2400">
                <a:solidFill>
                  <a:schemeClr val="lt1"/>
                </a:solidFill>
              </a:defRPr>
            </a:lvl4pPr>
            <a:lvl5pPr lvl="4" rtl="0">
              <a:lnSpc>
                <a:spcPct val="100000"/>
              </a:lnSpc>
              <a:spcBef>
                <a:spcPts val="0"/>
              </a:spcBef>
              <a:spcAft>
                <a:spcPts val="0"/>
              </a:spcAft>
              <a:buClr>
                <a:schemeClr val="lt1"/>
              </a:buClr>
              <a:buSzPts val="1800"/>
              <a:buNone/>
              <a:defRPr sz="2400">
                <a:solidFill>
                  <a:schemeClr val="lt1"/>
                </a:solidFill>
              </a:defRPr>
            </a:lvl5pPr>
            <a:lvl6pPr lvl="5" rtl="0">
              <a:lnSpc>
                <a:spcPct val="100000"/>
              </a:lnSpc>
              <a:spcBef>
                <a:spcPts val="0"/>
              </a:spcBef>
              <a:spcAft>
                <a:spcPts val="0"/>
              </a:spcAft>
              <a:buClr>
                <a:schemeClr val="lt1"/>
              </a:buClr>
              <a:buSzPts val="1800"/>
              <a:buNone/>
              <a:defRPr sz="2400">
                <a:solidFill>
                  <a:schemeClr val="lt1"/>
                </a:solidFill>
              </a:defRPr>
            </a:lvl6pPr>
            <a:lvl7pPr lvl="6" rtl="0">
              <a:lnSpc>
                <a:spcPct val="100000"/>
              </a:lnSpc>
              <a:spcBef>
                <a:spcPts val="0"/>
              </a:spcBef>
              <a:spcAft>
                <a:spcPts val="0"/>
              </a:spcAft>
              <a:buClr>
                <a:schemeClr val="lt1"/>
              </a:buClr>
              <a:buSzPts val="1800"/>
              <a:buNone/>
              <a:defRPr sz="2400">
                <a:solidFill>
                  <a:schemeClr val="lt1"/>
                </a:solidFill>
              </a:defRPr>
            </a:lvl7pPr>
            <a:lvl8pPr lvl="7" rtl="0">
              <a:lnSpc>
                <a:spcPct val="100000"/>
              </a:lnSpc>
              <a:spcBef>
                <a:spcPts val="0"/>
              </a:spcBef>
              <a:spcAft>
                <a:spcPts val="0"/>
              </a:spcAft>
              <a:buClr>
                <a:schemeClr val="lt1"/>
              </a:buClr>
              <a:buSzPts val="1800"/>
              <a:buNone/>
              <a:defRPr sz="2400">
                <a:solidFill>
                  <a:schemeClr val="lt1"/>
                </a:solidFill>
              </a:defRPr>
            </a:lvl8pPr>
            <a:lvl9pPr lvl="8"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5" name="Google Shape;15;p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73556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566933" y="554200"/>
            <a:ext cx="110624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566933" y="6320000"/>
            <a:ext cx="110624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541900" y="2409100"/>
            <a:ext cx="11062400" cy="20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6400">
                <a:solidFill>
                  <a:schemeClr val="lt1"/>
                </a:solidFill>
              </a:defRPr>
            </a:lvl1pPr>
            <a:lvl2pPr lvl="1" algn="ctr" rtl="0">
              <a:spcBef>
                <a:spcPts val="0"/>
              </a:spcBef>
              <a:spcAft>
                <a:spcPts val="0"/>
              </a:spcAft>
              <a:buClr>
                <a:schemeClr val="lt1"/>
              </a:buClr>
              <a:buSzPts val="4800"/>
              <a:buNone/>
              <a:defRPr sz="6400">
                <a:solidFill>
                  <a:schemeClr val="lt1"/>
                </a:solidFill>
              </a:defRPr>
            </a:lvl2pPr>
            <a:lvl3pPr lvl="2" algn="ctr" rtl="0">
              <a:spcBef>
                <a:spcPts val="0"/>
              </a:spcBef>
              <a:spcAft>
                <a:spcPts val="0"/>
              </a:spcAft>
              <a:buClr>
                <a:schemeClr val="lt1"/>
              </a:buClr>
              <a:buSzPts val="4800"/>
              <a:buNone/>
              <a:defRPr sz="6400">
                <a:solidFill>
                  <a:schemeClr val="lt1"/>
                </a:solidFill>
              </a:defRPr>
            </a:lvl3pPr>
            <a:lvl4pPr lvl="3" algn="ctr" rtl="0">
              <a:spcBef>
                <a:spcPts val="0"/>
              </a:spcBef>
              <a:spcAft>
                <a:spcPts val="0"/>
              </a:spcAft>
              <a:buClr>
                <a:schemeClr val="lt1"/>
              </a:buClr>
              <a:buSzPts val="4800"/>
              <a:buNone/>
              <a:defRPr sz="6400">
                <a:solidFill>
                  <a:schemeClr val="lt1"/>
                </a:solidFill>
              </a:defRPr>
            </a:lvl4pPr>
            <a:lvl5pPr lvl="4" algn="ctr" rtl="0">
              <a:spcBef>
                <a:spcPts val="0"/>
              </a:spcBef>
              <a:spcAft>
                <a:spcPts val="0"/>
              </a:spcAft>
              <a:buClr>
                <a:schemeClr val="lt1"/>
              </a:buClr>
              <a:buSzPts val="4800"/>
              <a:buNone/>
              <a:defRPr sz="6400">
                <a:solidFill>
                  <a:schemeClr val="lt1"/>
                </a:solidFill>
              </a:defRPr>
            </a:lvl5pPr>
            <a:lvl6pPr lvl="5" algn="ctr" rtl="0">
              <a:spcBef>
                <a:spcPts val="0"/>
              </a:spcBef>
              <a:spcAft>
                <a:spcPts val="0"/>
              </a:spcAft>
              <a:buClr>
                <a:schemeClr val="lt1"/>
              </a:buClr>
              <a:buSzPts val="4800"/>
              <a:buNone/>
              <a:defRPr sz="6400">
                <a:solidFill>
                  <a:schemeClr val="lt1"/>
                </a:solidFill>
              </a:defRPr>
            </a:lvl6pPr>
            <a:lvl7pPr lvl="6" algn="ctr" rtl="0">
              <a:spcBef>
                <a:spcPts val="0"/>
              </a:spcBef>
              <a:spcAft>
                <a:spcPts val="0"/>
              </a:spcAft>
              <a:buClr>
                <a:schemeClr val="lt1"/>
              </a:buClr>
              <a:buSzPts val="4800"/>
              <a:buNone/>
              <a:defRPr sz="6400">
                <a:solidFill>
                  <a:schemeClr val="lt1"/>
                </a:solidFill>
              </a:defRPr>
            </a:lvl7pPr>
            <a:lvl8pPr lvl="7" algn="ctr" rtl="0">
              <a:spcBef>
                <a:spcPts val="0"/>
              </a:spcBef>
              <a:spcAft>
                <a:spcPts val="0"/>
              </a:spcAft>
              <a:buClr>
                <a:schemeClr val="lt1"/>
              </a:buClr>
              <a:buSzPts val="4800"/>
              <a:buNone/>
              <a:defRPr sz="6400">
                <a:solidFill>
                  <a:schemeClr val="lt1"/>
                </a:solidFill>
              </a:defRPr>
            </a:lvl8pPr>
            <a:lvl9pPr lvl="8" algn="ctr" rtl="0">
              <a:spcBef>
                <a:spcPts val="0"/>
              </a:spcBef>
              <a:spcAft>
                <a:spcPts val="0"/>
              </a:spcAft>
              <a:buClr>
                <a:schemeClr val="lt1"/>
              </a:buClr>
              <a:buSzPts val="4800"/>
              <a:buNone/>
              <a:defRPr sz="6400">
                <a:solidFill>
                  <a:schemeClr val="lt1"/>
                </a:solidFill>
              </a:defRPr>
            </a:lvl9pPr>
          </a:lstStyle>
          <a:p>
            <a:endParaRPr/>
          </a:p>
        </p:txBody>
      </p:sp>
      <p:sp>
        <p:nvSpPr>
          <p:cNvPr id="20" name="Google Shape;20;p3"/>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3119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3213483" y="2127701"/>
            <a:ext cx="8428800" cy="4003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7" name="Google Shape;27;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1753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3303632" y="554200"/>
            <a:ext cx="83256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3303632" y="6320000"/>
            <a:ext cx="83256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3200333" y="767933"/>
            <a:ext cx="84288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3200404" y="2136900"/>
            <a:ext cx="4095200" cy="40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4" name="Google Shape;34;p5"/>
          <p:cNvSpPr txBox="1">
            <a:spLocks noGrp="1"/>
          </p:cNvSpPr>
          <p:nvPr>
            <p:ph type="body" idx="2"/>
          </p:nvPr>
        </p:nvSpPr>
        <p:spPr>
          <a:xfrm>
            <a:off x="7534096" y="2136900"/>
            <a:ext cx="4095200" cy="4003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5" name="Google Shape;35;p5"/>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0127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04400" y="548767"/>
            <a:ext cx="11360800" cy="85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6025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426000" y="1248800"/>
            <a:ext cx="37440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42" name="Google Shape;42;p7"/>
          <p:cNvSpPr txBox="1">
            <a:spLocks noGrp="1"/>
          </p:cNvSpPr>
          <p:nvPr>
            <p:ph type="body" idx="1"/>
          </p:nvPr>
        </p:nvSpPr>
        <p:spPr>
          <a:xfrm>
            <a:off x="426000" y="2462405"/>
            <a:ext cx="3744000" cy="3741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Char char="●"/>
              <a:defRPr sz="1600"/>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43" name="Google Shape;43;p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439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DC61-D1D0-3A4C-B9EF-DE2735BC4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A10DE-94D4-C74F-A075-2D0DDFF5F3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D9E7F3-5A28-DE49-B7D6-203216784E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1E380-DEA8-3448-9EF3-5105DD88C204}"/>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6" name="Footer Placeholder 5">
            <a:extLst>
              <a:ext uri="{FF2B5EF4-FFF2-40B4-BE49-F238E27FC236}">
                <a16:creationId xmlns:a16="http://schemas.microsoft.com/office/drawing/2014/main" id="{AABA8910-3DA1-5D40-ACB2-413FFBE44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8F7AEF-31B7-AA49-8052-8FF352B1B1FD}"/>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1651089688"/>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377471" y="949521"/>
            <a:ext cx="8325600" cy="511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47" name="Google Shape;47;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6997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6096000" y="167"/>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0" name="Google Shape;50;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354000" y="1863133"/>
            <a:ext cx="5393600" cy="175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4800">
                <a:solidFill>
                  <a:schemeClr val="dk1"/>
                </a:solidFill>
              </a:defRPr>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52" name="Google Shape;52;p9"/>
          <p:cNvSpPr txBox="1">
            <a:spLocks noGrp="1"/>
          </p:cNvSpPr>
          <p:nvPr>
            <p:ph type="subTitle" idx="1"/>
          </p:nvPr>
        </p:nvSpPr>
        <p:spPr>
          <a:xfrm>
            <a:off x="354000" y="3647161"/>
            <a:ext cx="53936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 name="Google Shape;5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Clr>
                <a:schemeClr val="lt1"/>
              </a:buClr>
              <a:buSzPts val="1800"/>
              <a:buChar char="●"/>
              <a:defRPr>
                <a:solidFill>
                  <a:schemeClr val="lt1"/>
                </a:solidFill>
              </a:defRPr>
            </a:lvl1pPr>
            <a:lvl2pPr marL="1219170" lvl="1" indent="-423323" rtl="0">
              <a:spcBef>
                <a:spcPts val="2133"/>
              </a:spcBef>
              <a:spcAft>
                <a:spcPts val="0"/>
              </a:spcAft>
              <a:buClr>
                <a:schemeClr val="lt1"/>
              </a:buClr>
              <a:buSzPts val="1400"/>
              <a:buChar char="○"/>
              <a:defRPr>
                <a:solidFill>
                  <a:schemeClr val="lt1"/>
                </a:solidFill>
              </a:defRPr>
            </a:lvl2pPr>
            <a:lvl3pPr marL="1828754" lvl="2" indent="-423323" rtl="0">
              <a:spcBef>
                <a:spcPts val="2133"/>
              </a:spcBef>
              <a:spcAft>
                <a:spcPts val="0"/>
              </a:spcAft>
              <a:buClr>
                <a:schemeClr val="lt1"/>
              </a:buClr>
              <a:buSzPts val="1400"/>
              <a:buChar char="■"/>
              <a:defRPr>
                <a:solidFill>
                  <a:schemeClr val="lt1"/>
                </a:solidFill>
              </a:defRPr>
            </a:lvl3pPr>
            <a:lvl4pPr marL="2438339" lvl="3" indent="-423323" rtl="0">
              <a:spcBef>
                <a:spcPts val="2133"/>
              </a:spcBef>
              <a:spcAft>
                <a:spcPts val="0"/>
              </a:spcAft>
              <a:buClr>
                <a:schemeClr val="lt1"/>
              </a:buClr>
              <a:buSzPts val="1400"/>
              <a:buChar char="●"/>
              <a:defRPr>
                <a:solidFill>
                  <a:schemeClr val="lt1"/>
                </a:solidFill>
              </a:defRPr>
            </a:lvl4pPr>
            <a:lvl5pPr marL="3047924" lvl="4" indent="-423323" rtl="0">
              <a:spcBef>
                <a:spcPts val="2133"/>
              </a:spcBef>
              <a:spcAft>
                <a:spcPts val="0"/>
              </a:spcAft>
              <a:buClr>
                <a:schemeClr val="lt1"/>
              </a:buClr>
              <a:buSzPts val="1400"/>
              <a:buChar char="○"/>
              <a:defRPr>
                <a:solidFill>
                  <a:schemeClr val="lt1"/>
                </a:solidFill>
              </a:defRPr>
            </a:lvl5pPr>
            <a:lvl6pPr marL="3657509" lvl="5" indent="-423323" rtl="0">
              <a:spcBef>
                <a:spcPts val="2133"/>
              </a:spcBef>
              <a:spcAft>
                <a:spcPts val="0"/>
              </a:spcAft>
              <a:buClr>
                <a:schemeClr val="lt1"/>
              </a:buClr>
              <a:buSzPts val="1400"/>
              <a:buChar char="■"/>
              <a:defRPr>
                <a:solidFill>
                  <a:schemeClr val="lt1"/>
                </a:solidFill>
              </a:defRPr>
            </a:lvl6pPr>
            <a:lvl7pPr marL="4267093" lvl="6" indent="-423323" rtl="0">
              <a:spcBef>
                <a:spcPts val="2133"/>
              </a:spcBef>
              <a:spcAft>
                <a:spcPts val="0"/>
              </a:spcAft>
              <a:buClr>
                <a:schemeClr val="lt1"/>
              </a:buClr>
              <a:buSzPts val="1400"/>
              <a:buChar char="●"/>
              <a:defRPr>
                <a:solidFill>
                  <a:schemeClr val="lt1"/>
                </a:solidFill>
              </a:defRPr>
            </a:lvl7pPr>
            <a:lvl8pPr marL="4876678" lvl="7" indent="-423323" rtl="0">
              <a:spcBef>
                <a:spcPts val="2133"/>
              </a:spcBef>
              <a:spcAft>
                <a:spcPts val="0"/>
              </a:spcAft>
              <a:buClr>
                <a:schemeClr val="lt1"/>
              </a:buClr>
              <a:buSzPts val="1400"/>
              <a:buChar char="○"/>
              <a:defRPr>
                <a:solidFill>
                  <a:schemeClr val="lt1"/>
                </a:solidFill>
              </a:defRPr>
            </a:lvl8pPr>
            <a:lvl9pPr marL="5486263" lvl="8" indent="-423323" rtl="0">
              <a:spcBef>
                <a:spcPts val="2133"/>
              </a:spcBef>
              <a:spcAft>
                <a:spcPts val="2133"/>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14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566931" y="554200"/>
            <a:ext cx="2444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437356" y="5634700"/>
            <a:ext cx="11184800" cy="524800"/>
          </a:xfrm>
          <a:prstGeom prst="rect">
            <a:avLst/>
          </a:prstGeom>
        </p:spPr>
        <p:txBody>
          <a:bodyPr spcFirstLastPara="1" wrap="square" lIns="91425" tIns="91425" rIns="91425" bIns="91425" anchor="ctr" anchorCtr="0">
            <a:noAutofit/>
          </a:bodyPr>
          <a:lstStyle>
            <a:lvl1pPr marL="609585" lvl="0" indent="-304792"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99434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566933" y="6320000"/>
            <a:ext cx="110624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566933" y="554200"/>
            <a:ext cx="110624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1138600" y="1739800"/>
            <a:ext cx="9914800" cy="205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128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1138600" y="3892600"/>
            <a:ext cx="9914800" cy="14288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65" name="Google Shape;65;p11"/>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6011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4992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2"/>
        <p:cNvGrpSpPr/>
        <p:nvPr/>
      </p:nvGrpSpPr>
      <p:grpSpPr>
        <a:xfrm>
          <a:off x="0" y="0"/>
          <a:ext cx="0" cy="0"/>
          <a:chOff x="0" y="0"/>
          <a:chExt cx="0" cy="0"/>
        </a:xfrm>
      </p:grpSpPr>
      <p:sp>
        <p:nvSpPr>
          <p:cNvPr id="73" name="Google Shape;73;p14"/>
          <p:cNvSpPr txBox="1">
            <a:spLocks noGrp="1"/>
          </p:cNvSpPr>
          <p:nvPr>
            <p:ph type="ctrTitle"/>
          </p:nvPr>
        </p:nvSpPr>
        <p:spPr>
          <a:xfrm>
            <a:off x="415611" y="992767"/>
            <a:ext cx="113607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74" name="Google Shape;74;p14"/>
          <p:cNvSpPr txBox="1">
            <a:spLocks noGrp="1"/>
          </p:cNvSpPr>
          <p:nvPr>
            <p:ph type="subTitle" idx="1"/>
          </p:nvPr>
        </p:nvSpPr>
        <p:spPr>
          <a:xfrm>
            <a:off x="415601" y="3778834"/>
            <a:ext cx="113607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75" name="Google Shape;75;p1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07395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415601" y="2867801"/>
            <a:ext cx="113607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15"/>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19941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15601" y="593367"/>
            <a:ext cx="113607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6"/>
          <p:cNvSpPr txBox="1">
            <a:spLocks noGrp="1"/>
          </p:cNvSpPr>
          <p:nvPr>
            <p:ph type="body" idx="1"/>
          </p:nvPr>
        </p:nvSpPr>
        <p:spPr>
          <a:xfrm>
            <a:off x="415601" y="1536633"/>
            <a:ext cx="113607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82" name="Google Shape;82;p16"/>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06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15601" y="593367"/>
            <a:ext cx="113607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7"/>
          <p:cNvSpPr txBox="1">
            <a:spLocks noGrp="1"/>
          </p:cNvSpPr>
          <p:nvPr>
            <p:ph type="body" idx="1"/>
          </p:nvPr>
        </p:nvSpPr>
        <p:spPr>
          <a:xfrm>
            <a:off x="415601" y="1536633"/>
            <a:ext cx="53331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6" name="Google Shape;86;p17"/>
          <p:cNvSpPr txBox="1">
            <a:spLocks noGrp="1"/>
          </p:cNvSpPr>
          <p:nvPr>
            <p:ph type="body" idx="2"/>
          </p:nvPr>
        </p:nvSpPr>
        <p:spPr>
          <a:xfrm>
            <a:off x="6443201" y="1536633"/>
            <a:ext cx="53331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7" name="Google Shape;87;p17"/>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252533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1" y="593367"/>
            <a:ext cx="113607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8"/>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633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AB26-39EA-694E-998E-5AE33DCA10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1B5F34-8FC4-9546-840F-A9C73C5F7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D7AB46-F3D2-9A49-ACAB-D7A70ADA8A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E5CCD-D31C-CA4D-A516-452B58A62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ED8E28-4FF5-AE4F-9902-D23E4CEED3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AD382-81F9-804B-82DE-F678A6DCA434}"/>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8" name="Footer Placeholder 7">
            <a:extLst>
              <a:ext uri="{FF2B5EF4-FFF2-40B4-BE49-F238E27FC236}">
                <a16:creationId xmlns:a16="http://schemas.microsoft.com/office/drawing/2014/main" id="{A2B3E58B-0ABA-064A-8150-4FDE089C7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A56B86-A446-4F4A-8B48-02AC0D7638B1}"/>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2019012157"/>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15600" y="740801"/>
            <a:ext cx="3744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93" name="Google Shape;93;p19"/>
          <p:cNvSpPr txBox="1">
            <a:spLocks noGrp="1"/>
          </p:cNvSpPr>
          <p:nvPr>
            <p:ph type="body" idx="1"/>
          </p:nvPr>
        </p:nvSpPr>
        <p:spPr>
          <a:xfrm>
            <a:off x="415600" y="1852801"/>
            <a:ext cx="3744000" cy="42393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94" name="Google Shape;94;p19"/>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07812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53667" y="600201"/>
            <a:ext cx="84903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97" name="Google Shape;97;p20"/>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3927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8"/>
        <p:cNvGrpSpPr/>
        <p:nvPr/>
      </p:nvGrpSpPr>
      <p:grpSpPr>
        <a:xfrm>
          <a:off x="0" y="0"/>
          <a:ext cx="0" cy="0"/>
          <a:chOff x="0" y="0"/>
          <a:chExt cx="0" cy="0"/>
        </a:xfrm>
      </p:grpSpPr>
      <p:sp>
        <p:nvSpPr>
          <p:cNvPr id="99" name="Google Shape;99;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1"/>
          <p:cNvSpPr txBox="1">
            <a:spLocks noGrp="1"/>
          </p:cNvSpPr>
          <p:nvPr>
            <p:ph type="title"/>
          </p:nvPr>
        </p:nvSpPr>
        <p:spPr>
          <a:xfrm>
            <a:off x="354001" y="1644233"/>
            <a:ext cx="53937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01" name="Google Shape;101;p21"/>
          <p:cNvSpPr txBox="1">
            <a:spLocks noGrp="1"/>
          </p:cNvSpPr>
          <p:nvPr>
            <p:ph type="subTitle" idx="1"/>
          </p:nvPr>
        </p:nvSpPr>
        <p:spPr>
          <a:xfrm>
            <a:off x="354001" y="3737434"/>
            <a:ext cx="53937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02" name="Google Shape;102;p21"/>
          <p:cNvSpPr txBox="1">
            <a:spLocks noGrp="1"/>
          </p:cNvSpPr>
          <p:nvPr>
            <p:ph type="body" idx="2"/>
          </p:nvPr>
        </p:nvSpPr>
        <p:spPr>
          <a:xfrm>
            <a:off x="6586001" y="965434"/>
            <a:ext cx="5115900" cy="49269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03" name="Google Shape;103;p21"/>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00359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415601" y="5640767"/>
            <a:ext cx="7998300" cy="8067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106" name="Google Shape;106;p22"/>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4625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7"/>
        <p:cNvGrpSpPr/>
        <p:nvPr/>
      </p:nvGrpSpPr>
      <p:grpSpPr>
        <a:xfrm>
          <a:off x="0" y="0"/>
          <a:ext cx="0" cy="0"/>
          <a:chOff x="0" y="0"/>
          <a:chExt cx="0" cy="0"/>
        </a:xfrm>
      </p:grpSpPr>
      <p:sp>
        <p:nvSpPr>
          <p:cNvPr id="108" name="Google Shape;108;p23"/>
          <p:cNvSpPr txBox="1">
            <a:spLocks noGrp="1"/>
          </p:cNvSpPr>
          <p:nvPr>
            <p:ph type="title" hasCustomPrompt="1"/>
          </p:nvPr>
        </p:nvSpPr>
        <p:spPr>
          <a:xfrm>
            <a:off x="415601" y="1474834"/>
            <a:ext cx="113607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09" name="Google Shape;109;p23"/>
          <p:cNvSpPr txBox="1">
            <a:spLocks noGrp="1"/>
          </p:cNvSpPr>
          <p:nvPr>
            <p:ph type="body" idx="1"/>
          </p:nvPr>
        </p:nvSpPr>
        <p:spPr>
          <a:xfrm>
            <a:off x="415601" y="4202967"/>
            <a:ext cx="11360700" cy="17343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10" name="Google Shape;110;p23"/>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015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4"/>
          <p:cNvSpPr txBox="1">
            <a:spLocks noGrp="1"/>
          </p:cNvSpPr>
          <p:nvPr>
            <p:ph type="sldNum" idx="12"/>
          </p:nvPr>
        </p:nvSpPr>
        <p:spPr>
          <a:xfrm>
            <a:off x="11296611" y="6217623"/>
            <a:ext cx="731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244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4DED-23FE-3D40-A5AF-52EB16B23F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0ECBE4-D5A5-6E4E-84E9-AF2FF055F0B1}"/>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4" name="Footer Placeholder 3">
            <a:extLst>
              <a:ext uri="{FF2B5EF4-FFF2-40B4-BE49-F238E27FC236}">
                <a16:creationId xmlns:a16="http://schemas.microsoft.com/office/drawing/2014/main" id="{23AE0902-44AB-D443-A8FF-1183708717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F25192-96F1-3445-871F-B18DAD876623}"/>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2109196120"/>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0A8819-7257-DF41-8620-925403E82075}"/>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3" name="Footer Placeholder 2">
            <a:extLst>
              <a:ext uri="{FF2B5EF4-FFF2-40B4-BE49-F238E27FC236}">
                <a16:creationId xmlns:a16="http://schemas.microsoft.com/office/drawing/2014/main" id="{3B51DA8D-4F62-AA41-8603-FB51468F7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990685-690E-644F-8B58-5EF99784F044}"/>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4153279719"/>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2A9F-21AF-424D-8F97-F1D45E4B4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251208-38C1-984E-9B3C-6FCEAC18E8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D108F-1C2E-9A4B-9361-B696D707A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28BE80-1EA1-0346-A4D7-6D7240E10CC1}"/>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6" name="Footer Placeholder 5">
            <a:extLst>
              <a:ext uri="{FF2B5EF4-FFF2-40B4-BE49-F238E27FC236}">
                <a16:creationId xmlns:a16="http://schemas.microsoft.com/office/drawing/2014/main" id="{092A8E39-D1EC-BF49-8D40-90E2C595A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0930AB-3BCF-E342-907B-17673F40F06D}"/>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451045419"/>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955F-A56E-AE46-A7A9-90536E615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2FDA4-36D1-2B47-8E89-E7A7C76693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86952-277B-FC4F-B86B-410ABA164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4C3171-3F15-F34B-B4C0-2656CBE755DD}"/>
              </a:ext>
            </a:extLst>
          </p:cNvPr>
          <p:cNvSpPr>
            <a:spLocks noGrp="1"/>
          </p:cNvSpPr>
          <p:nvPr>
            <p:ph type="dt" sz="half" idx="10"/>
          </p:nvPr>
        </p:nvSpPr>
        <p:spPr/>
        <p:txBody>
          <a:bodyPr/>
          <a:lstStyle/>
          <a:p>
            <a:fld id="{8B8BD380-5F35-E24E-A2A9-ADD1FC6B3FF8}" type="datetimeFigureOut">
              <a:rPr lang="en-US" smtClean="0"/>
              <a:t>11/25/19</a:t>
            </a:fld>
            <a:endParaRPr lang="en-US"/>
          </a:p>
        </p:txBody>
      </p:sp>
      <p:sp>
        <p:nvSpPr>
          <p:cNvPr id="6" name="Footer Placeholder 5">
            <a:extLst>
              <a:ext uri="{FF2B5EF4-FFF2-40B4-BE49-F238E27FC236}">
                <a16:creationId xmlns:a16="http://schemas.microsoft.com/office/drawing/2014/main" id="{8ABE5DE7-6507-1A4D-B313-877795197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F236E-65E5-0A40-9C10-F0D18A61F84D}"/>
              </a:ext>
            </a:extLst>
          </p:cNvPr>
          <p:cNvSpPr>
            <a:spLocks noGrp="1"/>
          </p:cNvSpPr>
          <p:nvPr>
            <p:ph type="sldNum" sz="quarter" idx="12"/>
          </p:nvPr>
        </p:nvSpPr>
        <p:spPr/>
        <p:txBody>
          <a:bodyPr/>
          <a:lstStyle/>
          <a:p>
            <a:fld id="{BE50416C-2CC7-4640-90C8-98181B38A582}" type="slidenum">
              <a:rPr lang="en-US" smtClean="0"/>
              <a:t>‹#›</a:t>
            </a:fld>
            <a:endParaRPr lang="en-US"/>
          </a:p>
        </p:txBody>
      </p:sp>
    </p:spTree>
    <p:extLst>
      <p:ext uri="{BB962C8B-B14F-4D97-AF65-F5344CB8AC3E}">
        <p14:creationId xmlns:p14="http://schemas.microsoft.com/office/powerpoint/2010/main" val="3322371792"/>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2B8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4469F-4750-4248-AE84-7EBEFD220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A5A6E-726B-164E-9BA8-6C81B9F9F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288FF-E89A-3A48-824F-2A35201C5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BD380-5F35-E24E-A2A9-ADD1FC6B3FF8}" type="datetimeFigureOut">
              <a:rPr lang="en-US" smtClean="0"/>
              <a:t>11/25/19</a:t>
            </a:fld>
            <a:endParaRPr lang="en-US"/>
          </a:p>
        </p:txBody>
      </p:sp>
      <p:sp>
        <p:nvSpPr>
          <p:cNvPr id="5" name="Footer Placeholder 4">
            <a:extLst>
              <a:ext uri="{FF2B5EF4-FFF2-40B4-BE49-F238E27FC236}">
                <a16:creationId xmlns:a16="http://schemas.microsoft.com/office/drawing/2014/main" id="{25FF3703-8AF9-8D48-98FF-FB3D646805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BE06B7-DA4C-4543-B7B1-691A64A448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0416C-2CC7-4640-90C8-98181B38A582}" type="slidenum">
              <a:rPr lang="en-US" smtClean="0"/>
              <a:t>‹#›</a:t>
            </a:fld>
            <a:endParaRPr lang="en-US"/>
          </a:p>
        </p:txBody>
      </p:sp>
    </p:spTree>
    <p:extLst>
      <p:ext uri="{BB962C8B-B14F-4D97-AF65-F5344CB8AC3E}">
        <p14:creationId xmlns:p14="http://schemas.microsoft.com/office/powerpoint/2010/main" val="15348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HFS_footer.BMP"/>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965" y="6488882"/>
            <a:ext cx="12216384" cy="379129"/>
          </a:xfrm>
          <a:prstGeom prst="rect">
            <a:avLst/>
          </a:prstGeom>
        </p:spPr>
      </p:pic>
      <p:sp>
        <p:nvSpPr>
          <p:cNvPr id="1026" name="Rectangle 3"/>
          <p:cNvSpPr>
            <a:spLocks noGrp="1" noChangeArrowheads="1"/>
          </p:cNvSpPr>
          <p:nvPr>
            <p:ph type="body" idx="1"/>
          </p:nvPr>
        </p:nvSpPr>
        <p:spPr bwMode="auto">
          <a:xfrm>
            <a:off x="1117600" y="1371600"/>
            <a:ext cx="1076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ChangeArrowheads="1"/>
          </p:cNvSpPr>
          <p:nvPr/>
        </p:nvSpPr>
        <p:spPr bwMode="auto">
          <a:xfrm>
            <a:off x="-704850" y="-53975"/>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1036" name="Rectangle 12"/>
          <p:cNvSpPr>
            <a:spLocks noChangeArrowheads="1"/>
          </p:cNvSpPr>
          <p:nvPr/>
        </p:nvSpPr>
        <p:spPr bwMode="auto">
          <a:xfrm>
            <a:off x="3484039" y="-2416175"/>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1037" name="Rectangle 13"/>
          <p:cNvSpPr>
            <a:spLocks noChangeArrowheads="1"/>
          </p:cNvSpPr>
          <p:nvPr/>
        </p:nvSpPr>
        <p:spPr bwMode="auto">
          <a:xfrm>
            <a:off x="7073906" y="-2378075"/>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1044" name="Rectangle 20"/>
          <p:cNvSpPr>
            <a:spLocks noChangeArrowheads="1"/>
          </p:cNvSpPr>
          <p:nvPr/>
        </p:nvSpPr>
        <p:spPr bwMode="auto">
          <a:xfrm>
            <a:off x="12075590" y="2697163"/>
            <a:ext cx="184731" cy="424732"/>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160" dirty="0">
              <a:latin typeface="+mn-lt"/>
            </a:endParaRPr>
          </a:p>
        </p:txBody>
      </p:sp>
      <p:sp>
        <p:nvSpPr>
          <p:cNvPr id="1030" name="Rectangle 6"/>
          <p:cNvSpPr>
            <a:spLocks noGrp="1" noChangeArrowheads="1"/>
          </p:cNvSpPr>
          <p:nvPr>
            <p:ph type="sldNum" sz="quarter" idx="4"/>
          </p:nvPr>
        </p:nvSpPr>
        <p:spPr bwMode="auto">
          <a:xfrm>
            <a:off x="9652000" y="6553200"/>
            <a:ext cx="2438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40">
                <a:solidFill>
                  <a:schemeClr val="bg1"/>
                </a:solidFill>
                <a:latin typeface="Arial Narrow"/>
                <a:cs typeface="Arial Narrow"/>
              </a:defRPr>
            </a:lvl1pPr>
          </a:lstStyle>
          <a:p>
            <a:fld id="{B8105780-823C-4AAB-8084-F29EBDFD4746}" type="slidenum">
              <a:rPr lang="en-US" smtClean="0"/>
              <a:pPr/>
              <a:t>‹#›</a:t>
            </a:fld>
            <a:endParaRPr lang="en-US" dirty="0"/>
          </a:p>
        </p:txBody>
      </p:sp>
      <p:sp>
        <p:nvSpPr>
          <p:cNvPr id="1034" name="Rectangle 2"/>
          <p:cNvSpPr>
            <a:spLocks noGrp="1" noChangeArrowheads="1"/>
          </p:cNvSpPr>
          <p:nvPr>
            <p:ph type="title"/>
          </p:nvPr>
        </p:nvSpPr>
        <p:spPr bwMode="auto">
          <a:xfrm>
            <a:off x="1117600" y="457200"/>
            <a:ext cx="1076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444584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360" b="1">
          <a:solidFill>
            <a:srgbClr val="172185"/>
          </a:solidFill>
          <a:latin typeface="Arial" panose="020B0604020202020204" pitchFamily="34" charset="0"/>
          <a:ea typeface="ＭＳ Ｐゴシック" pitchFamily="-65" charset="-128"/>
          <a:cs typeface="Arial" panose="020B0604020202020204" pitchFamily="34" charset="0"/>
        </a:defRPr>
      </a:lvl1pPr>
      <a:lvl2pPr algn="l" rtl="0" eaLnBrk="1" fontAlgn="base" hangingPunct="1">
        <a:spcBef>
          <a:spcPct val="0"/>
        </a:spcBef>
        <a:spcAft>
          <a:spcPct val="0"/>
        </a:spcAft>
        <a:defRPr sz="4320">
          <a:solidFill>
            <a:srgbClr val="715A35"/>
          </a:solidFill>
          <a:latin typeface="Times" pitchFamily="-65" charset="0"/>
          <a:ea typeface="ＭＳ Ｐゴシック" pitchFamily="-65" charset="-128"/>
        </a:defRPr>
      </a:lvl2pPr>
      <a:lvl3pPr algn="l" rtl="0" eaLnBrk="1" fontAlgn="base" hangingPunct="1">
        <a:spcBef>
          <a:spcPct val="0"/>
        </a:spcBef>
        <a:spcAft>
          <a:spcPct val="0"/>
        </a:spcAft>
        <a:defRPr sz="4320">
          <a:solidFill>
            <a:srgbClr val="715A35"/>
          </a:solidFill>
          <a:latin typeface="Times" pitchFamily="-65" charset="0"/>
          <a:ea typeface="ＭＳ Ｐゴシック" pitchFamily="-65" charset="-128"/>
        </a:defRPr>
      </a:lvl3pPr>
      <a:lvl4pPr algn="l" rtl="0" eaLnBrk="1" fontAlgn="base" hangingPunct="1">
        <a:spcBef>
          <a:spcPct val="0"/>
        </a:spcBef>
        <a:spcAft>
          <a:spcPct val="0"/>
        </a:spcAft>
        <a:defRPr sz="4320">
          <a:solidFill>
            <a:srgbClr val="715A35"/>
          </a:solidFill>
          <a:latin typeface="Times" pitchFamily="-65" charset="0"/>
          <a:ea typeface="ＭＳ Ｐゴシック" pitchFamily="-65" charset="-128"/>
        </a:defRPr>
      </a:lvl4pPr>
      <a:lvl5pPr algn="l" rtl="0" eaLnBrk="1" fontAlgn="base" hangingPunct="1">
        <a:spcBef>
          <a:spcPct val="0"/>
        </a:spcBef>
        <a:spcAft>
          <a:spcPct val="0"/>
        </a:spcAft>
        <a:defRPr sz="4320">
          <a:solidFill>
            <a:srgbClr val="715A35"/>
          </a:solidFill>
          <a:latin typeface="Times" pitchFamily="-65" charset="0"/>
          <a:ea typeface="ＭＳ Ｐゴシック" pitchFamily="-65" charset="-128"/>
        </a:defRPr>
      </a:lvl5pPr>
      <a:lvl6pPr marL="548626" algn="l" rtl="0" eaLnBrk="1" fontAlgn="base" hangingPunct="1">
        <a:spcBef>
          <a:spcPct val="0"/>
        </a:spcBef>
        <a:spcAft>
          <a:spcPct val="0"/>
        </a:spcAft>
        <a:defRPr sz="4320">
          <a:solidFill>
            <a:srgbClr val="715A35"/>
          </a:solidFill>
          <a:latin typeface="Times" pitchFamily="-65" charset="0"/>
        </a:defRPr>
      </a:lvl6pPr>
      <a:lvl7pPr marL="1097253" algn="l" rtl="0" eaLnBrk="1" fontAlgn="base" hangingPunct="1">
        <a:spcBef>
          <a:spcPct val="0"/>
        </a:spcBef>
        <a:spcAft>
          <a:spcPct val="0"/>
        </a:spcAft>
        <a:defRPr sz="4320">
          <a:solidFill>
            <a:srgbClr val="715A35"/>
          </a:solidFill>
          <a:latin typeface="Times" pitchFamily="-65" charset="0"/>
        </a:defRPr>
      </a:lvl7pPr>
      <a:lvl8pPr marL="1645879" algn="l" rtl="0" eaLnBrk="1" fontAlgn="base" hangingPunct="1">
        <a:spcBef>
          <a:spcPct val="0"/>
        </a:spcBef>
        <a:spcAft>
          <a:spcPct val="0"/>
        </a:spcAft>
        <a:defRPr sz="4320">
          <a:solidFill>
            <a:srgbClr val="715A35"/>
          </a:solidFill>
          <a:latin typeface="Times" pitchFamily="-65" charset="0"/>
        </a:defRPr>
      </a:lvl8pPr>
      <a:lvl9pPr marL="2194505" algn="l" rtl="0" eaLnBrk="1" fontAlgn="base" hangingPunct="1">
        <a:spcBef>
          <a:spcPct val="0"/>
        </a:spcBef>
        <a:spcAft>
          <a:spcPct val="0"/>
        </a:spcAft>
        <a:defRPr sz="4320">
          <a:solidFill>
            <a:srgbClr val="715A35"/>
          </a:solidFill>
          <a:latin typeface="Times" pitchFamily="-65" charset="0"/>
        </a:defRPr>
      </a:lvl9pPr>
    </p:titleStyle>
    <p:bodyStyle>
      <a:lvl1pPr marL="411470" indent="-411470" algn="l" rtl="0" eaLnBrk="1" fontAlgn="base" hangingPunct="1">
        <a:spcBef>
          <a:spcPct val="20000"/>
        </a:spcBef>
        <a:spcAft>
          <a:spcPct val="0"/>
        </a:spcAft>
        <a:buSzPct val="80000"/>
        <a:buFont typeface="Wingdings" charset="2"/>
        <a:buChar char="§"/>
        <a:defRPr sz="2880">
          <a:solidFill>
            <a:schemeClr val="tx1"/>
          </a:solidFill>
          <a:latin typeface="Arial" panose="020B0604020202020204" pitchFamily="34" charset="0"/>
          <a:ea typeface="ＭＳ Ｐゴシック" pitchFamily="-65" charset="-128"/>
          <a:cs typeface="Arial" panose="020B0604020202020204" pitchFamily="34" charset="0"/>
        </a:defRPr>
      </a:lvl1pPr>
      <a:lvl2pPr marL="891518" indent="-342891" algn="l" rtl="0" eaLnBrk="1" fontAlgn="base" hangingPunct="1">
        <a:spcBef>
          <a:spcPct val="20000"/>
        </a:spcBef>
        <a:spcAft>
          <a:spcPct val="0"/>
        </a:spcAft>
        <a:buClrTx/>
        <a:buFont typeface="Arial" panose="020B0604020202020204" pitchFamily="34" charset="0"/>
        <a:buChar char="−"/>
        <a:defRPr sz="2640">
          <a:solidFill>
            <a:schemeClr val="tx1"/>
          </a:solidFill>
          <a:latin typeface="Arial" panose="020B0604020202020204" pitchFamily="34" charset="0"/>
          <a:ea typeface="ＭＳ Ｐゴシック" pitchFamily="-65" charset="-128"/>
          <a:cs typeface="Arial" panose="020B0604020202020204" pitchFamily="34" charset="0"/>
        </a:defRPr>
      </a:lvl2pPr>
      <a:lvl3pPr marL="1371566" indent="-274313" algn="l" rtl="0" eaLnBrk="1" fontAlgn="base" hangingPunct="1">
        <a:spcBef>
          <a:spcPct val="20000"/>
        </a:spcBef>
        <a:spcAft>
          <a:spcPct val="0"/>
        </a:spcAft>
        <a:buClrTx/>
        <a:buFont typeface="Times" pitchFamily="1" charset="0"/>
        <a:buChar char="•"/>
        <a:defRPr sz="2400">
          <a:solidFill>
            <a:schemeClr val="tx1"/>
          </a:solidFill>
          <a:latin typeface="Arial" panose="020B0604020202020204" pitchFamily="34" charset="0"/>
          <a:ea typeface="ＭＳ Ｐゴシック" pitchFamily="-65" charset="-128"/>
          <a:cs typeface="Arial" panose="020B0604020202020204" pitchFamily="34" charset="0"/>
        </a:defRPr>
      </a:lvl3pPr>
      <a:lvl4pPr marL="1920192" indent="-274313" algn="l" rtl="0" eaLnBrk="1" fontAlgn="base" hangingPunct="1">
        <a:spcBef>
          <a:spcPct val="20000"/>
        </a:spcBef>
        <a:spcAft>
          <a:spcPct val="0"/>
        </a:spcAft>
        <a:buFont typeface="Times" pitchFamily="1" charset="0"/>
        <a:buChar char="−"/>
        <a:defRPr sz="1920">
          <a:solidFill>
            <a:schemeClr val="tx1"/>
          </a:solidFill>
          <a:latin typeface="Arial" panose="020B0604020202020204" pitchFamily="34" charset="0"/>
          <a:ea typeface="ＭＳ Ｐゴシック" pitchFamily="-65" charset="-128"/>
          <a:cs typeface="Arial" panose="020B0604020202020204" pitchFamily="34" charset="0"/>
        </a:defRPr>
      </a:lvl4pPr>
      <a:lvl5pPr marL="2468818" indent="-274313" algn="l" rtl="0" eaLnBrk="1" fontAlgn="base" hangingPunct="1">
        <a:spcBef>
          <a:spcPct val="20000"/>
        </a:spcBef>
        <a:spcAft>
          <a:spcPct val="0"/>
        </a:spcAft>
        <a:defRPr sz="1680">
          <a:solidFill>
            <a:schemeClr val="tx1"/>
          </a:solidFill>
          <a:latin typeface="Arial" panose="020B0604020202020204" pitchFamily="34" charset="0"/>
          <a:ea typeface="ＭＳ Ｐゴシック" pitchFamily="-65" charset="-128"/>
          <a:cs typeface="Arial" panose="020B0604020202020204" pitchFamily="34" charset="0"/>
        </a:defRPr>
      </a:lvl5pPr>
      <a:lvl6pPr marL="3017445" indent="-274313" algn="l" rtl="0" eaLnBrk="1" fontAlgn="base" hangingPunct="1">
        <a:spcBef>
          <a:spcPct val="20000"/>
        </a:spcBef>
        <a:spcAft>
          <a:spcPct val="0"/>
        </a:spcAft>
        <a:defRPr sz="1680">
          <a:solidFill>
            <a:schemeClr val="tx1"/>
          </a:solidFill>
          <a:latin typeface="+mn-lt"/>
          <a:ea typeface="ＭＳ Ｐゴシック" pitchFamily="-65" charset="-128"/>
        </a:defRPr>
      </a:lvl6pPr>
      <a:lvl7pPr marL="3566071" indent="-274313" algn="l" rtl="0" eaLnBrk="1" fontAlgn="base" hangingPunct="1">
        <a:spcBef>
          <a:spcPct val="20000"/>
        </a:spcBef>
        <a:spcAft>
          <a:spcPct val="0"/>
        </a:spcAft>
        <a:defRPr sz="1680">
          <a:solidFill>
            <a:schemeClr val="tx1"/>
          </a:solidFill>
          <a:latin typeface="+mn-lt"/>
          <a:ea typeface="ＭＳ Ｐゴシック" pitchFamily="-65" charset="-128"/>
        </a:defRPr>
      </a:lvl7pPr>
      <a:lvl8pPr marL="4114697" indent="-274313" algn="l" rtl="0" eaLnBrk="1" fontAlgn="base" hangingPunct="1">
        <a:spcBef>
          <a:spcPct val="20000"/>
        </a:spcBef>
        <a:spcAft>
          <a:spcPct val="0"/>
        </a:spcAft>
        <a:defRPr sz="1680">
          <a:solidFill>
            <a:schemeClr val="tx1"/>
          </a:solidFill>
          <a:latin typeface="+mn-lt"/>
          <a:ea typeface="ＭＳ Ｐゴシック" pitchFamily="-65" charset="-128"/>
        </a:defRPr>
      </a:lvl8pPr>
      <a:lvl9pPr marL="4663323" indent="-274313" algn="l" rtl="0" eaLnBrk="1" fontAlgn="base" hangingPunct="1">
        <a:spcBef>
          <a:spcPct val="20000"/>
        </a:spcBef>
        <a:spcAft>
          <a:spcPct val="0"/>
        </a:spcAft>
        <a:defRPr sz="1680">
          <a:solidFill>
            <a:schemeClr val="tx1"/>
          </a:solidFill>
          <a:latin typeface="+mn-lt"/>
          <a:ea typeface="ＭＳ Ｐゴシック" pitchFamily="-65" charset="-128"/>
        </a:defRPr>
      </a:lvl9pPr>
    </p:bodyStyle>
    <p:otherStyle>
      <a:defPPr>
        <a:defRPr lang="en-US"/>
      </a:defPPr>
      <a:lvl1pPr marL="0" algn="l" defTabSz="548626" rtl="0" eaLnBrk="1" latinLnBrk="0" hangingPunct="1">
        <a:defRPr sz="2160" kern="1200">
          <a:solidFill>
            <a:schemeClr val="tx1"/>
          </a:solidFill>
          <a:latin typeface="+mn-lt"/>
          <a:ea typeface="+mn-ea"/>
          <a:cs typeface="+mn-cs"/>
        </a:defRPr>
      </a:lvl1pPr>
      <a:lvl2pPr marL="548626" algn="l" defTabSz="548626" rtl="0" eaLnBrk="1" latinLnBrk="0" hangingPunct="1">
        <a:defRPr sz="2160" kern="1200">
          <a:solidFill>
            <a:schemeClr val="tx1"/>
          </a:solidFill>
          <a:latin typeface="+mn-lt"/>
          <a:ea typeface="+mn-ea"/>
          <a:cs typeface="+mn-cs"/>
        </a:defRPr>
      </a:lvl2pPr>
      <a:lvl3pPr marL="1097253" algn="l" defTabSz="548626" rtl="0" eaLnBrk="1" latinLnBrk="0" hangingPunct="1">
        <a:defRPr sz="2160" kern="1200">
          <a:solidFill>
            <a:schemeClr val="tx1"/>
          </a:solidFill>
          <a:latin typeface="+mn-lt"/>
          <a:ea typeface="+mn-ea"/>
          <a:cs typeface="+mn-cs"/>
        </a:defRPr>
      </a:lvl3pPr>
      <a:lvl4pPr marL="1645879" algn="l" defTabSz="548626" rtl="0" eaLnBrk="1" latinLnBrk="0" hangingPunct="1">
        <a:defRPr sz="2160" kern="1200">
          <a:solidFill>
            <a:schemeClr val="tx1"/>
          </a:solidFill>
          <a:latin typeface="+mn-lt"/>
          <a:ea typeface="+mn-ea"/>
          <a:cs typeface="+mn-cs"/>
        </a:defRPr>
      </a:lvl4pPr>
      <a:lvl5pPr marL="2194505" algn="l" defTabSz="548626" rtl="0" eaLnBrk="1" latinLnBrk="0" hangingPunct="1">
        <a:defRPr sz="2160" kern="1200">
          <a:solidFill>
            <a:schemeClr val="tx1"/>
          </a:solidFill>
          <a:latin typeface="+mn-lt"/>
          <a:ea typeface="+mn-ea"/>
          <a:cs typeface="+mn-cs"/>
        </a:defRPr>
      </a:lvl5pPr>
      <a:lvl6pPr marL="2743131" algn="l" defTabSz="548626" rtl="0" eaLnBrk="1" latinLnBrk="0" hangingPunct="1">
        <a:defRPr sz="2160" kern="1200">
          <a:solidFill>
            <a:schemeClr val="tx1"/>
          </a:solidFill>
          <a:latin typeface="+mn-lt"/>
          <a:ea typeface="+mn-ea"/>
          <a:cs typeface="+mn-cs"/>
        </a:defRPr>
      </a:lvl6pPr>
      <a:lvl7pPr marL="3291758" algn="l" defTabSz="548626" rtl="0" eaLnBrk="1" latinLnBrk="0" hangingPunct="1">
        <a:defRPr sz="2160" kern="1200">
          <a:solidFill>
            <a:schemeClr val="tx1"/>
          </a:solidFill>
          <a:latin typeface="+mn-lt"/>
          <a:ea typeface="+mn-ea"/>
          <a:cs typeface="+mn-cs"/>
        </a:defRPr>
      </a:lvl7pPr>
      <a:lvl8pPr marL="3840384" algn="l" defTabSz="548626" rtl="0" eaLnBrk="1" latinLnBrk="0" hangingPunct="1">
        <a:defRPr sz="2160" kern="1200">
          <a:solidFill>
            <a:schemeClr val="tx1"/>
          </a:solidFill>
          <a:latin typeface="+mn-lt"/>
          <a:ea typeface="+mn-ea"/>
          <a:cs typeface="+mn-cs"/>
        </a:defRPr>
      </a:lvl8pPr>
      <a:lvl9pPr marL="4389010" algn="l" defTabSz="548626"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11/25/19</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8669028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00333" y="767933"/>
            <a:ext cx="8428800" cy="84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213483" y="2127701"/>
            <a:ext cx="8428800" cy="400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lgn="r" rtl="0">
              <a:buNone/>
              <a:defRPr sz="1333">
                <a:solidFill>
                  <a:schemeClr val="dk2"/>
                </a:solidFill>
                <a:latin typeface="Lato"/>
                <a:ea typeface="Lato"/>
                <a:cs typeface="Lato"/>
                <a:sym typeface="Lato"/>
              </a:defRPr>
            </a:lvl1pPr>
            <a:lvl2pPr lvl="1" algn="r" rtl="0">
              <a:buNone/>
              <a:defRPr sz="1333">
                <a:solidFill>
                  <a:schemeClr val="dk2"/>
                </a:solidFill>
                <a:latin typeface="Lato"/>
                <a:ea typeface="Lato"/>
                <a:cs typeface="Lato"/>
                <a:sym typeface="Lato"/>
              </a:defRPr>
            </a:lvl2pPr>
            <a:lvl3pPr lvl="2" algn="r" rtl="0">
              <a:buNone/>
              <a:defRPr sz="1333">
                <a:solidFill>
                  <a:schemeClr val="dk2"/>
                </a:solidFill>
                <a:latin typeface="Lato"/>
                <a:ea typeface="Lato"/>
                <a:cs typeface="Lato"/>
                <a:sym typeface="Lato"/>
              </a:defRPr>
            </a:lvl3pPr>
            <a:lvl4pPr lvl="3" algn="r" rtl="0">
              <a:buNone/>
              <a:defRPr sz="1333">
                <a:solidFill>
                  <a:schemeClr val="dk2"/>
                </a:solidFill>
                <a:latin typeface="Lato"/>
                <a:ea typeface="Lato"/>
                <a:cs typeface="Lato"/>
                <a:sym typeface="Lato"/>
              </a:defRPr>
            </a:lvl4pPr>
            <a:lvl5pPr lvl="4" algn="r" rtl="0">
              <a:buNone/>
              <a:defRPr sz="1333">
                <a:solidFill>
                  <a:schemeClr val="dk2"/>
                </a:solidFill>
                <a:latin typeface="Lato"/>
                <a:ea typeface="Lato"/>
                <a:cs typeface="Lato"/>
                <a:sym typeface="Lato"/>
              </a:defRPr>
            </a:lvl5pPr>
            <a:lvl6pPr lvl="5" algn="r" rtl="0">
              <a:buNone/>
              <a:defRPr sz="1333">
                <a:solidFill>
                  <a:schemeClr val="dk2"/>
                </a:solidFill>
                <a:latin typeface="Lato"/>
                <a:ea typeface="Lato"/>
                <a:cs typeface="Lato"/>
                <a:sym typeface="Lato"/>
              </a:defRPr>
            </a:lvl6pPr>
            <a:lvl7pPr lvl="6" algn="r" rtl="0">
              <a:buNone/>
              <a:defRPr sz="1333">
                <a:solidFill>
                  <a:schemeClr val="dk2"/>
                </a:solidFill>
                <a:latin typeface="Lato"/>
                <a:ea typeface="Lato"/>
                <a:cs typeface="Lato"/>
                <a:sym typeface="Lato"/>
              </a:defRPr>
            </a:lvl7pPr>
            <a:lvl8pPr lvl="7" algn="r" rtl="0">
              <a:buNone/>
              <a:defRPr sz="1333">
                <a:solidFill>
                  <a:schemeClr val="dk2"/>
                </a:solidFill>
                <a:latin typeface="Lato"/>
                <a:ea typeface="Lato"/>
                <a:cs typeface="Lato"/>
                <a:sym typeface="Lato"/>
              </a:defRPr>
            </a:lvl8pPr>
            <a:lvl9pPr lvl="8" algn="r" rtl="0">
              <a:buNone/>
              <a:defRPr sz="1333">
                <a:solidFill>
                  <a:schemeClr val="dk2"/>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320951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15601" y="593367"/>
            <a:ext cx="113607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0" name="Google Shape;70;p13"/>
          <p:cNvSpPr txBox="1">
            <a:spLocks noGrp="1"/>
          </p:cNvSpPr>
          <p:nvPr>
            <p:ph type="body" idx="1"/>
          </p:nvPr>
        </p:nvSpPr>
        <p:spPr>
          <a:xfrm>
            <a:off x="415601"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sz="1400">
                <a:solidFill>
                  <a:schemeClr val="dk2"/>
                </a:solidFill>
              </a:defRPr>
            </a:lvl2pPr>
            <a:lvl3pPr marL="1371600" lvl="2" indent="-317500">
              <a:lnSpc>
                <a:spcPct val="115000"/>
              </a:lnSpc>
              <a:spcBef>
                <a:spcPts val="1600"/>
              </a:spcBef>
              <a:spcAft>
                <a:spcPts val="0"/>
              </a:spcAft>
              <a:buClr>
                <a:schemeClr val="dk2"/>
              </a:buClr>
              <a:buSzPts val="1400"/>
              <a:buChar char="■"/>
              <a:defRPr sz="1400">
                <a:solidFill>
                  <a:schemeClr val="dk2"/>
                </a:solidFill>
              </a:defRPr>
            </a:lvl3pPr>
            <a:lvl4pPr marL="1828800" lvl="3" indent="-317500">
              <a:lnSpc>
                <a:spcPct val="115000"/>
              </a:lnSpc>
              <a:spcBef>
                <a:spcPts val="1600"/>
              </a:spcBef>
              <a:spcAft>
                <a:spcPts val="0"/>
              </a:spcAft>
              <a:buClr>
                <a:schemeClr val="dk2"/>
              </a:buClr>
              <a:buSzPts val="1400"/>
              <a:buChar char="●"/>
              <a:defRPr sz="1400">
                <a:solidFill>
                  <a:schemeClr val="dk2"/>
                </a:solidFill>
              </a:defRPr>
            </a:lvl4pPr>
            <a:lvl5pPr marL="2286000" lvl="4" indent="-317500">
              <a:lnSpc>
                <a:spcPct val="115000"/>
              </a:lnSpc>
              <a:spcBef>
                <a:spcPts val="1600"/>
              </a:spcBef>
              <a:spcAft>
                <a:spcPts val="0"/>
              </a:spcAft>
              <a:buClr>
                <a:schemeClr val="dk2"/>
              </a:buClr>
              <a:buSzPts val="1400"/>
              <a:buChar char="○"/>
              <a:defRPr sz="1400">
                <a:solidFill>
                  <a:schemeClr val="dk2"/>
                </a:solidFill>
              </a:defRPr>
            </a:lvl5pPr>
            <a:lvl6pPr marL="2743200" lvl="5" indent="-317500">
              <a:lnSpc>
                <a:spcPct val="115000"/>
              </a:lnSpc>
              <a:spcBef>
                <a:spcPts val="1600"/>
              </a:spcBef>
              <a:spcAft>
                <a:spcPts val="0"/>
              </a:spcAft>
              <a:buClr>
                <a:schemeClr val="dk2"/>
              </a:buClr>
              <a:buSzPts val="1400"/>
              <a:buChar char="■"/>
              <a:defRPr sz="1400">
                <a:solidFill>
                  <a:schemeClr val="dk2"/>
                </a:solidFill>
              </a:defRPr>
            </a:lvl6pPr>
            <a:lvl7pPr marL="3200400" lvl="6" indent="-317500">
              <a:lnSpc>
                <a:spcPct val="115000"/>
              </a:lnSpc>
              <a:spcBef>
                <a:spcPts val="1600"/>
              </a:spcBef>
              <a:spcAft>
                <a:spcPts val="0"/>
              </a:spcAft>
              <a:buClr>
                <a:schemeClr val="dk2"/>
              </a:buClr>
              <a:buSzPts val="1400"/>
              <a:buChar char="●"/>
              <a:defRPr sz="1400">
                <a:solidFill>
                  <a:schemeClr val="dk2"/>
                </a:solidFill>
              </a:defRPr>
            </a:lvl7pPr>
            <a:lvl8pPr marL="3657600" lvl="7" indent="-317500">
              <a:lnSpc>
                <a:spcPct val="115000"/>
              </a:lnSpc>
              <a:spcBef>
                <a:spcPts val="1600"/>
              </a:spcBef>
              <a:spcAft>
                <a:spcPts val="0"/>
              </a:spcAft>
              <a:buClr>
                <a:schemeClr val="dk2"/>
              </a:buClr>
              <a:buSzPts val="1400"/>
              <a:buChar char="○"/>
              <a:defRPr sz="1400">
                <a:solidFill>
                  <a:schemeClr val="dk2"/>
                </a:solidFill>
              </a:defRPr>
            </a:lvl8pPr>
            <a:lvl9pPr marL="4114800" lvl="8" indent="-317500">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71" name="Google Shape;71;p1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1205175"/>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ytimes.com/interactive/2018/03/19/upshot/race-class-white-and-black-men.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opportunityinsights.org" TargetMode="External"/><Relationship Id="rId4" Type="http://schemas.openxmlformats.org/officeDocument/2006/relationships/hyperlink" Target="https://www.nber.org/papers/w2444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www.stlouisfed.org/household-financial-stability/the-demographics-of-wealth/decline-of-white-working-class" TargetMode="External"/><Relationship Id="rId3" Type="http://schemas.openxmlformats.org/officeDocument/2006/relationships/image" Target="../media/image23.jp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hyperlink" Target="https://www.stlouisfed.org/household-financial-stability/newsletter" TargetMode="External"/><Relationship Id="rId1" Type="http://schemas.openxmlformats.org/officeDocument/2006/relationships/slideLayout" Target="../slideLayouts/slideLayout18.xml"/><Relationship Id="rId6" Type="http://schemas.openxmlformats.org/officeDocument/2006/relationships/hyperlink" Target="stlouisfed.org/wealth" TargetMode="External"/><Relationship Id="rId11" Type="http://schemas.openxmlformats.org/officeDocument/2006/relationships/hyperlink" Target="https://www.stlouisfed.org/household-financial-stability/the-demographics-of-wealth/wealth-impacts-of-great-recession-on-young-families" TargetMode="External"/><Relationship Id="rId5" Type="http://schemas.openxmlformats.org/officeDocument/2006/relationships/image" Target="../media/image24.jpg"/><Relationship Id="rId15" Type="http://schemas.openxmlformats.org/officeDocument/2006/relationships/hyperlink" Target="https://www.stlouisfed.org/household-financial-stability" TargetMode="External"/><Relationship Id="rId10" Type="http://schemas.openxmlformats.org/officeDocument/2006/relationships/image" Target="../media/image27.png"/><Relationship Id="rId4" Type="http://schemas.openxmlformats.org/officeDocument/2006/relationships/hyperlink" Target="https://www.stlouisfed.org/publications/in-the-balance" TargetMode="External"/><Relationship Id="rId9" Type="http://schemas.openxmlformats.org/officeDocument/2006/relationships/hyperlink" Target="https://www.stlouisfed.org/household-financial-stability/the-demographics-of-wealth/the-financial-returns-from-college-across-generations" TargetMode="External"/><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hyperlink" Target="stlouisfed.org/hf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hyperlink" Target="http://travel.trade.gov/view/m-2015-O-001/index.html" TargetMode="Externa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44.xml"/><Relationship Id="rId5" Type="http://schemas.openxmlformats.org/officeDocument/2006/relationships/hyperlink" Target="mailto:dine.butler@gmail.com" TargetMode="External"/><Relationship Id="rId4" Type="http://schemas.openxmlformats.org/officeDocument/2006/relationships/hyperlink" Target="mailto:wade@acorninternational.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2000">
              <a:schemeClr val="accent1">
                <a:lumMod val="0"/>
                <a:lumOff val="100000"/>
              </a:schemeClr>
            </a:gs>
            <a:gs pos="100000">
              <a:srgbClr val="D2B88E"/>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9" descr="hookshands.png">
            <a:extLst>
              <a:ext uri="{FF2B5EF4-FFF2-40B4-BE49-F238E27FC236}">
                <a16:creationId xmlns:a16="http://schemas.microsoft.com/office/drawing/2014/main" id="{6CE25EF4-DD16-624C-8E75-178D5A3A3E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1448" y="836553"/>
            <a:ext cx="2949104" cy="2972849"/>
          </a:xfrm>
          <a:prstGeom prst="rect">
            <a:avLst/>
          </a:prstGeom>
        </p:spPr>
      </p:pic>
      <p:pic>
        <p:nvPicPr>
          <p:cNvPr id="11" name="Picture 10">
            <a:extLst>
              <a:ext uri="{FF2B5EF4-FFF2-40B4-BE49-F238E27FC236}">
                <a16:creationId xmlns:a16="http://schemas.microsoft.com/office/drawing/2014/main" id="{0DF698C3-B98D-464A-9D3C-53D3FDC82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217" y="3904891"/>
            <a:ext cx="4117566" cy="1170195"/>
          </a:xfrm>
          <a:prstGeom prst="rect">
            <a:avLst/>
          </a:prstGeom>
        </p:spPr>
      </p:pic>
      <p:sp>
        <p:nvSpPr>
          <p:cNvPr id="14" name="TextBox 13">
            <a:extLst>
              <a:ext uri="{FF2B5EF4-FFF2-40B4-BE49-F238E27FC236}">
                <a16:creationId xmlns:a16="http://schemas.microsoft.com/office/drawing/2014/main" id="{632D7431-FB04-B240-9EF1-1466F8348ABB}"/>
              </a:ext>
            </a:extLst>
          </p:cNvPr>
          <p:cNvSpPr txBox="1"/>
          <p:nvPr/>
        </p:nvSpPr>
        <p:spPr>
          <a:xfrm>
            <a:off x="7380052" y="6046900"/>
            <a:ext cx="3986784" cy="400110"/>
          </a:xfrm>
          <a:prstGeom prst="rect">
            <a:avLst/>
          </a:prstGeom>
          <a:noFill/>
        </p:spPr>
        <p:txBody>
          <a:bodyPr wrap="square" rtlCol="0">
            <a:spAutoFit/>
          </a:bodyPr>
          <a:lstStyle/>
          <a:p>
            <a:pPr algn="r"/>
            <a:r>
              <a:rPr lang="en-US" sz="2000" b="1" dirty="0" err="1">
                <a:latin typeface="Proxima Nova" panose="02000506030000020004" pitchFamily="2" charset="0"/>
              </a:rPr>
              <a:t>memphis.edu</a:t>
            </a:r>
            <a:r>
              <a:rPr lang="en-US" sz="2000" b="1" dirty="0">
                <a:latin typeface="Proxima Nova" panose="02000506030000020004" pitchFamily="2" charset="0"/>
              </a:rPr>
              <a:t>/benhooks</a:t>
            </a:r>
          </a:p>
        </p:txBody>
      </p:sp>
      <p:pic>
        <p:nvPicPr>
          <p:cNvPr id="3" name="Picture 2">
            <a:extLst>
              <a:ext uri="{FF2B5EF4-FFF2-40B4-BE49-F238E27FC236}">
                <a16:creationId xmlns:a16="http://schemas.microsoft.com/office/drawing/2014/main" id="{85723B6C-0CBC-B946-B5CA-E993238529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473" y="5526727"/>
            <a:ext cx="5738599" cy="1040347"/>
          </a:xfrm>
          <a:prstGeom prst="rect">
            <a:avLst/>
          </a:prstGeom>
        </p:spPr>
      </p:pic>
    </p:spTree>
    <p:extLst>
      <p:ext uri="{BB962C8B-B14F-4D97-AF65-F5344CB8AC3E}">
        <p14:creationId xmlns:p14="http://schemas.microsoft.com/office/powerpoint/2010/main" val="3676332565"/>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Why Are Wealth Outcomes So Unequal?</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dirty="0"/>
              <a:t>We conclude that </a:t>
            </a:r>
            <a:r>
              <a:rPr lang="en-US" i="1" dirty="0"/>
              <a:t>structural, systemic or other unobservable factors</a:t>
            </a:r>
            <a:r>
              <a:rPr lang="en-US" dirty="0"/>
              <a:t> related to race and ethnicity may be important drivers of wealth inequality (Emmons and Ricketts 2017).</a:t>
            </a:r>
          </a:p>
          <a:p>
            <a:pPr>
              <a:spcBef>
                <a:spcPts val="2400"/>
              </a:spcBef>
            </a:pPr>
            <a:r>
              <a:rPr lang="en-US" dirty="0"/>
              <a:t>Historical discrimination and disadvantage created large wealth gaps in the past, which profoundly affect today’s children and adults.</a:t>
            </a:r>
          </a:p>
          <a:p>
            <a:pPr>
              <a:spcBef>
                <a:spcPts val="2400"/>
              </a:spcBef>
            </a:pPr>
            <a:r>
              <a:rPr lang="en-US" dirty="0"/>
              <a:t>Ongoing structural and systemic barriers make it difficult to narrow wealth gaps.</a:t>
            </a:r>
          </a:p>
          <a:p>
            <a:pPr>
              <a:spcBef>
                <a:spcPts val="1600"/>
              </a:spcBef>
            </a:pPr>
            <a:endParaRPr lang="en-US" sz="3467" dirty="0"/>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10</a:t>
            </a:fld>
            <a:endParaRPr lang="en-US" dirty="0">
              <a:solidFill>
                <a:srgbClr val="FFFFFF"/>
              </a:solidFill>
            </a:endParaRPr>
          </a:p>
        </p:txBody>
      </p:sp>
    </p:spTree>
    <p:extLst>
      <p:ext uri="{BB962C8B-B14F-4D97-AF65-F5344CB8AC3E}">
        <p14:creationId xmlns:p14="http://schemas.microsoft.com/office/powerpoint/2010/main" val="307991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Intergenerational (IG) Income Mobility</a:t>
            </a:r>
          </a:p>
        </p:txBody>
      </p:sp>
      <p:sp>
        <p:nvSpPr>
          <p:cNvPr id="6" name="Content Placeholder 2"/>
          <p:cNvSpPr>
            <a:spLocks noGrp="1"/>
          </p:cNvSpPr>
          <p:nvPr>
            <p:ph idx="1"/>
          </p:nvPr>
        </p:nvSpPr>
        <p:spPr>
          <a:xfrm>
            <a:off x="304800" y="1371600"/>
            <a:ext cx="11582400" cy="4953000"/>
          </a:xfrm>
        </p:spPr>
        <p:txBody>
          <a:bodyPr/>
          <a:lstStyle/>
          <a:p>
            <a:pPr>
              <a:spcBef>
                <a:spcPts val="1600"/>
              </a:spcBef>
            </a:pPr>
            <a:r>
              <a:rPr lang="en-US" sz="3200" dirty="0"/>
              <a:t>Measure parents’ income while a child is a teenager.</a:t>
            </a:r>
          </a:p>
          <a:p>
            <a:pPr>
              <a:spcBef>
                <a:spcPts val="1600"/>
              </a:spcBef>
            </a:pPr>
            <a:r>
              <a:rPr lang="en-US" sz="3200" dirty="0"/>
              <a:t>Measure the child’s income in his/her 30s (20 years later).</a:t>
            </a:r>
          </a:p>
          <a:p>
            <a:pPr>
              <a:spcBef>
                <a:spcPts val="1600"/>
              </a:spcBef>
            </a:pPr>
            <a:r>
              <a:rPr lang="en-US" sz="3200" dirty="0"/>
              <a:t>Two extreme cases:</a:t>
            </a:r>
          </a:p>
          <a:p>
            <a:pPr lvl="1">
              <a:spcBef>
                <a:spcPts val="1600"/>
              </a:spcBef>
            </a:pPr>
            <a:r>
              <a:rPr lang="en-US" sz="2667" u="sng" dirty="0"/>
              <a:t>Perfect IG income </a:t>
            </a:r>
            <a:r>
              <a:rPr lang="en-US" sz="2667" b="1" u="sng" dirty="0"/>
              <a:t>rigidity</a:t>
            </a:r>
            <a:r>
              <a:rPr lang="en-US" sz="2667" dirty="0"/>
              <a:t>: You end up exactly like your parents.</a:t>
            </a:r>
          </a:p>
          <a:p>
            <a:pPr lvl="1">
              <a:spcBef>
                <a:spcPts val="1600"/>
              </a:spcBef>
            </a:pPr>
            <a:r>
              <a:rPr lang="en-US" sz="2667" u="sng" dirty="0"/>
              <a:t>Perfect IG income </a:t>
            </a:r>
            <a:r>
              <a:rPr lang="en-US" sz="2667" b="1" u="sng" dirty="0"/>
              <a:t>mobility</a:t>
            </a:r>
            <a:r>
              <a:rPr lang="en-US" sz="2667" dirty="0"/>
              <a:t>: Your parents’ income doesn’t predict your adult income; everyone equally likely to end up rich or poor.</a:t>
            </a:r>
          </a:p>
          <a:p>
            <a:pPr>
              <a:spcBef>
                <a:spcPts val="1600"/>
              </a:spcBef>
            </a:pPr>
            <a:r>
              <a:rPr lang="en-US" sz="3200" dirty="0"/>
              <a:t>U.S. data: Somewhere in-between; differences by race and location.</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11</a:t>
            </a:fld>
            <a:endParaRPr lang="en-US" dirty="0">
              <a:solidFill>
                <a:srgbClr val="FFFFFF"/>
              </a:solidFill>
            </a:endParaRPr>
          </a:p>
        </p:txBody>
      </p:sp>
    </p:spTree>
    <p:extLst>
      <p:ext uri="{BB962C8B-B14F-4D97-AF65-F5344CB8AC3E}">
        <p14:creationId xmlns:p14="http://schemas.microsoft.com/office/powerpoint/2010/main" val="254553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Raj </a:t>
            </a:r>
            <a:r>
              <a:rPr lang="en-US" sz="4000" dirty="0" err="1"/>
              <a:t>Chetty</a:t>
            </a:r>
            <a:r>
              <a:rPr lang="en-US" sz="4000" dirty="0"/>
              <a:t> et al. Have the Best Dataset Ever Assembled for Studying IG Mobility</a:t>
            </a:r>
          </a:p>
        </p:txBody>
      </p:sp>
      <p:sp>
        <p:nvSpPr>
          <p:cNvPr id="6" name="Content Placeholder 2"/>
          <p:cNvSpPr>
            <a:spLocks noGrp="1"/>
          </p:cNvSpPr>
          <p:nvPr>
            <p:ph idx="1"/>
          </p:nvPr>
        </p:nvSpPr>
        <p:spPr>
          <a:xfrm>
            <a:off x="304800" y="1371600"/>
            <a:ext cx="11582400" cy="4953000"/>
          </a:xfrm>
        </p:spPr>
        <p:txBody>
          <a:bodyPr/>
          <a:lstStyle/>
          <a:p>
            <a:pPr>
              <a:spcBef>
                <a:spcPts val="1600"/>
              </a:spcBef>
            </a:pPr>
            <a:r>
              <a:rPr lang="en-US" sz="3200" dirty="0"/>
              <a:t>Results reported in the </a:t>
            </a:r>
            <a:r>
              <a:rPr lang="en-US" sz="3200" i="1" dirty="0"/>
              <a:t>New York Times</a:t>
            </a:r>
            <a:r>
              <a:rPr lang="en-US" sz="3200" dirty="0"/>
              <a:t>, Mar. 19, 2018:</a:t>
            </a:r>
          </a:p>
          <a:p>
            <a:pPr lvl="1">
              <a:spcBef>
                <a:spcPts val="1600"/>
              </a:spcBef>
            </a:pPr>
            <a:r>
              <a:rPr lang="en-US" sz="2960" dirty="0"/>
              <a:t>“Extensive Data Shows Punishing Reach of Racism for Black Boys,” </a:t>
            </a:r>
            <a:r>
              <a:rPr lang="en-US" sz="2960" dirty="0">
                <a:hlinkClick r:id="rId3"/>
              </a:rPr>
              <a:t>Link</a:t>
            </a:r>
            <a:r>
              <a:rPr lang="en-US" sz="2960" dirty="0"/>
              <a:t>.</a:t>
            </a:r>
          </a:p>
          <a:p>
            <a:pPr>
              <a:spcBef>
                <a:spcPts val="1600"/>
              </a:spcBef>
            </a:pPr>
            <a:r>
              <a:rPr lang="en-US" sz="3200" dirty="0"/>
              <a:t>Underlying research paper and website:</a:t>
            </a:r>
          </a:p>
          <a:p>
            <a:pPr lvl="1">
              <a:spcBef>
                <a:spcPts val="1600"/>
              </a:spcBef>
            </a:pPr>
            <a:r>
              <a:rPr lang="en-US" sz="2667" dirty="0"/>
              <a:t>Raj </a:t>
            </a:r>
            <a:r>
              <a:rPr lang="en-US" sz="2667" dirty="0" err="1"/>
              <a:t>Chetty</a:t>
            </a:r>
            <a:r>
              <a:rPr lang="en-US" sz="2667" dirty="0"/>
              <a:t>, Nathaniel </a:t>
            </a:r>
            <a:r>
              <a:rPr lang="en-US" sz="2667" dirty="0" err="1"/>
              <a:t>Hendren</a:t>
            </a:r>
            <a:r>
              <a:rPr lang="en-US" sz="2667" dirty="0"/>
              <a:t>, Maggie R. Jones and Sonya R. Porter, “Race and Economic Opportunity in the United States: An Intergenerational Perspective,” NBER working paper, Mar. 2018, </a:t>
            </a:r>
            <a:r>
              <a:rPr lang="en-US" sz="2667" dirty="0">
                <a:hlinkClick r:id="rId4"/>
              </a:rPr>
              <a:t>Link</a:t>
            </a:r>
            <a:r>
              <a:rPr lang="en-US" sz="2667" dirty="0"/>
              <a:t>.</a:t>
            </a:r>
          </a:p>
          <a:p>
            <a:pPr lvl="1">
              <a:spcBef>
                <a:spcPts val="1600"/>
              </a:spcBef>
            </a:pPr>
            <a:r>
              <a:rPr lang="en-US" sz="2667" dirty="0"/>
              <a:t>Opportunity Insights, </a:t>
            </a:r>
            <a:r>
              <a:rPr lang="en-US" sz="2667" dirty="0">
                <a:hlinkClick r:id="rId5" action="ppaction://hlinkfile"/>
              </a:rPr>
              <a:t>opportunityinsights.org</a:t>
            </a:r>
            <a:r>
              <a:rPr lang="en-US" sz="2667" dirty="0"/>
              <a:t>. </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12</a:t>
            </a:fld>
            <a:endParaRPr lang="en-US" dirty="0">
              <a:solidFill>
                <a:srgbClr val="FFFFFF"/>
              </a:solidFill>
            </a:endParaRPr>
          </a:p>
        </p:txBody>
      </p:sp>
    </p:spTree>
    <p:extLst>
      <p:ext uri="{BB962C8B-B14F-4D97-AF65-F5344CB8AC3E}">
        <p14:creationId xmlns:p14="http://schemas.microsoft.com/office/powerpoint/2010/main" val="413383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Parents’ Incomes Differed Greatly by Race and Ethnicity in the 1990s</a:t>
            </a:r>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13</a:t>
            </a:fld>
            <a:endParaRPr lang="en-US" dirty="0">
              <a:solidFill>
                <a:srgbClr val="FFFFFF"/>
              </a:solidFill>
            </a:endParaRPr>
          </a:p>
        </p:txBody>
      </p:sp>
      <p:pic>
        <p:nvPicPr>
          <p:cNvPr id="8" name="Picture 7"/>
          <p:cNvPicPr>
            <a:picLocks noChangeAspect="1"/>
          </p:cNvPicPr>
          <p:nvPr/>
        </p:nvPicPr>
        <p:blipFill>
          <a:blip r:embed="rId3"/>
          <a:stretch>
            <a:fillRect/>
          </a:stretch>
        </p:blipFill>
        <p:spPr>
          <a:xfrm>
            <a:off x="308149" y="1600201"/>
            <a:ext cx="11741612" cy="4383289"/>
          </a:xfrm>
          <a:prstGeom prst="rect">
            <a:avLst/>
          </a:prstGeom>
        </p:spPr>
      </p:pic>
      <p:sp>
        <p:nvSpPr>
          <p:cNvPr id="9" name="TextBox 8"/>
          <p:cNvSpPr txBox="1"/>
          <p:nvPr/>
        </p:nvSpPr>
        <p:spPr>
          <a:xfrm>
            <a:off x="2952793" y="6019802"/>
            <a:ext cx="6269537" cy="338554"/>
          </a:xfrm>
          <a:prstGeom prst="rect">
            <a:avLst/>
          </a:prstGeom>
          <a:noFill/>
        </p:spPr>
        <p:txBody>
          <a:bodyPr wrap="none" rtlCol="0">
            <a:spAutoFit/>
          </a:bodyPr>
          <a:lstStyle/>
          <a:p>
            <a:pPr defTabSz="1219170"/>
            <a:r>
              <a:rPr lang="en-US" sz="1600" dirty="0">
                <a:solidFill>
                  <a:srgbClr val="000000"/>
                </a:solidFill>
                <a:latin typeface="Calibri" panose="020F0502020204030204" pitchFamily="34" charset="0"/>
              </a:rPr>
              <a:t>Source: </a:t>
            </a:r>
            <a:r>
              <a:rPr lang="en-US" sz="1600" dirty="0" err="1">
                <a:solidFill>
                  <a:srgbClr val="000000"/>
                </a:solidFill>
                <a:latin typeface="Calibri" panose="020F0502020204030204" pitchFamily="34" charset="0"/>
              </a:rPr>
              <a:t>Chetty</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Hendren</a:t>
            </a:r>
            <a:r>
              <a:rPr lang="en-US" sz="1600" dirty="0">
                <a:solidFill>
                  <a:srgbClr val="000000"/>
                </a:solidFill>
                <a:latin typeface="Calibri" panose="020F0502020204030204" pitchFamily="34" charset="0"/>
              </a:rPr>
              <a:t>, Jones, Porter (2018), Appendix Tables V and VIII</a:t>
            </a:r>
          </a:p>
        </p:txBody>
      </p:sp>
    </p:spTree>
    <p:extLst>
      <p:ext uri="{BB962C8B-B14F-4D97-AF65-F5344CB8AC3E}">
        <p14:creationId xmlns:p14="http://schemas.microsoft.com/office/powerpoint/2010/main" val="341400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Little IG Mobility for White, Black Children</a:t>
            </a:r>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14</a:t>
            </a:fld>
            <a:endParaRPr lang="en-US" dirty="0">
              <a:solidFill>
                <a:srgbClr val="FFFFFF"/>
              </a:solidFill>
            </a:endParaRPr>
          </a:p>
        </p:txBody>
      </p:sp>
      <p:sp>
        <p:nvSpPr>
          <p:cNvPr id="9" name="TextBox 8"/>
          <p:cNvSpPr txBox="1"/>
          <p:nvPr/>
        </p:nvSpPr>
        <p:spPr>
          <a:xfrm>
            <a:off x="2952793" y="6019802"/>
            <a:ext cx="6269537" cy="338554"/>
          </a:xfrm>
          <a:prstGeom prst="rect">
            <a:avLst/>
          </a:prstGeom>
          <a:noFill/>
        </p:spPr>
        <p:txBody>
          <a:bodyPr wrap="none" rtlCol="0">
            <a:spAutoFit/>
          </a:bodyPr>
          <a:lstStyle/>
          <a:p>
            <a:pPr defTabSz="1219170"/>
            <a:r>
              <a:rPr lang="en-US" sz="1600" dirty="0">
                <a:solidFill>
                  <a:srgbClr val="000000"/>
                </a:solidFill>
                <a:latin typeface="Calibri" panose="020F0502020204030204" pitchFamily="34" charset="0"/>
              </a:rPr>
              <a:t>Source: </a:t>
            </a:r>
            <a:r>
              <a:rPr lang="en-US" sz="1600" dirty="0" err="1">
                <a:solidFill>
                  <a:srgbClr val="000000"/>
                </a:solidFill>
                <a:latin typeface="Calibri" panose="020F0502020204030204" pitchFamily="34" charset="0"/>
              </a:rPr>
              <a:t>Chetty</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Hendren</a:t>
            </a:r>
            <a:r>
              <a:rPr lang="en-US" sz="1600" dirty="0">
                <a:solidFill>
                  <a:srgbClr val="000000"/>
                </a:solidFill>
                <a:latin typeface="Calibri" panose="020F0502020204030204" pitchFamily="34" charset="0"/>
              </a:rPr>
              <a:t>, Jones, Porter (2018), Appendix Tables V and VIII</a:t>
            </a:r>
          </a:p>
        </p:txBody>
      </p:sp>
      <p:pic>
        <p:nvPicPr>
          <p:cNvPr id="4" name="Picture 3"/>
          <p:cNvPicPr>
            <a:picLocks noChangeAspect="1"/>
          </p:cNvPicPr>
          <p:nvPr/>
        </p:nvPicPr>
        <p:blipFill>
          <a:blip r:embed="rId3"/>
          <a:stretch>
            <a:fillRect/>
          </a:stretch>
        </p:blipFill>
        <p:spPr>
          <a:xfrm>
            <a:off x="304744" y="1600199"/>
            <a:ext cx="11728761" cy="4378492"/>
          </a:xfrm>
          <a:prstGeom prst="rect">
            <a:avLst/>
          </a:prstGeom>
        </p:spPr>
      </p:pic>
    </p:spTree>
    <p:extLst>
      <p:ext uri="{BB962C8B-B14F-4D97-AF65-F5344CB8AC3E}">
        <p14:creationId xmlns:p14="http://schemas.microsoft.com/office/powerpoint/2010/main" val="406808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On Current Trends, Little Further Racial-Group Income Mobility Is Likely</a:t>
            </a:r>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15</a:t>
            </a:fld>
            <a:endParaRPr lang="en-US" dirty="0">
              <a:solidFill>
                <a:srgbClr val="FFFFFF"/>
              </a:solidFill>
            </a:endParaRPr>
          </a:p>
        </p:txBody>
      </p:sp>
      <p:sp>
        <p:nvSpPr>
          <p:cNvPr id="9" name="TextBox 8"/>
          <p:cNvSpPr txBox="1"/>
          <p:nvPr/>
        </p:nvSpPr>
        <p:spPr>
          <a:xfrm>
            <a:off x="2952793" y="6019802"/>
            <a:ext cx="6269537" cy="338554"/>
          </a:xfrm>
          <a:prstGeom prst="rect">
            <a:avLst/>
          </a:prstGeom>
          <a:noFill/>
        </p:spPr>
        <p:txBody>
          <a:bodyPr wrap="none" rtlCol="0">
            <a:spAutoFit/>
          </a:bodyPr>
          <a:lstStyle/>
          <a:p>
            <a:pPr defTabSz="1219170"/>
            <a:r>
              <a:rPr lang="en-US" sz="1600" dirty="0">
                <a:solidFill>
                  <a:srgbClr val="000000"/>
                </a:solidFill>
                <a:latin typeface="Calibri" panose="020F0502020204030204" pitchFamily="34" charset="0"/>
              </a:rPr>
              <a:t>Source: </a:t>
            </a:r>
            <a:r>
              <a:rPr lang="en-US" sz="1600" dirty="0" err="1">
                <a:solidFill>
                  <a:srgbClr val="000000"/>
                </a:solidFill>
                <a:latin typeface="Calibri" panose="020F0502020204030204" pitchFamily="34" charset="0"/>
              </a:rPr>
              <a:t>Chetty</a:t>
            </a:r>
            <a:r>
              <a:rPr lang="en-US" sz="1600" dirty="0">
                <a:solidFill>
                  <a:srgbClr val="000000"/>
                </a:solidFill>
                <a:latin typeface="Calibri" panose="020F0502020204030204" pitchFamily="34" charset="0"/>
              </a:rPr>
              <a:t>, </a:t>
            </a:r>
            <a:r>
              <a:rPr lang="en-US" sz="1600" dirty="0" err="1">
                <a:solidFill>
                  <a:srgbClr val="000000"/>
                </a:solidFill>
                <a:latin typeface="Calibri" panose="020F0502020204030204" pitchFamily="34" charset="0"/>
              </a:rPr>
              <a:t>Hendren</a:t>
            </a:r>
            <a:r>
              <a:rPr lang="en-US" sz="1600" dirty="0">
                <a:solidFill>
                  <a:srgbClr val="000000"/>
                </a:solidFill>
                <a:latin typeface="Calibri" panose="020F0502020204030204" pitchFamily="34" charset="0"/>
              </a:rPr>
              <a:t>, Jones, Porter (2018), Appendix Tables V and VIII</a:t>
            </a:r>
          </a:p>
        </p:txBody>
      </p:sp>
      <p:pic>
        <p:nvPicPr>
          <p:cNvPr id="5" name="Picture 4"/>
          <p:cNvPicPr>
            <a:picLocks noChangeAspect="1"/>
          </p:cNvPicPr>
          <p:nvPr/>
        </p:nvPicPr>
        <p:blipFill>
          <a:blip r:embed="rId3"/>
          <a:stretch>
            <a:fillRect/>
          </a:stretch>
        </p:blipFill>
        <p:spPr>
          <a:xfrm>
            <a:off x="304743" y="1600198"/>
            <a:ext cx="11728760" cy="4378492"/>
          </a:xfrm>
          <a:prstGeom prst="rect">
            <a:avLst/>
          </a:prstGeom>
        </p:spPr>
      </p:pic>
    </p:spTree>
    <p:extLst>
      <p:ext uri="{BB962C8B-B14F-4D97-AF65-F5344CB8AC3E}">
        <p14:creationId xmlns:p14="http://schemas.microsoft.com/office/powerpoint/2010/main" val="22134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Why Has Black Upward Mobility Stalled?</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sz="3200" dirty="0"/>
              <a:t>Low rate of upward IG mobility (doing better than parents) among low-income black children.</a:t>
            </a:r>
          </a:p>
          <a:p>
            <a:pPr>
              <a:spcBef>
                <a:spcPts val="2400"/>
              </a:spcBef>
            </a:pPr>
            <a:r>
              <a:rPr lang="en-US" sz="3200" dirty="0"/>
              <a:t>High risk of downward IG mobility (doing worse than parents) among high-income black children.</a:t>
            </a:r>
          </a:p>
          <a:p>
            <a:pPr>
              <a:spcBef>
                <a:spcPts val="2400"/>
              </a:spcBef>
            </a:pPr>
            <a:r>
              <a:rPr lang="en-US" sz="3200" dirty="0" err="1"/>
              <a:t>Chetty</a:t>
            </a:r>
            <a:r>
              <a:rPr lang="en-US" sz="3200" dirty="0"/>
              <a:t> et al: “Black children continue to fall behind their white peers even if their parents catch up.” (pg. 18)</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16</a:t>
            </a:fld>
            <a:endParaRPr lang="en-US" dirty="0">
              <a:solidFill>
                <a:srgbClr val="FFFFFF"/>
              </a:solidFill>
            </a:endParaRPr>
          </a:p>
        </p:txBody>
      </p:sp>
    </p:spTree>
    <p:extLst>
      <p:ext uri="{BB962C8B-B14F-4D97-AF65-F5344CB8AC3E}">
        <p14:creationId xmlns:p14="http://schemas.microsoft.com/office/powerpoint/2010/main" val="31302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The Main Fault Line: Black Boys vs. Girls</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sz="3200" dirty="0"/>
              <a:t>Black girls are just as upwardly mobile as white girls with the same parental income.</a:t>
            </a:r>
          </a:p>
          <a:p>
            <a:pPr>
              <a:spcBef>
                <a:spcPts val="2400"/>
              </a:spcBef>
            </a:pPr>
            <a:r>
              <a:rPr lang="en-US" sz="3200" dirty="0"/>
              <a:t>Black boys are not—they’re much more likely to earn incomes far below white boys even with the same parental income.</a:t>
            </a:r>
          </a:p>
          <a:p>
            <a:pPr>
              <a:spcBef>
                <a:spcPts val="2400"/>
              </a:spcBef>
            </a:pPr>
            <a:r>
              <a:rPr lang="en-US" sz="3200" dirty="0"/>
              <a:t>Interesting fact: Black girls’ high-school completion and college-attendance rates are higher than those of white boys.</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17</a:t>
            </a:fld>
            <a:endParaRPr lang="en-US" dirty="0">
              <a:solidFill>
                <a:srgbClr val="FFFFFF"/>
              </a:solidFill>
            </a:endParaRPr>
          </a:p>
        </p:txBody>
      </p:sp>
    </p:spTree>
    <p:extLst>
      <p:ext uri="{BB962C8B-B14F-4D97-AF65-F5344CB8AC3E}">
        <p14:creationId xmlns:p14="http://schemas.microsoft.com/office/powerpoint/2010/main" val="328953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Large Regional and Neighborhood Variation in IG Mobility</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sz="3200" dirty="0"/>
              <a:t>More IG income mobility for black children—especially boys—in some parts of the South, Northeast and West.</a:t>
            </a:r>
          </a:p>
          <a:p>
            <a:pPr>
              <a:spcBef>
                <a:spcPts val="2400"/>
              </a:spcBef>
            </a:pPr>
            <a:r>
              <a:rPr lang="en-US" sz="3200" dirty="0"/>
              <a:t>Very poor outcomes for black boys in the industrialized cities of the Midwest.</a:t>
            </a:r>
          </a:p>
          <a:p>
            <a:pPr>
              <a:spcBef>
                <a:spcPts val="2400"/>
              </a:spcBef>
            </a:pPr>
            <a:r>
              <a:rPr lang="en-US" sz="3200" dirty="0"/>
              <a:t>Black boys are especially vulnerable to bad (low-opportunity) neighborhoods, regardless of income.</a:t>
            </a:r>
          </a:p>
          <a:p>
            <a:pPr>
              <a:spcBef>
                <a:spcPts val="2400"/>
              </a:spcBef>
            </a:pPr>
            <a:r>
              <a:rPr lang="en-US" sz="3200" dirty="0"/>
              <a:t>In general, Memphis is in-between—better than Chicago but not as good as New Orleans or parts of New York.</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18</a:t>
            </a:fld>
            <a:endParaRPr lang="en-US" dirty="0">
              <a:solidFill>
                <a:srgbClr val="FFFFFF"/>
              </a:solidFill>
            </a:endParaRPr>
          </a:p>
        </p:txBody>
      </p:sp>
    </p:spTree>
    <p:extLst>
      <p:ext uri="{BB962C8B-B14F-4D97-AF65-F5344CB8AC3E}">
        <p14:creationId xmlns:p14="http://schemas.microsoft.com/office/powerpoint/2010/main" val="3369737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What Makes Chicago Neighborhoods So Much Worse than New Orleans for Black Boys?</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sz="3200" dirty="0"/>
              <a:t>It’s </a:t>
            </a:r>
            <a:r>
              <a:rPr lang="en-US" sz="3200" i="1" dirty="0"/>
              <a:t>not</a:t>
            </a:r>
            <a:r>
              <a:rPr lang="en-US" sz="3200" dirty="0"/>
              <a:t> primarily due to individuals “race-related shortcomings,” because black girls do much better than black boys (and white girls and boys, in some respects).</a:t>
            </a:r>
          </a:p>
          <a:p>
            <a:pPr>
              <a:spcBef>
                <a:spcPts val="2400"/>
              </a:spcBef>
            </a:pPr>
            <a:r>
              <a:rPr lang="en-US" sz="3200" dirty="0"/>
              <a:t>It’s </a:t>
            </a:r>
            <a:r>
              <a:rPr lang="en-US" sz="3200" i="1" dirty="0"/>
              <a:t>not</a:t>
            </a:r>
            <a:r>
              <a:rPr lang="en-US" sz="3200" dirty="0"/>
              <a:t> primarily due to family structure or marriage rates because it’s share of neighborhood dads present that matters most, not presence of the child’s own dad.</a:t>
            </a:r>
          </a:p>
          <a:p>
            <a:pPr>
              <a:spcBef>
                <a:spcPts val="2400"/>
              </a:spcBef>
            </a:pPr>
            <a:r>
              <a:rPr lang="en-US" sz="3200" dirty="0"/>
              <a:t>It’s </a:t>
            </a:r>
            <a:r>
              <a:rPr lang="en-US" sz="3200" i="1" dirty="0"/>
              <a:t>not</a:t>
            </a:r>
            <a:r>
              <a:rPr lang="en-US" sz="3200" dirty="0"/>
              <a:t> primarily due to environmental factors like school quality because black boys do worse even in good schools.</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19</a:t>
            </a:fld>
            <a:endParaRPr lang="en-US" dirty="0">
              <a:solidFill>
                <a:srgbClr val="FFFFFF"/>
              </a:solidFill>
            </a:endParaRPr>
          </a:p>
        </p:txBody>
      </p:sp>
    </p:spTree>
    <p:extLst>
      <p:ext uri="{BB962C8B-B14F-4D97-AF65-F5344CB8AC3E}">
        <p14:creationId xmlns:p14="http://schemas.microsoft.com/office/powerpoint/2010/main" val="149098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12176632" cy="2590800"/>
          </a:xfrm>
        </p:spPr>
        <p:txBody>
          <a:bodyPr/>
          <a:lstStyle/>
          <a:p>
            <a:pPr algn="ctr">
              <a:spcBef>
                <a:spcPts val="1440"/>
              </a:spcBef>
              <a:spcAft>
                <a:spcPts val="0"/>
              </a:spcAft>
            </a:pPr>
            <a:r>
              <a:rPr lang="en-US" sz="4320" dirty="0"/>
              <a:t>Economic Challenges Facing Black Men and Boys</a:t>
            </a:r>
            <a:br>
              <a:rPr lang="en-US" sz="2880" dirty="0">
                <a:solidFill>
                  <a:schemeClr val="tx1"/>
                </a:solidFill>
              </a:rPr>
            </a:br>
            <a:br>
              <a:rPr lang="en-US" sz="1920" dirty="0">
                <a:solidFill>
                  <a:schemeClr val="tx1"/>
                </a:solidFill>
              </a:rPr>
            </a:br>
            <a:r>
              <a:rPr lang="en-US" sz="2400" dirty="0">
                <a:solidFill>
                  <a:srgbClr val="606060"/>
                </a:solidFill>
              </a:rPr>
              <a:t>Hooks Institute Open House and Policy Papers Presentation</a:t>
            </a:r>
            <a:br>
              <a:rPr lang="en-US" sz="2400" dirty="0">
                <a:solidFill>
                  <a:srgbClr val="606060"/>
                </a:solidFill>
              </a:rPr>
            </a:br>
            <a:r>
              <a:rPr lang="en-US" sz="2400" dirty="0">
                <a:solidFill>
                  <a:srgbClr val="606060"/>
                </a:solidFill>
              </a:rPr>
              <a:t>October 28, 2019</a:t>
            </a:r>
            <a:br>
              <a:rPr lang="en-US" sz="2400" dirty="0">
                <a:solidFill>
                  <a:schemeClr val="tx1"/>
                </a:solidFill>
              </a:rPr>
            </a:br>
            <a:br>
              <a:rPr lang="en-US" sz="2400" dirty="0">
                <a:solidFill>
                  <a:schemeClr val="tx1"/>
                </a:solidFill>
              </a:rPr>
            </a:br>
            <a:endParaRPr lang="en-US" sz="2400" dirty="0"/>
          </a:p>
        </p:txBody>
      </p:sp>
      <p:sp>
        <p:nvSpPr>
          <p:cNvPr id="6" name="Subtitle 5"/>
          <p:cNvSpPr>
            <a:spLocks noGrp="1"/>
          </p:cNvSpPr>
          <p:nvPr>
            <p:ph type="subTitle" idx="1"/>
          </p:nvPr>
        </p:nvSpPr>
        <p:spPr>
          <a:xfrm>
            <a:off x="609600" y="4878957"/>
            <a:ext cx="10972800" cy="1584960"/>
          </a:xfrm>
        </p:spPr>
        <p:txBody>
          <a:bodyPr/>
          <a:lstStyle/>
          <a:p>
            <a:pPr algn="ctr"/>
            <a:endParaRPr lang="en-US" sz="2880" b="1" dirty="0"/>
          </a:p>
          <a:p>
            <a:pPr algn="ctr"/>
            <a:r>
              <a:rPr lang="en-US" sz="3200" b="1" dirty="0"/>
              <a:t>Lowell Ricketts, Lead Analyst</a:t>
            </a:r>
            <a:endParaRPr lang="en-US" sz="3200" dirty="0">
              <a:solidFill>
                <a:schemeClr val="tx1"/>
              </a:solidFill>
            </a:endParaRPr>
          </a:p>
          <a:p>
            <a:pPr algn="ctr"/>
            <a:endParaRPr lang="en-US" sz="1680" dirty="0">
              <a:solidFill>
                <a:schemeClr val="tx1"/>
              </a:solidFill>
            </a:endParaRPr>
          </a:p>
          <a:p>
            <a:pPr algn="ctr"/>
            <a:endParaRPr lang="en-US" sz="1680" dirty="0">
              <a:solidFill>
                <a:schemeClr val="tx1"/>
              </a:solidFill>
            </a:endParaRPr>
          </a:p>
          <a:p>
            <a:pPr algn="ctr"/>
            <a:endParaRPr lang="en-US" sz="1680" dirty="0">
              <a:solidFill>
                <a:schemeClr val="tx1"/>
              </a:solidFill>
            </a:endParaRPr>
          </a:p>
        </p:txBody>
      </p:sp>
      <p:sp>
        <p:nvSpPr>
          <p:cNvPr id="7" name="TextBox 6"/>
          <p:cNvSpPr txBox="1"/>
          <p:nvPr/>
        </p:nvSpPr>
        <p:spPr>
          <a:xfrm>
            <a:off x="-15368" y="5787789"/>
            <a:ext cx="12192000" cy="974754"/>
          </a:xfrm>
          <a:prstGeom prst="rect">
            <a:avLst/>
          </a:prstGeom>
          <a:noFill/>
        </p:spPr>
        <p:txBody>
          <a:bodyPr wrap="square" rtlCol="0">
            <a:spAutoFit/>
          </a:bodyPr>
          <a:lstStyle/>
          <a:p>
            <a:pPr algn="ctr" defTabSz="1219170"/>
            <a:endParaRPr lang="en-US" sz="1333" dirty="0">
              <a:solidFill>
                <a:srgbClr val="7F7F7F"/>
              </a:solidFill>
              <a:latin typeface="Calibri"/>
              <a:cs typeface="Calibri"/>
            </a:endParaRPr>
          </a:p>
          <a:p>
            <a:pPr algn="ctr" defTabSz="1219170"/>
            <a:r>
              <a:rPr lang="en-US" sz="1467" b="1" i="1" dirty="0">
                <a:solidFill>
                  <a:srgbClr val="7F7F7F"/>
                </a:solidFill>
                <a:latin typeface="Arial" panose="020B0604020202020204" pitchFamily="34" charset="0"/>
                <a:cs typeface="Arial" panose="020B0604020202020204" pitchFamily="34" charset="0"/>
              </a:rPr>
              <a:t>*These are my own views, and not necessarily the views of the Federal Reserve Bank of St. Louis, Federal Reserve System, or the Board of Governors</a:t>
            </a:r>
          </a:p>
          <a:p>
            <a:pPr algn="ctr" defTabSz="1219170"/>
            <a:endParaRPr lang="en-US" sz="1467" dirty="0">
              <a:solidFill>
                <a:srgbClr val="000000"/>
              </a:solidFill>
              <a:latin typeface="Times"/>
            </a:endParaRPr>
          </a:p>
        </p:txBody>
      </p:sp>
    </p:spTree>
    <p:extLst>
      <p:ext uri="{BB962C8B-B14F-4D97-AF65-F5344CB8AC3E}">
        <p14:creationId xmlns:p14="http://schemas.microsoft.com/office/powerpoint/2010/main" val="72551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What Makes Chicago Neighborhoods So Much Worse than New Orleans for Black Boys?</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sz="3200" dirty="0"/>
              <a:t>According to </a:t>
            </a:r>
            <a:r>
              <a:rPr lang="en-US" sz="3200" dirty="0" err="1"/>
              <a:t>Chetty</a:t>
            </a:r>
            <a:r>
              <a:rPr lang="en-US" sz="3200" dirty="0"/>
              <a:t> and coauthors, it </a:t>
            </a:r>
            <a:r>
              <a:rPr lang="en-US" sz="3200" i="1" dirty="0"/>
              <a:t>is</a:t>
            </a:r>
            <a:r>
              <a:rPr lang="en-US" sz="3200" dirty="0"/>
              <a:t> due to:</a:t>
            </a:r>
          </a:p>
          <a:p>
            <a:pPr lvl="1">
              <a:spcBef>
                <a:spcPts val="2400"/>
              </a:spcBef>
            </a:pPr>
            <a:r>
              <a:rPr lang="en-US" sz="2667" u="sng" dirty="0"/>
              <a:t>High fraction of fathers present in the neighborhood</a:t>
            </a:r>
            <a:r>
              <a:rPr lang="en-US" sz="2667" dirty="0"/>
              <a:t>: Dad in the house is good, many black dads in the neighborhood are even better.</a:t>
            </a:r>
          </a:p>
          <a:p>
            <a:pPr lvl="1">
              <a:spcBef>
                <a:spcPts val="2400"/>
              </a:spcBef>
            </a:pPr>
            <a:r>
              <a:rPr lang="en-US" sz="2667" u="sng" dirty="0"/>
              <a:t>Low levels of racial bias</a:t>
            </a:r>
            <a:r>
              <a:rPr lang="en-US" sz="2667" dirty="0"/>
              <a:t>: Racial hostility expressed by local whites hurts black boys and black girls more than Hispanic or Asian boys or girls… White hostility hurts low-income whites, too.</a:t>
            </a:r>
          </a:p>
          <a:p>
            <a:pPr>
              <a:spcBef>
                <a:spcPts val="2400"/>
              </a:spcBef>
            </a:pPr>
            <a:r>
              <a:rPr lang="en-US" sz="3200" dirty="0"/>
              <a:t>Unfortunately, Chicago is more typical than New Orleans: Neighborhoods with low poverty, many black fathers present and low racial hostility from whites are rare.</a:t>
            </a:r>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20</a:t>
            </a:fld>
            <a:endParaRPr lang="en-US" dirty="0">
              <a:solidFill>
                <a:srgbClr val="FFFFFF"/>
              </a:solidFill>
            </a:endParaRPr>
          </a:p>
        </p:txBody>
      </p:sp>
    </p:spTree>
    <p:extLst>
      <p:ext uri="{BB962C8B-B14F-4D97-AF65-F5344CB8AC3E}">
        <p14:creationId xmlns:p14="http://schemas.microsoft.com/office/powerpoint/2010/main" val="380883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533400"/>
          </a:xfrm>
        </p:spPr>
        <p:txBody>
          <a:bodyPr/>
          <a:lstStyle/>
          <a:p>
            <a:pPr algn="ctr"/>
            <a:r>
              <a:rPr lang="en-US" sz="4000" dirty="0"/>
              <a:t>In Sum: Black Men and Boys Face Immense Economic Challenges</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sz="3200" dirty="0"/>
              <a:t>Black-white income and wealth gaps are large and intractable because black IG income and wealth mobility are low.</a:t>
            </a:r>
          </a:p>
          <a:p>
            <a:pPr>
              <a:spcBef>
                <a:spcPts val="2400"/>
              </a:spcBef>
            </a:pPr>
            <a:r>
              <a:rPr lang="en-US" sz="3200" dirty="0"/>
              <a:t>Raj </a:t>
            </a:r>
            <a:r>
              <a:rPr lang="en-US" sz="3200" dirty="0" err="1"/>
              <a:t>Chetty’s</a:t>
            </a:r>
            <a:r>
              <a:rPr lang="en-US" sz="3200" dirty="0"/>
              <a:t> team believes the key is increasing the opportunities facing black boys.</a:t>
            </a:r>
          </a:p>
          <a:p>
            <a:pPr>
              <a:spcBef>
                <a:spcPts val="2400"/>
              </a:spcBef>
            </a:pPr>
            <a:r>
              <a:rPr lang="en-US" sz="3200" dirty="0"/>
              <a:t>Policy challenge: How do we shield black boys from poverty, increase the presence of black dads and decrease whites’ racial hostility?</a:t>
            </a:r>
          </a:p>
          <a:p>
            <a:pPr>
              <a:spcBef>
                <a:spcPts val="2880"/>
              </a:spcBef>
            </a:pPr>
            <a:endParaRPr lang="en-US" sz="3120" dirty="0"/>
          </a:p>
          <a:p>
            <a:pPr marL="548626" lvl="1" indent="0">
              <a:spcBef>
                <a:spcPts val="2160"/>
              </a:spcBef>
              <a:buNone/>
            </a:pPr>
            <a:endParaRPr lang="en-US" dirty="0">
              <a:latin typeface="Calibri" panose="020F0502020204030204" pitchFamily="34" charset="0"/>
              <a:cs typeface="Calibri" panose="020F0502020204030204" pitchFamily="34" charset="0"/>
            </a:endParaRPr>
          </a:p>
          <a:p>
            <a:pPr marL="0" indent="0">
              <a:spcBef>
                <a:spcPts val="2160"/>
              </a:spcBef>
              <a:buNone/>
            </a:pPr>
            <a:endParaRPr lang="en-US" dirty="0">
              <a:latin typeface="Calibri" panose="020F0502020204030204" pitchFamily="34" charset="0"/>
              <a:cs typeface="Calibri" panose="020F0502020204030204" pitchFamily="34" charset="0"/>
            </a:endParaRPr>
          </a:p>
          <a:p>
            <a:pPr marL="548626" lvl="1" indent="0">
              <a:spcBef>
                <a:spcPts val="216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21</a:t>
            </a:fld>
            <a:endParaRPr lang="en-US" dirty="0">
              <a:solidFill>
                <a:srgbClr val="FFFFFF"/>
              </a:solidFill>
            </a:endParaRPr>
          </a:p>
        </p:txBody>
      </p:sp>
    </p:spTree>
    <p:extLst>
      <p:ext uri="{BB962C8B-B14F-4D97-AF65-F5344CB8AC3E}">
        <p14:creationId xmlns:p14="http://schemas.microsoft.com/office/powerpoint/2010/main" val="716936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219170"/>
            <a:fld id="{FD2CA9E2-5225-CE4D-B81C-0C994657096E}" type="slidenum">
              <a:rPr lang="en-US">
                <a:solidFill>
                  <a:srgbClr val="FFFFFF"/>
                </a:solidFill>
              </a:rPr>
              <a:pPr defTabSz="1219170"/>
              <a:t>22</a:t>
            </a:fld>
            <a:endParaRPr lang="en-US" dirty="0">
              <a:solidFill>
                <a:srgbClr val="FFFFFF"/>
              </a:solidFill>
            </a:endParaRPr>
          </a:p>
        </p:txBody>
      </p:sp>
      <p:sp>
        <p:nvSpPr>
          <p:cNvPr id="6" name="Rectangle 5"/>
          <p:cNvSpPr/>
          <p:nvPr/>
        </p:nvSpPr>
        <p:spPr>
          <a:xfrm>
            <a:off x="690332" y="658087"/>
            <a:ext cx="6795349" cy="1107996"/>
          </a:xfrm>
          <a:prstGeom prst="rect">
            <a:avLst/>
          </a:prstGeom>
          <a:noFill/>
        </p:spPr>
        <p:txBody>
          <a:bodyPr wrap="square" lIns="91440" tIns="45720" rIns="91440" bIns="45720">
            <a:spAutoFit/>
          </a:bodyPr>
          <a:lstStyle/>
          <a:p>
            <a:pPr algn="ctr" defTabSz="1219170"/>
            <a:r>
              <a:rPr lang="en-US" sz="6600" b="1" dirty="0">
                <a:ln w="0"/>
                <a:solidFill>
                  <a:srgbClr val="000000"/>
                </a:solidFill>
                <a:effectLst>
                  <a:outerShdw blurRad="38100" dist="19050" dir="2700000" algn="tl" rotWithShape="0">
                    <a:srgbClr val="000000">
                      <a:alpha val="40000"/>
                    </a:srgbClr>
                  </a:outerShdw>
                </a:effectLst>
                <a:latin typeface="Yu Gothic UI Semibold" panose="020B0700000000000000" pitchFamily="34" charset="-128"/>
                <a:ea typeface="Yu Gothic UI Semibold" panose="020B0700000000000000" pitchFamily="34" charset="-128"/>
                <a:cs typeface="Calibri" panose="020F0502020204030204" pitchFamily="34" charset="0"/>
              </a:rPr>
              <a:t>Connect With Us</a:t>
            </a:r>
          </a:p>
        </p:txBody>
      </p:sp>
      <p:cxnSp>
        <p:nvCxnSpPr>
          <p:cNvPr id="9" name="Straight Connector 8"/>
          <p:cNvCxnSpPr/>
          <p:nvPr/>
        </p:nvCxnSpPr>
        <p:spPr bwMode="auto">
          <a:xfrm flipV="1">
            <a:off x="881461" y="2247253"/>
            <a:ext cx="10515600" cy="0"/>
          </a:xfrm>
          <a:prstGeom prst="line">
            <a:avLst/>
          </a:prstGeom>
          <a:ln w="50800">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bwMode="auto">
          <a:xfrm flipV="1">
            <a:off x="881461" y="5745035"/>
            <a:ext cx="10515600" cy="0"/>
          </a:xfrm>
          <a:prstGeom prst="line">
            <a:avLst/>
          </a:prstGeom>
          <a:ln w="50800">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81462" y="1822281"/>
            <a:ext cx="2665708" cy="400110"/>
          </a:xfrm>
          <a:prstGeom prst="rect">
            <a:avLst/>
          </a:prstGeom>
          <a:noFill/>
        </p:spPr>
        <p:txBody>
          <a:bodyPr wrap="square" rtlCol="0">
            <a:spAutoFit/>
          </a:bodyPr>
          <a:lstStyle/>
          <a:p>
            <a:pPr defTabSz="1219170"/>
            <a:r>
              <a:rPr lang="en-US" sz="2000" dirty="0">
                <a:solidFill>
                  <a:srgbClr val="000000"/>
                </a:solidFill>
                <a:latin typeface="Calibri" panose="020F0502020204030204" pitchFamily="34" charset="0"/>
                <a:cs typeface="Calibri" panose="020F0502020204030204" pitchFamily="34" charset="0"/>
              </a:rPr>
              <a:t>STLOUISFED.ORG/HFS</a:t>
            </a:r>
          </a:p>
        </p:txBody>
      </p:sp>
      <p:pic>
        <p:nvPicPr>
          <p:cNvPr id="13" name="Picture 12">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4872" y="2608622"/>
            <a:ext cx="1358817" cy="2669105"/>
          </a:xfrm>
          <a:prstGeom prst="rect">
            <a:avLst/>
          </a:prstGeom>
        </p:spPr>
      </p:pic>
      <p:sp>
        <p:nvSpPr>
          <p:cNvPr id="14" name="TextBox 13"/>
          <p:cNvSpPr txBox="1"/>
          <p:nvPr/>
        </p:nvSpPr>
        <p:spPr>
          <a:xfrm rot="16200000">
            <a:off x="342698" y="3952090"/>
            <a:ext cx="1525271" cy="369332"/>
          </a:xfrm>
          <a:prstGeom prst="rect">
            <a:avLst/>
          </a:prstGeom>
          <a:noFill/>
        </p:spPr>
        <p:txBody>
          <a:bodyPr wrap="square" rtlCol="0">
            <a:spAutoFit/>
          </a:bodyPr>
          <a:lstStyle/>
          <a:p>
            <a:pPr defTabSz="1219170"/>
            <a:r>
              <a:rPr lang="en-US" dirty="0">
                <a:solidFill>
                  <a:srgbClr val="000000"/>
                </a:solidFill>
                <a:latin typeface="Century Gothic" panose="020B0502020202020204" pitchFamily="34" charset="0"/>
                <a:cs typeface="Albany AMT" panose="020B0604020202020204" pitchFamily="34" charset="0"/>
              </a:rPr>
              <a:t>Newsletter</a:t>
            </a:r>
          </a:p>
        </p:txBody>
      </p:sp>
      <p:pic>
        <p:nvPicPr>
          <p:cNvPr id="15" name="Picture 14">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52470" y="2750845"/>
            <a:ext cx="6286500" cy="1190625"/>
          </a:xfrm>
          <a:prstGeom prst="rect">
            <a:avLst/>
          </a:prstGeom>
        </p:spPr>
      </p:pic>
      <p:pic>
        <p:nvPicPr>
          <p:cNvPr id="17" name="Picture 16">
            <a:hlinkClick r:id="rId6" action="ppaction://hlinkfile"/>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12518" y="2556662"/>
            <a:ext cx="1892063" cy="2827007"/>
          </a:xfrm>
          <a:prstGeom prst="rect">
            <a:avLst/>
          </a:prstGeom>
        </p:spPr>
      </p:pic>
      <p:pic>
        <p:nvPicPr>
          <p:cNvPr id="18" name="Picture 17"/>
          <p:cNvPicPr>
            <a:picLocks noChangeAspect="1"/>
          </p:cNvPicPr>
          <p:nvPr/>
        </p:nvPicPr>
        <p:blipFill>
          <a:blip r:embed="rId8"/>
          <a:stretch>
            <a:fillRect/>
          </a:stretch>
        </p:blipFill>
        <p:spPr>
          <a:xfrm>
            <a:off x="7474169" y="428289"/>
            <a:ext cx="4076700" cy="1619251"/>
          </a:xfrm>
          <a:prstGeom prst="rect">
            <a:avLst/>
          </a:prstGeom>
        </p:spPr>
      </p:pic>
      <p:pic>
        <p:nvPicPr>
          <p:cNvPr id="19" name="Picture 18">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600153" y="4333132"/>
            <a:ext cx="902679" cy="1198245"/>
          </a:xfrm>
          <a:prstGeom prst="rect">
            <a:avLst/>
          </a:prstGeom>
        </p:spPr>
      </p:pic>
      <p:pic>
        <p:nvPicPr>
          <p:cNvPr id="20" name="Picture 19">
            <a:hlinkClick r:id="rId11"/>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5570974" y="4311527"/>
            <a:ext cx="935231" cy="1241456"/>
          </a:xfrm>
          <a:prstGeom prst="rect">
            <a:avLst/>
          </a:prstGeom>
        </p:spPr>
      </p:pic>
      <p:pic>
        <p:nvPicPr>
          <p:cNvPr id="21" name="Picture 20">
            <a:hlinkClick r:id="rId13"/>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71369" y="4278663"/>
            <a:ext cx="935231" cy="1241456"/>
          </a:xfrm>
          <a:prstGeom prst="rect">
            <a:avLst/>
          </a:prstGeom>
        </p:spPr>
      </p:pic>
      <p:sp>
        <p:nvSpPr>
          <p:cNvPr id="22" name="Rectangle 21">
            <a:hlinkClick r:id="rId15"/>
          </p:cNvPr>
          <p:cNvSpPr/>
          <p:nvPr/>
        </p:nvSpPr>
        <p:spPr bwMode="auto">
          <a:xfrm>
            <a:off x="8891913" y="6452619"/>
            <a:ext cx="2512668" cy="400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srgbClr val="000000"/>
              </a:solidFill>
              <a:latin typeface="Times" pitchFamily="-65" charset="0"/>
            </a:endParaRPr>
          </a:p>
        </p:txBody>
      </p:sp>
      <p:sp>
        <p:nvSpPr>
          <p:cNvPr id="23" name="Rectangle 22">
            <a:hlinkClick r:id="rId15"/>
          </p:cNvPr>
          <p:cNvSpPr/>
          <p:nvPr/>
        </p:nvSpPr>
        <p:spPr bwMode="auto">
          <a:xfrm>
            <a:off x="7380513" y="163287"/>
            <a:ext cx="4170355" cy="20336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srgbClr val="000000"/>
              </a:solidFill>
              <a:latin typeface="Times" pitchFamily="-65" charset="0"/>
            </a:endParaRPr>
          </a:p>
        </p:txBody>
      </p:sp>
      <p:sp>
        <p:nvSpPr>
          <p:cNvPr id="24" name="Rectangle 23">
            <a:hlinkClick r:id="rId15"/>
          </p:cNvPr>
          <p:cNvSpPr/>
          <p:nvPr/>
        </p:nvSpPr>
        <p:spPr bwMode="auto">
          <a:xfrm>
            <a:off x="881462" y="1751058"/>
            <a:ext cx="2512668" cy="40011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en-US" sz="2400">
              <a:solidFill>
                <a:srgbClr val="000000"/>
              </a:solidFill>
              <a:latin typeface="Times" pitchFamily="-65" charset="0"/>
            </a:endParaRPr>
          </a:p>
        </p:txBody>
      </p:sp>
    </p:spTree>
    <p:extLst>
      <p:ext uri="{BB962C8B-B14F-4D97-AF65-F5344CB8AC3E}">
        <p14:creationId xmlns:p14="http://schemas.microsoft.com/office/powerpoint/2010/main" val="928764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2000">
              <a:schemeClr val="accent1">
                <a:lumMod val="0"/>
                <a:lumOff val="100000"/>
              </a:schemeClr>
            </a:gs>
            <a:gs pos="100000">
              <a:srgbClr val="D2B88E"/>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9" descr="hookshands.png">
            <a:extLst>
              <a:ext uri="{FF2B5EF4-FFF2-40B4-BE49-F238E27FC236}">
                <a16:creationId xmlns:a16="http://schemas.microsoft.com/office/drawing/2014/main" id="{6CE25EF4-DD16-624C-8E75-178D5A3A3E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1448" y="836553"/>
            <a:ext cx="2949104" cy="2972849"/>
          </a:xfrm>
          <a:prstGeom prst="rect">
            <a:avLst/>
          </a:prstGeom>
        </p:spPr>
      </p:pic>
      <p:pic>
        <p:nvPicPr>
          <p:cNvPr id="11" name="Picture 10">
            <a:extLst>
              <a:ext uri="{FF2B5EF4-FFF2-40B4-BE49-F238E27FC236}">
                <a16:creationId xmlns:a16="http://schemas.microsoft.com/office/drawing/2014/main" id="{0DF698C3-B98D-464A-9D3C-53D3FDC82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217" y="3904891"/>
            <a:ext cx="4117566" cy="1170195"/>
          </a:xfrm>
          <a:prstGeom prst="rect">
            <a:avLst/>
          </a:prstGeom>
        </p:spPr>
      </p:pic>
      <p:sp>
        <p:nvSpPr>
          <p:cNvPr id="14" name="TextBox 13">
            <a:extLst>
              <a:ext uri="{FF2B5EF4-FFF2-40B4-BE49-F238E27FC236}">
                <a16:creationId xmlns:a16="http://schemas.microsoft.com/office/drawing/2014/main" id="{632D7431-FB04-B240-9EF1-1466F8348ABB}"/>
              </a:ext>
            </a:extLst>
          </p:cNvPr>
          <p:cNvSpPr txBox="1"/>
          <p:nvPr/>
        </p:nvSpPr>
        <p:spPr>
          <a:xfrm>
            <a:off x="7380052" y="6046900"/>
            <a:ext cx="3986784" cy="400110"/>
          </a:xfrm>
          <a:prstGeom prst="rect">
            <a:avLst/>
          </a:prstGeom>
          <a:noFill/>
        </p:spPr>
        <p:txBody>
          <a:bodyPr wrap="square" rtlCol="0">
            <a:spAutoFit/>
          </a:bodyPr>
          <a:lstStyle/>
          <a:p>
            <a:pPr algn="r"/>
            <a:r>
              <a:rPr lang="en-US" sz="2000" b="1" dirty="0" err="1">
                <a:latin typeface="Proxima Nova" panose="02000506030000020004" pitchFamily="2" charset="0"/>
              </a:rPr>
              <a:t>memphis.edu</a:t>
            </a:r>
            <a:r>
              <a:rPr lang="en-US" sz="2000" b="1" dirty="0">
                <a:latin typeface="Proxima Nova" panose="02000506030000020004" pitchFamily="2" charset="0"/>
              </a:rPr>
              <a:t>/benhooks</a:t>
            </a:r>
          </a:p>
        </p:txBody>
      </p:sp>
      <p:pic>
        <p:nvPicPr>
          <p:cNvPr id="3" name="Picture 2">
            <a:extLst>
              <a:ext uri="{FF2B5EF4-FFF2-40B4-BE49-F238E27FC236}">
                <a16:creationId xmlns:a16="http://schemas.microsoft.com/office/drawing/2014/main" id="{85723B6C-0CBC-B946-B5CA-E993238529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473" y="5526727"/>
            <a:ext cx="5738599" cy="1040347"/>
          </a:xfrm>
          <a:prstGeom prst="rect">
            <a:avLst/>
          </a:prstGeom>
        </p:spPr>
      </p:pic>
    </p:spTree>
    <p:extLst>
      <p:ext uri="{BB962C8B-B14F-4D97-AF65-F5344CB8AC3E}">
        <p14:creationId xmlns:p14="http://schemas.microsoft.com/office/powerpoint/2010/main" val="2811055348"/>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6802" y="1295400"/>
            <a:ext cx="8229600" cy="2286000"/>
          </a:xfrm>
        </p:spPr>
        <p:txBody>
          <a:bodyPr>
            <a:noAutofit/>
          </a:bodyPr>
          <a:lstStyle/>
          <a:p>
            <a:pPr algn="ctr"/>
            <a:r>
              <a:rPr lang="en-US" sz="5400" b="1" dirty="0"/>
              <a:t>Workplace Settings </a:t>
            </a:r>
            <a:br>
              <a:rPr lang="en-US" sz="5400" b="1" dirty="0"/>
            </a:br>
            <a:r>
              <a:rPr lang="en-US" sz="5400" b="1" dirty="0"/>
              <a:t>and Job Types </a:t>
            </a:r>
            <a:br>
              <a:rPr lang="en-US" sz="5400" b="1" dirty="0"/>
            </a:br>
            <a:r>
              <a:rPr lang="en-US" sz="5400" b="1" dirty="0"/>
              <a:t>as Determinants of </a:t>
            </a:r>
            <a:br>
              <a:rPr lang="en-US" sz="5400" b="1" dirty="0"/>
            </a:br>
            <a:r>
              <a:rPr lang="en-US" sz="5400" b="1" dirty="0"/>
              <a:t>Health Disparities</a:t>
            </a:r>
            <a:endParaRPr lang="en-US" sz="5400" dirty="0"/>
          </a:p>
        </p:txBody>
      </p:sp>
      <p:sp>
        <p:nvSpPr>
          <p:cNvPr id="4" name="Subtitle 3"/>
          <p:cNvSpPr>
            <a:spLocks noGrp="1"/>
          </p:cNvSpPr>
          <p:nvPr>
            <p:ph type="subTitle" idx="1"/>
          </p:nvPr>
        </p:nvSpPr>
        <p:spPr>
          <a:xfrm>
            <a:off x="1066802" y="4191000"/>
            <a:ext cx="8229600" cy="2438400"/>
          </a:xfrm>
        </p:spPr>
        <p:txBody>
          <a:bodyPr>
            <a:normAutofit lnSpcReduction="10000"/>
          </a:bodyPr>
          <a:lstStyle/>
          <a:p>
            <a:r>
              <a:rPr lang="it-IT" dirty="0"/>
              <a:t>	  </a:t>
            </a:r>
            <a:r>
              <a:rPr lang="it-IT" sz="2100" dirty="0"/>
              <a:t> Shelley I. White-Means, Ph.D.</a:t>
            </a:r>
          </a:p>
          <a:p>
            <a:r>
              <a:rPr lang="it-IT" sz="2100" dirty="0"/>
              <a:t>	Professor of health economics</a:t>
            </a:r>
          </a:p>
          <a:p>
            <a:endParaRPr lang="it-IT" sz="2100" dirty="0"/>
          </a:p>
          <a:p>
            <a:r>
              <a:rPr lang="it-IT" sz="2100" dirty="0"/>
              <a:t>        </a:t>
            </a:r>
            <a:r>
              <a:rPr lang="it-IT" sz="1600" dirty="0"/>
              <a:t> College of graduate health sciences</a:t>
            </a:r>
          </a:p>
          <a:p>
            <a:endParaRPr lang="it-IT" sz="2100" dirty="0"/>
          </a:p>
          <a:p>
            <a:r>
              <a:rPr lang="it-IT" sz="2100" dirty="0"/>
              <a:t>      </a:t>
            </a:r>
            <a:r>
              <a:rPr lang="it-IT" sz="1600" dirty="0"/>
              <a:t>Consortium on health education, economic                    	empowerment and reseach (CHEER)</a:t>
            </a:r>
          </a:p>
          <a:p>
            <a:endParaRPr lang="it-IT" sz="1600" dirty="0"/>
          </a:p>
          <a:p>
            <a:r>
              <a:rPr lang="it-IT" sz="1600" dirty="0"/>
              <a:t>     University of tennessee health sciences center</a:t>
            </a:r>
          </a:p>
        </p:txBody>
      </p:sp>
    </p:spTree>
    <p:extLst>
      <p:ext uri="{BB962C8B-B14F-4D97-AF65-F5344CB8AC3E}">
        <p14:creationId xmlns:p14="http://schemas.microsoft.com/office/powerpoint/2010/main" val="53913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Health Disparities </a:t>
            </a:r>
          </a:p>
        </p:txBody>
      </p:sp>
      <p:sp>
        <p:nvSpPr>
          <p:cNvPr id="14" name="Content Placeholder 13"/>
          <p:cNvSpPr>
            <a:spLocks noGrp="1"/>
          </p:cNvSpPr>
          <p:nvPr>
            <p:ph idx="1"/>
          </p:nvPr>
        </p:nvSpPr>
        <p:spPr/>
        <p:txBody>
          <a:bodyPr/>
          <a:lstStyle/>
          <a:p>
            <a:endParaRPr lang="en-US" dirty="0"/>
          </a:p>
          <a:p>
            <a:r>
              <a:rPr lang="en-US" dirty="0"/>
              <a:t>Recent emphasis on social determinants of health additionally reveals that health disparities result from inequalities in where you live, work and play Add your first bullet point here</a:t>
            </a:r>
          </a:p>
          <a:p>
            <a:endParaRPr lang="en-US" dirty="0"/>
          </a:p>
          <a:p>
            <a:r>
              <a:rPr lang="en-US" dirty="0"/>
              <a:t>This paper explores how where you work (i.e., the type of job you hold) impacts your access to health insurance, and thus indirectly influences your health. </a:t>
            </a:r>
          </a:p>
        </p:txBody>
      </p:sp>
    </p:spTree>
    <p:extLst>
      <p:ext uri="{BB962C8B-B14F-4D97-AF65-F5344CB8AC3E}">
        <p14:creationId xmlns:p14="http://schemas.microsoft.com/office/powerpoint/2010/main" val="239146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a:t>The Link Between Job Choice and Health Disparities </a:t>
            </a:r>
          </a:p>
        </p:txBody>
      </p:sp>
      <p:graphicFrame>
        <p:nvGraphicFramePr>
          <p:cNvPr id="3" name="Content Placeholder 2" descr="Alternating Flow diagram showing 3 groups arranged from left to right with a title and bullet points in each group and a curved arrow showing the flow from one group to the next."/>
          <p:cNvGraphicFramePr>
            <a:graphicFrameLocks noGrp="1"/>
          </p:cNvGraphicFramePr>
          <p:nvPr>
            <p:ph idx="1"/>
          </p:nvPr>
        </p:nvGraphicFramePr>
        <p:xfrm>
          <a:off x="1524002" y="1905000"/>
          <a:ext cx="91344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29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438400" y="1066803"/>
          <a:ext cx="7395754" cy="5714997"/>
        </p:xfrm>
        <a:graphic>
          <a:graphicData uri="http://schemas.openxmlformats.org/drawingml/2006/table">
            <a:tbl>
              <a:tblPr/>
              <a:tblGrid>
                <a:gridCol w="1254034">
                  <a:extLst>
                    <a:ext uri="{9D8B030D-6E8A-4147-A177-3AD203B41FA5}">
                      <a16:colId xmlns:a16="http://schemas.microsoft.com/office/drawing/2014/main" val="3473220972"/>
                    </a:ext>
                  </a:extLst>
                </a:gridCol>
                <a:gridCol w="3004456">
                  <a:extLst>
                    <a:ext uri="{9D8B030D-6E8A-4147-A177-3AD203B41FA5}">
                      <a16:colId xmlns:a16="http://schemas.microsoft.com/office/drawing/2014/main" val="788825100"/>
                    </a:ext>
                  </a:extLst>
                </a:gridCol>
                <a:gridCol w="418011">
                  <a:extLst>
                    <a:ext uri="{9D8B030D-6E8A-4147-A177-3AD203B41FA5}">
                      <a16:colId xmlns:a16="http://schemas.microsoft.com/office/drawing/2014/main" val="985974412"/>
                    </a:ext>
                  </a:extLst>
                </a:gridCol>
                <a:gridCol w="428899">
                  <a:extLst>
                    <a:ext uri="{9D8B030D-6E8A-4147-A177-3AD203B41FA5}">
                      <a16:colId xmlns:a16="http://schemas.microsoft.com/office/drawing/2014/main" val="200041078"/>
                    </a:ext>
                  </a:extLst>
                </a:gridCol>
                <a:gridCol w="1143000">
                  <a:extLst>
                    <a:ext uri="{9D8B030D-6E8A-4147-A177-3AD203B41FA5}">
                      <a16:colId xmlns:a16="http://schemas.microsoft.com/office/drawing/2014/main" val="190263779"/>
                    </a:ext>
                  </a:extLst>
                </a:gridCol>
                <a:gridCol w="1147354">
                  <a:extLst>
                    <a:ext uri="{9D8B030D-6E8A-4147-A177-3AD203B41FA5}">
                      <a16:colId xmlns:a16="http://schemas.microsoft.com/office/drawing/2014/main" val="1698736621"/>
                    </a:ext>
                  </a:extLst>
                </a:gridCol>
              </a:tblGrid>
              <a:tr h="522135">
                <a:tc gridSpan="2">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dirty="0"/>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dirty="0"/>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045358"/>
                  </a:ext>
                </a:extLst>
              </a:tr>
              <a:tr h="1322165">
                <a:tc gridSpan="6">
                  <a:txBody>
                    <a:bodyPr/>
                    <a:lstStyle/>
                    <a:p>
                      <a:pPr algn="ctr" fontAlgn="ctr"/>
                      <a:r>
                        <a:rPr lang="en-US" sz="3600" b="0" i="0" u="none" strike="noStrike" dirty="0">
                          <a:solidFill>
                            <a:srgbClr val="000000"/>
                          </a:solidFill>
                          <a:effectLst/>
                          <a:latin typeface="Calibri" panose="020F0502020204030204" pitchFamily="34" charset="0"/>
                        </a:rPr>
                        <a:t>Workers in alternative arrangements </a:t>
                      </a:r>
                    </a:p>
                    <a:p>
                      <a:pPr algn="ctr" fontAlgn="ctr"/>
                      <a:r>
                        <a:rPr lang="en-US" sz="3600" b="0" i="0" u="none" strike="noStrike" dirty="0">
                          <a:solidFill>
                            <a:srgbClr val="000000"/>
                          </a:solidFill>
                          <a:effectLst/>
                          <a:latin typeface="Calibri" panose="020F0502020204030204" pitchFamily="34" charset="0"/>
                        </a:rPr>
                        <a:t>as a percent of total employed</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CE4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7644669"/>
                  </a:ext>
                </a:extLst>
              </a:tr>
              <a:tr h="737917">
                <a:tc gridSpan="2">
                  <a:txBody>
                    <a:bodyPr/>
                    <a:lstStyle/>
                    <a:p>
                      <a:pPr algn="l" fontAlgn="b"/>
                      <a:r>
                        <a:rPr lang="en-US" sz="1100" b="0" i="0" u="none" strike="noStrike" dirty="0">
                          <a:solidFill>
                            <a:srgbClr val="000000"/>
                          </a:solidFill>
                          <a:effectLst/>
                          <a:latin typeface="Calibri" panose="020F0502020204030204" pitchFamily="34" charset="0"/>
                        </a:rPr>
                        <a:t>Fe </a:t>
                      </a:r>
                    </a:p>
                  </a:txBody>
                  <a:tcPr marL="6350" marR="6350" marT="6350" marB="0" anchor="b">
                    <a:lnL w="12700" cap="flat" cmpd="sng" algn="ctr">
                      <a:solidFill>
                        <a:srgbClr val="000000"/>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pPr algn="r" fontAlgn="ctr"/>
                      <a:endParaRPr lang="en-US" sz="2000" b="1" i="0" u="none" strike="noStrike" dirty="0">
                        <a:solidFill>
                          <a:srgbClr val="FFFFFF"/>
                        </a:solidFill>
                        <a:effectLst/>
                        <a:latin typeface="Calibri" panose="020F0502020204030204" pitchFamily="34" charset="0"/>
                      </a:endParaRP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gridSpan="2">
                  <a:txBody>
                    <a:bodyPr/>
                    <a:lstStyle/>
                    <a:p>
                      <a:pPr algn="ctr"/>
                      <a:r>
                        <a:rPr lang="en-US" dirty="0"/>
                        <a:t>Feb 1995</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100" b="1" i="0" u="none" strike="noStrike" dirty="0">
                        <a:solidFill>
                          <a:srgbClr val="FFFFFF"/>
                        </a:solidFill>
                        <a:effectLst/>
                        <a:latin typeface="Calibri" panose="020F0502020204030204" pitchFamily="34" charset="0"/>
                      </a:endParaRP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n-US" sz="2000" b="1" i="0" u="none" strike="noStrike" dirty="0">
                          <a:solidFill>
                            <a:srgbClr val="FFFFFF"/>
                          </a:solidFill>
                          <a:effectLst/>
                          <a:latin typeface="Calibri" panose="020F0502020204030204" pitchFamily="34" charset="0"/>
                        </a:rPr>
                        <a:t>Feb     2005</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gn="ctr" fontAlgn="ctr"/>
                      <a:r>
                        <a:rPr lang="en-US" sz="2000" b="1" i="0" u="none" strike="noStrike" dirty="0">
                          <a:solidFill>
                            <a:srgbClr val="FFFFFF"/>
                          </a:solidFill>
                          <a:effectLst/>
                          <a:latin typeface="Calibri" panose="020F0502020204030204" pitchFamily="34" charset="0"/>
                        </a:rPr>
                        <a:t>May   2017</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4008423644"/>
                  </a:ext>
                </a:extLst>
              </a:tr>
              <a:tr h="522130">
                <a:tc gridSpan="2">
                  <a:txBody>
                    <a:bodyPr/>
                    <a:lstStyle/>
                    <a:p>
                      <a:pPr algn="l" fontAlgn="ctr"/>
                      <a:r>
                        <a:rPr lang="en-US" sz="2000" b="0" i="0" u="none" strike="noStrike" dirty="0">
                          <a:solidFill>
                            <a:schemeClr val="tx1"/>
                          </a:solidFill>
                          <a:effectLst/>
                          <a:latin typeface="Calibri" panose="020F0502020204030204" pitchFamily="34" charset="0"/>
                        </a:rPr>
                        <a:t>Independent Contractors</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gridSpan="2">
                  <a:txBody>
                    <a:bodyPr/>
                    <a:lstStyle/>
                    <a:p>
                      <a:pPr algn="r" fontAlgn="ctr"/>
                      <a:r>
                        <a:rPr lang="en-US" sz="2000" b="0" i="0" u="none" strike="noStrike" dirty="0">
                          <a:solidFill>
                            <a:schemeClr val="tx1"/>
                          </a:solidFill>
                          <a:effectLst/>
                          <a:latin typeface="Calibri" panose="020F0502020204030204" pitchFamily="34" charset="0"/>
                        </a:rPr>
                        <a:t>6.7</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a:txBody>
                    <a:bodyPr/>
                    <a:lstStyle/>
                    <a:p>
                      <a:pPr algn="r" fontAlgn="ctr"/>
                      <a:r>
                        <a:rPr lang="en-US" sz="2000" b="0" i="0" u="none" strike="noStrike" dirty="0">
                          <a:solidFill>
                            <a:schemeClr val="tx1"/>
                          </a:solidFill>
                          <a:effectLst/>
                          <a:latin typeface="Calibri" panose="020F0502020204030204" pitchFamily="34" charset="0"/>
                        </a:rPr>
                        <a:t>7.4</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ctr"/>
                      <a:r>
                        <a:rPr lang="en-US" sz="2000" b="0" i="0" u="none" strike="noStrike" dirty="0">
                          <a:solidFill>
                            <a:schemeClr val="tx1"/>
                          </a:solidFill>
                          <a:effectLst/>
                          <a:latin typeface="Calibri" panose="020F0502020204030204" pitchFamily="34" charset="0"/>
                        </a:rPr>
                        <a:t>6.9</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377097919"/>
                  </a:ext>
                </a:extLst>
              </a:tr>
              <a:tr h="522130">
                <a:tc gridSpan="2">
                  <a:txBody>
                    <a:bodyPr/>
                    <a:lstStyle/>
                    <a:p>
                      <a:pPr algn="l" fontAlgn="ctr"/>
                      <a:r>
                        <a:rPr lang="en-US" sz="2000" b="0" i="0" u="none" strike="noStrike" dirty="0">
                          <a:solidFill>
                            <a:schemeClr val="tx1"/>
                          </a:solidFill>
                          <a:effectLst/>
                          <a:latin typeface="Calibri" panose="020F0502020204030204" pitchFamily="34" charset="0"/>
                        </a:rPr>
                        <a:t>On-call Workers</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gridSpan="2">
                  <a:txBody>
                    <a:bodyPr/>
                    <a:lstStyle/>
                    <a:p>
                      <a:pPr algn="r" fontAlgn="ctr"/>
                      <a:r>
                        <a:rPr lang="en-US" sz="2000" b="0" i="0" u="none" strike="noStrike" dirty="0">
                          <a:solidFill>
                            <a:schemeClr val="tx1"/>
                          </a:solidFill>
                          <a:effectLst/>
                          <a:latin typeface="Calibri" panose="020F0502020204030204" pitchFamily="34" charset="0"/>
                        </a:rPr>
                        <a:t>1.7</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a:txBody>
                    <a:bodyPr/>
                    <a:lstStyle/>
                    <a:p>
                      <a:pPr algn="r" fontAlgn="ctr"/>
                      <a:r>
                        <a:rPr lang="en-US" sz="2000" b="0" i="0" u="none" strike="noStrike" dirty="0">
                          <a:solidFill>
                            <a:schemeClr val="tx1"/>
                          </a:solidFill>
                          <a:effectLst/>
                          <a:latin typeface="Calibri" panose="020F0502020204030204" pitchFamily="34" charset="0"/>
                        </a:rPr>
                        <a:t>1.8</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ctr"/>
                      <a:r>
                        <a:rPr lang="en-US" sz="2000" b="0" i="0" u="none" strike="noStrike" dirty="0">
                          <a:solidFill>
                            <a:schemeClr val="tx1"/>
                          </a:solidFill>
                          <a:effectLst/>
                          <a:latin typeface="Calibri" panose="020F0502020204030204" pitchFamily="34" charset="0"/>
                        </a:rPr>
                        <a:t>1.7</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53503444"/>
                  </a:ext>
                </a:extLst>
              </a:tr>
              <a:tr h="522130">
                <a:tc gridSpan="2">
                  <a:txBody>
                    <a:bodyPr/>
                    <a:lstStyle/>
                    <a:p>
                      <a:pPr algn="l" fontAlgn="ctr"/>
                      <a:r>
                        <a:rPr lang="en-US" sz="2000" b="0" i="0" u="none" strike="noStrike" dirty="0">
                          <a:solidFill>
                            <a:schemeClr val="tx1"/>
                          </a:solidFill>
                          <a:effectLst/>
                          <a:latin typeface="Calibri" panose="020F0502020204030204" pitchFamily="34" charset="0"/>
                        </a:rPr>
                        <a:t>Temporary help agency workers</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gridSpan="2">
                  <a:txBody>
                    <a:bodyPr/>
                    <a:lstStyle/>
                    <a:p>
                      <a:pPr algn="r" fontAlgn="ctr"/>
                      <a:r>
                        <a:rPr lang="en-US" sz="2000" b="0" i="0" u="none" strike="noStrike" dirty="0">
                          <a:solidFill>
                            <a:schemeClr val="tx1"/>
                          </a:solidFill>
                          <a:effectLst/>
                          <a:latin typeface="Calibri" panose="020F0502020204030204" pitchFamily="34" charset="0"/>
                        </a:rPr>
                        <a:t>1</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a:txBody>
                    <a:bodyPr/>
                    <a:lstStyle/>
                    <a:p>
                      <a:pPr algn="r" fontAlgn="ctr"/>
                      <a:r>
                        <a:rPr lang="en-US" sz="2000" b="0" i="0" u="none" strike="noStrike" dirty="0">
                          <a:solidFill>
                            <a:schemeClr val="tx1"/>
                          </a:solidFill>
                          <a:effectLst/>
                          <a:latin typeface="Calibri" panose="020F0502020204030204" pitchFamily="34" charset="0"/>
                        </a:rPr>
                        <a:t>0.9</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ctr"/>
                      <a:r>
                        <a:rPr lang="en-US" sz="2000" b="0" i="0" u="none" strike="noStrike" dirty="0">
                          <a:solidFill>
                            <a:schemeClr val="tx1"/>
                          </a:solidFill>
                          <a:effectLst/>
                          <a:latin typeface="Calibri" panose="020F0502020204030204" pitchFamily="34" charset="0"/>
                        </a:rPr>
                        <a:t>0.9</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02833287"/>
                  </a:ext>
                </a:extLst>
              </a:tr>
              <a:tr h="522130">
                <a:tc gridSpan="2">
                  <a:txBody>
                    <a:bodyPr/>
                    <a:lstStyle/>
                    <a:p>
                      <a:pPr algn="l" fontAlgn="ctr"/>
                      <a:r>
                        <a:rPr lang="en-US" sz="2000" b="0" i="0" u="none" strike="noStrike" dirty="0">
                          <a:solidFill>
                            <a:schemeClr val="tx1"/>
                          </a:solidFill>
                          <a:effectLst/>
                          <a:latin typeface="Calibri" panose="020F0502020204030204" pitchFamily="34" charset="0"/>
                        </a:rPr>
                        <a:t>Workers provide by contract  firms</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gridSpan="2">
                  <a:txBody>
                    <a:bodyPr/>
                    <a:lstStyle/>
                    <a:p>
                      <a:pPr algn="r" fontAlgn="ctr"/>
                      <a:r>
                        <a:rPr lang="en-US" sz="2000" b="0" i="0" u="none" strike="noStrike" dirty="0">
                          <a:solidFill>
                            <a:schemeClr val="tx1"/>
                          </a:solidFill>
                          <a:effectLst/>
                          <a:latin typeface="Calibri" panose="020F0502020204030204" pitchFamily="34" charset="0"/>
                        </a:rPr>
                        <a:t>0.5</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c>
                  <a:txBody>
                    <a:bodyPr/>
                    <a:lstStyle/>
                    <a:p>
                      <a:pPr algn="r" fontAlgn="ctr"/>
                      <a:r>
                        <a:rPr lang="en-US" sz="2000" b="0" i="0" u="none" strike="noStrike" dirty="0">
                          <a:solidFill>
                            <a:schemeClr val="tx1"/>
                          </a:solidFill>
                          <a:effectLst/>
                          <a:latin typeface="Calibri" panose="020F0502020204030204" pitchFamily="34" charset="0"/>
                        </a:rPr>
                        <a:t>0.6</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r" fontAlgn="ctr"/>
                      <a:r>
                        <a:rPr lang="en-US" sz="2000" b="0" i="0" u="none" strike="noStrike" dirty="0">
                          <a:solidFill>
                            <a:schemeClr val="tx1"/>
                          </a:solidFill>
                          <a:effectLst/>
                          <a:latin typeface="Calibri" panose="020F0502020204030204" pitchFamily="34" charset="0"/>
                        </a:rPr>
                        <a:t>0.6</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134033779"/>
                  </a:ext>
                </a:extLst>
              </a:tr>
              <a:tr h="522130">
                <a:tc gridSpan="2">
                  <a:txBody>
                    <a:bodyPr/>
                    <a:lstStyle/>
                    <a:p>
                      <a:pPr algn="l" fontAlgn="ctr"/>
                      <a:r>
                        <a:rPr lang="en-US" sz="1100" b="0" i="0" u="none" strike="noStrike" dirty="0">
                          <a:solidFill>
                            <a:srgbClr val="000000"/>
                          </a:solidFill>
                          <a:effectLst/>
                          <a:latin typeface="Calibri" panose="020F0502020204030204" pitchFamily="34" charset="0"/>
                        </a:rPr>
                        <a:t>All alternative workers</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r" fontAlgn="ctr"/>
                      <a:r>
                        <a:rPr lang="en-US" sz="1100" b="0" i="0" u="none" strike="noStrike">
                          <a:solidFill>
                            <a:srgbClr val="000000"/>
                          </a:solidFill>
                          <a:effectLst/>
                          <a:latin typeface="Calibri" panose="020F0502020204030204" pitchFamily="34" charset="0"/>
                        </a:rPr>
                        <a:t>9.9</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2000" b="0" i="0" u="none" strike="noStrike" dirty="0">
                          <a:solidFill>
                            <a:srgbClr val="000000"/>
                          </a:solidFill>
                          <a:effectLst/>
                          <a:latin typeface="Calibri" panose="020F0502020204030204" pitchFamily="34" charset="0"/>
                        </a:rPr>
                        <a:t>10.7</a:t>
                      </a:r>
                    </a:p>
                  </a:txBody>
                  <a:tcPr marL="6350" marR="6350" marT="635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0" i="0" u="none" strike="noStrike" dirty="0">
                          <a:solidFill>
                            <a:srgbClr val="000000"/>
                          </a:solidFill>
                          <a:effectLst/>
                          <a:latin typeface="Calibri" panose="020F0502020204030204" pitchFamily="34" charset="0"/>
                        </a:rPr>
                        <a:t>10.1</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940904"/>
                  </a:ext>
                </a:extLst>
              </a:tr>
              <a:tr h="522130">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dirty="0"/>
                    </a:p>
                  </a:txBody>
                  <a:tcPr marL="6350" marR="6350" marT="635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0563622"/>
                  </a:ext>
                </a:extLst>
              </a:tr>
            </a:tbl>
          </a:graphicData>
        </a:graphic>
      </p:graphicFrame>
    </p:spTree>
    <p:extLst>
      <p:ext uri="{BB962C8B-B14F-4D97-AF65-F5344CB8AC3E}">
        <p14:creationId xmlns:p14="http://schemas.microsoft.com/office/powerpoint/2010/main" val="274220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t>Racial Divide in Employment Sectors </a:t>
            </a:r>
          </a:p>
        </p:txBody>
      </p:sp>
      <p:graphicFrame>
        <p:nvGraphicFramePr>
          <p:cNvPr id="6" name="Content Placeholder 5" descr="Clustered Column – Line Combination chart showing the values of 3 series for 4 categories. The first 2 series are columns and the 3rd series is the line."/>
          <p:cNvGraphicFramePr>
            <a:graphicFrameLocks noGrp="1"/>
          </p:cNvGraphicFramePr>
          <p:nvPr>
            <p:ph idx="1"/>
          </p:nvPr>
        </p:nvGraphicFramePr>
        <p:xfrm>
          <a:off x="1545078" y="1905000"/>
          <a:ext cx="9134475"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35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381000"/>
            <a:ext cx="9144001" cy="1371600"/>
          </a:xfrm>
        </p:spPr>
        <p:txBody>
          <a:bodyPr/>
          <a:lstStyle/>
          <a:p>
            <a:r>
              <a:rPr lang="en-US" dirty="0"/>
              <a:t>Health Insurance and Work Arrangements</a:t>
            </a:r>
            <a:br>
              <a:rPr lang="en-US" dirty="0"/>
            </a:br>
            <a:r>
              <a:rPr lang="en-US" dirty="0"/>
              <a:t> </a:t>
            </a:r>
          </a:p>
        </p:txBody>
      </p:sp>
      <p:sp>
        <p:nvSpPr>
          <p:cNvPr id="3" name="Content Placeholder 2"/>
          <p:cNvSpPr>
            <a:spLocks noGrp="1"/>
          </p:cNvSpPr>
          <p:nvPr>
            <p:ph sz="half" idx="1"/>
          </p:nvPr>
        </p:nvSpPr>
        <p:spPr>
          <a:xfrm>
            <a:off x="1506370" y="1752601"/>
            <a:ext cx="9466431" cy="4679730"/>
          </a:xfrm>
        </p:spPr>
        <p:txBody>
          <a:bodyPr>
            <a:normAutofit/>
          </a:bodyPr>
          <a:lstStyle/>
          <a:p>
            <a:pPr>
              <a:spcBef>
                <a:spcPts val="1000"/>
              </a:spcBef>
            </a:pPr>
            <a:r>
              <a:rPr lang="en-US" dirty="0"/>
              <a:t>Health insurance coverage varies by whether one is employed in the traditional employment sector vs the nonstandard sector. </a:t>
            </a:r>
          </a:p>
          <a:p>
            <a:pPr>
              <a:spcBef>
                <a:spcPts val="1000"/>
              </a:spcBef>
            </a:pPr>
            <a:endParaRPr lang="en-US" dirty="0"/>
          </a:p>
          <a:p>
            <a:pPr>
              <a:spcBef>
                <a:spcPts val="1000"/>
              </a:spcBef>
            </a:pPr>
            <a:r>
              <a:rPr lang="en-US" dirty="0"/>
              <a:t>Coverage also varies by race/ethnicity</a:t>
            </a:r>
          </a:p>
          <a:p>
            <a:pPr>
              <a:spcBef>
                <a:spcPts val="1000"/>
              </a:spcBef>
            </a:pPr>
            <a:endParaRPr lang="en-US" dirty="0"/>
          </a:p>
          <a:p>
            <a:pPr>
              <a:spcBef>
                <a:spcPts val="1000"/>
              </a:spcBef>
            </a:pPr>
            <a:r>
              <a:rPr lang="en-US" dirty="0"/>
              <a:t>Employer coverage (1995-2001) was 71, 72, and 58 percent for white, black and Hispanic workers in the traditional job market</a:t>
            </a:r>
          </a:p>
          <a:p>
            <a:pPr>
              <a:spcBef>
                <a:spcPts val="1000"/>
              </a:spcBef>
            </a:pPr>
            <a:endParaRPr lang="en-US" dirty="0"/>
          </a:p>
          <a:p>
            <a:pPr>
              <a:spcBef>
                <a:spcPts val="1000"/>
              </a:spcBef>
            </a:pPr>
            <a:r>
              <a:rPr lang="en-US" dirty="0"/>
              <a:t>Employer coverage (1995-2001) was 32, 26, and 21 percent for white, black and Hispanic workers in the nonstandard job market</a:t>
            </a:r>
          </a:p>
          <a:p>
            <a:endParaRPr lang="en-US" dirty="0"/>
          </a:p>
          <a:p>
            <a:endParaRPr lang="en-US" dirty="0"/>
          </a:p>
        </p:txBody>
      </p:sp>
    </p:spTree>
    <p:extLst>
      <p:ext uri="{BB962C8B-B14F-4D97-AF65-F5344CB8AC3E}">
        <p14:creationId xmlns:p14="http://schemas.microsoft.com/office/powerpoint/2010/main" val="32621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533400"/>
          </a:xfrm>
        </p:spPr>
        <p:txBody>
          <a:bodyPr/>
          <a:lstStyle/>
          <a:p>
            <a:pPr algn="ctr"/>
            <a:r>
              <a:rPr lang="en-US" sz="4000" dirty="0"/>
              <a:t>Overview</a:t>
            </a:r>
          </a:p>
        </p:txBody>
      </p:sp>
      <p:sp>
        <p:nvSpPr>
          <p:cNvPr id="6" name="Content Placeholder 2"/>
          <p:cNvSpPr>
            <a:spLocks noGrp="1"/>
          </p:cNvSpPr>
          <p:nvPr>
            <p:ph idx="1"/>
          </p:nvPr>
        </p:nvSpPr>
        <p:spPr>
          <a:xfrm>
            <a:off x="304800" y="1371600"/>
            <a:ext cx="11582400" cy="4953000"/>
          </a:xfrm>
        </p:spPr>
        <p:txBody>
          <a:bodyPr/>
          <a:lstStyle/>
          <a:p>
            <a:pPr>
              <a:spcBef>
                <a:spcPts val="1600"/>
              </a:spcBef>
            </a:pPr>
            <a:r>
              <a:rPr lang="en-US" sz="3200" i="1" dirty="0"/>
              <a:t>Demographics of Wealth</a:t>
            </a:r>
            <a:r>
              <a:rPr lang="en-US" sz="3200" dirty="0"/>
              <a:t> Essay Series</a:t>
            </a:r>
          </a:p>
          <a:p>
            <a:pPr lvl="1">
              <a:spcBef>
                <a:spcPts val="1600"/>
              </a:spcBef>
            </a:pPr>
            <a:r>
              <a:rPr lang="en-US" sz="2960" dirty="0"/>
              <a:t>Income and Wealth Gaps by Race and Ethnicity</a:t>
            </a:r>
          </a:p>
          <a:p>
            <a:pPr>
              <a:spcBef>
                <a:spcPts val="1600"/>
              </a:spcBef>
            </a:pPr>
            <a:r>
              <a:rPr lang="en-US" sz="3200" dirty="0"/>
              <a:t>Intergenerational Economic Challenges Facing Black Men and Boys</a:t>
            </a:r>
          </a:p>
          <a:p>
            <a:pPr lvl="1">
              <a:spcBef>
                <a:spcPts val="1600"/>
              </a:spcBef>
            </a:pPr>
            <a:r>
              <a:rPr lang="en-US" sz="2960" dirty="0"/>
              <a:t>Raj </a:t>
            </a:r>
            <a:r>
              <a:rPr lang="en-US" sz="2960" dirty="0" err="1"/>
              <a:t>Chetty’s</a:t>
            </a:r>
            <a:r>
              <a:rPr lang="en-US" sz="2960" dirty="0"/>
              <a:t> team show that black boys’ opportunities depend on the presence of black fathers and a low level of racial bias.</a:t>
            </a:r>
          </a:p>
          <a:p>
            <a:pPr lvl="1">
              <a:spcBef>
                <a:spcPts val="1600"/>
              </a:spcBef>
            </a:pPr>
            <a:r>
              <a:rPr lang="en-US" sz="2960" dirty="0"/>
              <a:t>Majority of black boys grow up in low-opportunity neighborhoods.</a:t>
            </a:r>
          </a:p>
          <a:p>
            <a:pPr marL="548626" lvl="1" indent="0">
              <a:spcBef>
                <a:spcPts val="1600"/>
              </a:spcBef>
              <a:buNone/>
            </a:pPr>
            <a:endParaRPr lang="en-US" sz="2960" i="1" dirty="0"/>
          </a:p>
          <a:p>
            <a:pPr marL="0" indent="0">
              <a:spcBef>
                <a:spcPts val="2160"/>
              </a:spcBef>
              <a:buNone/>
            </a:pPr>
            <a:endParaRPr lang="en-US" dirty="0"/>
          </a:p>
          <a:p>
            <a:pPr marL="548626" lvl="1" indent="0">
              <a:spcBef>
                <a:spcPts val="2160"/>
              </a:spcBef>
              <a:buNone/>
            </a:pPr>
            <a:endParaRPr lang="en-US" dirty="0">
              <a:latin typeface="Calibri" panose="020F0502020204030204" pitchFamily="34" charset="0"/>
              <a:cs typeface="Calibri" panose="020F0502020204030204" pitchFamily="34" charset="0"/>
            </a:endParaRPr>
          </a:p>
          <a:p>
            <a:pPr marL="0" indent="0">
              <a:spcBef>
                <a:spcPts val="2160"/>
              </a:spcBef>
              <a:buNone/>
            </a:pPr>
            <a:endParaRPr lang="en-US" dirty="0">
              <a:latin typeface="Calibri" panose="020F0502020204030204" pitchFamily="34" charset="0"/>
              <a:cs typeface="Calibri" panose="020F0502020204030204" pitchFamily="34" charset="0"/>
            </a:endParaRPr>
          </a:p>
          <a:p>
            <a:pPr marL="548626" lvl="1" indent="0">
              <a:spcBef>
                <a:spcPts val="216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3</a:t>
            </a:fld>
            <a:endParaRPr lang="en-US" dirty="0">
              <a:solidFill>
                <a:srgbClr val="FFFFFF"/>
              </a:solidFill>
            </a:endParaRPr>
          </a:p>
        </p:txBody>
      </p:sp>
    </p:spTree>
    <p:extLst>
      <p:ext uri="{BB962C8B-B14F-4D97-AF65-F5344CB8AC3E}">
        <p14:creationId xmlns:p14="http://schemas.microsoft.com/office/powerpoint/2010/main" val="390317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Insurance and Work Arrangements </a:t>
            </a:r>
            <a:br>
              <a:rPr lang="en-US" dirty="0"/>
            </a:br>
            <a:endParaRPr lang="en-US" dirty="0"/>
          </a:p>
        </p:txBody>
      </p:sp>
      <p:sp>
        <p:nvSpPr>
          <p:cNvPr id="3" name="Content Placeholder 2"/>
          <p:cNvSpPr>
            <a:spLocks noGrp="1"/>
          </p:cNvSpPr>
          <p:nvPr>
            <p:ph sz="half" idx="1"/>
          </p:nvPr>
        </p:nvSpPr>
        <p:spPr>
          <a:xfrm>
            <a:off x="1524002" y="1752600"/>
            <a:ext cx="9542631" cy="4648200"/>
          </a:xfrm>
        </p:spPr>
        <p:txBody>
          <a:bodyPr>
            <a:normAutofit/>
          </a:bodyPr>
          <a:lstStyle/>
          <a:p>
            <a:r>
              <a:rPr lang="en-US" dirty="0"/>
              <a:t>By 2005, 56 percent of workers in traditional jobs and 18 percent of workers in the nonstandard jobs had employer coverage </a:t>
            </a:r>
          </a:p>
          <a:p>
            <a:endParaRPr lang="en-US" dirty="0"/>
          </a:p>
          <a:p>
            <a:r>
              <a:rPr lang="en-US" dirty="0"/>
              <a:t>By 2017, there were still gaps in employer provided coverage in the traditional and nonstandard sectors; gap was reduced due to increasing insurance coverage in the nonstandard job market.</a:t>
            </a:r>
          </a:p>
          <a:p>
            <a:pPr lvl="2"/>
            <a:endParaRPr lang="en-US" sz="2000" dirty="0"/>
          </a:p>
          <a:p>
            <a:pPr lvl="2"/>
            <a:r>
              <a:rPr lang="en-US" sz="2000" dirty="0"/>
              <a:t>53 percent of workers in traditional jobs had health insurance coverage under their employer’s plan and 25 percent of contingent workers had coverage </a:t>
            </a:r>
          </a:p>
          <a:p>
            <a:pPr lvl="2"/>
            <a:r>
              <a:rPr lang="en-US" sz="2000" dirty="0"/>
              <a:t> 28, 13 and 41 percent of on-call workers, temporary help agency workers, and workers provided by contract firms had employer coverage </a:t>
            </a:r>
          </a:p>
          <a:p>
            <a:endParaRPr lang="en-US" dirty="0"/>
          </a:p>
        </p:txBody>
      </p:sp>
    </p:spTree>
    <p:extLst>
      <p:ext uri="{BB962C8B-B14F-4D97-AF65-F5344CB8AC3E}">
        <p14:creationId xmlns:p14="http://schemas.microsoft.com/office/powerpoint/2010/main" val="21543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381000"/>
            <a:ext cx="9144001" cy="1219200"/>
          </a:xfrm>
        </p:spPr>
        <p:txBody>
          <a:bodyPr/>
          <a:lstStyle/>
          <a:p>
            <a:r>
              <a:rPr lang="en-US" dirty="0"/>
              <a:t>Health Insurance and Health Disparities</a:t>
            </a:r>
            <a:br>
              <a:rPr lang="en-US" dirty="0"/>
            </a:br>
            <a:endParaRPr lang="en-US" dirty="0"/>
          </a:p>
        </p:txBody>
      </p:sp>
      <p:sp>
        <p:nvSpPr>
          <p:cNvPr id="3" name="Content Placeholder 2"/>
          <p:cNvSpPr>
            <a:spLocks noGrp="1"/>
          </p:cNvSpPr>
          <p:nvPr>
            <p:ph sz="half" idx="1"/>
          </p:nvPr>
        </p:nvSpPr>
        <p:spPr>
          <a:xfrm>
            <a:off x="1535552" y="1600200"/>
            <a:ext cx="9589649" cy="5029200"/>
          </a:xfrm>
        </p:spPr>
        <p:txBody>
          <a:bodyPr>
            <a:normAutofit fontScale="92500" lnSpcReduction="10000"/>
          </a:bodyPr>
          <a:lstStyle/>
          <a:p>
            <a:r>
              <a:rPr lang="en-US" dirty="0"/>
              <a:t> The Institute of Medicine (2002) reports that uninsured persons: </a:t>
            </a:r>
          </a:p>
          <a:p>
            <a:pPr lvl="1"/>
            <a:r>
              <a:rPr lang="en-US" dirty="0"/>
              <a:t>1) receive less  preventive screenings,</a:t>
            </a:r>
          </a:p>
          <a:p>
            <a:pPr lvl="1"/>
            <a:r>
              <a:rPr lang="en-US" dirty="0"/>
              <a:t> 2) are less likely to receive health care services in a timely manner, </a:t>
            </a:r>
          </a:p>
          <a:p>
            <a:pPr lvl="1"/>
            <a:r>
              <a:rPr lang="en-US" dirty="0"/>
              <a:t>3) receive substandard care, and </a:t>
            </a:r>
          </a:p>
          <a:p>
            <a:pPr lvl="1"/>
            <a:r>
              <a:rPr lang="en-US" dirty="0"/>
              <a:t>4) have a higher risk of dying prematurely, including higher rates of death in the hospital.  </a:t>
            </a:r>
          </a:p>
          <a:p>
            <a:r>
              <a:rPr lang="en-US" dirty="0"/>
              <a:t>Health insurance also influences racial and ethnic health disparities in use of preventive and screening services and also cardiovascular disease services.  Economically vulnerable  populations have greater improvements in health due to increases in health insurance.   </a:t>
            </a:r>
          </a:p>
          <a:p>
            <a:r>
              <a:rPr lang="en-US" b="1" dirty="0"/>
              <a:t>Since health insurance status is so closely linked to health status and health disparities,</a:t>
            </a:r>
            <a:r>
              <a:rPr lang="en-US" dirty="0"/>
              <a:t> especially for economically vulnerable populations, and given that </a:t>
            </a:r>
            <a:r>
              <a:rPr lang="en-US" b="1" dirty="0"/>
              <a:t>job sector employment has critical implications for health insurance status</a:t>
            </a:r>
            <a:r>
              <a:rPr lang="en-US" dirty="0"/>
              <a:t>, workplace settings and job settings are de facto determinants of racial and ethnic disparities in health. </a:t>
            </a:r>
          </a:p>
          <a:p>
            <a:endParaRPr lang="en-US" dirty="0"/>
          </a:p>
        </p:txBody>
      </p:sp>
    </p:spTree>
    <p:extLst>
      <p:ext uri="{BB962C8B-B14F-4D97-AF65-F5344CB8AC3E}">
        <p14:creationId xmlns:p14="http://schemas.microsoft.com/office/powerpoint/2010/main" val="24671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Memphis and Non-traditional Sector Employment </a:t>
            </a:r>
          </a:p>
        </p:txBody>
      </p:sp>
      <p:sp>
        <p:nvSpPr>
          <p:cNvPr id="3" name="Content Placeholder 2"/>
          <p:cNvSpPr>
            <a:spLocks noGrp="1"/>
          </p:cNvSpPr>
          <p:nvPr>
            <p:ph sz="half" idx="1"/>
          </p:nvPr>
        </p:nvSpPr>
        <p:spPr>
          <a:xfrm>
            <a:off x="1506370" y="2209800"/>
            <a:ext cx="8780631" cy="3810001"/>
          </a:xfrm>
        </p:spPr>
        <p:txBody>
          <a:bodyPr/>
          <a:lstStyle/>
          <a:p>
            <a:r>
              <a:rPr lang="en-US" dirty="0"/>
              <a:t>ESC region, where Memphis is the largest city, has a similar distribution of workers across the non-traditional work sector as the national distribution.  </a:t>
            </a:r>
          </a:p>
          <a:p>
            <a:endParaRPr lang="en-US" dirty="0"/>
          </a:p>
          <a:p>
            <a:r>
              <a:rPr lang="en-US" dirty="0"/>
              <a:t>The ESC  region has a slightly lower likelihood of independent contractors and slightly higher likelihood of workers employed by temporary help workers. </a:t>
            </a:r>
          </a:p>
          <a:p>
            <a:endParaRPr lang="en-US" dirty="0"/>
          </a:p>
        </p:txBody>
      </p:sp>
    </p:spTree>
    <p:extLst>
      <p:ext uri="{BB962C8B-B14F-4D97-AF65-F5344CB8AC3E}">
        <p14:creationId xmlns:p14="http://schemas.microsoft.com/office/powerpoint/2010/main" val="22124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Policy Implications </a:t>
            </a:r>
            <a:br>
              <a:rPr lang="en-US" dirty="0"/>
            </a:br>
            <a:endParaRPr lang="en-US" dirty="0"/>
          </a:p>
        </p:txBody>
      </p:sp>
      <p:sp>
        <p:nvSpPr>
          <p:cNvPr id="3" name="Content Placeholder 2"/>
          <p:cNvSpPr>
            <a:spLocks noGrp="1"/>
          </p:cNvSpPr>
          <p:nvPr>
            <p:ph sz="half" idx="1"/>
          </p:nvPr>
        </p:nvSpPr>
        <p:spPr>
          <a:xfrm>
            <a:off x="1506370" y="1905001"/>
            <a:ext cx="8552031" cy="4114800"/>
          </a:xfrm>
        </p:spPr>
        <p:txBody>
          <a:bodyPr/>
          <a:lstStyle/>
          <a:p>
            <a:r>
              <a:rPr lang="en-US" dirty="0"/>
              <a:t>Minimum Wages and Employment in Alternative Work Settings</a:t>
            </a:r>
          </a:p>
          <a:p>
            <a:endParaRPr lang="en-US" dirty="0"/>
          </a:p>
          <a:p>
            <a:r>
              <a:rPr lang="en-US" dirty="0"/>
              <a:t>Health Insurance and the Workplace </a:t>
            </a:r>
          </a:p>
          <a:p>
            <a:endParaRPr lang="en-US" dirty="0"/>
          </a:p>
          <a:p>
            <a:endParaRPr lang="en-US" dirty="0"/>
          </a:p>
        </p:txBody>
      </p:sp>
    </p:spTree>
    <p:extLst>
      <p:ext uri="{BB962C8B-B14F-4D97-AF65-F5344CB8AC3E}">
        <p14:creationId xmlns:p14="http://schemas.microsoft.com/office/powerpoint/2010/main" val="25413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2000">
              <a:schemeClr val="accent1">
                <a:lumMod val="0"/>
                <a:lumOff val="100000"/>
              </a:schemeClr>
            </a:gs>
            <a:gs pos="100000">
              <a:srgbClr val="D2B88E"/>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9" descr="hookshands.png">
            <a:extLst>
              <a:ext uri="{FF2B5EF4-FFF2-40B4-BE49-F238E27FC236}">
                <a16:creationId xmlns:a16="http://schemas.microsoft.com/office/drawing/2014/main" id="{6CE25EF4-DD16-624C-8E75-178D5A3A3E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1448" y="836553"/>
            <a:ext cx="2949104" cy="2972849"/>
          </a:xfrm>
          <a:prstGeom prst="rect">
            <a:avLst/>
          </a:prstGeom>
        </p:spPr>
      </p:pic>
      <p:pic>
        <p:nvPicPr>
          <p:cNvPr id="11" name="Picture 10">
            <a:extLst>
              <a:ext uri="{FF2B5EF4-FFF2-40B4-BE49-F238E27FC236}">
                <a16:creationId xmlns:a16="http://schemas.microsoft.com/office/drawing/2014/main" id="{0DF698C3-B98D-464A-9D3C-53D3FDC82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217" y="3904891"/>
            <a:ext cx="4117566" cy="1170195"/>
          </a:xfrm>
          <a:prstGeom prst="rect">
            <a:avLst/>
          </a:prstGeom>
        </p:spPr>
      </p:pic>
      <p:sp>
        <p:nvSpPr>
          <p:cNvPr id="14" name="TextBox 13">
            <a:extLst>
              <a:ext uri="{FF2B5EF4-FFF2-40B4-BE49-F238E27FC236}">
                <a16:creationId xmlns:a16="http://schemas.microsoft.com/office/drawing/2014/main" id="{632D7431-FB04-B240-9EF1-1466F8348ABB}"/>
              </a:ext>
            </a:extLst>
          </p:cNvPr>
          <p:cNvSpPr txBox="1"/>
          <p:nvPr/>
        </p:nvSpPr>
        <p:spPr>
          <a:xfrm>
            <a:off x="7380052" y="6046900"/>
            <a:ext cx="3986784" cy="400110"/>
          </a:xfrm>
          <a:prstGeom prst="rect">
            <a:avLst/>
          </a:prstGeom>
          <a:noFill/>
        </p:spPr>
        <p:txBody>
          <a:bodyPr wrap="square" rtlCol="0">
            <a:spAutoFit/>
          </a:bodyPr>
          <a:lstStyle/>
          <a:p>
            <a:pPr algn="r"/>
            <a:r>
              <a:rPr lang="en-US" sz="2000" b="1" dirty="0" err="1">
                <a:latin typeface="Proxima Nova" panose="02000506030000020004" pitchFamily="2" charset="0"/>
              </a:rPr>
              <a:t>memphis.edu</a:t>
            </a:r>
            <a:r>
              <a:rPr lang="en-US" sz="2000" b="1" dirty="0">
                <a:latin typeface="Proxima Nova" panose="02000506030000020004" pitchFamily="2" charset="0"/>
              </a:rPr>
              <a:t>/benhooks</a:t>
            </a:r>
          </a:p>
        </p:txBody>
      </p:sp>
      <p:pic>
        <p:nvPicPr>
          <p:cNvPr id="3" name="Picture 2">
            <a:extLst>
              <a:ext uri="{FF2B5EF4-FFF2-40B4-BE49-F238E27FC236}">
                <a16:creationId xmlns:a16="http://schemas.microsoft.com/office/drawing/2014/main" id="{85723B6C-0CBC-B946-B5CA-E993238529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473" y="5526727"/>
            <a:ext cx="5738599" cy="1040347"/>
          </a:xfrm>
          <a:prstGeom prst="rect">
            <a:avLst/>
          </a:prstGeom>
        </p:spPr>
      </p:pic>
    </p:spTree>
    <p:extLst>
      <p:ext uri="{BB962C8B-B14F-4D97-AF65-F5344CB8AC3E}">
        <p14:creationId xmlns:p14="http://schemas.microsoft.com/office/powerpoint/2010/main" val="4253148094"/>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ctrTitle"/>
          </p:nvPr>
        </p:nvSpPr>
        <p:spPr>
          <a:xfrm>
            <a:off x="609967" y="840300"/>
            <a:ext cx="10994000" cy="2056000"/>
          </a:xfrm>
          <a:prstGeom prst="rect">
            <a:avLst/>
          </a:prstGeom>
        </p:spPr>
        <p:txBody>
          <a:bodyPr spcFirstLastPara="1" wrap="square" lIns="121900" tIns="121900" rIns="121900" bIns="121900" anchor="t" anchorCtr="0">
            <a:noAutofit/>
          </a:bodyPr>
          <a:lstStyle/>
          <a:p>
            <a:r>
              <a:rPr lang="en" sz="4800"/>
              <a:t>A Memphis Mirage: </a:t>
            </a:r>
            <a:br>
              <a:rPr lang="en" sz="4800"/>
            </a:br>
            <a:r>
              <a:rPr lang="en" sz="4800"/>
              <a:t>How Home Mortgage Alternatives and </a:t>
            </a:r>
            <a:br>
              <a:rPr lang="en" sz="4800"/>
            </a:br>
            <a:r>
              <a:rPr lang="en" sz="4800"/>
              <a:t>Increased Private Equity Ownership Diminish Wealth in Low-Income Communities</a:t>
            </a:r>
            <a:endParaRPr sz="4800"/>
          </a:p>
        </p:txBody>
      </p:sp>
      <p:sp>
        <p:nvSpPr>
          <p:cNvPr id="118" name="Google Shape;118;p25"/>
          <p:cNvSpPr txBox="1">
            <a:spLocks noGrp="1"/>
          </p:cNvSpPr>
          <p:nvPr>
            <p:ph type="subTitle" idx="1"/>
          </p:nvPr>
        </p:nvSpPr>
        <p:spPr>
          <a:xfrm>
            <a:off x="4563867" y="5118633"/>
            <a:ext cx="7040400" cy="1302000"/>
          </a:xfrm>
          <a:prstGeom prst="rect">
            <a:avLst/>
          </a:prstGeom>
        </p:spPr>
        <p:txBody>
          <a:bodyPr spcFirstLastPara="1" wrap="square" lIns="121900" tIns="121900" rIns="121900" bIns="121900" anchor="b" anchorCtr="0">
            <a:noAutofit/>
          </a:bodyPr>
          <a:lstStyle/>
          <a:p>
            <a:pPr marL="0" indent="0"/>
            <a:r>
              <a:rPr lang="en" sz="3200"/>
              <a:t>   By: Wade Rathke &amp; Din</a:t>
            </a:r>
            <a:r>
              <a:rPr lang="en" sz="3200">
                <a:solidFill>
                  <a:srgbClr val="FFFFFF"/>
                </a:solidFill>
              </a:rPr>
              <a:t>é </a:t>
            </a:r>
            <a:r>
              <a:rPr lang="en" sz="3200"/>
              <a:t>Butler</a:t>
            </a:r>
            <a:endParaRPr sz="3200" b="1"/>
          </a:p>
        </p:txBody>
      </p:sp>
    </p:spTree>
    <p:extLst>
      <p:ext uri="{BB962C8B-B14F-4D97-AF65-F5344CB8AC3E}">
        <p14:creationId xmlns:p14="http://schemas.microsoft.com/office/powerpoint/2010/main" val="1781200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title" idx="4294967295"/>
          </p:nvPr>
        </p:nvSpPr>
        <p:spPr>
          <a:xfrm>
            <a:off x="714367" y="949533"/>
            <a:ext cx="6929600" cy="1024000"/>
          </a:xfrm>
          <a:prstGeom prst="rect">
            <a:avLst/>
          </a:prstGeom>
        </p:spPr>
        <p:txBody>
          <a:bodyPr spcFirstLastPara="1" wrap="square" lIns="121900" tIns="121900" rIns="121900" bIns="121900" anchor="t" anchorCtr="0">
            <a:noAutofit/>
          </a:bodyPr>
          <a:lstStyle/>
          <a:p>
            <a:r>
              <a:rPr lang="en" sz="4800">
                <a:solidFill>
                  <a:schemeClr val="dk1"/>
                </a:solidFill>
              </a:rPr>
              <a:t>The </a:t>
            </a:r>
            <a:endParaRPr sz="4800">
              <a:solidFill>
                <a:schemeClr val="dk1"/>
              </a:solidFill>
            </a:endParaRPr>
          </a:p>
          <a:p>
            <a:pPr>
              <a:spcBef>
                <a:spcPts val="2133"/>
              </a:spcBef>
            </a:pPr>
            <a:r>
              <a:rPr lang="en" sz="4800">
                <a:solidFill>
                  <a:schemeClr val="dk1"/>
                </a:solidFill>
              </a:rPr>
              <a:t>Foreclosure</a:t>
            </a:r>
            <a:endParaRPr sz="4800">
              <a:solidFill>
                <a:schemeClr val="dk1"/>
              </a:solidFill>
            </a:endParaRPr>
          </a:p>
          <a:p>
            <a:pPr>
              <a:spcBef>
                <a:spcPts val="2133"/>
              </a:spcBef>
              <a:spcAft>
                <a:spcPts val="2133"/>
              </a:spcAft>
            </a:pPr>
            <a:r>
              <a:rPr lang="en" sz="4800">
                <a:solidFill>
                  <a:schemeClr val="dk1"/>
                </a:solidFill>
              </a:rPr>
              <a:t> Crisis</a:t>
            </a:r>
            <a:endParaRPr sz="3200"/>
          </a:p>
        </p:txBody>
      </p:sp>
      <p:pic>
        <p:nvPicPr>
          <p:cNvPr id="124" name="Google Shape;124;p26"/>
          <p:cNvPicPr preferRelativeResize="0"/>
          <p:nvPr/>
        </p:nvPicPr>
        <p:blipFill rotWithShape="1">
          <a:blip r:embed="rId3">
            <a:alphaModFix/>
          </a:blip>
          <a:srcRect/>
          <a:stretch/>
        </p:blipFill>
        <p:spPr>
          <a:xfrm>
            <a:off x="4505301" y="565485"/>
            <a:ext cx="7446667" cy="5727033"/>
          </a:xfrm>
          <a:prstGeom prst="rect">
            <a:avLst/>
          </a:prstGeom>
          <a:noFill/>
          <a:ln>
            <a:noFill/>
          </a:ln>
        </p:spPr>
      </p:pic>
      <p:sp>
        <p:nvSpPr>
          <p:cNvPr id="125" name="Google Shape;125;p26"/>
          <p:cNvSpPr/>
          <p:nvPr/>
        </p:nvSpPr>
        <p:spPr>
          <a:xfrm>
            <a:off x="8985600" y="3429000"/>
            <a:ext cx="563200" cy="463600"/>
          </a:xfrm>
          <a:prstGeom prst="ellipse">
            <a:avLst/>
          </a:pr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09759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9"/>
        <p:cNvGrpSpPr/>
        <p:nvPr/>
      </p:nvGrpSpPr>
      <p:grpSpPr>
        <a:xfrm>
          <a:off x="0" y="0"/>
          <a:ext cx="0" cy="0"/>
          <a:chOff x="0" y="0"/>
          <a:chExt cx="0" cy="0"/>
        </a:xfrm>
      </p:grpSpPr>
      <p:pic>
        <p:nvPicPr>
          <p:cNvPr id="130" name="Google Shape;130;p27"/>
          <p:cNvPicPr preferRelativeResize="0"/>
          <p:nvPr/>
        </p:nvPicPr>
        <p:blipFill>
          <a:blip r:embed="rId3">
            <a:alphaModFix/>
          </a:blip>
          <a:stretch>
            <a:fillRect/>
          </a:stretch>
        </p:blipFill>
        <p:spPr>
          <a:xfrm>
            <a:off x="3491533" y="216983"/>
            <a:ext cx="5672800" cy="6424051"/>
          </a:xfrm>
          <a:prstGeom prst="rect">
            <a:avLst/>
          </a:prstGeom>
          <a:noFill/>
          <a:ln>
            <a:noFill/>
          </a:ln>
        </p:spPr>
      </p:pic>
      <p:sp>
        <p:nvSpPr>
          <p:cNvPr id="131" name="Google Shape;131;p27"/>
          <p:cNvSpPr txBox="1"/>
          <p:nvPr/>
        </p:nvSpPr>
        <p:spPr>
          <a:xfrm>
            <a:off x="3807400" y="916529"/>
            <a:ext cx="4577200" cy="1016800"/>
          </a:xfrm>
          <a:prstGeom prst="rect">
            <a:avLst/>
          </a:prstGeom>
          <a:noFill/>
          <a:ln>
            <a:noFill/>
          </a:ln>
        </p:spPr>
        <p:txBody>
          <a:bodyPr spcFirstLastPara="1" wrap="square" lIns="121900" tIns="121900" rIns="121900" bIns="121900" anchor="b" anchorCtr="0">
            <a:noAutofit/>
          </a:bodyPr>
          <a:lstStyle/>
          <a:p>
            <a:pPr algn="ctr" defTabSz="1219170">
              <a:buClr>
                <a:srgbClr val="000000"/>
              </a:buClr>
            </a:pPr>
            <a:r>
              <a:rPr lang="en" sz="4000" b="1" kern="0">
                <a:solidFill>
                  <a:srgbClr val="757575"/>
                </a:solidFill>
                <a:latin typeface="Raleway"/>
                <a:ea typeface="Raleway"/>
                <a:cs typeface="Raleway"/>
                <a:sym typeface="Raleway"/>
              </a:rPr>
              <a:t>What went up, should go down!</a:t>
            </a:r>
            <a:endParaRPr sz="4000" b="1" kern="0">
              <a:solidFill>
                <a:srgbClr val="757575"/>
              </a:solidFill>
              <a:latin typeface="Raleway"/>
              <a:ea typeface="Raleway"/>
              <a:cs typeface="Raleway"/>
              <a:sym typeface="Raleway"/>
            </a:endParaRPr>
          </a:p>
        </p:txBody>
      </p:sp>
      <p:sp>
        <p:nvSpPr>
          <p:cNvPr id="132" name="Google Shape;132;p27"/>
          <p:cNvSpPr txBox="1">
            <a:spLocks noGrp="1"/>
          </p:cNvSpPr>
          <p:nvPr>
            <p:ph type="body" idx="4294967295"/>
          </p:nvPr>
        </p:nvSpPr>
        <p:spPr>
          <a:xfrm>
            <a:off x="4039333" y="1836640"/>
            <a:ext cx="4577200" cy="4437200"/>
          </a:xfrm>
          <a:prstGeom prst="rect">
            <a:avLst/>
          </a:prstGeom>
        </p:spPr>
        <p:txBody>
          <a:bodyPr spcFirstLastPara="1" wrap="square" lIns="121900" tIns="121900" rIns="121900" bIns="121900" anchor="t" anchorCtr="0">
            <a:noAutofit/>
          </a:bodyPr>
          <a:lstStyle/>
          <a:p>
            <a:pPr marL="0" indent="0">
              <a:buNone/>
            </a:pPr>
            <a:endParaRPr sz="1600">
              <a:latin typeface="Raleway"/>
              <a:ea typeface="Raleway"/>
              <a:cs typeface="Raleway"/>
              <a:sym typeface="Raleway"/>
            </a:endParaRPr>
          </a:p>
          <a:p>
            <a:pPr marL="609585" indent="-423323">
              <a:spcBef>
                <a:spcPts val="2133"/>
              </a:spcBef>
              <a:buClr>
                <a:schemeClr val="dk1"/>
              </a:buClr>
              <a:buSzPts val="1400"/>
              <a:buFont typeface="Raleway"/>
              <a:buChar char="➔"/>
            </a:pPr>
            <a:r>
              <a:rPr lang="en" sz="1600" b="1">
                <a:latin typeface="Raleway"/>
                <a:ea typeface="Raleway"/>
                <a:cs typeface="Raleway"/>
                <a:sym typeface="Raleway"/>
              </a:rPr>
              <a:t>Outside investors purchase homes</a:t>
            </a:r>
            <a:endParaRPr sz="1600" b="1">
              <a:latin typeface="Raleway"/>
              <a:ea typeface="Raleway"/>
              <a:cs typeface="Raleway"/>
              <a:sym typeface="Raleway"/>
            </a:endParaRPr>
          </a:p>
          <a:p>
            <a:pPr marL="609585" indent="-423323">
              <a:spcBef>
                <a:spcPts val="1333"/>
              </a:spcBef>
              <a:buClr>
                <a:schemeClr val="dk1"/>
              </a:buClr>
              <a:buSzPts val="1400"/>
              <a:buFont typeface="Raleway"/>
              <a:buChar char="➔"/>
            </a:pPr>
            <a:r>
              <a:rPr lang="en" sz="1600">
                <a:latin typeface="Raleway"/>
                <a:ea typeface="Raleway"/>
                <a:cs typeface="Raleway"/>
                <a:sym typeface="Raleway"/>
              </a:rPr>
              <a:t>Rental stock increases</a:t>
            </a:r>
            <a:endParaRPr sz="1600">
              <a:latin typeface="Raleway"/>
              <a:ea typeface="Raleway"/>
              <a:cs typeface="Raleway"/>
              <a:sym typeface="Raleway"/>
            </a:endParaRPr>
          </a:p>
          <a:p>
            <a:pPr marL="609585" indent="-406390">
              <a:spcBef>
                <a:spcPts val="1333"/>
              </a:spcBef>
              <a:buClr>
                <a:schemeClr val="dk1"/>
              </a:buClr>
              <a:buSzPts val="1200"/>
              <a:buFont typeface="Raleway"/>
              <a:buChar char="➔"/>
            </a:pPr>
            <a:r>
              <a:rPr lang="en" sz="1600">
                <a:latin typeface="Raleway"/>
                <a:ea typeface="Raleway"/>
                <a:cs typeface="Raleway"/>
                <a:sym typeface="Raleway"/>
              </a:rPr>
              <a:t>Alternative mortgages increase</a:t>
            </a:r>
            <a:endParaRPr sz="1600">
              <a:latin typeface="Raleway"/>
              <a:ea typeface="Raleway"/>
              <a:cs typeface="Raleway"/>
              <a:sym typeface="Raleway"/>
            </a:endParaRPr>
          </a:p>
          <a:p>
            <a:pPr marL="609585" indent="-406390">
              <a:spcBef>
                <a:spcPts val="1333"/>
              </a:spcBef>
              <a:buClr>
                <a:schemeClr val="dk1"/>
              </a:buClr>
              <a:buSzPts val="1200"/>
              <a:buFont typeface="Raleway"/>
              <a:buChar char="➔"/>
            </a:pPr>
            <a:r>
              <a:rPr lang="en" sz="1600">
                <a:latin typeface="Raleway"/>
                <a:ea typeface="Raleway"/>
                <a:cs typeface="Raleway"/>
                <a:sym typeface="Raleway"/>
              </a:rPr>
              <a:t>Eviction filings increase</a:t>
            </a:r>
            <a:endParaRPr sz="1600">
              <a:latin typeface="Raleway"/>
              <a:ea typeface="Raleway"/>
              <a:cs typeface="Raleway"/>
              <a:sym typeface="Raleway"/>
            </a:endParaRPr>
          </a:p>
          <a:p>
            <a:pPr marL="1219170" indent="0">
              <a:spcBef>
                <a:spcPts val="1333"/>
              </a:spcBef>
              <a:buNone/>
            </a:pPr>
            <a:endParaRPr sz="1600">
              <a:latin typeface="Raleway"/>
              <a:ea typeface="Raleway"/>
              <a:cs typeface="Raleway"/>
              <a:sym typeface="Raleway"/>
            </a:endParaRPr>
          </a:p>
          <a:p>
            <a:pPr marL="1219170" indent="0">
              <a:spcBef>
                <a:spcPts val="1333"/>
              </a:spcBef>
              <a:buNone/>
            </a:pPr>
            <a:endParaRPr sz="1600">
              <a:latin typeface="Raleway"/>
              <a:ea typeface="Raleway"/>
              <a:cs typeface="Raleway"/>
              <a:sym typeface="Raleway"/>
            </a:endParaRPr>
          </a:p>
          <a:p>
            <a:pPr marL="609585" indent="-423323">
              <a:spcBef>
                <a:spcPts val="1333"/>
              </a:spcBef>
              <a:spcAft>
                <a:spcPts val="1333"/>
              </a:spcAft>
              <a:buClr>
                <a:schemeClr val="dk1"/>
              </a:buClr>
              <a:buSzPts val="1400"/>
              <a:buFont typeface="Raleway"/>
              <a:buChar char="➔"/>
            </a:pPr>
            <a:r>
              <a:rPr lang="en" sz="1867" b="1">
                <a:solidFill>
                  <a:schemeClr val="dk1"/>
                </a:solidFill>
                <a:latin typeface="Raleway"/>
                <a:ea typeface="Raleway"/>
                <a:cs typeface="Raleway"/>
                <a:sym typeface="Raleway"/>
              </a:rPr>
              <a:t>Improve Local Policies</a:t>
            </a:r>
            <a:endParaRPr sz="1600">
              <a:latin typeface="Raleway"/>
              <a:ea typeface="Raleway"/>
              <a:cs typeface="Raleway"/>
              <a:sym typeface="Raleway"/>
            </a:endParaRPr>
          </a:p>
        </p:txBody>
      </p:sp>
    </p:spTree>
    <p:extLst>
      <p:ext uri="{BB962C8B-B14F-4D97-AF65-F5344CB8AC3E}">
        <p14:creationId xmlns:p14="http://schemas.microsoft.com/office/powerpoint/2010/main" val="181328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a:spLocks noGrp="1"/>
          </p:cNvSpPr>
          <p:nvPr>
            <p:ph type="title"/>
          </p:nvPr>
        </p:nvSpPr>
        <p:spPr>
          <a:xfrm>
            <a:off x="377467" y="949533"/>
            <a:ext cx="11508800" cy="5114000"/>
          </a:xfrm>
          <a:prstGeom prst="rect">
            <a:avLst/>
          </a:prstGeom>
        </p:spPr>
        <p:txBody>
          <a:bodyPr spcFirstLastPara="1" wrap="square" lIns="121900" tIns="121900" rIns="121900" bIns="121900" anchor="t" anchorCtr="0">
            <a:noAutofit/>
          </a:bodyPr>
          <a:lstStyle/>
          <a:p>
            <a:r>
              <a:rPr lang="en"/>
              <a:t>Private equity firms become largest owner of single-family homes </a:t>
            </a:r>
            <a:endParaRPr/>
          </a:p>
          <a:p>
            <a:r>
              <a:rPr lang="en"/>
              <a:t>in Memphis.</a:t>
            </a:r>
            <a:endParaRPr/>
          </a:p>
          <a:p>
            <a:endParaRPr/>
          </a:p>
        </p:txBody>
      </p:sp>
      <p:grpSp>
        <p:nvGrpSpPr>
          <p:cNvPr id="138" name="Google Shape;138;p28"/>
          <p:cNvGrpSpPr/>
          <p:nvPr/>
        </p:nvGrpSpPr>
        <p:grpSpPr>
          <a:xfrm>
            <a:off x="9041851" y="3328135"/>
            <a:ext cx="2949400" cy="2185356"/>
            <a:chOff x="6803275" y="427445"/>
            <a:chExt cx="2212050" cy="2504994"/>
          </a:xfrm>
        </p:grpSpPr>
        <p:pic>
          <p:nvPicPr>
            <p:cNvPr id="139" name="Google Shape;139;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03275" y="427445"/>
              <a:ext cx="2212050" cy="2504994"/>
            </a:xfrm>
            <a:prstGeom prst="rect">
              <a:avLst/>
            </a:prstGeom>
            <a:noFill/>
            <a:ln>
              <a:noFill/>
            </a:ln>
          </p:spPr>
        </p:pic>
        <p:sp>
          <p:nvSpPr>
            <p:cNvPr id="140" name="Google Shape;140;p28"/>
            <p:cNvSpPr txBox="1"/>
            <p:nvPr/>
          </p:nvSpPr>
          <p:spPr>
            <a:xfrm>
              <a:off x="6944800" y="684231"/>
              <a:ext cx="1929000" cy="2004000"/>
            </a:xfrm>
            <a:prstGeom prst="rect">
              <a:avLst/>
            </a:prstGeom>
            <a:noFill/>
            <a:ln>
              <a:noFill/>
            </a:ln>
          </p:spPr>
          <p:txBody>
            <a:bodyPr spcFirstLastPara="1" wrap="square" lIns="121900" tIns="121900" rIns="121900" bIns="121900" anchor="t" anchorCtr="0">
              <a:noAutofit/>
            </a:bodyPr>
            <a:lstStyle/>
            <a:p>
              <a:pPr defTabSz="1219170">
                <a:spcAft>
                  <a:spcPts val="1067"/>
                </a:spcAft>
                <a:buClr>
                  <a:srgbClr val="000000"/>
                </a:buClr>
              </a:pPr>
              <a:r>
                <a:rPr lang="en" sz="1867" b="1" kern="0">
                  <a:solidFill>
                    <a:srgbClr val="F46524"/>
                  </a:solidFill>
                  <a:latin typeface="Raleway"/>
                  <a:ea typeface="Raleway"/>
                  <a:cs typeface="Raleway"/>
                  <a:sym typeface="Raleway"/>
                </a:rPr>
                <a:t>Significant increase  in highly concentrated in minority areas.”</a:t>
              </a:r>
              <a:endParaRPr sz="1600" b="1" kern="0">
                <a:solidFill>
                  <a:srgbClr val="000000"/>
                </a:solidFill>
                <a:latin typeface="Raleway"/>
                <a:ea typeface="Raleway"/>
                <a:cs typeface="Raleway"/>
                <a:sym typeface="Raleway"/>
              </a:endParaRPr>
            </a:p>
          </p:txBody>
        </p:sp>
      </p:grpSp>
    </p:spTree>
    <p:extLst>
      <p:ext uri="{BB962C8B-B14F-4D97-AF65-F5344CB8AC3E}">
        <p14:creationId xmlns:p14="http://schemas.microsoft.com/office/powerpoint/2010/main" val="380889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377465" y="949533"/>
            <a:ext cx="11496400" cy="5114000"/>
          </a:xfrm>
          <a:prstGeom prst="rect">
            <a:avLst/>
          </a:prstGeom>
        </p:spPr>
        <p:txBody>
          <a:bodyPr spcFirstLastPara="1" wrap="square" lIns="121900" tIns="121900" rIns="121900" bIns="121900" anchor="t" anchorCtr="0">
            <a:noAutofit/>
          </a:bodyPr>
          <a:lstStyle/>
          <a:p>
            <a:pPr>
              <a:spcAft>
                <a:spcPts val="1333"/>
              </a:spcAft>
            </a:pPr>
            <a:r>
              <a:rPr lang="en">
                <a:solidFill>
                  <a:schemeClr val="accent5"/>
                </a:solidFill>
              </a:rPr>
              <a:t>Land Installment Contracts come back on a national and local scale.</a:t>
            </a:r>
            <a:endParaRPr sz="3200" b="0"/>
          </a:p>
        </p:txBody>
      </p:sp>
    </p:spTree>
    <p:extLst>
      <p:ext uri="{BB962C8B-B14F-4D97-AF65-F5344CB8AC3E}">
        <p14:creationId xmlns:p14="http://schemas.microsoft.com/office/powerpoint/2010/main" val="153962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57200"/>
            <a:ext cx="10769600" cy="533400"/>
          </a:xfrm>
        </p:spPr>
        <p:txBody>
          <a:bodyPr>
            <a:noAutofit/>
          </a:bodyPr>
          <a:lstStyle/>
          <a:p>
            <a:pPr algn="ctr"/>
            <a:r>
              <a:rPr lang="en-US" sz="3733" i="1" dirty="0"/>
              <a:t>The Demographics of Wealth </a:t>
            </a:r>
            <a:r>
              <a:rPr lang="en-US" sz="3733" dirty="0"/>
              <a:t>Series</a:t>
            </a:r>
          </a:p>
        </p:txBody>
      </p:sp>
      <p:sp>
        <p:nvSpPr>
          <p:cNvPr id="3" name="Content Placeholder 2"/>
          <p:cNvSpPr>
            <a:spLocks noGrp="1"/>
          </p:cNvSpPr>
          <p:nvPr>
            <p:ph idx="1"/>
          </p:nvPr>
        </p:nvSpPr>
        <p:spPr>
          <a:xfrm>
            <a:off x="5071533" y="1441634"/>
            <a:ext cx="6968067" cy="4730567"/>
          </a:xfrm>
        </p:spPr>
        <p:txBody>
          <a:bodyPr>
            <a:noAutofit/>
          </a:bodyPr>
          <a:lstStyle/>
          <a:p>
            <a:pPr>
              <a:spcBef>
                <a:spcPts val="3200"/>
              </a:spcBef>
            </a:pPr>
            <a:r>
              <a:rPr lang="en-US" sz="3200" dirty="0"/>
              <a:t>HFS essay series links income, wealth and other socio-economic outcomes to a family’s:</a:t>
            </a:r>
          </a:p>
          <a:p>
            <a:pPr lvl="1">
              <a:spcBef>
                <a:spcPts val="800"/>
              </a:spcBef>
            </a:pPr>
            <a:r>
              <a:rPr lang="en-US" sz="2667" dirty="0"/>
              <a:t>Race/ethnicity</a:t>
            </a:r>
          </a:p>
          <a:p>
            <a:pPr lvl="1">
              <a:spcBef>
                <a:spcPts val="800"/>
              </a:spcBef>
            </a:pPr>
            <a:r>
              <a:rPr lang="en-US" sz="2667" dirty="0"/>
              <a:t>Education (own and parents’)</a:t>
            </a:r>
          </a:p>
          <a:p>
            <a:pPr lvl="1">
              <a:spcBef>
                <a:spcPts val="800"/>
              </a:spcBef>
            </a:pPr>
            <a:r>
              <a:rPr lang="en-US" sz="2667" dirty="0"/>
              <a:t>Age and birth year.</a:t>
            </a:r>
          </a:p>
          <a:p>
            <a:pPr>
              <a:spcBef>
                <a:spcPts val="1600"/>
              </a:spcBef>
            </a:pPr>
            <a:r>
              <a:rPr lang="en-US" sz="3200" dirty="0"/>
              <a:t>Your race/ethnicity, education and birth year are strongly related to your adult outcomes.</a:t>
            </a:r>
          </a:p>
        </p:txBody>
      </p:sp>
      <p:pic>
        <p:nvPicPr>
          <p:cNvPr id="8" name="Picture 7"/>
          <p:cNvPicPr>
            <a:picLocks/>
          </p:cNvPicPr>
          <p:nvPr/>
        </p:nvPicPr>
        <p:blipFill>
          <a:blip r:embed="rId3" cstate="email">
            <a:extLst>
              <a:ext uri="{28A0092B-C50C-407E-A947-70E740481C1C}">
                <a14:useLocalDpi xmlns:a14="http://schemas.microsoft.com/office/drawing/2010/main"/>
              </a:ext>
            </a:extLst>
          </a:blip>
          <a:stretch>
            <a:fillRect/>
          </a:stretch>
        </p:blipFill>
        <p:spPr>
          <a:xfrm>
            <a:off x="499872" y="1617513"/>
            <a:ext cx="1377696" cy="1828800"/>
          </a:xfrm>
          <a:prstGeom prst="rect">
            <a:avLst/>
          </a:prstGeom>
        </p:spPr>
      </p:pic>
      <p:pic>
        <p:nvPicPr>
          <p:cNvPr id="9" name="Picture 8"/>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2072640" y="1617513"/>
            <a:ext cx="1377696" cy="1828800"/>
          </a:xfrm>
          <a:prstGeom prst="rect">
            <a:avLst/>
          </a:prstGeom>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901" y="4018306"/>
            <a:ext cx="1376491" cy="182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0261" y="4011193"/>
            <a:ext cx="137769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48501" y="4009207"/>
            <a:ext cx="138219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p:cNvPicPr>
          <p:nvPr/>
        </p:nvPicPr>
        <p:blipFill>
          <a:blip r:embed="rId8" cstate="email">
            <a:extLst>
              <a:ext uri="{28A0092B-C50C-407E-A947-70E740481C1C}">
                <a14:useLocalDpi xmlns:a14="http://schemas.microsoft.com/office/drawing/2010/main"/>
              </a:ext>
            </a:extLst>
          </a:blip>
          <a:stretch>
            <a:fillRect/>
          </a:stretch>
        </p:blipFill>
        <p:spPr>
          <a:xfrm>
            <a:off x="3645408" y="1614245"/>
            <a:ext cx="1377696" cy="1828800"/>
          </a:xfrm>
          <a:prstGeom prst="rect">
            <a:avLst/>
          </a:prstGeom>
        </p:spPr>
      </p:pic>
      <p:sp>
        <p:nvSpPr>
          <p:cNvPr id="5" name="TextBox 4"/>
          <p:cNvSpPr txBox="1"/>
          <p:nvPr/>
        </p:nvSpPr>
        <p:spPr>
          <a:xfrm>
            <a:off x="1956196" y="1201274"/>
            <a:ext cx="1628972" cy="461665"/>
          </a:xfrm>
          <a:prstGeom prst="rect">
            <a:avLst/>
          </a:prstGeom>
          <a:noFill/>
        </p:spPr>
        <p:txBody>
          <a:bodyPr wrap="none" rtlCol="0">
            <a:spAutoFit/>
          </a:bodyPr>
          <a:lstStyle/>
          <a:p>
            <a:pPr defTabSz="1219170"/>
            <a:r>
              <a:rPr lang="en-US" sz="2400" i="1" dirty="0">
                <a:solidFill>
                  <a:srgbClr val="000000"/>
                </a:solidFill>
                <a:latin typeface="Times"/>
              </a:rPr>
              <a:t>2018 Series</a:t>
            </a:r>
          </a:p>
        </p:txBody>
      </p:sp>
      <p:sp>
        <p:nvSpPr>
          <p:cNvPr id="13" name="TextBox 12"/>
          <p:cNvSpPr txBox="1"/>
          <p:nvPr/>
        </p:nvSpPr>
        <p:spPr>
          <a:xfrm>
            <a:off x="1949839" y="3614352"/>
            <a:ext cx="1628972" cy="461665"/>
          </a:xfrm>
          <a:prstGeom prst="rect">
            <a:avLst/>
          </a:prstGeom>
          <a:noFill/>
        </p:spPr>
        <p:txBody>
          <a:bodyPr wrap="none" rtlCol="0">
            <a:spAutoFit/>
          </a:bodyPr>
          <a:lstStyle/>
          <a:p>
            <a:pPr defTabSz="1219170"/>
            <a:r>
              <a:rPr lang="en-US" sz="2400" i="1" dirty="0">
                <a:solidFill>
                  <a:srgbClr val="000000"/>
                </a:solidFill>
                <a:latin typeface="Times"/>
              </a:rPr>
              <a:t>2015 Series</a:t>
            </a:r>
          </a:p>
        </p:txBody>
      </p:sp>
      <p:sp>
        <p:nvSpPr>
          <p:cNvPr id="14" name="Rectangle 13"/>
          <p:cNvSpPr/>
          <p:nvPr/>
        </p:nvSpPr>
        <p:spPr>
          <a:xfrm>
            <a:off x="-57169" y="5874654"/>
            <a:ext cx="5128703" cy="748795"/>
          </a:xfrm>
          <a:prstGeom prst="rect">
            <a:avLst/>
          </a:prstGeom>
        </p:spPr>
        <p:txBody>
          <a:bodyPr wrap="square">
            <a:spAutoFit/>
          </a:bodyPr>
          <a:lstStyle/>
          <a:p>
            <a:pPr algn="ctr" defTabSz="1219170"/>
            <a:r>
              <a:rPr lang="en-US" sz="2133" dirty="0">
                <a:solidFill>
                  <a:srgbClr val="000000"/>
                </a:solidFill>
                <a:latin typeface="Times"/>
                <a:hlinkClick r:id="rId9" action="ppaction://hlinkfile"/>
              </a:rPr>
              <a:t>stlouisfed.org/</a:t>
            </a:r>
            <a:r>
              <a:rPr lang="en-US" sz="2133" dirty="0" err="1">
                <a:solidFill>
                  <a:srgbClr val="000000"/>
                </a:solidFill>
                <a:latin typeface="Times"/>
                <a:hlinkClick r:id="rId9" action="ppaction://hlinkfile"/>
              </a:rPr>
              <a:t>hfs</a:t>
            </a:r>
            <a:endParaRPr lang="en-US" sz="2133" dirty="0">
              <a:solidFill>
                <a:srgbClr val="000000"/>
              </a:solidFill>
              <a:latin typeface="Times"/>
            </a:endParaRPr>
          </a:p>
          <a:p>
            <a:pPr defTabSz="1219170"/>
            <a:endParaRPr lang="en-US" sz="2133" dirty="0">
              <a:solidFill>
                <a:srgbClr val="000000"/>
              </a:solidFill>
              <a:latin typeface="Times"/>
            </a:endParaRPr>
          </a:p>
        </p:txBody>
      </p:sp>
      <p:sp>
        <p:nvSpPr>
          <p:cNvPr id="4" name="Slide Number Placeholder 3"/>
          <p:cNvSpPr>
            <a:spLocks noGrp="1"/>
          </p:cNvSpPr>
          <p:nvPr>
            <p:ph type="sldNum" sz="quarter" idx="10"/>
          </p:nvPr>
        </p:nvSpPr>
        <p:spPr/>
        <p:txBody>
          <a:bodyPr/>
          <a:lstStyle/>
          <a:p>
            <a:pPr defTabSz="1219170"/>
            <a:fld id="{B8105780-823C-4AAB-8084-F29EBDFD4746}" type="slidenum">
              <a:rPr lang="en-US">
                <a:solidFill>
                  <a:srgbClr val="FFFFFF"/>
                </a:solidFill>
              </a:rPr>
              <a:pPr defTabSz="1219170"/>
              <a:t>4</a:t>
            </a:fld>
            <a:endParaRPr lang="en-US" dirty="0">
              <a:solidFill>
                <a:srgbClr val="FFFFFF"/>
              </a:solidFill>
            </a:endParaRPr>
          </a:p>
        </p:txBody>
      </p:sp>
    </p:spTree>
    <p:extLst>
      <p:ext uri="{BB962C8B-B14F-4D97-AF65-F5344CB8AC3E}">
        <p14:creationId xmlns:p14="http://schemas.microsoft.com/office/powerpoint/2010/main" val="148635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p:nvPr/>
        </p:nvSpPr>
        <p:spPr>
          <a:xfrm>
            <a:off x="2186600" y="6022833"/>
            <a:ext cx="10005200" cy="717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r>
              <a:rPr lang="en" sz="1600" kern="0">
                <a:solidFill>
                  <a:srgbClr val="666666"/>
                </a:solidFill>
                <a:latin typeface="Times New Roman"/>
                <a:ea typeface="Times New Roman"/>
                <a:cs typeface="Times New Roman"/>
                <a:sym typeface="Times New Roman"/>
              </a:rPr>
              <a:t>Table 1: Change in Ownership and Rentals by Race/Ethnicity between 2009 and 2017</a:t>
            </a:r>
            <a:endParaRPr sz="1600" kern="0">
              <a:solidFill>
                <a:srgbClr val="666666"/>
              </a:solidFill>
              <a:latin typeface="Times New Roman"/>
              <a:ea typeface="Times New Roman"/>
              <a:cs typeface="Times New Roman"/>
              <a:sym typeface="Times New Roman"/>
            </a:endParaRPr>
          </a:p>
          <a:p>
            <a:pPr defTabSz="1219170">
              <a:buClr>
                <a:srgbClr val="000000"/>
              </a:buClr>
            </a:pPr>
            <a:r>
              <a:rPr lang="en" sz="1333" i="1" kern="0">
                <a:solidFill>
                  <a:srgbClr val="666666"/>
                </a:solidFill>
                <a:latin typeface="Times New Roman"/>
                <a:ea typeface="Times New Roman"/>
                <a:cs typeface="Times New Roman"/>
                <a:sym typeface="Times New Roman"/>
              </a:rPr>
              <a:t>Source: </a:t>
            </a:r>
            <a:r>
              <a:rPr lang="en" sz="1333" i="1" kern="0">
                <a:solidFill>
                  <a:srgbClr val="FF0000"/>
                </a:solidFill>
                <a:latin typeface="Times New Roman"/>
                <a:ea typeface="Times New Roman"/>
                <a:cs typeface="Times New Roman"/>
                <a:sym typeface="Times New Roman"/>
              </a:rPr>
              <a:t>ACS 2013-2017</a:t>
            </a:r>
            <a:r>
              <a:rPr lang="en" sz="1333" i="1" kern="0">
                <a:solidFill>
                  <a:srgbClr val="666666"/>
                </a:solidFill>
                <a:latin typeface="Times New Roman"/>
                <a:ea typeface="Times New Roman"/>
                <a:cs typeface="Times New Roman"/>
                <a:sym typeface="Times New Roman"/>
              </a:rPr>
              <a:t> TN-AR-MS Shelby County MSA</a:t>
            </a:r>
            <a:endParaRPr sz="1867" kern="0">
              <a:solidFill>
                <a:srgbClr val="666666"/>
              </a:solidFill>
              <a:latin typeface="Arial"/>
              <a:cs typeface="Arial"/>
              <a:sym typeface="Arial"/>
            </a:endParaRPr>
          </a:p>
        </p:txBody>
      </p:sp>
      <p:graphicFrame>
        <p:nvGraphicFramePr>
          <p:cNvPr id="151" name="Google Shape;151;p30"/>
          <p:cNvGraphicFramePr/>
          <p:nvPr/>
        </p:nvGraphicFramePr>
        <p:xfrm>
          <a:off x="1153133" y="1189567"/>
          <a:ext cx="9668600" cy="4655233"/>
        </p:xfrm>
        <a:graphic>
          <a:graphicData uri="http://schemas.openxmlformats.org/drawingml/2006/table">
            <a:tbl>
              <a:tblPr>
                <a:noFill/>
              </a:tblPr>
              <a:tblGrid>
                <a:gridCol w="2787767">
                  <a:extLst>
                    <a:ext uri="{9D8B030D-6E8A-4147-A177-3AD203B41FA5}">
                      <a16:colId xmlns:a16="http://schemas.microsoft.com/office/drawing/2014/main" val="20000"/>
                    </a:ext>
                  </a:extLst>
                </a:gridCol>
                <a:gridCol w="1289167">
                  <a:extLst>
                    <a:ext uri="{9D8B030D-6E8A-4147-A177-3AD203B41FA5}">
                      <a16:colId xmlns:a16="http://schemas.microsoft.com/office/drawing/2014/main" val="20001"/>
                    </a:ext>
                  </a:extLst>
                </a:gridCol>
                <a:gridCol w="1208567">
                  <a:extLst>
                    <a:ext uri="{9D8B030D-6E8A-4147-A177-3AD203B41FA5}">
                      <a16:colId xmlns:a16="http://schemas.microsoft.com/office/drawing/2014/main" val="20002"/>
                    </a:ext>
                  </a:extLst>
                </a:gridCol>
                <a:gridCol w="1160233">
                  <a:extLst>
                    <a:ext uri="{9D8B030D-6E8A-4147-A177-3AD203B41FA5}">
                      <a16:colId xmlns:a16="http://schemas.microsoft.com/office/drawing/2014/main" val="20003"/>
                    </a:ext>
                  </a:extLst>
                </a:gridCol>
                <a:gridCol w="1611433">
                  <a:extLst>
                    <a:ext uri="{9D8B030D-6E8A-4147-A177-3AD203B41FA5}">
                      <a16:colId xmlns:a16="http://schemas.microsoft.com/office/drawing/2014/main" val="20004"/>
                    </a:ext>
                  </a:extLst>
                </a:gridCol>
                <a:gridCol w="1611433">
                  <a:extLst>
                    <a:ext uri="{9D8B030D-6E8A-4147-A177-3AD203B41FA5}">
                      <a16:colId xmlns:a16="http://schemas.microsoft.com/office/drawing/2014/main" val="20005"/>
                    </a:ext>
                  </a:extLst>
                </a:gridCol>
              </a:tblGrid>
              <a:tr h="666533">
                <a:tc>
                  <a:txBody>
                    <a:bodyPr/>
                    <a:lstStyle/>
                    <a:p>
                      <a:pPr marL="0" lvl="0" indent="0" algn="l" rtl="0">
                        <a:lnSpc>
                          <a:spcPct val="115000"/>
                        </a:lnSpc>
                        <a:spcBef>
                          <a:spcPts val="0"/>
                        </a:spcBef>
                        <a:spcAft>
                          <a:spcPts val="0"/>
                        </a:spcAft>
                        <a:buNone/>
                      </a:pPr>
                      <a:r>
                        <a:rPr lang="en" sz="1300"/>
                        <a:t>Race</a:t>
                      </a:r>
                      <a:endParaRPr sz="1300"/>
                    </a:p>
                  </a:txBody>
                  <a:tcPr marL="33867" marR="33867" marT="33867" marB="338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r" rtl="0">
                        <a:lnSpc>
                          <a:spcPct val="115000"/>
                        </a:lnSpc>
                        <a:spcBef>
                          <a:spcPts val="0"/>
                        </a:spcBef>
                        <a:spcAft>
                          <a:spcPts val="0"/>
                        </a:spcAft>
                        <a:buNone/>
                      </a:pPr>
                      <a:r>
                        <a:rPr lang="en" sz="1300"/>
                        <a:t>2009</a:t>
                      </a:r>
                      <a:endParaRPr sz="1300"/>
                    </a:p>
                  </a:txBody>
                  <a:tcPr marL="33867" marR="33867" marT="33867" marB="338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r" rtl="0">
                        <a:lnSpc>
                          <a:spcPct val="115000"/>
                        </a:lnSpc>
                        <a:spcBef>
                          <a:spcPts val="0"/>
                        </a:spcBef>
                        <a:spcAft>
                          <a:spcPts val="0"/>
                        </a:spcAft>
                        <a:buNone/>
                      </a:pPr>
                      <a:r>
                        <a:rPr lang="en" sz="1300"/>
                        <a:t>2013</a:t>
                      </a:r>
                      <a:endParaRPr sz="1300"/>
                    </a:p>
                  </a:txBody>
                  <a:tcPr marL="33867" marR="33867" marT="33867" marB="338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r" rtl="0">
                        <a:lnSpc>
                          <a:spcPct val="115000"/>
                        </a:lnSpc>
                        <a:spcBef>
                          <a:spcPts val="0"/>
                        </a:spcBef>
                        <a:spcAft>
                          <a:spcPts val="0"/>
                        </a:spcAft>
                        <a:buNone/>
                      </a:pPr>
                      <a:r>
                        <a:rPr lang="en" sz="1300"/>
                        <a:t>2017</a:t>
                      </a:r>
                      <a:endParaRPr sz="1300"/>
                    </a:p>
                  </a:txBody>
                  <a:tcPr marL="33867" marR="33867" marT="33867" marB="338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 sz="1300"/>
                        <a:t> # change from 2009 to 2018</a:t>
                      </a:r>
                      <a:endParaRPr sz="1300"/>
                    </a:p>
                  </a:txBody>
                  <a:tcPr marL="33867" marR="33867" marT="33867" marB="3386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 sz="1300"/>
                        <a:t>% Change from 2009 to 2017</a:t>
                      </a:r>
                      <a:endParaRPr sz="1300"/>
                    </a:p>
                  </a:txBody>
                  <a:tcPr marL="33867" marR="33867" marT="33867" marB="3386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extLst>
                  <a:ext uri="{0D108BD9-81ED-4DB2-BD59-A6C34878D82A}">
                    <a16:rowId xmlns:a16="http://schemas.microsoft.com/office/drawing/2014/main" val="10000"/>
                  </a:ext>
                </a:extLst>
              </a:tr>
              <a:tr h="376300">
                <a:tc>
                  <a:txBody>
                    <a:bodyPr/>
                    <a:lstStyle/>
                    <a:p>
                      <a:pPr marL="0" lvl="0" indent="0" algn="l" rtl="0">
                        <a:lnSpc>
                          <a:spcPct val="115000"/>
                        </a:lnSpc>
                        <a:spcBef>
                          <a:spcPts val="0"/>
                        </a:spcBef>
                        <a:spcAft>
                          <a:spcPts val="0"/>
                        </a:spcAft>
                        <a:buNone/>
                      </a:pPr>
                      <a:r>
                        <a:rPr lang="en" sz="1300" b="1"/>
                        <a:t>Hispanic / Latino</a:t>
                      </a:r>
                      <a:endParaRPr sz="1300" b="1"/>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76300">
                <a:tc>
                  <a:txBody>
                    <a:bodyPr/>
                    <a:lstStyle/>
                    <a:p>
                      <a:pPr marL="0" lvl="0" indent="0" algn="l" rtl="0">
                        <a:lnSpc>
                          <a:spcPct val="115000"/>
                        </a:lnSpc>
                        <a:spcBef>
                          <a:spcPts val="0"/>
                        </a:spcBef>
                        <a:spcAft>
                          <a:spcPts val="0"/>
                        </a:spcAft>
                        <a:buNone/>
                      </a:pPr>
                      <a:r>
                        <a:rPr lang="en" sz="1300"/>
                        <a:t>Owner</a:t>
                      </a:r>
                      <a:endParaRPr sz="1300"/>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5369</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6298</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7579</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2210</a:t>
                      </a: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41.16%</a:t>
                      </a: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376300">
                <a:tc>
                  <a:txBody>
                    <a:bodyPr/>
                    <a:lstStyle/>
                    <a:p>
                      <a:pPr marL="0" lvl="0" indent="0" algn="l" rtl="0">
                        <a:lnSpc>
                          <a:spcPct val="115000"/>
                        </a:lnSpc>
                        <a:spcBef>
                          <a:spcPts val="0"/>
                        </a:spcBef>
                        <a:spcAft>
                          <a:spcPts val="0"/>
                        </a:spcAft>
                        <a:buNone/>
                      </a:pPr>
                      <a:r>
                        <a:rPr lang="en" sz="1300"/>
                        <a:t>Renter</a:t>
                      </a:r>
                      <a:endParaRPr sz="1300"/>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7666</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9963</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9757</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2091</a:t>
                      </a: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27.28%</a:t>
                      </a: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59033">
                <a:tc>
                  <a:txBody>
                    <a:bodyPr/>
                    <a:lstStyle/>
                    <a:p>
                      <a:pPr marL="0" lvl="0" indent="0" algn="l" rtl="0">
                        <a:lnSpc>
                          <a:spcPct val="115000"/>
                        </a:lnSpc>
                        <a:spcBef>
                          <a:spcPts val="0"/>
                        </a:spcBef>
                        <a:spcAft>
                          <a:spcPts val="0"/>
                        </a:spcAft>
                        <a:buNone/>
                      </a:pPr>
                      <a:r>
                        <a:rPr lang="en" sz="1300" b="1"/>
                        <a:t>Black or African American</a:t>
                      </a:r>
                      <a:endParaRPr sz="1300" b="1"/>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376300">
                <a:tc>
                  <a:txBody>
                    <a:bodyPr/>
                    <a:lstStyle/>
                    <a:p>
                      <a:pPr marL="0" lvl="0" indent="0" algn="l" rtl="0">
                        <a:lnSpc>
                          <a:spcPct val="115000"/>
                        </a:lnSpc>
                        <a:spcBef>
                          <a:spcPts val="0"/>
                        </a:spcBef>
                        <a:spcAft>
                          <a:spcPts val="0"/>
                        </a:spcAft>
                        <a:buNone/>
                      </a:pPr>
                      <a:r>
                        <a:rPr lang="en" sz="1300"/>
                        <a:t>Owner</a:t>
                      </a:r>
                      <a:endParaRPr sz="1300"/>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300"/>
                        <a:t>105221</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300"/>
                        <a:t>104496</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103959</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-1262</a:t>
                      </a: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tc>
                  <a:txBody>
                    <a:bodyPr/>
                    <a:lstStyle/>
                    <a:p>
                      <a:pPr marL="0" lvl="0" indent="0" algn="r" rtl="0">
                        <a:lnSpc>
                          <a:spcPct val="115000"/>
                        </a:lnSpc>
                        <a:spcBef>
                          <a:spcPts val="0"/>
                        </a:spcBef>
                        <a:spcAft>
                          <a:spcPts val="0"/>
                        </a:spcAft>
                        <a:buNone/>
                      </a:pPr>
                      <a:r>
                        <a:rPr lang="en" sz="1300"/>
                        <a:t>-1.20%</a:t>
                      </a: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5"/>
                  </a:ext>
                </a:extLst>
              </a:tr>
              <a:tr h="376300">
                <a:tc>
                  <a:txBody>
                    <a:bodyPr/>
                    <a:lstStyle/>
                    <a:p>
                      <a:pPr marL="0" lvl="0" indent="0" algn="l" rtl="0">
                        <a:lnSpc>
                          <a:spcPct val="115000"/>
                        </a:lnSpc>
                        <a:spcBef>
                          <a:spcPts val="0"/>
                        </a:spcBef>
                        <a:spcAft>
                          <a:spcPts val="0"/>
                        </a:spcAft>
                        <a:buNone/>
                      </a:pPr>
                      <a:r>
                        <a:rPr lang="en" sz="1300"/>
                        <a:t>Renter</a:t>
                      </a:r>
                      <a:endParaRPr sz="1300"/>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96100</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105556</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121181</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25081</a:t>
                      </a: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r" rtl="0">
                        <a:lnSpc>
                          <a:spcPct val="115000"/>
                        </a:lnSpc>
                        <a:spcBef>
                          <a:spcPts val="0"/>
                        </a:spcBef>
                        <a:spcAft>
                          <a:spcPts val="0"/>
                        </a:spcAft>
                        <a:buNone/>
                      </a:pPr>
                      <a:r>
                        <a:rPr lang="en" sz="1300" b="1"/>
                        <a:t>26.10%</a:t>
                      </a:r>
                      <a:endParaRPr sz="1300" b="1"/>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extLst>
                  <a:ext uri="{0D108BD9-81ED-4DB2-BD59-A6C34878D82A}">
                    <a16:rowId xmlns:a16="http://schemas.microsoft.com/office/drawing/2014/main" val="10006"/>
                  </a:ext>
                </a:extLst>
              </a:tr>
              <a:tr h="795567">
                <a:tc>
                  <a:txBody>
                    <a:bodyPr/>
                    <a:lstStyle/>
                    <a:p>
                      <a:pPr marL="0" lvl="0" indent="0" algn="l" rtl="0">
                        <a:lnSpc>
                          <a:spcPct val="115000"/>
                        </a:lnSpc>
                        <a:spcBef>
                          <a:spcPts val="0"/>
                        </a:spcBef>
                        <a:spcAft>
                          <a:spcPts val="0"/>
                        </a:spcAft>
                        <a:buNone/>
                      </a:pPr>
                      <a:r>
                        <a:rPr lang="en" sz="1300" b="1"/>
                        <a:t>White </a:t>
                      </a:r>
                      <a:br>
                        <a:rPr lang="en" sz="1300" b="1"/>
                      </a:br>
                      <a:r>
                        <a:rPr lang="en" sz="1300" b="1"/>
                        <a:t>not Hispanic / Latino</a:t>
                      </a:r>
                      <a:endParaRPr sz="1300" b="1"/>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376300">
                <a:tc>
                  <a:txBody>
                    <a:bodyPr/>
                    <a:lstStyle/>
                    <a:p>
                      <a:pPr marL="0" lvl="0" indent="0" algn="l" rtl="0">
                        <a:lnSpc>
                          <a:spcPct val="115000"/>
                        </a:lnSpc>
                        <a:spcBef>
                          <a:spcPts val="0"/>
                        </a:spcBef>
                        <a:spcAft>
                          <a:spcPts val="0"/>
                        </a:spcAft>
                        <a:buNone/>
                      </a:pPr>
                      <a:r>
                        <a:rPr lang="en" sz="1300"/>
                        <a:t>Owner</a:t>
                      </a:r>
                      <a:endParaRPr sz="1300"/>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194150</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187876</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179332</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-14818</a:t>
                      </a: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r" rtl="0">
                        <a:lnSpc>
                          <a:spcPct val="115000"/>
                        </a:lnSpc>
                        <a:spcBef>
                          <a:spcPts val="0"/>
                        </a:spcBef>
                        <a:spcAft>
                          <a:spcPts val="0"/>
                        </a:spcAft>
                        <a:buNone/>
                      </a:pPr>
                      <a:r>
                        <a:rPr lang="en" sz="1300"/>
                        <a:t>-7.63%</a:t>
                      </a: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r h="376300">
                <a:tc>
                  <a:txBody>
                    <a:bodyPr/>
                    <a:lstStyle/>
                    <a:p>
                      <a:pPr marL="0" lvl="0" indent="0" algn="l" rtl="0">
                        <a:lnSpc>
                          <a:spcPct val="115000"/>
                        </a:lnSpc>
                        <a:spcBef>
                          <a:spcPts val="0"/>
                        </a:spcBef>
                        <a:spcAft>
                          <a:spcPts val="0"/>
                        </a:spcAft>
                        <a:buNone/>
                      </a:pPr>
                      <a:r>
                        <a:rPr lang="en" sz="1300"/>
                        <a:t>Renter</a:t>
                      </a:r>
                      <a:endParaRPr sz="1300"/>
                    </a:p>
                  </a:txBody>
                  <a:tcPr marL="33867" marR="33867" marT="33867" marB="33867">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57443</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57623</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59073</a:t>
                      </a:r>
                      <a:endParaRPr sz="1300"/>
                    </a:p>
                  </a:txBody>
                  <a:tcPr marL="33867" marR="33867" marT="33867" marB="33867">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1630</a:t>
                      </a:r>
                      <a:endParaRPr sz="1300"/>
                    </a:p>
                  </a:txBody>
                  <a:tcPr marL="33867" marR="33867" marT="33867" marB="33867" anchor="b">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en" sz="1300"/>
                        <a:t>2.84%</a:t>
                      </a:r>
                      <a:endParaRPr sz="1300"/>
                    </a:p>
                  </a:txBody>
                  <a:tcPr marL="33867" marR="33867" marT="33867" marB="33867" anchor="b">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
        <p:nvSpPr>
          <p:cNvPr id="152" name="Google Shape;152;p30"/>
          <p:cNvSpPr txBox="1"/>
          <p:nvPr/>
        </p:nvSpPr>
        <p:spPr>
          <a:xfrm>
            <a:off x="288233" y="294333"/>
            <a:ext cx="11726000" cy="7172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667" b="1" kern="0">
                <a:solidFill>
                  <a:srgbClr val="434343"/>
                </a:solidFill>
                <a:latin typeface="Lato"/>
                <a:ea typeface="Lato"/>
                <a:cs typeface="Lato"/>
                <a:sym typeface="Lato"/>
              </a:rPr>
              <a:t>The Impact: Change in rates of homeownership and rentals in Shelby County</a:t>
            </a:r>
            <a:endParaRPr sz="2667" b="1" kern="0">
              <a:solidFill>
                <a:srgbClr val="434343"/>
              </a:solidFill>
              <a:latin typeface="Lato"/>
              <a:ea typeface="Lato"/>
              <a:cs typeface="Lato"/>
              <a:sym typeface="Lato"/>
            </a:endParaRPr>
          </a:p>
        </p:txBody>
      </p:sp>
    </p:spTree>
    <p:extLst>
      <p:ext uri="{BB962C8B-B14F-4D97-AF65-F5344CB8AC3E}">
        <p14:creationId xmlns:p14="http://schemas.microsoft.com/office/powerpoint/2010/main" val="3429394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56"/>
        <p:cNvGrpSpPr/>
        <p:nvPr/>
      </p:nvGrpSpPr>
      <p:grpSpPr>
        <a:xfrm>
          <a:off x="0" y="0"/>
          <a:ext cx="0" cy="0"/>
          <a:chOff x="0" y="0"/>
          <a:chExt cx="0" cy="0"/>
        </a:xfrm>
      </p:grpSpPr>
      <p:pic>
        <p:nvPicPr>
          <p:cNvPr id="157" name="Google Shape;157;p31"/>
          <p:cNvPicPr preferRelativeResize="0"/>
          <p:nvPr/>
        </p:nvPicPr>
        <p:blipFill>
          <a:blip r:embed="rId3" cstate="email">
            <a:alphaModFix amt="39000"/>
            <a:extLst>
              <a:ext uri="{28A0092B-C50C-407E-A947-70E740481C1C}">
                <a14:useLocalDpi xmlns:a14="http://schemas.microsoft.com/office/drawing/2010/main"/>
              </a:ext>
            </a:extLst>
          </a:blip>
          <a:stretch>
            <a:fillRect/>
          </a:stretch>
        </p:blipFill>
        <p:spPr>
          <a:xfrm>
            <a:off x="1" y="1"/>
            <a:ext cx="12192001" cy="6858001"/>
          </a:xfrm>
          <a:prstGeom prst="rect">
            <a:avLst/>
          </a:prstGeom>
          <a:noFill/>
          <a:ln>
            <a:noFill/>
          </a:ln>
        </p:spPr>
      </p:pic>
      <p:sp>
        <p:nvSpPr>
          <p:cNvPr id="158" name="Google Shape;158;p31"/>
          <p:cNvSpPr txBox="1">
            <a:spLocks noGrp="1"/>
          </p:cNvSpPr>
          <p:nvPr>
            <p:ph type="body" idx="4294967295"/>
          </p:nvPr>
        </p:nvSpPr>
        <p:spPr>
          <a:xfrm>
            <a:off x="870151" y="3152100"/>
            <a:ext cx="10515600" cy="2520000"/>
          </a:xfrm>
          <a:prstGeom prst="rect">
            <a:avLst/>
          </a:prstGeom>
          <a:noFill/>
          <a:ln>
            <a:noFill/>
          </a:ln>
        </p:spPr>
        <p:txBody>
          <a:bodyPr spcFirstLastPara="1" wrap="square" lIns="91433" tIns="45700" rIns="91433" bIns="45700" anchor="ctr" anchorCtr="0">
            <a:noAutofit/>
          </a:bodyPr>
          <a:lstStyle/>
          <a:p>
            <a:pPr marL="0" indent="0">
              <a:lnSpc>
                <a:spcPct val="93000"/>
              </a:lnSpc>
              <a:buClr>
                <a:schemeClr val="lt1"/>
              </a:buClr>
              <a:buSzPts val="1300"/>
              <a:buNone/>
            </a:pPr>
            <a:endParaRPr sz="2400" i="1"/>
          </a:p>
          <a:p>
            <a:pPr marL="0" indent="0">
              <a:lnSpc>
                <a:spcPct val="93000"/>
              </a:lnSpc>
              <a:buClr>
                <a:srgbClr val="262626"/>
              </a:buClr>
              <a:buSzPts val="800"/>
              <a:buNone/>
            </a:pPr>
            <a:endParaRPr sz="2400">
              <a:solidFill>
                <a:schemeClr val="lt1"/>
              </a:solidFill>
            </a:endParaRPr>
          </a:p>
          <a:p>
            <a:pPr marL="0" indent="0">
              <a:lnSpc>
                <a:spcPct val="93000"/>
              </a:lnSpc>
              <a:buClr>
                <a:srgbClr val="262626"/>
              </a:buClr>
              <a:buSzPts val="800"/>
              <a:buNone/>
            </a:pPr>
            <a:endParaRPr sz="2400">
              <a:solidFill>
                <a:schemeClr val="lt1"/>
              </a:solidFill>
            </a:endParaRPr>
          </a:p>
          <a:p>
            <a:pPr marL="0" indent="0">
              <a:lnSpc>
                <a:spcPct val="93000"/>
              </a:lnSpc>
              <a:buClr>
                <a:srgbClr val="262626"/>
              </a:buClr>
              <a:buSzPts val="800"/>
              <a:buNone/>
            </a:pPr>
            <a:endParaRPr sz="2400">
              <a:solidFill>
                <a:schemeClr val="lt1"/>
              </a:solidFill>
            </a:endParaRPr>
          </a:p>
          <a:p>
            <a:pPr marL="0" indent="0">
              <a:lnSpc>
                <a:spcPct val="93000"/>
              </a:lnSpc>
              <a:buClr>
                <a:schemeClr val="lt1"/>
              </a:buClr>
              <a:buSzPts val="800"/>
              <a:buNone/>
            </a:pPr>
            <a:r>
              <a:rPr lang="en" sz="2400">
                <a:solidFill>
                  <a:schemeClr val="lt1"/>
                </a:solidFill>
              </a:rPr>
              <a:t> </a:t>
            </a:r>
            <a:endParaRPr sz="2400"/>
          </a:p>
          <a:p>
            <a:pPr marL="0" indent="0">
              <a:lnSpc>
                <a:spcPct val="93000"/>
              </a:lnSpc>
              <a:spcAft>
                <a:spcPts val="2133"/>
              </a:spcAft>
              <a:buClr>
                <a:srgbClr val="262626"/>
              </a:buClr>
              <a:buSzPts val="800"/>
              <a:buNone/>
            </a:pPr>
            <a:endParaRPr sz="2400">
              <a:solidFill>
                <a:schemeClr val="lt1"/>
              </a:solidFill>
            </a:endParaRPr>
          </a:p>
        </p:txBody>
      </p:sp>
      <p:sp>
        <p:nvSpPr>
          <p:cNvPr id="159" name="Google Shape;159;p31"/>
          <p:cNvSpPr txBox="1"/>
          <p:nvPr/>
        </p:nvSpPr>
        <p:spPr>
          <a:xfrm>
            <a:off x="1895279" y="701412"/>
            <a:ext cx="8401600" cy="819200"/>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FFFFFF"/>
              </a:buClr>
              <a:buSzPts val="2700"/>
            </a:pPr>
            <a:r>
              <a:rPr lang="en" sz="3600" kern="0">
                <a:solidFill>
                  <a:srgbClr val="FF9900"/>
                </a:solidFill>
                <a:latin typeface="Arial"/>
                <a:ea typeface="Arial"/>
                <a:cs typeface="Arial"/>
                <a:sym typeface="Arial"/>
              </a:rPr>
              <a:t>Methodology</a:t>
            </a:r>
            <a:endParaRPr sz="1467" kern="0">
              <a:solidFill>
                <a:srgbClr val="FF9900"/>
              </a:solidFill>
              <a:latin typeface="Arial"/>
              <a:cs typeface="Arial"/>
              <a:sym typeface="Arial"/>
            </a:endParaRPr>
          </a:p>
        </p:txBody>
      </p:sp>
      <p:sp>
        <p:nvSpPr>
          <p:cNvPr id="160" name="Google Shape;160;p31"/>
          <p:cNvSpPr txBox="1"/>
          <p:nvPr/>
        </p:nvSpPr>
        <p:spPr>
          <a:xfrm>
            <a:off x="870167" y="1520600"/>
            <a:ext cx="10916000" cy="1037600"/>
          </a:xfrm>
          <a:prstGeom prst="rect">
            <a:avLst/>
          </a:prstGeom>
          <a:noFill/>
          <a:ln>
            <a:noFill/>
          </a:ln>
        </p:spPr>
        <p:txBody>
          <a:bodyPr spcFirstLastPara="1" wrap="square" lIns="121900" tIns="121900" rIns="121900" bIns="121900" anchor="t" anchorCtr="0">
            <a:noAutofit/>
          </a:bodyPr>
          <a:lstStyle/>
          <a:p>
            <a:pPr defTabSz="1219170">
              <a:lnSpc>
                <a:spcPct val="93000"/>
              </a:lnSpc>
              <a:buClr>
                <a:srgbClr val="FFFFFF"/>
              </a:buClr>
              <a:buSzPts val="1760"/>
            </a:pPr>
            <a:endParaRPr sz="3200" u="sng" kern="0">
              <a:solidFill>
                <a:srgbClr val="595959"/>
              </a:solidFill>
              <a:latin typeface="Arial"/>
              <a:cs typeface="Arial"/>
              <a:sym typeface="Arial"/>
            </a:endParaRPr>
          </a:p>
          <a:p>
            <a:pPr defTabSz="1219170">
              <a:lnSpc>
                <a:spcPct val="93000"/>
              </a:lnSpc>
              <a:buClr>
                <a:srgbClr val="FFFFFF"/>
              </a:buClr>
              <a:buSzPts val="1760"/>
            </a:pPr>
            <a:r>
              <a:rPr lang="en" sz="3200" u="sng" kern="0">
                <a:solidFill>
                  <a:srgbClr val="FFFFFF"/>
                </a:solidFill>
                <a:latin typeface="Arial"/>
                <a:cs typeface="Arial"/>
                <a:sym typeface="Arial"/>
              </a:rPr>
              <a:t>Quantitative-style survey</a:t>
            </a:r>
            <a:r>
              <a:rPr lang="en" sz="3200" kern="0">
                <a:solidFill>
                  <a:srgbClr val="FFFFFF"/>
                </a:solidFill>
                <a:latin typeface="Arial"/>
                <a:cs typeface="Arial"/>
                <a:sym typeface="Arial"/>
              </a:rPr>
              <a:t>  distributed to 80 people in Memphis, TN with 25 questions conducted by University of Memphis Social Work volunteers </a:t>
            </a:r>
            <a:endParaRPr sz="3200" kern="0">
              <a:solidFill>
                <a:srgbClr val="595959"/>
              </a:solidFill>
              <a:latin typeface="Arial"/>
              <a:cs typeface="Arial"/>
              <a:sym typeface="Arial"/>
            </a:endParaRPr>
          </a:p>
          <a:p>
            <a:pPr defTabSz="1219170">
              <a:lnSpc>
                <a:spcPct val="93000"/>
              </a:lnSpc>
              <a:buClr>
                <a:srgbClr val="FFFFFF"/>
              </a:buClr>
              <a:buSzPts val="1760"/>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775779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32"/>
          <p:cNvSpPr txBox="1">
            <a:spLocks noGrp="1"/>
          </p:cNvSpPr>
          <p:nvPr>
            <p:ph type="body" idx="1"/>
          </p:nvPr>
        </p:nvSpPr>
        <p:spPr>
          <a:xfrm>
            <a:off x="6443667" y="1307200"/>
            <a:ext cx="5378400" cy="4243600"/>
          </a:xfrm>
          <a:prstGeom prst="rect">
            <a:avLst/>
          </a:prstGeom>
        </p:spPr>
        <p:txBody>
          <a:bodyPr spcFirstLastPara="1" wrap="square" lIns="121900" tIns="121900" rIns="121900" bIns="121900" anchor="ctr" anchorCtr="0">
            <a:noAutofit/>
          </a:bodyPr>
          <a:lstStyle/>
          <a:p>
            <a:pPr marL="0" indent="0">
              <a:buNone/>
            </a:pPr>
            <a:r>
              <a:rPr lang="en" sz="4000" b="1">
                <a:solidFill>
                  <a:schemeClr val="dk1"/>
                </a:solidFill>
              </a:rPr>
              <a:t>The Memphis Clarks</a:t>
            </a:r>
            <a:endParaRPr sz="4000">
              <a:solidFill>
                <a:schemeClr val="dk1"/>
              </a:solidFill>
            </a:endParaRPr>
          </a:p>
          <a:p>
            <a:pPr marL="0" indent="0">
              <a:spcBef>
                <a:spcPts val="2133"/>
              </a:spcBef>
              <a:spcAft>
                <a:spcPts val="2133"/>
              </a:spcAft>
              <a:buSzPts val="1100"/>
              <a:buNone/>
            </a:pPr>
            <a:r>
              <a:rPr lang="en" sz="2400">
                <a:solidFill>
                  <a:srgbClr val="000000"/>
                </a:solidFill>
              </a:rPr>
              <a:t>This family takes care of their children, one of whom uses a wheelchair. Due to the instability of their land installment contracts they were worried about eviction and the financial and emotional  turmoil of starting all over,</a:t>
            </a:r>
            <a:endParaRPr sz="2400">
              <a:solidFill>
                <a:srgbClr val="000000"/>
              </a:solidFill>
            </a:endParaRPr>
          </a:p>
        </p:txBody>
      </p:sp>
      <p:pic>
        <p:nvPicPr>
          <p:cNvPr id="166" name="Google Shape;166;p32"/>
          <p:cNvPicPr preferRelativeResize="0"/>
          <p:nvPr/>
        </p:nvPicPr>
        <p:blipFill rotWithShape="1">
          <a:blip r:embed="rId3" cstate="email">
            <a:alphaModFix amt="25000"/>
            <a:extLst>
              <a:ext uri="{28A0092B-C50C-407E-A947-70E740481C1C}">
                <a14:useLocalDpi xmlns:a14="http://schemas.microsoft.com/office/drawing/2010/main"/>
              </a:ext>
            </a:extLst>
          </a:blip>
          <a:srcRect r="-16293" b="-3082"/>
          <a:stretch/>
        </p:blipFill>
        <p:spPr>
          <a:xfrm>
            <a:off x="0" y="-1730866"/>
            <a:ext cx="14757403" cy="8588865"/>
          </a:xfrm>
          <a:prstGeom prst="rect">
            <a:avLst/>
          </a:prstGeom>
          <a:noFill/>
          <a:ln>
            <a:noFill/>
          </a:ln>
        </p:spPr>
      </p:pic>
      <p:sp>
        <p:nvSpPr>
          <p:cNvPr id="167" name="Google Shape;167;p32"/>
          <p:cNvSpPr txBox="1"/>
          <p:nvPr/>
        </p:nvSpPr>
        <p:spPr>
          <a:xfrm>
            <a:off x="914767" y="357333"/>
            <a:ext cx="10024400" cy="10880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200" b="1" kern="0">
                <a:solidFill>
                  <a:srgbClr val="F46524"/>
                </a:solidFill>
                <a:latin typeface="Lato"/>
                <a:ea typeface="Lato"/>
                <a:cs typeface="Lato"/>
                <a:sym typeface="Lato"/>
              </a:rPr>
              <a:t>What does this mean for local families?</a:t>
            </a:r>
            <a:endParaRPr sz="3200" b="1" kern="0">
              <a:solidFill>
                <a:srgbClr val="F46524"/>
              </a:solidFill>
              <a:latin typeface="Lato"/>
              <a:ea typeface="Lato"/>
              <a:cs typeface="Lato"/>
              <a:sym typeface="Lato"/>
            </a:endParaRPr>
          </a:p>
        </p:txBody>
      </p:sp>
    </p:spTree>
    <p:extLst>
      <p:ext uri="{BB962C8B-B14F-4D97-AF65-F5344CB8AC3E}">
        <p14:creationId xmlns:p14="http://schemas.microsoft.com/office/powerpoint/2010/main" val="196401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171"/>
        <p:cNvGrpSpPr/>
        <p:nvPr/>
      </p:nvGrpSpPr>
      <p:grpSpPr>
        <a:xfrm>
          <a:off x="0" y="0"/>
          <a:ext cx="0" cy="0"/>
          <a:chOff x="0" y="0"/>
          <a:chExt cx="0" cy="0"/>
        </a:xfrm>
      </p:grpSpPr>
      <p:sp>
        <p:nvSpPr>
          <p:cNvPr id="172" name="Google Shape;172;p33"/>
          <p:cNvSpPr txBox="1"/>
          <p:nvPr/>
        </p:nvSpPr>
        <p:spPr>
          <a:xfrm>
            <a:off x="1883562" y="175846"/>
            <a:ext cx="8401429" cy="819151"/>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262626"/>
              </a:buClr>
              <a:buSzPts val="2700"/>
            </a:pPr>
            <a:endParaRPr sz="3600" kern="0">
              <a:solidFill>
                <a:srgbClr val="FFFFFF"/>
              </a:solidFill>
              <a:latin typeface="Arial"/>
              <a:ea typeface="Arial"/>
              <a:cs typeface="Arial"/>
              <a:sym typeface="Arial"/>
            </a:endParaRPr>
          </a:p>
        </p:txBody>
      </p:sp>
      <p:sp>
        <p:nvSpPr>
          <p:cNvPr id="173" name="Google Shape;173;p33"/>
          <p:cNvSpPr txBox="1"/>
          <p:nvPr/>
        </p:nvSpPr>
        <p:spPr>
          <a:xfrm>
            <a:off x="2035962" y="328246"/>
            <a:ext cx="8401429" cy="819151"/>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FFFFFF"/>
              </a:buClr>
              <a:buSzPts val="2700"/>
            </a:pPr>
            <a:r>
              <a:rPr lang="en" sz="3600" kern="0">
                <a:solidFill>
                  <a:srgbClr val="FFFFFF"/>
                </a:solidFill>
                <a:latin typeface="Arial"/>
                <a:ea typeface="Arial"/>
                <a:cs typeface="Arial"/>
                <a:sym typeface="Arial"/>
              </a:rPr>
              <a:t>Findings and Analysis</a:t>
            </a:r>
            <a:endParaRPr sz="1467" kern="0">
              <a:solidFill>
                <a:srgbClr val="000000"/>
              </a:solidFill>
              <a:latin typeface="Arial"/>
              <a:cs typeface="Arial"/>
              <a:sym typeface="Arial"/>
            </a:endParaRPr>
          </a:p>
        </p:txBody>
      </p:sp>
      <p:pic>
        <p:nvPicPr>
          <p:cNvPr id="174" name="Google Shape;174;p33"/>
          <p:cNvPicPr preferRelativeResize="0"/>
          <p:nvPr/>
        </p:nvPicPr>
        <p:blipFill rotWithShape="1">
          <a:blip r:embed="rId3">
            <a:alphaModFix/>
          </a:blip>
          <a:srcRect/>
          <a:stretch/>
        </p:blipFill>
        <p:spPr>
          <a:xfrm>
            <a:off x="1875226" y="1147401"/>
            <a:ext cx="8722901" cy="5381924"/>
          </a:xfrm>
          <a:prstGeom prst="rect">
            <a:avLst/>
          </a:prstGeom>
          <a:noFill/>
          <a:ln>
            <a:noFill/>
          </a:ln>
        </p:spPr>
      </p:pic>
      <p:sp>
        <p:nvSpPr>
          <p:cNvPr id="175" name="Google Shape;175;p33"/>
          <p:cNvSpPr txBox="1"/>
          <p:nvPr/>
        </p:nvSpPr>
        <p:spPr>
          <a:xfrm>
            <a:off x="9989401" y="5429475"/>
            <a:ext cx="9813300" cy="1144800"/>
          </a:xfrm>
          <a:prstGeom prst="rect">
            <a:avLst/>
          </a:prstGeom>
          <a:noFill/>
          <a:ln>
            <a:noFill/>
          </a:ln>
        </p:spPr>
        <p:txBody>
          <a:bodyPr spcFirstLastPara="1" wrap="square" lIns="91433" tIns="91433" rIns="91433" bIns="91433"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76;p33"/>
          <p:cNvSpPr txBox="1"/>
          <p:nvPr/>
        </p:nvSpPr>
        <p:spPr>
          <a:xfrm>
            <a:off x="5943600" y="2286000"/>
            <a:ext cx="711200" cy="3048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77;p33"/>
          <p:cNvSpPr/>
          <p:nvPr/>
        </p:nvSpPr>
        <p:spPr>
          <a:xfrm>
            <a:off x="5816600" y="2413000"/>
            <a:ext cx="838000" cy="178000"/>
          </a:xfrm>
          <a:prstGeom prst="rect">
            <a:avLst/>
          </a:prstGeom>
          <a:solidFill>
            <a:srgbClr val="F3F3F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485721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81"/>
        <p:cNvGrpSpPr/>
        <p:nvPr/>
      </p:nvGrpSpPr>
      <p:grpSpPr>
        <a:xfrm>
          <a:off x="0" y="0"/>
          <a:ext cx="0" cy="0"/>
          <a:chOff x="0" y="0"/>
          <a:chExt cx="0" cy="0"/>
        </a:xfrm>
      </p:grpSpPr>
      <p:sp>
        <p:nvSpPr>
          <p:cNvPr id="182" name="Google Shape;182;p34"/>
          <p:cNvSpPr txBox="1"/>
          <p:nvPr/>
        </p:nvSpPr>
        <p:spPr>
          <a:xfrm>
            <a:off x="1883562" y="175846"/>
            <a:ext cx="8401500" cy="819300"/>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262626"/>
              </a:buClr>
              <a:buSzPts val="2700"/>
            </a:pPr>
            <a:endParaRPr sz="3600" kern="0">
              <a:solidFill>
                <a:srgbClr val="FFFFFF"/>
              </a:solidFill>
              <a:latin typeface="Arial"/>
              <a:ea typeface="Arial"/>
              <a:cs typeface="Arial"/>
              <a:sym typeface="Arial"/>
            </a:endParaRPr>
          </a:p>
        </p:txBody>
      </p:sp>
      <p:sp>
        <p:nvSpPr>
          <p:cNvPr id="183" name="Google Shape;183;p34"/>
          <p:cNvSpPr txBox="1"/>
          <p:nvPr/>
        </p:nvSpPr>
        <p:spPr>
          <a:xfrm>
            <a:off x="2035962" y="328246"/>
            <a:ext cx="8401500" cy="819300"/>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FFFFFF"/>
              </a:buClr>
              <a:buSzPts val="2700"/>
            </a:pPr>
            <a:r>
              <a:rPr lang="en" sz="3600" kern="0">
                <a:solidFill>
                  <a:srgbClr val="FFFFFF"/>
                </a:solidFill>
                <a:latin typeface="Arial"/>
                <a:ea typeface="Arial"/>
                <a:cs typeface="Arial"/>
                <a:sym typeface="Arial"/>
              </a:rPr>
              <a:t>Findings and Analysis</a:t>
            </a:r>
            <a:endParaRPr sz="1467" kern="0">
              <a:solidFill>
                <a:srgbClr val="000000"/>
              </a:solidFill>
              <a:latin typeface="Arial"/>
              <a:cs typeface="Arial"/>
              <a:sym typeface="Arial"/>
            </a:endParaRPr>
          </a:p>
        </p:txBody>
      </p:sp>
      <p:pic>
        <p:nvPicPr>
          <p:cNvPr id="184" name="Google Shape;184;p34"/>
          <p:cNvPicPr preferRelativeResize="0"/>
          <p:nvPr/>
        </p:nvPicPr>
        <p:blipFill>
          <a:blip r:embed="rId3">
            <a:alphaModFix/>
          </a:blip>
          <a:stretch>
            <a:fillRect/>
          </a:stretch>
        </p:blipFill>
        <p:spPr>
          <a:xfrm>
            <a:off x="1895251" y="1398451"/>
            <a:ext cx="8401500" cy="5089371"/>
          </a:xfrm>
          <a:prstGeom prst="rect">
            <a:avLst/>
          </a:prstGeom>
          <a:noFill/>
          <a:ln>
            <a:noFill/>
          </a:ln>
        </p:spPr>
      </p:pic>
    </p:spTree>
    <p:extLst>
      <p:ext uri="{BB962C8B-B14F-4D97-AF65-F5344CB8AC3E}">
        <p14:creationId xmlns:p14="http://schemas.microsoft.com/office/powerpoint/2010/main" val="407563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88"/>
        <p:cNvGrpSpPr/>
        <p:nvPr/>
      </p:nvGrpSpPr>
      <p:grpSpPr>
        <a:xfrm>
          <a:off x="0" y="0"/>
          <a:ext cx="0" cy="0"/>
          <a:chOff x="0" y="0"/>
          <a:chExt cx="0" cy="0"/>
        </a:xfrm>
      </p:grpSpPr>
      <p:sp>
        <p:nvSpPr>
          <p:cNvPr id="189" name="Google Shape;189;p35"/>
          <p:cNvSpPr txBox="1"/>
          <p:nvPr/>
        </p:nvSpPr>
        <p:spPr>
          <a:xfrm>
            <a:off x="1883562" y="175846"/>
            <a:ext cx="8401500" cy="819300"/>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262626"/>
              </a:buClr>
              <a:buSzPts val="2700"/>
            </a:pPr>
            <a:endParaRPr sz="3600" kern="0">
              <a:solidFill>
                <a:srgbClr val="FFFFFF"/>
              </a:solidFill>
              <a:latin typeface="Arial"/>
              <a:ea typeface="Arial"/>
              <a:cs typeface="Arial"/>
              <a:sym typeface="Arial"/>
            </a:endParaRPr>
          </a:p>
        </p:txBody>
      </p:sp>
      <p:sp>
        <p:nvSpPr>
          <p:cNvPr id="190" name="Google Shape;190;p35"/>
          <p:cNvSpPr txBox="1"/>
          <p:nvPr/>
        </p:nvSpPr>
        <p:spPr>
          <a:xfrm>
            <a:off x="2035962" y="328246"/>
            <a:ext cx="8401500" cy="819300"/>
          </a:xfrm>
          <a:prstGeom prst="rect">
            <a:avLst/>
          </a:prstGeom>
          <a:noFill/>
          <a:ln>
            <a:noFill/>
          </a:ln>
        </p:spPr>
        <p:txBody>
          <a:bodyPr spcFirstLastPara="1" wrap="square" lIns="91433" tIns="45700" rIns="91433" bIns="45700" anchor="ctr" anchorCtr="0">
            <a:noAutofit/>
          </a:bodyPr>
          <a:lstStyle/>
          <a:p>
            <a:pPr algn="ctr" defTabSz="1219170">
              <a:lnSpc>
                <a:spcPct val="113000"/>
              </a:lnSpc>
              <a:buClr>
                <a:srgbClr val="FFFFFF"/>
              </a:buClr>
              <a:buSzPts val="2700"/>
            </a:pPr>
            <a:r>
              <a:rPr lang="en" sz="3600" kern="0">
                <a:solidFill>
                  <a:srgbClr val="FFFFFF"/>
                </a:solidFill>
                <a:latin typeface="Arial"/>
                <a:ea typeface="Arial"/>
                <a:cs typeface="Arial"/>
                <a:sym typeface="Arial"/>
              </a:rPr>
              <a:t>Findings and Analysis</a:t>
            </a:r>
            <a:endParaRPr sz="1467" kern="0">
              <a:solidFill>
                <a:srgbClr val="000000"/>
              </a:solidFill>
              <a:latin typeface="Arial"/>
              <a:cs typeface="Arial"/>
              <a:sym typeface="Arial"/>
            </a:endParaRPr>
          </a:p>
        </p:txBody>
      </p:sp>
      <p:pic>
        <p:nvPicPr>
          <p:cNvPr id="191" name="Google Shape;191;p35"/>
          <p:cNvPicPr preferRelativeResize="0"/>
          <p:nvPr/>
        </p:nvPicPr>
        <p:blipFill>
          <a:blip r:embed="rId3">
            <a:alphaModFix/>
          </a:blip>
          <a:stretch>
            <a:fillRect/>
          </a:stretch>
        </p:blipFill>
        <p:spPr>
          <a:xfrm>
            <a:off x="2035951" y="1360469"/>
            <a:ext cx="8401500" cy="5022051"/>
          </a:xfrm>
          <a:prstGeom prst="rect">
            <a:avLst/>
          </a:prstGeom>
          <a:noFill/>
          <a:ln>
            <a:noFill/>
          </a:ln>
        </p:spPr>
      </p:pic>
    </p:spTree>
    <p:extLst>
      <p:ext uri="{BB962C8B-B14F-4D97-AF65-F5344CB8AC3E}">
        <p14:creationId xmlns:p14="http://schemas.microsoft.com/office/powerpoint/2010/main" val="1356747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354000" y="1005600"/>
            <a:ext cx="5393600" cy="4846800"/>
          </a:xfrm>
          <a:prstGeom prst="rect">
            <a:avLst/>
          </a:prstGeom>
        </p:spPr>
        <p:txBody>
          <a:bodyPr spcFirstLastPara="1" wrap="square" lIns="121900" tIns="121900" rIns="121900" bIns="121900" anchor="ctr" anchorCtr="0">
            <a:noAutofit/>
          </a:bodyPr>
          <a:lstStyle/>
          <a:p>
            <a:pPr algn="l"/>
            <a:r>
              <a:rPr lang="en" sz="3333">
                <a:solidFill>
                  <a:schemeClr val="lt2"/>
                </a:solidFill>
              </a:rPr>
              <a:t>We need </a:t>
            </a:r>
            <a:br>
              <a:rPr lang="en" sz="3333">
                <a:solidFill>
                  <a:schemeClr val="lt2"/>
                </a:solidFill>
              </a:rPr>
            </a:br>
            <a:r>
              <a:rPr lang="en" sz="3333">
                <a:solidFill>
                  <a:schemeClr val="lt2"/>
                </a:solidFill>
              </a:rPr>
              <a:t>Equity Protection Acts for tenants and land installment contract buyers</a:t>
            </a:r>
            <a:endParaRPr sz="3333">
              <a:solidFill>
                <a:schemeClr val="lt2"/>
              </a:solidFill>
            </a:endParaRPr>
          </a:p>
          <a:p>
            <a:pPr algn="l"/>
            <a:r>
              <a:rPr lang="en" sz="3333">
                <a:solidFill>
                  <a:schemeClr val="lt2"/>
                </a:solidFill>
              </a:rPr>
              <a:t>      +</a:t>
            </a:r>
            <a:endParaRPr sz="3333">
              <a:solidFill>
                <a:schemeClr val="lt2"/>
              </a:solidFill>
            </a:endParaRPr>
          </a:p>
          <a:p>
            <a:pPr algn="l"/>
            <a:r>
              <a:rPr lang="en" sz="3333">
                <a:solidFill>
                  <a:schemeClr val="lt2"/>
                </a:solidFill>
              </a:rPr>
              <a:t>We need to pass rental regulations </a:t>
            </a:r>
            <a:endParaRPr sz="3333">
              <a:solidFill>
                <a:schemeClr val="lt2"/>
              </a:solidFill>
            </a:endParaRPr>
          </a:p>
        </p:txBody>
      </p:sp>
      <p:pic>
        <p:nvPicPr>
          <p:cNvPr id="197" name="Google Shape;197;p36"/>
          <p:cNvPicPr preferRelativeResize="0"/>
          <p:nvPr/>
        </p:nvPicPr>
        <p:blipFill>
          <a:blip r:embed="rId3" cstate="email">
            <a:alphaModFix amt="54000"/>
            <a:extLst>
              <a:ext uri="{28A0092B-C50C-407E-A947-70E740481C1C}">
                <a14:useLocalDpi xmlns:a14="http://schemas.microsoft.com/office/drawing/2010/main"/>
              </a:ext>
            </a:extLst>
          </a:blip>
          <a:stretch>
            <a:fillRect/>
          </a:stretch>
        </p:blipFill>
        <p:spPr>
          <a:xfrm>
            <a:off x="8346334" y="634801"/>
            <a:ext cx="3307900" cy="3307900"/>
          </a:xfrm>
          <a:prstGeom prst="rect">
            <a:avLst/>
          </a:prstGeom>
          <a:noFill/>
          <a:ln>
            <a:noFill/>
          </a:ln>
        </p:spPr>
      </p:pic>
      <p:pic>
        <p:nvPicPr>
          <p:cNvPr id="198" name="Google Shape;198;p36"/>
          <p:cNvPicPr preferRelativeResize="0"/>
          <p:nvPr/>
        </p:nvPicPr>
        <p:blipFill>
          <a:blip r:embed="rId4">
            <a:alphaModFix amt="42000"/>
          </a:blip>
          <a:stretch>
            <a:fillRect/>
          </a:stretch>
        </p:blipFill>
        <p:spPr>
          <a:xfrm>
            <a:off x="6201833" y="1730333"/>
            <a:ext cx="4041600" cy="4041600"/>
          </a:xfrm>
          <a:prstGeom prst="rect">
            <a:avLst/>
          </a:prstGeom>
          <a:noFill/>
          <a:ln>
            <a:noFill/>
          </a:ln>
        </p:spPr>
      </p:pic>
      <p:sp>
        <p:nvSpPr>
          <p:cNvPr id="199" name="Google Shape;199;p36"/>
          <p:cNvSpPr txBox="1"/>
          <p:nvPr/>
        </p:nvSpPr>
        <p:spPr>
          <a:xfrm>
            <a:off x="377467" y="6206633"/>
            <a:ext cx="8325600" cy="3436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600" kern="0">
                <a:solidFill>
                  <a:srgbClr val="757575"/>
                </a:solidFill>
                <a:latin typeface="Lato"/>
                <a:ea typeface="Lato"/>
                <a:cs typeface="Lato"/>
                <a:sym typeface="Lato"/>
              </a:rPr>
              <a:t>Source: </a:t>
            </a:r>
            <a:r>
              <a:rPr lang="en" sz="1600" u="sng" kern="0">
                <a:solidFill>
                  <a:srgbClr val="F46524"/>
                </a:solidFill>
                <a:latin typeface="Lato"/>
                <a:ea typeface="Lato"/>
                <a:cs typeface="Lato"/>
                <a:sym typeface="Lato"/>
                <a:hlinkClick r:id="rId5"/>
              </a:rPr>
              <a:t>travel.trade.gov</a:t>
            </a:r>
            <a:endParaRPr sz="1600" kern="0">
              <a:solidFill>
                <a:srgbClr val="F46524"/>
              </a:solidFill>
              <a:latin typeface="Lato"/>
              <a:ea typeface="Lato"/>
              <a:cs typeface="Lato"/>
              <a:sym typeface="Lato"/>
            </a:endParaRPr>
          </a:p>
        </p:txBody>
      </p:sp>
      <p:sp>
        <p:nvSpPr>
          <p:cNvPr id="200" name="Google Shape;200;p36"/>
          <p:cNvSpPr txBox="1"/>
          <p:nvPr/>
        </p:nvSpPr>
        <p:spPr>
          <a:xfrm>
            <a:off x="7290000" y="5592400"/>
            <a:ext cx="4902000" cy="1265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200" b="1" kern="0">
                <a:solidFill>
                  <a:srgbClr val="FFFFFF"/>
                </a:solidFill>
                <a:latin typeface="Lato"/>
                <a:ea typeface="Lato"/>
                <a:cs typeface="Lato"/>
                <a:sym typeface="Lato"/>
              </a:rPr>
              <a:t>Look at Model Legislation</a:t>
            </a:r>
            <a:endParaRPr sz="3200" b="1" kern="0">
              <a:solidFill>
                <a:srgbClr val="FFFFFF"/>
              </a:solidFill>
              <a:latin typeface="Lato"/>
              <a:ea typeface="Lato"/>
              <a:cs typeface="Lato"/>
              <a:sym typeface="Lato"/>
            </a:endParaRPr>
          </a:p>
        </p:txBody>
      </p:sp>
    </p:spTree>
    <p:extLst>
      <p:ext uri="{BB962C8B-B14F-4D97-AF65-F5344CB8AC3E}">
        <p14:creationId xmlns:p14="http://schemas.microsoft.com/office/powerpoint/2010/main" val="782280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77467" y="949533"/>
            <a:ext cx="11494000" cy="1359600"/>
          </a:xfrm>
          <a:prstGeom prst="rect">
            <a:avLst/>
          </a:prstGeom>
        </p:spPr>
        <p:txBody>
          <a:bodyPr spcFirstLastPara="1" wrap="square" lIns="121900" tIns="121900" rIns="121900" bIns="121900" anchor="t" anchorCtr="0">
            <a:noAutofit/>
          </a:bodyPr>
          <a:lstStyle/>
          <a:p>
            <a:r>
              <a:rPr lang="en"/>
              <a:t>Policies moving forward</a:t>
            </a:r>
            <a:endParaRPr/>
          </a:p>
        </p:txBody>
      </p:sp>
      <p:sp>
        <p:nvSpPr>
          <p:cNvPr id="206" name="Google Shape;206;p37"/>
          <p:cNvSpPr/>
          <p:nvPr/>
        </p:nvSpPr>
        <p:spPr>
          <a:xfrm>
            <a:off x="495700" y="2651867"/>
            <a:ext cx="3506000" cy="2993200"/>
          </a:xfrm>
          <a:prstGeom prst="wedgeRectCallout">
            <a:avLst>
              <a:gd name="adj1" fmla="val -20833"/>
              <a:gd name="adj2" fmla="val 62500"/>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07;p37"/>
          <p:cNvSpPr/>
          <p:nvPr/>
        </p:nvSpPr>
        <p:spPr>
          <a:xfrm>
            <a:off x="4280576" y="2651867"/>
            <a:ext cx="3506000" cy="2993200"/>
          </a:xfrm>
          <a:prstGeom prst="wedgeRectCallout">
            <a:avLst>
              <a:gd name="adj1" fmla="val -20833"/>
              <a:gd name="adj2" fmla="val 62500"/>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08;p37"/>
          <p:cNvSpPr/>
          <p:nvPr/>
        </p:nvSpPr>
        <p:spPr>
          <a:xfrm>
            <a:off x="8065452" y="2651867"/>
            <a:ext cx="3506000" cy="2993200"/>
          </a:xfrm>
          <a:prstGeom prst="wedgeRectCallout">
            <a:avLst>
              <a:gd name="adj1" fmla="val -20833"/>
              <a:gd name="adj2" fmla="val 62500"/>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09;p37"/>
          <p:cNvSpPr txBox="1">
            <a:spLocks noGrp="1"/>
          </p:cNvSpPr>
          <p:nvPr>
            <p:ph type="title"/>
          </p:nvPr>
        </p:nvSpPr>
        <p:spPr>
          <a:xfrm>
            <a:off x="8167033" y="2749200"/>
            <a:ext cx="3308800" cy="2674400"/>
          </a:xfrm>
          <a:prstGeom prst="rect">
            <a:avLst/>
          </a:prstGeom>
        </p:spPr>
        <p:txBody>
          <a:bodyPr spcFirstLastPara="1" wrap="square" lIns="121900" tIns="121900" rIns="121900" bIns="121900" anchor="t" anchorCtr="0">
            <a:noAutofit/>
          </a:bodyPr>
          <a:lstStyle/>
          <a:p>
            <a:pPr>
              <a:spcAft>
                <a:spcPts val="1600"/>
              </a:spcAft>
            </a:pPr>
            <a:r>
              <a:rPr lang="en" sz="2800"/>
              <a:t>Pass regulations, fines, and penalites</a:t>
            </a:r>
            <a:endParaRPr sz="1867" b="0"/>
          </a:p>
        </p:txBody>
      </p:sp>
      <p:sp>
        <p:nvSpPr>
          <p:cNvPr id="210" name="Google Shape;210;p37"/>
          <p:cNvSpPr txBox="1">
            <a:spLocks noGrp="1"/>
          </p:cNvSpPr>
          <p:nvPr>
            <p:ph type="title"/>
          </p:nvPr>
        </p:nvSpPr>
        <p:spPr>
          <a:xfrm>
            <a:off x="597300" y="2749200"/>
            <a:ext cx="3308800" cy="2674400"/>
          </a:xfrm>
          <a:prstGeom prst="rect">
            <a:avLst/>
          </a:prstGeom>
        </p:spPr>
        <p:txBody>
          <a:bodyPr spcFirstLastPara="1" wrap="square" lIns="121900" tIns="121900" rIns="121900" bIns="121900" anchor="t" anchorCtr="0">
            <a:noAutofit/>
          </a:bodyPr>
          <a:lstStyle/>
          <a:p>
            <a:r>
              <a:rPr lang="en" sz="2800"/>
              <a:t>Mortgage alternatives should be treated like mortgages</a:t>
            </a:r>
            <a:endParaRPr sz="2800"/>
          </a:p>
          <a:p>
            <a:pPr marL="609585">
              <a:spcBef>
                <a:spcPts val="1600"/>
              </a:spcBef>
              <a:spcAft>
                <a:spcPts val="1600"/>
              </a:spcAft>
            </a:pPr>
            <a:endParaRPr sz="2800"/>
          </a:p>
        </p:txBody>
      </p:sp>
      <p:sp>
        <p:nvSpPr>
          <p:cNvPr id="211" name="Google Shape;211;p37"/>
          <p:cNvSpPr txBox="1">
            <a:spLocks noGrp="1"/>
          </p:cNvSpPr>
          <p:nvPr>
            <p:ph type="title"/>
          </p:nvPr>
        </p:nvSpPr>
        <p:spPr>
          <a:xfrm>
            <a:off x="4382167" y="2749200"/>
            <a:ext cx="3308800" cy="2674400"/>
          </a:xfrm>
          <a:prstGeom prst="rect">
            <a:avLst/>
          </a:prstGeom>
        </p:spPr>
        <p:txBody>
          <a:bodyPr spcFirstLastPara="1" wrap="square" lIns="121900" tIns="121900" rIns="121900" bIns="121900" anchor="t" anchorCtr="0">
            <a:noAutofit/>
          </a:bodyPr>
          <a:lstStyle/>
          <a:p>
            <a:pPr>
              <a:spcAft>
                <a:spcPts val="1600"/>
              </a:spcAft>
            </a:pPr>
            <a:r>
              <a:rPr lang="en" sz="2800"/>
              <a:t>Programs and funding are needed</a:t>
            </a:r>
            <a:endParaRPr sz="1867" b="0"/>
          </a:p>
        </p:txBody>
      </p:sp>
      <p:sp>
        <p:nvSpPr>
          <p:cNvPr id="212" name="Google Shape;212;p37"/>
          <p:cNvSpPr txBox="1"/>
          <p:nvPr/>
        </p:nvSpPr>
        <p:spPr>
          <a:xfrm>
            <a:off x="377467" y="6206633"/>
            <a:ext cx="8325600" cy="343600"/>
          </a:xfrm>
          <a:prstGeom prst="rect">
            <a:avLst/>
          </a:prstGeom>
          <a:noFill/>
          <a:ln>
            <a:noFill/>
          </a:ln>
        </p:spPr>
        <p:txBody>
          <a:bodyPr spcFirstLastPara="1" wrap="square" lIns="121900" tIns="121900" rIns="121900" bIns="121900" anchor="ctr" anchorCtr="0">
            <a:noAutofit/>
          </a:bodyPr>
          <a:lstStyle/>
          <a:p>
            <a:pPr defTabSz="1219170">
              <a:buClr>
                <a:srgbClr val="000000"/>
              </a:buClr>
            </a:pPr>
            <a:r>
              <a:rPr lang="en" sz="1600" i="1" kern="0">
                <a:solidFill>
                  <a:srgbClr val="FFFFFF"/>
                </a:solidFill>
                <a:latin typeface="Lato"/>
                <a:ea typeface="Lato"/>
                <a:cs typeface="Lato"/>
                <a:sym typeface="Lato"/>
              </a:rPr>
              <a:t>Quotes for illustration purposes only</a:t>
            </a:r>
            <a:endParaRPr sz="1600" i="1" kern="0">
              <a:solidFill>
                <a:srgbClr val="FB8C00"/>
              </a:solidFill>
              <a:latin typeface="Lato"/>
              <a:ea typeface="Lato"/>
              <a:cs typeface="Lato"/>
              <a:sym typeface="Lato"/>
            </a:endParaRPr>
          </a:p>
        </p:txBody>
      </p:sp>
    </p:spTree>
    <p:extLst>
      <p:ext uri="{BB962C8B-B14F-4D97-AF65-F5344CB8AC3E}">
        <p14:creationId xmlns:p14="http://schemas.microsoft.com/office/powerpoint/2010/main" val="468343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6"/>
        <p:cNvGrpSpPr/>
        <p:nvPr/>
      </p:nvGrpSpPr>
      <p:grpSpPr>
        <a:xfrm>
          <a:off x="0" y="0"/>
          <a:ext cx="0" cy="0"/>
          <a:chOff x="0" y="0"/>
          <a:chExt cx="0" cy="0"/>
        </a:xfrm>
      </p:grpSpPr>
      <p:pic>
        <p:nvPicPr>
          <p:cNvPr id="217" name="Google Shape;217;p38"/>
          <p:cNvPicPr preferRelativeResize="0"/>
          <p:nvPr/>
        </p:nvPicPr>
        <p:blipFill>
          <a:blip r:embed="rId3">
            <a:alphaModFix/>
          </a:blip>
          <a:stretch>
            <a:fillRect/>
          </a:stretch>
        </p:blipFill>
        <p:spPr>
          <a:xfrm>
            <a:off x="3259600" y="216983"/>
            <a:ext cx="5672800" cy="6424051"/>
          </a:xfrm>
          <a:prstGeom prst="rect">
            <a:avLst/>
          </a:prstGeom>
          <a:noFill/>
          <a:ln>
            <a:noFill/>
          </a:ln>
        </p:spPr>
      </p:pic>
      <p:sp>
        <p:nvSpPr>
          <p:cNvPr id="218" name="Google Shape;218;p38"/>
          <p:cNvSpPr txBox="1"/>
          <p:nvPr/>
        </p:nvSpPr>
        <p:spPr>
          <a:xfrm>
            <a:off x="3807400" y="916529"/>
            <a:ext cx="4577200" cy="1016800"/>
          </a:xfrm>
          <a:prstGeom prst="rect">
            <a:avLst/>
          </a:prstGeom>
          <a:noFill/>
          <a:ln>
            <a:noFill/>
          </a:ln>
        </p:spPr>
        <p:txBody>
          <a:bodyPr spcFirstLastPara="1" wrap="square" lIns="121900" tIns="121900" rIns="121900" bIns="121900" anchor="b" anchorCtr="0">
            <a:noAutofit/>
          </a:bodyPr>
          <a:lstStyle/>
          <a:p>
            <a:pPr defTabSz="1219170">
              <a:buClr>
                <a:srgbClr val="000000"/>
              </a:buClr>
            </a:pPr>
            <a:r>
              <a:rPr lang="en" sz="4000" b="1" kern="0">
                <a:solidFill>
                  <a:srgbClr val="757575"/>
                </a:solidFill>
                <a:latin typeface="Raleway"/>
                <a:ea typeface="Raleway"/>
                <a:cs typeface="Raleway"/>
                <a:sym typeface="Raleway"/>
              </a:rPr>
              <a:t>Contact	</a:t>
            </a:r>
            <a:endParaRPr sz="4000" b="1" kern="0">
              <a:solidFill>
                <a:srgbClr val="757575"/>
              </a:solidFill>
              <a:latin typeface="Raleway"/>
              <a:ea typeface="Raleway"/>
              <a:cs typeface="Raleway"/>
              <a:sym typeface="Raleway"/>
            </a:endParaRPr>
          </a:p>
        </p:txBody>
      </p:sp>
      <p:sp>
        <p:nvSpPr>
          <p:cNvPr id="219" name="Google Shape;219;p38"/>
          <p:cNvSpPr txBox="1"/>
          <p:nvPr/>
        </p:nvSpPr>
        <p:spPr>
          <a:xfrm>
            <a:off x="4140200" y="2452700"/>
            <a:ext cx="3962400" cy="1016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1867" kern="0">
                <a:solidFill>
                  <a:srgbClr val="000000"/>
                </a:solidFill>
                <a:latin typeface="Lato"/>
                <a:ea typeface="Lato"/>
                <a:cs typeface="Lato"/>
                <a:sym typeface="Lato"/>
              </a:rPr>
              <a:t>Wade Rathke </a:t>
            </a:r>
            <a:endParaRPr sz="1867" kern="0">
              <a:solidFill>
                <a:srgbClr val="000000"/>
              </a:solidFill>
              <a:latin typeface="Lato"/>
              <a:ea typeface="Lato"/>
              <a:cs typeface="Lato"/>
              <a:sym typeface="Lato"/>
            </a:endParaRPr>
          </a:p>
          <a:p>
            <a:pPr defTabSz="1219170">
              <a:buClr>
                <a:srgbClr val="000000"/>
              </a:buClr>
            </a:pPr>
            <a:r>
              <a:rPr lang="en" sz="1867" kern="0">
                <a:solidFill>
                  <a:srgbClr val="000000"/>
                </a:solidFill>
                <a:latin typeface="Lato"/>
                <a:ea typeface="Lato"/>
                <a:cs typeface="Lato"/>
                <a:sym typeface="Lato"/>
              </a:rPr>
              <a:t>chieforganizer</a:t>
            </a:r>
            <a:r>
              <a:rPr lang="en" sz="1867" u="sng" kern="0">
                <a:solidFill>
                  <a:srgbClr val="0277BD"/>
                </a:solidFill>
                <a:latin typeface="Lato"/>
                <a:ea typeface="Lato"/>
                <a:cs typeface="Lato"/>
                <a:sym typeface="Lato"/>
                <a:hlinkClick r:id="rId4"/>
              </a:rPr>
              <a:t>@acorninternational.org</a:t>
            </a: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r>
              <a:rPr lang="en" sz="1867" kern="0">
                <a:solidFill>
                  <a:srgbClr val="000000"/>
                </a:solidFill>
                <a:latin typeface="Lato"/>
                <a:ea typeface="Lato"/>
                <a:cs typeface="Lato"/>
                <a:sym typeface="Lato"/>
              </a:rPr>
              <a:t>Diné Butler</a:t>
            </a:r>
            <a:endParaRPr sz="1867" kern="0">
              <a:solidFill>
                <a:srgbClr val="000000"/>
              </a:solidFill>
              <a:latin typeface="Lato"/>
              <a:ea typeface="Lato"/>
              <a:cs typeface="Lato"/>
              <a:sym typeface="Lato"/>
            </a:endParaRPr>
          </a:p>
          <a:p>
            <a:pPr defTabSz="1219170">
              <a:buClr>
                <a:srgbClr val="000000"/>
              </a:buClr>
            </a:pPr>
            <a:r>
              <a:rPr lang="en" sz="1867" u="sng" kern="0">
                <a:solidFill>
                  <a:srgbClr val="0277BD"/>
                </a:solidFill>
                <a:latin typeface="Lato"/>
                <a:ea typeface="Lato"/>
                <a:cs typeface="Lato"/>
                <a:sym typeface="Lato"/>
                <a:hlinkClick r:id="rId5"/>
              </a:rPr>
              <a:t>dine.butler@gmail.com</a:t>
            </a: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a:p>
            <a:pPr defTabSz="1219170">
              <a:buClr>
                <a:srgbClr val="000000"/>
              </a:buClr>
            </a:pPr>
            <a:endParaRPr sz="1867" kern="0">
              <a:solidFill>
                <a:srgbClr val="000000"/>
              </a:solidFill>
              <a:latin typeface="Lato"/>
              <a:ea typeface="Lato"/>
              <a:cs typeface="Lato"/>
              <a:sym typeface="Lato"/>
            </a:endParaRPr>
          </a:p>
        </p:txBody>
      </p:sp>
    </p:spTree>
    <p:extLst>
      <p:ext uri="{BB962C8B-B14F-4D97-AF65-F5344CB8AC3E}">
        <p14:creationId xmlns:p14="http://schemas.microsoft.com/office/powerpoint/2010/main" val="4113554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12000">
              <a:schemeClr val="accent1">
                <a:lumMod val="0"/>
                <a:lumOff val="100000"/>
              </a:schemeClr>
            </a:gs>
            <a:gs pos="100000">
              <a:srgbClr val="D2B88E"/>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9" descr="hookshands.png">
            <a:extLst>
              <a:ext uri="{FF2B5EF4-FFF2-40B4-BE49-F238E27FC236}">
                <a16:creationId xmlns:a16="http://schemas.microsoft.com/office/drawing/2014/main" id="{6CE25EF4-DD16-624C-8E75-178D5A3A3E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1448" y="836553"/>
            <a:ext cx="2949104" cy="2972849"/>
          </a:xfrm>
          <a:prstGeom prst="rect">
            <a:avLst/>
          </a:prstGeom>
        </p:spPr>
      </p:pic>
      <p:pic>
        <p:nvPicPr>
          <p:cNvPr id="11" name="Picture 10">
            <a:extLst>
              <a:ext uri="{FF2B5EF4-FFF2-40B4-BE49-F238E27FC236}">
                <a16:creationId xmlns:a16="http://schemas.microsoft.com/office/drawing/2014/main" id="{0DF698C3-B98D-464A-9D3C-53D3FDC829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217" y="3904891"/>
            <a:ext cx="4117566" cy="1170195"/>
          </a:xfrm>
          <a:prstGeom prst="rect">
            <a:avLst/>
          </a:prstGeom>
        </p:spPr>
      </p:pic>
      <p:sp>
        <p:nvSpPr>
          <p:cNvPr id="14" name="TextBox 13">
            <a:extLst>
              <a:ext uri="{FF2B5EF4-FFF2-40B4-BE49-F238E27FC236}">
                <a16:creationId xmlns:a16="http://schemas.microsoft.com/office/drawing/2014/main" id="{632D7431-FB04-B240-9EF1-1466F8348ABB}"/>
              </a:ext>
            </a:extLst>
          </p:cNvPr>
          <p:cNvSpPr txBox="1"/>
          <p:nvPr/>
        </p:nvSpPr>
        <p:spPr>
          <a:xfrm>
            <a:off x="7380052" y="6046900"/>
            <a:ext cx="398678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Proxima Nova" panose="02000506030000020004" pitchFamily="2" charset="0"/>
                <a:ea typeface="+mn-ea"/>
                <a:cs typeface="+mn-cs"/>
              </a:rPr>
              <a:t>memphis.edu</a:t>
            </a:r>
            <a:r>
              <a:rPr kumimoji="0" lang="en-US" sz="2000" b="1" i="0" u="none" strike="noStrike" kern="1200" cap="none" spc="0" normalizeH="0" baseline="0" noProof="0" dirty="0">
                <a:ln>
                  <a:noFill/>
                </a:ln>
                <a:solidFill>
                  <a:prstClr val="black"/>
                </a:solidFill>
                <a:effectLst/>
                <a:uLnTx/>
                <a:uFillTx/>
                <a:latin typeface="Proxima Nova" panose="02000506030000020004" pitchFamily="2" charset="0"/>
                <a:ea typeface="+mn-ea"/>
                <a:cs typeface="+mn-cs"/>
              </a:rPr>
              <a:t>/benhooks</a:t>
            </a:r>
          </a:p>
        </p:txBody>
      </p:sp>
      <p:pic>
        <p:nvPicPr>
          <p:cNvPr id="3" name="Picture 2">
            <a:extLst>
              <a:ext uri="{FF2B5EF4-FFF2-40B4-BE49-F238E27FC236}">
                <a16:creationId xmlns:a16="http://schemas.microsoft.com/office/drawing/2014/main" id="{85723B6C-0CBC-B946-B5CA-E993238529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473" y="5526727"/>
            <a:ext cx="5738599" cy="1040347"/>
          </a:xfrm>
          <a:prstGeom prst="rect">
            <a:avLst/>
          </a:prstGeom>
        </p:spPr>
      </p:pic>
    </p:spTree>
    <p:extLst>
      <p:ext uri="{BB962C8B-B14F-4D97-AF65-F5344CB8AC3E}">
        <p14:creationId xmlns:p14="http://schemas.microsoft.com/office/powerpoint/2010/main" val="3512979940"/>
      </p:ext>
    </p:extLst>
  </p:cSld>
  <p:clrMapOvr>
    <a:masterClrMapping/>
  </p:clrMapOvr>
  <mc:AlternateContent xmlns:mc="http://schemas.openxmlformats.org/markup-compatibility/2006" xmlns:p14="http://schemas.microsoft.com/office/powerpoint/2010/main">
    <mc:Choice Requires="p14">
      <p:transition spd="med" p14:dur="700" advClick="0" advTm="26000">
        <p:fade/>
      </p:transition>
    </mc:Choice>
    <mc:Fallback xmlns="">
      <p:transition spd="med" advClick="0" advTm="2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26721" y="1377696"/>
            <a:ext cx="6869660" cy="4901184"/>
          </a:xfrm>
          <a:prstGeom prst="rect">
            <a:avLst/>
          </a:prstGeom>
        </p:spPr>
      </p:pic>
      <p:sp>
        <p:nvSpPr>
          <p:cNvPr id="2" name="Title 1"/>
          <p:cNvSpPr>
            <a:spLocks noGrp="1"/>
          </p:cNvSpPr>
          <p:nvPr>
            <p:ph type="title"/>
          </p:nvPr>
        </p:nvSpPr>
        <p:spPr>
          <a:xfrm>
            <a:off x="508000" y="457200"/>
            <a:ext cx="11277600" cy="533400"/>
          </a:xfrm>
        </p:spPr>
        <p:txBody>
          <a:bodyPr>
            <a:noAutofit/>
          </a:bodyPr>
          <a:lstStyle/>
          <a:p>
            <a:pPr algn="ctr"/>
            <a:r>
              <a:rPr lang="en-US" sz="3733" dirty="0"/>
              <a:t>Black &amp; Hispanic Income Gaps Closing Slowly</a:t>
            </a:r>
          </a:p>
        </p:txBody>
      </p:sp>
      <p:sp>
        <p:nvSpPr>
          <p:cNvPr id="9" name="Content Placeholder 2"/>
          <p:cNvSpPr>
            <a:spLocks noGrp="1"/>
          </p:cNvSpPr>
          <p:nvPr>
            <p:ph idx="1"/>
          </p:nvPr>
        </p:nvSpPr>
        <p:spPr>
          <a:xfrm>
            <a:off x="7315200" y="1092200"/>
            <a:ext cx="4631267" cy="5384800"/>
          </a:xfrm>
        </p:spPr>
        <p:txBody>
          <a:bodyPr>
            <a:noAutofit/>
          </a:bodyPr>
          <a:lstStyle/>
          <a:p>
            <a:pPr>
              <a:spcBef>
                <a:spcPts val="1600"/>
              </a:spcBef>
            </a:pPr>
            <a:r>
              <a:rPr lang="en-US" sz="2667" dirty="0"/>
              <a:t>Typical (median) income of black and Hispanic families has moved closer to that of white families but remains 40% lower.</a:t>
            </a:r>
          </a:p>
          <a:p>
            <a:pPr>
              <a:spcBef>
                <a:spcPts val="1600"/>
              </a:spcBef>
            </a:pPr>
            <a:r>
              <a:rPr lang="en-US" sz="2667" dirty="0"/>
              <a:t>The typical “other-race” family has surpassed the typical white family’s income.</a:t>
            </a:r>
          </a:p>
        </p:txBody>
      </p:sp>
      <p:sp>
        <p:nvSpPr>
          <p:cNvPr id="3" name="TextBox 2"/>
          <p:cNvSpPr txBox="1"/>
          <p:nvPr/>
        </p:nvSpPr>
        <p:spPr>
          <a:xfrm>
            <a:off x="933443" y="2514600"/>
            <a:ext cx="1140056" cy="338554"/>
          </a:xfrm>
          <a:prstGeom prst="rect">
            <a:avLst/>
          </a:prstGeom>
          <a:noFill/>
        </p:spPr>
        <p:txBody>
          <a:bodyPr wrap="none" rtlCol="0">
            <a:spAutoFit/>
          </a:bodyPr>
          <a:lstStyle/>
          <a:p>
            <a:pPr defTabSz="1219170"/>
            <a:r>
              <a:rPr lang="en-US" sz="1600" dirty="0">
                <a:solidFill>
                  <a:srgbClr val="000000"/>
                </a:solidFill>
                <a:latin typeface="Times"/>
              </a:rPr>
              <a:t>White level</a:t>
            </a:r>
          </a:p>
        </p:txBody>
      </p:sp>
      <p:sp>
        <p:nvSpPr>
          <p:cNvPr id="4" name="Slide Number Placeholder 3"/>
          <p:cNvSpPr>
            <a:spLocks noGrp="1"/>
          </p:cNvSpPr>
          <p:nvPr>
            <p:ph type="sldNum" sz="quarter" idx="10"/>
          </p:nvPr>
        </p:nvSpPr>
        <p:spPr/>
        <p:txBody>
          <a:bodyPr/>
          <a:lstStyle/>
          <a:p>
            <a:pPr defTabSz="1219170"/>
            <a:fld id="{B8105780-823C-4AAB-8084-F29EBDFD4746}" type="slidenum">
              <a:rPr lang="en-US">
                <a:solidFill>
                  <a:srgbClr val="FFFFFF"/>
                </a:solidFill>
              </a:rPr>
              <a:pPr defTabSz="1219170"/>
              <a:t>5</a:t>
            </a:fld>
            <a:endParaRPr lang="en-US" dirty="0">
              <a:solidFill>
                <a:srgbClr val="FFFFFF"/>
              </a:solidFill>
            </a:endParaRPr>
          </a:p>
        </p:txBody>
      </p:sp>
    </p:spTree>
    <p:extLst>
      <p:ext uri="{BB962C8B-B14F-4D97-AF65-F5344CB8AC3E}">
        <p14:creationId xmlns:p14="http://schemas.microsoft.com/office/powerpoint/2010/main" val="425601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457200"/>
            <a:ext cx="11988800" cy="533400"/>
          </a:xfrm>
        </p:spPr>
        <p:txBody>
          <a:bodyPr>
            <a:noAutofit/>
          </a:bodyPr>
          <a:lstStyle/>
          <a:p>
            <a:pPr algn="ctr"/>
            <a:r>
              <a:rPr lang="en-US" sz="3733" dirty="0"/>
              <a:t>Racial/Ethnic Wealth Gaps are Wide and Persistent</a:t>
            </a:r>
          </a:p>
        </p:txBody>
      </p:sp>
      <p:sp>
        <p:nvSpPr>
          <p:cNvPr id="9" name="Content Placeholder 2"/>
          <p:cNvSpPr>
            <a:spLocks noGrp="1"/>
          </p:cNvSpPr>
          <p:nvPr>
            <p:ph idx="1"/>
          </p:nvPr>
        </p:nvSpPr>
        <p:spPr>
          <a:xfrm>
            <a:off x="7315200" y="1438656"/>
            <a:ext cx="4631267" cy="4525963"/>
          </a:xfrm>
        </p:spPr>
        <p:txBody>
          <a:bodyPr>
            <a:noAutofit/>
          </a:bodyPr>
          <a:lstStyle/>
          <a:p>
            <a:pPr>
              <a:spcBef>
                <a:spcPts val="1600"/>
              </a:spcBef>
            </a:pPr>
            <a:r>
              <a:rPr lang="en-US" sz="2667" dirty="0"/>
              <a:t>Despite some fluctuation, the large racial and ethnic wealth gaps remain essentially unchanged.</a:t>
            </a:r>
          </a:p>
          <a:p>
            <a:pPr>
              <a:spcBef>
                <a:spcPts val="1600"/>
              </a:spcBef>
            </a:pPr>
            <a:r>
              <a:rPr lang="en-US" sz="2667" dirty="0"/>
              <a:t>Typical white families had about 10 times wealth of typical black families.</a:t>
            </a:r>
          </a:p>
          <a:p>
            <a:pPr>
              <a:spcBef>
                <a:spcPts val="1600"/>
              </a:spcBef>
            </a:pPr>
            <a:r>
              <a:rPr lang="en-US" sz="2667" dirty="0"/>
              <a:t>Even wealthier black families (75</a:t>
            </a:r>
            <a:r>
              <a:rPr lang="en-US" sz="2667" baseline="30000" dirty="0"/>
              <a:t>th</a:t>
            </a:r>
            <a:r>
              <a:rPr lang="en-US" sz="2667" dirty="0"/>
              <a:t> percentile) fall short of white medians (50</a:t>
            </a:r>
            <a:r>
              <a:rPr lang="en-US" sz="2667" baseline="30000" dirty="0"/>
              <a:t>th</a:t>
            </a:r>
            <a:r>
              <a:rPr lang="en-US" sz="2667" dirty="0"/>
              <a:t> percentile).</a:t>
            </a:r>
          </a:p>
        </p:txBody>
      </p:sp>
      <p:sp>
        <p:nvSpPr>
          <p:cNvPr id="4" name="Slide Number Placeholder 3"/>
          <p:cNvSpPr>
            <a:spLocks noGrp="1"/>
          </p:cNvSpPr>
          <p:nvPr>
            <p:ph type="sldNum" sz="quarter" idx="10"/>
          </p:nvPr>
        </p:nvSpPr>
        <p:spPr/>
        <p:txBody>
          <a:bodyPr/>
          <a:lstStyle/>
          <a:p>
            <a:pPr defTabSz="1219170"/>
            <a:fld id="{B8105780-823C-4AAB-8084-F29EBDFD4746}" type="slidenum">
              <a:rPr lang="en-US">
                <a:solidFill>
                  <a:srgbClr val="FFFFFF"/>
                </a:solidFill>
              </a:rPr>
              <a:pPr defTabSz="1219170"/>
              <a:t>6</a:t>
            </a:fld>
            <a:endParaRPr lang="en-US" dirty="0">
              <a:solidFill>
                <a:srgbClr val="FFFFFF"/>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1" y="1377696"/>
            <a:ext cx="7072735" cy="4901184"/>
          </a:xfrm>
          <a:prstGeom prst="rect">
            <a:avLst/>
          </a:prstGeom>
        </p:spPr>
      </p:pic>
    </p:spTree>
    <p:extLst>
      <p:ext uri="{BB962C8B-B14F-4D97-AF65-F5344CB8AC3E}">
        <p14:creationId xmlns:p14="http://schemas.microsoft.com/office/powerpoint/2010/main" val="305152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457200"/>
            <a:ext cx="11988800" cy="533400"/>
          </a:xfrm>
        </p:spPr>
        <p:txBody>
          <a:bodyPr>
            <a:noAutofit/>
          </a:bodyPr>
          <a:lstStyle/>
          <a:p>
            <a:pPr algn="ctr"/>
            <a:r>
              <a:rPr lang="en-US" sz="3733" dirty="0"/>
              <a:t>Racial/Ethnic Wealth Gaps are Wide and Persistent </a:t>
            </a:r>
          </a:p>
        </p:txBody>
      </p:sp>
      <p:sp>
        <p:nvSpPr>
          <p:cNvPr id="9" name="Content Placeholder 2"/>
          <p:cNvSpPr>
            <a:spLocks noGrp="1"/>
          </p:cNvSpPr>
          <p:nvPr>
            <p:ph idx="1"/>
          </p:nvPr>
        </p:nvSpPr>
        <p:spPr>
          <a:xfrm>
            <a:off x="7315200" y="1438656"/>
            <a:ext cx="4631267" cy="4525963"/>
          </a:xfrm>
        </p:spPr>
        <p:txBody>
          <a:bodyPr>
            <a:noAutofit/>
          </a:bodyPr>
          <a:lstStyle/>
          <a:p>
            <a:pPr>
              <a:spcBef>
                <a:spcPts val="1600"/>
              </a:spcBef>
            </a:pPr>
            <a:r>
              <a:rPr lang="en-US" sz="2667" dirty="0"/>
              <a:t>Over a nearly three-decade period, the U.S. has seen very little progress in narrowing racial and ethnic wealth gaps.</a:t>
            </a:r>
          </a:p>
          <a:p>
            <a:pPr>
              <a:spcBef>
                <a:spcPts val="1600"/>
              </a:spcBef>
            </a:pPr>
            <a:r>
              <a:rPr lang="en-US" sz="2667" dirty="0"/>
              <a:t>In terms of the total wealth pie, white families in 2016 owned 89% of it, while black and Hispanic families owned 3% each.</a:t>
            </a:r>
          </a:p>
          <a:p>
            <a:pPr>
              <a:spcBef>
                <a:spcPts val="1600"/>
              </a:spcBef>
            </a:pPr>
            <a:endParaRPr lang="en-US" sz="2667" dirty="0"/>
          </a:p>
        </p:txBody>
      </p:sp>
      <p:sp>
        <p:nvSpPr>
          <p:cNvPr id="4" name="Slide Number Placeholder 3"/>
          <p:cNvSpPr>
            <a:spLocks noGrp="1"/>
          </p:cNvSpPr>
          <p:nvPr>
            <p:ph type="sldNum" sz="quarter" idx="10"/>
          </p:nvPr>
        </p:nvSpPr>
        <p:spPr/>
        <p:txBody>
          <a:bodyPr/>
          <a:lstStyle/>
          <a:p>
            <a:pPr defTabSz="1219170"/>
            <a:fld id="{B8105780-823C-4AAB-8084-F29EBDFD4746}" type="slidenum">
              <a:rPr lang="en-US">
                <a:solidFill>
                  <a:srgbClr val="FFFFFF"/>
                </a:solidFill>
              </a:rPr>
              <a:pPr defTabSz="1219170"/>
              <a:t>7</a:t>
            </a:fld>
            <a:endParaRPr lang="en-US" dirty="0">
              <a:solidFill>
                <a:srgbClr val="FFFFF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1" y="1377696"/>
            <a:ext cx="6939729" cy="4901184"/>
          </a:xfrm>
          <a:prstGeom prst="rect">
            <a:avLst/>
          </a:prstGeom>
        </p:spPr>
      </p:pic>
    </p:spTree>
    <p:extLst>
      <p:ext uri="{BB962C8B-B14F-4D97-AF65-F5344CB8AC3E}">
        <p14:creationId xmlns:p14="http://schemas.microsoft.com/office/powerpoint/2010/main" val="166221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Can Higher Education Close These Gaps?</a:t>
            </a:r>
          </a:p>
        </p:txBody>
      </p:sp>
      <p:sp>
        <p:nvSpPr>
          <p:cNvPr id="6" name="Content Placeholder 2"/>
          <p:cNvSpPr>
            <a:spLocks noGrp="1"/>
          </p:cNvSpPr>
          <p:nvPr>
            <p:ph idx="1"/>
          </p:nvPr>
        </p:nvSpPr>
        <p:spPr>
          <a:xfrm>
            <a:off x="304800" y="1371600"/>
            <a:ext cx="11582400" cy="4953000"/>
          </a:xfrm>
        </p:spPr>
        <p:txBody>
          <a:bodyPr/>
          <a:lstStyle/>
          <a:p>
            <a:pPr>
              <a:spcBef>
                <a:spcPts val="2400"/>
              </a:spcBef>
            </a:pPr>
            <a:r>
              <a:rPr lang="en-US" dirty="0"/>
              <a:t>A college education is widely held as a powerful source of upward mobility.</a:t>
            </a:r>
          </a:p>
          <a:p>
            <a:pPr>
              <a:spcBef>
                <a:spcPts val="2400"/>
              </a:spcBef>
            </a:pPr>
            <a:r>
              <a:rPr lang="en-US" dirty="0"/>
              <a:t>Can higher education close the racial wealth gap?</a:t>
            </a:r>
          </a:p>
          <a:p>
            <a:pPr>
              <a:spcBef>
                <a:spcPts val="2400"/>
              </a:spcBef>
            </a:pPr>
            <a:r>
              <a:rPr lang="en-US" dirty="0"/>
              <a:t>We find that a college degree is associated with higher expected earnings and wealth accumulation for </a:t>
            </a:r>
            <a:r>
              <a:rPr lang="en-US" b="1" dirty="0"/>
              <a:t>all</a:t>
            </a:r>
            <a:r>
              <a:rPr lang="en-US" dirty="0"/>
              <a:t> families, regardless of race or ethnicity.</a:t>
            </a:r>
          </a:p>
          <a:p>
            <a:pPr>
              <a:spcBef>
                <a:spcPts val="2400"/>
              </a:spcBef>
            </a:pPr>
            <a:r>
              <a:rPr lang="en-US" dirty="0"/>
              <a:t>However, the returns are unequal across groups at even the highest levels of education.</a:t>
            </a:r>
          </a:p>
          <a:p>
            <a:pPr>
              <a:spcBef>
                <a:spcPts val="1600"/>
              </a:spcBef>
            </a:pPr>
            <a:endParaRPr lang="en-US" sz="3467" dirty="0"/>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8</a:t>
            </a:fld>
            <a:endParaRPr lang="en-US" dirty="0">
              <a:solidFill>
                <a:srgbClr val="FFFFFF"/>
              </a:solidFill>
            </a:endParaRPr>
          </a:p>
        </p:txBody>
      </p:sp>
    </p:spTree>
    <p:extLst>
      <p:ext uri="{BB962C8B-B14F-4D97-AF65-F5344CB8AC3E}">
        <p14:creationId xmlns:p14="http://schemas.microsoft.com/office/powerpoint/2010/main" val="467425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533400"/>
          </a:xfrm>
        </p:spPr>
        <p:txBody>
          <a:bodyPr/>
          <a:lstStyle/>
          <a:p>
            <a:pPr algn="ctr"/>
            <a:r>
              <a:rPr lang="en-US" sz="4000" dirty="0"/>
              <a:t>Racial Wealth Gaps Remain Despite College</a:t>
            </a:r>
          </a:p>
        </p:txBody>
      </p:sp>
      <p:sp>
        <p:nvSpPr>
          <p:cNvPr id="6" name="Content Placeholder 2"/>
          <p:cNvSpPr>
            <a:spLocks noGrp="1"/>
          </p:cNvSpPr>
          <p:nvPr>
            <p:ph idx="1"/>
          </p:nvPr>
        </p:nvSpPr>
        <p:spPr>
          <a:xfrm>
            <a:off x="7315200" y="1437436"/>
            <a:ext cx="4632960" cy="4070909"/>
          </a:xfrm>
        </p:spPr>
        <p:txBody>
          <a:bodyPr/>
          <a:lstStyle/>
          <a:p>
            <a:pPr>
              <a:spcBef>
                <a:spcPts val="1600"/>
              </a:spcBef>
            </a:pPr>
            <a:r>
              <a:rPr lang="en-US" sz="2667" dirty="0"/>
              <a:t>Importantly, a college degree is associated with greater median wealth for </a:t>
            </a:r>
            <a:r>
              <a:rPr lang="en-US" sz="2667" i="1" dirty="0"/>
              <a:t>all groups</a:t>
            </a:r>
            <a:r>
              <a:rPr lang="en-US" sz="2667" dirty="0"/>
              <a:t>. </a:t>
            </a:r>
          </a:p>
          <a:p>
            <a:pPr>
              <a:spcBef>
                <a:spcPts val="1600"/>
              </a:spcBef>
            </a:pPr>
            <a:r>
              <a:rPr lang="en-US" sz="2667" dirty="0"/>
              <a:t>However, the racial wealth divide remains even among college-educated families.</a:t>
            </a:r>
          </a:p>
          <a:p>
            <a:pPr>
              <a:spcBef>
                <a:spcPts val="1600"/>
              </a:spcBef>
            </a:pPr>
            <a:r>
              <a:rPr lang="en-US" sz="2667" dirty="0"/>
              <a:t>Among college-educated peers, the black-white gap is 17 cents per dollar.</a:t>
            </a:r>
            <a:endParaRPr lang="en-US" sz="3467" dirty="0"/>
          </a:p>
          <a:p>
            <a:pPr marL="609585" lvl="1" indent="0">
              <a:spcBef>
                <a:spcPts val="2400"/>
              </a:spcBef>
              <a:buNone/>
            </a:pPr>
            <a:endParaRPr lang="en-US" dirty="0">
              <a:latin typeface="Calibri" panose="020F0502020204030204" pitchFamily="34" charset="0"/>
              <a:cs typeface="Calibri" panose="020F0502020204030204" pitchFamily="34" charset="0"/>
            </a:endParaRPr>
          </a:p>
          <a:p>
            <a:pPr marL="0" indent="0">
              <a:spcBef>
                <a:spcPts val="2400"/>
              </a:spcBef>
              <a:buNone/>
            </a:pPr>
            <a:endParaRPr lang="en-US" dirty="0">
              <a:latin typeface="Calibri" panose="020F0502020204030204" pitchFamily="34" charset="0"/>
              <a:cs typeface="Calibri" panose="020F0502020204030204" pitchFamily="34" charset="0"/>
            </a:endParaRPr>
          </a:p>
          <a:p>
            <a:pPr marL="609585" lvl="1" indent="0">
              <a:spcBef>
                <a:spcPts val="2400"/>
              </a:spcBef>
              <a:buNone/>
            </a:pPr>
            <a:endParaRPr lang="en-US" dirty="0">
              <a:latin typeface="Calibri" panose="020F0502020204030204" pitchFamily="34" charset="0"/>
              <a:cs typeface="Calibri" panose="020F0502020204030204" pitchFamily="34" charset="0"/>
            </a:endParaRPr>
          </a:p>
          <a:p>
            <a:endParaRPr lang="en-US" dirty="0"/>
          </a:p>
        </p:txBody>
      </p:sp>
      <p:sp>
        <p:nvSpPr>
          <p:cNvPr id="3" name="Slide Number Placeholder 2"/>
          <p:cNvSpPr>
            <a:spLocks noGrp="1"/>
          </p:cNvSpPr>
          <p:nvPr>
            <p:ph type="sldNum" sz="quarter" idx="10"/>
          </p:nvPr>
        </p:nvSpPr>
        <p:spPr/>
        <p:txBody>
          <a:bodyPr/>
          <a:lstStyle/>
          <a:p>
            <a:pPr defTabSz="1219170"/>
            <a:fld id="{B8105780-823C-4AAB-8084-F29EBDFD4746}" type="slidenum">
              <a:rPr lang="en-US">
                <a:solidFill>
                  <a:srgbClr val="FFFFFF"/>
                </a:solidFill>
              </a:rPr>
              <a:pPr defTabSz="1219170"/>
              <a:t>9</a:t>
            </a:fld>
            <a:endParaRPr lang="en-US" dirty="0">
              <a:solidFill>
                <a:srgbClr val="FFFFFF"/>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6721" y="1377696"/>
            <a:ext cx="6831025" cy="490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285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dSTL">
  <a:themeElements>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edSTL">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FedST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ST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ST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ST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ST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ST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ST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ST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ST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ST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ST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ST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4.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3440</Words>
  <Application>Microsoft Macintosh PowerPoint</Application>
  <PresentationFormat>Widescreen</PresentationFormat>
  <Paragraphs>393</Paragraphs>
  <Slides>49</Slides>
  <Notes>41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49</vt:i4>
      </vt:variant>
    </vt:vector>
  </HeadingPairs>
  <TitlesOfParts>
    <vt:vector size="68" baseType="lpstr">
      <vt:lpstr>Yu Gothic UI Semibold</vt:lpstr>
      <vt:lpstr>Arial</vt:lpstr>
      <vt:lpstr>Arial Narrow</vt:lpstr>
      <vt:lpstr>Calibri</vt:lpstr>
      <vt:lpstr>Calibri Light</vt:lpstr>
      <vt:lpstr>Century Gothic</vt:lpstr>
      <vt:lpstr>Corbel</vt:lpstr>
      <vt:lpstr>Georgia</vt:lpstr>
      <vt:lpstr>Lato</vt:lpstr>
      <vt:lpstr>Proxima Nova</vt:lpstr>
      <vt:lpstr>Raleway</vt:lpstr>
      <vt:lpstr>Times</vt:lpstr>
      <vt:lpstr>Times New Roman</vt:lpstr>
      <vt:lpstr>Wingdings</vt:lpstr>
      <vt:lpstr>Office Theme</vt:lpstr>
      <vt:lpstr>FedSTL</vt:lpstr>
      <vt:lpstr>Digital Blue Tunnel 16x9</vt:lpstr>
      <vt:lpstr>Swiss</vt:lpstr>
      <vt:lpstr>Simple Light</vt:lpstr>
      <vt:lpstr>PowerPoint Presentation</vt:lpstr>
      <vt:lpstr>Economic Challenges Facing Black Men and Boys  Hooks Institute Open House and Policy Papers Presentation October 28, 2019  </vt:lpstr>
      <vt:lpstr>Overview</vt:lpstr>
      <vt:lpstr>The Demographics of Wealth Series</vt:lpstr>
      <vt:lpstr>Black &amp; Hispanic Income Gaps Closing Slowly</vt:lpstr>
      <vt:lpstr>Racial/Ethnic Wealth Gaps are Wide and Persistent</vt:lpstr>
      <vt:lpstr>Racial/Ethnic Wealth Gaps are Wide and Persistent </vt:lpstr>
      <vt:lpstr>Can Higher Education Close These Gaps?</vt:lpstr>
      <vt:lpstr>Racial Wealth Gaps Remain Despite College</vt:lpstr>
      <vt:lpstr>Why Are Wealth Outcomes So Unequal?</vt:lpstr>
      <vt:lpstr>Intergenerational (IG) Income Mobility</vt:lpstr>
      <vt:lpstr>Raj Chetty et al. Have the Best Dataset Ever Assembled for Studying IG Mobility</vt:lpstr>
      <vt:lpstr>Parents’ Incomes Differed Greatly by Race and Ethnicity in the 1990s</vt:lpstr>
      <vt:lpstr>Little IG Mobility for White, Black Children</vt:lpstr>
      <vt:lpstr>On Current Trends, Little Further Racial-Group Income Mobility Is Likely</vt:lpstr>
      <vt:lpstr>Why Has Black Upward Mobility Stalled?</vt:lpstr>
      <vt:lpstr>The Main Fault Line: Black Boys vs. Girls</vt:lpstr>
      <vt:lpstr>Large Regional and Neighborhood Variation in IG Mobility</vt:lpstr>
      <vt:lpstr>What Makes Chicago Neighborhoods So Much Worse than New Orleans for Black Boys?</vt:lpstr>
      <vt:lpstr>What Makes Chicago Neighborhoods So Much Worse than New Orleans for Black Boys?</vt:lpstr>
      <vt:lpstr>In Sum: Black Men and Boys Face Immense Economic Challenges</vt:lpstr>
      <vt:lpstr>PowerPoint Presentation</vt:lpstr>
      <vt:lpstr>PowerPoint Presentation</vt:lpstr>
      <vt:lpstr>Workplace Settings  and Job Types  as Determinants of  Health Disparities</vt:lpstr>
      <vt:lpstr>Health Disparities </vt:lpstr>
      <vt:lpstr>The Link Between Job Choice and Health Disparities </vt:lpstr>
      <vt:lpstr>PowerPoint Presentation</vt:lpstr>
      <vt:lpstr>Racial Divide in Employment Sectors </vt:lpstr>
      <vt:lpstr>Health Insurance and Work Arrangements  </vt:lpstr>
      <vt:lpstr>Health Insurance and Work Arrangements  </vt:lpstr>
      <vt:lpstr>Health Insurance and Health Disparities </vt:lpstr>
      <vt:lpstr>Memphis and Non-traditional Sector Employment </vt:lpstr>
      <vt:lpstr>Public Policy Implications  </vt:lpstr>
      <vt:lpstr>PowerPoint Presentation</vt:lpstr>
      <vt:lpstr>A Memphis Mirage:  How Home Mortgage Alternatives and  Increased Private Equity Ownership Diminish Wealth in Low-Income Communities</vt:lpstr>
      <vt:lpstr>The  Foreclosure  Crisis</vt:lpstr>
      <vt:lpstr>PowerPoint Presentation</vt:lpstr>
      <vt:lpstr>Private equity firms become largest owner of single-family homes  in Memphis. </vt:lpstr>
      <vt:lpstr>Land Installment Contracts come back on a national and local scale.</vt:lpstr>
      <vt:lpstr>PowerPoint Presentation</vt:lpstr>
      <vt:lpstr>PowerPoint Presentation</vt:lpstr>
      <vt:lpstr>PowerPoint Presentation</vt:lpstr>
      <vt:lpstr>PowerPoint Presentation</vt:lpstr>
      <vt:lpstr>PowerPoint Presentation</vt:lpstr>
      <vt:lpstr>PowerPoint Presentation</vt:lpstr>
      <vt:lpstr>We need  Equity Protection Acts for tenants and land installment contract buyers       + We need to pass rental regulations </vt:lpstr>
      <vt:lpstr>Policies moving forward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Nathaniel Collins Ball (ncball)</dc:creator>
  <cp:lastModifiedBy>Nathaniel Collins Ball (ncball)</cp:lastModifiedBy>
  <cp:revision>62</cp:revision>
  <cp:lastPrinted>2019-11-25T22:07:16Z</cp:lastPrinted>
  <dcterms:created xsi:type="dcterms:W3CDTF">2018-11-06T21:03:43Z</dcterms:created>
  <dcterms:modified xsi:type="dcterms:W3CDTF">2019-11-25T22:08:58Z</dcterms:modified>
</cp:coreProperties>
</file>