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603" r:id="rId2"/>
    <p:sldId id="604" r:id="rId3"/>
    <p:sldId id="605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26" r:id="rId25"/>
    <p:sldId id="627" r:id="rId26"/>
    <p:sldId id="628" r:id="rId27"/>
    <p:sldId id="629" r:id="rId28"/>
    <p:sldId id="630" r:id="rId29"/>
    <p:sldId id="631" r:id="rId30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1dej00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185"/>
    <a:srgbClr val="FF5050"/>
    <a:srgbClr val="F8F8A6"/>
    <a:srgbClr val="606060"/>
    <a:srgbClr val="30396B"/>
    <a:srgbClr val="3E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1" autoAdjust="0"/>
    <p:restoredTop sz="86386" autoAdjust="0"/>
  </p:normalViewPr>
  <p:slideViewPr>
    <p:cSldViewPr>
      <p:cViewPr varScale="1">
        <p:scale>
          <a:sx n="122" d="100"/>
          <a:sy n="122" d="100"/>
        </p:scale>
        <p:origin x="498" y="96"/>
      </p:cViewPr>
      <p:guideLst>
        <p:guide orient="horz" pos="180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6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226" cy="461172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270" y="0"/>
            <a:ext cx="3012226" cy="461172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69E365AC-B980-49C9-9F1B-99CDC6B7691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24"/>
            <a:ext cx="3012226" cy="461172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270" y="8773324"/>
            <a:ext cx="3012226" cy="461172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7EEBE58E-C947-40DE-B7BC-24E79A115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83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871DB1C1-5612-4D86-A0DC-E7927D9175B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D8EAEFA9-B816-4E88-8AFB-7C897222E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2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7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4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4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6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07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42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83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23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1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92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25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66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44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05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0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9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4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3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2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5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9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9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7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torage/Jobs/Open/Projects/PA15-37701-Corporate%20Identity/%E2%80%A2%20Layouts/PowerPoint/images/follow-the-fed-icons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FS_footer.BM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4866662"/>
            <a:ext cx="9162288" cy="284347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8" y="6560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28638" y="-404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31" y="-181213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31" y="-17835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747713" y="2821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657350"/>
            <a:ext cx="8001000" cy="2114550"/>
          </a:xfrm>
        </p:spPr>
        <p:txBody>
          <a:bodyPr anchor="t"/>
          <a:lstStyle>
            <a:lvl1pPr algn="l">
              <a:defRPr sz="4400">
                <a:solidFill>
                  <a:srgbClr val="1721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943350"/>
            <a:ext cx="5715000" cy="8001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HFS-logo_taglin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9" y="377202"/>
            <a:ext cx="2670879" cy="968848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14900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971550"/>
            <a:ext cx="2019300" cy="37719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71550"/>
            <a:ext cx="5905500" cy="37719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A9E2-5225-CE4D-B81C-0C99465709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008539" y="1910456"/>
            <a:ext cx="1905000" cy="14740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Federal Reserve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Economic Data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(FRED)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Thousands of data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series, millions of users</a:t>
            </a:r>
            <a:endParaRPr lang="en-US" sz="110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038600" y="1845665"/>
            <a:ext cx="181833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spcBef>
                <a:spcPts val="0"/>
              </a:spcBef>
              <a:buSzPct val="70000"/>
            </a:pPr>
            <a:r>
              <a:rPr lang="en-US" sz="1400" b="1" dirty="0" smtClean="0">
                <a:solidFill>
                  <a:srgbClr val="000200"/>
                </a:solidFill>
                <a:latin typeface="Arial"/>
                <a:cs typeface="Arial"/>
              </a:rPr>
              <a:t>From the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dirty="0" smtClean="0">
                <a:solidFill>
                  <a:srgbClr val="000200"/>
                </a:solidFill>
                <a:latin typeface="Arial"/>
                <a:cs typeface="Arial"/>
              </a:rPr>
              <a:t>President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dirty="0" smtClean="0">
                <a:solidFill>
                  <a:srgbClr val="7F7F7F"/>
                </a:solidFill>
                <a:latin typeface="Arial"/>
                <a:cs typeface="Arial"/>
              </a:rPr>
              <a:t>Key policy views, speeches, presentations and media interviews of President Bullard </a:t>
            </a:r>
          </a:p>
        </p:txBody>
      </p:sp>
      <p:pic>
        <p:nvPicPr>
          <p:cNvPr id="6" name="follow-the-fed-icons.png" descr="/Volumes/Storage/Jobs/Open/Projects/PA15-37701-Corporate Identity/• Layouts/PowerPoint/images/follow-the-fed-icons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6214"/>
            <a:ext cx="2195144" cy="5334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91200" y="1845665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Community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Development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 smtClean="0">
                <a:solidFill>
                  <a:srgbClr val="7F7F7F"/>
                </a:solidFill>
                <a:latin typeface="Arial"/>
                <a:cs typeface="Arial"/>
              </a:rPr>
              <a:t>Promoting financial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lang="en-US" sz="1100" spc="30" dirty="0" smtClean="0">
                <a:solidFill>
                  <a:srgbClr val="7F7F7F"/>
                </a:solidFill>
                <a:latin typeface="Arial"/>
                <a:cs typeface="Arial"/>
              </a:rPr>
              <a:t>tability of families,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 smtClean="0">
                <a:solidFill>
                  <a:srgbClr val="7F7F7F"/>
                </a:solidFill>
                <a:latin typeface="Arial"/>
                <a:cs typeface="Arial"/>
              </a:rPr>
              <a:t>neighborhoods</a:t>
            </a:r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038600" y="3651250"/>
            <a:ext cx="2971800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buSzPct val="70000"/>
            </a:pPr>
            <a:r>
              <a:rPr lang="en-US" sz="1050" b="1" kern="900" spc="300" dirty="0" smtClean="0">
                <a:solidFill>
                  <a:prstClr val="black"/>
                </a:solidFill>
                <a:latin typeface="Arial"/>
                <a:cs typeface="Arial"/>
              </a:rPr>
              <a:t>ECONOMY MUSEUM</a:t>
            </a:r>
            <a:endParaRPr lang="en-US" sz="1050" b="1" kern="900" spc="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78554" y="1845665"/>
            <a:ext cx="1219200" cy="15502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Economic 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Education</a:t>
            </a:r>
            <a:r>
              <a:rPr lang="en-US" sz="14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1400" b="1" spc="3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Resources</a:t>
            </a:r>
            <a:endParaRPr lang="en-US" sz="1400" spc="3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 smtClean="0">
                <a:solidFill>
                  <a:srgbClr val="7F7F7F"/>
                </a:solidFill>
                <a:latin typeface="Arial"/>
                <a:cs typeface="Arial"/>
              </a:rPr>
              <a:t>For every stage of life</a:t>
            </a:r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47700" y="1910456"/>
            <a:ext cx="1524000" cy="14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Blogs and</a:t>
            </a:r>
          </a:p>
          <a:p>
            <a:pPr defTabSz="914400">
              <a:spcBef>
                <a:spcPts val="0"/>
              </a:spcBef>
              <a:buSzPct val="70000"/>
            </a:pPr>
            <a:r>
              <a:rPr lang="en-US" sz="1400" b="1" spc="30" dirty="0" smtClean="0">
                <a:solidFill>
                  <a:prstClr val="black"/>
                </a:solidFill>
                <a:latin typeface="Arial"/>
                <a:cs typeface="Arial"/>
              </a:rPr>
              <a:t>Publications</a:t>
            </a:r>
            <a:endParaRPr lang="en-US" sz="1400" spc="3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spcBef>
                <a:spcPts val="0"/>
              </a:spcBef>
              <a:buSzPct val="70000"/>
            </a:pPr>
            <a:r>
              <a:rPr lang="en-US" sz="1100" spc="30" dirty="0" smtClean="0">
                <a:solidFill>
                  <a:srgbClr val="7F7F7F"/>
                </a:solidFill>
                <a:latin typeface="Arial"/>
                <a:cs typeface="Arial"/>
              </a:rPr>
              <a:t>News and views about the economy and the Fed </a:t>
            </a:r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85800" y="1365250"/>
            <a:ext cx="7696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85800" y="3575050"/>
            <a:ext cx="297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609600" y="1441450"/>
            <a:ext cx="6553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buSzPct val="70000"/>
            </a:pPr>
            <a:r>
              <a:rPr lang="en-US" sz="1050" b="1" kern="900" spc="300" dirty="0" smtClean="0">
                <a:solidFill>
                  <a:prstClr val="black"/>
                </a:solidFill>
                <a:latin typeface="Arial"/>
                <a:cs typeface="Arial"/>
              </a:rPr>
              <a:t>STLOUISFED.ORG</a:t>
            </a:r>
            <a:endParaRPr lang="en-US" sz="1050" kern="900" spc="300" dirty="0">
              <a:solidFill>
                <a:srgbClr val="EEECE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609600" y="3651250"/>
            <a:ext cx="25527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buSzPct val="70000"/>
            </a:pPr>
            <a:r>
              <a:rPr lang="en-US" sz="1050" b="1" kern="900" spc="300" dirty="0" smtClean="0">
                <a:solidFill>
                  <a:prstClr val="black"/>
                </a:solidFill>
                <a:latin typeface="Arial"/>
                <a:cs typeface="Arial"/>
              </a:rPr>
              <a:t>SOCIAL MEDIA</a:t>
            </a:r>
            <a:endParaRPr lang="en-US" sz="1050" kern="900" spc="300" dirty="0">
              <a:solidFill>
                <a:srgbClr val="EEECE1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4038600" y="3575050"/>
            <a:ext cx="449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 descr="ItEM_horiz_pos_o_cmy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30" y="4044056"/>
            <a:ext cx="1588170" cy="59779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 userDrawn="1"/>
        </p:nvSpPr>
        <p:spPr bwMode="auto">
          <a:xfrm>
            <a:off x="609600" y="0"/>
            <a:ext cx="6858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0" kern="1200" spc="-90">
                <a:solidFill>
                  <a:srgbClr val="001478"/>
                </a:solidFill>
                <a:latin typeface="Times New Roman"/>
                <a:ea typeface="+mj-ea"/>
                <a:cs typeface="Times New Roman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9pPr>
          </a:lstStyle>
          <a:p>
            <a:pPr defTabSz="914400"/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</a:rPr>
              <a:t>Connect With Us</a:t>
            </a:r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2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Tx/>
              <a:buFont typeface="Arial" panose="020B0604020202020204" pitchFamily="34" charset="0"/>
              <a:buChar char="−"/>
              <a:defRPr/>
            </a:lvl2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3050"/>
            <a:ext cx="3962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43050"/>
            <a:ext cx="3962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FS_footer.BMP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4866662"/>
            <a:ext cx="9162288" cy="284347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28700"/>
            <a:ext cx="8077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-528638" y="-404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613031" y="-181213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305431" y="-17835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9056694" y="20228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14900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B8105780-823C-4AAB-8084-F29EBDFD47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72185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−"/>
        <a:defRPr sz="2200">
          <a:solidFill>
            <a:schemeClr val="tx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Times" pitchFamily="1" charset="0"/>
        <a:buChar char="•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−"/>
        <a:defRPr sz="1600">
          <a:solidFill>
            <a:schemeClr val="tx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18/03/19/upshot/race-class-white-and-black-me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quality-of-opportunity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quality-of-opportunity.org/assets/documents/race_summary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louisfed.org/household-financial-stability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stlouisfed.org/household-financial-stabili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4950"/>
            <a:ext cx="8153400" cy="14858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Economic Challenges Facing Black Men and </a:t>
            </a:r>
            <a:r>
              <a:rPr lang="en-US" sz="3200" dirty="0" smtClean="0"/>
              <a:t>Boys:</a:t>
            </a:r>
            <a:br>
              <a:rPr lang="en-US" sz="3200" dirty="0" smtClean="0"/>
            </a:br>
            <a:r>
              <a:rPr lang="en-US" sz="3200" dirty="0" smtClean="0"/>
              <a:t>Beyond </a:t>
            </a:r>
            <a:r>
              <a:rPr lang="en-US" sz="3200" dirty="0" smtClean="0"/>
              <a:t>the Data to Lived Experience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318135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</a:rPr>
              <a:t>William R. Emmons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Center for Household Financial Stability (HFS)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Federal Reserve Bank of St. Louis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February 19, 2019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These views are mine alone and not necessarily those of the Federal Reserve Bank of St. Louis.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0009"/>
            <a:ext cx="4267200" cy="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40005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Part 2: Intergenerational (IG) Income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1" y="800100"/>
            <a:ext cx="8401051" cy="39433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Measure your parents’ income when you were a teenager.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Measure your income in your 30s (20 years later).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Two extreme cases: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/>
              <a:t>Perfect IG income </a:t>
            </a:r>
            <a:r>
              <a:rPr lang="en-US" sz="2000" b="1" u="sng" dirty="0"/>
              <a:t>mobility</a:t>
            </a:r>
            <a:r>
              <a:rPr lang="en-US" sz="2000" dirty="0"/>
              <a:t>: Your parents’ income doesn’t predict your adult income; everyone equally likely to end up rich or poor.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smtClean="0"/>
              <a:t>Perfect </a:t>
            </a:r>
            <a:r>
              <a:rPr lang="en-US" sz="2000" u="sng" dirty="0"/>
              <a:t>IG income </a:t>
            </a:r>
            <a:r>
              <a:rPr lang="en-US" sz="2000" b="1" u="sng" dirty="0" smtClean="0"/>
              <a:t>rigidity (no mobility)</a:t>
            </a:r>
            <a:r>
              <a:rPr lang="en-US" sz="2000" dirty="0" smtClean="0"/>
              <a:t>: </a:t>
            </a:r>
            <a:r>
              <a:rPr lang="en-US" sz="2000" dirty="0"/>
              <a:t>You end up exactly like your </a:t>
            </a:r>
            <a:r>
              <a:rPr lang="en-US" sz="2000" dirty="0" smtClean="0"/>
              <a:t>parents (you are poor if they were poor and vice versa).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U.S. data: Somewhere in-between—some IG movement with important differences by race</a:t>
            </a:r>
            <a:r>
              <a:rPr lang="en-US" sz="2400" dirty="0"/>
              <a:t> </a:t>
            </a:r>
            <a:r>
              <a:rPr lang="en-US" sz="2400" dirty="0" smtClean="0"/>
              <a:t>and 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472488" cy="6286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Raj </a:t>
            </a:r>
            <a:r>
              <a:rPr lang="en-US" sz="2800" dirty="0" err="1" smtClean="0"/>
              <a:t>Chetty</a:t>
            </a:r>
            <a:r>
              <a:rPr lang="en-US" sz="2800" dirty="0" smtClean="0"/>
              <a:t> (Harvard Economist) Has Best Dataset Ever Assembled for Studying IG Mobility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4" y="992984"/>
            <a:ext cx="8236744" cy="365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Results reported in the </a:t>
            </a:r>
            <a:r>
              <a:rPr lang="en-US" sz="2400" i="1" dirty="0" smtClean="0"/>
              <a:t>New York Times</a:t>
            </a:r>
            <a:r>
              <a:rPr lang="en-US" sz="2400" dirty="0" smtClean="0"/>
              <a:t>, Mar. 19, 2018: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“Extensive Data Show Punishing Reach of Racism </a:t>
            </a:r>
            <a:r>
              <a:rPr lang="en-US" sz="2000" dirty="0"/>
              <a:t>for Black Boys,”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www.nytimes.com/interactive/2018/03/19/upshot/race-class-white-and-black-men.html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Underlying research paper and website: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Raj </a:t>
            </a:r>
            <a:r>
              <a:rPr lang="en-US" sz="2000" dirty="0" err="1" smtClean="0"/>
              <a:t>Chetty</a:t>
            </a:r>
            <a:r>
              <a:rPr lang="en-US" sz="2000" dirty="0" smtClean="0"/>
              <a:t>, Nathaniel </a:t>
            </a:r>
            <a:r>
              <a:rPr lang="en-US" sz="2000" dirty="0" err="1" smtClean="0"/>
              <a:t>Hendren</a:t>
            </a:r>
            <a:r>
              <a:rPr lang="en-US" sz="2000" dirty="0" smtClean="0"/>
              <a:t>, Maggie R. Jones and Sonya R. Porter, “Race and Economic Opportunity in the United States: An Intergenerational Perspective,” NBER working paper, Mar. 2018.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See the website of their </a:t>
            </a:r>
            <a:r>
              <a:rPr lang="en-US" sz="2000" i="1" dirty="0" smtClean="0"/>
              <a:t>Equality of </a:t>
            </a:r>
            <a:r>
              <a:rPr lang="en-US" sz="2000" i="1" dirty="0"/>
              <a:t>Opportunity Project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http://www.equality-of-opportunity.org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0287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Parents’ Incomes Differed Greatly by Race and Ethnicity in the 1990s</a:t>
            </a:r>
            <a:endParaRPr lang="en-US" sz="2800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555590"/>
              </p:ext>
            </p:extLst>
          </p:nvPr>
        </p:nvGraphicFramePr>
        <p:xfrm>
          <a:off x="457200" y="1064260"/>
          <a:ext cx="8229606" cy="361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Percentiles run from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(lowest) to 100 (highest)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 percentile rank (median Income) of </a:t>
                      </a:r>
                      <a:r>
                        <a:rPr lang="en-US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1990s when kids were in their teens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($70,600)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($53,000)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 ($33,100)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American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 ($34,900)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 ($29,200)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14594" y="4629150"/>
            <a:ext cx="4747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Source: </a:t>
            </a:r>
            <a:r>
              <a:rPr lang="en-US" sz="1200" dirty="0" err="1" smtClean="0">
                <a:latin typeface="Calibri" panose="020F0502020204030204" pitchFamily="34" charset="0"/>
              </a:rPr>
              <a:t>Chetty</a:t>
            </a:r>
            <a:r>
              <a:rPr lang="en-US" sz="1200" dirty="0" smtClean="0">
                <a:latin typeface="Calibri" panose="020F0502020204030204" pitchFamily="34" charset="0"/>
              </a:rPr>
              <a:t>, </a:t>
            </a:r>
            <a:r>
              <a:rPr lang="en-US" sz="1200" dirty="0" err="1" smtClean="0">
                <a:latin typeface="Calibri" panose="020F0502020204030204" pitchFamily="34" charset="0"/>
              </a:rPr>
              <a:t>Hendren</a:t>
            </a:r>
            <a:r>
              <a:rPr lang="en-US" sz="1200" dirty="0" smtClean="0">
                <a:latin typeface="Calibri" panose="020F0502020204030204" pitchFamily="34" charset="0"/>
              </a:rPr>
              <a:t>, Jones, Porter (2018), Appendix Tables V and VIII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5143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Little IG Mobility for White or Black Children</a:t>
            </a:r>
            <a:endParaRPr lang="en-US" sz="2800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17009"/>
              </p:ext>
            </p:extLst>
          </p:nvPr>
        </p:nvGraphicFramePr>
        <p:xfrm>
          <a:off x="457200" y="1064260"/>
          <a:ext cx="8229606" cy="361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Percentiles run from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(lowest) to 100 (highest)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 percentile rank (median Income) of </a:t>
                      </a:r>
                      <a:r>
                        <a:rPr lang="en-US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1990s when kids were in their teens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income percentile rank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2014-15 when they were in their 30s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($70,600)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(-2 notches)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($53,000)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(+12)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 ($33,100)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(+10)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American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 ($34,900)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(--)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 ($29,200)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35( +2)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94" y="4629150"/>
            <a:ext cx="4747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Source: </a:t>
            </a:r>
            <a:r>
              <a:rPr lang="en-US" sz="1200" dirty="0" err="1" smtClean="0">
                <a:latin typeface="Calibri" panose="020F0502020204030204" pitchFamily="34" charset="0"/>
              </a:rPr>
              <a:t>Chetty</a:t>
            </a:r>
            <a:r>
              <a:rPr lang="en-US" sz="1200" dirty="0" smtClean="0">
                <a:latin typeface="Calibri" panose="020F0502020204030204" pitchFamily="34" charset="0"/>
              </a:rPr>
              <a:t>, </a:t>
            </a:r>
            <a:r>
              <a:rPr lang="en-US" sz="1200" dirty="0" err="1" smtClean="0">
                <a:latin typeface="Calibri" panose="020F0502020204030204" pitchFamily="34" charset="0"/>
              </a:rPr>
              <a:t>Hendren</a:t>
            </a:r>
            <a:r>
              <a:rPr lang="en-US" sz="1200" dirty="0" smtClean="0">
                <a:latin typeface="Calibri" panose="020F0502020204030204" pitchFamily="34" charset="0"/>
              </a:rPr>
              <a:t>, Jones, Porter (2018), Appendix Tables V and VIII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8001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On Current Trends, Little Further Racial-Group Income Mobility Is Likely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550918"/>
              </p:ext>
            </p:extLst>
          </p:nvPr>
        </p:nvGraphicFramePr>
        <p:xfrm>
          <a:off x="457200" y="1064260"/>
          <a:ext cx="8229606" cy="361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Percentiles run from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(lowest) to 100 (highest)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 percentile rank (median Income) of </a:t>
                      </a:r>
                      <a:r>
                        <a:rPr lang="en-US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1990s when kids were in their teens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income percentile rank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6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2014-15 when they were in their 30s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Chetty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al’s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redicted </a:t>
                      </a:r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long-run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income percentile rank by racial/ethnic group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($70,600)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(-2 notches)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(-2 notches)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($53,000)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(+12)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(+2)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 ($33,100)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(+10)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(+3)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American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 ($34,900)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(--)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(-1)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 ($29,200)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35( +2)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(no change)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94" y="4629150"/>
            <a:ext cx="4747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Source: </a:t>
            </a:r>
            <a:r>
              <a:rPr lang="en-US" sz="1200" dirty="0" err="1" smtClean="0">
                <a:latin typeface="Calibri" panose="020F0502020204030204" pitchFamily="34" charset="0"/>
              </a:rPr>
              <a:t>Chetty</a:t>
            </a:r>
            <a:r>
              <a:rPr lang="en-US" sz="1200" dirty="0" smtClean="0">
                <a:latin typeface="Calibri" panose="020F0502020204030204" pitchFamily="34" charset="0"/>
              </a:rPr>
              <a:t>, </a:t>
            </a:r>
            <a:r>
              <a:rPr lang="en-US" sz="1200" dirty="0" err="1" smtClean="0">
                <a:latin typeface="Calibri" panose="020F0502020204030204" pitchFamily="34" charset="0"/>
              </a:rPr>
              <a:t>Hendren</a:t>
            </a:r>
            <a:r>
              <a:rPr lang="en-US" sz="1200" dirty="0" smtClean="0">
                <a:latin typeface="Calibri" panose="020F0502020204030204" pitchFamily="34" charset="0"/>
              </a:rPr>
              <a:t>, Jones, Porter (2018), Appendix Tables V and VIII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3429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Why Has Black Upward Mobility Stalled?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60045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/>
              <a:t>Low rate of upward IG mobility (doing better than your parents) among low-income black children</a:t>
            </a:r>
            <a:r>
              <a:rPr lang="en-US" sz="2400" dirty="0" smtClean="0"/>
              <a:t>.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Generational poverty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sz="2400" dirty="0" smtClean="0"/>
              <a:t>Plus high risk of downward IG mobility (doing worse than your parents) among high-income black children.</a:t>
            </a:r>
          </a:p>
          <a:p>
            <a:pPr>
              <a:spcBef>
                <a:spcPts val="2400"/>
              </a:spcBef>
            </a:pPr>
            <a:r>
              <a:rPr lang="en-US" sz="2400" dirty="0" err="1" smtClean="0"/>
              <a:t>Chetty</a:t>
            </a:r>
            <a:r>
              <a:rPr lang="en-US" sz="2400" dirty="0" smtClean="0"/>
              <a:t> et al: “Black children continue to fall behind their white peers even if their parents catch up.” (p. 18)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36" y="400050"/>
            <a:ext cx="7772400" cy="3429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Main Fault Line: Black Boys vs. Girls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" y="1028700"/>
            <a:ext cx="8251031" cy="30289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B</a:t>
            </a:r>
            <a:r>
              <a:rPr lang="en-US" sz="2400" dirty="0" smtClean="0"/>
              <a:t>lack girls are just as upwardly mobile as white girls with the same parental income.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Black boys are not—they’re much more likely to earn incomes far below white boys even with the same parental income.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Interesting fact: Black girls’ high-school completion and college-attendance rates are higher than those of white boys. 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8001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Large Regional and Neighborhood Variation in IG Mobility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964692"/>
            <a:ext cx="8222456" cy="372160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High IG income mobility for black children—especially boys—in some parts of the South, Northeast and West.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Very poor outcomes for black boys in the industrialized cities of the Midwest—Chicago, Milwaukee, Cleveland.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Black boys are especially vulnerable to </a:t>
            </a:r>
            <a:r>
              <a:rPr lang="en-US" sz="2400" dirty="0" smtClean="0"/>
              <a:t>“</a:t>
            </a:r>
            <a:r>
              <a:rPr lang="en-US" sz="2400" dirty="0" smtClean="0"/>
              <a:t>low-opportunity</a:t>
            </a:r>
            <a:r>
              <a:rPr lang="en-US" sz="2400" dirty="0" smtClean="0"/>
              <a:t>” </a:t>
            </a:r>
            <a:r>
              <a:rPr lang="en-US" sz="2400" dirty="0"/>
              <a:t>neighborhoods, regardless </a:t>
            </a:r>
            <a:r>
              <a:rPr lang="en-US" sz="2400" dirty="0" smtClean="0"/>
              <a:t>of </a:t>
            </a:r>
            <a:r>
              <a:rPr lang="en-US" sz="2400" dirty="0"/>
              <a:t>income.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In general, Memphis is in-between—better than Chicago but not as good as New Orleans or parts of New York.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258" y="4118464"/>
            <a:ext cx="4506511" cy="553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569" y="1303989"/>
            <a:ext cx="4301528" cy="273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3" y="1202234"/>
            <a:ext cx="4156558" cy="2733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85" y="-1"/>
            <a:ext cx="8509715" cy="86138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Average Incomes of White </a:t>
            </a:r>
            <a:r>
              <a:rPr lang="en-US" sz="2800" smtClean="0"/>
              <a:t>and Black </a:t>
            </a:r>
            <a:r>
              <a:rPr lang="en-US" sz="2800" dirty="0" smtClean="0"/>
              <a:t>Men Who Grew Up in Low-Income (25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-%-</a:t>
            </a:r>
            <a:r>
              <a:rPr lang="en-US" sz="2800" dirty="0" err="1" smtClean="0"/>
              <a:t>ile</a:t>
            </a:r>
            <a:r>
              <a:rPr lang="en-US" sz="2800" dirty="0" smtClean="0"/>
              <a:t>) Families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3177" y="4614455"/>
            <a:ext cx="5029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6"/>
              </a:rPr>
              <a:t>Source: </a:t>
            </a:r>
            <a:r>
              <a:rPr lang="en-US" sz="1100" dirty="0" err="1" smtClean="0">
                <a:hlinkClick r:id="rId6"/>
              </a:rPr>
              <a:t>Chetty</a:t>
            </a:r>
            <a:r>
              <a:rPr lang="en-US" sz="1100" dirty="0" smtClean="0">
                <a:hlinkClick r:id="rId6"/>
              </a:rPr>
              <a:t>, Raj; </a:t>
            </a:r>
            <a:r>
              <a:rPr lang="en-US" sz="1100" dirty="0" err="1" smtClean="0">
                <a:hlinkClick r:id="rId6"/>
              </a:rPr>
              <a:t>Hendren</a:t>
            </a:r>
            <a:r>
              <a:rPr lang="en-US" sz="1100" dirty="0" smtClean="0">
                <a:hlinkClick r:id="rId6"/>
              </a:rPr>
              <a:t>, Nathaniel; Jones, Maggie; and Porter, Sonya. R (2018)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336964" y="1094509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7352" y="1094509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Men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4925" y="1696963"/>
            <a:ext cx="18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Not enough data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36" y="302388"/>
            <a:ext cx="7082741" cy="45012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79888" y="2550319"/>
            <a:ext cx="2129691" cy="80912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2450" y="2725504"/>
            <a:ext cx="95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Average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79888" y="3370029"/>
            <a:ext cx="2272294" cy="11055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4513" y="4444880"/>
            <a:ext cx="16050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Above average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9250" y="1674238"/>
            <a:ext cx="12479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Above average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72062" y="1193007"/>
            <a:ext cx="2185988" cy="14292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9996" y="636142"/>
            <a:ext cx="12956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Below average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1264444" y="1756298"/>
            <a:ext cx="1528762" cy="16226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14" y="2241476"/>
            <a:ext cx="9908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Below average</a:t>
            </a:r>
            <a:endParaRPr lang="en-US" sz="1800" b="1" dirty="0"/>
          </a:p>
        </p:txBody>
      </p:sp>
      <p:sp>
        <p:nvSpPr>
          <p:cNvPr id="22" name="Oval 21"/>
          <p:cNvSpPr/>
          <p:nvPr/>
        </p:nvSpPr>
        <p:spPr>
          <a:xfrm>
            <a:off x="6100764" y="3425568"/>
            <a:ext cx="1157286" cy="11892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9" y="3697812"/>
            <a:ext cx="14319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Below average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 rot="801689">
            <a:off x="6920781" y="848873"/>
            <a:ext cx="978901" cy="20235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75660" y="2275127"/>
            <a:ext cx="720793" cy="8197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9361" y="1058904"/>
            <a:ext cx="18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Not enough data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700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Intergenerational Income Mobility of Black Men Who Grew Up Poor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is High, Red is Low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077200" cy="4000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Economic Challenges: The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3886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Part 1: Trends in family income and wealth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Large and persistent gaps exist across race and ethnicity.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College does </a:t>
            </a:r>
            <a:r>
              <a:rPr lang="en-US" sz="2000" i="1" dirty="0" smtClean="0"/>
              <a:t>not</a:t>
            </a:r>
            <a:r>
              <a:rPr lang="en-US" sz="2000" dirty="0" smtClean="0"/>
              <a:t> level the playing field.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Part 2: Unique economic challenges facing African-American men and boys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Raj </a:t>
            </a:r>
            <a:r>
              <a:rPr lang="en-US" sz="2000" dirty="0" err="1" smtClean="0"/>
              <a:t>Chetty’s</a:t>
            </a:r>
            <a:r>
              <a:rPr lang="en-US" sz="2000" dirty="0" smtClean="0"/>
              <a:t> research shows that black boys have more difficulty achieving and maintaining upward mobility than others.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Profound structural disadvantages include poverty and racial bias.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0330" y="-4269616"/>
            <a:ext cx="18016667" cy="1145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6"/>
            <a:ext cx="8229600" cy="92868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Examples of </a:t>
            </a:r>
            <a:r>
              <a:rPr lang="en-US" sz="2800" i="1" u="sng" dirty="0" smtClean="0"/>
              <a:t>Good Neighborhoods </a:t>
            </a:r>
            <a:r>
              <a:rPr lang="en-US" sz="2800" dirty="0" smtClean="0"/>
              <a:t>Where Black Boys Are More Likely to Thrive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4254"/>
              </p:ext>
            </p:extLst>
          </p:nvPr>
        </p:nvGraphicFramePr>
        <p:xfrm>
          <a:off x="914401" y="857250"/>
          <a:ext cx="7315201" cy="3832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neighborhoods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Average family income at 25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 ($27,000); most black fathers are present; relatively low poverty rate.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 neighborhoods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Average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family income at 75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 ($94,000);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black fathers are present; relatively low poverty rate.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Washington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Downtown Silver Spring, Woodside Park, Woodside Forest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Newport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 VA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Richneck, Newport News County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Park, Prince Georges' County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Baton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Baton Rouge, East Baton Rouge County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Carrolton, Prince Georges' County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Orleans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Terrytown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Jefferson County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Greenbelt, Prince Georges' County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Woodmere, Jefferson County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York 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Queens Village, Queens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Laurelton, Queens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Wakefield / Eastchester, Bronx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6058" y="4629147"/>
            <a:ext cx="4259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Chetty</a:t>
            </a:r>
            <a:r>
              <a:rPr lang="en-US" sz="1200" dirty="0" smtClean="0"/>
              <a:t>, </a:t>
            </a:r>
            <a:r>
              <a:rPr lang="en-US" sz="1200" dirty="0" err="1" smtClean="0"/>
              <a:t>Hendren</a:t>
            </a:r>
            <a:r>
              <a:rPr lang="en-US" sz="1200" dirty="0" smtClean="0"/>
              <a:t>, Jones, Porter (2018), Appendix Table XV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7164"/>
            <a:ext cx="7315200" cy="64293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Examples of </a:t>
            </a:r>
            <a:r>
              <a:rPr lang="en-US" sz="2800" i="1" u="sng" dirty="0" smtClean="0"/>
              <a:t>Average Neighborhoods </a:t>
            </a:r>
            <a:r>
              <a:rPr lang="en-US" sz="2800" dirty="0" smtClean="0"/>
              <a:t>Where Black Boys Do About Average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01614"/>
              </p:ext>
            </p:extLst>
          </p:nvPr>
        </p:nvGraphicFramePr>
        <p:xfrm>
          <a:off x="914401" y="1204142"/>
          <a:ext cx="7315201" cy="2315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 gridSpan="2"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neighborhoods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Average family income at 25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 ($27,000); many black fathers are present; moderate poverty rate.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 neighborhoods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Average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family income at 75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 ($94,000);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black fathers are present; moderate poverty rate.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Houston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-South Union, Harris County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Chicago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Harvey, Cook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Sunnyside, Harris County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Holland, Cook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Memphis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Haven, Shelby County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Memphis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Hickory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Ridge-South Riverdale, Shelby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 Lake, Shelby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6058" y="4629147"/>
            <a:ext cx="4259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Chetty</a:t>
            </a:r>
            <a:r>
              <a:rPr lang="en-US" sz="1200" dirty="0" smtClean="0"/>
              <a:t>, </a:t>
            </a:r>
            <a:r>
              <a:rPr lang="en-US" sz="1200" dirty="0" err="1" smtClean="0"/>
              <a:t>Hendren</a:t>
            </a:r>
            <a:r>
              <a:rPr lang="en-US" sz="1200" dirty="0" smtClean="0"/>
              <a:t>, Jones, Porter (2018), Appendix Table XV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7164"/>
            <a:ext cx="7543800" cy="64293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Examples of </a:t>
            </a:r>
            <a:r>
              <a:rPr lang="en-US" sz="2800" i="1" u="sng" dirty="0" smtClean="0"/>
              <a:t>Bad Neighborhoods </a:t>
            </a:r>
            <a:r>
              <a:rPr lang="en-US" sz="2800" dirty="0" smtClean="0"/>
              <a:t>Where Black Boys Do Worse than Average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38263"/>
              </p:ext>
            </p:extLst>
          </p:nvPr>
        </p:nvGraphicFramePr>
        <p:xfrm>
          <a:off x="914401" y="971550"/>
          <a:ext cx="7315201" cy="33362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neighborhoods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Average family income at 25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 ($27,000); few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fathers are present; high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poverty rate.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 neighborhoods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Average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family income at 75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 ($94,000); few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black fathers are present; high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poverty rate (among blacks).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Chicago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Taylor Homes/Fuller Park, Cook County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Chicago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Humboldt Park, Cook County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Bronzeville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Cook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Garfield Park, Cook County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Garfield Park, Cook County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Detroit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Harper Woods, Wayne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Englewood, Cook County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Hamtramck, Wayne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Detroit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Chandler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Park, Wayne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Cincinnati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Fairmont, Hamilton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Angeles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Los Angeles/Watts, Los Angeles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6058" y="4629147"/>
            <a:ext cx="4259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Chetty</a:t>
            </a:r>
            <a:r>
              <a:rPr lang="en-US" sz="1200" dirty="0" smtClean="0"/>
              <a:t>, </a:t>
            </a:r>
            <a:r>
              <a:rPr lang="en-US" sz="1200" dirty="0" err="1" smtClean="0"/>
              <a:t>Hendren</a:t>
            </a:r>
            <a:r>
              <a:rPr lang="en-US" sz="1200" dirty="0" smtClean="0"/>
              <a:t>, Jones, Porter (2018), Appendix Table XV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426"/>
            <a:ext cx="8258175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What Makes Chicago Neighborhoods So Much Worse than New Orleans for Black Boys?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7750"/>
            <a:ext cx="8258175" cy="355730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It’s </a:t>
            </a:r>
            <a:r>
              <a:rPr lang="en-US" sz="2400" i="1" dirty="0" smtClean="0"/>
              <a:t>not</a:t>
            </a:r>
            <a:r>
              <a:rPr lang="en-US" sz="2400" dirty="0" smtClean="0"/>
              <a:t> primarily due to individual “race-related shortcomings,” because black girls do much better than black boys (and white girls and boys, in some respects).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It’s </a:t>
            </a:r>
            <a:r>
              <a:rPr lang="en-US" sz="2400" i="1" dirty="0" smtClean="0"/>
              <a:t>not </a:t>
            </a:r>
            <a:r>
              <a:rPr lang="en-US" sz="2400" dirty="0" smtClean="0"/>
              <a:t>primarily due to family structure or marriage rates because it’s share of neighborhood dads present that matters most, not presence of the child’s own dad.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It’s </a:t>
            </a:r>
            <a:r>
              <a:rPr lang="en-US" sz="2400" i="1" dirty="0" smtClean="0"/>
              <a:t>not </a:t>
            </a:r>
            <a:r>
              <a:rPr lang="en-US" sz="2400" dirty="0" smtClean="0"/>
              <a:t>primarily due to environmental factors like school quality because black boys do worse even in good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47750"/>
            <a:ext cx="8222456" cy="37147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According to </a:t>
            </a:r>
            <a:r>
              <a:rPr lang="en-US" sz="2400" dirty="0" err="1" smtClean="0"/>
              <a:t>Chetty</a:t>
            </a:r>
            <a:r>
              <a:rPr lang="en-US" sz="2400" dirty="0" smtClean="0"/>
              <a:t>, good outcomes are due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High fraction of fathers present in the neighborhood</a:t>
            </a:r>
            <a:r>
              <a:rPr lang="en-US" sz="2400" dirty="0" smtClean="0"/>
              <a:t>: Dad in the house is good but many black dads in the neighborhood is even better.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Low levels of racial bias</a:t>
            </a:r>
            <a:r>
              <a:rPr lang="en-US" sz="2400" dirty="0" smtClean="0"/>
              <a:t>: Racial hostility expressed by local whites hurts black boys and black girls more than Hispanic or Asian boys or girls.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Note: White hatred hurts low-income whites, too.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21426"/>
            <a:ext cx="8258175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What Makes Chicago Neighborhoods So Much Worse than New Orleans for Black Boys?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47750"/>
            <a:ext cx="8222456" cy="36861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Unfortunately, Chicago is more typical than New Orleans for most African-American children.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It’s unusual to find neighborhoods </a:t>
            </a:r>
            <a:r>
              <a:rPr lang="en-US" sz="2400" dirty="0" smtClean="0"/>
              <a:t>containing </a:t>
            </a:r>
            <a:r>
              <a:rPr lang="en-US" sz="2400" dirty="0" smtClean="0"/>
              <a:t>many African-American families with all of these characteristics: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dirty="0" smtClean="0"/>
              <a:t>ow poverty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</a:t>
            </a:r>
            <a:r>
              <a:rPr lang="en-US" sz="2400" dirty="0" smtClean="0"/>
              <a:t>any black fathers present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dirty="0" smtClean="0"/>
              <a:t>ow racial hostility from whites.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1426"/>
            <a:ext cx="8258175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What Makes Chicago Neighborhoods So Much Worse than New Orleans for Black Boys?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715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In Sum: Black Men and Boys Face Immense Economic Challenges But We Know What Helps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" y="1047750"/>
            <a:ext cx="8208169" cy="375523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</a:t>
            </a:r>
            <a:r>
              <a:rPr lang="en-US" sz="2400" dirty="0" smtClean="0"/>
              <a:t>lack-white income and wealth gaps are large and slow to change because of: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Cumulative discrimination and disadvantage: Structural racism.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Upward black </a:t>
            </a:r>
            <a:r>
              <a:rPr lang="en-US" sz="2000" dirty="0" smtClean="0"/>
              <a:t>intergenerational (i.e., parent-to-child) income and wealth mobility are low.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Raj </a:t>
            </a:r>
            <a:r>
              <a:rPr lang="en-US" sz="2400" dirty="0" err="1" smtClean="0"/>
              <a:t>Chetty’s</a:t>
            </a:r>
            <a:r>
              <a:rPr lang="en-US" sz="2400" dirty="0" smtClean="0"/>
              <a:t> team believes the key to breaking out of this pattern is increasing the opportunities facing black boys.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" y="171450"/>
            <a:ext cx="8208169" cy="6286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Our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" y="1243012"/>
            <a:ext cx="8208169" cy="364093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How do we shield black boys from poverty </a:t>
            </a:r>
            <a:r>
              <a:rPr lang="en-US" sz="2400" dirty="0" smtClean="0"/>
              <a:t>and its effects when </a:t>
            </a:r>
            <a:r>
              <a:rPr lang="en-US" sz="2400" dirty="0" smtClean="0"/>
              <a:t>it is prevalent in so many neighborhoods?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How do we increase the neighborhood presence of black dads?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How do we decrease whites’ racial hostility, which harms both non-white and white Americans?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1" y="3062960"/>
            <a:ext cx="549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www.stlouisfed.org/household-financial-stability/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A9E2-5225-CE4D-B81C-0C99465709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Part 1: </a:t>
            </a:r>
            <a:r>
              <a:rPr lang="en-US" sz="3200" i="1" dirty="0" smtClean="0"/>
              <a:t>The Demographics of Wealth </a:t>
            </a:r>
            <a:r>
              <a:rPr lang="en-US" sz="3200" dirty="0" smtClean="0"/>
              <a:t>Series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1081225"/>
            <a:ext cx="5226050" cy="346219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/>
              <a:t>HFS essay series links income, wealth and other socio-economic outcomes to a family’s: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Race/ethnicity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Education (own and parents’)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Age and birth year.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Your race, education and birth year are strong predictors of your adult outcomes.</a:t>
            </a:r>
            <a:endParaRPr lang="en-US" sz="24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13135"/>
            <a:ext cx="1033272" cy="13716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4"/>
          <a:srcRect b="939"/>
          <a:stretch/>
        </p:blipFill>
        <p:spPr>
          <a:xfrm>
            <a:off x="1554480" y="1213135"/>
            <a:ext cx="1033272" cy="1371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6" y="3013729"/>
            <a:ext cx="1032368" cy="137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6" y="3008395"/>
            <a:ext cx="103327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76" y="3006905"/>
            <a:ext cx="103664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734056" y="1210684"/>
            <a:ext cx="1033272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147" y="90095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2018 Series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2379" y="271076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2015 Series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-42877" y="4405990"/>
            <a:ext cx="5493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www.stlouisfed.org/household-financial-stability/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458200" cy="4000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Black</a:t>
            </a:r>
            <a:r>
              <a:rPr lang="en-US" sz="3200" dirty="0" smtClean="0"/>
              <a:t> &amp; Hispanic Income Gaps Closing Slowly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86400" y="1078992"/>
            <a:ext cx="3473450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Typical (median) income of black and Hispanic families has moved closer to that of white families but remains 40% lower.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typical “other-race” family (mostly Asian) has surpassed the typical white family’s income.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033272"/>
            <a:ext cx="5152245" cy="3675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2" y="1957386"/>
            <a:ext cx="889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White level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Racial/Ethnic Wealth Gaps Are Very Large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86400" y="1078992"/>
            <a:ext cx="3473450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Racial/ethnic wealth gaps vis-à-vis the typical white family are wider than income gaps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Black families (-90%)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Hispanic families (-87%)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Other families (-39%).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033272"/>
            <a:ext cx="5148030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5964" y="1506213"/>
            <a:ext cx="177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Black-white wealth gap: -90%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64456" y="2090988"/>
            <a:ext cx="278607" cy="1373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14525" y="1678782"/>
            <a:ext cx="2614613" cy="207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Racial/Ethnic Wealth Gaps Are Persistent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86400" y="1078992"/>
            <a:ext cx="3473450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Wealth of the typical black and Hispanic family has improved a bit since 1989, but the gaps remain close to 90 percent.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Other nonwhite families’ wealth has increased faster than that of whites during the last decade.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033272"/>
            <a:ext cx="5149183" cy="3675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Higher Education Close These Gaps?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3589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Our findings: College alone does not close the gaps.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The good news: A four-year college degree usually brings higher earnings and wealth accumulation for graduates of all races and ethnicities.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However, the income and wealth benefits of college are unequal across racial and ethnic groups.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College grads born in the 1970s and 1980s are earning somewhat less and accumulating </a:t>
            </a:r>
            <a:r>
              <a:rPr lang="en-US" sz="2000" i="1" dirty="0" smtClean="0"/>
              <a:t>much less </a:t>
            </a:r>
            <a:r>
              <a:rPr lang="en-US" sz="2000" i="1" dirty="0" smtClean="0"/>
              <a:t>wealth </a:t>
            </a:r>
            <a:r>
              <a:rPr lang="en-US" sz="2000" dirty="0" smtClean="0"/>
              <a:t>than </a:t>
            </a:r>
            <a:r>
              <a:rPr lang="en-US" sz="2000" dirty="0" smtClean="0"/>
              <a:t>older college grads—especially black and Hispanic grads.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Large Racial Wealth Gaps Also for College Grads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86400" y="1078991"/>
            <a:ext cx="3473450" cy="369303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</a:t>
            </a:r>
            <a:r>
              <a:rPr lang="en-US" sz="2000" dirty="0" smtClean="0"/>
              <a:t> college degree brings greater median wealth for </a:t>
            </a:r>
            <a:r>
              <a:rPr lang="en-US" sz="2000" i="1" dirty="0" smtClean="0"/>
              <a:t>all groups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However, the racial wealth divide is almost as large among college-educated families.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Four-year college degree narrows the black-white gap only from 89 to 83 percent.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033272"/>
            <a:ext cx="5123269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8673" y="2140996"/>
            <a:ext cx="197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Black-white wealth gap, no college: -89%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50169" y="2721769"/>
            <a:ext cx="500062" cy="821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0231" y="2721769"/>
            <a:ext cx="535782" cy="492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3047" y="1402557"/>
            <a:ext cx="215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Black-white wealth gap, 4-year college: -83%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3614739" y="1694945"/>
            <a:ext cx="128574" cy="1519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3743313" y="1694945"/>
            <a:ext cx="9072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Are Wealth Outcomes So Unequal?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80761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We conclude that </a:t>
            </a:r>
            <a:r>
              <a:rPr lang="en-US" sz="2400" i="1" dirty="0" smtClean="0"/>
              <a:t>structural, systemic or other unobservable factors</a:t>
            </a:r>
            <a:r>
              <a:rPr lang="en-US" sz="2400" dirty="0" smtClean="0"/>
              <a:t> related to race and ethnicity are very important sources of wealth inequality—it’s not just </a:t>
            </a:r>
            <a:r>
              <a:rPr lang="en-US" sz="2400" dirty="0" smtClean="0"/>
              <a:t>“bad individual choices” </a:t>
            </a:r>
            <a:r>
              <a:rPr lang="en-US" sz="2400" dirty="0" smtClean="0"/>
              <a:t>(Emmons &amp; Ricketts 2017).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Historical discrimination and disadvantage created large wealth gaps in the past, which continue to affect today’s adults and children because wealth is intergenerational.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Continuing structural and systemic barriers make narrowing of income and wealth gaps very slow.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5780-823C-4AAB-8084-F29EBDFD47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dSTL">
  <a:themeElements>
    <a:clrScheme name="FedST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edSTL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PA.potx</Template>
  <TotalTime>15286</TotalTime>
  <Words>2196</Words>
  <Application>Microsoft Office PowerPoint</Application>
  <PresentationFormat>On-screen Show (16:9)</PresentationFormat>
  <Paragraphs>263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Times</vt:lpstr>
      <vt:lpstr>Wingdings</vt:lpstr>
      <vt:lpstr>FedSTL</vt:lpstr>
      <vt:lpstr>Economic Challenges Facing Black Men and Boys: Beyond the Data to Lived Experience</vt:lpstr>
      <vt:lpstr>Economic Challenges: The Data</vt:lpstr>
      <vt:lpstr>Part 1: The Demographics of Wealth Series</vt:lpstr>
      <vt:lpstr>Black &amp; Hispanic Income Gaps Closing Slowly</vt:lpstr>
      <vt:lpstr>Racial/Ethnic Wealth Gaps Are Very Large</vt:lpstr>
      <vt:lpstr>Racial/Ethnic Wealth Gaps Are Persistent</vt:lpstr>
      <vt:lpstr>Can Higher Education Close These Gaps?</vt:lpstr>
      <vt:lpstr>Large Racial Wealth Gaps Also for College Grads</vt:lpstr>
      <vt:lpstr>Why Are Wealth Outcomes So Unequal?</vt:lpstr>
      <vt:lpstr>Part 2: Intergenerational (IG) Income Mobility</vt:lpstr>
      <vt:lpstr>Raj Chetty (Harvard Economist) Has Best Dataset Ever Assembled for Studying IG Mobility </vt:lpstr>
      <vt:lpstr>Parents’ Incomes Differed Greatly by Race and Ethnicity in the 1990s</vt:lpstr>
      <vt:lpstr>Little IG Mobility for White or Black Children</vt:lpstr>
      <vt:lpstr>On Current Trends, Little Further Racial-Group Income Mobility Is Likely </vt:lpstr>
      <vt:lpstr>Why Has Black Upward Mobility Stalled? </vt:lpstr>
      <vt:lpstr>The Main Fault Line: Black Boys vs. Girls </vt:lpstr>
      <vt:lpstr>Large Regional and Neighborhood Variation in IG Mobility</vt:lpstr>
      <vt:lpstr>Average Incomes of White and Black Men Who Grew Up in Low-Income (25th-%-ile) Families</vt:lpstr>
      <vt:lpstr>PowerPoint Presentation</vt:lpstr>
      <vt:lpstr>PowerPoint Presentation</vt:lpstr>
      <vt:lpstr>Examples of Good Neighborhoods Where Black Boys Are More Likely to Thrive</vt:lpstr>
      <vt:lpstr>Examples of Average Neighborhoods Where Black Boys Do About Average</vt:lpstr>
      <vt:lpstr>Examples of Bad Neighborhoods Where Black Boys Do Worse than Average</vt:lpstr>
      <vt:lpstr>What Makes Chicago Neighborhoods So Much Worse than New Orleans for Black Boys?</vt:lpstr>
      <vt:lpstr>What Makes Chicago Neighborhoods So Much Worse than New Orleans for Black Boys?</vt:lpstr>
      <vt:lpstr>What Makes Chicago Neighborhoods So Much Worse than New Orleans for Black Boys?</vt:lpstr>
      <vt:lpstr>In Sum: Black Men and Boys Face Immense Economic Challenges But We Know What Helps</vt:lpstr>
      <vt:lpstr>Our Challenges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Affairs</dc:title>
  <dc:creator>h1spg00</dc:creator>
  <cp:lastModifiedBy>Emmons, William R</cp:lastModifiedBy>
  <cp:revision>815</cp:revision>
  <cp:lastPrinted>2018-10-10T19:47:51Z</cp:lastPrinted>
  <dcterms:created xsi:type="dcterms:W3CDTF">2011-09-12T15:20:08Z</dcterms:created>
  <dcterms:modified xsi:type="dcterms:W3CDTF">2019-02-13T22:15:58Z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c84443bf-31e7-43f8-af66-a1f7d13d3918</vt:lpwstr>
  </property>
</Properties>
</file>