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59" r:id="rId3"/>
    <p:sldId id="258" r:id="rId4"/>
    <p:sldId id="260" r:id="rId5"/>
    <p:sldId id="261" r:id="rId6"/>
    <p:sldId id="262" r:id="rId7"/>
    <p:sldId id="256" r:id="rId8"/>
    <p:sldId id="263" r:id="rId9"/>
    <p:sldId id="1887" r:id="rId10"/>
    <p:sldId id="1888" r:id="rId11"/>
    <p:sldId id="1889" r:id="rId12"/>
    <p:sldId id="1890" r:id="rId13"/>
    <p:sldId id="1891" r:id="rId14"/>
    <p:sldId id="1892" r:id="rId15"/>
    <p:sldId id="1893" r:id="rId16"/>
    <p:sldId id="1894" r:id="rId17"/>
    <p:sldId id="1904" r:id="rId18"/>
    <p:sldId id="1895" r:id="rId19"/>
    <p:sldId id="1896" r:id="rId20"/>
    <p:sldId id="1897" r:id="rId21"/>
    <p:sldId id="1898" r:id="rId22"/>
    <p:sldId id="1899" r:id="rId23"/>
    <p:sldId id="1900" r:id="rId24"/>
    <p:sldId id="1901" r:id="rId25"/>
    <p:sldId id="1902" r:id="rId26"/>
    <p:sldId id="1903" r:id="rId27"/>
    <p:sldId id="264" r:id="rId28"/>
    <p:sldId id="1839" r:id="rId29"/>
    <p:sldId id="1853" r:id="rId30"/>
    <p:sldId id="1854" r:id="rId31"/>
    <p:sldId id="1855" r:id="rId32"/>
    <p:sldId id="1856" r:id="rId33"/>
    <p:sldId id="1857" r:id="rId34"/>
    <p:sldId id="1858" r:id="rId35"/>
    <p:sldId id="1859" r:id="rId36"/>
    <p:sldId id="1860" r:id="rId37"/>
    <p:sldId id="1864" r:id="rId38"/>
    <p:sldId id="1861" r:id="rId39"/>
    <p:sldId id="1862" r:id="rId40"/>
    <p:sldId id="1863" r:id="rId41"/>
    <p:sldId id="1879" r:id="rId42"/>
    <p:sldId id="1865" r:id="rId43"/>
    <p:sldId id="1886" r:id="rId44"/>
    <p:sldId id="1885" r:id="rId45"/>
    <p:sldId id="1884" r:id="rId46"/>
    <p:sldId id="265" r:id="rId47"/>
    <p:sldId id="266" r:id="rId48"/>
    <p:sldId id="267" r:id="rId49"/>
    <p:sldId id="268" r:id="rId50"/>
    <p:sldId id="269" r:id="rId51"/>
    <p:sldId id="27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52BC55-18CD-C542-8D20-F998480AEDEF}" v="8" dt="2021-01-07T21:13:24.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9" autoAdjust="0"/>
    <p:restoredTop sz="94660"/>
  </p:normalViewPr>
  <p:slideViewPr>
    <p:cSldViewPr snapToGrid="0">
      <p:cViewPr varScale="1">
        <p:scale>
          <a:sx n="77" d="100"/>
          <a:sy n="77" d="100"/>
        </p:scale>
        <p:origin x="126" y="7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AEDCBE-3EFC-4B47-8652-4E7858849688}"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C5CA2-9F28-4515-9D99-C26368DFC0C5}" type="slidenum">
              <a:rPr lang="en-US" smtClean="0"/>
              <a:t>‹#›</a:t>
            </a:fld>
            <a:endParaRPr lang="en-US"/>
          </a:p>
        </p:txBody>
      </p:sp>
    </p:spTree>
    <p:extLst>
      <p:ext uri="{BB962C8B-B14F-4D97-AF65-F5344CB8AC3E}">
        <p14:creationId xmlns:p14="http://schemas.microsoft.com/office/powerpoint/2010/main" val="318854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19401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19401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386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12719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00922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27862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5882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4641">
              <a:defRPr/>
            </a:pPr>
            <a:r>
              <a:rPr lang="en-US" dirty="0"/>
              <a:t>Notes:</a:t>
            </a:r>
          </a:p>
          <a:p>
            <a:pPr defTabSz="924641">
              <a:defRP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5398" indent="-294384">
              <a:defRPr>
                <a:solidFill>
                  <a:schemeClr val="tx1"/>
                </a:solidFill>
                <a:latin typeface="Calibri" panose="020F0502020204030204" pitchFamily="34" charset="0"/>
              </a:defRPr>
            </a:lvl2pPr>
            <a:lvl3pPr marL="1177536" indent="-235507">
              <a:defRPr>
                <a:solidFill>
                  <a:schemeClr val="tx1"/>
                </a:solidFill>
                <a:latin typeface="Calibri" panose="020F0502020204030204" pitchFamily="34" charset="0"/>
              </a:defRPr>
            </a:lvl3pPr>
            <a:lvl4pPr marL="1648551" indent="-235507">
              <a:defRPr>
                <a:solidFill>
                  <a:schemeClr val="tx1"/>
                </a:solidFill>
                <a:latin typeface="Calibri" panose="020F0502020204030204" pitchFamily="34" charset="0"/>
              </a:defRPr>
            </a:lvl4pPr>
            <a:lvl5pPr marL="2119565" indent="-235507">
              <a:defRPr>
                <a:solidFill>
                  <a:schemeClr val="tx1"/>
                </a:solidFill>
                <a:latin typeface="Calibri" panose="020F0502020204030204" pitchFamily="34" charset="0"/>
              </a:defRPr>
            </a:lvl5pPr>
            <a:lvl6pPr marL="2590579" indent="-235507" eaLnBrk="0" fontAlgn="base" hangingPunct="0">
              <a:spcBef>
                <a:spcPct val="0"/>
              </a:spcBef>
              <a:spcAft>
                <a:spcPct val="0"/>
              </a:spcAft>
              <a:defRPr>
                <a:solidFill>
                  <a:schemeClr val="tx1"/>
                </a:solidFill>
                <a:latin typeface="Calibri" panose="020F0502020204030204" pitchFamily="34" charset="0"/>
              </a:defRPr>
            </a:lvl6pPr>
            <a:lvl7pPr marL="3061593" indent="-235507" eaLnBrk="0" fontAlgn="base" hangingPunct="0">
              <a:spcBef>
                <a:spcPct val="0"/>
              </a:spcBef>
              <a:spcAft>
                <a:spcPct val="0"/>
              </a:spcAft>
              <a:defRPr>
                <a:solidFill>
                  <a:schemeClr val="tx1"/>
                </a:solidFill>
                <a:latin typeface="Calibri" panose="020F0502020204030204" pitchFamily="34" charset="0"/>
              </a:defRPr>
            </a:lvl7pPr>
            <a:lvl8pPr marL="3532607" indent="-235507" eaLnBrk="0" fontAlgn="base" hangingPunct="0">
              <a:spcBef>
                <a:spcPct val="0"/>
              </a:spcBef>
              <a:spcAft>
                <a:spcPct val="0"/>
              </a:spcAft>
              <a:defRPr>
                <a:solidFill>
                  <a:schemeClr val="tx1"/>
                </a:solidFill>
                <a:latin typeface="Calibri" panose="020F0502020204030204" pitchFamily="34" charset="0"/>
              </a:defRPr>
            </a:lvl8pPr>
            <a:lvl9pPr marL="4003621" indent="-235507"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29DFB-6471-4D33-988F-647D50EB066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61919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C5D10-0D33-46D6-9FD0-D19123EEF126}" type="slidenum">
              <a:rPr lang="en-US" smtClean="0"/>
              <a:t>27</a:t>
            </a:fld>
            <a:endParaRPr lang="en-US" dirty="0"/>
          </a:p>
        </p:txBody>
      </p:sp>
    </p:spTree>
    <p:extLst>
      <p:ext uri="{BB962C8B-B14F-4D97-AF65-F5344CB8AC3E}">
        <p14:creationId xmlns:p14="http://schemas.microsoft.com/office/powerpoint/2010/main" val="53569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5c27748d9_0_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c5c27748d9_0_0: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07" name="Google Shape;107;gc5c27748d9_0_0:notes"/>
          <p:cNvSpPr txBox="1">
            <a:spLocks noGrp="1"/>
          </p:cNvSpPr>
          <p:nvPr>
            <p:ph type="sldNum" idx="12"/>
          </p:nvPr>
        </p:nvSpPr>
        <p:spPr>
          <a:xfrm>
            <a:off x="4023092" y="8917422"/>
            <a:ext cx="3077700" cy="471000"/>
          </a:xfrm>
          <a:prstGeom prst="rect">
            <a:avLst/>
          </a:prstGeom>
        </p:spPr>
        <p:txBody>
          <a:bodyPr spcFirstLastPara="1" wrap="square" lIns="94225" tIns="47100" rIns="94225" bIns="471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c5c27748d9_0_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c5c27748d9_0_6: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18" name="Google Shape;118;gc5c27748d9_0_6:notes"/>
          <p:cNvSpPr txBox="1">
            <a:spLocks noGrp="1"/>
          </p:cNvSpPr>
          <p:nvPr>
            <p:ph type="sldNum" idx="12"/>
          </p:nvPr>
        </p:nvSpPr>
        <p:spPr>
          <a:xfrm>
            <a:off x="4023092" y="8917422"/>
            <a:ext cx="3077700" cy="471000"/>
          </a:xfrm>
          <a:prstGeom prst="rect">
            <a:avLst/>
          </a:prstGeom>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bfb29bec74_0_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bfb29bec74_0_6: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gbfb29bec74_0_6: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e51ac677c_0_1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 name="Google Shape;139;gbe51ac677c_0_12: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r>
              <a:rPr lang="en-US"/>
              <a:t>Notes:</a:t>
            </a:r>
            <a:endParaRPr/>
          </a:p>
          <a:p>
            <a:pPr marL="0" lvl="0" indent="0" algn="l" rtl="0">
              <a:lnSpc>
                <a:spcPct val="100000"/>
              </a:lnSpc>
              <a:spcBef>
                <a:spcPts val="0"/>
              </a:spcBef>
              <a:spcAft>
                <a:spcPts val="0"/>
              </a:spcAft>
              <a:buSzPts val="1400"/>
              <a:buNone/>
            </a:pPr>
            <a:endParaRPr/>
          </a:p>
        </p:txBody>
      </p:sp>
      <p:sp>
        <p:nvSpPr>
          <p:cNvPr id="140" name="Google Shape;140;gbe51ac677c_0_12: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be51ac677c_0_3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be51ac677c_0_31: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be51ac677c_0_31: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be51ac677c_0_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3" name="Google Shape;153;gbe51ac677c_0_0: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r>
              <a:rPr lang="en-US"/>
              <a:t>Notes:</a:t>
            </a:r>
            <a:endParaRPr/>
          </a:p>
          <a:p>
            <a:pPr marL="0" lvl="0" indent="0" algn="l" rtl="0">
              <a:lnSpc>
                <a:spcPct val="100000"/>
              </a:lnSpc>
              <a:spcBef>
                <a:spcPts val="0"/>
              </a:spcBef>
              <a:spcAft>
                <a:spcPts val="0"/>
              </a:spcAft>
              <a:buSzPts val="1400"/>
              <a:buNone/>
            </a:pPr>
            <a:endParaRPr/>
          </a:p>
        </p:txBody>
      </p:sp>
      <p:sp>
        <p:nvSpPr>
          <p:cNvPr id="154" name="Google Shape;154;gbe51ac677c_0_0: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be51ac677c_0_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0" name="Google Shape;160;gbe51ac677c_0_6: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r>
              <a:rPr lang="en-US"/>
              <a:t>Notes:</a:t>
            </a:r>
            <a:endParaRPr/>
          </a:p>
          <a:p>
            <a:pPr marL="0" lvl="0" indent="0" algn="l" rtl="0">
              <a:lnSpc>
                <a:spcPct val="100000"/>
              </a:lnSpc>
              <a:spcBef>
                <a:spcPts val="0"/>
              </a:spcBef>
              <a:spcAft>
                <a:spcPts val="0"/>
              </a:spcAft>
              <a:buSzPts val="1400"/>
              <a:buNone/>
            </a:pPr>
            <a:endParaRPr/>
          </a:p>
        </p:txBody>
      </p:sp>
      <p:sp>
        <p:nvSpPr>
          <p:cNvPr id="161" name="Google Shape;161;gbe51ac677c_0_6: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c5c27748d9_0_2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c5c27748d9_0_28: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68" name="Google Shape;168;gc5c27748d9_0_28:notes"/>
          <p:cNvSpPr txBox="1">
            <a:spLocks noGrp="1"/>
          </p:cNvSpPr>
          <p:nvPr>
            <p:ph type="sldNum" idx="12"/>
          </p:nvPr>
        </p:nvSpPr>
        <p:spPr>
          <a:xfrm>
            <a:off x="4023092" y="8917422"/>
            <a:ext cx="3077700" cy="471000"/>
          </a:xfrm>
          <a:prstGeom prst="rect">
            <a:avLst/>
          </a:prstGeom>
        </p:spPr>
        <p:txBody>
          <a:bodyPr spcFirstLastPara="1" wrap="square" lIns="94225" tIns="47100" rIns="94225" bIns="471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49FA49-1F5C-4F1A-8087-CC3AEF05753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866456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49FA49-1F5C-4F1A-8087-CC3AEF05753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347527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49FA49-1F5C-4F1A-8087-CC3AEF05753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347429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4741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838200" y="986917"/>
            <a:ext cx="10515600" cy="1325563"/>
          </a:xfrm>
        </p:spPr>
        <p:txBody>
          <a:bodyPr/>
          <a:lstStyle/>
          <a:p>
            <a:r>
              <a:rPr lang="en-US"/>
              <a:t>Click to edit Master title style</a:t>
            </a:r>
          </a:p>
        </p:txBody>
      </p:sp>
    </p:spTree>
    <p:extLst>
      <p:ext uri="{BB962C8B-B14F-4D97-AF65-F5344CB8AC3E}">
        <p14:creationId xmlns:p14="http://schemas.microsoft.com/office/powerpoint/2010/main" val="2748488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DBBC-B470-4D80-938D-98164356AB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1E40CE-4C20-4E52-AC59-55EB09C20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AF55A4-5180-430C-9AF8-74493FC501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CB55D2-2A91-472B-8ECA-E2DBE839D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CE9A10-E702-433B-827B-663AE244B1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CD1D34-05E1-4B38-81B5-442F317FAF2B}"/>
              </a:ext>
            </a:extLst>
          </p:cNvPr>
          <p:cNvSpPr>
            <a:spLocks noGrp="1"/>
          </p:cNvSpPr>
          <p:nvPr>
            <p:ph type="dt" sz="half" idx="10"/>
          </p:nvPr>
        </p:nvSpPr>
        <p:spPr/>
        <p:txBody>
          <a:bodyPr/>
          <a:lstStyle/>
          <a:p>
            <a:fld id="{1F3C69EB-6444-493D-8B89-E0990FBCB988}" type="datetimeFigureOut">
              <a:rPr lang="en-US" smtClean="0"/>
              <a:t>3/10/2021</a:t>
            </a:fld>
            <a:endParaRPr lang="en-US" dirty="0"/>
          </a:p>
        </p:txBody>
      </p:sp>
      <p:sp>
        <p:nvSpPr>
          <p:cNvPr id="8" name="Footer Placeholder 7">
            <a:extLst>
              <a:ext uri="{FF2B5EF4-FFF2-40B4-BE49-F238E27FC236}">
                <a16:creationId xmlns:a16="http://schemas.microsoft.com/office/drawing/2014/main" id="{3E4134C9-B091-4FDE-8F8C-222AE77F16D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0C82237-DE25-4307-ACA4-D8BCB18F9FCE}"/>
              </a:ext>
            </a:extLst>
          </p:cNvPr>
          <p:cNvSpPr>
            <a:spLocks noGrp="1"/>
          </p:cNvSpPr>
          <p:nvPr>
            <p:ph type="sldNum" sz="quarter" idx="12"/>
          </p:nvPr>
        </p:nvSpPr>
        <p:spPr/>
        <p:txBody>
          <a:bodyPr/>
          <a:lstStyle/>
          <a:p>
            <a:fld id="{AB5A74DC-45BB-43BE-AA92-70328A65E2EB}" type="slidenum">
              <a:rPr lang="en-US" smtClean="0"/>
              <a:t>‹#›</a:t>
            </a:fld>
            <a:endParaRPr lang="en-US" dirty="0"/>
          </a:p>
        </p:txBody>
      </p:sp>
    </p:spTree>
    <p:extLst>
      <p:ext uri="{BB962C8B-B14F-4D97-AF65-F5344CB8AC3E}">
        <p14:creationId xmlns:p14="http://schemas.microsoft.com/office/powerpoint/2010/main" val="31002066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FF6DA-EB27-4EB3-BBE3-D21183024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D35547-68ED-45E1-844B-0C4F909726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EB011-2811-47E7-9B66-85572F3240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1D0252-73BC-4D7C-A1B4-F10A19D31F25}"/>
              </a:ext>
            </a:extLst>
          </p:cNvPr>
          <p:cNvSpPr>
            <a:spLocks noGrp="1"/>
          </p:cNvSpPr>
          <p:nvPr>
            <p:ph type="dt" sz="half" idx="10"/>
          </p:nvPr>
        </p:nvSpPr>
        <p:spPr/>
        <p:txBody>
          <a:bodyPr/>
          <a:lstStyle/>
          <a:p>
            <a:fld id="{1F3C69EB-6444-493D-8B89-E0990FBCB988}" type="datetimeFigureOut">
              <a:rPr lang="en-US" smtClean="0"/>
              <a:t>3/10/2021</a:t>
            </a:fld>
            <a:endParaRPr lang="en-US" dirty="0"/>
          </a:p>
        </p:txBody>
      </p:sp>
      <p:sp>
        <p:nvSpPr>
          <p:cNvPr id="6" name="Footer Placeholder 5">
            <a:extLst>
              <a:ext uri="{FF2B5EF4-FFF2-40B4-BE49-F238E27FC236}">
                <a16:creationId xmlns:a16="http://schemas.microsoft.com/office/drawing/2014/main" id="{7DC479EF-1E2A-43B3-AD25-EF17075F8AB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F23410-A614-4216-A37C-8447BEC9F962}"/>
              </a:ext>
            </a:extLst>
          </p:cNvPr>
          <p:cNvSpPr>
            <a:spLocks noGrp="1"/>
          </p:cNvSpPr>
          <p:nvPr>
            <p:ph type="sldNum" sz="quarter" idx="12"/>
          </p:nvPr>
        </p:nvSpPr>
        <p:spPr/>
        <p:txBody>
          <a:bodyPr/>
          <a:lstStyle/>
          <a:p>
            <a:fld id="{AB5A74DC-45BB-43BE-AA92-70328A65E2EB}" type="slidenum">
              <a:rPr lang="en-US" smtClean="0"/>
              <a:t>‹#›</a:t>
            </a:fld>
            <a:endParaRPr lang="en-US" dirty="0"/>
          </a:p>
        </p:txBody>
      </p:sp>
    </p:spTree>
    <p:extLst>
      <p:ext uri="{BB962C8B-B14F-4D97-AF65-F5344CB8AC3E}">
        <p14:creationId xmlns:p14="http://schemas.microsoft.com/office/powerpoint/2010/main" val="65010256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B0039B-E783-412A-B11C-86ED8D359FCA}"/>
              </a:ext>
            </a:extLst>
          </p:cNvPr>
          <p:cNvSpPr>
            <a:spLocks noGrp="1"/>
          </p:cNvSpPr>
          <p:nvPr>
            <p:ph type="dt" sz="half" idx="10"/>
          </p:nvPr>
        </p:nvSpPr>
        <p:spPr/>
        <p:txBody>
          <a:bodyPr/>
          <a:lstStyle/>
          <a:p>
            <a:fld id="{1F3C69EB-6444-493D-8B89-E0990FBCB988}" type="datetimeFigureOut">
              <a:rPr lang="en-US" smtClean="0"/>
              <a:t>3/10/2021</a:t>
            </a:fld>
            <a:endParaRPr lang="en-US" dirty="0"/>
          </a:p>
        </p:txBody>
      </p:sp>
      <p:sp>
        <p:nvSpPr>
          <p:cNvPr id="3" name="Footer Placeholder 2">
            <a:extLst>
              <a:ext uri="{FF2B5EF4-FFF2-40B4-BE49-F238E27FC236}">
                <a16:creationId xmlns:a16="http://schemas.microsoft.com/office/drawing/2014/main" id="{6D99532C-9BAB-497F-A7EB-16FF56789F2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2C64FF4-2C5F-4A1F-93AE-35D047BFF369}"/>
              </a:ext>
            </a:extLst>
          </p:cNvPr>
          <p:cNvSpPr>
            <a:spLocks noGrp="1"/>
          </p:cNvSpPr>
          <p:nvPr>
            <p:ph type="sldNum" sz="quarter" idx="12"/>
          </p:nvPr>
        </p:nvSpPr>
        <p:spPr/>
        <p:txBody>
          <a:bodyPr/>
          <a:lstStyle/>
          <a:p>
            <a:fld id="{AB5A74DC-45BB-43BE-AA92-70328A65E2EB}" type="slidenum">
              <a:rPr lang="en-US" smtClean="0"/>
              <a:t>‹#›</a:t>
            </a:fld>
            <a:endParaRPr lang="en-US" dirty="0"/>
          </a:p>
        </p:txBody>
      </p:sp>
    </p:spTree>
    <p:extLst>
      <p:ext uri="{BB962C8B-B14F-4D97-AF65-F5344CB8AC3E}">
        <p14:creationId xmlns:p14="http://schemas.microsoft.com/office/powerpoint/2010/main" val="27012911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A2E49-1EB2-46A2-B48A-82988D1A42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5C4DD2-B8CF-4805-919D-57A8A2DBCB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594901-F60B-426F-B013-3D6A75B8920E}"/>
              </a:ext>
            </a:extLst>
          </p:cNvPr>
          <p:cNvSpPr>
            <a:spLocks noGrp="1"/>
          </p:cNvSpPr>
          <p:nvPr>
            <p:ph type="dt" sz="half" idx="10"/>
          </p:nvPr>
        </p:nvSpPr>
        <p:spPr/>
        <p:txBody>
          <a:bodyPr/>
          <a:lstStyle/>
          <a:p>
            <a:fld id="{A893EBFE-0332-49BE-B0CE-C47DDF136859}" type="datetimeFigureOut">
              <a:rPr lang="en-US" smtClean="0"/>
              <a:t>3/10/2021</a:t>
            </a:fld>
            <a:endParaRPr lang="en-US"/>
          </a:p>
        </p:txBody>
      </p:sp>
      <p:sp>
        <p:nvSpPr>
          <p:cNvPr id="5" name="Footer Placeholder 4">
            <a:extLst>
              <a:ext uri="{FF2B5EF4-FFF2-40B4-BE49-F238E27FC236}">
                <a16:creationId xmlns:a16="http://schemas.microsoft.com/office/drawing/2014/main" id="{87A34FFB-C10F-495B-A300-31A731EE4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F4F13-020D-408F-9272-9C4F374385DB}"/>
              </a:ext>
            </a:extLst>
          </p:cNvPr>
          <p:cNvSpPr>
            <a:spLocks noGrp="1"/>
          </p:cNvSpPr>
          <p:nvPr>
            <p:ph type="sldNum" sz="quarter" idx="12"/>
          </p:nvPr>
        </p:nvSpPr>
        <p:spPr/>
        <p:txBody>
          <a:bodyPr/>
          <a:lstStyle/>
          <a:p>
            <a:fld id="{891DC4C8-3A1D-4560-9A0D-CB2AABF0A1D6}" type="slidenum">
              <a:rPr lang="en-US" smtClean="0"/>
              <a:t>‹#›</a:t>
            </a:fld>
            <a:endParaRPr lang="en-US"/>
          </a:p>
        </p:txBody>
      </p:sp>
    </p:spTree>
    <p:extLst>
      <p:ext uri="{BB962C8B-B14F-4D97-AF65-F5344CB8AC3E}">
        <p14:creationId xmlns:p14="http://schemas.microsoft.com/office/powerpoint/2010/main" val="105511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49FA49-1F5C-4F1A-8087-CC3AEF05753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3964686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49FA49-1F5C-4F1A-8087-CC3AEF05753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157329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49FA49-1F5C-4F1A-8087-CC3AEF05753A}"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165679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49FA49-1F5C-4F1A-8087-CC3AEF05753A}" type="datetimeFigureOut">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115601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49FA49-1F5C-4F1A-8087-CC3AEF05753A}" type="datetimeFigureOut">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68001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49FA49-1F5C-4F1A-8087-CC3AEF05753A}" type="datetimeFigureOut">
              <a:rPr lang="en-US" smtClean="0"/>
              <a:t>3/10/2021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47835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49FA49-1F5C-4F1A-8087-CC3AEF05753A}"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203887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49FA49-1F5C-4F1A-8087-CC3AEF05753A}"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EC7A6-C8E2-4033-9156-1EEC44AAC488}" type="slidenum">
              <a:rPr lang="en-US" smtClean="0"/>
              <a:t>‹#›</a:t>
            </a:fld>
            <a:endParaRPr lang="en-US"/>
          </a:p>
        </p:txBody>
      </p:sp>
    </p:spTree>
    <p:extLst>
      <p:ext uri="{BB962C8B-B14F-4D97-AF65-F5344CB8AC3E}">
        <p14:creationId xmlns:p14="http://schemas.microsoft.com/office/powerpoint/2010/main" val="822531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9FA49-1F5C-4F1A-8087-CC3AEF05753A}" type="datetimeFigureOut">
              <a:rPr lang="en-US" smtClean="0"/>
              <a:t>3/10/2021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EC7A6-C8E2-4033-9156-1EEC44AAC488}" type="slidenum">
              <a:rPr lang="en-US" smtClean="0"/>
              <a:t>‹#›</a:t>
            </a:fld>
            <a:endParaRPr lang="en-US"/>
          </a:p>
        </p:txBody>
      </p:sp>
    </p:spTree>
    <p:extLst>
      <p:ext uri="{BB962C8B-B14F-4D97-AF65-F5344CB8AC3E}">
        <p14:creationId xmlns:p14="http://schemas.microsoft.com/office/powerpoint/2010/main" val="3201177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6"/>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28" name="Picture 9"/>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487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7.jpeg"/><Relationship Id="rId9"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4.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4.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4.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4.xml"/><Relationship Id="rId5" Type="http://schemas.openxmlformats.org/officeDocument/2006/relationships/image" Target="../media/image70.jpe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37684" y="507470"/>
            <a:ext cx="6941713"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white"/>
                </a:solidFill>
                <a:effectLst/>
                <a:uLnTx/>
                <a:uFillTx/>
                <a:latin typeface="Calibri" panose="020F0502020204030204"/>
                <a:ea typeface="+mn-ea"/>
                <a:cs typeface="+mn-cs"/>
              </a:rPr>
              <a:t>Board of Trustees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March 10,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Zoom Video Conference </a:t>
            </a:r>
          </a:p>
        </p:txBody>
      </p:sp>
    </p:spTree>
    <p:extLst>
      <p:ext uri="{BB962C8B-B14F-4D97-AF65-F5344CB8AC3E}">
        <p14:creationId xmlns:p14="http://schemas.microsoft.com/office/powerpoint/2010/main" val="50831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bfb29bec74_0_6"/>
          <p:cNvSpPr txBox="1">
            <a:spLocks noGrp="1"/>
          </p:cNvSpPr>
          <p:nvPr>
            <p:ph type="body" idx="1"/>
          </p:nvPr>
        </p:nvSpPr>
        <p:spPr>
          <a:xfrm>
            <a:off x="0" y="2186392"/>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SzPts val="1800"/>
              <a:buChar char="•"/>
            </a:pPr>
            <a:r>
              <a:rPr lang="en-US" dirty="0"/>
              <a:t>Academics</a:t>
            </a:r>
            <a:endParaRPr dirty="0"/>
          </a:p>
          <a:p>
            <a:pPr marL="457200" lvl="0" indent="-342900" algn="l" rtl="0">
              <a:lnSpc>
                <a:spcPct val="90000"/>
              </a:lnSpc>
              <a:spcBef>
                <a:spcPts val="0"/>
              </a:spcBef>
              <a:spcAft>
                <a:spcPts val="0"/>
              </a:spcAft>
              <a:buSzPts val="1800"/>
              <a:buChar char="•"/>
            </a:pPr>
            <a:r>
              <a:rPr lang="en-US" dirty="0"/>
              <a:t>Adaptation </a:t>
            </a:r>
            <a:endParaRPr dirty="0"/>
          </a:p>
          <a:p>
            <a:pPr marL="457200" lvl="0" indent="-342900" algn="l" rtl="0">
              <a:lnSpc>
                <a:spcPct val="90000"/>
              </a:lnSpc>
              <a:spcBef>
                <a:spcPts val="0"/>
              </a:spcBef>
              <a:spcAft>
                <a:spcPts val="0"/>
              </a:spcAft>
              <a:buSzPts val="1800"/>
              <a:buChar char="•"/>
            </a:pPr>
            <a:r>
              <a:rPr lang="en-US" dirty="0"/>
              <a:t>Mental Health </a:t>
            </a:r>
            <a:endParaRPr dirty="0"/>
          </a:p>
          <a:p>
            <a:pPr marL="457200" lvl="0" indent="-342900" algn="l" rtl="0">
              <a:lnSpc>
                <a:spcPct val="90000"/>
              </a:lnSpc>
              <a:spcBef>
                <a:spcPts val="0"/>
              </a:spcBef>
              <a:spcAft>
                <a:spcPts val="0"/>
              </a:spcAft>
              <a:buSzPts val="1800"/>
              <a:buChar char="•"/>
            </a:pPr>
            <a:r>
              <a:rPr lang="en-US" dirty="0"/>
              <a:t>Financial Hardship</a:t>
            </a:r>
            <a:endParaRPr dirty="0"/>
          </a:p>
          <a:p>
            <a:pPr marL="0" lvl="0" indent="0" algn="l" rtl="0">
              <a:lnSpc>
                <a:spcPct val="90000"/>
              </a:lnSpc>
              <a:spcBef>
                <a:spcPts val="1000"/>
              </a:spcBef>
              <a:spcAft>
                <a:spcPts val="0"/>
              </a:spcAft>
              <a:buSzPts val="1800"/>
              <a:buNone/>
            </a:pPr>
            <a:endParaRPr dirty="0"/>
          </a:p>
        </p:txBody>
      </p:sp>
      <p:sp>
        <p:nvSpPr>
          <p:cNvPr id="136" name="Google Shape;136;gbfb29bec74_0_6"/>
          <p:cNvSpPr txBox="1">
            <a:spLocks noGrp="1"/>
          </p:cNvSpPr>
          <p:nvPr>
            <p:ph type="title"/>
          </p:nvPr>
        </p:nvSpPr>
        <p:spPr>
          <a:xfrm>
            <a:off x="0" y="116561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dirty="0">
                <a:latin typeface="+mn-lt"/>
              </a:rPr>
              <a:t>COVID-19 Challenges </a:t>
            </a:r>
            <a:endParaRPr dirty="0">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be51ac677c_0_12"/>
          <p:cNvSpPr txBox="1">
            <a:spLocks noGrp="1"/>
          </p:cNvSpPr>
          <p:nvPr>
            <p:ph type="body" idx="1"/>
          </p:nvPr>
        </p:nvSpPr>
        <p:spPr>
          <a:xfrm>
            <a:off x="67019" y="1330000"/>
            <a:ext cx="10485300" cy="5370600"/>
          </a:xfrm>
          <a:prstGeom prst="rect">
            <a:avLst/>
          </a:prstGeom>
          <a:noFill/>
          <a:ln>
            <a:noFill/>
          </a:ln>
        </p:spPr>
        <p:txBody>
          <a:bodyPr spcFirstLastPara="1" wrap="square" lIns="91425" tIns="45700" rIns="91425" bIns="45700" anchor="t" anchorCtr="0">
            <a:noAutofit/>
          </a:bodyPr>
          <a:lstStyle/>
          <a:p>
            <a:pPr marL="0" lvl="1" indent="0" algn="l" rtl="0">
              <a:lnSpc>
                <a:spcPct val="107000"/>
              </a:lnSpc>
              <a:spcBef>
                <a:spcPts val="0"/>
              </a:spcBef>
              <a:spcAft>
                <a:spcPts val="0"/>
              </a:spcAft>
              <a:buClr>
                <a:schemeClr val="dk1"/>
              </a:buClr>
              <a:buSzPts val="800"/>
              <a:buNone/>
            </a:pPr>
            <a:r>
              <a:rPr lang="en-US" sz="3500" dirty="0"/>
              <a:t>Academics</a:t>
            </a:r>
            <a:endParaRPr sz="3500" dirty="0"/>
          </a:p>
          <a:p>
            <a:pPr marL="457200" lvl="0" indent="-368300" algn="l" rtl="0">
              <a:lnSpc>
                <a:spcPct val="107000"/>
              </a:lnSpc>
              <a:spcBef>
                <a:spcPts val="0"/>
              </a:spcBef>
              <a:spcAft>
                <a:spcPts val="0"/>
              </a:spcAft>
              <a:buSzPts val="2200"/>
              <a:buChar char="•"/>
            </a:pPr>
            <a:r>
              <a:rPr lang="en-US" sz="2200" dirty="0"/>
              <a:t>Daily Access </a:t>
            </a:r>
            <a:endParaRPr sz="2200" dirty="0"/>
          </a:p>
          <a:p>
            <a:pPr marL="457200" lvl="0" indent="-368300" algn="l" rtl="0">
              <a:lnSpc>
                <a:spcPct val="107000"/>
              </a:lnSpc>
              <a:spcBef>
                <a:spcPts val="0"/>
              </a:spcBef>
              <a:spcAft>
                <a:spcPts val="0"/>
              </a:spcAft>
              <a:buSzPts val="2200"/>
              <a:buChar char="•"/>
            </a:pPr>
            <a:r>
              <a:rPr lang="en-US" sz="2200" dirty="0"/>
              <a:t>Online Learning </a:t>
            </a:r>
            <a:endParaRPr sz="2200" dirty="0"/>
          </a:p>
          <a:p>
            <a:pPr marL="457200" lvl="0" indent="-368300" algn="l" rtl="0">
              <a:lnSpc>
                <a:spcPct val="107000"/>
              </a:lnSpc>
              <a:spcBef>
                <a:spcPts val="0"/>
              </a:spcBef>
              <a:spcAft>
                <a:spcPts val="0"/>
              </a:spcAft>
              <a:buSzPts val="2200"/>
              <a:buChar char="•"/>
            </a:pPr>
            <a:r>
              <a:rPr lang="en-US" sz="2200" dirty="0"/>
              <a:t>Work From Home Environment </a:t>
            </a:r>
            <a:endParaRPr sz="2200" dirty="0"/>
          </a:p>
          <a:p>
            <a:pPr marL="0" marR="0" lvl="1" indent="0" algn="l" rtl="0">
              <a:lnSpc>
                <a:spcPct val="107000"/>
              </a:lnSpc>
              <a:spcBef>
                <a:spcPts val="0"/>
              </a:spcBef>
              <a:spcAft>
                <a:spcPts val="0"/>
              </a:spcAft>
              <a:buClr>
                <a:schemeClr val="dk1"/>
              </a:buClr>
              <a:buSzPts val="1200"/>
              <a:buNone/>
            </a:pPr>
            <a:br>
              <a:rPr lang="en-US" sz="1200">
                <a:latin typeface="Calibri"/>
                <a:ea typeface="Calibri"/>
                <a:cs typeface="Calibri"/>
                <a:sym typeface="Calibri"/>
              </a:rPr>
            </a:br>
            <a:r>
              <a:rPr lang="en-US" sz="3500"/>
              <a:t>What The UofM Has Done </a:t>
            </a:r>
            <a:endParaRPr sz="3500"/>
          </a:p>
          <a:p>
            <a:pPr marL="457200" marR="0" lvl="0" indent="-368300" algn="l" rtl="0">
              <a:lnSpc>
                <a:spcPct val="107000"/>
              </a:lnSpc>
              <a:spcBef>
                <a:spcPts val="0"/>
              </a:spcBef>
              <a:spcAft>
                <a:spcPts val="0"/>
              </a:spcAft>
              <a:buSzPts val="2200"/>
              <a:buChar char="•"/>
            </a:pPr>
            <a:r>
              <a:rPr lang="en-US" sz="2200" dirty="0"/>
              <a:t>Virtual Tutoring </a:t>
            </a:r>
            <a:endParaRPr sz="2200" dirty="0"/>
          </a:p>
          <a:p>
            <a:pPr marL="457200" marR="0" lvl="0" indent="-368300" algn="l" rtl="0">
              <a:lnSpc>
                <a:spcPct val="107000"/>
              </a:lnSpc>
              <a:spcBef>
                <a:spcPts val="0"/>
              </a:spcBef>
              <a:spcAft>
                <a:spcPts val="0"/>
              </a:spcAft>
              <a:buSzPts val="2200"/>
              <a:buChar char="•"/>
            </a:pPr>
            <a:r>
              <a:rPr lang="en-US" sz="2200" dirty="0"/>
              <a:t>Virtual Advising Appointments </a:t>
            </a:r>
            <a:endParaRPr sz="2200" dirty="0"/>
          </a:p>
          <a:p>
            <a:pPr marL="457200" marR="0" lvl="0" indent="-368300" algn="l" rtl="0">
              <a:lnSpc>
                <a:spcPct val="107000"/>
              </a:lnSpc>
              <a:spcBef>
                <a:spcPts val="0"/>
              </a:spcBef>
              <a:spcAft>
                <a:spcPts val="0"/>
              </a:spcAft>
              <a:buSzPts val="2200"/>
              <a:buChar char="•"/>
            </a:pPr>
            <a:r>
              <a:rPr lang="en-US" sz="2200" dirty="0"/>
              <a:t>Virtual Student Success Resources </a:t>
            </a:r>
            <a:endParaRPr sz="2200" dirty="0"/>
          </a:p>
          <a:p>
            <a:pPr marL="0" marR="0" lvl="1" indent="0" algn="l" rtl="0">
              <a:lnSpc>
                <a:spcPct val="107000"/>
              </a:lnSpc>
              <a:spcBef>
                <a:spcPts val="0"/>
              </a:spcBef>
              <a:spcAft>
                <a:spcPts val="0"/>
              </a:spcAft>
              <a:buClr>
                <a:schemeClr val="dk1"/>
              </a:buClr>
              <a:buSzPts val="1200"/>
              <a:buNone/>
            </a:pPr>
            <a:endParaRPr sz="3500" dirty="0"/>
          </a:p>
          <a:p>
            <a:pPr marL="0" marR="0" lvl="1" indent="0" algn="l" rtl="0">
              <a:lnSpc>
                <a:spcPct val="107000"/>
              </a:lnSpc>
              <a:spcBef>
                <a:spcPts val="0"/>
              </a:spcBef>
              <a:spcAft>
                <a:spcPts val="0"/>
              </a:spcAft>
              <a:buClr>
                <a:schemeClr val="dk1"/>
              </a:buClr>
              <a:buSzPts val="1200"/>
              <a:buNone/>
            </a:pPr>
            <a:endParaRPr sz="3500" dirty="0"/>
          </a:p>
        </p:txBody>
      </p:sp>
      <p:sp>
        <p:nvSpPr>
          <p:cNvPr id="143" name="Google Shape;143;gbe51ac677c_0_12"/>
          <p:cNvSpPr txBox="1"/>
          <p:nvPr/>
        </p:nvSpPr>
        <p:spPr>
          <a:xfrm>
            <a:off x="315685" y="113393"/>
            <a:ext cx="8031600" cy="885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endParaRPr sz="3600" b="1" i="0" u="none" strike="noStrike" cap="non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be51ac677c_0_31"/>
          <p:cNvSpPr txBox="1">
            <a:spLocks noGrp="1"/>
          </p:cNvSpPr>
          <p:nvPr>
            <p:ph type="body" idx="1"/>
          </p:nvPr>
        </p:nvSpPr>
        <p:spPr>
          <a:xfrm>
            <a:off x="78175" y="1352101"/>
            <a:ext cx="10515600" cy="4779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3500" dirty="0"/>
              <a:t>Adaptation </a:t>
            </a:r>
            <a:endParaRPr sz="3500" dirty="0"/>
          </a:p>
          <a:p>
            <a:pPr marL="457200" lvl="0" indent="-368300" algn="l" rtl="0">
              <a:lnSpc>
                <a:spcPct val="90000"/>
              </a:lnSpc>
              <a:spcBef>
                <a:spcPts val="1000"/>
              </a:spcBef>
              <a:spcAft>
                <a:spcPts val="0"/>
              </a:spcAft>
              <a:buSzPts val="2200"/>
              <a:buChar char="•"/>
            </a:pPr>
            <a:r>
              <a:rPr lang="en-US" sz="2200" dirty="0"/>
              <a:t>Friendships</a:t>
            </a:r>
            <a:endParaRPr sz="2200" dirty="0"/>
          </a:p>
          <a:p>
            <a:pPr marL="457200" lvl="0" indent="-368300" algn="l" rtl="0">
              <a:lnSpc>
                <a:spcPct val="90000"/>
              </a:lnSpc>
              <a:spcBef>
                <a:spcPts val="0"/>
              </a:spcBef>
              <a:spcAft>
                <a:spcPts val="0"/>
              </a:spcAft>
              <a:buSzPts val="2200"/>
              <a:buChar char="•"/>
            </a:pPr>
            <a:r>
              <a:rPr lang="en-US" sz="2200" dirty="0"/>
              <a:t>“Hallway Talk”</a:t>
            </a:r>
            <a:endParaRPr sz="2200" dirty="0"/>
          </a:p>
          <a:p>
            <a:pPr marL="457200" lvl="0" indent="-368300" algn="l" rtl="0">
              <a:lnSpc>
                <a:spcPct val="90000"/>
              </a:lnSpc>
              <a:spcBef>
                <a:spcPts val="0"/>
              </a:spcBef>
              <a:spcAft>
                <a:spcPts val="0"/>
              </a:spcAft>
              <a:buSzPts val="2200"/>
              <a:buChar char="•"/>
            </a:pPr>
            <a:r>
              <a:rPr lang="en-US" sz="2200" dirty="0"/>
              <a:t>In-person Classes </a:t>
            </a:r>
            <a:endParaRPr sz="2200" dirty="0"/>
          </a:p>
          <a:p>
            <a:pPr marL="457200" lvl="0" indent="-368300" algn="l" rtl="0">
              <a:lnSpc>
                <a:spcPct val="90000"/>
              </a:lnSpc>
              <a:spcBef>
                <a:spcPts val="0"/>
              </a:spcBef>
              <a:spcAft>
                <a:spcPts val="0"/>
              </a:spcAft>
              <a:buSzPts val="2200"/>
              <a:buChar char="•"/>
            </a:pPr>
            <a:r>
              <a:rPr lang="en-US" sz="2200" dirty="0"/>
              <a:t>On Campus Events </a:t>
            </a:r>
            <a:endParaRPr sz="2200" dirty="0"/>
          </a:p>
          <a:p>
            <a:pPr marL="457200" lvl="0" indent="-368300" algn="l" rtl="0">
              <a:lnSpc>
                <a:spcPct val="90000"/>
              </a:lnSpc>
              <a:spcBef>
                <a:spcPts val="0"/>
              </a:spcBef>
              <a:spcAft>
                <a:spcPts val="0"/>
              </a:spcAft>
              <a:buSzPts val="2200"/>
              <a:buChar char="•"/>
            </a:pPr>
            <a:r>
              <a:rPr lang="en-US" sz="2200" dirty="0"/>
              <a:t>Sporting Events </a:t>
            </a:r>
            <a:endParaRPr sz="2200" dirty="0"/>
          </a:p>
          <a:p>
            <a:pPr marL="0" lvl="0" indent="0" algn="l" rtl="0">
              <a:lnSpc>
                <a:spcPct val="107000"/>
              </a:lnSpc>
              <a:spcBef>
                <a:spcPts val="0"/>
              </a:spcBef>
              <a:spcAft>
                <a:spcPts val="0"/>
              </a:spcAft>
              <a:buNone/>
            </a:pPr>
            <a:br>
              <a:rPr lang="en-US" sz="900" dirty="0"/>
            </a:br>
            <a:r>
              <a:rPr lang="en-US" sz="3500" dirty="0"/>
              <a:t>What SGA Has Done</a:t>
            </a:r>
            <a:endParaRPr sz="3500" dirty="0"/>
          </a:p>
          <a:p>
            <a:pPr marL="457200" lvl="0" indent="-368300" algn="l" rtl="0">
              <a:lnSpc>
                <a:spcPct val="107000"/>
              </a:lnSpc>
              <a:spcBef>
                <a:spcPts val="0"/>
              </a:spcBef>
              <a:spcAft>
                <a:spcPts val="0"/>
              </a:spcAft>
              <a:buSzPts val="2200"/>
              <a:buChar char="•"/>
            </a:pPr>
            <a:r>
              <a:rPr lang="en-US" sz="2200" dirty="0"/>
              <a:t>Social Media </a:t>
            </a:r>
            <a:endParaRPr sz="2200" dirty="0"/>
          </a:p>
          <a:p>
            <a:pPr marL="457200" lvl="0" indent="-368300" algn="l" rtl="0">
              <a:lnSpc>
                <a:spcPct val="107000"/>
              </a:lnSpc>
              <a:spcBef>
                <a:spcPts val="0"/>
              </a:spcBef>
              <a:spcAft>
                <a:spcPts val="0"/>
              </a:spcAft>
              <a:buSzPts val="2200"/>
              <a:buChar char="•"/>
            </a:pPr>
            <a:r>
              <a:rPr lang="en-US" sz="2200" dirty="0"/>
              <a:t>Open Line Policy</a:t>
            </a:r>
            <a:endParaRPr sz="2200" dirty="0"/>
          </a:p>
          <a:p>
            <a:pPr marL="457200" lvl="0" indent="-368300" algn="l" rtl="0">
              <a:lnSpc>
                <a:spcPct val="107000"/>
              </a:lnSpc>
              <a:spcBef>
                <a:spcPts val="0"/>
              </a:spcBef>
              <a:spcAft>
                <a:spcPts val="0"/>
              </a:spcAft>
              <a:buSzPts val="2200"/>
              <a:buChar char="•"/>
            </a:pPr>
            <a:r>
              <a:rPr lang="en-US" sz="2200" dirty="0"/>
              <a:t>Power Hours</a:t>
            </a:r>
            <a:endParaRPr sz="2200" dirty="0"/>
          </a:p>
          <a:p>
            <a:pPr marL="457200" lvl="0" indent="-368300" algn="l" rtl="0">
              <a:lnSpc>
                <a:spcPct val="107000"/>
              </a:lnSpc>
              <a:spcBef>
                <a:spcPts val="0"/>
              </a:spcBef>
              <a:spcAft>
                <a:spcPts val="0"/>
              </a:spcAft>
              <a:buSzPts val="2200"/>
              <a:buChar char="•"/>
            </a:pPr>
            <a:r>
              <a:rPr lang="en-US" sz="2200" dirty="0"/>
              <a:t>Two on One Opportunities </a:t>
            </a:r>
            <a:endParaRPr sz="2200" dirty="0"/>
          </a:p>
          <a:p>
            <a:pPr marL="457200" lvl="0" indent="-368300" algn="l" rtl="0">
              <a:lnSpc>
                <a:spcPct val="107000"/>
              </a:lnSpc>
              <a:spcBef>
                <a:spcPts val="0"/>
              </a:spcBef>
              <a:spcAft>
                <a:spcPts val="0"/>
              </a:spcAft>
              <a:buSzPts val="2200"/>
              <a:buChar char="•"/>
            </a:pPr>
            <a:r>
              <a:rPr lang="en-US" sz="2200" dirty="0"/>
              <a:t>Student Led Focus Groups </a:t>
            </a:r>
            <a:endParaRPr sz="2200" dirty="0"/>
          </a:p>
          <a:p>
            <a:pPr marL="0" lvl="0" indent="0" algn="l" rtl="0">
              <a:lnSpc>
                <a:spcPct val="90000"/>
              </a:lnSpc>
              <a:spcBef>
                <a:spcPts val="1000"/>
              </a:spcBef>
              <a:spcAft>
                <a:spcPts val="0"/>
              </a:spcAft>
              <a:buSzPts val="18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be51ac677c_0_0"/>
          <p:cNvSpPr txBox="1">
            <a:spLocks noGrp="1"/>
          </p:cNvSpPr>
          <p:nvPr>
            <p:ph type="body" idx="1"/>
          </p:nvPr>
        </p:nvSpPr>
        <p:spPr>
          <a:xfrm>
            <a:off x="-7" y="1296950"/>
            <a:ext cx="11470800" cy="5370600"/>
          </a:xfrm>
          <a:prstGeom prst="rect">
            <a:avLst/>
          </a:prstGeom>
          <a:noFill/>
          <a:ln>
            <a:noFill/>
          </a:ln>
        </p:spPr>
        <p:txBody>
          <a:bodyPr spcFirstLastPara="1" wrap="square" lIns="91425" tIns="45700" rIns="91425" bIns="45700" anchor="t" anchorCtr="0">
            <a:noAutofit/>
          </a:bodyPr>
          <a:lstStyle/>
          <a:p>
            <a:pPr marL="228600" lvl="0" indent="-203200" algn="l" rtl="0">
              <a:lnSpc>
                <a:spcPct val="107000"/>
              </a:lnSpc>
              <a:spcBef>
                <a:spcPts val="0"/>
              </a:spcBef>
              <a:spcAft>
                <a:spcPts val="0"/>
              </a:spcAft>
              <a:buClr>
                <a:schemeClr val="dk1"/>
              </a:buClr>
              <a:buSzPts val="400"/>
              <a:buNone/>
            </a:pPr>
            <a:r>
              <a:rPr lang="en-US" sz="3500" dirty="0"/>
              <a:t>Mental Health </a:t>
            </a:r>
            <a:endParaRPr sz="3500" dirty="0"/>
          </a:p>
          <a:p>
            <a:pPr marL="457200" lvl="0" indent="-368300" algn="l" rtl="0">
              <a:lnSpc>
                <a:spcPct val="107000"/>
              </a:lnSpc>
              <a:spcBef>
                <a:spcPts val="0"/>
              </a:spcBef>
              <a:spcAft>
                <a:spcPts val="0"/>
              </a:spcAft>
              <a:buSzPts val="2200"/>
              <a:buChar char="•"/>
            </a:pPr>
            <a:r>
              <a:rPr lang="en-US" sz="2200" dirty="0"/>
              <a:t>Loneliness</a:t>
            </a:r>
            <a:endParaRPr sz="2200" dirty="0"/>
          </a:p>
          <a:p>
            <a:pPr marL="457200" lvl="0" indent="-368300" algn="l" rtl="0">
              <a:lnSpc>
                <a:spcPct val="107000"/>
              </a:lnSpc>
              <a:spcBef>
                <a:spcPts val="0"/>
              </a:spcBef>
              <a:spcAft>
                <a:spcPts val="0"/>
              </a:spcAft>
              <a:buSzPts val="2200"/>
              <a:buChar char="•"/>
            </a:pPr>
            <a:r>
              <a:rPr lang="en-US" sz="2200" dirty="0"/>
              <a:t>Anxiety </a:t>
            </a:r>
            <a:endParaRPr sz="2200" dirty="0"/>
          </a:p>
          <a:p>
            <a:pPr marL="457200" lvl="0" indent="-368300" algn="l" rtl="0">
              <a:lnSpc>
                <a:spcPct val="107000"/>
              </a:lnSpc>
              <a:spcBef>
                <a:spcPts val="0"/>
              </a:spcBef>
              <a:spcAft>
                <a:spcPts val="0"/>
              </a:spcAft>
              <a:buSzPts val="2200"/>
              <a:buChar char="•"/>
            </a:pPr>
            <a:r>
              <a:rPr lang="en-US" sz="2200" dirty="0"/>
              <a:t>Stress</a:t>
            </a:r>
            <a:endParaRPr sz="2200" dirty="0"/>
          </a:p>
          <a:p>
            <a:pPr marL="457200" lvl="0" indent="-368300" algn="l" rtl="0">
              <a:lnSpc>
                <a:spcPct val="107000"/>
              </a:lnSpc>
              <a:spcBef>
                <a:spcPts val="0"/>
              </a:spcBef>
              <a:spcAft>
                <a:spcPts val="0"/>
              </a:spcAft>
              <a:buSzPts val="2200"/>
              <a:buChar char="•"/>
            </a:pPr>
            <a:r>
              <a:rPr lang="en-US" sz="2200" dirty="0"/>
              <a:t>Other Responsibilities</a:t>
            </a:r>
            <a:endParaRPr sz="2200" dirty="0"/>
          </a:p>
          <a:p>
            <a:pPr marL="457200" lvl="0" indent="-368300" algn="l" rtl="0">
              <a:lnSpc>
                <a:spcPct val="107000"/>
              </a:lnSpc>
              <a:spcBef>
                <a:spcPts val="0"/>
              </a:spcBef>
              <a:spcAft>
                <a:spcPts val="0"/>
              </a:spcAft>
              <a:buSzPts val="2200"/>
              <a:buChar char="•"/>
            </a:pPr>
            <a:r>
              <a:rPr lang="en-US" sz="2200" dirty="0">
                <a:highlight>
                  <a:srgbClr val="FFFFFF"/>
                </a:highlight>
              </a:rPr>
              <a:t>The crushing uncertainty of the next few years</a:t>
            </a:r>
            <a:endParaRPr sz="2200" dirty="0"/>
          </a:p>
          <a:p>
            <a:pPr marL="685800" lvl="1" indent="-177800" algn="l" rtl="0">
              <a:lnSpc>
                <a:spcPct val="107000"/>
              </a:lnSpc>
              <a:spcBef>
                <a:spcPts val="0"/>
              </a:spcBef>
              <a:spcAft>
                <a:spcPts val="0"/>
              </a:spcAft>
              <a:buClr>
                <a:schemeClr val="dk1"/>
              </a:buClr>
              <a:buSzPts val="800"/>
              <a:buNone/>
            </a:pPr>
            <a:endParaRPr sz="800" dirty="0">
              <a:latin typeface="Calibri"/>
              <a:ea typeface="Calibri"/>
              <a:cs typeface="Calibri"/>
              <a:sym typeface="Calibri"/>
            </a:endParaRPr>
          </a:p>
          <a:p>
            <a:pPr marL="0" marR="0" lvl="0" indent="0" algn="l" rtl="0">
              <a:lnSpc>
                <a:spcPct val="107000"/>
              </a:lnSpc>
              <a:spcBef>
                <a:spcPts val="0"/>
              </a:spcBef>
              <a:spcAft>
                <a:spcPts val="0"/>
              </a:spcAft>
              <a:buNone/>
            </a:pPr>
            <a:r>
              <a:rPr lang="en-US" sz="3500" dirty="0"/>
              <a:t>What The UofM Has Done </a:t>
            </a:r>
            <a:endParaRPr sz="3500" dirty="0"/>
          </a:p>
          <a:p>
            <a:pPr marL="457200" marR="0" lvl="0" indent="-368300" algn="l" rtl="0">
              <a:lnSpc>
                <a:spcPct val="107000"/>
              </a:lnSpc>
              <a:spcBef>
                <a:spcPts val="0"/>
              </a:spcBef>
              <a:spcAft>
                <a:spcPts val="0"/>
              </a:spcAft>
              <a:buClr>
                <a:srgbClr val="201F1E"/>
              </a:buClr>
              <a:buSzPts val="2200"/>
              <a:buChar char="•"/>
            </a:pPr>
            <a:r>
              <a:rPr lang="en-US" sz="2200" dirty="0">
                <a:solidFill>
                  <a:srgbClr val="201F1E"/>
                </a:solidFill>
                <a:highlight>
                  <a:srgbClr val="FFFFFF"/>
                </a:highlight>
              </a:rPr>
              <a:t>Virtual Counseling Services</a:t>
            </a:r>
            <a:endParaRPr sz="2200" dirty="0"/>
          </a:p>
          <a:p>
            <a:pPr marL="457200" marR="0" lvl="0" indent="-368300" algn="l" rtl="0">
              <a:lnSpc>
                <a:spcPct val="107000"/>
              </a:lnSpc>
              <a:spcBef>
                <a:spcPts val="0"/>
              </a:spcBef>
              <a:spcAft>
                <a:spcPts val="0"/>
              </a:spcAft>
              <a:buSzPts val="2200"/>
              <a:buChar char="•"/>
            </a:pPr>
            <a:r>
              <a:rPr lang="en-US" sz="2200" dirty="0"/>
              <a:t>Virtual Group Therapy </a:t>
            </a:r>
            <a:endParaRPr sz="2200" dirty="0"/>
          </a:p>
          <a:p>
            <a:pPr marL="457200" marR="0" lvl="0" indent="-368300" algn="l" rtl="0">
              <a:lnSpc>
                <a:spcPct val="107000"/>
              </a:lnSpc>
              <a:spcBef>
                <a:spcPts val="0"/>
              </a:spcBef>
              <a:spcAft>
                <a:spcPts val="0"/>
              </a:spcAft>
              <a:buSzPts val="2200"/>
              <a:buChar char="•"/>
            </a:pPr>
            <a:r>
              <a:rPr lang="en-US" sz="2200" dirty="0"/>
              <a:t>Virtual One on Ones</a:t>
            </a:r>
            <a:endParaRPr sz="2200" dirty="0"/>
          </a:p>
          <a:p>
            <a:pPr marL="0" marR="0" lvl="0" indent="0" algn="l" rtl="0">
              <a:lnSpc>
                <a:spcPct val="107000"/>
              </a:lnSpc>
              <a:spcBef>
                <a:spcPts val="0"/>
              </a:spcBef>
              <a:spcAft>
                <a:spcPts val="0"/>
              </a:spcAft>
              <a:buNone/>
            </a:pPr>
            <a:endParaRPr sz="3500" dirty="0"/>
          </a:p>
          <a:p>
            <a:pPr marL="0" marR="0" lvl="0" indent="0" algn="l" rtl="0">
              <a:lnSpc>
                <a:spcPct val="107000"/>
              </a:lnSpc>
              <a:spcBef>
                <a:spcPts val="0"/>
              </a:spcBef>
              <a:spcAft>
                <a:spcPts val="0"/>
              </a:spcAft>
              <a:buNone/>
            </a:pPr>
            <a:endParaRPr sz="3500" dirty="0"/>
          </a:p>
        </p:txBody>
      </p:sp>
      <p:sp>
        <p:nvSpPr>
          <p:cNvPr id="157" name="Google Shape;157;gbe51ac677c_0_0"/>
          <p:cNvSpPr txBox="1"/>
          <p:nvPr/>
        </p:nvSpPr>
        <p:spPr>
          <a:xfrm>
            <a:off x="315685" y="113393"/>
            <a:ext cx="8031600" cy="885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endParaRPr sz="3600" b="1" i="0" u="none" strike="noStrike" cap="none">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be51ac677c_0_6"/>
          <p:cNvSpPr txBox="1">
            <a:spLocks noGrp="1"/>
          </p:cNvSpPr>
          <p:nvPr>
            <p:ph type="body" idx="1"/>
          </p:nvPr>
        </p:nvSpPr>
        <p:spPr>
          <a:xfrm>
            <a:off x="92320" y="1285750"/>
            <a:ext cx="10077300" cy="5370600"/>
          </a:xfrm>
          <a:prstGeom prst="rect">
            <a:avLst/>
          </a:prstGeom>
          <a:noFill/>
          <a:ln>
            <a:noFill/>
          </a:ln>
        </p:spPr>
        <p:txBody>
          <a:bodyPr spcFirstLastPara="1" wrap="square" lIns="91425" tIns="45700" rIns="91425" bIns="45700" anchor="t" anchorCtr="0">
            <a:noAutofit/>
          </a:bodyPr>
          <a:lstStyle/>
          <a:p>
            <a:pPr marL="0" lvl="1" indent="0" algn="l" rtl="0">
              <a:lnSpc>
                <a:spcPct val="107000"/>
              </a:lnSpc>
              <a:spcBef>
                <a:spcPts val="0"/>
              </a:spcBef>
              <a:spcAft>
                <a:spcPts val="0"/>
              </a:spcAft>
              <a:buClr>
                <a:schemeClr val="dk1"/>
              </a:buClr>
              <a:buSzPts val="800"/>
              <a:buNone/>
            </a:pPr>
            <a:r>
              <a:rPr lang="en-US" sz="3500" dirty="0"/>
              <a:t>Financial Hardship </a:t>
            </a:r>
            <a:endParaRPr sz="3500" dirty="0">
              <a:latin typeface="Calibri"/>
              <a:ea typeface="Calibri"/>
              <a:cs typeface="Calibri"/>
              <a:sym typeface="Calibri"/>
            </a:endParaRPr>
          </a:p>
          <a:p>
            <a:pPr marL="457200" lvl="0" indent="-368300" algn="l" rtl="0">
              <a:lnSpc>
                <a:spcPct val="115000"/>
              </a:lnSpc>
              <a:spcBef>
                <a:spcPts val="0"/>
              </a:spcBef>
              <a:spcAft>
                <a:spcPts val="0"/>
              </a:spcAft>
              <a:buSzPts val="2200"/>
              <a:buChar char="•"/>
            </a:pPr>
            <a:r>
              <a:rPr lang="en-US" sz="2200" dirty="0">
                <a:highlight>
                  <a:srgbClr val="FFFFFF"/>
                </a:highlight>
              </a:rPr>
              <a:t>The Uncertainty of the Job Market </a:t>
            </a:r>
            <a:endParaRPr sz="2200" dirty="0"/>
          </a:p>
          <a:p>
            <a:pPr marL="457200" lvl="0" indent="-368300" algn="l" rtl="0">
              <a:lnSpc>
                <a:spcPct val="107000"/>
              </a:lnSpc>
              <a:spcBef>
                <a:spcPts val="0"/>
              </a:spcBef>
              <a:spcAft>
                <a:spcPts val="0"/>
              </a:spcAft>
              <a:buSzPts val="2200"/>
              <a:buChar char="•"/>
            </a:pPr>
            <a:r>
              <a:rPr lang="en-US" sz="2200" dirty="0"/>
              <a:t>Books and Other Class Resources </a:t>
            </a:r>
            <a:endParaRPr sz="2200" dirty="0"/>
          </a:p>
          <a:p>
            <a:pPr marL="457200" lvl="0" indent="-368300" algn="l" rtl="0">
              <a:lnSpc>
                <a:spcPct val="107000"/>
              </a:lnSpc>
              <a:spcBef>
                <a:spcPts val="0"/>
              </a:spcBef>
              <a:spcAft>
                <a:spcPts val="0"/>
              </a:spcAft>
              <a:buSzPts val="2200"/>
              <a:buChar char="•"/>
            </a:pPr>
            <a:r>
              <a:rPr lang="en-US" sz="2200" dirty="0"/>
              <a:t>Housing </a:t>
            </a:r>
            <a:endParaRPr sz="2200" dirty="0"/>
          </a:p>
          <a:p>
            <a:pPr marL="457200" lvl="0" indent="-368300" algn="l" rtl="0">
              <a:lnSpc>
                <a:spcPct val="107000"/>
              </a:lnSpc>
              <a:spcBef>
                <a:spcPts val="0"/>
              </a:spcBef>
              <a:spcAft>
                <a:spcPts val="0"/>
              </a:spcAft>
              <a:buSzPts val="2200"/>
              <a:buChar char="•"/>
            </a:pPr>
            <a:r>
              <a:rPr lang="en-US" sz="2200" dirty="0"/>
              <a:t>Tuition </a:t>
            </a:r>
            <a:endParaRPr sz="2200" dirty="0"/>
          </a:p>
          <a:p>
            <a:pPr marL="457200" lvl="0" indent="-368300" algn="l" rtl="0">
              <a:lnSpc>
                <a:spcPct val="115000"/>
              </a:lnSpc>
              <a:spcBef>
                <a:spcPts val="0"/>
              </a:spcBef>
              <a:spcAft>
                <a:spcPts val="0"/>
              </a:spcAft>
              <a:buSzPts val="2200"/>
              <a:buChar char="•"/>
            </a:pPr>
            <a:r>
              <a:rPr lang="en-US" sz="2200" dirty="0">
                <a:highlight>
                  <a:srgbClr val="FFFFFF"/>
                </a:highlight>
              </a:rPr>
              <a:t>Food Insecurities </a:t>
            </a:r>
            <a:endParaRPr sz="2200" dirty="0"/>
          </a:p>
          <a:p>
            <a:pPr marL="0" lvl="0" indent="0" algn="l" rtl="0">
              <a:lnSpc>
                <a:spcPct val="115000"/>
              </a:lnSpc>
              <a:spcBef>
                <a:spcPts val="0"/>
              </a:spcBef>
              <a:spcAft>
                <a:spcPts val="0"/>
              </a:spcAft>
              <a:buNone/>
            </a:pPr>
            <a:r>
              <a:rPr lang="en-US" sz="3500" dirty="0"/>
              <a:t>What the UofM Has Done </a:t>
            </a:r>
            <a:endParaRPr sz="3500" dirty="0"/>
          </a:p>
          <a:p>
            <a:pPr marL="457200" lvl="0" indent="-368300" algn="l" rtl="0">
              <a:lnSpc>
                <a:spcPct val="115000"/>
              </a:lnSpc>
              <a:spcBef>
                <a:spcPts val="0"/>
              </a:spcBef>
              <a:spcAft>
                <a:spcPts val="0"/>
              </a:spcAft>
              <a:buSzPts val="2200"/>
              <a:buChar char="•"/>
            </a:pPr>
            <a:r>
              <a:rPr lang="en-US" sz="2200" dirty="0"/>
              <a:t>CARES ACT</a:t>
            </a:r>
            <a:endParaRPr sz="2200" dirty="0"/>
          </a:p>
          <a:p>
            <a:pPr marL="457200" lvl="0" indent="-368300" algn="l" rtl="0">
              <a:lnSpc>
                <a:spcPct val="115000"/>
              </a:lnSpc>
              <a:spcBef>
                <a:spcPts val="0"/>
              </a:spcBef>
              <a:spcAft>
                <a:spcPts val="0"/>
              </a:spcAft>
              <a:buSzPts val="2200"/>
              <a:buChar char="•"/>
            </a:pPr>
            <a:r>
              <a:rPr lang="en-US" sz="2200" dirty="0"/>
              <a:t>Student Emergency Fund</a:t>
            </a:r>
          </a:p>
          <a:p>
            <a:pPr indent="-368300">
              <a:lnSpc>
                <a:spcPct val="115000"/>
              </a:lnSpc>
              <a:spcBef>
                <a:spcPts val="0"/>
              </a:spcBef>
              <a:buSzPts val="2200"/>
            </a:pPr>
            <a:r>
              <a:rPr lang="en-US" sz="2200" dirty="0"/>
              <a:t>Tiger Pantry</a:t>
            </a:r>
          </a:p>
          <a:p>
            <a:pPr marL="88900" lvl="0" indent="0" algn="l" rtl="0">
              <a:lnSpc>
                <a:spcPct val="115000"/>
              </a:lnSpc>
              <a:spcBef>
                <a:spcPts val="0"/>
              </a:spcBef>
              <a:spcAft>
                <a:spcPts val="0"/>
              </a:spcAft>
              <a:buSzPts val="2200"/>
              <a:buNone/>
            </a:pPr>
            <a:endParaRPr lang="en-US" sz="2200" dirty="0"/>
          </a:p>
          <a:p>
            <a:pPr marL="88900" lvl="0" indent="0" algn="l" rtl="0">
              <a:lnSpc>
                <a:spcPct val="115000"/>
              </a:lnSpc>
              <a:spcBef>
                <a:spcPts val="0"/>
              </a:spcBef>
              <a:spcAft>
                <a:spcPts val="0"/>
              </a:spcAft>
              <a:buSzPts val="2200"/>
              <a:buNone/>
            </a:pPr>
            <a:br>
              <a:rPr lang="en-US" sz="1200" dirty="0"/>
            </a:br>
            <a:endParaRPr sz="3200" dirty="0"/>
          </a:p>
          <a:p>
            <a:pPr marL="0" lvl="0" indent="0" algn="l" rtl="0">
              <a:lnSpc>
                <a:spcPct val="107000"/>
              </a:lnSpc>
              <a:spcBef>
                <a:spcPts val="0"/>
              </a:spcBef>
              <a:spcAft>
                <a:spcPts val="0"/>
              </a:spcAft>
              <a:buSzPts val="1800"/>
              <a:buNone/>
            </a:pPr>
            <a:endParaRPr sz="3200" dirty="0"/>
          </a:p>
        </p:txBody>
      </p:sp>
      <p:sp>
        <p:nvSpPr>
          <p:cNvPr id="164" name="Google Shape;164;gbe51ac677c_0_6"/>
          <p:cNvSpPr txBox="1"/>
          <p:nvPr/>
        </p:nvSpPr>
        <p:spPr>
          <a:xfrm>
            <a:off x="315685" y="113393"/>
            <a:ext cx="8031600" cy="885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endParaRPr sz="3600" b="1" i="0" u="none" strike="noStrike" cap="none">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c5c27748d9_0_28"/>
          <p:cNvSpPr txBox="1">
            <a:spLocks noGrp="1"/>
          </p:cNvSpPr>
          <p:nvPr>
            <p:ph type="body" idx="1"/>
          </p:nvPr>
        </p:nvSpPr>
        <p:spPr>
          <a:xfrm>
            <a:off x="0" y="2179909"/>
            <a:ext cx="10515600" cy="4351200"/>
          </a:xfrm>
          <a:prstGeom prst="rect">
            <a:avLst/>
          </a:prstGeom>
        </p:spPr>
        <p:txBody>
          <a:bodyPr spcFirstLastPara="1" wrap="square" lIns="91425" tIns="45700" rIns="91425" bIns="45700" anchor="t" anchorCtr="0">
            <a:noAutofit/>
          </a:bodyPr>
          <a:lstStyle/>
          <a:p>
            <a:pPr marL="457200" lvl="0" indent="-368300" algn="l" rtl="0">
              <a:lnSpc>
                <a:spcPct val="107000"/>
              </a:lnSpc>
              <a:spcBef>
                <a:spcPts val="0"/>
              </a:spcBef>
              <a:spcAft>
                <a:spcPts val="0"/>
              </a:spcAft>
              <a:buSzPts val="2200"/>
              <a:buChar char="•"/>
            </a:pPr>
            <a:r>
              <a:rPr lang="en-US" sz="2200" dirty="0"/>
              <a:t>Planning Ahead </a:t>
            </a:r>
          </a:p>
          <a:p>
            <a:pPr marL="457200" lvl="0" indent="-368300" algn="l" rtl="0">
              <a:lnSpc>
                <a:spcPct val="107000"/>
              </a:lnSpc>
              <a:spcBef>
                <a:spcPts val="0"/>
              </a:spcBef>
              <a:spcAft>
                <a:spcPts val="0"/>
              </a:spcAft>
              <a:buSzPts val="2200"/>
              <a:buChar char="•"/>
            </a:pPr>
            <a:r>
              <a:rPr lang="en-US" sz="2200" dirty="0"/>
              <a:t>Expand Access </a:t>
            </a:r>
          </a:p>
          <a:p>
            <a:pPr marL="457200" lvl="0" indent="-368300" algn="l" rtl="0">
              <a:lnSpc>
                <a:spcPct val="107000"/>
              </a:lnSpc>
              <a:spcBef>
                <a:spcPts val="0"/>
              </a:spcBef>
              <a:spcAft>
                <a:spcPts val="0"/>
              </a:spcAft>
              <a:buSzPts val="2200"/>
              <a:buChar char="•"/>
            </a:pPr>
            <a:r>
              <a:rPr lang="en-US" sz="2200" dirty="0"/>
              <a:t>More Small Gatherings</a:t>
            </a:r>
          </a:p>
          <a:p>
            <a:pPr marL="457200" lvl="0" indent="-368300" algn="l" rtl="0">
              <a:lnSpc>
                <a:spcPct val="107000"/>
              </a:lnSpc>
              <a:spcBef>
                <a:spcPts val="0"/>
              </a:spcBef>
              <a:spcAft>
                <a:spcPts val="0"/>
              </a:spcAft>
              <a:buSzPts val="2200"/>
              <a:buChar char="•"/>
            </a:pPr>
            <a:r>
              <a:rPr lang="en-US" sz="2200" dirty="0"/>
              <a:t>More Funding for Students During Crisis</a:t>
            </a:r>
            <a:endParaRPr sz="2200" dirty="0"/>
          </a:p>
          <a:p>
            <a:pPr marL="457200" lvl="0" indent="-368300" algn="l" rtl="0">
              <a:lnSpc>
                <a:spcPct val="107000"/>
              </a:lnSpc>
              <a:spcBef>
                <a:spcPts val="0"/>
              </a:spcBef>
              <a:spcAft>
                <a:spcPts val="0"/>
              </a:spcAft>
              <a:buSzPts val="2200"/>
              <a:buChar char="•"/>
            </a:pPr>
            <a:r>
              <a:rPr lang="en-US" sz="2200" dirty="0"/>
              <a:t>More Interactive Social Media Posts </a:t>
            </a:r>
            <a:endParaRPr sz="2200" dirty="0"/>
          </a:p>
          <a:p>
            <a:pPr marL="457200" lvl="0" indent="-368300" algn="l" rtl="0">
              <a:lnSpc>
                <a:spcPct val="107000"/>
              </a:lnSpc>
              <a:spcBef>
                <a:spcPts val="0"/>
              </a:spcBef>
              <a:spcAft>
                <a:spcPts val="0"/>
              </a:spcAft>
              <a:buSzPts val="2200"/>
              <a:buChar char="•"/>
            </a:pPr>
            <a:r>
              <a:rPr lang="en-US" sz="2200" dirty="0"/>
              <a:t>More Widespread Interactive Virtual Events Year Round</a:t>
            </a:r>
            <a:endParaRPr sz="2200" dirty="0"/>
          </a:p>
          <a:p>
            <a:pPr marL="457200" lvl="0" indent="-368300" algn="l" rtl="0">
              <a:lnSpc>
                <a:spcPct val="107000"/>
              </a:lnSpc>
              <a:spcBef>
                <a:spcPts val="0"/>
              </a:spcBef>
              <a:spcAft>
                <a:spcPts val="0"/>
              </a:spcAft>
              <a:buSzPts val="2200"/>
              <a:buChar char="•"/>
            </a:pPr>
            <a:r>
              <a:rPr lang="en-US" sz="2200" dirty="0">
                <a:highlight>
                  <a:srgbClr val="FFFFFF"/>
                </a:highlight>
              </a:rPr>
              <a:t>Hand Hygiene and Respiratory Etiquette Courses </a:t>
            </a:r>
            <a:endParaRPr sz="2200" dirty="0">
              <a:highlight>
                <a:srgbClr val="FFFFFF"/>
              </a:highlight>
            </a:endParaRPr>
          </a:p>
          <a:p>
            <a:pPr marL="457200" lvl="0" indent="-368300" algn="l" rtl="0">
              <a:lnSpc>
                <a:spcPct val="107000"/>
              </a:lnSpc>
              <a:spcBef>
                <a:spcPts val="0"/>
              </a:spcBef>
              <a:spcAft>
                <a:spcPts val="0"/>
              </a:spcAft>
              <a:buSzPts val="2200"/>
              <a:buChar char="•"/>
            </a:pPr>
            <a:r>
              <a:rPr lang="en-US" sz="2200" dirty="0">
                <a:highlight>
                  <a:srgbClr val="FFFFFF"/>
                </a:highlight>
              </a:rPr>
              <a:t>Adequate Supplies Readily On Hand For All </a:t>
            </a:r>
            <a:endParaRPr sz="2200" dirty="0">
              <a:highlight>
                <a:srgbClr val="FFFFFF"/>
              </a:highlight>
            </a:endParaRPr>
          </a:p>
        </p:txBody>
      </p:sp>
      <p:sp>
        <p:nvSpPr>
          <p:cNvPr id="171" name="Google Shape;171;gc5c27748d9_0_28"/>
          <p:cNvSpPr txBox="1">
            <a:spLocks noGrp="1"/>
          </p:cNvSpPr>
          <p:nvPr>
            <p:ph type="title"/>
          </p:nvPr>
        </p:nvSpPr>
        <p:spPr>
          <a:xfrm>
            <a:off x="0" y="117679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500" dirty="0">
                <a:latin typeface="+mn-lt"/>
              </a:rPr>
              <a:t>What Can Be Done Moving Forward?</a:t>
            </a:r>
            <a:endParaRPr sz="3500" dirty="0">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B256B29-FE23-4E59-8469-831DE15E13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0967" y="1268625"/>
            <a:ext cx="7050066" cy="4808068"/>
          </a:xfrm>
        </p:spPr>
      </p:pic>
      <p:sp>
        <p:nvSpPr>
          <p:cNvPr id="7" name="Title 6">
            <a:extLst>
              <a:ext uri="{FF2B5EF4-FFF2-40B4-BE49-F238E27FC236}">
                <a16:creationId xmlns:a16="http://schemas.microsoft.com/office/drawing/2014/main" id="{F7B9ED09-63DD-4307-82AD-49CD43758EB2}"/>
              </a:ext>
            </a:extLst>
          </p:cNvPr>
          <p:cNvSpPr>
            <a:spLocks noGrp="1"/>
          </p:cNvSpPr>
          <p:nvPr>
            <p:ph type="title"/>
          </p:nvPr>
        </p:nvSpPr>
        <p:spPr>
          <a:xfrm>
            <a:off x="838200" y="5833062"/>
            <a:ext cx="10515600" cy="1325563"/>
          </a:xfrm>
        </p:spPr>
        <p:txBody>
          <a:bodyPr/>
          <a:lstStyle/>
          <a:p>
            <a:pPr algn="ctr"/>
            <a:r>
              <a:rPr lang="en-US" dirty="0">
                <a:latin typeface="+mn-lt"/>
              </a:rPr>
              <a:t>Thank you for listening</a:t>
            </a:r>
          </a:p>
        </p:txBody>
      </p:sp>
    </p:spTree>
    <p:extLst>
      <p:ext uri="{BB962C8B-B14F-4D97-AF65-F5344CB8AC3E}">
        <p14:creationId xmlns:p14="http://schemas.microsoft.com/office/powerpoint/2010/main" val="288839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31D1C01-1B19-4267-8DE1-B396DB8FD0D0}"/>
              </a:ext>
            </a:extLst>
          </p:cNvPr>
          <p:cNvSpPr>
            <a:spLocks noGrp="1"/>
          </p:cNvSpPr>
          <p:nvPr>
            <p:ph idx="1"/>
          </p:nvPr>
        </p:nvSpPr>
        <p:spPr>
          <a:xfrm>
            <a:off x="838200" y="4302578"/>
            <a:ext cx="10515600" cy="1941005"/>
          </a:xfrm>
        </p:spPr>
        <p:txBody>
          <a:bodyPr/>
          <a:lstStyle/>
          <a:p>
            <a:pPr marL="0" indent="0" algn="ctr">
              <a:buNone/>
            </a:pPr>
            <a:r>
              <a:rPr lang="en-US" dirty="0"/>
              <a:t>Danielle Fong, Student Trustee</a:t>
            </a:r>
          </a:p>
          <a:p>
            <a:pPr marL="0" indent="0" algn="ctr">
              <a:buNone/>
            </a:pPr>
            <a:r>
              <a:rPr lang="en-US" dirty="0"/>
              <a:t>Director of Events, Student Bar Association</a:t>
            </a:r>
          </a:p>
        </p:txBody>
      </p:sp>
      <p:sp>
        <p:nvSpPr>
          <p:cNvPr id="9" name="Title 8">
            <a:extLst>
              <a:ext uri="{FF2B5EF4-FFF2-40B4-BE49-F238E27FC236}">
                <a16:creationId xmlns:a16="http://schemas.microsoft.com/office/drawing/2014/main" id="{AF144416-DC41-4995-B713-966BF20CDC55}"/>
              </a:ext>
            </a:extLst>
          </p:cNvPr>
          <p:cNvSpPr>
            <a:spLocks noGrp="1"/>
          </p:cNvSpPr>
          <p:nvPr>
            <p:ph type="title"/>
          </p:nvPr>
        </p:nvSpPr>
        <p:spPr>
          <a:xfrm>
            <a:off x="838200" y="2265140"/>
            <a:ext cx="10515600" cy="1325563"/>
          </a:xfrm>
        </p:spPr>
        <p:txBody>
          <a:bodyPr/>
          <a:lstStyle/>
          <a:p>
            <a:pPr algn="ctr"/>
            <a:r>
              <a:rPr lang="en-US" sz="6000" dirty="0"/>
              <a:t>Cecil C. Humphreys School of Law: Student Trustee Update</a:t>
            </a:r>
          </a:p>
        </p:txBody>
      </p:sp>
    </p:spTree>
    <p:extLst>
      <p:ext uri="{BB962C8B-B14F-4D97-AF65-F5344CB8AC3E}">
        <p14:creationId xmlns:p14="http://schemas.microsoft.com/office/powerpoint/2010/main" val="4078181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128017" y="1280160"/>
            <a:ext cx="11545011" cy="5470788"/>
          </a:xfrm>
        </p:spPr>
        <p:txBody>
          <a:bodyPr/>
          <a:lstStyle/>
          <a:p>
            <a:pPr marL="0" indent="0">
              <a:buNone/>
            </a:pPr>
            <a:r>
              <a:rPr lang="en-US" sz="2400" b="1" dirty="0">
                <a:solidFill>
                  <a:srgbClr val="0C2677"/>
                </a:solidFill>
                <a:latin typeface="Avenir Next LT Pro" panose="020B0504020202020204" pitchFamily="34" charset="0"/>
              </a:rPr>
              <a:t>COVID-19 CHALLENGES &amp; ACCOMPLISHMENTS</a:t>
            </a:r>
          </a:p>
          <a:p>
            <a:pPr lvl="1"/>
            <a:r>
              <a:rPr lang="en-US" sz="2000" b="1" dirty="0">
                <a:latin typeface="Avenir Next LT Pro" panose="020B0504020202020204" pitchFamily="34" charset="0"/>
              </a:rPr>
              <a:t>Lessons Learned Moving Forward </a:t>
            </a:r>
          </a:p>
          <a:p>
            <a:pPr lvl="2"/>
            <a:r>
              <a:rPr lang="en-US" sz="1800" dirty="0">
                <a:latin typeface="Avenir Next LT Pro" panose="020B0504020202020204" pitchFamily="34" charset="0"/>
              </a:rPr>
              <a:t>Town Hall</a:t>
            </a:r>
          </a:p>
          <a:p>
            <a:pPr lvl="2"/>
            <a:r>
              <a:rPr lang="en-US" sz="1800" dirty="0">
                <a:latin typeface="Avenir Next LT Pro" panose="020B0504020202020204" pitchFamily="34" charset="0"/>
              </a:rPr>
              <a:t>Mental Health</a:t>
            </a:r>
          </a:p>
          <a:p>
            <a:pPr lvl="2"/>
            <a:r>
              <a:rPr lang="en-US" sz="1800" dirty="0">
                <a:latin typeface="Avenir Next LT Pro" panose="020B0504020202020204" pitchFamily="34" charset="0"/>
              </a:rPr>
              <a:t>Mentorship Program </a:t>
            </a:r>
          </a:p>
          <a:p>
            <a:pPr marL="914400" lvl="2" indent="0">
              <a:buNone/>
            </a:pPr>
            <a:endParaRPr lang="en-US" sz="1800" dirty="0">
              <a:latin typeface="Avenir Next LT Pro" panose="020B0504020202020204" pitchFamily="34" charset="0"/>
            </a:endParaRPr>
          </a:p>
          <a:p>
            <a:pPr lvl="1"/>
            <a:r>
              <a:rPr lang="en-US" sz="2000" b="1" dirty="0">
                <a:latin typeface="Avenir Next LT Pro" panose="020B0504020202020204" pitchFamily="34" charset="0"/>
              </a:rPr>
              <a:t>Diversity </a:t>
            </a:r>
          </a:p>
          <a:p>
            <a:pPr lvl="2"/>
            <a:r>
              <a:rPr lang="en-US" sz="1800" dirty="0">
                <a:latin typeface="Avenir Next LT Pro" panose="020B0504020202020204" pitchFamily="34" charset="0"/>
              </a:rPr>
              <a:t>How can we adapt –  not react? </a:t>
            </a:r>
          </a:p>
          <a:p>
            <a:pPr marL="914400" lvl="2" indent="0">
              <a:buNone/>
            </a:pPr>
            <a:endParaRPr lang="en-US" sz="1800" dirty="0">
              <a:latin typeface="Avenir Next LT Pro" panose="020B0504020202020204" pitchFamily="34" charset="0"/>
            </a:endParaRPr>
          </a:p>
          <a:p>
            <a:pPr lvl="1"/>
            <a:r>
              <a:rPr lang="en-US" sz="2000" b="1" dirty="0">
                <a:latin typeface="Avenir Next LT Pro" panose="020B0504020202020204" pitchFamily="34" charset="0"/>
              </a:rPr>
              <a:t>Shift to Virtual Events</a:t>
            </a:r>
          </a:p>
          <a:p>
            <a:pPr lvl="2"/>
            <a:r>
              <a:rPr lang="en-US" sz="1800" dirty="0">
                <a:latin typeface="Avenir Next LT Pro" panose="020B0504020202020204" pitchFamily="34" charset="0"/>
              </a:rPr>
              <a:t>Orientation</a:t>
            </a:r>
          </a:p>
          <a:p>
            <a:pPr lvl="2"/>
            <a:r>
              <a:rPr lang="en-US" sz="1800" dirty="0">
                <a:latin typeface="Avenir Next LT Pro" panose="020B0504020202020204" pitchFamily="34" charset="0"/>
              </a:rPr>
              <a:t>Trivia Night</a:t>
            </a:r>
          </a:p>
          <a:p>
            <a:pPr marL="914400" lvl="2" indent="0">
              <a:buNone/>
            </a:pPr>
            <a:endParaRPr lang="en-US" sz="1600" dirty="0">
              <a:latin typeface="Avenir Next LT Pro" panose="020B0504020202020204" pitchFamily="34" charset="0"/>
            </a:endParaRPr>
          </a:p>
          <a:p>
            <a:pPr lvl="1"/>
            <a:r>
              <a:rPr lang="en-US" sz="2000" b="1" dirty="0">
                <a:latin typeface="Avenir Next LT Pro" panose="020B0504020202020204" pitchFamily="34" charset="0"/>
              </a:rPr>
              <a:t>Community Service </a:t>
            </a:r>
          </a:p>
          <a:p>
            <a:pPr lvl="2"/>
            <a:r>
              <a:rPr lang="en-US" sz="1800" dirty="0">
                <a:latin typeface="Avenir Next LT Pro" panose="020B0504020202020204" pitchFamily="34" charset="0"/>
              </a:rPr>
              <a:t>Drive for the Children Advocacy Center </a:t>
            </a:r>
          </a:p>
          <a:p>
            <a:pPr lvl="2"/>
            <a:r>
              <a:rPr lang="en-US" sz="1800" dirty="0">
                <a:latin typeface="Avenir Next LT Pro" panose="020B0504020202020204" pitchFamily="34" charset="0"/>
              </a:rPr>
              <a:t>How can we contribute to our local community? </a:t>
            </a:r>
          </a:p>
          <a:p>
            <a:pPr lvl="2"/>
            <a:r>
              <a:rPr lang="en-US" sz="1800" dirty="0">
                <a:latin typeface="Avenir Next LT Pro" panose="020B0504020202020204" pitchFamily="34" charset="0"/>
              </a:rPr>
              <a:t>How can we help students in need?</a:t>
            </a:r>
          </a:p>
          <a:p>
            <a:pPr marL="0" indent="0">
              <a:buNone/>
            </a:pPr>
            <a:endParaRPr lang="en-US" sz="2000" dirty="0">
              <a:latin typeface="Avenir Next LT Pro" panose="020B0504020202020204" pitchFamily="34" charset="0"/>
            </a:endParaRPr>
          </a:p>
          <a:p>
            <a:pPr marL="0" indent="0">
              <a:buNone/>
            </a:pPr>
            <a:endParaRPr lang="en-US" sz="1800" dirty="0"/>
          </a:p>
        </p:txBody>
      </p:sp>
      <p:sp>
        <p:nvSpPr>
          <p:cNvPr id="6" name="Title 2"/>
          <p:cNvSpPr txBox="1">
            <a:spLocks/>
          </p:cNvSpPr>
          <p:nvPr/>
        </p:nvSpPr>
        <p:spPr bwMode="auto">
          <a:xfrm>
            <a:off x="128017" y="107052"/>
            <a:ext cx="1088919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ltLang="en-US" sz="3200" b="1" dirty="0">
                <a:solidFill>
                  <a:prstClr val="white"/>
                </a:solidFill>
                <a:latin typeface="Calibri"/>
                <a:cs typeface="Calibri"/>
                <a:sym typeface="Calibri"/>
              </a:rPr>
              <a:t>Memphis School of Law: </a:t>
            </a:r>
            <a:r>
              <a:rPr lang="en-US" altLang="en-US" sz="3200" dirty="0">
                <a:solidFill>
                  <a:prstClr val="white"/>
                </a:solidFill>
                <a:latin typeface="Calibri"/>
                <a:cs typeface="Calibri"/>
                <a:sym typeface="Calibri"/>
              </a:rPr>
              <a:t>Student Bar Association </a:t>
            </a:r>
            <a:endParaRPr kumimoji="0" lang="en-US" altLang="en-US" sz="2800"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3" name="Picture 2">
            <a:extLst>
              <a:ext uri="{FF2B5EF4-FFF2-40B4-BE49-F238E27FC236}">
                <a16:creationId xmlns:a16="http://schemas.microsoft.com/office/drawing/2014/main" id="{58EC5938-2C47-47DD-A1D7-7B4BCFCFFDD4}"/>
              </a:ext>
            </a:extLst>
          </p:cNvPr>
          <p:cNvPicPr>
            <a:picLocks noChangeAspect="1"/>
          </p:cNvPicPr>
          <p:nvPr/>
        </p:nvPicPr>
        <p:blipFill>
          <a:blip r:embed="rId3"/>
          <a:stretch>
            <a:fillRect/>
          </a:stretch>
        </p:blipFill>
        <p:spPr>
          <a:xfrm>
            <a:off x="9789119" y="1280160"/>
            <a:ext cx="2290063" cy="2279324"/>
          </a:xfrm>
          <a:prstGeom prst="rect">
            <a:avLst/>
          </a:prstGeom>
        </p:spPr>
      </p:pic>
      <p:pic>
        <p:nvPicPr>
          <p:cNvPr id="5" name="Picture 4">
            <a:extLst>
              <a:ext uri="{FF2B5EF4-FFF2-40B4-BE49-F238E27FC236}">
                <a16:creationId xmlns:a16="http://schemas.microsoft.com/office/drawing/2014/main" id="{719516FE-1D5A-4F49-BA9E-14BA5F55F8F4}"/>
              </a:ext>
            </a:extLst>
          </p:cNvPr>
          <p:cNvPicPr>
            <a:picLocks noChangeAspect="1"/>
          </p:cNvPicPr>
          <p:nvPr/>
        </p:nvPicPr>
        <p:blipFill>
          <a:blip r:embed="rId4"/>
          <a:stretch>
            <a:fillRect/>
          </a:stretch>
        </p:blipFill>
        <p:spPr>
          <a:xfrm>
            <a:off x="9789119" y="3668319"/>
            <a:ext cx="2271693" cy="2997945"/>
          </a:xfrm>
          <a:prstGeom prst="rect">
            <a:avLst/>
          </a:prstGeom>
        </p:spPr>
      </p:pic>
      <p:pic>
        <p:nvPicPr>
          <p:cNvPr id="12" name="Picture 11">
            <a:extLst>
              <a:ext uri="{FF2B5EF4-FFF2-40B4-BE49-F238E27FC236}">
                <a16:creationId xmlns:a16="http://schemas.microsoft.com/office/drawing/2014/main" id="{F29522CE-3A6C-4A31-8339-6A9BFE44DC7C}"/>
              </a:ext>
            </a:extLst>
          </p:cNvPr>
          <p:cNvPicPr>
            <a:picLocks noChangeAspect="1"/>
          </p:cNvPicPr>
          <p:nvPr/>
        </p:nvPicPr>
        <p:blipFill>
          <a:blip r:embed="rId5"/>
          <a:stretch>
            <a:fillRect/>
          </a:stretch>
        </p:blipFill>
        <p:spPr>
          <a:xfrm>
            <a:off x="7007593" y="3686959"/>
            <a:ext cx="2566790" cy="3022188"/>
          </a:xfrm>
          <a:prstGeom prst="rect">
            <a:avLst/>
          </a:prstGeom>
        </p:spPr>
      </p:pic>
      <p:pic>
        <p:nvPicPr>
          <p:cNvPr id="22" name="Picture 21">
            <a:extLst>
              <a:ext uri="{FF2B5EF4-FFF2-40B4-BE49-F238E27FC236}">
                <a16:creationId xmlns:a16="http://schemas.microsoft.com/office/drawing/2014/main" id="{F27E2E97-ACDA-4A8E-A342-47E70A9553C4}"/>
              </a:ext>
            </a:extLst>
          </p:cNvPr>
          <p:cNvPicPr>
            <a:picLocks noChangeAspect="1"/>
          </p:cNvPicPr>
          <p:nvPr/>
        </p:nvPicPr>
        <p:blipFill>
          <a:blip r:embed="rId6"/>
          <a:stretch>
            <a:fillRect/>
          </a:stretch>
        </p:blipFill>
        <p:spPr>
          <a:xfrm>
            <a:off x="7445891" y="1280160"/>
            <a:ext cx="2322384" cy="2279324"/>
          </a:xfrm>
          <a:prstGeom prst="rect">
            <a:avLst/>
          </a:prstGeom>
        </p:spPr>
      </p:pic>
    </p:spTree>
    <p:extLst>
      <p:ext uri="{BB962C8B-B14F-4D97-AF65-F5344CB8AC3E}">
        <p14:creationId xmlns:p14="http://schemas.microsoft.com/office/powerpoint/2010/main" val="3426544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0" y="1280160"/>
            <a:ext cx="10222992" cy="5470788"/>
          </a:xfrm>
        </p:spPr>
        <p:txBody>
          <a:bodyPr/>
          <a:lstStyle/>
          <a:p>
            <a:pPr marL="0" indent="0">
              <a:buNone/>
            </a:pPr>
            <a:r>
              <a:rPr lang="en-US" sz="3500" b="1" dirty="0">
                <a:solidFill>
                  <a:srgbClr val="0C2677"/>
                </a:solidFill>
                <a:latin typeface="Avenir Next LT Pro" panose="020B0504020202020204" pitchFamily="34" charset="0"/>
              </a:rPr>
              <a:t>STUDENT SUPPORT INITIATIVES: </a:t>
            </a:r>
            <a:r>
              <a:rPr lang="en-US" sz="3500" dirty="0">
                <a:solidFill>
                  <a:srgbClr val="0C2677"/>
                </a:solidFill>
                <a:latin typeface="Avenir Next LT Pro" panose="020B0504020202020204" pitchFamily="34" charset="0"/>
              </a:rPr>
              <a:t>Mental Health </a:t>
            </a:r>
            <a:endParaRPr lang="en-US" sz="3000" dirty="0">
              <a:latin typeface="Avenir Next LT Pro" panose="020B0504020202020204" pitchFamily="34" charset="0"/>
            </a:endParaRPr>
          </a:p>
          <a:p>
            <a:pPr lvl="1"/>
            <a:r>
              <a:rPr lang="en-US" sz="2100" b="1" dirty="0">
                <a:latin typeface="Avenir Next LT Pro" panose="020B0504020202020204" pitchFamily="34" charset="0"/>
              </a:rPr>
              <a:t>Mindfulness Initiatives</a:t>
            </a:r>
          </a:p>
          <a:p>
            <a:pPr lvl="2"/>
            <a:r>
              <a:rPr lang="en-US" sz="2100" dirty="0">
                <a:latin typeface="Avenir Next LT Pro" panose="020B0504020202020204" pitchFamily="34" charset="0"/>
              </a:rPr>
              <a:t>Commission on Lawyer Assistance Programs - Mindfulness in Law Society</a:t>
            </a:r>
          </a:p>
          <a:p>
            <a:pPr lvl="2"/>
            <a:r>
              <a:rPr lang="en-US" sz="2100" dirty="0">
                <a:latin typeface="Avenir Next LT Pro" panose="020B0504020202020204" pitchFamily="34" charset="0"/>
              </a:rPr>
              <a:t>Lawyer-led support groups for students</a:t>
            </a:r>
          </a:p>
          <a:p>
            <a:pPr marL="914400" lvl="2" indent="0">
              <a:buNone/>
            </a:pPr>
            <a:r>
              <a:rPr lang="en-US" sz="2100" dirty="0">
                <a:latin typeface="Avenir Next LT Pro" panose="020B0504020202020204" pitchFamily="34" charset="0"/>
              </a:rPr>
              <a:t> </a:t>
            </a:r>
          </a:p>
          <a:p>
            <a:pPr lvl="1"/>
            <a:r>
              <a:rPr lang="en-US" sz="2100" b="1" dirty="0">
                <a:latin typeface="Avenir Next LT Pro" panose="020B0504020202020204" pitchFamily="34" charset="0"/>
              </a:rPr>
              <a:t>Counselling Center &amp; Telehealth Opportunities </a:t>
            </a:r>
          </a:p>
          <a:p>
            <a:pPr lvl="2"/>
            <a:r>
              <a:rPr lang="en-US" sz="2100" dirty="0">
                <a:latin typeface="Avenir Next LT Pro" panose="020B0504020202020204" pitchFamily="34" charset="0"/>
              </a:rPr>
              <a:t>Student Practicum</a:t>
            </a:r>
          </a:p>
          <a:p>
            <a:pPr lvl="2"/>
            <a:r>
              <a:rPr lang="en-US" sz="2100" dirty="0">
                <a:latin typeface="Avenir Next LT Pro" panose="020B0504020202020204" pitchFamily="34" charset="0"/>
              </a:rPr>
              <a:t>Additional in-person support for law students  </a:t>
            </a:r>
          </a:p>
          <a:p>
            <a:pPr lvl="2"/>
            <a:r>
              <a:rPr lang="en-US" sz="2100" dirty="0">
                <a:latin typeface="Avenir Next LT Pro" panose="020B0504020202020204" pitchFamily="34" charset="0"/>
              </a:rPr>
              <a:t>Scheduling days according to semester schedule </a:t>
            </a:r>
          </a:p>
          <a:p>
            <a:pPr marL="914400" lvl="2" indent="0">
              <a:buNone/>
            </a:pPr>
            <a:endParaRPr lang="en-US" sz="2100" b="1" dirty="0">
              <a:latin typeface="Avenir Next LT Pro" panose="020B0504020202020204" pitchFamily="34" charset="0"/>
            </a:endParaRPr>
          </a:p>
          <a:p>
            <a:pPr lvl="1"/>
            <a:r>
              <a:rPr lang="en-US" sz="2100" b="1" dirty="0">
                <a:latin typeface="Avenir Next LT Pro" panose="020B0504020202020204" pitchFamily="34" charset="0"/>
              </a:rPr>
              <a:t>Equivalent Access to Main Campus Wellness Programming </a:t>
            </a:r>
          </a:p>
          <a:p>
            <a:pPr marL="1371600" lvl="3" indent="0">
              <a:buNone/>
            </a:pPr>
            <a:endParaRPr lang="en-US" sz="2200" dirty="0">
              <a:latin typeface="Avenir Next LT Pro" panose="020B0504020202020204" pitchFamily="34" charset="0"/>
            </a:endParaRPr>
          </a:p>
          <a:p>
            <a:endParaRPr lang="en-US" sz="3200" dirty="0">
              <a:latin typeface="Avenir Next LT Pro" panose="020B0504020202020204" pitchFamily="34" charset="0"/>
            </a:endParaRPr>
          </a:p>
        </p:txBody>
      </p:sp>
      <p:sp>
        <p:nvSpPr>
          <p:cNvPr id="6" name="Title 2"/>
          <p:cNvSpPr txBox="1">
            <a:spLocks/>
          </p:cNvSpPr>
          <p:nvPr/>
        </p:nvSpPr>
        <p:spPr bwMode="auto">
          <a:xfrm>
            <a:off x="128017" y="107052"/>
            <a:ext cx="1088919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ltLang="en-US" sz="3200" b="1" dirty="0">
                <a:solidFill>
                  <a:prstClr val="white"/>
                </a:solidFill>
                <a:latin typeface="Calibri"/>
                <a:cs typeface="Calibri"/>
                <a:sym typeface="Calibri"/>
              </a:rPr>
              <a:t>Memphis School of Law: </a:t>
            </a:r>
            <a:r>
              <a:rPr lang="en-US" altLang="en-US" sz="3200" dirty="0">
                <a:solidFill>
                  <a:prstClr val="white"/>
                </a:solidFill>
                <a:latin typeface="Calibri"/>
                <a:cs typeface="Calibri"/>
                <a:sym typeface="Calibri"/>
              </a:rPr>
              <a:t>Student Bar Association </a:t>
            </a:r>
            <a:endParaRPr kumimoji="0" lang="en-US" altLang="en-US" sz="2800"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3" name="Picture 2">
            <a:extLst>
              <a:ext uri="{FF2B5EF4-FFF2-40B4-BE49-F238E27FC236}">
                <a16:creationId xmlns:a16="http://schemas.microsoft.com/office/drawing/2014/main" id="{E2FA5D75-2E5B-4D01-A81F-08ED527A714F}"/>
              </a:ext>
            </a:extLst>
          </p:cNvPr>
          <p:cNvPicPr>
            <a:picLocks noChangeAspect="1"/>
          </p:cNvPicPr>
          <p:nvPr/>
        </p:nvPicPr>
        <p:blipFill>
          <a:blip r:embed="rId3"/>
          <a:stretch>
            <a:fillRect/>
          </a:stretch>
        </p:blipFill>
        <p:spPr>
          <a:xfrm>
            <a:off x="9814702" y="2615184"/>
            <a:ext cx="2316195" cy="2962656"/>
          </a:xfrm>
          <a:prstGeom prst="rect">
            <a:avLst/>
          </a:prstGeom>
        </p:spPr>
      </p:pic>
      <p:pic>
        <p:nvPicPr>
          <p:cNvPr id="2050" name="Picture 2" descr="No description available.">
            <a:extLst>
              <a:ext uri="{FF2B5EF4-FFF2-40B4-BE49-F238E27FC236}">
                <a16:creationId xmlns:a16="http://schemas.microsoft.com/office/drawing/2014/main" id="{07D302DF-18CA-464B-A986-C18CA18353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1949" y="2615184"/>
            <a:ext cx="2512913" cy="222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932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838200" y="4670029"/>
            <a:ext cx="10515600" cy="1325563"/>
          </a:xfrm>
        </p:spPr>
        <p:txBody>
          <a:bodyPr/>
          <a:lstStyle/>
          <a:p>
            <a:endParaRPr lang="en-US" dirty="0"/>
          </a:p>
          <a:p>
            <a:pPr marL="0" indent="0" algn="ctr">
              <a:buNone/>
            </a:pPr>
            <a:r>
              <a:rPr lang="en-US" sz="2400" dirty="0"/>
              <a:t>Chairman David North</a:t>
            </a:r>
          </a:p>
        </p:txBody>
      </p:sp>
      <p:sp>
        <p:nvSpPr>
          <p:cNvPr id="3" name="Title 2">
            <a:extLst>
              <a:ext uri="{FF2B5EF4-FFF2-40B4-BE49-F238E27FC236}">
                <a16:creationId xmlns:a16="http://schemas.microsoft.com/office/drawing/2014/main" id="{8B7B7E64-450B-4563-BA55-9D840560D43E}"/>
              </a:ext>
            </a:extLst>
          </p:cNvPr>
          <p:cNvSpPr>
            <a:spLocks noGrp="1"/>
          </p:cNvSpPr>
          <p:nvPr>
            <p:ph type="title"/>
          </p:nvPr>
        </p:nvSpPr>
        <p:spPr>
          <a:xfrm>
            <a:off x="838200" y="3344466"/>
            <a:ext cx="10515600" cy="1325563"/>
          </a:xfrm>
        </p:spPr>
        <p:txBody>
          <a:bodyPr/>
          <a:lstStyle/>
          <a:p>
            <a:pPr algn="ctr"/>
            <a:r>
              <a:rPr lang="en-US" sz="6000" dirty="0"/>
              <a:t>Call to Order and Opening Remarks</a:t>
            </a:r>
            <a:br>
              <a:rPr lang="en-US" dirty="0"/>
            </a:br>
            <a:endParaRPr lang="en-US" dirty="0"/>
          </a:p>
        </p:txBody>
      </p:sp>
    </p:spTree>
    <p:extLst>
      <p:ext uri="{BB962C8B-B14F-4D97-AF65-F5344CB8AC3E}">
        <p14:creationId xmlns:p14="http://schemas.microsoft.com/office/powerpoint/2010/main" val="2637495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0" y="1280160"/>
            <a:ext cx="11545011" cy="5470788"/>
          </a:xfrm>
        </p:spPr>
        <p:txBody>
          <a:bodyPr/>
          <a:lstStyle/>
          <a:p>
            <a:pPr marL="0" indent="0">
              <a:buNone/>
            </a:pPr>
            <a:r>
              <a:rPr lang="en-US" sz="3500" b="1" dirty="0">
                <a:solidFill>
                  <a:srgbClr val="0C2677"/>
                </a:solidFill>
                <a:latin typeface="Avenir Next LT Pro" panose="020B0504020202020204" pitchFamily="34" charset="0"/>
              </a:rPr>
              <a:t>STUDENT SUPPORT INITIATIVES: </a:t>
            </a:r>
            <a:r>
              <a:rPr lang="en-US" sz="3500" dirty="0">
                <a:solidFill>
                  <a:srgbClr val="0C2677"/>
                </a:solidFill>
                <a:latin typeface="Avenir Next LT Pro" panose="020B0504020202020204" pitchFamily="34" charset="0"/>
              </a:rPr>
              <a:t>Physical Health </a:t>
            </a:r>
            <a:endParaRPr lang="en-US" sz="3500" b="1" dirty="0">
              <a:solidFill>
                <a:srgbClr val="0C2677"/>
              </a:solidFill>
              <a:latin typeface="Avenir Next LT Pro" panose="020B0504020202020204" pitchFamily="34" charset="0"/>
            </a:endParaRPr>
          </a:p>
          <a:p>
            <a:pPr lvl="1"/>
            <a:r>
              <a:rPr lang="en-US" sz="2800" b="1" dirty="0">
                <a:latin typeface="Avenir Next LT Pro" panose="020B0504020202020204" pitchFamily="34" charset="0"/>
              </a:rPr>
              <a:t>Fitness Programming</a:t>
            </a:r>
          </a:p>
          <a:p>
            <a:pPr lvl="2"/>
            <a:r>
              <a:rPr lang="en-US" sz="2400" dirty="0">
                <a:latin typeface="Avenir Next LT Pro" panose="020B0504020202020204" pitchFamily="34" charset="0"/>
              </a:rPr>
              <a:t>YMCA &amp; other local businesses </a:t>
            </a:r>
          </a:p>
          <a:p>
            <a:pPr lvl="2"/>
            <a:r>
              <a:rPr lang="en-US" sz="2400" dirty="0">
                <a:latin typeface="Avenir Next LT Pro" panose="020B0504020202020204" pitchFamily="34" charset="0"/>
              </a:rPr>
              <a:t>Student-led groups </a:t>
            </a:r>
          </a:p>
          <a:p>
            <a:pPr lvl="2"/>
            <a:r>
              <a:rPr lang="en-US" sz="2400" dirty="0">
                <a:latin typeface="Avenir Next LT Pro" panose="020B0504020202020204" pitchFamily="34" charset="0"/>
              </a:rPr>
              <a:t>Wellness Room </a:t>
            </a:r>
          </a:p>
          <a:p>
            <a:pPr marL="914400" lvl="2" indent="0">
              <a:buNone/>
            </a:pPr>
            <a:endParaRPr lang="en-US" sz="2400" dirty="0">
              <a:latin typeface="Avenir Next LT Pro" panose="020B0504020202020204" pitchFamily="34" charset="0"/>
            </a:endParaRPr>
          </a:p>
          <a:p>
            <a:pPr lvl="1"/>
            <a:r>
              <a:rPr lang="en-US" sz="2800" b="1" dirty="0">
                <a:latin typeface="Avenir Next LT Pro" panose="020B0504020202020204" pitchFamily="34" charset="0"/>
              </a:rPr>
              <a:t>School of Health Sciences Collaboration</a:t>
            </a:r>
          </a:p>
          <a:p>
            <a:pPr lvl="2"/>
            <a:r>
              <a:rPr lang="en-US" sz="2400" dirty="0">
                <a:latin typeface="Avenir Next LT Pro" panose="020B0504020202020204" pitchFamily="34" charset="0"/>
              </a:rPr>
              <a:t>Opportunities for both HS and law students</a:t>
            </a:r>
          </a:p>
          <a:p>
            <a:pPr lvl="2"/>
            <a:r>
              <a:rPr lang="en-US" sz="2400" dirty="0">
                <a:latin typeface="Avenir Next LT Pro" panose="020B0504020202020204" pitchFamily="34" charset="0"/>
              </a:rPr>
              <a:t>Smoothie Bar</a:t>
            </a:r>
          </a:p>
          <a:p>
            <a:pPr marL="457200" lvl="1" indent="0">
              <a:buNone/>
            </a:pPr>
            <a:endParaRPr lang="en-US" sz="2600" dirty="0">
              <a:latin typeface="Avenir Next LT Pro" panose="020B0504020202020204" pitchFamily="34" charset="0"/>
            </a:endParaRPr>
          </a:p>
          <a:p>
            <a:pPr marL="914400" lvl="2" indent="0">
              <a:buNone/>
            </a:pPr>
            <a:endParaRPr lang="en-US" sz="2400" dirty="0">
              <a:latin typeface="Avenir Next LT Pro" panose="020B0504020202020204" pitchFamily="34" charset="0"/>
            </a:endParaRPr>
          </a:p>
          <a:p>
            <a:endParaRPr lang="en-US" sz="3200" dirty="0">
              <a:latin typeface="Avenir Next LT Pro" panose="020B0504020202020204" pitchFamily="34" charset="0"/>
            </a:endParaRPr>
          </a:p>
        </p:txBody>
      </p:sp>
      <p:sp>
        <p:nvSpPr>
          <p:cNvPr id="6" name="Title 2"/>
          <p:cNvSpPr txBox="1">
            <a:spLocks/>
          </p:cNvSpPr>
          <p:nvPr/>
        </p:nvSpPr>
        <p:spPr bwMode="auto">
          <a:xfrm>
            <a:off x="128017" y="107052"/>
            <a:ext cx="1088919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ltLang="en-US" sz="3200" b="1" dirty="0">
                <a:solidFill>
                  <a:prstClr val="white"/>
                </a:solidFill>
                <a:latin typeface="Calibri"/>
                <a:cs typeface="Calibri"/>
                <a:sym typeface="Calibri"/>
              </a:rPr>
              <a:t>Memphis School of Law: </a:t>
            </a:r>
            <a:r>
              <a:rPr lang="en-US" altLang="en-US" sz="3200" dirty="0">
                <a:solidFill>
                  <a:prstClr val="white"/>
                </a:solidFill>
                <a:latin typeface="Calibri"/>
                <a:cs typeface="Calibri"/>
                <a:sym typeface="Calibri"/>
              </a:rPr>
              <a:t>Student Bar Association </a:t>
            </a:r>
            <a:endParaRPr kumimoji="0" lang="en-US" altLang="en-US" sz="2800"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5" name="Picture 4">
            <a:extLst>
              <a:ext uri="{FF2B5EF4-FFF2-40B4-BE49-F238E27FC236}">
                <a16:creationId xmlns:a16="http://schemas.microsoft.com/office/drawing/2014/main" id="{D009C5E5-CFF9-49B9-861D-6AFE4797525A}"/>
              </a:ext>
            </a:extLst>
          </p:cNvPr>
          <p:cNvPicPr>
            <a:picLocks noChangeAspect="1"/>
          </p:cNvPicPr>
          <p:nvPr/>
        </p:nvPicPr>
        <p:blipFill>
          <a:blip r:embed="rId3"/>
          <a:stretch>
            <a:fillRect/>
          </a:stretch>
        </p:blipFill>
        <p:spPr>
          <a:xfrm>
            <a:off x="9621497" y="1832769"/>
            <a:ext cx="2426381" cy="2391759"/>
          </a:xfrm>
          <a:prstGeom prst="rect">
            <a:avLst/>
          </a:prstGeom>
        </p:spPr>
      </p:pic>
      <p:pic>
        <p:nvPicPr>
          <p:cNvPr id="8" name="Picture 7">
            <a:extLst>
              <a:ext uri="{FF2B5EF4-FFF2-40B4-BE49-F238E27FC236}">
                <a16:creationId xmlns:a16="http://schemas.microsoft.com/office/drawing/2014/main" id="{10458F39-473E-41CA-8AF3-7CC39B8CC501}"/>
              </a:ext>
            </a:extLst>
          </p:cNvPr>
          <p:cNvPicPr>
            <a:picLocks noChangeAspect="1"/>
          </p:cNvPicPr>
          <p:nvPr/>
        </p:nvPicPr>
        <p:blipFill>
          <a:blip r:embed="rId4"/>
          <a:stretch>
            <a:fillRect/>
          </a:stretch>
        </p:blipFill>
        <p:spPr>
          <a:xfrm>
            <a:off x="9621496" y="4288896"/>
            <a:ext cx="2426382" cy="2483508"/>
          </a:xfrm>
          <a:prstGeom prst="rect">
            <a:avLst/>
          </a:prstGeom>
        </p:spPr>
      </p:pic>
      <p:pic>
        <p:nvPicPr>
          <p:cNvPr id="10" name="Picture 9">
            <a:extLst>
              <a:ext uri="{FF2B5EF4-FFF2-40B4-BE49-F238E27FC236}">
                <a16:creationId xmlns:a16="http://schemas.microsoft.com/office/drawing/2014/main" id="{F35B643A-7C1F-4FD6-A146-22DC5996AB3B}"/>
              </a:ext>
            </a:extLst>
          </p:cNvPr>
          <p:cNvPicPr>
            <a:picLocks noChangeAspect="1"/>
          </p:cNvPicPr>
          <p:nvPr/>
        </p:nvPicPr>
        <p:blipFill>
          <a:blip r:embed="rId5"/>
          <a:stretch>
            <a:fillRect/>
          </a:stretch>
        </p:blipFill>
        <p:spPr>
          <a:xfrm>
            <a:off x="6803136" y="1866354"/>
            <a:ext cx="2688336" cy="2023621"/>
          </a:xfrm>
          <a:prstGeom prst="rect">
            <a:avLst/>
          </a:prstGeom>
        </p:spPr>
      </p:pic>
      <p:pic>
        <p:nvPicPr>
          <p:cNvPr id="12" name="Picture 11">
            <a:extLst>
              <a:ext uri="{FF2B5EF4-FFF2-40B4-BE49-F238E27FC236}">
                <a16:creationId xmlns:a16="http://schemas.microsoft.com/office/drawing/2014/main" id="{DA9D1901-5258-4B46-83BE-E140FBAEB25F}"/>
              </a:ext>
            </a:extLst>
          </p:cNvPr>
          <p:cNvPicPr>
            <a:picLocks noChangeAspect="1"/>
          </p:cNvPicPr>
          <p:nvPr/>
        </p:nvPicPr>
        <p:blipFill>
          <a:blip r:embed="rId6"/>
          <a:stretch>
            <a:fillRect/>
          </a:stretch>
        </p:blipFill>
        <p:spPr>
          <a:xfrm>
            <a:off x="7407990" y="4476168"/>
            <a:ext cx="2083482" cy="2203344"/>
          </a:xfrm>
          <a:prstGeom prst="rect">
            <a:avLst/>
          </a:prstGeom>
        </p:spPr>
      </p:pic>
    </p:spTree>
    <p:extLst>
      <p:ext uri="{BB962C8B-B14F-4D97-AF65-F5344CB8AC3E}">
        <p14:creationId xmlns:p14="http://schemas.microsoft.com/office/powerpoint/2010/main" val="1459672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5" y="1280160"/>
            <a:ext cx="11545011" cy="5470788"/>
          </a:xfrm>
        </p:spPr>
        <p:txBody>
          <a:bodyPr/>
          <a:lstStyle/>
          <a:p>
            <a:pPr marL="0" indent="0">
              <a:buNone/>
            </a:pPr>
            <a:r>
              <a:rPr lang="en-US" sz="3200" b="1" dirty="0">
                <a:solidFill>
                  <a:srgbClr val="0C2677"/>
                </a:solidFill>
                <a:latin typeface="Avenir Next LT Pro" panose="020B0504020202020204" pitchFamily="34" charset="0"/>
              </a:rPr>
              <a:t>STUDENT SUPPORT INITIATIVES: </a:t>
            </a:r>
            <a:r>
              <a:rPr lang="en-US" sz="3200" dirty="0">
                <a:solidFill>
                  <a:srgbClr val="0C2677"/>
                </a:solidFill>
                <a:latin typeface="Avenir Next LT Pro" panose="020B0504020202020204" pitchFamily="34" charset="0"/>
              </a:rPr>
              <a:t>Diversity </a:t>
            </a:r>
            <a:endParaRPr lang="en-US" sz="2400" dirty="0">
              <a:latin typeface="Avenir Next LT Pro" panose="020B0504020202020204" pitchFamily="34" charset="0"/>
            </a:endParaRPr>
          </a:p>
          <a:p>
            <a:pPr lvl="1"/>
            <a:r>
              <a:rPr lang="en-US" sz="2800" b="1" dirty="0">
                <a:latin typeface="Avenir Next LT Pro" panose="020B0504020202020204" pitchFamily="34" charset="0"/>
              </a:rPr>
              <a:t>Committee on Diversity </a:t>
            </a:r>
          </a:p>
          <a:p>
            <a:pPr lvl="2"/>
            <a:r>
              <a:rPr lang="en-US" sz="2400" dirty="0">
                <a:latin typeface="Avenir Next LT Pro" panose="020B0504020202020204" pitchFamily="34" charset="0"/>
              </a:rPr>
              <a:t>Event programming</a:t>
            </a:r>
          </a:p>
          <a:p>
            <a:pPr marL="914400" lvl="2" indent="0">
              <a:buNone/>
            </a:pPr>
            <a:endParaRPr lang="en-US" sz="2400" dirty="0">
              <a:latin typeface="Avenir Next LT Pro" panose="020B0504020202020204" pitchFamily="34" charset="0"/>
            </a:endParaRPr>
          </a:p>
          <a:p>
            <a:pPr lvl="1"/>
            <a:r>
              <a:rPr lang="en-US" sz="2800" b="1" dirty="0">
                <a:latin typeface="Avenir Next LT Pro" panose="020B0504020202020204" pitchFamily="34" charset="0"/>
              </a:rPr>
              <a:t>Diversity Week</a:t>
            </a:r>
          </a:p>
          <a:p>
            <a:pPr lvl="2"/>
            <a:r>
              <a:rPr lang="en-US" sz="2400" dirty="0">
                <a:latin typeface="Avenir Next LT Pro" panose="020B0504020202020204" pitchFamily="34" charset="0"/>
              </a:rPr>
              <a:t>Student Panel</a:t>
            </a:r>
          </a:p>
          <a:p>
            <a:pPr lvl="2"/>
            <a:r>
              <a:rPr lang="en-US" sz="2400" dirty="0">
                <a:latin typeface="Avenir Next LT Pro" panose="020B0504020202020204" pitchFamily="34" charset="0"/>
              </a:rPr>
              <a:t>Speed Mentoring Event </a:t>
            </a:r>
          </a:p>
          <a:p>
            <a:pPr marL="457200" lvl="1" indent="0">
              <a:buNone/>
            </a:pPr>
            <a:endParaRPr lang="en-US" sz="2800" dirty="0">
              <a:latin typeface="Avenir Next LT Pro" panose="020B0504020202020204" pitchFamily="34" charset="0"/>
            </a:endParaRPr>
          </a:p>
          <a:p>
            <a:pPr lvl="1"/>
            <a:r>
              <a:rPr lang="en-US" sz="2800" b="1" dirty="0">
                <a:latin typeface="Avenir Next LT Pro" panose="020B0504020202020204" pitchFamily="34" charset="0"/>
              </a:rPr>
              <a:t>Reconsideration of Student Organizations</a:t>
            </a:r>
          </a:p>
          <a:p>
            <a:pPr lvl="2"/>
            <a:r>
              <a:rPr lang="en-US" sz="2400" dirty="0">
                <a:latin typeface="Avenir Next LT Pro" panose="020B0504020202020204" pitchFamily="34" charset="0"/>
              </a:rPr>
              <a:t>How can SBA better support ALL its students? </a:t>
            </a:r>
          </a:p>
          <a:p>
            <a:pPr lvl="2"/>
            <a:r>
              <a:rPr lang="en-US" sz="2400" dirty="0">
                <a:latin typeface="Avenir Next LT Pro" panose="020B0504020202020204" pitchFamily="34" charset="0"/>
              </a:rPr>
              <a:t>How can SBA ensure that ALL students are represented? </a:t>
            </a:r>
          </a:p>
        </p:txBody>
      </p:sp>
      <p:sp>
        <p:nvSpPr>
          <p:cNvPr id="6" name="Title 2"/>
          <p:cNvSpPr txBox="1">
            <a:spLocks/>
          </p:cNvSpPr>
          <p:nvPr/>
        </p:nvSpPr>
        <p:spPr bwMode="auto">
          <a:xfrm>
            <a:off x="128017" y="107052"/>
            <a:ext cx="1088919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ltLang="en-US" sz="3200" b="1" dirty="0">
                <a:solidFill>
                  <a:prstClr val="white"/>
                </a:solidFill>
                <a:latin typeface="Calibri"/>
                <a:cs typeface="Calibri"/>
                <a:sym typeface="Calibri"/>
              </a:rPr>
              <a:t>Memphis School of Law: </a:t>
            </a:r>
            <a:r>
              <a:rPr lang="en-US" altLang="en-US" sz="3200" dirty="0">
                <a:solidFill>
                  <a:prstClr val="white"/>
                </a:solidFill>
                <a:latin typeface="Calibri"/>
                <a:cs typeface="Calibri"/>
                <a:sym typeface="Calibri"/>
              </a:rPr>
              <a:t>Student Bar Association </a:t>
            </a:r>
            <a:endParaRPr kumimoji="0" lang="en-US" altLang="en-US" sz="2800"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3" name="Picture 2">
            <a:extLst>
              <a:ext uri="{FF2B5EF4-FFF2-40B4-BE49-F238E27FC236}">
                <a16:creationId xmlns:a16="http://schemas.microsoft.com/office/drawing/2014/main" id="{8D43D8A0-B2D3-45BC-AE67-B11284E88898}"/>
              </a:ext>
            </a:extLst>
          </p:cNvPr>
          <p:cNvPicPr>
            <a:picLocks noChangeAspect="1"/>
          </p:cNvPicPr>
          <p:nvPr/>
        </p:nvPicPr>
        <p:blipFill>
          <a:blip r:embed="rId3"/>
          <a:stretch>
            <a:fillRect/>
          </a:stretch>
        </p:blipFill>
        <p:spPr>
          <a:xfrm>
            <a:off x="8802219" y="1499616"/>
            <a:ext cx="3058477" cy="3986784"/>
          </a:xfrm>
          <a:prstGeom prst="rect">
            <a:avLst/>
          </a:prstGeom>
        </p:spPr>
      </p:pic>
    </p:spTree>
    <p:extLst>
      <p:ext uri="{BB962C8B-B14F-4D97-AF65-F5344CB8AC3E}">
        <p14:creationId xmlns:p14="http://schemas.microsoft.com/office/powerpoint/2010/main" val="576331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5" y="1280160"/>
            <a:ext cx="11545011" cy="5470788"/>
          </a:xfrm>
        </p:spPr>
        <p:txBody>
          <a:bodyPr/>
          <a:lstStyle/>
          <a:p>
            <a:pPr marL="0" indent="0">
              <a:buNone/>
            </a:pPr>
            <a:r>
              <a:rPr lang="en-US" b="1" dirty="0">
                <a:solidFill>
                  <a:srgbClr val="0C2677"/>
                </a:solidFill>
                <a:latin typeface="Avenir Next LT Pro" panose="020B0504020202020204" pitchFamily="34" charset="0"/>
              </a:rPr>
              <a:t>INITIATIVES FOR THE STUDENT COMMUNITY </a:t>
            </a:r>
          </a:p>
          <a:p>
            <a:pPr lvl="1"/>
            <a:r>
              <a:rPr lang="en-US" sz="2800" b="1" dirty="0">
                <a:latin typeface="Avenir Next LT Pro" panose="020B0504020202020204" pitchFamily="34" charset="0"/>
              </a:rPr>
              <a:t>Expanding access to wellness programming</a:t>
            </a:r>
          </a:p>
          <a:p>
            <a:pPr lvl="2"/>
            <a:r>
              <a:rPr lang="en-US" sz="2800" dirty="0">
                <a:latin typeface="Avenir Next LT Pro" panose="020B0504020202020204" pitchFamily="34" charset="0"/>
              </a:rPr>
              <a:t>Continued, permanent use of telehealth</a:t>
            </a:r>
          </a:p>
          <a:p>
            <a:pPr lvl="2"/>
            <a:r>
              <a:rPr lang="en-US" sz="2800" dirty="0">
                <a:latin typeface="Avenir Next LT Pro" panose="020B0504020202020204" pitchFamily="34" charset="0"/>
              </a:rPr>
              <a:t>Eliminate limitations on the number of sessions</a:t>
            </a:r>
          </a:p>
          <a:p>
            <a:pPr lvl="2"/>
            <a:r>
              <a:rPr lang="en-US" sz="2800" dirty="0">
                <a:latin typeface="Avenir Next LT Pro" panose="020B0504020202020204" pitchFamily="34" charset="0"/>
              </a:rPr>
              <a:t>Competitive salary for counsellors </a:t>
            </a:r>
          </a:p>
          <a:p>
            <a:pPr marL="914400" lvl="2" indent="0">
              <a:buNone/>
            </a:pPr>
            <a:endParaRPr lang="en-US" sz="2800" dirty="0">
              <a:latin typeface="Avenir Next LT Pro" panose="020B0504020202020204" pitchFamily="34" charset="0"/>
            </a:endParaRPr>
          </a:p>
          <a:p>
            <a:pPr lvl="1"/>
            <a:r>
              <a:rPr lang="en-US" sz="2800" b="1" dirty="0">
                <a:latin typeface="Avenir Next LT Pro" panose="020B0504020202020204" pitchFamily="34" charset="0"/>
              </a:rPr>
              <a:t>Communications between graduate schools and main campus </a:t>
            </a:r>
          </a:p>
          <a:p>
            <a:pPr lvl="2"/>
            <a:r>
              <a:rPr lang="en-US" sz="2800" dirty="0">
                <a:latin typeface="Avenir Next LT Pro" panose="020B0504020202020204" pitchFamily="34" charset="0"/>
              </a:rPr>
              <a:t>Increasing opportunities for student input</a:t>
            </a:r>
          </a:p>
          <a:p>
            <a:pPr lvl="2"/>
            <a:r>
              <a:rPr lang="en-US" sz="2800" dirty="0">
                <a:latin typeface="Avenir Next LT Pro" panose="020B0504020202020204" pitchFamily="34" charset="0"/>
              </a:rPr>
              <a:t>Collaborating on mutual goals</a:t>
            </a:r>
          </a:p>
          <a:p>
            <a:pPr lvl="1"/>
            <a:endParaRPr lang="en-US" sz="2800" dirty="0">
              <a:latin typeface="Avenir Next LT Pro" panose="020B0504020202020204" pitchFamily="34" charset="0"/>
            </a:endParaRPr>
          </a:p>
          <a:p>
            <a:pPr marL="0" indent="0">
              <a:buNone/>
            </a:pPr>
            <a:endParaRPr lang="en-US" dirty="0">
              <a:latin typeface="Avenir Next LT Pro" panose="020B0504020202020204" pitchFamily="34" charset="0"/>
            </a:endParaRPr>
          </a:p>
        </p:txBody>
      </p:sp>
      <p:sp>
        <p:nvSpPr>
          <p:cNvPr id="6" name="Title 2"/>
          <p:cNvSpPr txBox="1">
            <a:spLocks/>
          </p:cNvSpPr>
          <p:nvPr/>
        </p:nvSpPr>
        <p:spPr bwMode="auto">
          <a:xfrm>
            <a:off x="128017" y="107052"/>
            <a:ext cx="1088919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ltLang="en-US" sz="4000" b="1" dirty="0">
                <a:solidFill>
                  <a:prstClr val="white"/>
                </a:solidFill>
                <a:latin typeface="Calibri"/>
                <a:cs typeface="Calibri"/>
                <a:sym typeface="Calibri"/>
              </a:rPr>
              <a:t>Student Trustee</a:t>
            </a:r>
            <a:endParaRPr kumimoji="0" lang="en-US" altLang="en-US" sz="3600"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3" name="Picture 2">
            <a:extLst>
              <a:ext uri="{FF2B5EF4-FFF2-40B4-BE49-F238E27FC236}">
                <a16:creationId xmlns:a16="http://schemas.microsoft.com/office/drawing/2014/main" id="{0485D703-4457-47F7-B211-0D620613F25F}"/>
              </a:ext>
            </a:extLst>
          </p:cNvPr>
          <p:cNvPicPr>
            <a:picLocks noChangeAspect="1"/>
          </p:cNvPicPr>
          <p:nvPr/>
        </p:nvPicPr>
        <p:blipFill>
          <a:blip r:embed="rId3"/>
          <a:stretch>
            <a:fillRect/>
          </a:stretch>
        </p:blipFill>
        <p:spPr>
          <a:xfrm>
            <a:off x="9356765" y="1280161"/>
            <a:ext cx="2650235" cy="2148839"/>
          </a:xfrm>
          <a:prstGeom prst="rect">
            <a:avLst/>
          </a:prstGeom>
        </p:spPr>
      </p:pic>
    </p:spTree>
    <p:extLst>
      <p:ext uri="{BB962C8B-B14F-4D97-AF65-F5344CB8AC3E}">
        <p14:creationId xmlns:p14="http://schemas.microsoft.com/office/powerpoint/2010/main" val="728860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1" y="1280160"/>
            <a:ext cx="9235440" cy="5470788"/>
          </a:xfrm>
        </p:spPr>
        <p:txBody>
          <a:bodyPr/>
          <a:lstStyle/>
          <a:p>
            <a:pPr marL="0" indent="0">
              <a:buNone/>
            </a:pPr>
            <a:r>
              <a:rPr lang="en-US" sz="3200" b="1" dirty="0">
                <a:solidFill>
                  <a:srgbClr val="0C2677"/>
                </a:solidFill>
                <a:latin typeface="Avenir Next LT Pro" panose="020B0504020202020204" pitchFamily="34" charset="0"/>
              </a:rPr>
              <a:t>INITIATIVES FOR THE STUDENT COMMUNITY </a:t>
            </a:r>
            <a:endParaRPr lang="en-US" sz="3200" dirty="0">
              <a:latin typeface="Avenir Next LT Pro" panose="020B0504020202020204" pitchFamily="34" charset="0"/>
            </a:endParaRPr>
          </a:p>
          <a:p>
            <a:pPr lvl="1"/>
            <a:r>
              <a:rPr lang="en-US" b="1" dirty="0">
                <a:latin typeface="Avenir Next LT Pro" panose="020B0504020202020204" pitchFamily="34" charset="0"/>
              </a:rPr>
              <a:t>Support to incoming transfer students </a:t>
            </a:r>
          </a:p>
          <a:p>
            <a:pPr lvl="2"/>
            <a:r>
              <a:rPr lang="en-US" sz="2400" dirty="0">
                <a:latin typeface="Avenir Next LT Pro" panose="020B0504020202020204" pitchFamily="34" charset="0"/>
              </a:rPr>
              <a:t>Web page exclusively for transfer students</a:t>
            </a:r>
          </a:p>
          <a:p>
            <a:pPr lvl="2"/>
            <a:r>
              <a:rPr lang="en-US" sz="2400" dirty="0">
                <a:latin typeface="Avenir Next LT Pro" panose="020B0504020202020204" pitchFamily="34" charset="0"/>
              </a:rPr>
              <a:t>One Step Closer Program</a:t>
            </a:r>
          </a:p>
          <a:p>
            <a:pPr lvl="2"/>
            <a:r>
              <a:rPr lang="en-US" sz="2400" dirty="0">
                <a:latin typeface="Avenir Next LT Pro" panose="020B0504020202020204" pitchFamily="34" charset="0"/>
              </a:rPr>
              <a:t>Partnerships with local community colleges’ administrators</a:t>
            </a:r>
          </a:p>
          <a:p>
            <a:pPr lvl="2"/>
            <a:r>
              <a:rPr lang="en-US" sz="2400" dirty="0">
                <a:latin typeface="Avenir Next LT Pro" panose="020B0504020202020204" pitchFamily="34" charset="0"/>
              </a:rPr>
              <a:t>Mentorship </a:t>
            </a:r>
          </a:p>
          <a:p>
            <a:pPr lvl="3"/>
            <a:endParaRPr lang="en-US" sz="2400" dirty="0">
              <a:latin typeface="Avenir Next LT Pro" panose="020B0504020202020204" pitchFamily="34" charset="0"/>
            </a:endParaRPr>
          </a:p>
          <a:p>
            <a:pPr marL="0" indent="0">
              <a:buNone/>
            </a:pPr>
            <a:endParaRPr lang="en-US" dirty="0">
              <a:latin typeface="Avenir Next LT Pro" panose="020B0504020202020204" pitchFamily="34" charset="0"/>
            </a:endParaRPr>
          </a:p>
        </p:txBody>
      </p:sp>
      <p:sp>
        <p:nvSpPr>
          <p:cNvPr id="6" name="Title 2"/>
          <p:cNvSpPr txBox="1">
            <a:spLocks/>
          </p:cNvSpPr>
          <p:nvPr/>
        </p:nvSpPr>
        <p:spPr bwMode="auto">
          <a:xfrm>
            <a:off x="128017" y="107052"/>
            <a:ext cx="1088919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ltLang="en-US" sz="4000" b="1" dirty="0">
                <a:solidFill>
                  <a:prstClr val="white"/>
                </a:solidFill>
                <a:latin typeface="Calibri"/>
                <a:cs typeface="Calibri"/>
                <a:sym typeface="Calibri"/>
              </a:rPr>
              <a:t>Student Trustee</a:t>
            </a:r>
            <a:endParaRPr kumimoji="0" lang="en-US" altLang="en-US" sz="3600"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4" name="Picture 3">
            <a:extLst>
              <a:ext uri="{FF2B5EF4-FFF2-40B4-BE49-F238E27FC236}">
                <a16:creationId xmlns:a16="http://schemas.microsoft.com/office/drawing/2014/main" id="{7842041A-3826-4445-ACFB-FC36010F50F2}"/>
              </a:ext>
            </a:extLst>
          </p:cNvPr>
          <p:cNvPicPr>
            <a:picLocks noChangeAspect="1"/>
          </p:cNvPicPr>
          <p:nvPr/>
        </p:nvPicPr>
        <p:blipFill>
          <a:blip r:embed="rId3"/>
          <a:stretch>
            <a:fillRect/>
          </a:stretch>
        </p:blipFill>
        <p:spPr>
          <a:xfrm>
            <a:off x="7370064" y="1828800"/>
            <a:ext cx="4602479" cy="4247575"/>
          </a:xfrm>
          <a:prstGeom prst="rect">
            <a:avLst/>
          </a:prstGeom>
        </p:spPr>
      </p:pic>
      <p:pic>
        <p:nvPicPr>
          <p:cNvPr id="7" name="Picture 6">
            <a:extLst>
              <a:ext uri="{FF2B5EF4-FFF2-40B4-BE49-F238E27FC236}">
                <a16:creationId xmlns:a16="http://schemas.microsoft.com/office/drawing/2014/main" id="{AE020536-A9C2-4EBB-911F-67367DC54871}"/>
              </a:ext>
            </a:extLst>
          </p:cNvPr>
          <p:cNvPicPr>
            <a:picLocks noChangeAspect="1"/>
          </p:cNvPicPr>
          <p:nvPr/>
        </p:nvPicPr>
        <p:blipFill>
          <a:blip r:embed="rId4"/>
          <a:stretch>
            <a:fillRect/>
          </a:stretch>
        </p:blipFill>
        <p:spPr>
          <a:xfrm>
            <a:off x="3159844" y="3709481"/>
            <a:ext cx="4150132" cy="3041467"/>
          </a:xfrm>
          <a:prstGeom prst="rect">
            <a:avLst/>
          </a:prstGeom>
        </p:spPr>
      </p:pic>
    </p:spTree>
    <p:extLst>
      <p:ext uri="{BB962C8B-B14F-4D97-AF65-F5344CB8AC3E}">
        <p14:creationId xmlns:p14="http://schemas.microsoft.com/office/powerpoint/2010/main" val="3598627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315685" y="1280160"/>
            <a:ext cx="11545011" cy="5470788"/>
          </a:xfrm>
        </p:spPr>
        <p:txBody>
          <a:bodyPr/>
          <a:lstStyle/>
          <a:p>
            <a:pPr marL="0" indent="0">
              <a:buNone/>
            </a:pPr>
            <a:r>
              <a:rPr lang="en-US" sz="2100" b="1" dirty="0">
                <a:solidFill>
                  <a:srgbClr val="0C2677"/>
                </a:solidFill>
                <a:latin typeface="Avenir Next LT Pro" panose="020B0504020202020204" pitchFamily="34" charset="0"/>
              </a:rPr>
              <a:t>SUCCEEDING STUDENT TRUSTEE GUIDANCE </a:t>
            </a:r>
            <a:endParaRPr lang="en-US" sz="2100" dirty="0">
              <a:latin typeface="Avenir Next LT Pro" panose="020B0504020202020204" pitchFamily="34" charset="0"/>
            </a:endParaRPr>
          </a:p>
          <a:p>
            <a:pPr lvl="1"/>
            <a:r>
              <a:rPr lang="en-US" sz="2100" b="1" dirty="0">
                <a:latin typeface="Avenir Next LT Pro" panose="020B0504020202020204" pitchFamily="34" charset="0"/>
              </a:rPr>
              <a:t>Increased Communication </a:t>
            </a:r>
          </a:p>
          <a:p>
            <a:pPr lvl="2"/>
            <a:r>
              <a:rPr lang="en-US" sz="2100" dirty="0">
                <a:latin typeface="Avenir Next LT Pro" panose="020B0504020202020204" pitchFamily="34" charset="0"/>
              </a:rPr>
              <a:t>Regular meetings with administrative and student leaders, and with relevant Board of Trustees (BOT) committees</a:t>
            </a:r>
          </a:p>
          <a:p>
            <a:pPr lvl="2"/>
            <a:r>
              <a:rPr lang="en-US" sz="2100" dirty="0">
                <a:latin typeface="Avenir Next LT Pro" panose="020B0504020202020204" pitchFamily="34" charset="0"/>
              </a:rPr>
              <a:t>Quarterly or monthly meetings with prior student trustee </a:t>
            </a:r>
          </a:p>
          <a:p>
            <a:pPr lvl="1"/>
            <a:r>
              <a:rPr lang="en-US" sz="2100" b="1" dirty="0">
                <a:latin typeface="Avenir Next LT Pro" panose="020B0504020202020204" pitchFamily="34" charset="0"/>
              </a:rPr>
              <a:t>Structured guidance memorandum</a:t>
            </a:r>
          </a:p>
          <a:p>
            <a:pPr lvl="2"/>
            <a:r>
              <a:rPr lang="en-US" sz="2100" dirty="0">
                <a:latin typeface="Avenir Next LT Pro" panose="020B0504020202020204" pitchFamily="34" charset="0"/>
              </a:rPr>
              <a:t>Preceding trustee’s ongoing projects and initiatives </a:t>
            </a:r>
          </a:p>
          <a:p>
            <a:pPr lvl="2"/>
            <a:r>
              <a:rPr lang="en-US" sz="2100" dirty="0">
                <a:latin typeface="Avenir Next LT Pro" panose="020B0504020202020204" pitchFamily="34" charset="0"/>
              </a:rPr>
              <a:t>Suggested projects to undertake </a:t>
            </a:r>
          </a:p>
          <a:p>
            <a:pPr lvl="2"/>
            <a:r>
              <a:rPr lang="en-US" sz="2100" dirty="0">
                <a:latin typeface="Avenir Next LT Pro" panose="020B0504020202020204" pitchFamily="34" charset="0"/>
              </a:rPr>
              <a:t>Issues currently confronting the university </a:t>
            </a:r>
          </a:p>
          <a:p>
            <a:pPr lvl="2"/>
            <a:r>
              <a:rPr lang="en-US" sz="2100" dirty="0">
                <a:latin typeface="Avenir Next LT Pro" panose="020B0504020202020204" pitchFamily="34" charset="0"/>
              </a:rPr>
              <a:t>What to expect, who to communicate with and when </a:t>
            </a:r>
          </a:p>
          <a:p>
            <a:pPr lvl="1"/>
            <a:r>
              <a:rPr lang="en-US" sz="2100" b="1" dirty="0">
                <a:latin typeface="Avenir Next LT Pro" panose="020B0504020202020204" pitchFamily="34" charset="0"/>
              </a:rPr>
              <a:t>Creating a regular forum for ALL student input</a:t>
            </a:r>
          </a:p>
          <a:p>
            <a:pPr lvl="2"/>
            <a:r>
              <a:rPr lang="en-US" sz="2100" dirty="0">
                <a:latin typeface="Avenir Next LT Pro" panose="020B0504020202020204" pitchFamily="34" charset="0"/>
              </a:rPr>
              <a:t>Town Halls</a:t>
            </a:r>
          </a:p>
          <a:p>
            <a:pPr lvl="2"/>
            <a:r>
              <a:rPr lang="en-US" sz="2100" dirty="0">
                <a:latin typeface="Avenir Next LT Pro" panose="020B0504020202020204" pitchFamily="34" charset="0"/>
              </a:rPr>
              <a:t>Communication between the undergraduate schools, graduate schools, and student trustee </a:t>
            </a:r>
          </a:p>
          <a:p>
            <a:pPr lvl="2"/>
            <a:r>
              <a:rPr lang="en-US" sz="2100" dirty="0">
                <a:latin typeface="Avenir Next LT Pro" panose="020B0504020202020204" pitchFamily="34" charset="0"/>
              </a:rPr>
              <a:t>Meetings with all student leaders </a:t>
            </a:r>
          </a:p>
          <a:p>
            <a:pPr lvl="2"/>
            <a:r>
              <a:rPr lang="en-US" sz="2100" dirty="0">
                <a:latin typeface="Avenir Next LT Pro" panose="020B0504020202020204" pitchFamily="34" charset="0"/>
              </a:rPr>
              <a:t>Increased representation of graduate and doctoral students</a:t>
            </a:r>
          </a:p>
          <a:p>
            <a:pPr lvl="2"/>
            <a:endParaRPr lang="en-US" sz="2100" dirty="0">
              <a:latin typeface="Avenir Next LT Pro" panose="020B0504020202020204" pitchFamily="34" charset="0"/>
            </a:endParaRPr>
          </a:p>
          <a:p>
            <a:pPr lvl="1"/>
            <a:endParaRPr lang="en-US" sz="2100" dirty="0">
              <a:latin typeface="Avenir Next LT Pro" panose="020B0504020202020204" pitchFamily="34" charset="0"/>
            </a:endParaRPr>
          </a:p>
          <a:p>
            <a:pPr lvl="1"/>
            <a:endParaRPr lang="en-US" sz="2100" dirty="0">
              <a:latin typeface="Avenir Next LT Pro" panose="020B0504020202020204" pitchFamily="34" charset="0"/>
            </a:endParaRPr>
          </a:p>
        </p:txBody>
      </p:sp>
      <p:sp>
        <p:nvSpPr>
          <p:cNvPr id="6" name="Title 2"/>
          <p:cNvSpPr txBox="1">
            <a:spLocks/>
          </p:cNvSpPr>
          <p:nvPr/>
        </p:nvSpPr>
        <p:spPr bwMode="auto">
          <a:xfrm>
            <a:off x="128017" y="107052"/>
            <a:ext cx="1088919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ltLang="en-US" sz="4000" b="1" dirty="0">
                <a:solidFill>
                  <a:prstClr val="white"/>
                </a:solidFill>
                <a:latin typeface="Calibri"/>
                <a:cs typeface="Calibri"/>
                <a:sym typeface="Calibri"/>
              </a:rPr>
              <a:t>Student Trustee</a:t>
            </a:r>
            <a:endParaRPr kumimoji="0" lang="en-US" altLang="en-US" sz="3600" i="0" u="none" strike="noStrike" kern="1200" cap="none" spc="0" normalizeH="0" baseline="0" noProof="0" dirty="0">
              <a:ln>
                <a:noFill/>
              </a:ln>
              <a:solidFill>
                <a:prstClr val="white"/>
              </a:solidFill>
              <a:effectLst/>
              <a:uLnTx/>
              <a:uFillTx/>
              <a:latin typeface="Calibri Light"/>
              <a:ea typeface="+mj-ea"/>
              <a:cs typeface="+mj-cs"/>
            </a:endParaRPr>
          </a:p>
        </p:txBody>
      </p:sp>
      <p:pic>
        <p:nvPicPr>
          <p:cNvPr id="3" name="Picture 2">
            <a:extLst>
              <a:ext uri="{FF2B5EF4-FFF2-40B4-BE49-F238E27FC236}">
                <a16:creationId xmlns:a16="http://schemas.microsoft.com/office/drawing/2014/main" id="{8F619ACC-AD3B-4211-98B6-7E9051B5B9E9}"/>
              </a:ext>
            </a:extLst>
          </p:cNvPr>
          <p:cNvPicPr>
            <a:picLocks noChangeAspect="1"/>
          </p:cNvPicPr>
          <p:nvPr/>
        </p:nvPicPr>
        <p:blipFill>
          <a:blip r:embed="rId3"/>
          <a:stretch>
            <a:fillRect/>
          </a:stretch>
        </p:blipFill>
        <p:spPr>
          <a:xfrm>
            <a:off x="8464513" y="2733981"/>
            <a:ext cx="3411802" cy="2563146"/>
          </a:xfrm>
          <a:prstGeom prst="rect">
            <a:avLst/>
          </a:prstGeom>
        </p:spPr>
      </p:pic>
    </p:spTree>
    <p:extLst>
      <p:ext uri="{BB962C8B-B14F-4D97-AF65-F5344CB8AC3E}">
        <p14:creationId xmlns:p14="http://schemas.microsoft.com/office/powerpoint/2010/main" val="2641006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1174" y="0"/>
            <a:ext cx="9574154" cy="8402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1" u="none" strike="noStrike" kern="1200" cap="none" spc="0" normalizeH="0" baseline="0" noProof="0" dirty="0">
              <a:ln>
                <a:noFill/>
              </a:ln>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i="1" dirty="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1" u="none" strike="noStrike" kern="1200" cap="none" spc="0" normalizeH="0" baseline="0" noProof="0" dirty="0">
              <a:ln>
                <a:noFill/>
              </a:ln>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i="1" dirty="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1" u="none" strike="noStrike" kern="1200" cap="none" spc="0" normalizeH="0" baseline="0" noProof="0" dirty="0">
              <a:ln>
                <a:noFill/>
              </a:ln>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i="1" dirty="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1" u="none" strike="noStrike" kern="1200" cap="none" spc="0" normalizeH="0" baseline="0" noProof="0" dirty="0">
              <a:ln>
                <a:noFill/>
              </a:ln>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latin typeface="Calibri" panose="020F0502020204030204"/>
              </a:rPr>
              <a:t>Thank you for your consideration!</a:t>
            </a:r>
            <a:endParaRPr kumimoji="0" lang="en-US" sz="4800" b="0" u="none" strike="noStrike" kern="1200" cap="none" spc="0" normalizeH="0" baseline="0" noProof="0" dirty="0">
              <a:ln>
                <a:noFill/>
              </a:ln>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effectLst/>
              <a:uLnTx/>
              <a:uFillTx/>
              <a:latin typeface="Calibri" panose="020F0502020204030204"/>
              <a:ea typeface="+mn-ea"/>
              <a:cs typeface="+mn-cs"/>
            </a:endParaRPr>
          </a:p>
        </p:txBody>
      </p:sp>
      <p:pic>
        <p:nvPicPr>
          <p:cNvPr id="3074" name="Picture 2" descr="May be an image of 18 people and people smiling">
            <a:extLst>
              <a:ext uri="{FF2B5EF4-FFF2-40B4-BE49-F238E27FC236}">
                <a16:creationId xmlns:a16="http://schemas.microsoft.com/office/drawing/2014/main" id="{EBE5F294-7CE4-4FFD-A562-E617ADECD3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4626" y="1091320"/>
            <a:ext cx="6127481" cy="4083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0825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A96994-DEE9-4A1E-815A-8F49411350B5}"/>
              </a:ext>
            </a:extLst>
          </p:cNvPr>
          <p:cNvSpPr>
            <a:spLocks noGrp="1"/>
          </p:cNvSpPr>
          <p:nvPr>
            <p:ph idx="1"/>
          </p:nvPr>
        </p:nvSpPr>
        <p:spPr>
          <a:xfrm>
            <a:off x="838200" y="4647399"/>
            <a:ext cx="10515600" cy="1825876"/>
          </a:xfrm>
        </p:spPr>
        <p:txBody>
          <a:bodyPr/>
          <a:lstStyle/>
          <a:p>
            <a:pPr marL="0" indent="0" algn="ctr">
              <a:buNone/>
            </a:pPr>
            <a:r>
              <a:rPr lang="en-US" sz="2400" dirty="0"/>
              <a:t>Dr. Karen Weddle-West, Vice President of Student Academic Success</a:t>
            </a:r>
          </a:p>
          <a:p>
            <a:pPr marL="0" indent="0" algn="ctr">
              <a:buNone/>
            </a:pPr>
            <a:r>
              <a:rPr lang="en-US" sz="2400" dirty="0"/>
              <a:t>Daphene McFerren, Esq., Executive Director, Benjamin L. Hooks Institute for Social Change</a:t>
            </a:r>
          </a:p>
          <a:p>
            <a:pPr marL="0" indent="0" algn="ctr">
              <a:buNone/>
            </a:pPr>
            <a:r>
              <a:rPr lang="en-US" sz="2400" dirty="0"/>
              <a:t>Linda G. Hall, Associate Dean of Multicultural Affairs </a:t>
            </a:r>
          </a:p>
        </p:txBody>
      </p:sp>
      <p:sp>
        <p:nvSpPr>
          <p:cNvPr id="3" name="Title 2">
            <a:extLst>
              <a:ext uri="{FF2B5EF4-FFF2-40B4-BE49-F238E27FC236}">
                <a16:creationId xmlns:a16="http://schemas.microsoft.com/office/drawing/2014/main" id="{A7F617D2-80B8-4DBF-A494-73C84ECB1A8C}"/>
              </a:ext>
            </a:extLst>
          </p:cNvPr>
          <p:cNvSpPr>
            <a:spLocks noGrp="1"/>
          </p:cNvSpPr>
          <p:nvPr>
            <p:ph type="title"/>
          </p:nvPr>
        </p:nvSpPr>
        <p:spPr>
          <a:xfrm>
            <a:off x="838200" y="2210601"/>
            <a:ext cx="10515600" cy="1290072"/>
          </a:xfrm>
        </p:spPr>
        <p:txBody>
          <a:bodyPr/>
          <a:lstStyle/>
          <a:p>
            <a:pPr algn="ctr"/>
            <a:r>
              <a:rPr lang="en-US" sz="6000" dirty="0"/>
              <a:t>Eradicating Systemic Racism and Promoting Social Justice Initiative Update</a:t>
            </a:r>
          </a:p>
        </p:txBody>
      </p:sp>
    </p:spTree>
    <p:extLst>
      <p:ext uri="{BB962C8B-B14F-4D97-AF65-F5344CB8AC3E}">
        <p14:creationId xmlns:p14="http://schemas.microsoft.com/office/powerpoint/2010/main" val="2460788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D898-6481-47FF-8589-56CDA2B85912}"/>
              </a:ext>
            </a:extLst>
          </p:cNvPr>
          <p:cNvSpPr>
            <a:spLocks noGrp="1"/>
          </p:cNvSpPr>
          <p:nvPr>
            <p:ph type="title"/>
          </p:nvPr>
        </p:nvSpPr>
        <p:spPr>
          <a:xfrm>
            <a:off x="258520" y="-15905"/>
            <a:ext cx="10515600" cy="1124296"/>
          </a:xfrm>
        </p:spPr>
        <p:txBody>
          <a:bodyPr>
            <a:normAutofit/>
          </a:bodyPr>
          <a:lstStyle/>
          <a:p>
            <a:r>
              <a:rPr lang="en-US" sz="2000" b="1" spc="9" dirty="0">
                <a:solidFill>
                  <a:schemeClr val="bg1"/>
                </a:solidFill>
                <a:latin typeface="Proxima Nova" panose="020B0604020202020204" charset="0"/>
              </a:rPr>
              <a:t>Closing Gaps in Retention and Completion of Students from</a:t>
            </a:r>
            <a:br>
              <a:rPr lang="en-US" sz="2000" b="1" spc="9" dirty="0">
                <a:solidFill>
                  <a:schemeClr val="bg1"/>
                </a:solidFill>
                <a:latin typeface="Proxima Nova" panose="020B0604020202020204" charset="0"/>
              </a:rPr>
            </a:br>
            <a:r>
              <a:rPr lang="en-US" sz="2000" b="1" spc="9" dirty="0">
                <a:solidFill>
                  <a:schemeClr val="bg1"/>
                </a:solidFill>
                <a:latin typeface="Proxima Nova" panose="020B0604020202020204" charset="0"/>
              </a:rPr>
              <a:t>Historically Underrepresented, First-Generation and </a:t>
            </a:r>
            <a:br>
              <a:rPr lang="en-US" sz="2000" b="1" spc="9" dirty="0">
                <a:solidFill>
                  <a:schemeClr val="bg1"/>
                </a:solidFill>
                <a:latin typeface="Proxima Nova" panose="020B0604020202020204" charset="0"/>
              </a:rPr>
            </a:br>
            <a:r>
              <a:rPr lang="en-US" sz="2000" b="1" spc="9" dirty="0">
                <a:solidFill>
                  <a:schemeClr val="bg1"/>
                </a:solidFill>
                <a:latin typeface="Proxima Nova" panose="020B0604020202020204" charset="0"/>
              </a:rPr>
              <a:t>Low-Income Populations</a:t>
            </a:r>
          </a:p>
        </p:txBody>
      </p:sp>
      <p:sp>
        <p:nvSpPr>
          <p:cNvPr id="3" name="Content Placeholder 2">
            <a:extLst>
              <a:ext uri="{FF2B5EF4-FFF2-40B4-BE49-F238E27FC236}">
                <a16:creationId xmlns:a16="http://schemas.microsoft.com/office/drawing/2014/main" id="{1F10C8DB-632A-41A5-9901-20C7F8CD4D58}"/>
              </a:ext>
            </a:extLst>
          </p:cNvPr>
          <p:cNvSpPr>
            <a:spLocks noGrp="1"/>
          </p:cNvSpPr>
          <p:nvPr>
            <p:ph sz="half" idx="2"/>
          </p:nvPr>
        </p:nvSpPr>
        <p:spPr>
          <a:xfrm>
            <a:off x="5274365" y="1595791"/>
            <a:ext cx="7447723" cy="4273111"/>
          </a:xfrm>
        </p:spPr>
        <p:txBody>
          <a:bodyPr>
            <a:normAutofit fontScale="25000" lnSpcReduction="20000"/>
          </a:bodyPr>
          <a:lstStyle/>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Dr. Bill Akey, </a:t>
            </a:r>
            <a:r>
              <a:rPr lang="en-US" sz="4200" dirty="0">
                <a:effectLst/>
                <a:latin typeface="Calibri" panose="020F0502020204030204" pitchFamily="34" charset="0"/>
                <a:ea typeface="Calibri" panose="020F0502020204030204" pitchFamily="34" charset="0"/>
              </a:rPr>
              <a:t>Clinical Professor, Leadership Department, College of</a:t>
            </a:r>
            <a:r>
              <a:rPr lang="en-US" sz="4200" spc="-55"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Education</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Dr. Barbara Bekis, </a:t>
            </a:r>
            <a:r>
              <a:rPr lang="en-US" sz="4200" dirty="0">
                <a:effectLst/>
                <a:latin typeface="Calibri" panose="020F0502020204030204" pitchFamily="34" charset="0"/>
                <a:ea typeface="Calibri" panose="020F0502020204030204" pitchFamily="34" charset="0"/>
              </a:rPr>
              <a:t>Assistant Director, Educational Support</a:t>
            </a:r>
            <a:r>
              <a:rPr lang="en-US" sz="4200" spc="-3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Program</a:t>
            </a:r>
          </a:p>
          <a:p>
            <a:pPr marL="266700" marR="0">
              <a:lnSpc>
                <a:spcPct val="120000"/>
              </a:lnSpc>
              <a:spcBef>
                <a:spcPts val="5"/>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Kaylon Bradford, </a:t>
            </a:r>
            <a:r>
              <a:rPr lang="en-US" sz="4200" dirty="0">
                <a:effectLst/>
                <a:latin typeface="Calibri" panose="020F0502020204030204" pitchFamily="34" charset="0"/>
                <a:ea typeface="Calibri" panose="020F0502020204030204" pitchFamily="34" charset="0"/>
              </a:rPr>
              <a:t>Director, Student Leadership and</a:t>
            </a:r>
            <a:r>
              <a:rPr lang="en-US" sz="4200" spc="-4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Involvement</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Julia Byrd, </a:t>
            </a:r>
            <a:r>
              <a:rPr lang="en-US" sz="4200" dirty="0">
                <a:effectLst/>
                <a:latin typeface="Calibri" panose="020F0502020204030204" pitchFamily="34" charset="0"/>
                <a:ea typeface="Calibri" panose="020F0502020204030204" pitchFamily="34" charset="0"/>
              </a:rPr>
              <a:t>Student, Biomedical</a:t>
            </a:r>
            <a:r>
              <a:rPr lang="en-US" sz="4200" spc="-5"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Engineering</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Ryan Crews, </a:t>
            </a:r>
            <a:r>
              <a:rPr lang="en-US" sz="4200" dirty="0">
                <a:effectLst/>
                <a:latin typeface="Calibri" panose="020F0502020204030204" pitchFamily="34" charset="0"/>
                <a:ea typeface="Calibri" panose="020F0502020204030204" pitchFamily="34" charset="0"/>
              </a:rPr>
              <a:t>Coordinator, Student Success, Student Academic</a:t>
            </a:r>
            <a:r>
              <a:rPr lang="en-US" sz="4200" spc="-25"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Success</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Dr. Russ Deaton, </a:t>
            </a:r>
            <a:r>
              <a:rPr lang="en-US" sz="4200" dirty="0">
                <a:effectLst/>
                <a:latin typeface="Calibri" panose="020F0502020204030204" pitchFamily="34" charset="0"/>
                <a:ea typeface="Calibri" panose="020F0502020204030204" pitchFamily="34" charset="0"/>
              </a:rPr>
              <a:t>Associate Dean for Academics, Herff College of</a:t>
            </a:r>
            <a:r>
              <a:rPr lang="en-US" sz="4200" spc="-7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Engineering</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Marlon Dechausay, </a:t>
            </a:r>
            <a:r>
              <a:rPr lang="en-US" sz="4200" dirty="0">
                <a:effectLst/>
                <a:latin typeface="Calibri" panose="020F0502020204030204" pitchFamily="34" charset="0"/>
                <a:ea typeface="Calibri" panose="020F0502020204030204" pitchFamily="34" charset="0"/>
              </a:rPr>
              <a:t>Associate Athletic Director, Student-Athlete Welfare,</a:t>
            </a:r>
            <a:r>
              <a:rPr lang="en-US" sz="4200" spc="-45"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Athletics</a:t>
            </a:r>
          </a:p>
          <a:p>
            <a:pPr marL="266700" marR="0">
              <a:lnSpc>
                <a:spcPct val="120000"/>
              </a:lnSpc>
              <a:spcBef>
                <a:spcPts val="5"/>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Dr. Olusegun George, </a:t>
            </a:r>
            <a:r>
              <a:rPr lang="en-US" sz="4200" dirty="0">
                <a:effectLst/>
                <a:latin typeface="Calibri" panose="020F0502020204030204" pitchFamily="34" charset="0"/>
                <a:ea typeface="Calibri" panose="020F0502020204030204" pitchFamily="34" charset="0"/>
              </a:rPr>
              <a:t>Professor, Department of Mathematical Sciences, College of Arts &amp;</a:t>
            </a:r>
            <a:r>
              <a:rPr lang="en-US" sz="4200" spc="-165"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Sciences</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G.L. Guy, </a:t>
            </a:r>
            <a:r>
              <a:rPr lang="en-US" sz="4200" dirty="0">
                <a:effectLst/>
                <a:latin typeface="Calibri" panose="020F0502020204030204" pitchFamily="34" charset="0"/>
                <a:ea typeface="Calibri" panose="020F0502020204030204" pitchFamily="34" charset="0"/>
              </a:rPr>
              <a:t>Coordinator/Counselor II, Center for Academic Retention &amp; Enrichment Services</a:t>
            </a:r>
            <a:r>
              <a:rPr lang="en-US" sz="4200" spc="-155"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(CARES)</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Melvyn Harding, </a:t>
            </a:r>
            <a:r>
              <a:rPr lang="en-US" sz="4200" dirty="0">
                <a:effectLst/>
                <a:latin typeface="Calibri" panose="020F0502020204030204" pitchFamily="34" charset="0"/>
                <a:ea typeface="Calibri" panose="020F0502020204030204" pitchFamily="34" charset="0"/>
              </a:rPr>
              <a:t>Director, Student Success Programs</a:t>
            </a:r>
            <a:r>
              <a:rPr lang="en-US" sz="4200" spc="-7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(TRIO)</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MJ James, </a:t>
            </a:r>
            <a:r>
              <a:rPr lang="en-US" sz="4200" dirty="0">
                <a:effectLst/>
                <a:latin typeface="Calibri" panose="020F0502020204030204" pitchFamily="34" charset="0"/>
                <a:ea typeface="Calibri" panose="020F0502020204030204" pitchFamily="34" charset="0"/>
              </a:rPr>
              <a:t>Coordinator, Veterans and Military</a:t>
            </a:r>
            <a:r>
              <a:rPr lang="en-US" sz="4200" spc="-11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Services</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Andrew Linn, </a:t>
            </a:r>
            <a:r>
              <a:rPr lang="en-US" sz="4200" dirty="0">
                <a:effectLst/>
                <a:latin typeface="Calibri" panose="020F0502020204030204" pitchFamily="34" charset="0"/>
                <a:ea typeface="Calibri" panose="020F0502020204030204" pitchFamily="34" charset="0"/>
              </a:rPr>
              <a:t>Associate Director, Student Financial</a:t>
            </a:r>
            <a:r>
              <a:rPr lang="en-US" sz="4200" spc="-11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Aid</a:t>
            </a:r>
          </a:p>
          <a:p>
            <a:pPr marL="266700" marR="0">
              <a:lnSpc>
                <a:spcPct val="120000"/>
              </a:lnSpc>
              <a:spcBef>
                <a:spcPts val="5"/>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Dr. Linh Luu, </a:t>
            </a:r>
            <a:r>
              <a:rPr lang="en-US" sz="4200" dirty="0">
                <a:effectLst/>
                <a:latin typeface="Calibri" panose="020F0502020204030204" pitchFamily="34" charset="0"/>
                <a:ea typeface="Calibri" panose="020F0502020204030204" pitchFamily="34" charset="0"/>
              </a:rPr>
              <a:t>Associate Director, Training Director-Internship and Practicum, Counseling</a:t>
            </a:r>
            <a:r>
              <a:rPr lang="en-US" sz="4200" spc="-9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Center</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Braden Mangavalli, </a:t>
            </a:r>
            <a:r>
              <a:rPr lang="en-US" sz="4200" dirty="0">
                <a:effectLst/>
                <a:latin typeface="Calibri" panose="020F0502020204030204" pitchFamily="34" charset="0"/>
                <a:ea typeface="Calibri" panose="020F0502020204030204" pitchFamily="34" charset="0"/>
              </a:rPr>
              <a:t>Student, Mechanical Engineering</a:t>
            </a:r>
            <a:r>
              <a:rPr lang="en-US" sz="4200" spc="-35"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Major</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David Martinez, </a:t>
            </a:r>
            <a:r>
              <a:rPr lang="en-US" sz="4200" dirty="0">
                <a:effectLst/>
                <a:latin typeface="Calibri" panose="020F0502020204030204" pitchFamily="34" charset="0"/>
                <a:ea typeface="Calibri" panose="020F0502020204030204" pitchFamily="34" charset="0"/>
              </a:rPr>
              <a:t>Student, International</a:t>
            </a:r>
            <a:r>
              <a:rPr lang="en-US" sz="4200" spc="-45"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Relations</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Trellis Morgan, </a:t>
            </a:r>
            <a:r>
              <a:rPr lang="en-US" sz="4200" dirty="0">
                <a:effectLst/>
                <a:latin typeface="Calibri" panose="020F0502020204030204" pitchFamily="34" charset="0"/>
                <a:ea typeface="Calibri" panose="020F0502020204030204" pitchFamily="34" charset="0"/>
              </a:rPr>
              <a:t>Manager, Academic Advising, Fogelman College of Business &amp;</a:t>
            </a:r>
            <a:r>
              <a:rPr lang="en-US" sz="4200" spc="-65"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Economics</a:t>
            </a:r>
          </a:p>
          <a:p>
            <a:pPr marL="266700" marR="0">
              <a:lnSpc>
                <a:spcPct val="120000"/>
              </a:lnSpc>
              <a:spcBef>
                <a:spcPts val="5"/>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Shelia Moses, </a:t>
            </a:r>
            <a:r>
              <a:rPr lang="en-US" sz="4200" dirty="0">
                <a:effectLst/>
                <a:latin typeface="Calibri" panose="020F0502020204030204" pitchFamily="34" charset="0"/>
                <a:ea typeface="Calibri" panose="020F0502020204030204" pitchFamily="34" charset="0"/>
              </a:rPr>
              <a:t>Academic Services Coordinator, Herff College of</a:t>
            </a:r>
            <a:r>
              <a:rPr lang="en-US" sz="4200" spc="-5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Engineering</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Jennifer Murchison, </a:t>
            </a:r>
            <a:r>
              <a:rPr lang="en-US" sz="4200" dirty="0">
                <a:effectLst/>
                <a:latin typeface="Calibri" panose="020F0502020204030204" pitchFamily="34" charset="0"/>
                <a:ea typeface="Calibri" panose="020F0502020204030204" pitchFamily="34" charset="0"/>
              </a:rPr>
              <a:t>Assistant Director, Disability Resources for</a:t>
            </a:r>
            <a:r>
              <a:rPr lang="en-US" sz="4200" spc="-35"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Students</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Kyle Nixon, </a:t>
            </a:r>
            <a:r>
              <a:rPr lang="en-US" sz="4200" dirty="0">
                <a:effectLst/>
                <a:latin typeface="Calibri" panose="020F0502020204030204" pitchFamily="34" charset="0"/>
                <a:ea typeface="Calibri" panose="020F0502020204030204" pitchFamily="34" charset="0"/>
              </a:rPr>
              <a:t>Director of Recruitment &amp; Orientation, Undergraduate Admissions and</a:t>
            </a:r>
            <a:r>
              <a:rPr lang="en-US" sz="4200" spc="-105"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Orientation</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Dr. Lavonnie Perry Claybon, </a:t>
            </a:r>
            <a:r>
              <a:rPr lang="en-US" sz="4200" dirty="0">
                <a:effectLst/>
                <a:latin typeface="Calibri" panose="020F0502020204030204" pitchFamily="34" charset="0"/>
                <a:ea typeface="Calibri" panose="020F0502020204030204" pitchFamily="34" charset="0"/>
              </a:rPr>
              <a:t>Research Asst. Professor/Director, Mid-South Access Center for</a:t>
            </a:r>
            <a:r>
              <a:rPr lang="en-US" sz="4200" spc="-10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Technology</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Dr. Chuck Pierce, </a:t>
            </a:r>
            <a:r>
              <a:rPr lang="en-US" sz="4200" dirty="0">
                <a:effectLst/>
                <a:latin typeface="Calibri" panose="020F0502020204030204" pitchFamily="34" charset="0"/>
                <a:ea typeface="Calibri" panose="020F0502020204030204" pitchFamily="34" charset="0"/>
              </a:rPr>
              <a:t>Associate Dean, Academic Programs, Fogelman College of Business &amp;</a:t>
            </a:r>
            <a:r>
              <a:rPr lang="en-US" sz="4200" spc="-11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Economics</a:t>
            </a:r>
          </a:p>
          <a:p>
            <a:pPr marL="266700" marR="0">
              <a:lnSpc>
                <a:spcPct val="120000"/>
              </a:lnSpc>
              <a:spcBef>
                <a:spcPts val="5"/>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Dr. Eric Stokes, </a:t>
            </a:r>
            <a:r>
              <a:rPr lang="en-US" sz="4200" dirty="0">
                <a:effectLst/>
                <a:latin typeface="Calibri" panose="020F0502020204030204" pitchFamily="34" charset="0"/>
                <a:ea typeface="Calibri" panose="020F0502020204030204" pitchFamily="34" charset="0"/>
              </a:rPr>
              <a:t>Assistant Vice Provost, Strategic Enrollment</a:t>
            </a:r>
            <a:r>
              <a:rPr lang="en-US" sz="4200" spc="-4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Systems</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Connie Thiemonge, </a:t>
            </a:r>
            <a:r>
              <a:rPr lang="en-US" sz="4200" dirty="0">
                <a:effectLst/>
                <a:latin typeface="Calibri" panose="020F0502020204030204" pitchFamily="34" charset="0"/>
                <a:ea typeface="Calibri" panose="020F0502020204030204" pitchFamily="34" charset="0"/>
              </a:rPr>
              <a:t>Assistant Director, Alumni</a:t>
            </a:r>
            <a:r>
              <a:rPr lang="en-US" sz="4200" spc="-5"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Relations</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Ryan Wade, </a:t>
            </a:r>
            <a:r>
              <a:rPr lang="en-US" sz="4200" dirty="0">
                <a:effectLst/>
                <a:latin typeface="Calibri" panose="020F0502020204030204" pitchFamily="34" charset="0"/>
                <a:ea typeface="Calibri" panose="020F0502020204030204" pitchFamily="34" charset="0"/>
              </a:rPr>
              <a:t>Program Manager/Graduation Coach, Multicultural</a:t>
            </a:r>
            <a:r>
              <a:rPr lang="en-US" sz="4200" spc="-3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Affairs</a:t>
            </a:r>
          </a:p>
          <a:p>
            <a:pPr marL="266700" marR="0">
              <a:lnSpc>
                <a:spcPct val="120000"/>
              </a:lnSpc>
              <a:spcBef>
                <a:spcPts val="0"/>
              </a:spcBef>
              <a:spcAft>
                <a:spcPts val="0"/>
              </a:spcAft>
              <a:tabLst>
                <a:tab pos="494665" algn="l"/>
                <a:tab pos="495300" algn="l"/>
              </a:tabLst>
            </a:pPr>
            <a:r>
              <a:rPr lang="en-US" sz="4200" b="1" dirty="0">
                <a:effectLst/>
                <a:latin typeface="Calibri" panose="020F0502020204030204" pitchFamily="34" charset="0"/>
                <a:ea typeface="Calibri" panose="020F0502020204030204" pitchFamily="34" charset="0"/>
              </a:rPr>
              <a:t>Cortez Washington, </a:t>
            </a:r>
            <a:r>
              <a:rPr lang="en-US" sz="4200" dirty="0">
                <a:effectLst/>
                <a:latin typeface="Calibri" panose="020F0502020204030204" pitchFamily="34" charset="0"/>
                <a:ea typeface="Calibri" panose="020F0502020204030204" pitchFamily="34" charset="0"/>
              </a:rPr>
              <a:t>Associate Director, Career</a:t>
            </a:r>
            <a:r>
              <a:rPr lang="en-US" sz="4200" spc="-40" dirty="0">
                <a:effectLst/>
                <a:latin typeface="Calibri" panose="020F0502020204030204" pitchFamily="34" charset="0"/>
                <a:ea typeface="Calibri" panose="020F0502020204030204" pitchFamily="34" charset="0"/>
              </a:rPr>
              <a:t> </a:t>
            </a:r>
            <a:r>
              <a:rPr lang="en-US" sz="4200" dirty="0">
                <a:effectLst/>
                <a:latin typeface="Calibri" panose="020F0502020204030204" pitchFamily="34" charset="0"/>
                <a:ea typeface="Calibri" panose="020F0502020204030204" pitchFamily="34" charset="0"/>
              </a:rPr>
              <a:t>Services</a:t>
            </a:r>
          </a:p>
          <a:p>
            <a:pPr>
              <a:spcBef>
                <a:spcPts val="0"/>
              </a:spcBef>
            </a:pPr>
            <a:endParaRPr lang="en-US" sz="1050" b="1" dirty="0">
              <a:latin typeface="Proxima Nova" panose="02000506030000020004" pitchFamily="2" charset="0"/>
            </a:endParaRPr>
          </a:p>
        </p:txBody>
      </p:sp>
      <p:pic>
        <p:nvPicPr>
          <p:cNvPr id="7" name="Content Placeholder 6">
            <a:extLst>
              <a:ext uri="{FF2B5EF4-FFF2-40B4-BE49-F238E27FC236}">
                <a16:creationId xmlns:a16="http://schemas.microsoft.com/office/drawing/2014/main" id="{A9343E6D-07F3-4A46-80EF-50D17147A9B3}"/>
              </a:ext>
            </a:extLst>
          </p:cNvPr>
          <p:cNvPicPr>
            <a:picLocks noGrp="1" noChangeAspect="1"/>
          </p:cNvPicPr>
          <p:nvPr>
            <p:ph sz="quarter" idx="4"/>
          </p:nvPr>
        </p:nvPicPr>
        <p:blipFill>
          <a:blip r:embed="rId3"/>
          <a:stretch>
            <a:fillRect/>
          </a:stretch>
        </p:blipFill>
        <p:spPr>
          <a:xfrm>
            <a:off x="276680" y="1869234"/>
            <a:ext cx="1786283" cy="2462997"/>
          </a:xfrm>
          <a:prstGeom prst="rect">
            <a:avLst/>
          </a:prstGeom>
        </p:spPr>
      </p:pic>
      <p:pic>
        <p:nvPicPr>
          <p:cNvPr id="8" name="Picture 7">
            <a:extLst>
              <a:ext uri="{FF2B5EF4-FFF2-40B4-BE49-F238E27FC236}">
                <a16:creationId xmlns:a16="http://schemas.microsoft.com/office/drawing/2014/main" id="{D8CF4C88-6572-49CE-90C3-762ED5200AA8}"/>
              </a:ext>
            </a:extLst>
          </p:cNvPr>
          <p:cNvPicPr>
            <a:picLocks noChangeAspect="1"/>
          </p:cNvPicPr>
          <p:nvPr/>
        </p:nvPicPr>
        <p:blipFill>
          <a:blip r:embed="rId4"/>
          <a:stretch>
            <a:fillRect/>
          </a:stretch>
        </p:blipFill>
        <p:spPr>
          <a:xfrm>
            <a:off x="2975559" y="1911194"/>
            <a:ext cx="1786283" cy="2444708"/>
          </a:xfrm>
          <a:prstGeom prst="rect">
            <a:avLst/>
          </a:prstGeom>
        </p:spPr>
      </p:pic>
      <p:sp>
        <p:nvSpPr>
          <p:cNvPr id="9" name="TextBox 8">
            <a:extLst>
              <a:ext uri="{FF2B5EF4-FFF2-40B4-BE49-F238E27FC236}">
                <a16:creationId xmlns:a16="http://schemas.microsoft.com/office/drawing/2014/main" id="{2196E035-1794-4F65-8FB8-2FA0EE07AB63}"/>
              </a:ext>
            </a:extLst>
          </p:cNvPr>
          <p:cNvSpPr txBox="1"/>
          <p:nvPr/>
        </p:nvSpPr>
        <p:spPr>
          <a:xfrm>
            <a:off x="276680" y="4452182"/>
            <a:ext cx="1786283" cy="1015663"/>
          </a:xfrm>
          <a:prstGeom prst="rect">
            <a:avLst/>
          </a:prstGeom>
          <a:noFill/>
        </p:spPr>
        <p:txBody>
          <a:bodyPr wrap="square">
            <a:spAutoFit/>
          </a:bodyPr>
          <a:lstStyle/>
          <a:p>
            <a:pPr algn="ctr"/>
            <a:r>
              <a:rPr kumimoji="0" lang="en-US" sz="1200" b="1"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Cory Major </a:t>
            </a:r>
          </a:p>
          <a:p>
            <a:pPr algn="ctr"/>
            <a:r>
              <a:rPr lang="en-US" sz="1200" dirty="0">
                <a:effectLst/>
                <a:latin typeface="Calibri" panose="020F0502020204030204" pitchFamily="34" charset="0"/>
                <a:ea typeface="Times New Roman" panose="02020603050405020304" pitchFamily="18" charset="0"/>
                <a:cs typeface="Calibri" panose="020F0502020204030204" pitchFamily="34" charset="0"/>
              </a:rPr>
              <a:t>Director</a:t>
            </a:r>
          </a:p>
          <a:p>
            <a:pPr algn="ctr"/>
            <a:r>
              <a:rPr lang="en-US" sz="1200" dirty="0">
                <a:effectLst/>
                <a:latin typeface="Calibri" panose="020F0502020204030204" pitchFamily="34" charset="0"/>
                <a:ea typeface="Times New Roman" panose="02020603050405020304" pitchFamily="18" charset="0"/>
                <a:cs typeface="Calibri" panose="020F0502020204030204" pitchFamily="34" charset="0"/>
              </a:rPr>
              <a:t> Office of First-Generation Student Success</a:t>
            </a:r>
            <a:endParaRPr lang="en-US" sz="1200" dirty="0"/>
          </a:p>
        </p:txBody>
      </p:sp>
      <p:sp>
        <p:nvSpPr>
          <p:cNvPr id="10" name="TextBox 9">
            <a:extLst>
              <a:ext uri="{FF2B5EF4-FFF2-40B4-BE49-F238E27FC236}">
                <a16:creationId xmlns:a16="http://schemas.microsoft.com/office/drawing/2014/main" id="{2937B81C-05B0-45A3-A6AE-B7501ED2922F}"/>
              </a:ext>
            </a:extLst>
          </p:cNvPr>
          <p:cNvSpPr txBox="1"/>
          <p:nvPr/>
        </p:nvSpPr>
        <p:spPr>
          <a:xfrm>
            <a:off x="2860266" y="4449951"/>
            <a:ext cx="2016870" cy="830997"/>
          </a:xfrm>
          <a:prstGeom prst="rect">
            <a:avLst/>
          </a:prstGeom>
          <a:noFill/>
        </p:spPr>
        <p:txBody>
          <a:bodyPr wrap="square">
            <a:spAutoFit/>
          </a:bodyPr>
          <a:lstStyle/>
          <a:p>
            <a:pPr marL="0" indent="0" algn="ctr">
              <a:spcBef>
                <a:spcPts val="0"/>
              </a:spcBef>
              <a:spcAft>
                <a:spcPts val="0"/>
              </a:spcAft>
              <a:buNone/>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Stephanie Ivey</a:t>
            </a:r>
          </a:p>
          <a:p>
            <a:pPr marL="0" indent="0" algn="ctr">
              <a:spcBef>
                <a:spcPts val="0"/>
              </a:spcBef>
              <a:spcAft>
                <a:spcPts val="0"/>
              </a:spcAft>
              <a:buNone/>
            </a:pPr>
            <a:r>
              <a:rPr lang="en-US" sz="1200" dirty="0">
                <a:effectLst/>
                <a:latin typeface="Calibri" panose="020F0502020204030204" pitchFamily="34" charset="0"/>
                <a:ea typeface="Times New Roman" panose="02020603050405020304" pitchFamily="18" charset="0"/>
                <a:cs typeface="Calibri" panose="020F0502020204030204" pitchFamily="34" charset="0"/>
              </a:rPr>
              <a:t>Associate Dean for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Herff College of Engineering; Professor of Civil Engineering</a:t>
            </a:r>
          </a:p>
        </p:txBody>
      </p:sp>
      <p:sp>
        <p:nvSpPr>
          <p:cNvPr id="12" name="TextBox 11">
            <a:extLst>
              <a:ext uri="{FF2B5EF4-FFF2-40B4-BE49-F238E27FC236}">
                <a16:creationId xmlns:a16="http://schemas.microsoft.com/office/drawing/2014/main" id="{7DA7476C-02DD-47B5-AE1D-2D27CE485753}"/>
              </a:ext>
            </a:extLst>
          </p:cNvPr>
          <p:cNvSpPr txBox="1"/>
          <p:nvPr/>
        </p:nvSpPr>
        <p:spPr>
          <a:xfrm>
            <a:off x="5693983" y="4449413"/>
            <a:ext cx="6096000" cy="253916"/>
          </a:xfrm>
          <a:prstGeom prst="rect">
            <a:avLst/>
          </a:prstGeom>
          <a:noFill/>
        </p:spPr>
        <p:txBody>
          <a:bodyPr wrap="square">
            <a:sp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0427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120CCCB3-44F2-4C74-B9E6-91D4E4741209}"/>
              </a:ext>
            </a:extLst>
          </p:cNvPr>
          <p:cNvSpPr txBox="1"/>
          <p:nvPr/>
        </p:nvSpPr>
        <p:spPr>
          <a:xfrm>
            <a:off x="2040897" y="1316578"/>
            <a:ext cx="1497495" cy="369332"/>
          </a:xfrm>
          <a:prstGeom prst="rect">
            <a:avLst/>
          </a:prstGeom>
          <a:noFill/>
        </p:spPr>
        <p:txBody>
          <a:bodyPr wrap="square" rtlCol="0">
            <a:spAutoFit/>
          </a:bodyPr>
          <a:lstStyle/>
          <a:p>
            <a:r>
              <a:rPr lang="en-US" b="1" u="sng" dirty="0"/>
              <a:t>Co-Leads</a:t>
            </a:r>
          </a:p>
        </p:txBody>
      </p:sp>
      <p:sp>
        <p:nvSpPr>
          <p:cNvPr id="14" name="TextBox 13">
            <a:extLst>
              <a:ext uri="{FF2B5EF4-FFF2-40B4-BE49-F238E27FC236}">
                <a16:creationId xmlns:a16="http://schemas.microsoft.com/office/drawing/2014/main" id="{C6DE6354-30EA-4ADB-8A36-19759B475EB9}"/>
              </a:ext>
            </a:extLst>
          </p:cNvPr>
          <p:cNvSpPr txBox="1"/>
          <p:nvPr/>
        </p:nvSpPr>
        <p:spPr>
          <a:xfrm>
            <a:off x="6096000" y="1254182"/>
            <a:ext cx="2743200" cy="369332"/>
          </a:xfrm>
          <a:prstGeom prst="rect">
            <a:avLst/>
          </a:prstGeom>
          <a:noFill/>
        </p:spPr>
        <p:txBody>
          <a:bodyPr wrap="square" rtlCol="0">
            <a:spAutoFit/>
          </a:bodyPr>
          <a:lstStyle/>
          <a:p>
            <a:pPr algn="ctr"/>
            <a:r>
              <a:rPr lang="en-US" b="1" u="sng" dirty="0"/>
              <a:t>Workgroup Members</a:t>
            </a:r>
          </a:p>
        </p:txBody>
      </p:sp>
      <p:sp>
        <p:nvSpPr>
          <p:cNvPr id="15" name="TextBox 14">
            <a:extLst>
              <a:ext uri="{FF2B5EF4-FFF2-40B4-BE49-F238E27FC236}">
                <a16:creationId xmlns:a16="http://schemas.microsoft.com/office/drawing/2014/main" id="{017560A6-0320-40DC-9384-D1752E959DC3}"/>
              </a:ext>
            </a:extLst>
          </p:cNvPr>
          <p:cNvSpPr txBox="1"/>
          <p:nvPr/>
        </p:nvSpPr>
        <p:spPr>
          <a:xfrm>
            <a:off x="258520" y="5784904"/>
            <a:ext cx="10870925" cy="954107"/>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effectLst/>
                <a:uLnTx/>
                <a:uFillTx/>
                <a:latin typeface="+mj-lt"/>
              </a:rPr>
              <a:t>Goal:  Eliminate Completion &amp; Opportunity Gaps </a:t>
            </a:r>
          </a:p>
          <a:p>
            <a:pPr marR="0" lvl="0" defTabSz="9144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effectLst/>
                <a:uLnTx/>
                <a:uFillTx/>
                <a:latin typeface="+mj-lt"/>
              </a:rPr>
              <a:t>a.) Collaborate with Career Services to Create College to Career Program </a:t>
            </a:r>
          </a:p>
          <a:p>
            <a:pPr marR="0" lvl="0" defTabSz="9144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effectLst/>
                <a:uLnTx/>
                <a:uFillTx/>
                <a:latin typeface="+mj-lt"/>
              </a:rPr>
              <a:t>b.) Develop College to Career Resources for Faculty </a:t>
            </a:r>
          </a:p>
          <a:p>
            <a:pPr marR="0" lvl="0" defTabSz="9144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effectLst/>
                <a:uLnTx/>
                <a:uFillTx/>
                <a:latin typeface="+mj-lt"/>
              </a:rPr>
              <a:t>c.) Develop Experiential Degree Maps</a:t>
            </a:r>
          </a:p>
        </p:txBody>
      </p:sp>
    </p:spTree>
    <p:extLst>
      <p:ext uri="{BB962C8B-B14F-4D97-AF65-F5344CB8AC3E}">
        <p14:creationId xmlns:p14="http://schemas.microsoft.com/office/powerpoint/2010/main" val="18028741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2B29-8890-467E-8A51-A8473ADA8A09}"/>
              </a:ext>
            </a:extLst>
          </p:cNvPr>
          <p:cNvSpPr>
            <a:spLocks noGrp="1"/>
          </p:cNvSpPr>
          <p:nvPr>
            <p:ph type="title"/>
          </p:nvPr>
        </p:nvSpPr>
        <p:spPr/>
        <p:txBody>
          <a:bodyPr>
            <a:normAutofit/>
          </a:bodyPr>
          <a:lstStyle/>
          <a:p>
            <a:pPr algn="ctr"/>
            <a:br>
              <a:rPr kumimoji="0" lang="en-US" sz="4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endParaRPr lang="en-US" spc="9" dirty="0">
              <a:solidFill>
                <a:srgbClr val="204279"/>
              </a:solidFill>
              <a:latin typeface="Proxima Nova Black"/>
            </a:endParaRPr>
          </a:p>
        </p:txBody>
      </p:sp>
      <p:sp>
        <p:nvSpPr>
          <p:cNvPr id="17" name="Title 1">
            <a:extLst>
              <a:ext uri="{FF2B5EF4-FFF2-40B4-BE49-F238E27FC236}">
                <a16:creationId xmlns:a16="http://schemas.microsoft.com/office/drawing/2014/main" id="{0AF6E38D-1518-4C9B-8A83-C3AECA0B927B}"/>
              </a:ext>
            </a:extLst>
          </p:cNvPr>
          <p:cNvSpPr txBox="1">
            <a:spLocks/>
          </p:cNvSpPr>
          <p:nvPr/>
        </p:nvSpPr>
        <p:spPr>
          <a:xfrm>
            <a:off x="738809"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spc="9" dirty="0">
              <a:solidFill>
                <a:srgbClr val="204279"/>
              </a:solidFill>
              <a:latin typeface="Proxima Nova Black"/>
            </a:endParaRPr>
          </a:p>
        </p:txBody>
      </p:sp>
      <p:sp>
        <p:nvSpPr>
          <p:cNvPr id="19" name="TextBox 18">
            <a:extLst>
              <a:ext uri="{FF2B5EF4-FFF2-40B4-BE49-F238E27FC236}">
                <a16:creationId xmlns:a16="http://schemas.microsoft.com/office/drawing/2014/main" id="{CD8731A2-23E8-4DD7-8CBC-C814F037072F}"/>
              </a:ext>
            </a:extLst>
          </p:cNvPr>
          <p:cNvSpPr txBox="1"/>
          <p:nvPr/>
        </p:nvSpPr>
        <p:spPr>
          <a:xfrm>
            <a:off x="260465" y="150851"/>
            <a:ext cx="10515599" cy="707886"/>
          </a:xfrm>
          <a:prstGeom prst="rect">
            <a:avLst/>
          </a:prstGeom>
          <a:noFill/>
        </p:spPr>
        <p:txBody>
          <a:bodyPr wrap="square">
            <a:spAutoFit/>
          </a:bodyPr>
          <a:lstStyle/>
          <a:p>
            <a:r>
              <a:rPr lang="en-US" sz="2000" b="1" dirty="0">
                <a:solidFill>
                  <a:schemeClr val="bg1"/>
                </a:solidFill>
                <a:latin typeface="Proxima Nova" panose="020B0604020202020204" charset="0"/>
              </a:rPr>
              <a:t>Recruiting, Hiring and Retaining Tenured and Tenure-Track </a:t>
            </a:r>
          </a:p>
          <a:p>
            <a:r>
              <a:rPr lang="en-US" sz="2000" b="1" dirty="0">
                <a:solidFill>
                  <a:schemeClr val="bg1"/>
                </a:solidFill>
                <a:latin typeface="Proxima Nova" panose="020B0604020202020204" charset="0"/>
              </a:rPr>
              <a:t>African American Faculty and Other Faculty of Color</a:t>
            </a:r>
          </a:p>
        </p:txBody>
      </p:sp>
      <p:pic>
        <p:nvPicPr>
          <p:cNvPr id="9" name="Picture 8">
            <a:extLst>
              <a:ext uri="{FF2B5EF4-FFF2-40B4-BE49-F238E27FC236}">
                <a16:creationId xmlns:a16="http://schemas.microsoft.com/office/drawing/2014/main" id="{E5200397-8F40-478F-B1AB-548178E48671}"/>
              </a:ext>
            </a:extLst>
          </p:cNvPr>
          <p:cNvPicPr>
            <a:picLocks noChangeAspect="1"/>
          </p:cNvPicPr>
          <p:nvPr/>
        </p:nvPicPr>
        <p:blipFill>
          <a:blip r:embed="rId2"/>
          <a:stretch>
            <a:fillRect/>
          </a:stretch>
        </p:blipFill>
        <p:spPr>
          <a:xfrm>
            <a:off x="260465" y="1690688"/>
            <a:ext cx="2103852" cy="2581582"/>
          </a:xfrm>
          <a:prstGeom prst="rect">
            <a:avLst/>
          </a:prstGeom>
        </p:spPr>
      </p:pic>
      <p:pic>
        <p:nvPicPr>
          <p:cNvPr id="10" name="Picture 9">
            <a:extLst>
              <a:ext uri="{FF2B5EF4-FFF2-40B4-BE49-F238E27FC236}">
                <a16:creationId xmlns:a16="http://schemas.microsoft.com/office/drawing/2014/main" id="{A7FC498F-E40F-4BA0-8E1A-DE26648D3C94}"/>
              </a:ext>
            </a:extLst>
          </p:cNvPr>
          <p:cNvPicPr>
            <a:picLocks noChangeAspect="1"/>
          </p:cNvPicPr>
          <p:nvPr/>
        </p:nvPicPr>
        <p:blipFill>
          <a:blip r:embed="rId3"/>
          <a:stretch>
            <a:fillRect/>
          </a:stretch>
        </p:blipFill>
        <p:spPr>
          <a:xfrm>
            <a:off x="2937200" y="1690688"/>
            <a:ext cx="1914939" cy="2581582"/>
          </a:xfrm>
          <a:prstGeom prst="rect">
            <a:avLst/>
          </a:prstGeom>
        </p:spPr>
      </p:pic>
      <p:sp>
        <p:nvSpPr>
          <p:cNvPr id="12" name="TextBox 11">
            <a:extLst>
              <a:ext uri="{FF2B5EF4-FFF2-40B4-BE49-F238E27FC236}">
                <a16:creationId xmlns:a16="http://schemas.microsoft.com/office/drawing/2014/main" id="{4EF86723-2A79-488F-A568-16507947B464}"/>
              </a:ext>
            </a:extLst>
          </p:cNvPr>
          <p:cNvSpPr txBox="1"/>
          <p:nvPr/>
        </p:nvSpPr>
        <p:spPr>
          <a:xfrm>
            <a:off x="119695" y="4348034"/>
            <a:ext cx="238539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Damon Fleming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Dean, Fogelman College of Business and Economics; Professor of Accountancy</a:t>
            </a:r>
            <a:endParaRPr lang="en-US" sz="1200" dirty="0">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36E6B7C9-0A25-43A9-847F-907135F48F5F}"/>
              </a:ext>
            </a:extLst>
          </p:cNvPr>
          <p:cNvSpPr txBox="1"/>
          <p:nvPr/>
        </p:nvSpPr>
        <p:spPr>
          <a:xfrm>
            <a:off x="2645855" y="4348034"/>
            <a:ext cx="253116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Kandi Hill-Clark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 Dean, College of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McRae Endowed Professor of School-Based Clinical Practice</a:t>
            </a:r>
          </a:p>
        </p:txBody>
      </p:sp>
      <p:sp>
        <p:nvSpPr>
          <p:cNvPr id="18" name="TextBox 17">
            <a:extLst>
              <a:ext uri="{FF2B5EF4-FFF2-40B4-BE49-F238E27FC236}">
                <a16:creationId xmlns:a16="http://schemas.microsoft.com/office/drawing/2014/main" id="{2542C17E-ECEF-4A71-BD41-3F2259B93A08}"/>
              </a:ext>
            </a:extLst>
          </p:cNvPr>
          <p:cNvSpPr txBox="1"/>
          <p:nvPr/>
        </p:nvSpPr>
        <p:spPr>
          <a:xfrm>
            <a:off x="5541386" y="1655699"/>
            <a:ext cx="6650614" cy="3416320"/>
          </a:xfrm>
          <a:prstGeom prst="rect">
            <a:avLst/>
          </a:prstGeom>
          <a:noFill/>
        </p:spPr>
        <p:txBody>
          <a:bodyPr wrap="square">
            <a:spAutoFit/>
          </a:bodyPr>
          <a:lstStyle/>
          <a:p>
            <a:r>
              <a:rPr lang="en-US" sz="105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Richard J Bloomer</a:t>
            </a:r>
            <a:r>
              <a:rPr lang="en-US" sz="1200" dirty="0">
                <a:latin typeface="Calibri" panose="020F0502020204030204" pitchFamily="34" charset="0"/>
                <a:cs typeface="Calibri" panose="020F0502020204030204" pitchFamily="34" charset="0"/>
              </a:rPr>
              <a:t>, Dean, College of Health Sciences</a:t>
            </a:r>
          </a:p>
          <a:p>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Beverly Greene Bond</a:t>
            </a:r>
            <a:r>
              <a:rPr lang="en-US" sz="1200" dirty="0">
                <a:latin typeface="Calibri" panose="020F0502020204030204" pitchFamily="34" charset="0"/>
                <a:cs typeface="Calibri" panose="020F0502020204030204" pitchFamily="34" charset="0"/>
              </a:rPr>
              <a:t>, Professor of History, College of Arts and Sciences</a:t>
            </a:r>
          </a:p>
          <a:p>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Rosie Phillips Davis</a:t>
            </a:r>
            <a:r>
              <a:rPr lang="en-US" sz="1200" dirty="0">
                <a:latin typeface="Calibri" panose="020F0502020204030204" pitchFamily="34" charset="0"/>
                <a:cs typeface="Calibri" panose="020F0502020204030204" pitchFamily="34" charset="0"/>
              </a:rPr>
              <a:t>, Professor of Counseling, Educational Psychology and Research</a:t>
            </a:r>
          </a:p>
          <a:p>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Linda Jarmulowicz</a:t>
            </a:r>
            <a:r>
              <a:rPr lang="en-US" sz="1200" dirty="0">
                <a:latin typeface="Calibri" panose="020F0502020204030204" pitchFamily="34" charset="0"/>
                <a:cs typeface="Calibri" panose="020F0502020204030204" pitchFamily="34" charset="0"/>
              </a:rPr>
              <a:t>, Dean, School of Communication Sciences and Disorders</a:t>
            </a:r>
          </a:p>
          <a:p>
            <a:r>
              <a:rPr lang="en-US" sz="1200" dirty="0">
                <a:latin typeface="Calibri" panose="020F0502020204030204" pitchFamily="34" charset="0"/>
                <a:cs typeface="Calibri" panose="020F0502020204030204" pitchFamily="34" charset="0"/>
              </a:rPr>
              <a:t>•</a:t>
            </a:r>
            <a:r>
              <a:rPr lang="en-US" sz="1200" b="1" dirty="0">
                <a:latin typeface="Calibri" panose="020F0502020204030204" pitchFamily="34" charset="0"/>
                <a:cs typeface="Calibri" panose="020F0502020204030204" pitchFamily="34" charset="0"/>
              </a:rPr>
              <a:t> Enrica N Ruggs</a:t>
            </a:r>
            <a:r>
              <a:rPr lang="en-US" sz="1200" dirty="0">
                <a:latin typeface="Calibri" panose="020F0502020204030204" pitchFamily="34" charset="0"/>
                <a:cs typeface="Calibri" panose="020F0502020204030204" pitchFamily="34" charset="0"/>
              </a:rPr>
              <a:t>, Assistant Professor of Management, Fogelman College of Business and Economics</a:t>
            </a:r>
          </a:p>
          <a:p>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Kevin M Sanders</a:t>
            </a:r>
            <a:r>
              <a:rPr lang="en-US" sz="1200" dirty="0">
                <a:latin typeface="Calibri" panose="020F0502020204030204" pitchFamily="34" charset="0"/>
                <a:cs typeface="Calibri" panose="020F0502020204030204" pitchFamily="34" charset="0"/>
              </a:rPr>
              <a:t>, Director, Rudi E. Scheidt School of Music</a:t>
            </a:r>
          </a:p>
          <a:p>
            <a:r>
              <a:rPr lang="en-US" sz="1200" dirty="0">
                <a:latin typeface="Calibri" panose="020F0502020204030204" pitchFamily="34" charset="0"/>
                <a:cs typeface="Calibri" panose="020F0502020204030204" pitchFamily="34" charset="0"/>
              </a:rPr>
              <a:t>•</a:t>
            </a:r>
            <a:r>
              <a:rPr lang="en-US" sz="1200" b="1" dirty="0">
                <a:latin typeface="Calibri" panose="020F0502020204030204" pitchFamily="34" charset="0"/>
                <a:cs typeface="Calibri" panose="020F0502020204030204" pitchFamily="34" charset="0"/>
              </a:rPr>
              <a:t> Katharine Traylor Schaffzin</a:t>
            </a:r>
            <a:r>
              <a:rPr lang="en-US" sz="1200" dirty="0">
                <a:latin typeface="Calibri" panose="020F0502020204030204" pitchFamily="34" charset="0"/>
                <a:cs typeface="Calibri" panose="020F0502020204030204" pitchFamily="34" charset="0"/>
              </a:rPr>
              <a:t>, Dean, Cecily C. Humphreys School of Law</a:t>
            </a:r>
          </a:p>
          <a:p>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Richard Joseph Sweigard</a:t>
            </a:r>
            <a:r>
              <a:rPr lang="en-US" sz="1200" dirty="0">
                <a:latin typeface="Calibri" panose="020F0502020204030204" pitchFamily="34" charset="0"/>
                <a:cs typeface="Calibri" panose="020F0502020204030204" pitchFamily="34" charset="0"/>
              </a:rPr>
              <a:t>, Dean, Herff College of Engineering</a:t>
            </a:r>
          </a:p>
          <a:p>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Lan Wang</a:t>
            </a:r>
            <a:r>
              <a:rPr lang="en-US" sz="1200" dirty="0">
                <a:latin typeface="Calibri" panose="020F0502020204030204" pitchFamily="34" charset="0"/>
                <a:cs typeface="Calibri" panose="020F0502020204030204" pitchFamily="34" charset="0"/>
              </a:rPr>
              <a:t>, Chair, Department of Computer Science</a:t>
            </a:r>
          </a:p>
          <a:p>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Melanie Murry, Esq</a:t>
            </a:r>
            <a:r>
              <a:rPr lang="en-US" sz="1200" dirty="0">
                <a:latin typeface="Calibri" panose="020F0502020204030204" pitchFamily="34" charset="0"/>
                <a:cs typeface="Calibri" panose="020F0502020204030204" pitchFamily="34" charset="0"/>
              </a:rPr>
              <a:t>., University Counsel</a:t>
            </a:r>
          </a:p>
          <a:p>
            <a:r>
              <a:rPr lang="en-US" sz="1200" dirty="0">
                <a:latin typeface="Calibri" panose="020F0502020204030204" pitchFamily="34" charset="0"/>
                <a:cs typeface="Calibri" panose="020F0502020204030204" pitchFamily="34" charset="0"/>
              </a:rPr>
              <a:t> </a:t>
            </a:r>
          </a:p>
          <a:p>
            <a:endParaRPr lang="en-US" sz="1200" dirty="0">
              <a:latin typeface="Calibri" panose="020F0502020204030204" pitchFamily="34" charset="0"/>
              <a:cs typeface="Calibri" panose="020F0502020204030204" pitchFamily="34" charset="0"/>
            </a:endParaRPr>
          </a:p>
          <a:p>
            <a:r>
              <a:rPr lang="en-US" sz="1200" b="1" dirty="0">
                <a:latin typeface="Calibri" panose="020F0502020204030204" pitchFamily="34" charset="0"/>
                <a:cs typeface="Calibri" panose="020F0502020204030204" pitchFamily="34" charset="0"/>
              </a:rPr>
              <a:t>Doctoral Student Researchers Doctoral student researchers supported the working group under the supervision of Dr. Enrica Ruggs</a:t>
            </a:r>
          </a:p>
          <a:p>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Della Clark</a:t>
            </a:r>
            <a:r>
              <a:rPr lang="en-US" sz="1200" dirty="0">
                <a:latin typeface="Calibri" panose="020F0502020204030204" pitchFamily="34" charset="0"/>
                <a:cs typeface="Calibri" panose="020F0502020204030204" pitchFamily="34" charset="0"/>
              </a:rPr>
              <a:t>, PhD student (year 1), Department of Marketing and Supply Chain Management</a:t>
            </a:r>
          </a:p>
          <a:p>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Ashley Robinson</a:t>
            </a:r>
            <a:r>
              <a:rPr lang="en-US" sz="1200" dirty="0">
                <a:latin typeface="Calibri" panose="020F0502020204030204" pitchFamily="34" charset="0"/>
                <a:cs typeface="Calibri" panose="020F0502020204030204" pitchFamily="34" charset="0"/>
              </a:rPr>
              <a:t>, PhD student (year 1), Department of Management</a:t>
            </a:r>
          </a:p>
          <a:p>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Feigu Zhou</a:t>
            </a:r>
            <a:r>
              <a:rPr lang="en-US" sz="1200" dirty="0">
                <a:latin typeface="Calibri" panose="020F0502020204030204" pitchFamily="34" charset="0"/>
                <a:cs typeface="Calibri" panose="020F0502020204030204" pitchFamily="34" charset="0"/>
              </a:rPr>
              <a:t>, PhD student (year 1), Department of Management</a:t>
            </a:r>
          </a:p>
          <a:p>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Darel Hargrove</a:t>
            </a:r>
            <a:r>
              <a:rPr lang="en-US" sz="1200" dirty="0">
                <a:latin typeface="Calibri" panose="020F0502020204030204" pitchFamily="34" charset="0"/>
                <a:cs typeface="Calibri" panose="020F0502020204030204" pitchFamily="34" charset="0"/>
              </a:rPr>
              <a:t>, PhD student (year 1), Department of Management</a:t>
            </a:r>
          </a:p>
        </p:txBody>
      </p:sp>
      <p:sp>
        <p:nvSpPr>
          <p:cNvPr id="20" name="TextBox 19">
            <a:extLst>
              <a:ext uri="{FF2B5EF4-FFF2-40B4-BE49-F238E27FC236}">
                <a16:creationId xmlns:a16="http://schemas.microsoft.com/office/drawing/2014/main" id="{B32E699B-9767-4FCD-8DC2-9A32ECED25E2}"/>
              </a:ext>
            </a:extLst>
          </p:cNvPr>
          <p:cNvSpPr txBox="1"/>
          <p:nvPr/>
        </p:nvSpPr>
        <p:spPr>
          <a:xfrm>
            <a:off x="260466" y="5338824"/>
            <a:ext cx="11785760" cy="954107"/>
          </a:xfrm>
          <a:prstGeom prst="rect">
            <a:avLst/>
          </a:prstGeom>
          <a:noFill/>
        </p:spPr>
        <p:txBody>
          <a:bodyPr wrap="square">
            <a:spAutoFit/>
          </a:bodyPr>
          <a:lstStyle/>
          <a:p>
            <a:r>
              <a:rPr lang="en-US" sz="1400" b="1" dirty="0">
                <a:latin typeface="+mj-lt"/>
              </a:rPr>
              <a:t>Goal:  Enhance Diversity in Faculty Hiring </a:t>
            </a:r>
          </a:p>
          <a:p>
            <a:r>
              <a:rPr lang="en-US" sz="1400" dirty="0">
                <a:latin typeface="+mj-lt"/>
              </a:rPr>
              <a:t>a.) Build faculty diversity pipelines with strategic partners (i.e., MSI’s, HBCU’s)</a:t>
            </a:r>
          </a:p>
          <a:p>
            <a:r>
              <a:rPr lang="en-US" sz="1400" dirty="0">
                <a:latin typeface="+mj-lt"/>
              </a:rPr>
              <a:t>b.) Identify, develop and report on relevant, attractive collaborations (e.g., academic programs, post-doc programs to promote win-win partnerships </a:t>
            </a:r>
          </a:p>
          <a:p>
            <a:r>
              <a:rPr lang="en-US" sz="1400" dirty="0">
                <a:latin typeface="+mj-lt"/>
              </a:rPr>
              <a:t>(i.e., what can we offer partners and what do we need from partners) Ex. Meharry Medical College Partnership</a:t>
            </a:r>
          </a:p>
        </p:txBody>
      </p:sp>
      <p:sp>
        <p:nvSpPr>
          <p:cNvPr id="22" name="TextBox 21">
            <a:extLst>
              <a:ext uri="{FF2B5EF4-FFF2-40B4-BE49-F238E27FC236}">
                <a16:creationId xmlns:a16="http://schemas.microsoft.com/office/drawing/2014/main" id="{52BFC0AC-E564-4C94-90DB-4ED92DE37E13}"/>
              </a:ext>
            </a:extLst>
          </p:cNvPr>
          <p:cNvSpPr txBox="1"/>
          <p:nvPr/>
        </p:nvSpPr>
        <p:spPr>
          <a:xfrm>
            <a:off x="1931480" y="1235970"/>
            <a:ext cx="1428750" cy="369332"/>
          </a:xfrm>
          <a:prstGeom prst="rect">
            <a:avLst/>
          </a:prstGeom>
          <a:noFill/>
        </p:spPr>
        <p:txBody>
          <a:bodyPr wrap="square" rtlCol="0">
            <a:spAutoFit/>
          </a:bodyPr>
          <a:lstStyle/>
          <a:p>
            <a:pPr algn="ctr"/>
            <a:r>
              <a:rPr lang="en-US" b="1" u="sng" dirty="0"/>
              <a:t>Co-Leads</a:t>
            </a:r>
          </a:p>
        </p:txBody>
      </p:sp>
      <p:sp>
        <p:nvSpPr>
          <p:cNvPr id="23" name="Rectangle 22">
            <a:extLst>
              <a:ext uri="{FF2B5EF4-FFF2-40B4-BE49-F238E27FC236}">
                <a16:creationId xmlns:a16="http://schemas.microsoft.com/office/drawing/2014/main" id="{0D572057-139A-494E-96FC-57140111E6A0}"/>
              </a:ext>
            </a:extLst>
          </p:cNvPr>
          <p:cNvSpPr/>
          <p:nvPr/>
        </p:nvSpPr>
        <p:spPr>
          <a:xfrm>
            <a:off x="5773368" y="1140931"/>
            <a:ext cx="3294974" cy="60401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Workgroup Members</a:t>
            </a:r>
          </a:p>
        </p:txBody>
      </p:sp>
    </p:spTree>
    <p:extLst>
      <p:ext uri="{BB962C8B-B14F-4D97-AF65-F5344CB8AC3E}">
        <p14:creationId xmlns:p14="http://schemas.microsoft.com/office/powerpoint/2010/main" val="3722800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11112F-332B-CD4F-8E0F-AD8D0E562929}"/>
              </a:ext>
            </a:extLst>
          </p:cNvPr>
          <p:cNvSpPr/>
          <p:nvPr/>
        </p:nvSpPr>
        <p:spPr>
          <a:xfrm>
            <a:off x="7081555" y="1322414"/>
            <a:ext cx="3294974" cy="60401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Workgroup Members</a:t>
            </a:r>
          </a:p>
        </p:txBody>
      </p:sp>
      <p:sp>
        <p:nvSpPr>
          <p:cNvPr id="17" name="Title 1">
            <a:extLst>
              <a:ext uri="{FF2B5EF4-FFF2-40B4-BE49-F238E27FC236}">
                <a16:creationId xmlns:a16="http://schemas.microsoft.com/office/drawing/2014/main" id="{0AF6E38D-1518-4C9B-8A83-C3AECA0B927B}"/>
              </a:ext>
            </a:extLst>
          </p:cNvPr>
          <p:cNvSpPr txBox="1">
            <a:spLocks/>
          </p:cNvSpPr>
          <p:nvPr/>
        </p:nvSpPr>
        <p:spPr>
          <a:xfrm>
            <a:off x="738809"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spc="9" dirty="0">
              <a:solidFill>
                <a:srgbClr val="204279"/>
              </a:solidFill>
              <a:latin typeface="Proxima Nova Black"/>
            </a:endParaRPr>
          </a:p>
        </p:txBody>
      </p:sp>
      <p:sp>
        <p:nvSpPr>
          <p:cNvPr id="10" name="TextBox 9">
            <a:extLst>
              <a:ext uri="{FF2B5EF4-FFF2-40B4-BE49-F238E27FC236}">
                <a16:creationId xmlns:a16="http://schemas.microsoft.com/office/drawing/2014/main" id="{EFF62D8B-32D5-4041-B2CA-76DE9C2EC452}"/>
              </a:ext>
            </a:extLst>
          </p:cNvPr>
          <p:cNvSpPr txBox="1"/>
          <p:nvPr/>
        </p:nvSpPr>
        <p:spPr>
          <a:xfrm>
            <a:off x="393979" y="269090"/>
            <a:ext cx="7373451" cy="400110"/>
          </a:xfrm>
          <a:prstGeom prst="rect">
            <a:avLst/>
          </a:prstGeom>
          <a:noFill/>
        </p:spPr>
        <p:txBody>
          <a:bodyPr wrap="square">
            <a:spAutoFit/>
          </a:bodyPr>
          <a:lstStyle/>
          <a:p>
            <a:r>
              <a:rPr lang="en-US" sz="2000" b="1" spc="9" dirty="0">
                <a:solidFill>
                  <a:schemeClr val="bg1"/>
                </a:solidFill>
                <a:latin typeface="Proxima Nova" panose="020B0604020202020204" charset="0"/>
              </a:rPr>
              <a:t>Community Engagement, Policy and Advocacy</a:t>
            </a:r>
            <a:endParaRPr lang="en-US" sz="2000" b="1" dirty="0">
              <a:solidFill>
                <a:schemeClr val="bg1"/>
              </a:solidFill>
              <a:latin typeface="Proxima Nova" panose="020B0604020202020204" charset="0"/>
            </a:endParaRPr>
          </a:p>
        </p:txBody>
      </p:sp>
      <p:pic>
        <p:nvPicPr>
          <p:cNvPr id="1026" name="Picture 2" descr="Daphene McFerren">
            <a:extLst>
              <a:ext uri="{FF2B5EF4-FFF2-40B4-BE49-F238E27FC236}">
                <a16:creationId xmlns:a16="http://schemas.microsoft.com/office/drawing/2014/main" id="{8C4DDC54-D54C-43E7-B76B-4111E7313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54" y="2050262"/>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Charlie Santos">
            <a:extLst>
              <a:ext uri="{FF2B5EF4-FFF2-40B4-BE49-F238E27FC236}">
                <a16:creationId xmlns:a16="http://schemas.microsoft.com/office/drawing/2014/main" id="{561065C7-9671-4DE9-BC15-B6DC03E8F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774" y="2050263"/>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r. Elena Delavega">
            <a:extLst>
              <a:ext uri="{FF2B5EF4-FFF2-40B4-BE49-F238E27FC236}">
                <a16:creationId xmlns:a16="http://schemas.microsoft.com/office/drawing/2014/main" id="{DCE5651E-A22E-40E2-99A6-937EBA2D6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233" y="2039019"/>
            <a:ext cx="1428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2A0E276-6471-4A58-A58A-29BFA4333C5C}"/>
              </a:ext>
            </a:extLst>
          </p:cNvPr>
          <p:cNvSpPr txBox="1"/>
          <p:nvPr/>
        </p:nvSpPr>
        <p:spPr>
          <a:xfrm>
            <a:off x="556455" y="4134882"/>
            <a:ext cx="181554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Calibri" panose="020F0502020204030204" pitchFamily="34" charset="0"/>
              </a:rPr>
              <a:t>Daphene McFerren, Esq</a:t>
            </a:r>
            <a:r>
              <a:rPr lang="en-US" sz="1200" dirty="0">
                <a:effectLst/>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Executive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 Benjamin L. Hooks Institute for Social Change </a:t>
            </a:r>
            <a:endParaRPr lang="en-US" sz="1200" dirty="0">
              <a:effectLst/>
              <a:latin typeface="Calibri" panose="020F050202020403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p:txBody>
      </p:sp>
      <p:sp>
        <p:nvSpPr>
          <p:cNvPr id="20" name="TextBox 19">
            <a:extLst>
              <a:ext uri="{FF2B5EF4-FFF2-40B4-BE49-F238E27FC236}">
                <a16:creationId xmlns:a16="http://schemas.microsoft.com/office/drawing/2014/main" id="{087A25DB-2C7B-4F6C-B244-57C64520EA17}"/>
              </a:ext>
            </a:extLst>
          </p:cNvPr>
          <p:cNvSpPr txBox="1"/>
          <p:nvPr/>
        </p:nvSpPr>
        <p:spPr>
          <a:xfrm>
            <a:off x="2799375" y="4162964"/>
            <a:ext cx="181554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Calibri" panose="020F0502020204030204" pitchFamily="34" charset="0"/>
              </a:rPr>
              <a:t>Dr. Charlie Santo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 Department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 Department of City and Regional Planning; Associate Professor  </a:t>
            </a:r>
            <a:endParaRPr lang="en-US" sz="1200" dirty="0">
              <a:effectLst/>
              <a:latin typeface="Calibri" panose="020F0502020204030204" pitchFamily="34" charset="0"/>
              <a:ea typeface="Calibri" panose="020F0502020204030204" pitchFamily="34" charset="0"/>
            </a:endParaRPr>
          </a:p>
        </p:txBody>
      </p:sp>
      <p:graphicFrame>
        <p:nvGraphicFramePr>
          <p:cNvPr id="21" name="Table 8">
            <a:extLst>
              <a:ext uri="{FF2B5EF4-FFF2-40B4-BE49-F238E27FC236}">
                <a16:creationId xmlns:a16="http://schemas.microsoft.com/office/drawing/2014/main" id="{C989F180-B29C-4157-A410-CA6AB41E6B6B}"/>
              </a:ext>
            </a:extLst>
          </p:cNvPr>
          <p:cNvGraphicFramePr>
            <a:graphicFrameLocks noGrp="1"/>
          </p:cNvGraphicFramePr>
          <p:nvPr/>
        </p:nvGraphicFramePr>
        <p:xfrm>
          <a:off x="4678017" y="4162964"/>
          <a:ext cx="2637183" cy="914400"/>
        </p:xfrm>
        <a:graphic>
          <a:graphicData uri="http://schemas.openxmlformats.org/drawingml/2006/table">
            <a:tbl>
              <a:tblPr firstRow="1" bandRow="1">
                <a:tableStyleId>{5C22544A-7EE6-4342-B048-85BDC9FD1C3A}</a:tableStyleId>
              </a:tblPr>
              <a:tblGrid>
                <a:gridCol w="2637183">
                  <a:extLst>
                    <a:ext uri="{9D8B030D-6E8A-4147-A177-3AD203B41FA5}">
                      <a16:colId xmlns:a16="http://schemas.microsoft.com/office/drawing/2014/main" val="1072373484"/>
                    </a:ext>
                  </a:extLst>
                </a:gridCol>
              </a:tblGrid>
              <a:tr h="5847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Dr. Elena Delavega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School of Social 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Associate Professor</a:t>
                      </a:r>
                      <a:endParaRPr lang="en-US" sz="1200" b="0" dirty="0">
                        <a:solidFill>
                          <a:schemeClr val="tx1"/>
                        </a:solidFill>
                        <a:effectLst/>
                        <a:latin typeface="Calibri" panose="020F0502020204030204" pitchFamily="34" charset="0"/>
                        <a:ea typeface="Calibri" panose="020F0502020204030204" pitchFamily="34" charset="0"/>
                      </a:endParaRPr>
                    </a:p>
                    <a:p>
                      <a:pPr algn="ctr"/>
                      <a:endParaRPr lang="en-US" dirty="0"/>
                    </a:p>
                  </a:txBody>
                  <a:tcPr>
                    <a:noFill/>
                  </a:tcPr>
                </a:tc>
                <a:extLst>
                  <a:ext uri="{0D108BD9-81ED-4DB2-BD59-A6C34878D82A}">
                    <a16:rowId xmlns:a16="http://schemas.microsoft.com/office/drawing/2014/main" val="1011428597"/>
                  </a:ext>
                </a:extLst>
              </a:tr>
            </a:tbl>
          </a:graphicData>
        </a:graphic>
      </p:graphicFrame>
      <p:sp>
        <p:nvSpPr>
          <p:cNvPr id="22" name="TextBox 21">
            <a:extLst>
              <a:ext uri="{FF2B5EF4-FFF2-40B4-BE49-F238E27FC236}">
                <a16:creationId xmlns:a16="http://schemas.microsoft.com/office/drawing/2014/main" id="{8DFC6B5F-EE78-4596-A0A1-26E8DAC55799}"/>
              </a:ext>
            </a:extLst>
          </p:cNvPr>
          <p:cNvSpPr txBox="1"/>
          <p:nvPr/>
        </p:nvSpPr>
        <p:spPr>
          <a:xfrm>
            <a:off x="7081555" y="1966893"/>
            <a:ext cx="5112513" cy="2308324"/>
          </a:xfrm>
          <a:prstGeom prst="rect">
            <a:avLst/>
          </a:prstGeom>
          <a:noFill/>
        </p:spPr>
        <p:txBody>
          <a:bodyPr wrap="square">
            <a:spAutoFit/>
          </a:bodyPr>
          <a:lstStyle/>
          <a:p>
            <a:pPr marR="0">
              <a:spcBef>
                <a:spcPts val="0"/>
              </a:spcBef>
              <a:spcAft>
                <a:spcPts val="0"/>
              </a:spcAft>
            </a:pPr>
            <a:r>
              <a:rPr lang="en-US" sz="1200" dirty="0">
                <a:effectLst/>
                <a:latin typeface="Calibri" panose="020F0502020204030204" pitchFamily="34" charset="0"/>
                <a:ea typeface="Calibri" panose="020F0502020204030204" pitchFamily="34" charset="0"/>
              </a:rPr>
              <a:t>Internal</a:t>
            </a:r>
          </a:p>
          <a:p>
            <a:pPr marL="171450" marR="0" lvl="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rPr>
              <a:t>Katherine Lambert-Pennington</a:t>
            </a:r>
            <a:r>
              <a:rPr lang="en-US" sz="1200" dirty="0">
                <a:effectLst/>
                <a:latin typeface="Calibri" panose="020F0502020204030204" pitchFamily="34" charset="0"/>
                <a:ea typeface="Calibri" panose="020F0502020204030204" pitchFamily="34" charset="0"/>
              </a:rPr>
              <a:t>, School of Urban Affairs and Public Policy</a:t>
            </a:r>
          </a:p>
          <a:p>
            <a:pPr marL="171450" marR="0" lvl="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rPr>
              <a:t>Zack Carr</a:t>
            </a:r>
            <a:r>
              <a:rPr lang="en-US" sz="1200" dirty="0">
                <a:effectLst/>
                <a:latin typeface="Calibri" panose="020F0502020204030204" pitchFamily="34" charset="0"/>
                <a:ea typeface="Calibri" panose="020F0502020204030204" pitchFamily="34" charset="0"/>
              </a:rPr>
              <a:t>, Center for Service Learning and Volunteerism</a:t>
            </a:r>
          </a:p>
          <a:p>
            <a:pPr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R="0">
              <a:spcBef>
                <a:spcPts val="0"/>
              </a:spcBef>
              <a:spcAft>
                <a:spcPts val="0"/>
              </a:spcAft>
            </a:pPr>
            <a:r>
              <a:rPr lang="en-US" sz="1200" dirty="0">
                <a:effectLst/>
                <a:latin typeface="Calibri" panose="020F0502020204030204" pitchFamily="34" charset="0"/>
                <a:ea typeface="Calibri" panose="020F0502020204030204" pitchFamily="34" charset="0"/>
              </a:rPr>
              <a:t>External</a:t>
            </a:r>
          </a:p>
          <a:p>
            <a:pPr marL="171450" marR="0" lvl="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rPr>
              <a:t>Josh Spickler</a:t>
            </a:r>
            <a:r>
              <a:rPr lang="en-US" sz="1200" dirty="0">
                <a:effectLst/>
                <a:latin typeface="Calibri" panose="020F0502020204030204" pitchFamily="34" charset="0"/>
                <a:ea typeface="Calibri" panose="020F0502020204030204" pitchFamily="34" charset="0"/>
              </a:rPr>
              <a:t>, Just City	</a:t>
            </a:r>
          </a:p>
          <a:p>
            <a:pPr marL="171450" marR="0" lvl="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rPr>
              <a:t>Mauricio Calvo</a:t>
            </a:r>
            <a:r>
              <a:rPr lang="en-US" sz="1200" dirty="0">
                <a:effectLst/>
                <a:latin typeface="Calibri" panose="020F0502020204030204" pitchFamily="34" charset="0"/>
                <a:ea typeface="Calibri" panose="020F0502020204030204" pitchFamily="34" charset="0"/>
              </a:rPr>
              <a:t>, Latino Memphis	</a:t>
            </a:r>
          </a:p>
          <a:p>
            <a:pPr marL="171450" marR="0" lvl="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rPr>
              <a:t>Michael Scarborough</a:t>
            </a:r>
            <a:r>
              <a:rPr lang="en-US" sz="1200" dirty="0">
                <a:effectLst/>
                <a:latin typeface="Calibri" panose="020F0502020204030204" pitchFamily="34" charset="0"/>
                <a:ea typeface="Calibri" panose="020F0502020204030204" pitchFamily="34" charset="0"/>
              </a:rPr>
              <a:t>, Greater Memphis Chamber</a:t>
            </a:r>
          </a:p>
          <a:p>
            <a:pPr marL="171450" marR="0" lvl="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rPr>
              <a:t>Justin Merrick</a:t>
            </a:r>
            <a:r>
              <a:rPr lang="en-US" sz="1200" dirty="0">
                <a:effectLst/>
                <a:latin typeface="Calibri" panose="020F0502020204030204" pitchFamily="34" charset="0"/>
                <a:ea typeface="Calibri" panose="020F0502020204030204" pitchFamily="34" charset="0"/>
              </a:rPr>
              <a:t>, Center for Transforming Communities		</a:t>
            </a:r>
          </a:p>
          <a:p>
            <a:pPr marL="171450" marR="0" lvl="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rPr>
              <a:t>Deveny Perry / Courtney Thomas</a:t>
            </a:r>
            <a:r>
              <a:rPr lang="en-US" sz="1200" dirty="0">
                <a:effectLst/>
                <a:latin typeface="Calibri" panose="020F0502020204030204" pitchFamily="34" charset="0"/>
                <a:ea typeface="Calibri" panose="020F0502020204030204" pitchFamily="34" charset="0"/>
              </a:rPr>
              <a:t>, BLDG Memphis</a:t>
            </a:r>
          </a:p>
          <a:p>
            <a:pPr marL="171450" marR="0" lvl="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rPr>
              <a:t>Eric Robertson</a:t>
            </a:r>
            <a:r>
              <a:rPr lang="en-US" sz="1200" dirty="0">
                <a:effectLst/>
                <a:latin typeface="Calibri" panose="020F0502020204030204" pitchFamily="34" charset="0"/>
                <a:ea typeface="Calibri" panose="020F0502020204030204" pitchFamily="34" charset="0"/>
              </a:rPr>
              <a:t>, Community LIFT	</a:t>
            </a:r>
          </a:p>
          <a:p>
            <a:pPr marL="171450" marR="0" lvl="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rPr>
              <a:t>Mario Brown</a:t>
            </a:r>
            <a:r>
              <a:rPr lang="en-US" sz="1200" dirty="0">
                <a:effectLst/>
                <a:latin typeface="Calibri" panose="020F0502020204030204" pitchFamily="34" charset="0"/>
                <a:ea typeface="Calibri" panose="020F0502020204030204" pitchFamily="34" charset="0"/>
              </a:rPr>
              <a:t>, First Horizon</a:t>
            </a:r>
            <a:r>
              <a:rPr lang="en-US" sz="1200" dirty="0">
                <a:solidFill>
                  <a:schemeClr val="tx2"/>
                </a:solidFill>
                <a:effectLst/>
                <a:latin typeface="Calibri" panose="020F0502020204030204" pitchFamily="34" charset="0"/>
                <a:ea typeface="Calibri" panose="020F0502020204030204" pitchFamily="34" charset="0"/>
              </a:rPr>
              <a:t>	</a:t>
            </a:r>
          </a:p>
        </p:txBody>
      </p:sp>
      <p:sp>
        <p:nvSpPr>
          <p:cNvPr id="13" name="TextBox 12">
            <a:extLst>
              <a:ext uri="{FF2B5EF4-FFF2-40B4-BE49-F238E27FC236}">
                <a16:creationId xmlns:a16="http://schemas.microsoft.com/office/drawing/2014/main" id="{94ED111A-7FE2-4475-BE27-75544B7457E3}"/>
              </a:ext>
            </a:extLst>
          </p:cNvPr>
          <p:cNvSpPr txBox="1"/>
          <p:nvPr/>
        </p:nvSpPr>
        <p:spPr>
          <a:xfrm>
            <a:off x="2992774" y="1415352"/>
            <a:ext cx="1428750" cy="369332"/>
          </a:xfrm>
          <a:prstGeom prst="rect">
            <a:avLst/>
          </a:prstGeom>
          <a:noFill/>
        </p:spPr>
        <p:txBody>
          <a:bodyPr wrap="square" rtlCol="0">
            <a:spAutoFit/>
          </a:bodyPr>
          <a:lstStyle/>
          <a:p>
            <a:pPr algn="ctr"/>
            <a:r>
              <a:rPr lang="en-US" b="1" u="sng" dirty="0"/>
              <a:t>Co-Leads</a:t>
            </a:r>
          </a:p>
        </p:txBody>
      </p:sp>
      <p:sp>
        <p:nvSpPr>
          <p:cNvPr id="16" name="TextBox 15">
            <a:extLst>
              <a:ext uri="{FF2B5EF4-FFF2-40B4-BE49-F238E27FC236}">
                <a16:creationId xmlns:a16="http://schemas.microsoft.com/office/drawing/2014/main" id="{43BA90E4-0C0F-4548-A747-A18362C71715}"/>
              </a:ext>
            </a:extLst>
          </p:cNvPr>
          <p:cNvSpPr txBox="1"/>
          <p:nvPr/>
        </p:nvSpPr>
        <p:spPr>
          <a:xfrm>
            <a:off x="112643" y="5311847"/>
            <a:ext cx="11966713" cy="1600438"/>
          </a:xfrm>
          <a:prstGeom prst="rect">
            <a:avLst/>
          </a:prstGeom>
          <a:noFill/>
        </p:spPr>
        <p:txBody>
          <a:bodyPr wrap="square">
            <a:spAutoFit/>
          </a:bodyPr>
          <a:lstStyle/>
          <a:p>
            <a:r>
              <a:rPr lang="en-US" sz="1400" b="1" dirty="0">
                <a:effectLst/>
                <a:latin typeface="+mj-lt"/>
                <a:ea typeface="Calibri" panose="020F0502020204030204" pitchFamily="34" charset="0"/>
                <a:cs typeface="Times New Roman" panose="02020603050405020304" pitchFamily="18" charset="0"/>
              </a:rPr>
              <a:t>Goal: </a:t>
            </a:r>
            <a:r>
              <a:rPr lang="en-US" sz="1400" b="1" dirty="0">
                <a:latin typeface="+mj-lt"/>
                <a:ea typeface="Calibri" panose="020F0502020204030204" pitchFamily="34" charset="0"/>
                <a:cs typeface="Times New Roman" panose="02020603050405020304" pitchFamily="18" charset="0"/>
              </a:rPr>
              <a:t>Develop a multifaceted communications and networking strategy that increases awareness of community engagement, social justice efforts, and </a:t>
            </a:r>
          </a:p>
          <a:p>
            <a:r>
              <a:rPr lang="en-US" sz="1400" b="1" dirty="0">
                <a:latin typeface="+mj-lt"/>
                <a:ea typeface="Calibri" panose="020F0502020204030204" pitchFamily="34" charset="0"/>
                <a:cs typeface="Times New Roman" panose="02020603050405020304" pitchFamily="18" charset="0"/>
              </a:rPr>
              <a:t>engaged scholarship/other scholarship (research).</a:t>
            </a:r>
            <a:endParaRPr lang="en-US" sz="1400" b="1" dirty="0">
              <a:effectLst/>
              <a:latin typeface="+mj-lt"/>
              <a:ea typeface="Calibri" panose="020F0502020204030204" pitchFamily="34" charset="0"/>
              <a:cs typeface="Times New Roman" panose="02020603050405020304" pitchFamily="18" charset="0"/>
            </a:endParaRPr>
          </a:p>
          <a:p>
            <a:r>
              <a:rPr lang="en-US" sz="1400" dirty="0">
                <a:effectLst/>
                <a:latin typeface="+mj-lt"/>
                <a:ea typeface="Calibri" panose="020F0502020204030204" pitchFamily="34" charset="0"/>
                <a:cs typeface="Times New Roman" panose="02020603050405020304" pitchFamily="18" charset="0"/>
              </a:rPr>
              <a:t>a.) </a:t>
            </a:r>
            <a:r>
              <a:rPr lang="en-US" sz="1400" dirty="0">
                <a:latin typeface="+mj-lt"/>
              </a:rPr>
              <a:t>Engage with University of Memphis internal and external media department to craft marketing and mass media presence</a:t>
            </a:r>
          </a:p>
          <a:p>
            <a:r>
              <a:rPr lang="en-US" sz="1400" dirty="0">
                <a:latin typeface="+mj-lt"/>
                <a:ea typeface="Calibri" panose="020F0502020204030204" pitchFamily="34" charset="0"/>
                <a:cs typeface="Times New Roman" panose="02020603050405020304" pitchFamily="18" charset="0"/>
              </a:rPr>
              <a:t>b.) </a:t>
            </a:r>
            <a:r>
              <a:rPr lang="en-US" sz="1400" dirty="0">
                <a:latin typeface="+mj-lt"/>
              </a:rPr>
              <a:t>Communicate research and scholarship to the community and enhance access to information, including data, research results, and publications such as </a:t>
            </a:r>
          </a:p>
          <a:p>
            <a:r>
              <a:rPr lang="en-US" sz="1400" dirty="0">
                <a:latin typeface="+mj-lt"/>
              </a:rPr>
              <a:t>policy papers etc.</a:t>
            </a:r>
          </a:p>
          <a:p>
            <a:pPr marL="0" marR="0">
              <a:spcBef>
                <a:spcPts val="0"/>
              </a:spcBef>
              <a:spcAft>
                <a:spcPts val="0"/>
              </a:spcAft>
            </a:pPr>
            <a:endParaRPr lang="en-US" sz="1400" dirty="0">
              <a:latin typeface="+mj-lt"/>
              <a:ea typeface="Calibri" panose="020F0502020204030204" pitchFamily="34" charset="0"/>
              <a:cs typeface="Times New Roman" panose="02020603050405020304" pitchFamily="18" charset="0"/>
            </a:endParaRPr>
          </a:p>
          <a:p>
            <a:pPr marL="0" marR="0">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34334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4E447A-CBC2-4F7E-B05F-E6646950A28F}"/>
              </a:ext>
            </a:extLst>
          </p:cNvPr>
          <p:cNvSpPr>
            <a:spLocks noGrp="1"/>
          </p:cNvSpPr>
          <p:nvPr>
            <p:ph idx="1"/>
          </p:nvPr>
        </p:nvSpPr>
        <p:spPr>
          <a:xfrm>
            <a:off x="838200" y="5076316"/>
            <a:ext cx="10515600" cy="810133"/>
          </a:xfrm>
        </p:spPr>
        <p:txBody>
          <a:bodyPr/>
          <a:lstStyle/>
          <a:p>
            <a:pPr marL="0" indent="0" algn="ctr">
              <a:buNone/>
            </a:pPr>
            <a:r>
              <a:rPr lang="en-US" sz="2400" dirty="0"/>
              <a:t>Secretary Melanie Murry </a:t>
            </a:r>
          </a:p>
        </p:txBody>
      </p:sp>
      <p:sp>
        <p:nvSpPr>
          <p:cNvPr id="3" name="Title 2">
            <a:extLst>
              <a:ext uri="{FF2B5EF4-FFF2-40B4-BE49-F238E27FC236}">
                <a16:creationId xmlns:a16="http://schemas.microsoft.com/office/drawing/2014/main" id="{12E39A7D-36B8-42A8-9612-1B771C66DC6B}"/>
              </a:ext>
            </a:extLst>
          </p:cNvPr>
          <p:cNvSpPr>
            <a:spLocks noGrp="1"/>
          </p:cNvSpPr>
          <p:nvPr>
            <p:ph type="title"/>
          </p:nvPr>
        </p:nvSpPr>
        <p:spPr>
          <a:xfrm>
            <a:off x="838200" y="2881032"/>
            <a:ext cx="10515600" cy="1325563"/>
          </a:xfrm>
        </p:spPr>
        <p:txBody>
          <a:bodyPr/>
          <a:lstStyle/>
          <a:p>
            <a:pPr algn="ctr"/>
            <a:r>
              <a:rPr lang="en-US" sz="6000" dirty="0"/>
              <a:t>Roll Call and Declaration of Quorum</a:t>
            </a:r>
          </a:p>
        </p:txBody>
      </p:sp>
    </p:spTree>
    <p:extLst>
      <p:ext uri="{BB962C8B-B14F-4D97-AF65-F5344CB8AC3E}">
        <p14:creationId xmlns:p14="http://schemas.microsoft.com/office/powerpoint/2010/main" val="2921661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2B29-8890-467E-8A51-A8473ADA8A09}"/>
              </a:ext>
            </a:extLst>
          </p:cNvPr>
          <p:cNvSpPr>
            <a:spLocks noGrp="1"/>
          </p:cNvSpPr>
          <p:nvPr>
            <p:ph type="title"/>
          </p:nvPr>
        </p:nvSpPr>
        <p:spPr>
          <a:xfrm>
            <a:off x="838200" y="494434"/>
            <a:ext cx="10515600" cy="1325563"/>
          </a:xfrm>
        </p:spPr>
        <p:txBody>
          <a:bodyPr>
            <a:normAutofit/>
          </a:bodyPr>
          <a:lstStyle/>
          <a:p>
            <a:pPr algn="ctr"/>
            <a:br>
              <a:rPr kumimoji="0" lang="en-US" sz="4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endParaRPr lang="en-US" spc="9" dirty="0">
              <a:solidFill>
                <a:srgbClr val="204279"/>
              </a:solidFill>
              <a:latin typeface="Proxima Nova Black"/>
            </a:endParaRPr>
          </a:p>
        </p:txBody>
      </p:sp>
      <p:sp>
        <p:nvSpPr>
          <p:cNvPr id="17" name="Title 1">
            <a:extLst>
              <a:ext uri="{FF2B5EF4-FFF2-40B4-BE49-F238E27FC236}">
                <a16:creationId xmlns:a16="http://schemas.microsoft.com/office/drawing/2014/main" id="{0AF6E38D-1518-4C9B-8A83-C3AECA0B927B}"/>
              </a:ext>
            </a:extLst>
          </p:cNvPr>
          <p:cNvSpPr txBox="1">
            <a:spLocks/>
          </p:cNvSpPr>
          <p:nvPr/>
        </p:nvSpPr>
        <p:spPr>
          <a:xfrm>
            <a:off x="738809" y="21002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spc="9" dirty="0">
              <a:solidFill>
                <a:srgbClr val="204279"/>
              </a:solidFill>
              <a:latin typeface="Proxima Nova Black"/>
            </a:endParaRPr>
          </a:p>
        </p:txBody>
      </p:sp>
      <p:sp>
        <p:nvSpPr>
          <p:cNvPr id="5" name="TextBox 4">
            <a:extLst>
              <a:ext uri="{FF2B5EF4-FFF2-40B4-BE49-F238E27FC236}">
                <a16:creationId xmlns:a16="http://schemas.microsoft.com/office/drawing/2014/main" id="{7B046E92-3C13-41CB-9C36-6A2CC2F59AD4}"/>
              </a:ext>
            </a:extLst>
          </p:cNvPr>
          <p:cNvSpPr txBox="1"/>
          <p:nvPr/>
        </p:nvSpPr>
        <p:spPr>
          <a:xfrm>
            <a:off x="258144" y="229053"/>
            <a:ext cx="8991872" cy="400110"/>
          </a:xfrm>
          <a:prstGeom prst="rect">
            <a:avLst/>
          </a:prstGeom>
          <a:noFill/>
        </p:spPr>
        <p:txBody>
          <a:bodyPr wrap="square">
            <a:spAutoFit/>
          </a:bodyPr>
          <a:lstStyle/>
          <a:p>
            <a:r>
              <a:rPr lang="en-US" sz="2000" b="1" spc="9" dirty="0">
                <a:solidFill>
                  <a:schemeClr val="bg1"/>
                </a:solidFill>
                <a:latin typeface="Proxima Nova" panose="020B0604020202020204" charset="0"/>
              </a:rPr>
              <a:t>Training for Faculty, Staff and Students-Cultural Competence</a:t>
            </a:r>
            <a:endParaRPr lang="en-US" sz="2000" b="1" dirty="0">
              <a:solidFill>
                <a:schemeClr val="bg1"/>
              </a:solidFill>
              <a:latin typeface="Proxima Nova" panose="020B0604020202020204" charset="0"/>
            </a:endParaRPr>
          </a:p>
        </p:txBody>
      </p:sp>
      <p:pic>
        <p:nvPicPr>
          <p:cNvPr id="2050" name="Picture 2" descr="Dr. Aram Goudsouzian">
            <a:extLst>
              <a:ext uri="{FF2B5EF4-FFF2-40B4-BE49-F238E27FC236}">
                <a16:creationId xmlns:a16="http://schemas.microsoft.com/office/drawing/2014/main" id="{C4073EF0-F237-4549-9EA0-7A41B4BF3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41" y="2027766"/>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ristil Davis">
            <a:extLst>
              <a:ext uri="{FF2B5EF4-FFF2-40B4-BE49-F238E27FC236}">
                <a16:creationId xmlns:a16="http://schemas.microsoft.com/office/drawing/2014/main" id="{CE9C6C9F-4A8F-4E22-A058-C8055DCE7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100" y="2027766"/>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iffany Baker Cox">
            <a:extLst>
              <a:ext uri="{FF2B5EF4-FFF2-40B4-BE49-F238E27FC236}">
                <a16:creationId xmlns:a16="http://schemas.microsoft.com/office/drawing/2014/main" id="{D2ECBBB2-223E-4835-9058-2C3F5D58B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5859" y="2023910"/>
            <a:ext cx="1428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66068B3-DEC8-49E9-BAB6-B2239FE7BAB5}"/>
              </a:ext>
            </a:extLst>
          </p:cNvPr>
          <p:cNvSpPr txBox="1"/>
          <p:nvPr/>
        </p:nvSpPr>
        <p:spPr>
          <a:xfrm>
            <a:off x="18738" y="4209047"/>
            <a:ext cx="229262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effectLst/>
                <a:latin typeface="Calibri" panose="020F0502020204030204" pitchFamily="34" charset="0"/>
                <a:cs typeface="Calibri" panose="020F0502020204030204" pitchFamily="34" charset="0"/>
              </a:rPr>
              <a:t>Dr. Aram Goudsouzian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Calibri" panose="020F0502020204030204" pitchFamily="34" charset="0"/>
                <a:cs typeface="Calibri" panose="020F0502020204030204" pitchFamily="34" charset="0"/>
              </a:rPr>
              <a:t> Professor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Calibri" panose="020F0502020204030204" pitchFamily="34" charset="0"/>
                <a:cs typeface="Calibri" panose="020F0502020204030204" pitchFamily="34" charset="0"/>
              </a:rPr>
              <a:t>Department of History</a:t>
            </a:r>
          </a:p>
        </p:txBody>
      </p:sp>
      <p:sp>
        <p:nvSpPr>
          <p:cNvPr id="12" name="TextBox 11">
            <a:extLst>
              <a:ext uri="{FF2B5EF4-FFF2-40B4-BE49-F238E27FC236}">
                <a16:creationId xmlns:a16="http://schemas.microsoft.com/office/drawing/2014/main" id="{5175258C-EAB3-4A2B-8BC0-F7D8AE7F0294}"/>
              </a:ext>
            </a:extLst>
          </p:cNvPr>
          <p:cNvSpPr txBox="1"/>
          <p:nvPr/>
        </p:nvSpPr>
        <p:spPr>
          <a:xfrm>
            <a:off x="2208209" y="4190591"/>
            <a:ext cx="24251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effectLst/>
                <a:latin typeface="Calibri" panose="020F0502020204030204" pitchFamily="34" charset="0"/>
                <a:cs typeface="Calibri" panose="020F0502020204030204" pitchFamily="34" charset="0"/>
              </a:rPr>
              <a:t>Kristil Davis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Calibri" panose="020F0502020204030204" pitchFamily="34" charset="0"/>
                <a:cs typeface="Calibri" panose="020F0502020204030204" pitchFamily="34" charset="0"/>
              </a:rPr>
              <a:t>Director, HR Strategic Initiatives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Calibri" panose="020F0502020204030204" pitchFamily="34" charset="0"/>
                <a:cs typeface="Calibri" panose="020F0502020204030204" pitchFamily="34" charset="0"/>
              </a:rPr>
              <a:t> and Talent Management</a:t>
            </a:r>
          </a:p>
        </p:txBody>
      </p:sp>
      <p:sp>
        <p:nvSpPr>
          <p:cNvPr id="14" name="TextBox 13">
            <a:extLst>
              <a:ext uri="{FF2B5EF4-FFF2-40B4-BE49-F238E27FC236}">
                <a16:creationId xmlns:a16="http://schemas.microsoft.com/office/drawing/2014/main" id="{5A1473F1-5245-4733-9833-0941435FBFE1}"/>
              </a:ext>
            </a:extLst>
          </p:cNvPr>
          <p:cNvSpPr txBox="1"/>
          <p:nvPr/>
        </p:nvSpPr>
        <p:spPr>
          <a:xfrm>
            <a:off x="4550662" y="4156335"/>
            <a:ext cx="221077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effectLst/>
                <a:latin typeface="Calibri" panose="020F0502020204030204" pitchFamily="34" charset="0"/>
                <a:cs typeface="Calibri" panose="020F0502020204030204" pitchFamily="34" charset="0"/>
              </a:rPr>
              <a:t>Tiffany Baker Cox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Calibri" panose="020F0502020204030204" pitchFamily="34" charset="0"/>
                <a:cs typeface="Calibri" panose="020F0502020204030204" pitchFamily="34" charset="0"/>
              </a:rPr>
              <a:t>Director,  Institutional Equity &amp; Chief Compliance Officer</a:t>
            </a:r>
          </a:p>
        </p:txBody>
      </p:sp>
      <p:sp>
        <p:nvSpPr>
          <p:cNvPr id="16" name="TextBox 15">
            <a:extLst>
              <a:ext uri="{FF2B5EF4-FFF2-40B4-BE49-F238E27FC236}">
                <a16:creationId xmlns:a16="http://schemas.microsoft.com/office/drawing/2014/main" id="{35EF9F53-6234-4554-A25D-A70ECB86F4D1}"/>
              </a:ext>
            </a:extLst>
          </p:cNvPr>
          <p:cNvSpPr txBox="1"/>
          <p:nvPr/>
        </p:nvSpPr>
        <p:spPr>
          <a:xfrm>
            <a:off x="328063" y="5377216"/>
            <a:ext cx="11863937" cy="954107"/>
          </a:xfrm>
          <a:prstGeom prst="rect">
            <a:avLst/>
          </a:prstGeom>
          <a:noFill/>
        </p:spPr>
        <p:txBody>
          <a:bodyPr wrap="square">
            <a:spAutoFit/>
          </a:bodyPr>
          <a:lstStyle/>
          <a:p>
            <a:r>
              <a:rPr lang="en-US" sz="1400" b="1" dirty="0">
                <a:latin typeface="+mj-lt"/>
              </a:rPr>
              <a:t>Goal:  Develop a Diversity, Equity &amp; Inclusion Certificate for Employees</a:t>
            </a:r>
          </a:p>
          <a:p>
            <a:r>
              <a:rPr lang="en-US" sz="1400" dirty="0">
                <a:latin typeface="+mj-lt"/>
              </a:rPr>
              <a:t>a.)</a:t>
            </a:r>
            <a:r>
              <a:rPr lang="en-US" sz="1400" dirty="0">
                <a:effectLst/>
                <a:latin typeface="+mj-lt"/>
                <a:ea typeface="Calibri" panose="020F0502020204030204" pitchFamily="34" charset="0"/>
                <a:cs typeface="Times New Roman" panose="02020603050405020304" pitchFamily="18" charset="0"/>
              </a:rPr>
              <a:t> Develop a certificate program designed to provide training on fundamental aspects of intercultural competency with options for employees to deepen their development with multiple levels of learning. </a:t>
            </a:r>
            <a:r>
              <a:rPr lang="en-US" sz="1400" dirty="0">
                <a:latin typeface="+mj-lt"/>
              </a:rPr>
              <a:t>Earning the Certificate could be used for professional development and considered in criteria for promotions</a:t>
            </a:r>
          </a:p>
          <a:p>
            <a:r>
              <a:rPr lang="en-US" sz="1400" dirty="0">
                <a:latin typeface="+mj-lt"/>
              </a:rPr>
              <a:t>b.) </a:t>
            </a:r>
            <a:r>
              <a:rPr lang="en-US" sz="1400" dirty="0">
                <a:latin typeface="+mj-lt"/>
                <a:ea typeface="Calibri" panose="020F0502020204030204" pitchFamily="34" charset="0"/>
                <a:cs typeface="Times New Roman" panose="02020603050405020304" pitchFamily="18" charset="0"/>
              </a:rPr>
              <a:t>Select UofM faculty and staff qualified to develop and facilitate the curriculum for courses/training that comprise the certificate program</a:t>
            </a:r>
            <a:endParaRPr lang="en-US" sz="1400" dirty="0">
              <a:latin typeface="+mj-lt"/>
            </a:endParaRPr>
          </a:p>
        </p:txBody>
      </p:sp>
      <p:sp>
        <p:nvSpPr>
          <p:cNvPr id="18" name="TextBox 17">
            <a:extLst>
              <a:ext uri="{FF2B5EF4-FFF2-40B4-BE49-F238E27FC236}">
                <a16:creationId xmlns:a16="http://schemas.microsoft.com/office/drawing/2014/main" id="{26DCFEE7-C2DF-4809-AF8E-70945A87E88A}"/>
              </a:ext>
            </a:extLst>
          </p:cNvPr>
          <p:cNvSpPr txBox="1"/>
          <p:nvPr/>
        </p:nvSpPr>
        <p:spPr>
          <a:xfrm>
            <a:off x="6987947" y="1943492"/>
            <a:ext cx="6096000" cy="1200329"/>
          </a:xfrm>
          <a:prstGeom prst="rect">
            <a:avLst/>
          </a:prstGeom>
          <a:noFill/>
        </p:spPr>
        <p:txBody>
          <a:bodyPr wrap="square">
            <a:spAutoFit/>
          </a:bodyPr>
          <a:lstStyle/>
          <a:p>
            <a:pPr marL="260350" marR="0" indent="-171450" eaLnBrk="0" hangingPunct="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Wendy Bedwell-Torres </a:t>
            </a:r>
            <a:r>
              <a:rPr lang="en-US" sz="1200" dirty="0">
                <a:effectLst/>
                <a:latin typeface="Calibri" panose="020F0502020204030204" pitchFamily="34" charset="0"/>
                <a:ea typeface="Times New Roman" panose="02020603050405020304" pitchFamily="18" charset="0"/>
                <a:cs typeface="Calibri" panose="020F0502020204030204" pitchFamily="34" charset="0"/>
              </a:rPr>
              <a:t>(Management)</a:t>
            </a:r>
          </a:p>
          <a:p>
            <a:pPr marL="260350" marR="0" indent="-171450" eaLnBrk="0" hangingPunct="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Kennedi Brown-Willis </a:t>
            </a:r>
            <a:r>
              <a:rPr lang="en-US" sz="1200" dirty="0">
                <a:effectLst/>
                <a:latin typeface="Calibri" panose="020F0502020204030204" pitchFamily="34" charset="0"/>
                <a:ea typeface="Times New Roman" panose="02020603050405020304" pitchFamily="18" charset="0"/>
                <a:cs typeface="Calibri" panose="020F0502020204030204" pitchFamily="34" charset="0"/>
              </a:rPr>
              <a:t>(student)</a:t>
            </a:r>
          </a:p>
          <a:p>
            <a:pPr marL="260350" marR="0" indent="-171450" eaLnBrk="0" hangingPunct="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Melanie Drisdale </a:t>
            </a:r>
            <a:r>
              <a:rPr lang="en-US" sz="1200" dirty="0">
                <a:effectLst/>
                <a:latin typeface="Calibri" panose="020F0502020204030204" pitchFamily="34" charset="0"/>
                <a:ea typeface="Times New Roman" panose="02020603050405020304" pitchFamily="18" charset="0"/>
                <a:cs typeface="Calibri" panose="020F0502020204030204" pitchFamily="34" charset="0"/>
              </a:rPr>
              <a:t>(HR)</a:t>
            </a:r>
          </a:p>
          <a:p>
            <a:pPr marL="260350" marR="0" indent="-171450" eaLnBrk="0" hangingPunct="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Steven Nelson </a:t>
            </a:r>
            <a:r>
              <a:rPr lang="en-US" sz="1200" dirty="0">
                <a:effectLst/>
                <a:latin typeface="Calibri" panose="020F0502020204030204" pitchFamily="34" charset="0"/>
                <a:ea typeface="Times New Roman" panose="02020603050405020304" pitchFamily="18" charset="0"/>
                <a:cs typeface="Calibri" panose="020F0502020204030204" pitchFamily="34" charset="0"/>
              </a:rPr>
              <a:t>(Education)</a:t>
            </a:r>
          </a:p>
          <a:p>
            <a:pPr marL="260350" marR="0" indent="-171450" eaLnBrk="0" hangingPunct="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Kathy Lou Schultz </a:t>
            </a:r>
            <a:r>
              <a:rPr lang="en-US" sz="1200" dirty="0">
                <a:effectLst/>
                <a:latin typeface="Calibri" panose="020F0502020204030204" pitchFamily="34" charset="0"/>
                <a:ea typeface="Times New Roman" panose="02020603050405020304" pitchFamily="18" charset="0"/>
                <a:cs typeface="Calibri" panose="020F0502020204030204" pitchFamily="34" charset="0"/>
              </a:rPr>
              <a:t>(English)</a:t>
            </a:r>
          </a:p>
          <a:p>
            <a:pPr marL="260350" marR="0" indent="-171450" eaLnBrk="0" hangingPunct="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Sarah Stuart </a:t>
            </a:r>
            <a:r>
              <a:rPr lang="en-US" sz="1200" dirty="0">
                <a:effectLst/>
                <a:latin typeface="Calibri" panose="020F0502020204030204" pitchFamily="34" charset="0"/>
                <a:ea typeface="Times New Roman" panose="02020603050405020304" pitchFamily="18" charset="0"/>
                <a:cs typeface="Calibri" panose="020F0502020204030204" pitchFamily="34" charset="0"/>
              </a:rPr>
              <a:t>(Facing History and Ourselves)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AF9654E3-ED36-4788-A5B6-F4D1B32CE5FD}"/>
              </a:ext>
            </a:extLst>
          </p:cNvPr>
          <p:cNvSpPr txBox="1"/>
          <p:nvPr/>
        </p:nvSpPr>
        <p:spPr>
          <a:xfrm>
            <a:off x="2706408" y="1428000"/>
            <a:ext cx="1428750" cy="369332"/>
          </a:xfrm>
          <a:prstGeom prst="rect">
            <a:avLst/>
          </a:prstGeom>
          <a:noFill/>
        </p:spPr>
        <p:txBody>
          <a:bodyPr wrap="square" rtlCol="0">
            <a:spAutoFit/>
          </a:bodyPr>
          <a:lstStyle/>
          <a:p>
            <a:pPr algn="ctr"/>
            <a:r>
              <a:rPr lang="en-US" b="1" u="sng" dirty="0"/>
              <a:t>Co-Leads</a:t>
            </a:r>
          </a:p>
        </p:txBody>
      </p:sp>
      <p:sp>
        <p:nvSpPr>
          <p:cNvPr id="20" name="Rectangle 19">
            <a:extLst>
              <a:ext uri="{FF2B5EF4-FFF2-40B4-BE49-F238E27FC236}">
                <a16:creationId xmlns:a16="http://schemas.microsoft.com/office/drawing/2014/main" id="{7173825B-6789-4492-A671-6B15648D6201}"/>
              </a:ext>
            </a:extLst>
          </p:cNvPr>
          <p:cNvSpPr/>
          <p:nvPr/>
        </p:nvSpPr>
        <p:spPr>
          <a:xfrm>
            <a:off x="6714467" y="1364452"/>
            <a:ext cx="3294974" cy="60401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Workgroup Members</a:t>
            </a:r>
          </a:p>
        </p:txBody>
      </p:sp>
    </p:spTree>
    <p:extLst>
      <p:ext uri="{BB962C8B-B14F-4D97-AF65-F5344CB8AC3E}">
        <p14:creationId xmlns:p14="http://schemas.microsoft.com/office/powerpoint/2010/main" val="139418846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580F3A-C70C-4C8A-8074-117F6789451E}"/>
              </a:ext>
            </a:extLst>
          </p:cNvPr>
          <p:cNvSpPr txBox="1"/>
          <p:nvPr/>
        </p:nvSpPr>
        <p:spPr>
          <a:xfrm>
            <a:off x="205631" y="257044"/>
            <a:ext cx="8991872" cy="400110"/>
          </a:xfrm>
          <a:prstGeom prst="rect">
            <a:avLst/>
          </a:prstGeom>
          <a:noFill/>
        </p:spPr>
        <p:txBody>
          <a:bodyPr wrap="square">
            <a:spAutoFit/>
          </a:bodyPr>
          <a:lstStyle/>
          <a:p>
            <a:r>
              <a:rPr lang="en-US" sz="2000" b="1" spc="9" dirty="0">
                <a:solidFill>
                  <a:schemeClr val="bg1"/>
                </a:solidFill>
                <a:latin typeface="Proxima Nova" panose="020B0604020202020204" charset="0"/>
              </a:rPr>
              <a:t>Infrastructure, Support and Assessment of Initiative</a:t>
            </a:r>
            <a:endParaRPr lang="en-US" sz="2000" b="1" dirty="0">
              <a:solidFill>
                <a:schemeClr val="bg1"/>
              </a:solidFill>
              <a:latin typeface="Proxima Nova" panose="020B0604020202020204" charset="0"/>
            </a:endParaRPr>
          </a:p>
        </p:txBody>
      </p:sp>
      <p:sp>
        <p:nvSpPr>
          <p:cNvPr id="7" name="TextBox 6">
            <a:extLst>
              <a:ext uri="{FF2B5EF4-FFF2-40B4-BE49-F238E27FC236}">
                <a16:creationId xmlns:a16="http://schemas.microsoft.com/office/drawing/2014/main" id="{F63CEF8E-01CD-4672-99E9-3BDD008793DC}"/>
              </a:ext>
            </a:extLst>
          </p:cNvPr>
          <p:cNvSpPr txBox="1"/>
          <p:nvPr/>
        </p:nvSpPr>
        <p:spPr>
          <a:xfrm>
            <a:off x="0" y="5929828"/>
            <a:ext cx="12284765" cy="1169551"/>
          </a:xfrm>
          <a:prstGeom prst="rect">
            <a:avLst/>
          </a:prstGeom>
          <a:noFill/>
        </p:spPr>
        <p:txBody>
          <a:bodyPr wrap="square">
            <a:spAutoFit/>
          </a:bodyPr>
          <a:lstStyle/>
          <a:p>
            <a:r>
              <a:rPr lang="en-US" sz="1400" b="1" dirty="0">
                <a:effectLst/>
                <a:latin typeface="+mj-lt"/>
                <a:ea typeface="Calibri" panose="020F0502020204030204" pitchFamily="34" charset="0"/>
                <a:cs typeface="Times New Roman" panose="02020603050405020304" pitchFamily="18" charset="0"/>
              </a:rPr>
              <a:t>Goal: Increase racial minority participation in university advisory boards and search committees to reflect the student composition of the respective colleges and units. </a:t>
            </a:r>
          </a:p>
          <a:p>
            <a:r>
              <a:rPr lang="en-US" sz="1400" dirty="0">
                <a:effectLst/>
                <a:latin typeface="+mj-lt"/>
                <a:ea typeface="Calibri" panose="020F0502020204030204" pitchFamily="34" charset="0"/>
                <a:cs typeface="Times New Roman" panose="02020603050405020304" pitchFamily="18" charset="0"/>
              </a:rPr>
              <a:t>a.) Formulate guidelines for filling advisory board and search committee positions.</a:t>
            </a:r>
            <a:r>
              <a:rPr lang="en-US" sz="1400" b="1" dirty="0">
                <a:effectLst/>
                <a:latin typeface="+mj-lt"/>
                <a:ea typeface="Calibri" panose="020F0502020204030204" pitchFamily="34" charset="0"/>
                <a:cs typeface="Times New Roman" panose="02020603050405020304" pitchFamily="18" charset="0"/>
              </a:rPr>
              <a:t> </a:t>
            </a:r>
          </a:p>
          <a:p>
            <a:r>
              <a:rPr lang="en-US" sz="1400" dirty="0">
                <a:latin typeface="+mj-lt"/>
                <a:ea typeface="Calibri" panose="020F0502020204030204" pitchFamily="34" charset="0"/>
                <a:cs typeface="Times New Roman" panose="02020603050405020304" pitchFamily="18" charset="0"/>
              </a:rPr>
              <a:t>b</a:t>
            </a:r>
            <a:r>
              <a:rPr lang="en-US" sz="1400" dirty="0">
                <a:effectLst/>
                <a:latin typeface="+mj-lt"/>
                <a:ea typeface="Calibri" panose="020F0502020204030204" pitchFamily="34" charset="0"/>
                <a:cs typeface="Times New Roman" panose="02020603050405020304" pitchFamily="18" charset="0"/>
              </a:rPr>
              <a:t>.) Create a guide and reference lists for soliciting minority participation in advisory boards and search committees.</a:t>
            </a:r>
          </a:p>
          <a:p>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b="1" dirty="0">
              <a:latin typeface="Proxima Nova" panose="020B0604020202020204" charset="0"/>
            </a:endParaRPr>
          </a:p>
        </p:txBody>
      </p:sp>
      <p:pic>
        <p:nvPicPr>
          <p:cNvPr id="4098" name="Picture 2" descr="Bridgette Decent">
            <a:extLst>
              <a:ext uri="{FF2B5EF4-FFF2-40B4-BE49-F238E27FC236}">
                <a16:creationId xmlns:a16="http://schemas.microsoft.com/office/drawing/2014/main" id="{610559C3-CEA4-4EF4-AD08-2A8F11381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05" y="1062990"/>
            <a:ext cx="1428750" cy="19093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an Strahl">
            <a:extLst>
              <a:ext uri="{FF2B5EF4-FFF2-40B4-BE49-F238E27FC236}">
                <a16:creationId xmlns:a16="http://schemas.microsoft.com/office/drawing/2014/main" id="{59EAA888-72AA-4571-9A41-9B76677EE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234" y="3362122"/>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aphene McFerren">
            <a:extLst>
              <a:ext uri="{FF2B5EF4-FFF2-40B4-BE49-F238E27FC236}">
                <a16:creationId xmlns:a16="http://schemas.microsoft.com/office/drawing/2014/main" id="{0DF88574-A5F4-4703-A727-9C42BB69A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1981" y="1062990"/>
            <a:ext cx="1428750" cy="18279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Joanna Curtis">
            <a:extLst>
              <a:ext uri="{FF2B5EF4-FFF2-40B4-BE49-F238E27FC236}">
                <a16:creationId xmlns:a16="http://schemas.microsoft.com/office/drawing/2014/main" id="{66F9FA0D-9634-4439-BF27-69590E5F0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854" y="1062990"/>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ummer Owens">
            <a:extLst>
              <a:ext uri="{FF2B5EF4-FFF2-40B4-BE49-F238E27FC236}">
                <a16:creationId xmlns:a16="http://schemas.microsoft.com/office/drawing/2014/main" id="{935E0B52-A6C9-4526-8145-181DF57F80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374" y="3368859"/>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lena Marie Allen">
            <a:extLst>
              <a:ext uri="{FF2B5EF4-FFF2-40B4-BE49-F238E27FC236}">
                <a16:creationId xmlns:a16="http://schemas.microsoft.com/office/drawing/2014/main" id="{CE39EC43-0260-494D-BCAD-5D6FEE925E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8193" y="1062991"/>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Brandon Henderson">
            <a:extLst>
              <a:ext uri="{FF2B5EF4-FFF2-40B4-BE49-F238E27FC236}">
                <a16:creationId xmlns:a16="http://schemas.microsoft.com/office/drawing/2014/main" id="{9C14F92B-A0BA-4C03-89C0-14D09D4641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7350" y="3368859"/>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Rorie Trammel">
            <a:extLst>
              <a:ext uri="{FF2B5EF4-FFF2-40B4-BE49-F238E27FC236}">
                <a16:creationId xmlns:a16="http://schemas.microsoft.com/office/drawing/2014/main" id="{CDC0C017-C980-47CA-9E82-135B54A64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36357" y="3373254"/>
            <a:ext cx="1428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5FD0CA7-3C38-4558-B4F4-848DA6FB8280}"/>
              </a:ext>
            </a:extLst>
          </p:cNvPr>
          <p:cNvSpPr txBox="1"/>
          <p:nvPr/>
        </p:nvSpPr>
        <p:spPr>
          <a:xfrm>
            <a:off x="9806869" y="5359584"/>
            <a:ext cx="2287727" cy="553998"/>
          </a:xfrm>
          <a:prstGeom prst="rect">
            <a:avLst/>
          </a:prstGeom>
          <a:noFill/>
        </p:spPr>
        <p:txBody>
          <a:bodyPr wrap="square">
            <a:spAutoFit/>
          </a:bodyPr>
          <a:lstStyle/>
          <a:p>
            <a:pPr algn="ctr"/>
            <a:r>
              <a:rPr lang="en-US" sz="1000" b="1" i="0" dirty="0">
                <a:effectLst/>
                <a:latin typeface="Calibri" panose="020F0502020204030204" pitchFamily="34" charset="0"/>
                <a:cs typeface="Calibri" panose="020F0502020204030204" pitchFamily="34" charset="0"/>
              </a:rPr>
              <a:t>Rorie Trammel</a:t>
            </a:r>
            <a:br>
              <a:rPr lang="en-US" sz="1000" dirty="0">
                <a:latin typeface="Calibri" panose="020F0502020204030204" pitchFamily="34" charset="0"/>
                <a:cs typeface="Calibri" panose="020F0502020204030204" pitchFamily="34" charset="0"/>
              </a:rPr>
            </a:br>
            <a:r>
              <a:rPr lang="en-US" sz="1000" b="0" i="0" dirty="0">
                <a:effectLst/>
                <a:latin typeface="Calibri" panose="020F0502020204030204" pitchFamily="34" charset="0"/>
                <a:cs typeface="Calibri" panose="020F0502020204030204" pitchFamily="34" charset="0"/>
              </a:rPr>
              <a:t>Associate Director, Benjamin L. Hooks Institute for Social Change</a:t>
            </a:r>
            <a:endParaRPr lang="en-US" sz="10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110FB24-9422-44A5-9D6F-63DF35DC58E2}"/>
              </a:ext>
            </a:extLst>
          </p:cNvPr>
          <p:cNvSpPr txBox="1"/>
          <p:nvPr/>
        </p:nvSpPr>
        <p:spPr>
          <a:xfrm>
            <a:off x="1162600" y="5350057"/>
            <a:ext cx="2130287" cy="553998"/>
          </a:xfrm>
          <a:prstGeom prst="rect">
            <a:avLst/>
          </a:prstGeom>
          <a:noFill/>
        </p:spPr>
        <p:txBody>
          <a:bodyPr wrap="square">
            <a:spAutoFit/>
          </a:bodyPr>
          <a:lstStyle/>
          <a:p>
            <a:pPr algn="ctr"/>
            <a:r>
              <a:rPr lang="en-US" sz="1000" b="1" i="0" dirty="0">
                <a:effectLst/>
                <a:latin typeface="Calibri" panose="020F0502020204030204" pitchFamily="34" charset="0"/>
                <a:cs typeface="Calibri" panose="020F0502020204030204" pitchFamily="34" charset="0"/>
              </a:rPr>
              <a:t>Brandon Henderson</a:t>
            </a:r>
            <a:br>
              <a:rPr lang="en-US" sz="1000" b="1" dirty="0">
                <a:latin typeface="Calibri" panose="020F0502020204030204" pitchFamily="34" charset="0"/>
                <a:cs typeface="Calibri" panose="020F0502020204030204" pitchFamily="34" charset="0"/>
              </a:rPr>
            </a:br>
            <a:r>
              <a:rPr lang="en-US" sz="1000" i="0" dirty="0">
                <a:effectLst/>
                <a:latin typeface="Calibri" panose="020F0502020204030204" pitchFamily="34" charset="0"/>
                <a:cs typeface="Calibri" panose="020F0502020204030204" pitchFamily="34" charset="0"/>
              </a:rPr>
              <a:t>President, University of Memphis </a:t>
            </a:r>
          </a:p>
          <a:p>
            <a:pPr algn="ctr"/>
            <a:r>
              <a:rPr lang="en-US" sz="1000" i="0" dirty="0">
                <a:effectLst/>
                <a:latin typeface="Calibri" panose="020F0502020204030204" pitchFamily="34" charset="0"/>
                <a:cs typeface="Calibri" panose="020F0502020204030204" pitchFamily="34" charset="0"/>
              </a:rPr>
              <a:t>Black Alumni Chapter</a:t>
            </a:r>
            <a:endParaRPr lang="en-US" sz="10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5AA5F5E0-D3EC-4C6D-B863-2C841369ABA0}"/>
              </a:ext>
            </a:extLst>
          </p:cNvPr>
          <p:cNvSpPr txBox="1"/>
          <p:nvPr/>
        </p:nvSpPr>
        <p:spPr>
          <a:xfrm>
            <a:off x="-158061" y="2921862"/>
            <a:ext cx="2130287" cy="553998"/>
          </a:xfrm>
          <a:prstGeom prst="rect">
            <a:avLst/>
          </a:prstGeom>
          <a:noFill/>
        </p:spPr>
        <p:txBody>
          <a:bodyPr wrap="square">
            <a:spAutoFit/>
          </a:bodyPr>
          <a:lstStyle/>
          <a:p>
            <a:pPr algn="ctr"/>
            <a:r>
              <a:rPr lang="en-US" sz="1000" b="1" i="0" dirty="0">
                <a:effectLst/>
                <a:latin typeface="Calibri" panose="020F0502020204030204" pitchFamily="34" charset="0"/>
                <a:cs typeface="Calibri" panose="020F0502020204030204" pitchFamily="34" charset="0"/>
              </a:rPr>
              <a:t>Bridgette Decent</a:t>
            </a:r>
            <a:br>
              <a:rPr lang="en-US" sz="1000" dirty="0">
                <a:latin typeface="Calibri" panose="020F0502020204030204" pitchFamily="34" charset="0"/>
                <a:cs typeface="Calibri" panose="020F0502020204030204" pitchFamily="34" charset="0"/>
              </a:rPr>
            </a:br>
            <a:r>
              <a:rPr lang="en-US" sz="1000" b="0" i="0" dirty="0">
                <a:effectLst/>
                <a:latin typeface="Calibri" panose="020F0502020204030204" pitchFamily="34" charset="0"/>
                <a:cs typeface="Calibri" panose="020F0502020204030204" pitchFamily="34" charset="0"/>
              </a:rPr>
              <a:t>Director, Office of</a:t>
            </a:r>
          </a:p>
          <a:p>
            <a:pPr algn="ctr"/>
            <a:r>
              <a:rPr lang="en-US" sz="1000" b="0" i="0" dirty="0">
                <a:effectLst/>
                <a:latin typeface="Calibri" panose="020F0502020204030204" pitchFamily="34" charset="0"/>
                <a:cs typeface="Calibri" panose="020F0502020204030204" pitchFamily="34" charset="0"/>
              </a:rPr>
              <a:t>Institutional Research</a:t>
            </a:r>
            <a:endParaRPr lang="en-US" sz="10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4886956F-7007-41D2-B359-FCDB218AEDCF}"/>
              </a:ext>
            </a:extLst>
          </p:cNvPr>
          <p:cNvSpPr txBox="1"/>
          <p:nvPr/>
        </p:nvSpPr>
        <p:spPr>
          <a:xfrm>
            <a:off x="3902253" y="5350057"/>
            <a:ext cx="2578376" cy="553998"/>
          </a:xfrm>
          <a:prstGeom prst="rect">
            <a:avLst/>
          </a:prstGeom>
          <a:noFill/>
        </p:spPr>
        <p:txBody>
          <a:bodyPr wrap="square">
            <a:spAutoFit/>
          </a:bodyPr>
          <a:lstStyle/>
          <a:p>
            <a:pPr algn="ctr"/>
            <a:r>
              <a:rPr lang="en-US" sz="1000" b="1" i="0" dirty="0">
                <a:effectLst/>
                <a:latin typeface="Calibri" panose="020F0502020204030204" pitchFamily="34" charset="0"/>
                <a:cs typeface="Calibri" panose="020F0502020204030204" pitchFamily="34" charset="0"/>
              </a:rPr>
              <a:t>Dan Strahl, MS</a:t>
            </a:r>
            <a:br>
              <a:rPr lang="en-US" sz="1000" dirty="0">
                <a:latin typeface="Calibri" panose="020F0502020204030204" pitchFamily="34" charset="0"/>
                <a:cs typeface="Calibri" panose="020F0502020204030204" pitchFamily="34" charset="0"/>
              </a:rPr>
            </a:br>
            <a:r>
              <a:rPr lang="en-US" sz="1000" b="0" i="0" dirty="0">
                <a:effectLst/>
                <a:latin typeface="Calibri" panose="020F0502020204030204" pitchFamily="34" charset="0"/>
                <a:cs typeface="Calibri" panose="020F0502020204030204" pitchFamily="34" charset="0"/>
              </a:rPr>
              <a:t>Associate Director of Research for the </a:t>
            </a:r>
          </a:p>
          <a:p>
            <a:pPr algn="ctr"/>
            <a:r>
              <a:rPr lang="en-US" sz="1000" b="0" i="0" dirty="0">
                <a:effectLst/>
                <a:latin typeface="Calibri" panose="020F0502020204030204" pitchFamily="34" charset="0"/>
                <a:cs typeface="Calibri" panose="020F0502020204030204" pitchFamily="34" charset="0"/>
              </a:rPr>
              <a:t>Center for Research in Educational Policy</a:t>
            </a:r>
            <a:endParaRPr lang="en-US" sz="10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DFB75534-4B0F-4D50-8A37-78DB1F9C71E0}"/>
              </a:ext>
            </a:extLst>
          </p:cNvPr>
          <p:cNvSpPr txBox="1"/>
          <p:nvPr/>
        </p:nvSpPr>
        <p:spPr>
          <a:xfrm>
            <a:off x="7089995" y="5477244"/>
            <a:ext cx="2107508" cy="400110"/>
          </a:xfrm>
          <a:prstGeom prst="rect">
            <a:avLst/>
          </a:prstGeom>
          <a:noFill/>
        </p:spPr>
        <p:txBody>
          <a:bodyPr wrap="square">
            <a:spAutoFit/>
          </a:bodyPr>
          <a:lstStyle/>
          <a:p>
            <a:pPr algn="ctr"/>
            <a:r>
              <a:rPr lang="en-US" sz="1000" b="1" i="0" dirty="0">
                <a:effectLst/>
                <a:latin typeface="Calibri" panose="020F0502020204030204" pitchFamily="34" charset="0"/>
                <a:cs typeface="Calibri" panose="020F0502020204030204" pitchFamily="34" charset="0"/>
              </a:rPr>
              <a:t>Summer Owens</a:t>
            </a:r>
            <a:br>
              <a:rPr lang="en-US" sz="1000" dirty="0">
                <a:latin typeface="Calibri" panose="020F0502020204030204" pitchFamily="34" charset="0"/>
                <a:cs typeface="Calibri" panose="020F0502020204030204" pitchFamily="34" charset="0"/>
              </a:rPr>
            </a:br>
            <a:r>
              <a:rPr lang="en-US" sz="1000" b="0" i="0" dirty="0">
                <a:effectLst/>
                <a:latin typeface="Calibri" panose="020F0502020204030204" pitchFamily="34" charset="0"/>
                <a:cs typeface="Calibri" panose="020F0502020204030204" pitchFamily="34" charset="0"/>
              </a:rPr>
              <a:t>President, UofM Alumni Association</a:t>
            </a:r>
            <a:endParaRPr lang="en-US" sz="10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C09B6051-AE2E-4107-B978-252652ECF32F}"/>
              </a:ext>
            </a:extLst>
          </p:cNvPr>
          <p:cNvSpPr txBox="1"/>
          <p:nvPr/>
        </p:nvSpPr>
        <p:spPr>
          <a:xfrm>
            <a:off x="2415479" y="2880234"/>
            <a:ext cx="2586297"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latin typeface="Calibri" panose="020F0502020204030204" pitchFamily="34" charset="0"/>
                <a:ea typeface="Calibri" panose="020F0502020204030204" pitchFamily="34" charset="0"/>
                <a:cs typeface="Calibri" panose="020F0502020204030204" pitchFamily="34" charset="0"/>
              </a:rPr>
              <a:t>Daphene McFerren, Esq</a:t>
            </a:r>
            <a:r>
              <a:rPr lang="en-US" sz="1000" dirty="0">
                <a:effectLst/>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effectLst/>
                <a:latin typeface="Calibri" panose="020F0502020204030204" pitchFamily="34" charset="0"/>
                <a:ea typeface="Calibri" panose="020F0502020204030204" pitchFamily="34" charset="0"/>
                <a:cs typeface="Calibri" panose="020F0502020204030204" pitchFamily="34" charset="0"/>
              </a:rPr>
              <a:t>Executive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effectLst/>
                <a:latin typeface="Calibri" panose="020F0502020204030204" pitchFamily="34" charset="0"/>
                <a:ea typeface="Calibri" panose="020F0502020204030204" pitchFamily="34" charset="0"/>
                <a:cs typeface="Calibri" panose="020F0502020204030204" pitchFamily="34" charset="0"/>
              </a:rPr>
              <a:t> Benjamin L. Hooks Institute for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effectLst/>
                <a:latin typeface="Calibri" panose="020F0502020204030204" pitchFamily="34" charset="0"/>
                <a:ea typeface="Calibri" panose="020F0502020204030204" pitchFamily="34" charset="0"/>
                <a:cs typeface="Calibri" panose="020F0502020204030204" pitchFamily="34" charset="0"/>
              </a:rPr>
              <a:t>Social Change </a:t>
            </a:r>
            <a:endParaRPr lang="en-US" sz="1000" dirty="0">
              <a:effectLst/>
              <a:latin typeface="Calibri" panose="020F050202020403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p:txBody>
      </p:sp>
      <p:sp>
        <p:nvSpPr>
          <p:cNvPr id="24" name="TextBox 23">
            <a:extLst>
              <a:ext uri="{FF2B5EF4-FFF2-40B4-BE49-F238E27FC236}">
                <a16:creationId xmlns:a16="http://schemas.microsoft.com/office/drawing/2014/main" id="{058DC926-1C39-495F-B888-2FD259B1DC7E}"/>
              </a:ext>
            </a:extLst>
          </p:cNvPr>
          <p:cNvSpPr txBox="1"/>
          <p:nvPr/>
        </p:nvSpPr>
        <p:spPr>
          <a:xfrm>
            <a:off x="5653058" y="3053716"/>
            <a:ext cx="2057085" cy="707886"/>
          </a:xfrm>
          <a:prstGeom prst="rect">
            <a:avLst/>
          </a:prstGeom>
          <a:noFill/>
        </p:spPr>
        <p:txBody>
          <a:bodyPr wrap="square">
            <a:spAutoFit/>
          </a:bodyPr>
          <a:lstStyle/>
          <a:p>
            <a:pPr algn="ctr"/>
            <a:r>
              <a:rPr lang="en-US" sz="1000" b="1" i="0" dirty="0">
                <a:effectLst/>
                <a:latin typeface="Calibri" panose="020F0502020204030204" pitchFamily="34" charset="0"/>
                <a:cs typeface="Calibri" panose="020F0502020204030204" pitchFamily="34" charset="0"/>
              </a:rPr>
              <a:t>Joanna Curtis</a:t>
            </a:r>
            <a:br>
              <a:rPr lang="en-US" sz="1000" dirty="0">
                <a:latin typeface="Calibri" panose="020F0502020204030204" pitchFamily="34" charset="0"/>
                <a:cs typeface="Calibri" panose="020F0502020204030204" pitchFamily="34" charset="0"/>
              </a:rPr>
            </a:br>
            <a:r>
              <a:rPr lang="en-US" sz="1000" b="0" i="0" dirty="0">
                <a:effectLst/>
                <a:latin typeface="Calibri" panose="020F0502020204030204" pitchFamily="34" charset="0"/>
                <a:cs typeface="Calibri" panose="020F0502020204030204" pitchFamily="34" charset="0"/>
              </a:rPr>
              <a:t>Chief Advancement Officer,</a:t>
            </a:r>
          </a:p>
          <a:p>
            <a:pPr algn="ctr"/>
            <a:r>
              <a:rPr lang="en-US" sz="1000" b="0" i="0" dirty="0">
                <a:effectLst/>
                <a:latin typeface="Calibri" panose="020F0502020204030204" pitchFamily="34" charset="0"/>
                <a:cs typeface="Calibri" panose="020F0502020204030204" pitchFamily="34" charset="0"/>
              </a:rPr>
              <a:t> Office of University </a:t>
            </a:r>
          </a:p>
          <a:p>
            <a:pPr algn="ctr"/>
            <a:r>
              <a:rPr lang="en-US" sz="1000" b="0" i="0" dirty="0">
                <a:effectLst/>
                <a:latin typeface="Calibri" panose="020F0502020204030204" pitchFamily="34" charset="0"/>
                <a:cs typeface="Calibri" panose="020F0502020204030204" pitchFamily="34" charset="0"/>
              </a:rPr>
              <a:t>Advancement</a:t>
            </a:r>
            <a:endParaRPr lang="en-US" sz="1000"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0400DF4B-E40A-4465-B007-4CE72C93F94B}"/>
              </a:ext>
            </a:extLst>
          </p:cNvPr>
          <p:cNvSpPr txBox="1"/>
          <p:nvPr/>
        </p:nvSpPr>
        <p:spPr>
          <a:xfrm>
            <a:off x="8444050" y="3022062"/>
            <a:ext cx="2397036" cy="553998"/>
          </a:xfrm>
          <a:prstGeom prst="rect">
            <a:avLst/>
          </a:prstGeom>
          <a:noFill/>
        </p:spPr>
        <p:txBody>
          <a:bodyPr wrap="square">
            <a:spAutoFit/>
          </a:bodyPr>
          <a:lstStyle/>
          <a:p>
            <a:pPr algn="ctr"/>
            <a:r>
              <a:rPr lang="en-US" sz="1000" b="1" i="0" dirty="0">
                <a:effectLst/>
                <a:latin typeface="Calibri" panose="020F0502020204030204" pitchFamily="34" charset="0"/>
                <a:cs typeface="Calibri" panose="020F0502020204030204" pitchFamily="34" charset="0"/>
              </a:rPr>
              <a:t>Alena Marie Allen</a:t>
            </a:r>
            <a:br>
              <a:rPr lang="en-US" sz="1000" dirty="0">
                <a:latin typeface="Calibri" panose="020F0502020204030204" pitchFamily="34" charset="0"/>
                <a:cs typeface="Calibri" panose="020F0502020204030204" pitchFamily="34" charset="0"/>
              </a:rPr>
            </a:br>
            <a:r>
              <a:rPr lang="en-US" sz="1000" b="0" i="0" dirty="0">
                <a:effectLst/>
                <a:latin typeface="Calibri" panose="020F0502020204030204" pitchFamily="34" charset="0"/>
                <a:cs typeface="Calibri" panose="020F0502020204030204" pitchFamily="34" charset="0"/>
              </a:rPr>
              <a:t>Associate Professor, Cecil C. Humphreys School of Law</a:t>
            </a:r>
            <a:endParaRPr lang="en-US" sz="10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C520D53-AB41-4729-9C97-B00FE42A9AEE}"/>
              </a:ext>
            </a:extLst>
          </p:cNvPr>
          <p:cNvSpPr txBox="1"/>
          <p:nvPr/>
        </p:nvSpPr>
        <p:spPr>
          <a:xfrm>
            <a:off x="4545417" y="1250067"/>
            <a:ext cx="1428750" cy="369332"/>
          </a:xfrm>
          <a:prstGeom prst="rect">
            <a:avLst/>
          </a:prstGeom>
          <a:noFill/>
        </p:spPr>
        <p:txBody>
          <a:bodyPr wrap="square" rtlCol="0">
            <a:spAutoFit/>
          </a:bodyPr>
          <a:lstStyle/>
          <a:p>
            <a:pPr algn="ctr"/>
            <a:r>
              <a:rPr lang="en-US" b="1" u="sng" dirty="0"/>
              <a:t>Co-Leads</a:t>
            </a:r>
          </a:p>
        </p:txBody>
      </p:sp>
    </p:spTree>
    <p:extLst>
      <p:ext uri="{BB962C8B-B14F-4D97-AF65-F5344CB8AC3E}">
        <p14:creationId xmlns:p14="http://schemas.microsoft.com/office/powerpoint/2010/main" val="17121848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2B29-8890-467E-8A51-A8473ADA8A09}"/>
              </a:ext>
            </a:extLst>
          </p:cNvPr>
          <p:cNvSpPr>
            <a:spLocks noGrp="1"/>
          </p:cNvSpPr>
          <p:nvPr>
            <p:ph type="title"/>
          </p:nvPr>
        </p:nvSpPr>
        <p:spPr>
          <a:xfrm>
            <a:off x="838200" y="365125"/>
            <a:ext cx="10515600" cy="1325563"/>
          </a:xfrm>
        </p:spPr>
        <p:txBody>
          <a:bodyPr>
            <a:normAutofit/>
          </a:bodyPr>
          <a:lstStyle/>
          <a:p>
            <a:br>
              <a:rPr lang="en-US" noProof="0" dirty="0"/>
            </a:br>
            <a:endParaRPr lang="en-US" dirty="0"/>
          </a:p>
        </p:txBody>
      </p:sp>
      <p:sp>
        <p:nvSpPr>
          <p:cNvPr id="17" name="Title 1">
            <a:extLst>
              <a:ext uri="{FF2B5EF4-FFF2-40B4-BE49-F238E27FC236}">
                <a16:creationId xmlns:a16="http://schemas.microsoft.com/office/drawing/2014/main" id="{0AF6E38D-1518-4C9B-8A83-C3AECA0B927B}"/>
              </a:ext>
            </a:extLst>
          </p:cNvPr>
          <p:cNvSpPr txBox="1">
            <a:spLocks/>
          </p:cNvSpPr>
          <p:nvPr/>
        </p:nvSpPr>
        <p:spPr>
          <a:xfrm>
            <a:off x="738809"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spc="9" dirty="0">
              <a:solidFill>
                <a:srgbClr val="204279"/>
              </a:solidFill>
              <a:latin typeface="Proxima Nova Black"/>
            </a:endParaRPr>
          </a:p>
        </p:txBody>
      </p:sp>
      <p:pic>
        <p:nvPicPr>
          <p:cNvPr id="5122" name="Picture 2" descr="Latosha Dexter">
            <a:extLst>
              <a:ext uri="{FF2B5EF4-FFF2-40B4-BE49-F238E27FC236}">
                <a16:creationId xmlns:a16="http://schemas.microsoft.com/office/drawing/2014/main" id="{53CFB553-8667-48AA-A956-0A08AFDA7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61" y="1880006"/>
            <a:ext cx="1428750" cy="21353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ude Edge">
            <a:extLst>
              <a:ext uri="{FF2B5EF4-FFF2-40B4-BE49-F238E27FC236}">
                <a16:creationId xmlns:a16="http://schemas.microsoft.com/office/drawing/2014/main" id="{B5F37106-8A09-414D-985A-50E6B89C1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456" y="1915442"/>
            <a:ext cx="1428750" cy="21139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9B0771D-9902-415F-ACFE-85DAFD7A5348}"/>
              </a:ext>
            </a:extLst>
          </p:cNvPr>
          <p:cNvSpPr txBox="1"/>
          <p:nvPr/>
        </p:nvSpPr>
        <p:spPr>
          <a:xfrm>
            <a:off x="239571" y="4015329"/>
            <a:ext cx="2453729" cy="646331"/>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Latosha Dexter, Esq.</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Deputy University Counsel, </a:t>
            </a:r>
          </a:p>
          <a:p>
            <a:pPr algn="ctr"/>
            <a:r>
              <a:rPr lang="en-US" sz="1200" b="0" i="0" dirty="0">
                <a:effectLst/>
                <a:latin typeface="Calibri" panose="020F0502020204030204" pitchFamily="34" charset="0"/>
                <a:cs typeface="Calibri" panose="020F0502020204030204" pitchFamily="34" charset="0"/>
              </a:rPr>
              <a:t>Office of Legal Counsel</a:t>
            </a:r>
            <a:endParaRPr lang="en-US" sz="12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ECBC0517-1277-455A-86F6-13BF8D151D92}"/>
              </a:ext>
            </a:extLst>
          </p:cNvPr>
          <p:cNvSpPr txBox="1"/>
          <p:nvPr/>
        </p:nvSpPr>
        <p:spPr>
          <a:xfrm>
            <a:off x="2402927" y="4022376"/>
            <a:ext cx="1881809" cy="646331"/>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Judy Edge</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Corporate Vice President for HR, FedEx Corporation</a:t>
            </a:r>
            <a:endParaRPr lang="en-US"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DEC68F4-ABFB-46A2-A08F-9B86A429F0CD}"/>
              </a:ext>
            </a:extLst>
          </p:cNvPr>
          <p:cNvSpPr txBox="1"/>
          <p:nvPr/>
        </p:nvSpPr>
        <p:spPr>
          <a:xfrm>
            <a:off x="-1802636" y="292825"/>
            <a:ext cx="8991872" cy="400110"/>
          </a:xfrm>
          <a:prstGeom prst="rect">
            <a:avLst/>
          </a:prstGeom>
          <a:noFill/>
        </p:spPr>
        <p:txBody>
          <a:bodyPr wrap="square">
            <a:spAutoFit/>
          </a:bodyPr>
          <a:lstStyle/>
          <a:p>
            <a:pPr algn="ctr"/>
            <a:r>
              <a:rPr lang="en-US" sz="2000" b="1" spc="9" dirty="0">
                <a:solidFill>
                  <a:schemeClr val="bg1"/>
                </a:solidFill>
                <a:latin typeface="Proxima Nova" panose="020B0604020202020204" charset="0"/>
              </a:rPr>
              <a:t>Equity in Pay and Career Progression</a:t>
            </a:r>
            <a:endParaRPr lang="en-US" sz="2000" b="1" dirty="0">
              <a:solidFill>
                <a:schemeClr val="bg1"/>
              </a:solidFill>
              <a:latin typeface="Proxima Nova" panose="020B0604020202020204" charset="0"/>
            </a:endParaRPr>
          </a:p>
        </p:txBody>
      </p:sp>
      <p:sp>
        <p:nvSpPr>
          <p:cNvPr id="14" name="TextBox 13">
            <a:extLst>
              <a:ext uri="{FF2B5EF4-FFF2-40B4-BE49-F238E27FC236}">
                <a16:creationId xmlns:a16="http://schemas.microsoft.com/office/drawing/2014/main" id="{55ED4604-D645-4CA8-8F1A-4DAD5C622718}"/>
              </a:ext>
            </a:extLst>
          </p:cNvPr>
          <p:cNvSpPr txBox="1"/>
          <p:nvPr/>
        </p:nvSpPr>
        <p:spPr>
          <a:xfrm>
            <a:off x="1793419" y="1393656"/>
            <a:ext cx="1219015" cy="369332"/>
          </a:xfrm>
          <a:prstGeom prst="rect">
            <a:avLst/>
          </a:prstGeom>
          <a:noFill/>
        </p:spPr>
        <p:txBody>
          <a:bodyPr wrap="square" rtlCol="0">
            <a:spAutoFit/>
          </a:bodyPr>
          <a:lstStyle/>
          <a:p>
            <a:pPr algn="ctr"/>
            <a:r>
              <a:rPr lang="en-US" b="1" u="sng" dirty="0"/>
              <a:t>Co-Leads</a:t>
            </a:r>
          </a:p>
        </p:txBody>
      </p:sp>
      <p:sp>
        <p:nvSpPr>
          <p:cNvPr id="15" name="TextBox 14">
            <a:extLst>
              <a:ext uri="{FF2B5EF4-FFF2-40B4-BE49-F238E27FC236}">
                <a16:creationId xmlns:a16="http://schemas.microsoft.com/office/drawing/2014/main" id="{300A3551-E054-4530-B65B-FA836F155789}"/>
              </a:ext>
            </a:extLst>
          </p:cNvPr>
          <p:cNvSpPr txBox="1"/>
          <p:nvPr/>
        </p:nvSpPr>
        <p:spPr>
          <a:xfrm>
            <a:off x="4895295" y="1902639"/>
            <a:ext cx="6477001" cy="2862322"/>
          </a:xfrm>
          <a:prstGeom prst="rect">
            <a:avLst/>
          </a:prstGeom>
          <a:noFill/>
        </p:spPr>
        <p:txBody>
          <a:bodyPr wrap="square">
            <a:spAutoFit/>
          </a:bodyPr>
          <a:lstStyle/>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Judy Bell </a:t>
            </a:r>
            <a:r>
              <a:rPr lang="en-US" sz="1200" dirty="0">
                <a:effectLst/>
                <a:latin typeface="Calibri" panose="020F0502020204030204" pitchFamily="34" charset="0"/>
                <a:ea typeface="Times New Roman" panose="02020603050405020304" pitchFamily="18" charset="0"/>
                <a:cs typeface="Calibri" panose="020F0502020204030204" pitchFamily="34" charset="0"/>
              </a:rPr>
              <a:t>- Judy Bell Consulting </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Kara Leigh Bowen </a:t>
            </a:r>
            <a:r>
              <a:rPr lang="en-US" sz="1200" dirty="0">
                <a:effectLst/>
                <a:latin typeface="Calibri" panose="020F0502020204030204" pitchFamily="34" charset="0"/>
                <a:ea typeface="Times New Roman" panose="02020603050405020304" pitchFamily="18" charset="0"/>
                <a:cs typeface="Calibri" panose="020F0502020204030204" pitchFamily="34" charset="0"/>
              </a:rPr>
              <a:t>– Assistant Director of Admissions, University of Memphis Cecil C Humphreys School of Law </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Jamein Cunningham </a:t>
            </a:r>
            <a:r>
              <a:rPr lang="en-US" sz="1200" dirty="0">
                <a:effectLst/>
                <a:latin typeface="Calibri" panose="020F0502020204030204" pitchFamily="34" charset="0"/>
                <a:ea typeface="Times New Roman" panose="02020603050405020304" pitchFamily="18" charset="0"/>
                <a:cs typeface="Calibri" panose="020F0502020204030204" pitchFamily="34" charset="0"/>
              </a:rPr>
              <a:t>– Assistant Professor, Department of Economics, University of Memphis Fogelman College of Business and Economics </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Tony Evans </a:t>
            </a:r>
            <a:r>
              <a:rPr lang="en-US" sz="1200" dirty="0">
                <a:effectLst/>
                <a:latin typeface="Calibri" panose="020F0502020204030204" pitchFamily="34" charset="0"/>
                <a:ea typeface="Times New Roman" panose="02020603050405020304" pitchFamily="18" charset="0"/>
                <a:cs typeface="Calibri" panose="020F0502020204030204" pitchFamily="34" charset="0"/>
              </a:rPr>
              <a:t>- Physical Plant HVAC, University of Memphis  </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Dorothy Hale </a:t>
            </a:r>
            <a:r>
              <a:rPr lang="en-US" sz="1200" dirty="0">
                <a:effectLst/>
                <a:latin typeface="Calibri" panose="020F0502020204030204" pitchFamily="34" charset="0"/>
                <a:ea typeface="Times New Roman" panose="02020603050405020304" pitchFamily="18" charset="0"/>
                <a:cs typeface="Calibri" panose="020F0502020204030204" pitchFamily="34" charset="0"/>
              </a:rPr>
              <a:t>– Assistant Director, Student Services, University of Memphis College of Professional and Liberal Studies  </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Nichole Love, MBA </a:t>
            </a:r>
            <a:r>
              <a:rPr lang="en-US" sz="1200" dirty="0">
                <a:effectLst/>
                <a:latin typeface="Calibri" panose="020F0502020204030204" pitchFamily="34" charset="0"/>
                <a:ea typeface="Times New Roman" panose="02020603050405020304" pitchFamily="18" charset="0"/>
                <a:cs typeface="Calibri" panose="020F0502020204030204" pitchFamily="34" charset="0"/>
              </a:rPr>
              <a:t>– Memphis Airport Authority and member of Mid-South Compensation Association  </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Lisa Moore </a:t>
            </a:r>
            <a:r>
              <a:rPr lang="en-US" sz="1200" dirty="0">
                <a:effectLst/>
                <a:latin typeface="Calibri" panose="020F0502020204030204" pitchFamily="34" charset="0"/>
                <a:ea typeface="Times New Roman" panose="02020603050405020304" pitchFamily="18" charset="0"/>
                <a:cs typeface="Calibri" panose="020F0502020204030204" pitchFamily="34" charset="0"/>
              </a:rPr>
              <a:t>- President and CEO of Girls Inc. of Memphis Ceecy Reed - Sr. Coordinator of Equity Programs, University of Memphis Office for Institutional Equity  </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Alisha Rose Henderson </a:t>
            </a:r>
            <a:r>
              <a:rPr lang="en-US" sz="1200" dirty="0">
                <a:effectLst/>
                <a:latin typeface="Calibri" panose="020F0502020204030204" pitchFamily="34" charset="0"/>
                <a:ea typeface="Times New Roman" panose="02020603050405020304" pitchFamily="18" charset="0"/>
                <a:cs typeface="Calibri" panose="020F0502020204030204" pitchFamily="34" charset="0"/>
              </a:rPr>
              <a:t>– Director, University of Memphis Career Services </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Minor Vawter </a:t>
            </a:r>
            <a:r>
              <a:rPr lang="en-US" sz="1200" dirty="0">
                <a:effectLst/>
                <a:latin typeface="Calibri" panose="020F0502020204030204" pitchFamily="34" charset="0"/>
                <a:ea typeface="Times New Roman" panose="02020603050405020304" pitchFamily="18" charset="0"/>
                <a:cs typeface="Calibri" panose="020F0502020204030204" pitchFamily="34" charset="0"/>
              </a:rPr>
              <a:t>- Physical Plant Maintenance Repairs, University of Memphis  </a:t>
            </a:r>
          </a:p>
          <a:p>
            <a:pPr marR="0" fontAlgn="base">
              <a:spcBef>
                <a:spcPts val="0"/>
              </a:spcBef>
              <a:spcAft>
                <a:spcPts val="0"/>
              </a:spcAft>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Rectangle 15">
            <a:extLst>
              <a:ext uri="{FF2B5EF4-FFF2-40B4-BE49-F238E27FC236}">
                <a16:creationId xmlns:a16="http://schemas.microsoft.com/office/drawing/2014/main" id="{330B1E8B-C709-4AA1-AC88-5173DC293191}"/>
              </a:ext>
            </a:extLst>
          </p:cNvPr>
          <p:cNvSpPr/>
          <p:nvPr/>
        </p:nvSpPr>
        <p:spPr>
          <a:xfrm>
            <a:off x="5325017" y="1323455"/>
            <a:ext cx="3294974" cy="60401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Workgroup Members</a:t>
            </a:r>
          </a:p>
        </p:txBody>
      </p:sp>
      <p:sp>
        <p:nvSpPr>
          <p:cNvPr id="19" name="TextBox 18">
            <a:extLst>
              <a:ext uri="{FF2B5EF4-FFF2-40B4-BE49-F238E27FC236}">
                <a16:creationId xmlns:a16="http://schemas.microsoft.com/office/drawing/2014/main" id="{9C7C38F0-A5BB-4693-8C06-23B2A97A5A83}"/>
              </a:ext>
            </a:extLst>
          </p:cNvPr>
          <p:cNvSpPr txBox="1"/>
          <p:nvPr/>
        </p:nvSpPr>
        <p:spPr>
          <a:xfrm>
            <a:off x="346487" y="5323324"/>
            <a:ext cx="11025809" cy="1169551"/>
          </a:xfrm>
          <a:prstGeom prst="rect">
            <a:avLst/>
          </a:prstGeom>
          <a:noFill/>
        </p:spPr>
        <p:txBody>
          <a:bodyPr wrap="square">
            <a:spAutoFit/>
          </a:bodyPr>
          <a:lstStyle/>
          <a:p>
            <a:pPr marL="3810" marR="0">
              <a:lnSpc>
                <a:spcPct val="100000"/>
              </a:lnSpc>
              <a:spcBef>
                <a:spcPts val="35"/>
              </a:spcBef>
              <a:spcAft>
                <a:spcPts val="0"/>
              </a:spcAft>
            </a:pPr>
            <a:r>
              <a:rPr lang="en-US" sz="1400" b="1" dirty="0">
                <a:effectLst/>
                <a:latin typeface="+mj-lt"/>
                <a:ea typeface="Arial" panose="020B0604020202020204" pitchFamily="34" charset="0"/>
                <a:cs typeface="Times New Roman" panose="02020603050405020304" pitchFamily="18" charset="0"/>
              </a:rPr>
              <a:t>Goal: Diversity, equity and inclusion </a:t>
            </a:r>
            <a:r>
              <a:rPr lang="en-US" sz="1400" b="1" dirty="0">
                <a:latin typeface="+mj-lt"/>
                <a:ea typeface="Arial" panose="020B0604020202020204" pitchFamily="34" charset="0"/>
                <a:cs typeface="Times New Roman" panose="02020603050405020304" pitchFamily="18" charset="0"/>
              </a:rPr>
              <a:t>are</a:t>
            </a:r>
            <a:r>
              <a:rPr lang="en-US" sz="1400" b="1" dirty="0">
                <a:effectLst/>
                <a:latin typeface="+mj-lt"/>
                <a:ea typeface="Arial" panose="020B0604020202020204" pitchFamily="34" charset="0"/>
                <a:cs typeface="Times New Roman" panose="02020603050405020304" pitchFamily="18" charset="0"/>
              </a:rPr>
              <a:t> embedded into all aspects of hiring, retention, and career progression so that the University can more effectively provide for student success.</a:t>
            </a:r>
          </a:p>
          <a:p>
            <a:pPr marL="3810" marR="0">
              <a:lnSpc>
                <a:spcPct val="100000"/>
              </a:lnSpc>
              <a:spcBef>
                <a:spcPts val="35"/>
              </a:spcBef>
              <a:spcAft>
                <a:spcPts val="0"/>
              </a:spcAft>
            </a:pPr>
            <a:r>
              <a:rPr lang="en-US" sz="1400" dirty="0">
                <a:latin typeface="+mj-lt"/>
                <a:ea typeface="Calibri" panose="020F0502020204030204" pitchFamily="34" charset="0"/>
                <a:cs typeface="Times New Roman" panose="02020603050405020304" pitchFamily="18" charset="0"/>
              </a:rPr>
              <a:t>a.) </a:t>
            </a:r>
            <a:r>
              <a:rPr lang="en-US" sz="1400" dirty="0">
                <a:effectLst/>
                <a:latin typeface="+mj-lt"/>
                <a:ea typeface="Arial" panose="020B0604020202020204" pitchFamily="34" charset="0"/>
              </a:rPr>
              <a:t>Implementation of consistent communications, actions and accountability to campus community to meet AA/EO obligations and further the values of diversity, equity and inclusion</a:t>
            </a:r>
          </a:p>
          <a:p>
            <a:r>
              <a:rPr lang="en-US" sz="1400" dirty="0">
                <a:latin typeface="+mj-lt"/>
                <a:ea typeface="Calibri" panose="020F0502020204030204" pitchFamily="34" charset="0"/>
                <a:cs typeface="Times New Roman" panose="02020603050405020304" pitchFamily="18" charset="0"/>
              </a:rPr>
              <a:t>b.) </a:t>
            </a:r>
            <a:r>
              <a:rPr lang="en-US" sz="1400" dirty="0">
                <a:effectLst/>
                <a:latin typeface="+mj-lt"/>
                <a:ea typeface="Arial" panose="020B0604020202020204" pitchFamily="34" charset="0"/>
              </a:rPr>
              <a:t>Embed Affirmative Action Plan into recruitment and hiring process</a:t>
            </a:r>
            <a:endParaRPr lang="en-US" sz="1400" b="1"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41475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2B29-8890-467E-8A51-A8473ADA8A09}"/>
              </a:ext>
            </a:extLst>
          </p:cNvPr>
          <p:cNvSpPr>
            <a:spLocks noGrp="1"/>
          </p:cNvSpPr>
          <p:nvPr>
            <p:ph type="title"/>
          </p:nvPr>
        </p:nvSpPr>
        <p:spPr/>
        <p:txBody>
          <a:bodyPr>
            <a:normAutofit/>
          </a:bodyPr>
          <a:lstStyle/>
          <a:p>
            <a:pPr algn="ctr"/>
            <a:br>
              <a:rPr kumimoji="0" lang="en-US" sz="4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endParaRPr lang="en-US" spc="9" dirty="0">
              <a:solidFill>
                <a:srgbClr val="204279"/>
              </a:solidFill>
              <a:latin typeface="Proxima Nova Black"/>
            </a:endParaRPr>
          </a:p>
        </p:txBody>
      </p:sp>
      <p:sp>
        <p:nvSpPr>
          <p:cNvPr id="17" name="Title 1">
            <a:extLst>
              <a:ext uri="{FF2B5EF4-FFF2-40B4-BE49-F238E27FC236}">
                <a16:creationId xmlns:a16="http://schemas.microsoft.com/office/drawing/2014/main" id="{0AF6E38D-1518-4C9B-8A83-C3AECA0B927B}"/>
              </a:ext>
            </a:extLst>
          </p:cNvPr>
          <p:cNvSpPr txBox="1">
            <a:spLocks/>
          </p:cNvSpPr>
          <p:nvPr/>
        </p:nvSpPr>
        <p:spPr>
          <a:xfrm>
            <a:off x="738809"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spc="9" dirty="0">
              <a:solidFill>
                <a:srgbClr val="204279"/>
              </a:solidFill>
              <a:latin typeface="Proxima Nova Black"/>
            </a:endParaRPr>
          </a:p>
        </p:txBody>
      </p:sp>
      <p:pic>
        <p:nvPicPr>
          <p:cNvPr id="6146" name="Picture 2" descr="Dr. Remy Debes">
            <a:extLst>
              <a:ext uri="{FF2B5EF4-FFF2-40B4-BE49-F238E27FC236}">
                <a16:creationId xmlns:a16="http://schemas.microsoft.com/office/drawing/2014/main" id="{92158A84-BE7D-445A-BC72-1CB1BE71A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4775"/>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r. Beverly Cross">
            <a:extLst>
              <a:ext uri="{FF2B5EF4-FFF2-40B4-BE49-F238E27FC236}">
                <a16:creationId xmlns:a16="http://schemas.microsoft.com/office/drawing/2014/main" id="{529F63B5-7F2D-4CD5-B102-EE317EF75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313" y="1884774"/>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r. Ladrica Menson-Furr">
            <a:extLst>
              <a:ext uri="{FF2B5EF4-FFF2-40B4-BE49-F238E27FC236}">
                <a16:creationId xmlns:a16="http://schemas.microsoft.com/office/drawing/2014/main" id="{0C93C06F-D7DD-4EEC-87EA-8FD81D0BB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910" y="1869541"/>
            <a:ext cx="1428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C4FC364-DE13-482A-8D52-B1568681DE31}"/>
              </a:ext>
            </a:extLst>
          </p:cNvPr>
          <p:cNvSpPr txBox="1"/>
          <p:nvPr/>
        </p:nvSpPr>
        <p:spPr>
          <a:xfrm>
            <a:off x="76349" y="79897"/>
            <a:ext cx="8991872" cy="707886"/>
          </a:xfrm>
          <a:prstGeom prst="rect">
            <a:avLst/>
          </a:prstGeom>
          <a:noFill/>
        </p:spPr>
        <p:txBody>
          <a:bodyPr wrap="square">
            <a:spAutoFit/>
          </a:bodyPr>
          <a:lstStyle/>
          <a:p>
            <a:r>
              <a:rPr lang="en-US" sz="2000" b="1" spc="9" dirty="0">
                <a:solidFill>
                  <a:schemeClr val="bg1"/>
                </a:solidFill>
                <a:latin typeface="Proxima Nova" panose="020B0604020202020204" charset="0"/>
              </a:rPr>
              <a:t>Curriculum – Infusing Diversity, Equity Inclusion and Social </a:t>
            </a:r>
          </a:p>
          <a:p>
            <a:r>
              <a:rPr lang="en-US" sz="2000" b="1" spc="9" dirty="0">
                <a:solidFill>
                  <a:schemeClr val="bg1"/>
                </a:solidFill>
                <a:latin typeface="Proxima Nova" panose="020B0604020202020204" charset="0"/>
              </a:rPr>
              <a:t>Justice Into Existing Courses/Curriculum</a:t>
            </a:r>
            <a:endParaRPr lang="en-US" sz="2000" b="1" dirty="0">
              <a:solidFill>
                <a:schemeClr val="bg1"/>
              </a:solidFill>
              <a:latin typeface="Proxima Nova" panose="020B0604020202020204" charset="0"/>
            </a:endParaRPr>
          </a:p>
        </p:txBody>
      </p:sp>
      <p:sp>
        <p:nvSpPr>
          <p:cNvPr id="10" name="TextBox 9">
            <a:extLst>
              <a:ext uri="{FF2B5EF4-FFF2-40B4-BE49-F238E27FC236}">
                <a16:creationId xmlns:a16="http://schemas.microsoft.com/office/drawing/2014/main" id="{62E587A2-A1A7-474F-AB25-AE7747552AC9}"/>
              </a:ext>
            </a:extLst>
          </p:cNvPr>
          <p:cNvSpPr txBox="1"/>
          <p:nvPr/>
        </p:nvSpPr>
        <p:spPr>
          <a:xfrm>
            <a:off x="5572267" y="1824696"/>
            <a:ext cx="6096000" cy="2677656"/>
          </a:xfrm>
          <a:prstGeom prst="rect">
            <a:avLst/>
          </a:prstGeom>
          <a:noFill/>
        </p:spPr>
        <p:txBody>
          <a:bodyPr wrap="square">
            <a:spAutoFit/>
          </a:bodyPr>
          <a:lstStyle/>
          <a:p>
            <a:pPr marL="171450" marR="0" indent="-171450" algn="just">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Mr. James Beasley </a:t>
            </a:r>
            <a:r>
              <a:rPr lang="en-US" sz="1200" dirty="0">
                <a:effectLst/>
                <a:latin typeface="Calibri" panose="020F0502020204030204" pitchFamily="34" charset="0"/>
                <a:ea typeface="Times New Roman" panose="02020603050405020304" pitchFamily="18" charset="0"/>
                <a:cs typeface="Calibri" panose="020F0502020204030204" pitchFamily="34" charset="0"/>
              </a:rPr>
              <a:t>(Graduate Student, Philosophy)</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indent="-171450" algn="just">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Ryan Fisher </a:t>
            </a:r>
            <a:r>
              <a:rPr lang="en-US" sz="1200" dirty="0">
                <a:effectLst/>
                <a:latin typeface="Calibri" panose="020F0502020204030204" pitchFamily="34" charset="0"/>
                <a:ea typeface="Times New Roman" panose="02020603050405020304" pitchFamily="18" charset="0"/>
                <a:cs typeface="Calibri" panose="020F0502020204030204" pitchFamily="34" charset="0"/>
              </a:rPr>
              <a:t>(Associate Dean and Associate Professor, College of Communication and Fine Arts)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indent="-171450" algn="just">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Rhema Fuller </a:t>
            </a:r>
            <a:r>
              <a:rPr lang="en-US" sz="1200" dirty="0">
                <a:effectLst/>
                <a:latin typeface="Calibri" panose="020F0502020204030204" pitchFamily="34" charset="0"/>
                <a:ea typeface="Times New Roman" panose="02020603050405020304" pitchFamily="18" charset="0"/>
                <a:cs typeface="Calibri" panose="020F0502020204030204" pitchFamily="34" charset="0"/>
              </a:rPr>
              <a:t>(Associate Professor of Sport Commerce, Kemmons Wilson School of Hospitality)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indent="-171450" algn="just">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Earnestine Jenkins </a:t>
            </a:r>
            <a:r>
              <a:rPr lang="en-US" sz="1200" dirty="0">
                <a:effectLst/>
                <a:latin typeface="Calibri" panose="020F0502020204030204" pitchFamily="34" charset="0"/>
                <a:ea typeface="Times New Roman" panose="02020603050405020304" pitchFamily="18" charset="0"/>
                <a:cs typeface="Calibri" panose="020F0502020204030204" pitchFamily="34" charset="0"/>
              </a:rPr>
              <a:t>(Professor, Department of Art)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indent="-171450" algn="just">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Daniel Kiel </a:t>
            </a:r>
            <a:r>
              <a:rPr lang="en-US" sz="1200" dirty="0">
                <a:effectLst/>
                <a:latin typeface="Calibri" panose="020F0502020204030204" pitchFamily="34" charset="0"/>
                <a:ea typeface="Times New Roman" panose="02020603050405020304" pitchFamily="18" charset="0"/>
                <a:cs typeface="Calibri" panose="020F0502020204030204" pitchFamily="34" charset="0"/>
              </a:rPr>
              <a:t>(Professor, School of Law)</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indent="-171450" algn="just">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Marian Levy </a:t>
            </a:r>
            <a:r>
              <a:rPr lang="en-US" sz="1200" dirty="0">
                <a:effectLst/>
                <a:latin typeface="Calibri" panose="020F0502020204030204" pitchFamily="34" charset="0"/>
                <a:ea typeface="Times New Roman" panose="02020603050405020304" pitchFamily="18" charset="0"/>
                <a:cs typeface="Calibri" panose="020F0502020204030204" pitchFamily="34" charset="0"/>
              </a:rPr>
              <a:t>(Associate Dean and Professor, School of Public Health)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indent="-171450" algn="just">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Calibri" panose="020F0502020204030204" pitchFamily="34" charset="0"/>
              </a:rPr>
              <a:t>Dr. Kim Oller </a:t>
            </a:r>
            <a:r>
              <a:rPr lang="en-US" sz="1200" dirty="0">
                <a:effectLst/>
                <a:latin typeface="Calibri" panose="020F0502020204030204" pitchFamily="34" charset="0"/>
                <a:ea typeface="Calibri" panose="020F0502020204030204" pitchFamily="34" charset="0"/>
                <a:cs typeface="Calibri" panose="020F0502020204030204" pitchFamily="34" charset="0"/>
              </a:rPr>
              <a:t>(</a:t>
            </a:r>
            <a:r>
              <a:rPr lang="en-US" sz="1200" dirty="0">
                <a:effectLst/>
                <a:latin typeface="Calibri" panose="020F0502020204030204" pitchFamily="34" charset="0"/>
                <a:ea typeface="Times New Roman" panose="02020603050405020304" pitchFamily="18" charset="0"/>
                <a:cs typeface="Calibri" panose="020F0502020204030204" pitchFamily="34" charset="0"/>
              </a:rPr>
              <a:t>Plough Chair of Excellence, School of Communication Sciences and Disorders)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indent="-171450" algn="just">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Mr. Corey Reed </a:t>
            </a:r>
            <a:r>
              <a:rPr lang="en-US" sz="1200" dirty="0">
                <a:effectLst/>
                <a:latin typeface="Calibri" panose="020F0502020204030204" pitchFamily="34" charset="0"/>
                <a:ea typeface="Times New Roman" panose="02020603050405020304" pitchFamily="18" charset="0"/>
                <a:cs typeface="Calibri" panose="020F0502020204030204" pitchFamily="34" charset="0"/>
              </a:rPr>
              <a:t>(PhD Candidate, Department of Philosophy);</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indent="-171450" algn="just">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Brian L. Wright </a:t>
            </a:r>
            <a:r>
              <a:rPr lang="en-US" sz="1200" dirty="0">
                <a:effectLst/>
                <a:latin typeface="Calibri" panose="020F0502020204030204" pitchFamily="34" charset="0"/>
                <a:ea typeface="Times New Roman" panose="02020603050405020304" pitchFamily="18" charset="0"/>
                <a:cs typeface="Calibri" panose="020F0502020204030204" pitchFamily="34" charset="0"/>
              </a:rPr>
              <a:t>(Associate Professor and Program Coordinator of Early Childhood Education, College of Education &amp; Coordinator of the Middle School Cohort of the African American Academy)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indent="-171450" algn="just">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Hongmei Zhang </a:t>
            </a:r>
            <a:r>
              <a:rPr lang="en-US" sz="1200" dirty="0">
                <a:effectLst/>
                <a:latin typeface="Calibri" panose="020F0502020204030204" pitchFamily="34" charset="0"/>
                <a:ea typeface="Times New Roman" panose="02020603050405020304" pitchFamily="18" charset="0"/>
                <a:cs typeface="Calibri" panose="020F0502020204030204" pitchFamily="34" charset="0"/>
              </a:rPr>
              <a:t>(Bruns Endowed Professor, School of Public Health)</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44439B7-99F1-40E6-B3A9-713B17CF474F}"/>
              </a:ext>
            </a:extLst>
          </p:cNvPr>
          <p:cNvSpPr txBox="1"/>
          <p:nvPr/>
        </p:nvSpPr>
        <p:spPr>
          <a:xfrm>
            <a:off x="2117313" y="1383895"/>
            <a:ext cx="1428750" cy="369332"/>
          </a:xfrm>
          <a:prstGeom prst="rect">
            <a:avLst/>
          </a:prstGeom>
          <a:noFill/>
        </p:spPr>
        <p:txBody>
          <a:bodyPr wrap="square" rtlCol="0">
            <a:spAutoFit/>
          </a:bodyPr>
          <a:lstStyle/>
          <a:p>
            <a:pPr algn="ctr"/>
            <a:r>
              <a:rPr lang="en-US" b="1" u="sng" dirty="0"/>
              <a:t>Co-Leads</a:t>
            </a:r>
          </a:p>
        </p:txBody>
      </p:sp>
      <p:sp>
        <p:nvSpPr>
          <p:cNvPr id="14" name="Rectangle 13">
            <a:extLst>
              <a:ext uri="{FF2B5EF4-FFF2-40B4-BE49-F238E27FC236}">
                <a16:creationId xmlns:a16="http://schemas.microsoft.com/office/drawing/2014/main" id="{D976D46C-5257-4EC9-BD40-22ABF9A722C7}"/>
              </a:ext>
            </a:extLst>
          </p:cNvPr>
          <p:cNvSpPr/>
          <p:nvPr/>
        </p:nvSpPr>
        <p:spPr>
          <a:xfrm>
            <a:off x="5639485" y="1286769"/>
            <a:ext cx="3294974" cy="60401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Workgroup Members</a:t>
            </a:r>
          </a:p>
        </p:txBody>
      </p:sp>
      <p:sp>
        <p:nvSpPr>
          <p:cNvPr id="15" name="TextBox 14">
            <a:extLst>
              <a:ext uri="{FF2B5EF4-FFF2-40B4-BE49-F238E27FC236}">
                <a16:creationId xmlns:a16="http://schemas.microsoft.com/office/drawing/2014/main" id="{A18EE5D6-19E0-473A-844C-F9C5AC2B4BB3}"/>
              </a:ext>
            </a:extLst>
          </p:cNvPr>
          <p:cNvSpPr txBox="1"/>
          <p:nvPr/>
        </p:nvSpPr>
        <p:spPr>
          <a:xfrm>
            <a:off x="3750569" y="3972850"/>
            <a:ext cx="1781575" cy="1015663"/>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Dr. Ladrica Menson-Furr</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Associate Professor, English; Director of African and African American Studies</a:t>
            </a:r>
            <a:endParaRPr lang="en-US" sz="12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4764B95-8A90-4F6B-B462-FA6B7C59B691}"/>
              </a:ext>
            </a:extLst>
          </p:cNvPr>
          <p:cNvSpPr txBox="1"/>
          <p:nvPr/>
        </p:nvSpPr>
        <p:spPr>
          <a:xfrm>
            <a:off x="173468" y="3994520"/>
            <a:ext cx="1781575" cy="1015663"/>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Dr. Remy Debes</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Chair and Associate Professor of Philosophy, Department of Philosophy</a:t>
            </a:r>
            <a:endParaRPr lang="en-US" sz="12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ECDFF17-6D1A-454B-996C-9B25C6DEBCEE}"/>
              </a:ext>
            </a:extLst>
          </p:cNvPr>
          <p:cNvSpPr txBox="1"/>
          <p:nvPr/>
        </p:nvSpPr>
        <p:spPr>
          <a:xfrm>
            <a:off x="2077357" y="3972851"/>
            <a:ext cx="1637750" cy="1015663"/>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Dr. Beverly Cross</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Lillian and Morrie Moss Chair of Excellence in Urban Education at the UofM</a:t>
            </a:r>
            <a:endParaRPr lang="en-US" sz="12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A8B4EDC1-AA07-428B-8BF1-92557FA0CFD9}"/>
              </a:ext>
            </a:extLst>
          </p:cNvPr>
          <p:cNvSpPr txBox="1"/>
          <p:nvPr/>
        </p:nvSpPr>
        <p:spPr>
          <a:xfrm>
            <a:off x="323850" y="5323324"/>
            <a:ext cx="11785944" cy="1169551"/>
          </a:xfrm>
          <a:prstGeom prst="rect">
            <a:avLst/>
          </a:prstGeom>
          <a:noFill/>
        </p:spPr>
        <p:txBody>
          <a:bodyPr wrap="square">
            <a:spAutoFit/>
          </a:bodyPr>
          <a:lstStyle/>
          <a:p>
            <a:pPr marL="0" marR="0" algn="l">
              <a:spcBef>
                <a:spcPts val="0"/>
              </a:spcBef>
              <a:spcAft>
                <a:spcPts val="0"/>
              </a:spcAft>
            </a:pPr>
            <a:r>
              <a:rPr lang="en-US" sz="1400" b="1" dirty="0">
                <a:solidFill>
                  <a:schemeClr val="tx1"/>
                </a:solidFill>
                <a:effectLst/>
                <a:latin typeface="+mj-lt"/>
                <a:ea typeface="Calibri" panose="020F0502020204030204" pitchFamily="34" charset="0"/>
                <a:cs typeface="Arial" panose="020B0604020202020204" pitchFamily="34" charset="0"/>
              </a:rPr>
              <a:t>Goal: Identify /Develop Actionable Frameworks for Diversity, Equity, Inclusion and Social Justice</a:t>
            </a:r>
          </a:p>
          <a:p>
            <a:r>
              <a:rPr lang="en-US" sz="1400" dirty="0">
                <a:latin typeface="+mj-lt"/>
                <a:ea typeface="Calibri" panose="020F0502020204030204" pitchFamily="34" charset="0"/>
                <a:cs typeface="Arial" panose="020B0604020202020204" pitchFamily="34" charset="0"/>
              </a:rPr>
              <a:t>a.) </a:t>
            </a:r>
            <a:r>
              <a:rPr lang="en-US" sz="1400" dirty="0">
                <a:effectLst/>
                <a:latin typeface="+mj-lt"/>
                <a:ea typeface="Calibri" panose="020F0502020204030204" pitchFamily="34" charset="0"/>
                <a:cs typeface="Arial" panose="020B0604020202020204" pitchFamily="34" charset="0"/>
              </a:rPr>
              <a:t>All existing </a:t>
            </a:r>
            <a:r>
              <a:rPr lang="en-US" sz="1400" i="1" dirty="0">
                <a:effectLst/>
                <a:latin typeface="+mj-lt"/>
                <a:ea typeface="Calibri" panose="020F0502020204030204" pitchFamily="34" charset="0"/>
                <a:cs typeface="Arial" panose="020B0604020202020204" pitchFamily="34" charset="0"/>
              </a:rPr>
              <a:t>Major Core/Required Courses in Programs/Curriculum </a:t>
            </a:r>
            <a:r>
              <a:rPr lang="en-US" sz="1400" dirty="0">
                <a:effectLst/>
                <a:latin typeface="+mj-lt"/>
                <a:ea typeface="Calibri" panose="020F0502020204030204" pitchFamily="34" charset="0"/>
                <a:cs typeface="Arial" panose="020B0604020202020204" pitchFamily="34" charset="0"/>
              </a:rPr>
              <a:t>should be reviewed and revised to assure they address how racial inequities and social justice are relevant in and to the discipline (e.g., knowledge, impact on society, connections to racism)</a:t>
            </a:r>
          </a:p>
          <a:p>
            <a:pPr marL="0" marR="0" algn="l">
              <a:spcBef>
                <a:spcPts val="0"/>
              </a:spcBef>
              <a:spcAft>
                <a:spcPts val="0"/>
              </a:spcAft>
            </a:pPr>
            <a:r>
              <a:rPr lang="en-US" sz="1400" dirty="0">
                <a:effectLst/>
                <a:latin typeface="+mj-lt"/>
                <a:ea typeface="Calibri" panose="020F0502020204030204" pitchFamily="34" charset="0"/>
                <a:cs typeface="Arial" panose="020B0604020202020204" pitchFamily="34" charset="0"/>
              </a:rPr>
              <a:t>b.) Existing programs, majors, concentrations should be reviewed to identify the perspectives shaping them and assure that any gaps, inaccurate representations, and absence of diversity and inclusion are addressed</a:t>
            </a:r>
            <a:endParaRPr lang="en-US" sz="1400" dirty="0">
              <a:solidFill>
                <a:schemeClr val="tx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438171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AF6E38D-1518-4C9B-8A83-C3AECA0B927B}"/>
              </a:ext>
            </a:extLst>
          </p:cNvPr>
          <p:cNvSpPr txBox="1">
            <a:spLocks/>
          </p:cNvSpPr>
          <p:nvPr/>
        </p:nvSpPr>
        <p:spPr>
          <a:xfrm>
            <a:off x="738809"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spc="9" dirty="0">
              <a:solidFill>
                <a:srgbClr val="204279"/>
              </a:solidFill>
              <a:latin typeface="Proxima Nova Black"/>
            </a:endParaRPr>
          </a:p>
        </p:txBody>
      </p:sp>
      <p:pic>
        <p:nvPicPr>
          <p:cNvPr id="7170" name="Picture 2" descr="Dr. Randy Floyd">
            <a:extLst>
              <a:ext uri="{FF2B5EF4-FFF2-40B4-BE49-F238E27FC236}">
                <a16:creationId xmlns:a16="http://schemas.microsoft.com/office/drawing/2014/main" id="{8D2B58C9-7584-4364-95EF-BCC1B0A19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57" y="1785032"/>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r. Andre Johnson">
            <a:extLst>
              <a:ext uri="{FF2B5EF4-FFF2-40B4-BE49-F238E27FC236}">
                <a16:creationId xmlns:a16="http://schemas.microsoft.com/office/drawing/2014/main" id="{D50C2C73-A335-4819-BB36-1617DDC73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295" y="1773697"/>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r. Ladrica Menson-Furr">
            <a:extLst>
              <a:ext uri="{FF2B5EF4-FFF2-40B4-BE49-F238E27FC236}">
                <a16:creationId xmlns:a16="http://schemas.microsoft.com/office/drawing/2014/main" id="{25AE3596-F020-4EC6-908D-255688452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533" y="1797142"/>
            <a:ext cx="1428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BFD61E-3522-458B-9AA1-6B80CD34E894}"/>
              </a:ext>
            </a:extLst>
          </p:cNvPr>
          <p:cNvSpPr txBox="1"/>
          <p:nvPr/>
        </p:nvSpPr>
        <p:spPr>
          <a:xfrm>
            <a:off x="411873" y="270781"/>
            <a:ext cx="8991872" cy="400110"/>
          </a:xfrm>
          <a:prstGeom prst="rect">
            <a:avLst/>
          </a:prstGeom>
          <a:noFill/>
        </p:spPr>
        <p:txBody>
          <a:bodyPr wrap="square">
            <a:spAutoFit/>
          </a:bodyPr>
          <a:lstStyle/>
          <a:p>
            <a:r>
              <a:rPr lang="en-US" sz="2000" b="1" spc="9" dirty="0">
                <a:solidFill>
                  <a:schemeClr val="bg1"/>
                </a:solidFill>
                <a:latin typeface="Proxima Nova" panose="020B0604020202020204" charset="0"/>
              </a:rPr>
              <a:t>New Program Development: Race and Social Justice</a:t>
            </a:r>
            <a:endParaRPr lang="en-US" sz="2000" b="1" dirty="0">
              <a:solidFill>
                <a:schemeClr val="bg1"/>
              </a:solidFill>
              <a:latin typeface="Proxima Nova" panose="020B0604020202020204" charset="0"/>
            </a:endParaRPr>
          </a:p>
        </p:txBody>
      </p:sp>
      <p:sp>
        <p:nvSpPr>
          <p:cNvPr id="10" name="TextBox 9">
            <a:extLst>
              <a:ext uri="{FF2B5EF4-FFF2-40B4-BE49-F238E27FC236}">
                <a16:creationId xmlns:a16="http://schemas.microsoft.com/office/drawing/2014/main" id="{48D7A487-F685-45E9-8249-F330D15EE634}"/>
              </a:ext>
            </a:extLst>
          </p:cNvPr>
          <p:cNvSpPr txBox="1"/>
          <p:nvPr/>
        </p:nvSpPr>
        <p:spPr>
          <a:xfrm>
            <a:off x="5897218" y="1766533"/>
            <a:ext cx="6096000" cy="2857192"/>
          </a:xfrm>
          <a:prstGeom prst="rect">
            <a:avLst/>
          </a:prstGeom>
          <a:noFill/>
        </p:spPr>
        <p:txBody>
          <a:bodyPr wrap="square">
            <a:spAutoFit/>
          </a:bodyPr>
          <a:lstStyle/>
          <a:p>
            <a:pPr marL="234950" marR="0" indent="-171450">
              <a:lnSpc>
                <a:spcPts val="1370"/>
              </a:lnSpc>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Will Adams</a:t>
            </a:r>
            <a:r>
              <a:rPr lang="en-US" sz="1200" dirty="0">
                <a:effectLst/>
                <a:latin typeface="Calibri" panose="020F0502020204030204" pitchFamily="34" charset="0"/>
                <a:ea typeface="Times New Roman" panose="02020603050405020304" pitchFamily="18" charset="0"/>
                <a:cs typeface="Calibri" panose="020F0502020204030204" pitchFamily="34" charset="0"/>
              </a:rPr>
              <a:t>, Staff Psychologist, Counseling Center</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234950" marR="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Nathaniel Ball</a:t>
            </a:r>
            <a:r>
              <a:rPr lang="en-US" sz="1200" dirty="0">
                <a:effectLst/>
                <a:latin typeface="Calibri" panose="020F0502020204030204" pitchFamily="34" charset="0"/>
                <a:ea typeface="Times New Roman" panose="02020603050405020304" pitchFamily="18" charset="0"/>
                <a:cs typeface="Calibri" panose="020F0502020204030204" pitchFamily="34" charset="0"/>
              </a:rPr>
              <a:t>, Media and Programs Coordinator, Hooks Institute for Social Change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234950" marR="247015"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Carol Danehower</a:t>
            </a:r>
            <a:r>
              <a:rPr lang="en-US" sz="1200" dirty="0">
                <a:effectLst/>
                <a:latin typeface="Calibri" panose="020F0502020204030204" pitchFamily="34" charset="0"/>
                <a:ea typeface="Times New Roman" panose="02020603050405020304" pitchFamily="18" charset="0"/>
                <a:cs typeface="Calibri" panose="020F0502020204030204" pitchFamily="34" charset="0"/>
              </a:rPr>
              <a:t>, Associate Professor, Department of Management and Chair, University Undergraduate Council</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234950" marR="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Will Duffy</a:t>
            </a:r>
            <a:r>
              <a:rPr lang="en-US" sz="1200" dirty="0">
                <a:effectLst/>
                <a:latin typeface="Calibri" panose="020F0502020204030204" pitchFamily="34" charset="0"/>
                <a:ea typeface="Times New Roman" panose="02020603050405020304" pitchFamily="18" charset="0"/>
                <a:cs typeface="Calibri" panose="020F0502020204030204" pitchFamily="34" charset="0"/>
              </a:rPr>
              <a:t>, Associate Professor, English</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234950" marR="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Terri Lee Freeman</a:t>
            </a:r>
            <a:r>
              <a:rPr lang="en-US" sz="1200" dirty="0">
                <a:effectLst/>
                <a:latin typeface="Calibri" panose="020F0502020204030204" pitchFamily="34" charset="0"/>
                <a:ea typeface="Times New Roman" panose="02020603050405020304" pitchFamily="18" charset="0"/>
                <a:cs typeface="Calibri" panose="020F0502020204030204" pitchFamily="34" charset="0"/>
              </a:rPr>
              <a:t>, President, National Civil Rights Museum</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234950" marR="0" indent="-171450">
              <a:spcBef>
                <a:spcPts val="5"/>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Joanne Gikas</a:t>
            </a:r>
            <a:r>
              <a:rPr lang="en-US" sz="1200" dirty="0">
                <a:effectLst/>
                <a:latin typeface="Calibri" panose="020F0502020204030204" pitchFamily="34" charset="0"/>
                <a:ea typeface="Times New Roman" panose="02020603050405020304" pitchFamily="18" charset="0"/>
                <a:cs typeface="Calibri" panose="020F0502020204030204" pitchFamily="34" charset="0"/>
              </a:rPr>
              <a:t>, Associate Dean, College of Professional &amp; Liberal Studies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234950" marR="508635"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Matt Haught</a:t>
            </a:r>
            <a:r>
              <a:rPr lang="en-US" sz="1200" dirty="0">
                <a:effectLst/>
                <a:latin typeface="Calibri" panose="020F0502020204030204" pitchFamily="34" charset="0"/>
                <a:ea typeface="Times New Roman" panose="02020603050405020304" pitchFamily="18" charset="0"/>
                <a:cs typeface="Calibri" panose="020F0502020204030204" pitchFamily="34" charset="0"/>
              </a:rPr>
              <a:t>, Assistant Chair and Associate Professor, Department Of Journalism and Strategic Media</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234950" marR="127635"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Robin Poston</a:t>
            </a:r>
            <a:r>
              <a:rPr lang="en-US" sz="1200" dirty="0">
                <a:effectLst/>
                <a:latin typeface="Calibri" panose="020F0502020204030204" pitchFamily="34" charset="0"/>
                <a:ea typeface="Times New Roman" panose="02020603050405020304" pitchFamily="18" charset="0"/>
                <a:cs typeface="Calibri" panose="020F0502020204030204" pitchFamily="34" charset="0"/>
              </a:rPr>
              <a:t>, Professor, Department of Business Information and Technology, and Dean of the Graduate School</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234950" marR="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Ron Serino</a:t>
            </a:r>
            <a:r>
              <a:rPr lang="en-US" sz="1200" dirty="0">
                <a:effectLst/>
                <a:latin typeface="Calibri" panose="020F0502020204030204" pitchFamily="34" charset="0"/>
                <a:ea typeface="Times New Roman" panose="02020603050405020304" pitchFamily="18" charset="0"/>
                <a:cs typeface="Calibri" panose="020F0502020204030204" pitchFamily="34" charset="0"/>
              </a:rPr>
              <a:t>, Instructor, College of Professional &amp; Liberal Studies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234950" marR="704215"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Maurice Williams</a:t>
            </a:r>
            <a:r>
              <a:rPr lang="en-US" sz="1200" dirty="0">
                <a:effectLst/>
                <a:latin typeface="Calibri" panose="020F0502020204030204" pitchFamily="34" charset="0"/>
                <a:ea typeface="Times New Roman" panose="02020603050405020304" pitchFamily="18" charset="0"/>
                <a:cs typeface="Calibri" panose="020F0502020204030204" pitchFamily="34" charset="0"/>
              </a:rPr>
              <a:t>, Associate Director, Institute on Disability TigerLIFE (Learning Independence, Fostering Employment &amp; Education)</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234950" marR="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Danesha Winfrey</a:t>
            </a:r>
            <a:r>
              <a:rPr lang="en-US" sz="1200" dirty="0">
                <a:effectLst/>
                <a:latin typeface="Calibri" panose="020F0502020204030204" pitchFamily="34" charset="0"/>
                <a:ea typeface="Times New Roman" panose="02020603050405020304" pitchFamily="18" charset="0"/>
                <a:cs typeface="Calibri" panose="020F0502020204030204" pitchFamily="34" charset="0"/>
              </a:rPr>
              <a:t>, College Academic Advisor, College of Professional &amp; Liberal Studies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A3F12938-B930-4764-B3EC-2809D58D6EBD}"/>
              </a:ext>
            </a:extLst>
          </p:cNvPr>
          <p:cNvSpPr/>
          <p:nvPr/>
        </p:nvSpPr>
        <p:spPr>
          <a:xfrm>
            <a:off x="6108969" y="1213865"/>
            <a:ext cx="3294974" cy="60401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Workgroup Members</a:t>
            </a:r>
          </a:p>
        </p:txBody>
      </p:sp>
      <p:sp>
        <p:nvSpPr>
          <p:cNvPr id="14" name="TextBox 13">
            <a:extLst>
              <a:ext uri="{FF2B5EF4-FFF2-40B4-BE49-F238E27FC236}">
                <a16:creationId xmlns:a16="http://schemas.microsoft.com/office/drawing/2014/main" id="{60B68BDD-C73A-49FC-B8C8-5A0A3A221D95}"/>
              </a:ext>
            </a:extLst>
          </p:cNvPr>
          <p:cNvSpPr txBox="1"/>
          <p:nvPr/>
        </p:nvSpPr>
        <p:spPr>
          <a:xfrm>
            <a:off x="2390295" y="1301992"/>
            <a:ext cx="1428750" cy="369332"/>
          </a:xfrm>
          <a:prstGeom prst="rect">
            <a:avLst/>
          </a:prstGeom>
          <a:noFill/>
        </p:spPr>
        <p:txBody>
          <a:bodyPr wrap="square" rtlCol="0">
            <a:spAutoFit/>
          </a:bodyPr>
          <a:lstStyle/>
          <a:p>
            <a:pPr algn="ctr"/>
            <a:r>
              <a:rPr lang="en-US" b="1" u="sng" dirty="0"/>
              <a:t>Co-Leads</a:t>
            </a:r>
          </a:p>
        </p:txBody>
      </p:sp>
      <p:sp>
        <p:nvSpPr>
          <p:cNvPr id="16" name="TextBox 15">
            <a:extLst>
              <a:ext uri="{FF2B5EF4-FFF2-40B4-BE49-F238E27FC236}">
                <a16:creationId xmlns:a16="http://schemas.microsoft.com/office/drawing/2014/main" id="{D040DA99-96FF-4BE0-8E8D-FABF582E18F2}"/>
              </a:ext>
            </a:extLst>
          </p:cNvPr>
          <p:cNvSpPr txBox="1"/>
          <p:nvPr/>
        </p:nvSpPr>
        <p:spPr>
          <a:xfrm>
            <a:off x="4079185" y="3796267"/>
            <a:ext cx="1804780" cy="1200329"/>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Dr. Ladrica Menson-Furr</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Associate Professor, English; Director of African and African American Studies (Liaison)</a:t>
            </a:r>
            <a:endParaRPr lang="en-US" sz="12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11F4F8A-AD86-4127-AE29-F1BCE861EA72}"/>
              </a:ext>
            </a:extLst>
          </p:cNvPr>
          <p:cNvSpPr txBox="1"/>
          <p:nvPr/>
        </p:nvSpPr>
        <p:spPr>
          <a:xfrm>
            <a:off x="2212840" y="3814930"/>
            <a:ext cx="1804780" cy="1015663"/>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Dr. Andre E. Johnson</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Associate Professor of Rhetoric and Media Studies, Department of Communication and Film</a:t>
            </a:r>
            <a:endParaRPr lang="en-US" sz="12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29C376D-8FB7-4F3F-90BC-EFB21BC25348}"/>
              </a:ext>
            </a:extLst>
          </p:cNvPr>
          <p:cNvSpPr txBox="1"/>
          <p:nvPr/>
        </p:nvSpPr>
        <p:spPr>
          <a:xfrm>
            <a:off x="264770" y="3814930"/>
            <a:ext cx="1934817" cy="646331"/>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Dr. Randy Floyd</a:t>
            </a:r>
            <a:br>
              <a:rPr lang="en-US" sz="1200" dirty="0">
                <a:latin typeface="Calibri" panose="020F0502020204030204" pitchFamily="34" charset="0"/>
                <a:cs typeface="Calibri" panose="020F0502020204030204" pitchFamily="34" charset="0"/>
              </a:rPr>
            </a:br>
            <a:r>
              <a:rPr lang="en-US" sz="1200" i="0" dirty="0">
                <a:effectLst/>
                <a:latin typeface="Calibri" panose="020F0502020204030204" pitchFamily="34" charset="0"/>
                <a:cs typeface="Calibri" panose="020F0502020204030204" pitchFamily="34" charset="0"/>
              </a:rPr>
              <a:t>Chair and Professor, Department of Psychology</a:t>
            </a:r>
            <a:endParaRPr lang="en-US" sz="12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68E698E-7184-4A5F-933D-30371D47FD75}"/>
              </a:ext>
            </a:extLst>
          </p:cNvPr>
          <p:cNvSpPr txBox="1"/>
          <p:nvPr/>
        </p:nvSpPr>
        <p:spPr>
          <a:xfrm>
            <a:off x="100208" y="5178334"/>
            <a:ext cx="11893010" cy="1336263"/>
          </a:xfrm>
          <a:prstGeom prst="rect">
            <a:avLst/>
          </a:prstGeom>
          <a:noFill/>
        </p:spPr>
        <p:txBody>
          <a:bodyPr wrap="square">
            <a:spAutoFit/>
          </a:bodyPr>
          <a:lstStyle/>
          <a:p>
            <a:pPr marR="0">
              <a:spcBef>
                <a:spcPts val="0"/>
              </a:spcBef>
            </a:pPr>
            <a:r>
              <a:rPr lang="en-US" sz="1400" b="1" dirty="0">
                <a:effectLst/>
                <a:latin typeface="+mj-lt"/>
                <a:ea typeface="Times New Roman" panose="02020603050405020304" pitchFamily="18" charset="0"/>
                <a:cs typeface="Times New Roman" panose="02020603050405020304" pitchFamily="18" charset="0"/>
              </a:rPr>
              <a:t> Goal: Develop a strategic plan of action to review requests for programming within the context of existing academic programs focused on race and social justice to </a:t>
            </a:r>
          </a:p>
          <a:p>
            <a:pPr marR="0">
              <a:spcBef>
                <a:spcPts val="0"/>
              </a:spcBef>
            </a:pPr>
            <a:r>
              <a:rPr lang="en-US" sz="1400" b="1" dirty="0">
                <a:effectLst/>
                <a:latin typeface="+mj-lt"/>
                <a:ea typeface="Times New Roman" panose="02020603050405020304" pitchFamily="18" charset="0"/>
                <a:cs typeface="Times New Roman" panose="02020603050405020304" pitchFamily="18" charset="0"/>
              </a:rPr>
              <a:t> determine need and avoid duplication.</a:t>
            </a:r>
          </a:p>
          <a:p>
            <a:r>
              <a:rPr lang="en-US" sz="1400" dirty="0">
                <a:latin typeface="+mj-lt"/>
                <a:ea typeface="Calibri" panose="020F0502020204030204" pitchFamily="34" charset="0"/>
                <a:cs typeface="Times New Roman" panose="02020603050405020304" pitchFamily="18" charset="0"/>
              </a:rPr>
              <a:t>a.) Identify a</a:t>
            </a:r>
            <a:r>
              <a:rPr lang="en-US" sz="1400" dirty="0">
                <a:effectLst/>
                <a:latin typeface="+mj-lt"/>
                <a:ea typeface="Calibri" panose="020F0502020204030204" pitchFamily="34" charset="0"/>
                <a:cs typeface="Times New Roman" panose="02020603050405020304" pitchFamily="18" charset="0"/>
              </a:rPr>
              <a:t> work group and administrative representatives to seek university approval for modified or new items to appear in proposal guidelines.</a:t>
            </a:r>
          </a:p>
          <a:p>
            <a:r>
              <a:rPr lang="en-US" sz="1400" dirty="0">
                <a:latin typeface="+mj-lt"/>
                <a:ea typeface="Calibri" panose="020F0502020204030204" pitchFamily="34" charset="0"/>
                <a:cs typeface="Times New Roman" panose="02020603050405020304" pitchFamily="18" charset="0"/>
              </a:rPr>
              <a:t>b.) </a:t>
            </a:r>
            <a:r>
              <a:rPr lang="en-US" sz="1400" dirty="0">
                <a:effectLst/>
                <a:latin typeface="+mj-lt"/>
                <a:ea typeface="Calibri" panose="020F0502020204030204" pitchFamily="34" charset="0"/>
                <a:cs typeface="Times New Roman" panose="02020603050405020304" pitchFamily="18" charset="0"/>
              </a:rPr>
              <a:t> Ensure that proposals for new courses, majors, minors, concentrations, programs, and certificates address the goals of eradicating racism and</a:t>
            </a:r>
          </a:p>
          <a:p>
            <a:pPr marL="67945" marR="0">
              <a:lnSpc>
                <a:spcPts val="1295"/>
              </a:lnSpc>
              <a:spcBef>
                <a:spcPts val="25"/>
              </a:spcBef>
            </a:pPr>
            <a:r>
              <a:rPr lang="en-US" sz="1400" dirty="0">
                <a:effectLst/>
                <a:latin typeface="+mj-lt"/>
                <a:ea typeface="Calibri" panose="020F0502020204030204" pitchFamily="34" charset="0"/>
                <a:cs typeface="Times New Roman" panose="02020603050405020304" pitchFamily="18" charset="0"/>
              </a:rPr>
              <a:t>promoting social justice</a:t>
            </a:r>
          </a:p>
          <a:p>
            <a:pPr marL="0" marR="0">
              <a:spcBef>
                <a:spcPts val="0"/>
              </a:spcBef>
            </a:pPr>
            <a:r>
              <a:rPr lang="en-US" sz="1400" dirty="0">
                <a:latin typeface="+mj-lt"/>
                <a:ea typeface="Calibri" panose="020F0502020204030204" pitchFamily="34" charset="0"/>
                <a:cs typeface="Times New Roman" panose="02020603050405020304" pitchFamily="18" charset="0"/>
              </a:rPr>
              <a:t>  </a:t>
            </a:r>
            <a:endParaRPr lang="en-US" sz="14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10961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2B29-8890-467E-8A51-A8473ADA8A09}"/>
              </a:ext>
            </a:extLst>
          </p:cNvPr>
          <p:cNvSpPr>
            <a:spLocks noGrp="1"/>
          </p:cNvSpPr>
          <p:nvPr>
            <p:ph type="title"/>
          </p:nvPr>
        </p:nvSpPr>
        <p:spPr/>
        <p:txBody>
          <a:bodyPr>
            <a:normAutofit/>
          </a:bodyPr>
          <a:lstStyle/>
          <a:p>
            <a:pPr algn="ctr"/>
            <a:br>
              <a:rPr kumimoji="0" lang="en-US" sz="4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endParaRPr lang="en-US" spc="9" dirty="0">
              <a:solidFill>
                <a:srgbClr val="204279"/>
              </a:solidFill>
              <a:latin typeface="Proxima Nova Black"/>
            </a:endParaRPr>
          </a:p>
        </p:txBody>
      </p:sp>
      <p:sp>
        <p:nvSpPr>
          <p:cNvPr id="17" name="Title 1">
            <a:extLst>
              <a:ext uri="{FF2B5EF4-FFF2-40B4-BE49-F238E27FC236}">
                <a16:creationId xmlns:a16="http://schemas.microsoft.com/office/drawing/2014/main" id="{0AF6E38D-1518-4C9B-8A83-C3AECA0B927B}"/>
              </a:ext>
            </a:extLst>
          </p:cNvPr>
          <p:cNvSpPr txBox="1">
            <a:spLocks/>
          </p:cNvSpPr>
          <p:nvPr/>
        </p:nvSpPr>
        <p:spPr>
          <a:xfrm>
            <a:off x="738809"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spc="9" dirty="0">
              <a:solidFill>
                <a:srgbClr val="204279"/>
              </a:solidFill>
              <a:latin typeface="Proxima Nova Black"/>
            </a:endParaRPr>
          </a:p>
        </p:txBody>
      </p:sp>
      <p:pic>
        <p:nvPicPr>
          <p:cNvPr id="8194" name="Picture 2" descr="Dr. Richard Lou">
            <a:extLst>
              <a:ext uri="{FF2B5EF4-FFF2-40B4-BE49-F238E27FC236}">
                <a16:creationId xmlns:a16="http://schemas.microsoft.com/office/drawing/2014/main" id="{B6BD939C-F706-4825-B41C-38FD1C32E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37" y="2402633"/>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manda Lee Savage">
            <a:extLst>
              <a:ext uri="{FF2B5EF4-FFF2-40B4-BE49-F238E27FC236}">
                <a16:creationId xmlns:a16="http://schemas.microsoft.com/office/drawing/2014/main" id="{37427B3B-E4B4-492F-93A6-5C91C6E69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195" y="2411601"/>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atica Jones">
            <a:extLst>
              <a:ext uri="{FF2B5EF4-FFF2-40B4-BE49-F238E27FC236}">
                <a16:creationId xmlns:a16="http://schemas.microsoft.com/office/drawing/2014/main" id="{88065A92-F8B6-42C6-8423-CF482AA95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642" y="2430470"/>
            <a:ext cx="1428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20EB3CC-0505-4289-818B-09422FFDD6FD}"/>
              </a:ext>
            </a:extLst>
          </p:cNvPr>
          <p:cNvSpPr txBox="1"/>
          <p:nvPr/>
        </p:nvSpPr>
        <p:spPr>
          <a:xfrm>
            <a:off x="354270" y="215536"/>
            <a:ext cx="8991872" cy="400110"/>
          </a:xfrm>
          <a:prstGeom prst="rect">
            <a:avLst/>
          </a:prstGeom>
          <a:noFill/>
        </p:spPr>
        <p:txBody>
          <a:bodyPr wrap="square">
            <a:spAutoFit/>
          </a:bodyPr>
          <a:lstStyle/>
          <a:p>
            <a:r>
              <a:rPr lang="en-US" sz="2000" b="1" spc="9" dirty="0">
                <a:solidFill>
                  <a:schemeClr val="bg1"/>
                </a:solidFill>
                <a:latin typeface="Proxima Nova" panose="020B0604020202020204" charset="0"/>
              </a:rPr>
              <a:t>Fostering a Sense of Belonging and Support for All</a:t>
            </a:r>
            <a:endParaRPr lang="en-US" sz="2000" b="1" dirty="0">
              <a:solidFill>
                <a:schemeClr val="bg1"/>
              </a:solidFill>
              <a:latin typeface="Proxima Nova" panose="020B0604020202020204" charset="0"/>
            </a:endParaRPr>
          </a:p>
        </p:txBody>
      </p:sp>
      <p:sp>
        <p:nvSpPr>
          <p:cNvPr id="10" name="TextBox 9">
            <a:extLst>
              <a:ext uri="{FF2B5EF4-FFF2-40B4-BE49-F238E27FC236}">
                <a16:creationId xmlns:a16="http://schemas.microsoft.com/office/drawing/2014/main" id="{ED03EBF6-5909-4793-BE1E-A6C7EA25549F}"/>
              </a:ext>
            </a:extLst>
          </p:cNvPr>
          <p:cNvSpPr txBox="1"/>
          <p:nvPr/>
        </p:nvSpPr>
        <p:spPr>
          <a:xfrm>
            <a:off x="6710984" y="2217487"/>
            <a:ext cx="6096000" cy="3231654"/>
          </a:xfrm>
          <a:prstGeom prst="rect">
            <a:avLst/>
          </a:prstGeom>
          <a:noFill/>
        </p:spPr>
        <p:txBody>
          <a:bodyPr wrap="square">
            <a:spAutoFit/>
          </a:bodyPr>
          <a:lstStyle/>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Lucienne Auz</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Marella Baccay </a:t>
            </a:r>
            <a:r>
              <a:rPr lang="en-US" sz="1200" u="sng"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Tara Marie Buchannan </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Daniel A Bureau </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Gloria Fulton Carr </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Z U Ivy  </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Rebecca Howard</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Latica Monique Jones </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Holly Lau </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Chelsea Dawn Liddell</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Richard A. Lou</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Amillyon Riley     </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Amanda Lee Keikialoha Savage </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Linda Steele </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Isabel Machado Wildberger</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Shan'Ternera Aqua'Netta Williams </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Leah Windsor </a:t>
            </a:r>
            <a:endParaRPr lang="en-US" sz="1200" dirty="0">
              <a:effectLst/>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3C6DA0C2-430E-424B-90E2-449D95AA35CB}"/>
              </a:ext>
            </a:extLst>
          </p:cNvPr>
          <p:cNvSpPr txBox="1"/>
          <p:nvPr/>
        </p:nvSpPr>
        <p:spPr>
          <a:xfrm>
            <a:off x="2624653" y="1734897"/>
            <a:ext cx="1428750" cy="369332"/>
          </a:xfrm>
          <a:prstGeom prst="rect">
            <a:avLst/>
          </a:prstGeom>
          <a:noFill/>
        </p:spPr>
        <p:txBody>
          <a:bodyPr wrap="square" rtlCol="0">
            <a:spAutoFit/>
          </a:bodyPr>
          <a:lstStyle/>
          <a:p>
            <a:pPr algn="ctr"/>
            <a:r>
              <a:rPr lang="en-US" b="1" u="sng" dirty="0"/>
              <a:t>Co-Leads</a:t>
            </a:r>
          </a:p>
        </p:txBody>
      </p:sp>
      <p:sp>
        <p:nvSpPr>
          <p:cNvPr id="14" name="Rectangle 13">
            <a:extLst>
              <a:ext uri="{FF2B5EF4-FFF2-40B4-BE49-F238E27FC236}">
                <a16:creationId xmlns:a16="http://schemas.microsoft.com/office/drawing/2014/main" id="{1ABABFF5-6D81-4A42-A9B1-A229D76D5DDD}"/>
              </a:ext>
            </a:extLst>
          </p:cNvPr>
          <p:cNvSpPr/>
          <p:nvPr/>
        </p:nvSpPr>
        <p:spPr>
          <a:xfrm>
            <a:off x="6051168" y="1663342"/>
            <a:ext cx="3294974" cy="60401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Workgroup Members</a:t>
            </a:r>
          </a:p>
        </p:txBody>
      </p:sp>
      <p:sp>
        <p:nvSpPr>
          <p:cNvPr id="16" name="TextBox 15">
            <a:extLst>
              <a:ext uri="{FF2B5EF4-FFF2-40B4-BE49-F238E27FC236}">
                <a16:creationId xmlns:a16="http://schemas.microsoft.com/office/drawing/2014/main" id="{87A4AD8C-55FF-4717-8A9D-94AB346AA4EA}"/>
              </a:ext>
            </a:extLst>
          </p:cNvPr>
          <p:cNvSpPr txBox="1"/>
          <p:nvPr/>
        </p:nvSpPr>
        <p:spPr>
          <a:xfrm>
            <a:off x="487099" y="4402326"/>
            <a:ext cx="1891748" cy="646331"/>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Dr. Richard Lou</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Professor and Chair, Department of Art</a:t>
            </a:r>
            <a:endParaRPr lang="en-US" sz="12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FAFD1C6-1341-473D-AB59-9AD7D54DC109}"/>
              </a:ext>
            </a:extLst>
          </p:cNvPr>
          <p:cNvSpPr txBox="1"/>
          <p:nvPr/>
        </p:nvSpPr>
        <p:spPr>
          <a:xfrm>
            <a:off x="2378847" y="4421195"/>
            <a:ext cx="2084731" cy="830997"/>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Amanda Lee Savage</a:t>
            </a:r>
          </a:p>
          <a:p>
            <a:pPr algn="ctr"/>
            <a:r>
              <a:rPr lang="en-US" sz="1200" b="0" i="0" dirty="0">
                <a:effectLst/>
                <a:latin typeface="Calibri" panose="020F0502020204030204" pitchFamily="34" charset="0"/>
                <a:cs typeface="Calibri" panose="020F0502020204030204" pitchFamily="34" charset="0"/>
              </a:rPr>
              <a:t>Instructor &amp; Undergraduate Advisor, Department of History</a:t>
            </a:r>
            <a:endParaRPr lang="en-US" sz="12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5AD684E-FF68-40FD-9712-C8B04429F322}"/>
              </a:ext>
            </a:extLst>
          </p:cNvPr>
          <p:cNvSpPr txBox="1"/>
          <p:nvPr/>
        </p:nvSpPr>
        <p:spPr>
          <a:xfrm>
            <a:off x="4521017" y="4402326"/>
            <a:ext cx="1539999" cy="830997"/>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Latica Jones</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Business Officer III, College of Arts and Sciences</a:t>
            </a:r>
            <a:endParaRPr lang="en-US" sz="12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028C5B6-9EF9-460D-AFED-F7774A3F42A0}"/>
              </a:ext>
            </a:extLst>
          </p:cNvPr>
          <p:cNvSpPr txBox="1"/>
          <p:nvPr/>
        </p:nvSpPr>
        <p:spPr>
          <a:xfrm>
            <a:off x="354270" y="5611296"/>
            <a:ext cx="11930495" cy="1107996"/>
          </a:xfrm>
          <a:prstGeom prst="rect">
            <a:avLst/>
          </a:prstGeom>
          <a:noFill/>
        </p:spPr>
        <p:txBody>
          <a:bodyPr wrap="square">
            <a:spAutoFit/>
          </a:bodyPr>
          <a:lstStyle/>
          <a:p>
            <a:r>
              <a:rPr lang="en-US" sz="1400" b="1" dirty="0">
                <a:effectLst/>
                <a:latin typeface="+mj-lt"/>
                <a:ea typeface="Times New Roman" panose="02020603050405020304" pitchFamily="18" charset="0"/>
              </a:rPr>
              <a:t>Goal:  Create Symposia/Conferences on Race/Social Justice/Community Building (possibly revenue generating)</a:t>
            </a:r>
          </a:p>
          <a:p>
            <a:r>
              <a:rPr lang="en-US" sz="1400" dirty="0">
                <a:latin typeface="+mj-lt"/>
              </a:rPr>
              <a:t>a.) </a:t>
            </a:r>
            <a:r>
              <a:rPr lang="en-US" sz="1400" dirty="0">
                <a:effectLst/>
                <a:latin typeface="+mj-lt"/>
                <a:ea typeface="Times New Roman" panose="02020603050405020304" pitchFamily="18" charset="0"/>
              </a:rPr>
              <a:t>Select units that will lead</a:t>
            </a:r>
            <a:r>
              <a:rPr lang="en-US" sz="1400" dirty="0">
                <a:latin typeface="+mj-lt"/>
                <a:ea typeface="Times New Roman" panose="02020603050405020304" pitchFamily="18" charset="0"/>
              </a:rPr>
              <a:t> and </a:t>
            </a:r>
            <a:r>
              <a:rPr lang="en-US" sz="1400" dirty="0">
                <a:effectLst/>
                <a:latin typeface="+mj-lt"/>
                <a:ea typeface="Times New Roman" panose="02020603050405020304" pitchFamily="18" charset="0"/>
              </a:rPr>
              <a:t>support efforts for organizing conference</a:t>
            </a:r>
          </a:p>
          <a:p>
            <a:r>
              <a:rPr lang="en-US" sz="1400" dirty="0">
                <a:latin typeface="+mj-lt"/>
              </a:rPr>
              <a:t>b.) </a:t>
            </a:r>
            <a:r>
              <a:rPr lang="en-US" sz="1400" dirty="0">
                <a:effectLst/>
                <a:latin typeface="+mj-lt"/>
                <a:ea typeface="Times New Roman" panose="02020603050405020304" pitchFamily="18" charset="0"/>
              </a:rPr>
              <a:t>Enlist faculty, staff and students from a broad spectrum of disciplines to collaborate on organizing and generating topics for conference, dates.</a:t>
            </a:r>
          </a:p>
          <a:p>
            <a:endParaRPr lang="en-US" sz="1200" dirty="0">
              <a:latin typeface="Calibri" panose="020F0502020204030204" pitchFamily="34" charset="0"/>
              <a:ea typeface="Times New Roman" panose="02020603050405020304" pitchFamily="18" charset="0"/>
            </a:endParaRPr>
          </a:p>
          <a:p>
            <a:endParaRPr lang="en-US" sz="1200" dirty="0"/>
          </a:p>
        </p:txBody>
      </p:sp>
    </p:spTree>
    <p:extLst>
      <p:ext uri="{BB962C8B-B14F-4D97-AF65-F5344CB8AC3E}">
        <p14:creationId xmlns:p14="http://schemas.microsoft.com/office/powerpoint/2010/main" val="23839489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2B29-8890-467E-8A51-A8473ADA8A09}"/>
              </a:ext>
            </a:extLst>
          </p:cNvPr>
          <p:cNvSpPr>
            <a:spLocks noGrp="1"/>
          </p:cNvSpPr>
          <p:nvPr>
            <p:ph type="title"/>
          </p:nvPr>
        </p:nvSpPr>
        <p:spPr/>
        <p:txBody>
          <a:bodyPr>
            <a:normAutofit/>
          </a:bodyPr>
          <a:lstStyle/>
          <a:p>
            <a:pPr algn="ctr"/>
            <a:br>
              <a:rPr kumimoji="0" lang="en-US" sz="4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endParaRPr lang="en-US" spc="9" dirty="0">
              <a:solidFill>
                <a:srgbClr val="204279"/>
              </a:solidFill>
              <a:latin typeface="Proxima Nova Black"/>
            </a:endParaRPr>
          </a:p>
        </p:txBody>
      </p:sp>
      <p:pic>
        <p:nvPicPr>
          <p:cNvPr id="9222" name="Picture 6" descr="J.W. Gibson">
            <a:extLst>
              <a:ext uri="{FF2B5EF4-FFF2-40B4-BE49-F238E27FC236}">
                <a16:creationId xmlns:a16="http://schemas.microsoft.com/office/drawing/2014/main" id="{C09AE218-1CF0-4CC6-B892-3FCBE0D37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091" y="1489961"/>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olyn Hardy">
            <a:extLst>
              <a:ext uri="{FF2B5EF4-FFF2-40B4-BE49-F238E27FC236}">
                <a16:creationId xmlns:a16="http://schemas.microsoft.com/office/drawing/2014/main" id="{763802A0-BB34-4D57-83BB-A502426CA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531" y="3038300"/>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Beverly Robertson">
            <a:extLst>
              <a:ext uri="{FF2B5EF4-FFF2-40B4-BE49-F238E27FC236}">
                <a16:creationId xmlns:a16="http://schemas.microsoft.com/office/drawing/2014/main" id="{61740341-DB83-4EBF-9A39-B9C20A62B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695" y="1543188"/>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Dr. Albert Okunade">
            <a:extLst>
              <a:ext uri="{FF2B5EF4-FFF2-40B4-BE49-F238E27FC236}">
                <a16:creationId xmlns:a16="http://schemas.microsoft.com/office/drawing/2014/main" id="{3F248408-D1C2-41D6-875D-BEBCB36B7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4244" y="1545245"/>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Nick Pappas">
            <a:extLst>
              <a:ext uri="{FF2B5EF4-FFF2-40B4-BE49-F238E27FC236}">
                <a16:creationId xmlns:a16="http://schemas.microsoft.com/office/drawing/2014/main" id="{197EF390-5123-4509-9470-DDD9FA0DF0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4674" y="3038301"/>
            <a:ext cx="1428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8D429C7-6318-4C74-BCB1-46978975CC85}"/>
              </a:ext>
            </a:extLst>
          </p:cNvPr>
          <p:cNvSpPr txBox="1"/>
          <p:nvPr/>
        </p:nvSpPr>
        <p:spPr>
          <a:xfrm>
            <a:off x="255095" y="235772"/>
            <a:ext cx="8991872" cy="400110"/>
          </a:xfrm>
          <a:prstGeom prst="rect">
            <a:avLst/>
          </a:prstGeom>
          <a:noFill/>
        </p:spPr>
        <p:txBody>
          <a:bodyPr wrap="square">
            <a:spAutoFit/>
          </a:bodyPr>
          <a:lstStyle/>
          <a:p>
            <a:r>
              <a:rPr lang="en-US" sz="2000" b="1" spc="9" dirty="0">
                <a:solidFill>
                  <a:schemeClr val="bg1"/>
                </a:solidFill>
                <a:latin typeface="Proxima Nova" panose="020B0604020202020204" charset="0"/>
              </a:rPr>
              <a:t>Contracting with Minority Businesses</a:t>
            </a:r>
            <a:endParaRPr lang="en-US" sz="2000" b="1" dirty="0">
              <a:solidFill>
                <a:schemeClr val="bg1"/>
              </a:solidFill>
              <a:latin typeface="Proxima Nova" panose="020B0604020202020204" charset="0"/>
            </a:endParaRPr>
          </a:p>
        </p:txBody>
      </p:sp>
      <p:sp>
        <p:nvSpPr>
          <p:cNvPr id="12" name="TextBox 11">
            <a:extLst>
              <a:ext uri="{FF2B5EF4-FFF2-40B4-BE49-F238E27FC236}">
                <a16:creationId xmlns:a16="http://schemas.microsoft.com/office/drawing/2014/main" id="{8BBBBE9C-35FB-48E9-98F1-BC75859588D9}"/>
              </a:ext>
            </a:extLst>
          </p:cNvPr>
          <p:cNvSpPr txBox="1"/>
          <p:nvPr/>
        </p:nvSpPr>
        <p:spPr>
          <a:xfrm>
            <a:off x="6672965" y="5006070"/>
            <a:ext cx="2179803" cy="646331"/>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Nick Pappas</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Executive Director, Procurement and Contract Services</a:t>
            </a:r>
            <a:endParaRPr lang="en-US"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6367D919-A47C-4B06-855B-1CA26952E0C9}"/>
              </a:ext>
            </a:extLst>
          </p:cNvPr>
          <p:cNvSpPr txBox="1"/>
          <p:nvPr/>
        </p:nvSpPr>
        <p:spPr>
          <a:xfrm>
            <a:off x="8196003" y="3549023"/>
            <a:ext cx="3995997" cy="1015663"/>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Dr. Albert Okunade</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Professor, Department of Economics; </a:t>
            </a:r>
          </a:p>
          <a:p>
            <a:pPr algn="ctr"/>
            <a:r>
              <a:rPr lang="en-US" sz="1200" b="0" i="0" dirty="0">
                <a:effectLst/>
                <a:latin typeface="Calibri" panose="020F0502020204030204" pitchFamily="34" charset="0"/>
                <a:cs typeface="Calibri" panose="020F0502020204030204" pitchFamily="34" charset="0"/>
              </a:rPr>
              <a:t>George Johnson Fellow in Research, </a:t>
            </a:r>
          </a:p>
          <a:p>
            <a:pPr algn="ctr"/>
            <a:r>
              <a:rPr lang="en-US" sz="1200" b="0" i="0" dirty="0">
                <a:effectLst/>
                <a:latin typeface="Calibri" panose="020F0502020204030204" pitchFamily="34" charset="0"/>
                <a:cs typeface="Calibri" panose="020F0502020204030204" pitchFamily="34" charset="0"/>
              </a:rPr>
              <a:t>Fogelman College </a:t>
            </a:r>
          </a:p>
          <a:p>
            <a:pPr algn="ctr"/>
            <a:r>
              <a:rPr lang="en-US" sz="1200" b="0" i="0" dirty="0">
                <a:effectLst/>
                <a:latin typeface="Calibri" panose="020F0502020204030204" pitchFamily="34" charset="0"/>
                <a:cs typeface="Calibri" panose="020F0502020204030204" pitchFamily="34" charset="0"/>
              </a:rPr>
              <a:t>of Business and Economics</a:t>
            </a:r>
            <a:endParaRPr lang="en-US" sz="12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C5734D6-C985-4413-B776-98704AD871DD}"/>
              </a:ext>
            </a:extLst>
          </p:cNvPr>
          <p:cNvSpPr txBox="1"/>
          <p:nvPr/>
        </p:nvSpPr>
        <p:spPr>
          <a:xfrm>
            <a:off x="354813" y="3480686"/>
            <a:ext cx="1603306" cy="646331"/>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J. W. Gibson</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Chairman and CEO Gibson Companies</a:t>
            </a:r>
            <a:endParaRPr lang="en-US" sz="12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C261ADB3-0AAC-43B9-BD72-3B55ED46F099}"/>
              </a:ext>
            </a:extLst>
          </p:cNvPr>
          <p:cNvSpPr txBox="1"/>
          <p:nvPr/>
        </p:nvSpPr>
        <p:spPr>
          <a:xfrm>
            <a:off x="2419363" y="5006070"/>
            <a:ext cx="1561530" cy="646331"/>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Carolyn Hardy</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President, Chism Hardy Investments</a:t>
            </a:r>
            <a:endParaRPr lang="en-US" sz="12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5FF17AE-FAFE-4DFD-AA33-52FF0DD62E33}"/>
              </a:ext>
            </a:extLst>
          </p:cNvPr>
          <p:cNvSpPr txBox="1"/>
          <p:nvPr/>
        </p:nvSpPr>
        <p:spPr>
          <a:xfrm>
            <a:off x="4286662" y="3533913"/>
            <a:ext cx="2352261" cy="461665"/>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Beverly Robertson</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CEO, Greater Memphis Chamber</a:t>
            </a:r>
            <a:endParaRPr lang="en-US" sz="12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C9224CD5-8291-419C-A2DD-3491B11678E1}"/>
              </a:ext>
            </a:extLst>
          </p:cNvPr>
          <p:cNvSpPr txBox="1"/>
          <p:nvPr/>
        </p:nvSpPr>
        <p:spPr>
          <a:xfrm>
            <a:off x="4748417" y="1140411"/>
            <a:ext cx="1428750" cy="369332"/>
          </a:xfrm>
          <a:prstGeom prst="rect">
            <a:avLst/>
          </a:prstGeom>
          <a:noFill/>
        </p:spPr>
        <p:txBody>
          <a:bodyPr wrap="square" rtlCol="0">
            <a:spAutoFit/>
          </a:bodyPr>
          <a:lstStyle/>
          <a:p>
            <a:pPr algn="ctr"/>
            <a:r>
              <a:rPr lang="en-US" b="1" u="sng" dirty="0"/>
              <a:t>Co-Leads</a:t>
            </a:r>
          </a:p>
        </p:txBody>
      </p:sp>
      <p:sp>
        <p:nvSpPr>
          <p:cNvPr id="17" name="TextBox 16">
            <a:extLst>
              <a:ext uri="{FF2B5EF4-FFF2-40B4-BE49-F238E27FC236}">
                <a16:creationId xmlns:a16="http://schemas.microsoft.com/office/drawing/2014/main" id="{411B2232-3FAB-44E1-8525-F6214C7992B8}"/>
              </a:ext>
            </a:extLst>
          </p:cNvPr>
          <p:cNvSpPr txBox="1"/>
          <p:nvPr/>
        </p:nvSpPr>
        <p:spPr>
          <a:xfrm>
            <a:off x="0" y="5744797"/>
            <a:ext cx="12192000" cy="1015663"/>
          </a:xfrm>
          <a:prstGeom prst="rect">
            <a:avLst/>
          </a:prstGeom>
          <a:noFill/>
        </p:spPr>
        <p:txBody>
          <a:bodyPr wrap="square">
            <a:spAutoFit/>
          </a:bodyPr>
          <a:lstStyle/>
          <a:p>
            <a:pPr marL="0" marR="0" fontAlgn="base">
              <a:spcBef>
                <a:spcPts val="0"/>
              </a:spcBef>
              <a:spcAft>
                <a:spcPts val="0"/>
              </a:spcAft>
            </a:pPr>
            <a:r>
              <a:rPr lang="en-US" sz="1400" b="1" dirty="0">
                <a:effectLst/>
                <a:latin typeface="+mj-lt"/>
                <a:ea typeface="Times New Roman" panose="02020603050405020304" pitchFamily="18" charset="0"/>
                <a:cs typeface="Times New Roman" panose="02020603050405020304" pitchFamily="18" charset="0"/>
              </a:rPr>
              <a:t>Goal: Enhance current diversity supplier program and establish measurable objectives connected to performance reviews.</a:t>
            </a:r>
          </a:p>
          <a:p>
            <a:pPr fontAlgn="base"/>
            <a:r>
              <a:rPr lang="en-US" sz="1400" dirty="0">
                <a:effectLst/>
                <a:latin typeface="+mj-lt"/>
                <a:ea typeface="Times New Roman" panose="02020603050405020304" pitchFamily="18" charset="0"/>
                <a:cs typeface="Times New Roman" panose="02020603050405020304" pitchFamily="18" charset="0"/>
              </a:rPr>
              <a:t>a.) </a:t>
            </a:r>
            <a:r>
              <a:rPr lang="en-US" sz="1400" dirty="0">
                <a:effectLst/>
                <a:latin typeface="+mj-lt"/>
                <a:ea typeface="Calibri" panose="020F0502020204030204" pitchFamily="34" charset="0"/>
                <a:cs typeface="Times New Roman" panose="02020603050405020304" pitchFamily="18" charset="0"/>
              </a:rPr>
              <a:t>Develop appropriate staffing plan to</a:t>
            </a:r>
            <a:r>
              <a:rPr lang="en-US" sz="1400" spc="-100" dirty="0">
                <a:effectLst/>
                <a:latin typeface="+mj-lt"/>
                <a:ea typeface="Calibri" panose="020F0502020204030204" pitchFamily="34" charset="0"/>
                <a:cs typeface="Times New Roman" panose="02020603050405020304" pitchFamily="18" charset="0"/>
              </a:rPr>
              <a:t> </a:t>
            </a:r>
            <a:r>
              <a:rPr lang="en-US" sz="1400" dirty="0">
                <a:effectLst/>
                <a:latin typeface="+mj-lt"/>
                <a:ea typeface="Calibri" panose="020F0502020204030204" pitchFamily="34" charset="0"/>
                <a:cs typeface="Times New Roman" panose="02020603050405020304" pitchFamily="18" charset="0"/>
              </a:rPr>
              <a:t>implement</a:t>
            </a:r>
            <a:r>
              <a:rPr lang="en-US" sz="1400" spc="-70" dirty="0">
                <a:effectLst/>
                <a:latin typeface="+mj-lt"/>
                <a:ea typeface="Calibri" panose="020F0502020204030204" pitchFamily="34" charset="0"/>
                <a:cs typeface="Times New Roman" panose="02020603050405020304" pitchFamily="18" charset="0"/>
              </a:rPr>
              <a:t> </a:t>
            </a:r>
            <a:r>
              <a:rPr lang="en-US" sz="1400" dirty="0">
                <a:effectLst/>
                <a:latin typeface="+mj-lt"/>
                <a:ea typeface="Calibri" panose="020F0502020204030204" pitchFamily="34" charset="0"/>
                <a:cs typeface="Times New Roman" panose="02020603050405020304" pitchFamily="18" charset="0"/>
              </a:rPr>
              <a:t>the</a:t>
            </a:r>
            <a:r>
              <a:rPr lang="en-US" sz="1400" spc="-120" dirty="0">
                <a:effectLst/>
                <a:latin typeface="+mj-lt"/>
                <a:ea typeface="Calibri" panose="020F0502020204030204" pitchFamily="34" charset="0"/>
                <a:cs typeface="Times New Roman" panose="02020603050405020304" pitchFamily="18" charset="0"/>
              </a:rPr>
              <a:t> </a:t>
            </a:r>
            <a:r>
              <a:rPr lang="en-US" sz="1400" dirty="0">
                <a:effectLst/>
                <a:latin typeface="+mj-lt"/>
                <a:ea typeface="Calibri" panose="020F0502020204030204" pitchFamily="34" charset="0"/>
                <a:cs typeface="Times New Roman" panose="02020603050405020304" pitchFamily="18" charset="0"/>
              </a:rPr>
              <a:t>Annual</a:t>
            </a:r>
            <a:r>
              <a:rPr lang="en-US" sz="1400" spc="-75" dirty="0">
                <a:effectLst/>
                <a:latin typeface="+mj-lt"/>
                <a:ea typeface="Calibri" panose="020F0502020204030204" pitchFamily="34" charset="0"/>
                <a:cs typeface="Times New Roman" panose="02020603050405020304" pitchFamily="18" charset="0"/>
              </a:rPr>
              <a:t> </a:t>
            </a:r>
            <a:r>
              <a:rPr lang="en-US" sz="1400" dirty="0">
                <a:effectLst/>
                <a:latin typeface="+mj-lt"/>
                <a:ea typeface="Calibri" panose="020F0502020204030204" pitchFamily="34" charset="0"/>
                <a:cs typeface="Times New Roman" panose="02020603050405020304" pitchFamily="18" charset="0"/>
              </a:rPr>
              <a:t>Supplier</a:t>
            </a:r>
            <a:r>
              <a:rPr lang="en-US" sz="1400" spc="-70" dirty="0">
                <a:effectLst/>
                <a:latin typeface="+mj-lt"/>
                <a:ea typeface="Calibri" panose="020F0502020204030204" pitchFamily="34" charset="0"/>
                <a:cs typeface="Times New Roman" panose="02020603050405020304" pitchFamily="18" charset="0"/>
              </a:rPr>
              <a:t> </a:t>
            </a:r>
            <a:r>
              <a:rPr lang="en-US" sz="1400" dirty="0">
                <a:effectLst/>
                <a:latin typeface="+mj-lt"/>
                <a:ea typeface="Calibri" panose="020F0502020204030204" pitchFamily="34" charset="0"/>
                <a:cs typeface="Times New Roman" panose="02020603050405020304" pitchFamily="18" charset="0"/>
              </a:rPr>
              <a:t>Diversity</a:t>
            </a:r>
            <a:r>
              <a:rPr lang="en-US" sz="1400" spc="-70" dirty="0">
                <a:effectLst/>
                <a:latin typeface="+mj-lt"/>
                <a:ea typeface="Calibri" panose="020F0502020204030204" pitchFamily="34" charset="0"/>
                <a:cs typeface="Times New Roman" panose="02020603050405020304" pitchFamily="18" charset="0"/>
              </a:rPr>
              <a:t> </a:t>
            </a:r>
            <a:r>
              <a:rPr lang="en-US" sz="1400" dirty="0">
                <a:effectLst/>
                <a:latin typeface="+mj-lt"/>
                <a:ea typeface="Calibri" panose="020F0502020204030204" pitchFamily="34" charset="0"/>
                <a:cs typeface="Times New Roman" panose="02020603050405020304" pitchFamily="18" charset="0"/>
              </a:rPr>
              <a:t>Program </a:t>
            </a:r>
          </a:p>
          <a:p>
            <a:pPr fontAlgn="base"/>
            <a:r>
              <a:rPr lang="en-US" sz="1400" dirty="0">
                <a:effectLst/>
                <a:latin typeface="+mj-lt"/>
                <a:ea typeface="Times New Roman" panose="02020603050405020304" pitchFamily="18" charset="0"/>
                <a:cs typeface="Times New Roman" panose="02020603050405020304" pitchFamily="18" charset="0"/>
              </a:rPr>
              <a:t>b.) Update current Diversity Supplier Program to reflect the evolution of University’s business requirements and objectives</a:t>
            </a:r>
            <a:endParaRPr lang="en-US" sz="1400" dirty="0">
              <a:effectLst/>
              <a:latin typeface="+mj-lt"/>
              <a:ea typeface="Calibri" panose="020F0502020204030204" pitchFamily="34" charset="0"/>
              <a:cs typeface="Times New Roman" panose="02020603050405020304" pitchFamily="18" charset="0"/>
            </a:endParaRPr>
          </a:p>
          <a:p>
            <a:pPr marL="0" marR="0" fontAlgn="base">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277527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AF6E38D-1518-4C9B-8A83-C3AECA0B927B}"/>
              </a:ext>
            </a:extLst>
          </p:cNvPr>
          <p:cNvSpPr txBox="1">
            <a:spLocks/>
          </p:cNvSpPr>
          <p:nvPr/>
        </p:nvSpPr>
        <p:spPr>
          <a:xfrm>
            <a:off x="738809"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spc="9" dirty="0">
              <a:solidFill>
                <a:srgbClr val="204279"/>
              </a:solidFill>
              <a:latin typeface="Proxima Nova Black"/>
            </a:endParaRPr>
          </a:p>
        </p:txBody>
      </p:sp>
      <p:pic>
        <p:nvPicPr>
          <p:cNvPr id="10242" name="Picture 2" descr="Otis Sanford">
            <a:extLst>
              <a:ext uri="{FF2B5EF4-FFF2-40B4-BE49-F238E27FC236}">
                <a16:creationId xmlns:a16="http://schemas.microsoft.com/office/drawing/2014/main" id="{3DD148DE-779C-4B7B-BF0B-99CD6C4BD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05" y="1793578"/>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avid Waters">
            <a:extLst>
              <a:ext uri="{FF2B5EF4-FFF2-40B4-BE49-F238E27FC236}">
                <a16:creationId xmlns:a16="http://schemas.microsoft.com/office/drawing/2014/main" id="{98EDE86A-581D-41F8-BEDE-AE6268FBA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238" y="1773543"/>
            <a:ext cx="1428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C93915-2ED5-4582-A82A-952B7003A327}"/>
              </a:ext>
            </a:extLst>
          </p:cNvPr>
          <p:cNvSpPr txBox="1"/>
          <p:nvPr/>
        </p:nvSpPr>
        <p:spPr>
          <a:xfrm>
            <a:off x="351052" y="121027"/>
            <a:ext cx="8991872" cy="707886"/>
          </a:xfrm>
          <a:prstGeom prst="rect">
            <a:avLst/>
          </a:prstGeom>
          <a:noFill/>
        </p:spPr>
        <p:txBody>
          <a:bodyPr wrap="square">
            <a:spAutoFit/>
          </a:bodyPr>
          <a:lstStyle/>
          <a:p>
            <a:r>
              <a:rPr lang="en-US" sz="2000" b="1" spc="9" dirty="0">
                <a:solidFill>
                  <a:schemeClr val="bg1"/>
                </a:solidFill>
                <a:latin typeface="Proxima Nova" panose="020B0604020202020204" charset="0"/>
              </a:rPr>
              <a:t>Institute for Public Service Reporting/Radio </a:t>
            </a:r>
          </a:p>
          <a:p>
            <a:r>
              <a:rPr lang="en-US" sz="2000" b="1" spc="9" dirty="0">
                <a:solidFill>
                  <a:schemeClr val="bg1"/>
                </a:solidFill>
                <a:latin typeface="Proxima Nova" panose="020B0604020202020204" charset="0"/>
              </a:rPr>
              <a:t>Partnership with Crosstown Concourse</a:t>
            </a:r>
            <a:endParaRPr lang="en-US" sz="2000" b="1" dirty="0">
              <a:solidFill>
                <a:schemeClr val="bg1"/>
              </a:solidFill>
              <a:latin typeface="Proxima Nova" panose="020B0604020202020204" charset="0"/>
            </a:endParaRPr>
          </a:p>
        </p:txBody>
      </p:sp>
      <p:sp>
        <p:nvSpPr>
          <p:cNvPr id="11" name="TextBox 10">
            <a:extLst>
              <a:ext uri="{FF2B5EF4-FFF2-40B4-BE49-F238E27FC236}">
                <a16:creationId xmlns:a16="http://schemas.microsoft.com/office/drawing/2014/main" id="{CA82206B-9173-4F12-B8BA-28AA6A78B113}"/>
              </a:ext>
            </a:extLst>
          </p:cNvPr>
          <p:cNvSpPr txBox="1"/>
          <p:nvPr/>
        </p:nvSpPr>
        <p:spPr>
          <a:xfrm>
            <a:off x="5471495" y="1690688"/>
            <a:ext cx="6096000" cy="1384995"/>
          </a:xfrm>
          <a:prstGeom prst="rect">
            <a:avLst/>
          </a:prstGeom>
          <a:noFill/>
        </p:spPr>
        <p:txBody>
          <a:bodyPr wrap="square">
            <a:spAutoFit/>
          </a:bodyPr>
          <a:lstStyle/>
          <a:p>
            <a:pPr marL="171450" marR="530225"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Anne Hogan</a:t>
            </a:r>
            <a:r>
              <a:rPr lang="en-US" sz="1200" dirty="0">
                <a:effectLst/>
                <a:latin typeface="Calibri" panose="020F0502020204030204" pitchFamily="34" charset="0"/>
                <a:ea typeface="Calibri" panose="020F0502020204030204" pitchFamily="34" charset="0"/>
                <a:cs typeface="Times New Roman" panose="02020603050405020304" pitchFamily="18" charset="0"/>
              </a:rPr>
              <a:t>, dean of the College of Communications and Fine Arts</a:t>
            </a:r>
          </a:p>
          <a:p>
            <a:pPr marL="171450" marR="530225"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TK King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instructor and coordinator of student radio</a:t>
            </a:r>
          </a:p>
          <a:p>
            <a:pPr marL="171450" marR="530225"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Tori Cliff</a:t>
            </a:r>
            <a:r>
              <a:rPr lang="en-US" sz="1200" dirty="0">
                <a:effectLst/>
                <a:latin typeface="Calibri" panose="020F0502020204030204" pitchFamily="34" charset="0"/>
                <a:ea typeface="Calibri" panose="020F0502020204030204" pitchFamily="34" charset="0"/>
                <a:cs typeface="Times New Roman" panose="02020603050405020304" pitchFamily="18" charset="0"/>
              </a:rPr>
              <a:t>, instructor, Journalism &amp; Strategic Media, Lambuth Campus </a:t>
            </a:r>
          </a:p>
          <a:p>
            <a:pPr marL="171450" marR="530225"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Venita Doggett</a:t>
            </a:r>
            <a:r>
              <a:rPr lang="en-US" sz="1200" dirty="0">
                <a:effectLst/>
                <a:latin typeface="Calibri" panose="020F0502020204030204" pitchFamily="34" charset="0"/>
                <a:ea typeface="Calibri" panose="020F0502020204030204" pitchFamily="34" charset="0"/>
                <a:cs typeface="Times New Roman" panose="02020603050405020304" pitchFamily="18" charset="0"/>
              </a:rPr>
              <a:t>, director of development, College of Education</a:t>
            </a:r>
          </a:p>
          <a:p>
            <a:pPr marL="171450" marR="530225"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Karen A. Hall</a:t>
            </a:r>
            <a:r>
              <a:rPr lang="en-US" sz="1200" dirty="0">
                <a:effectLst/>
                <a:latin typeface="Calibri" panose="020F0502020204030204" pitchFamily="34" charset="0"/>
                <a:ea typeface="Calibri" panose="020F0502020204030204" pitchFamily="34" charset="0"/>
                <a:cs typeface="Times New Roman" panose="02020603050405020304" pitchFamily="18" charset="0"/>
              </a:rPr>
              <a:t>, director of IT Security and Identity Management</a:t>
            </a:r>
          </a:p>
          <a:p>
            <a:pPr marL="171450" marR="530225"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Jeremiah Hall </a:t>
            </a:r>
            <a:r>
              <a:rPr lang="en-US" sz="1200" dirty="0">
                <a:effectLst/>
                <a:latin typeface="Calibri" panose="020F0502020204030204" pitchFamily="34" charset="0"/>
                <a:ea typeface="Calibri" panose="020F0502020204030204" pitchFamily="34" charset="0"/>
                <a:cs typeface="Times New Roman" panose="02020603050405020304" pitchFamily="18" charset="0"/>
              </a:rPr>
              <a:t>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Jordin Jackson</a:t>
            </a:r>
            <a:r>
              <a:rPr lang="en-US" sz="1200" dirty="0">
                <a:effectLst/>
                <a:latin typeface="Calibri" panose="020F0502020204030204" pitchFamily="34" charset="0"/>
                <a:ea typeface="Calibri" panose="020F0502020204030204" pitchFamily="34" charset="0"/>
                <a:cs typeface="Times New Roman" panose="02020603050405020304" pitchFamily="18" charset="0"/>
              </a:rPr>
              <a:t>, students, Journalism &amp; Strategic Media</a:t>
            </a:r>
          </a:p>
          <a:p>
            <a:pPr marL="171450" marR="530225"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Yancy Villa-Calvo</a:t>
            </a:r>
            <a:r>
              <a:rPr lang="en-US" sz="1200" dirty="0">
                <a:effectLst/>
                <a:latin typeface="Calibri" panose="020F0502020204030204" pitchFamily="34" charset="0"/>
                <a:ea typeface="Calibri" panose="020F0502020204030204" pitchFamily="34" charset="0"/>
                <a:cs typeface="Times New Roman" panose="02020603050405020304" pitchFamily="18" charset="0"/>
              </a:rPr>
              <a:t>, Memphis artist, 2020-2021 Kennedy Center Citizen Artist Fellow</a:t>
            </a:r>
            <a:endParaRPr lang="en-US" sz="1200" dirty="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06C77E5A-F8DA-4AE3-B1B3-3925D8E6EEAA}"/>
              </a:ext>
            </a:extLst>
          </p:cNvPr>
          <p:cNvSpPr txBox="1"/>
          <p:nvPr/>
        </p:nvSpPr>
        <p:spPr>
          <a:xfrm>
            <a:off x="1967667" y="1213233"/>
            <a:ext cx="1428750" cy="369332"/>
          </a:xfrm>
          <a:prstGeom prst="rect">
            <a:avLst/>
          </a:prstGeom>
          <a:noFill/>
        </p:spPr>
        <p:txBody>
          <a:bodyPr wrap="square" rtlCol="0">
            <a:spAutoFit/>
          </a:bodyPr>
          <a:lstStyle/>
          <a:p>
            <a:pPr algn="ctr"/>
            <a:r>
              <a:rPr lang="en-US" b="1" u="sng" dirty="0"/>
              <a:t>Co-Leads</a:t>
            </a:r>
          </a:p>
        </p:txBody>
      </p:sp>
      <p:sp>
        <p:nvSpPr>
          <p:cNvPr id="15" name="TextBox 14">
            <a:extLst>
              <a:ext uri="{FF2B5EF4-FFF2-40B4-BE49-F238E27FC236}">
                <a16:creationId xmlns:a16="http://schemas.microsoft.com/office/drawing/2014/main" id="{52032E57-0B41-4EEC-8F41-7DD391500D82}"/>
              </a:ext>
            </a:extLst>
          </p:cNvPr>
          <p:cNvSpPr txBox="1"/>
          <p:nvPr/>
        </p:nvSpPr>
        <p:spPr>
          <a:xfrm>
            <a:off x="-4281" y="3778169"/>
            <a:ext cx="2686323" cy="1015663"/>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Otis Sanford</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Professor, Hardin Chair of Excellence in Economic and Managerial Journalism, Department of Journalism and Strategic Media</a:t>
            </a:r>
            <a:endParaRPr lang="en-US" sz="12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21C9D42-F21E-4730-A1F0-D0222FAC94EB}"/>
              </a:ext>
            </a:extLst>
          </p:cNvPr>
          <p:cNvSpPr txBox="1"/>
          <p:nvPr/>
        </p:nvSpPr>
        <p:spPr>
          <a:xfrm>
            <a:off x="3191708" y="3764268"/>
            <a:ext cx="1881809" cy="1015663"/>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David Waters</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Investigative Journalist; Assistant Director of the Institute for Public Service Reporting</a:t>
            </a:r>
            <a:endParaRPr lang="en-US"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5291925-A6E5-4880-8A8C-BB5964EF39FE}"/>
              </a:ext>
            </a:extLst>
          </p:cNvPr>
          <p:cNvSpPr txBox="1"/>
          <p:nvPr/>
        </p:nvSpPr>
        <p:spPr>
          <a:xfrm>
            <a:off x="5996608" y="1321356"/>
            <a:ext cx="2418521" cy="369332"/>
          </a:xfrm>
          <a:prstGeom prst="rect">
            <a:avLst/>
          </a:prstGeom>
          <a:noFill/>
        </p:spPr>
        <p:txBody>
          <a:bodyPr wrap="square" rtlCol="0">
            <a:spAutoFit/>
          </a:bodyPr>
          <a:lstStyle/>
          <a:p>
            <a:pPr algn="ctr"/>
            <a:r>
              <a:rPr lang="en-US" b="1" u="sng" dirty="0"/>
              <a:t>Workgroup Members</a:t>
            </a:r>
          </a:p>
        </p:txBody>
      </p:sp>
      <p:sp>
        <p:nvSpPr>
          <p:cNvPr id="13" name="TextBox 12">
            <a:extLst>
              <a:ext uri="{FF2B5EF4-FFF2-40B4-BE49-F238E27FC236}">
                <a16:creationId xmlns:a16="http://schemas.microsoft.com/office/drawing/2014/main" id="{C96C846E-CE1E-43B3-AE4A-F54C5CF4557A}"/>
              </a:ext>
            </a:extLst>
          </p:cNvPr>
          <p:cNvSpPr txBox="1"/>
          <p:nvPr/>
        </p:nvSpPr>
        <p:spPr>
          <a:xfrm>
            <a:off x="0" y="5342380"/>
            <a:ext cx="11794435" cy="1544654"/>
          </a:xfrm>
          <a:prstGeom prst="rect">
            <a:avLst/>
          </a:prstGeom>
          <a:noFill/>
        </p:spPr>
        <p:txBody>
          <a:bodyPr wrap="square">
            <a:spAutoFit/>
          </a:bodyPr>
          <a:lstStyle/>
          <a:p>
            <a:pPr marL="61595" marR="0">
              <a:lnSpc>
                <a:spcPts val="1445"/>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Goal: To explore, explain and expose systemic racism here in its many forms to inform, educate, and enlighten the public through the work of the Institute for Public </a:t>
            </a:r>
            <a:r>
              <a:rPr lang="en-US" sz="1400" b="1" dirty="0">
                <a:latin typeface="+mj-lt"/>
                <a:ea typeface="Calibri" panose="020F0502020204030204" pitchFamily="34" charset="0"/>
                <a:cs typeface="Times New Roman" panose="02020603050405020304" pitchFamily="18" charset="0"/>
              </a:rPr>
              <a:t>  </a:t>
            </a:r>
            <a:r>
              <a:rPr lang="en-US" sz="1400" b="1" dirty="0">
                <a:effectLst/>
                <a:latin typeface="+mj-lt"/>
                <a:ea typeface="Calibri" panose="020F0502020204030204" pitchFamily="34" charset="0"/>
                <a:cs typeface="Times New Roman" panose="02020603050405020304" pitchFamily="18" charset="0"/>
              </a:rPr>
              <a:t>Service Reporting, broadcasts on our partnership station WYXR, and the student-led campus livestream.</a:t>
            </a:r>
          </a:p>
          <a:p>
            <a:pPr marL="61595" marR="0">
              <a:lnSpc>
                <a:spcPts val="1445"/>
              </a:lnSpc>
              <a:spcBef>
                <a:spcPts val="0"/>
              </a:spcBef>
              <a:spcAft>
                <a:spcPts val="0"/>
              </a:spcAft>
            </a:pPr>
            <a:endParaRPr lang="en-US" sz="1400" b="1" dirty="0">
              <a:effectLst/>
              <a:latin typeface="+mj-lt"/>
              <a:ea typeface="Calibri" panose="020F0502020204030204" pitchFamily="34" charset="0"/>
              <a:cs typeface="Times New Roman" panose="02020603050405020304" pitchFamily="18" charset="0"/>
            </a:endParaRPr>
          </a:p>
          <a:p>
            <a:pPr marL="61595">
              <a:lnSpc>
                <a:spcPts val="1445"/>
              </a:lnSpc>
            </a:pPr>
            <a:r>
              <a:rPr lang="en-US" sz="1400" dirty="0">
                <a:latin typeface="+mj-lt"/>
                <a:ea typeface="Calibri" panose="020F0502020204030204" pitchFamily="34" charset="0"/>
                <a:cs typeface="Times New Roman" panose="02020603050405020304" pitchFamily="18" charset="0"/>
              </a:rPr>
              <a:t>a.) </a:t>
            </a:r>
            <a:r>
              <a:rPr lang="en-US" sz="1400" dirty="0">
                <a:effectLst/>
                <a:latin typeface="+mj-lt"/>
                <a:ea typeface="Calibri" panose="020F0502020204030204" pitchFamily="34" charset="0"/>
                <a:cs typeface="Times New Roman" panose="02020603050405020304" pitchFamily="18" charset="0"/>
              </a:rPr>
              <a:t>To describe the reality and consequences of systemic racism in the Memphis area</a:t>
            </a:r>
            <a:r>
              <a:rPr lang="en-US" sz="1400" dirty="0">
                <a:latin typeface="+mj-lt"/>
                <a:ea typeface="Calibri" panose="020F0502020204030204" pitchFamily="34" charset="0"/>
                <a:cs typeface="Times New Roman" panose="02020603050405020304" pitchFamily="18" charset="0"/>
              </a:rPr>
              <a:t> </a:t>
            </a:r>
            <a:r>
              <a:rPr lang="en-US" sz="1400" dirty="0">
                <a:effectLst/>
                <a:latin typeface="+mj-lt"/>
                <a:ea typeface="Calibri" panose="020F0502020204030204" pitchFamily="34" charset="0"/>
                <a:cs typeface="Times New Roman" panose="02020603050405020304" pitchFamily="18" charset="0"/>
              </a:rPr>
              <a:t>and explore efforts to address systemic racism and promote social justice.</a:t>
            </a:r>
          </a:p>
          <a:p>
            <a:pPr marL="61595">
              <a:lnSpc>
                <a:spcPts val="1445"/>
              </a:lnSpc>
            </a:pPr>
            <a:r>
              <a:rPr lang="en-US" sz="1400" dirty="0">
                <a:effectLst/>
                <a:latin typeface="+mj-lt"/>
                <a:ea typeface="Calibri" panose="020F0502020204030204" pitchFamily="34" charset="0"/>
                <a:cs typeface="Times New Roman" panose="02020603050405020304" pitchFamily="18" charset="0"/>
              </a:rPr>
              <a:t>b.) Institute faculty members, student interns, and community advisory board members will discuss ideas for print, audio and video stories that explore one or   more aspects of systemic racism in Memphis; assign selected stories to faculty members and student interns for future publication in The Daily Memphian and the institution’s website. </a:t>
            </a:r>
          </a:p>
          <a:p>
            <a:pPr marL="61595" marR="0">
              <a:lnSpc>
                <a:spcPts val="1445"/>
              </a:lnSpc>
              <a:spcBef>
                <a:spcPts val="0"/>
              </a:spcBef>
              <a:spcAft>
                <a:spcPts val="0"/>
              </a:spcAft>
            </a:pPr>
            <a:endParaRPr lang="en-US" sz="18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62971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r. Richard Irwin">
            <a:extLst>
              <a:ext uri="{FF2B5EF4-FFF2-40B4-BE49-F238E27FC236}">
                <a16:creationId xmlns:a16="http://schemas.microsoft.com/office/drawing/2014/main" id="{F767D625-10F2-4E96-975D-B6015FCA5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609" y="2162828"/>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r. Ebenezer Olusegun George">
            <a:extLst>
              <a:ext uri="{FF2B5EF4-FFF2-40B4-BE49-F238E27FC236}">
                <a16:creationId xmlns:a16="http://schemas.microsoft.com/office/drawing/2014/main" id="{C3AA59E8-4F83-46D1-8543-1EDA77B58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6" y="2134479"/>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Demetria Frank">
            <a:extLst>
              <a:ext uri="{FF2B5EF4-FFF2-40B4-BE49-F238E27FC236}">
                <a16:creationId xmlns:a16="http://schemas.microsoft.com/office/drawing/2014/main" id="{B42BFF9F-B54A-4856-836B-CACEACA39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0250" y="2134478"/>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Dr. Esra Ozdenerol">
            <a:extLst>
              <a:ext uri="{FF2B5EF4-FFF2-40B4-BE49-F238E27FC236}">
                <a16:creationId xmlns:a16="http://schemas.microsoft.com/office/drawing/2014/main" id="{952916AA-59DE-4044-9E41-4273AC062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504" y="2134479"/>
            <a:ext cx="1428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E6B1012-7524-47DE-9EB2-4908654EF1B1}"/>
              </a:ext>
            </a:extLst>
          </p:cNvPr>
          <p:cNvSpPr txBox="1"/>
          <p:nvPr/>
        </p:nvSpPr>
        <p:spPr>
          <a:xfrm>
            <a:off x="310066" y="142145"/>
            <a:ext cx="8991872" cy="707886"/>
          </a:xfrm>
          <a:prstGeom prst="rect">
            <a:avLst/>
          </a:prstGeom>
          <a:noFill/>
        </p:spPr>
        <p:txBody>
          <a:bodyPr wrap="square">
            <a:spAutoFit/>
          </a:bodyPr>
          <a:lstStyle/>
          <a:p>
            <a:r>
              <a:rPr lang="en-US" sz="2000" b="1" spc="9" dirty="0">
                <a:solidFill>
                  <a:schemeClr val="bg1"/>
                </a:solidFill>
                <a:latin typeface="Proxima Nova" panose="020B0604020202020204" charset="0"/>
              </a:rPr>
              <a:t>Recruiting and Graduating African American Doctoral/Law </a:t>
            </a:r>
          </a:p>
          <a:p>
            <a:r>
              <a:rPr lang="en-US" sz="2000" b="1" spc="9" dirty="0">
                <a:solidFill>
                  <a:schemeClr val="bg1"/>
                </a:solidFill>
                <a:latin typeface="Proxima Nova" panose="020B0604020202020204" charset="0"/>
              </a:rPr>
              <a:t>Students and Other Graduate Students of Color</a:t>
            </a:r>
            <a:endParaRPr lang="en-US" sz="2000" b="1" dirty="0">
              <a:solidFill>
                <a:schemeClr val="bg1"/>
              </a:solidFill>
              <a:latin typeface="Proxima Nova" panose="020B0604020202020204" charset="0"/>
            </a:endParaRPr>
          </a:p>
        </p:txBody>
      </p:sp>
      <p:sp>
        <p:nvSpPr>
          <p:cNvPr id="13" name="TextBox 12">
            <a:extLst>
              <a:ext uri="{FF2B5EF4-FFF2-40B4-BE49-F238E27FC236}">
                <a16:creationId xmlns:a16="http://schemas.microsoft.com/office/drawing/2014/main" id="{D4C4CF18-ACD7-4CE5-8276-6C629C752540}"/>
              </a:ext>
            </a:extLst>
          </p:cNvPr>
          <p:cNvSpPr txBox="1"/>
          <p:nvPr/>
        </p:nvSpPr>
        <p:spPr>
          <a:xfrm>
            <a:off x="2057894" y="4142273"/>
            <a:ext cx="1943928" cy="1384995"/>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Dr. Esra Ozdenerol</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Professor, Department of Earth Sciences; Director of GIS Certificate program, Director of SAGE (Spatial Analysis and Geographic Education) Laboratory</a:t>
            </a:r>
            <a:endParaRPr lang="en-US" sz="12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3942B9F-5E13-4AEF-A226-EBC560E252A1}"/>
              </a:ext>
            </a:extLst>
          </p:cNvPr>
          <p:cNvSpPr txBox="1"/>
          <p:nvPr/>
        </p:nvSpPr>
        <p:spPr>
          <a:xfrm>
            <a:off x="5627997" y="4142273"/>
            <a:ext cx="2219739" cy="1384995"/>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Dr. Richard Irwin</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Professor of Sport Commerce, Kemmons Wilson School of Hospitality &amp; Resort Management; Executive Dean of the College of Professional and Liberal Studies and UofM Global</a:t>
            </a:r>
            <a:endParaRPr lang="en-US" sz="12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9E791067-DCED-4C50-824E-121E087EA6A0}"/>
              </a:ext>
            </a:extLst>
          </p:cNvPr>
          <p:cNvSpPr txBox="1"/>
          <p:nvPr/>
        </p:nvSpPr>
        <p:spPr>
          <a:xfrm>
            <a:off x="-49941" y="4152139"/>
            <a:ext cx="2219739" cy="830997"/>
          </a:xfrm>
          <a:prstGeom prst="rect">
            <a:avLst/>
          </a:prstGeom>
          <a:noFill/>
        </p:spPr>
        <p:txBody>
          <a:bodyPr wrap="square">
            <a:spAutoFit/>
          </a:bodyPr>
          <a:lstStyle/>
          <a:p>
            <a:pPr algn="ctr"/>
            <a:r>
              <a:rPr lang="en-US" sz="1200" b="1" i="0" dirty="0">
                <a:effectLst/>
                <a:latin typeface="proxima-nova"/>
              </a:rPr>
              <a:t>Dr. Ebenezer Olúṣẹ́gun George</a:t>
            </a:r>
            <a:br>
              <a:rPr lang="en-US" sz="1200" dirty="0"/>
            </a:br>
            <a:r>
              <a:rPr lang="en-US" sz="1200" b="0" i="0" dirty="0">
                <a:effectLst/>
                <a:latin typeface="proxima-nova"/>
              </a:rPr>
              <a:t>Professor of Mathematics, Department of Mathematical Sciences</a:t>
            </a:r>
            <a:endParaRPr lang="en-US" sz="1200" dirty="0"/>
          </a:p>
        </p:txBody>
      </p:sp>
      <p:sp>
        <p:nvSpPr>
          <p:cNvPr id="19" name="TextBox 18">
            <a:extLst>
              <a:ext uri="{FF2B5EF4-FFF2-40B4-BE49-F238E27FC236}">
                <a16:creationId xmlns:a16="http://schemas.microsoft.com/office/drawing/2014/main" id="{2B83C93B-3B14-4060-8B9E-008346E8124B}"/>
              </a:ext>
            </a:extLst>
          </p:cNvPr>
          <p:cNvSpPr txBox="1"/>
          <p:nvPr/>
        </p:nvSpPr>
        <p:spPr>
          <a:xfrm>
            <a:off x="3889917" y="4152139"/>
            <a:ext cx="1987030" cy="1015663"/>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Demetria Frank, Esq.</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Associate Professor,</a:t>
            </a:r>
          </a:p>
          <a:p>
            <a:pPr algn="ctr"/>
            <a:r>
              <a:rPr lang="en-US" sz="1200" b="0" i="0" dirty="0">
                <a:effectLst/>
                <a:latin typeface="Calibri" panose="020F0502020204030204" pitchFamily="34" charset="0"/>
                <a:cs typeface="Calibri" panose="020F0502020204030204" pitchFamily="34" charset="0"/>
              </a:rPr>
              <a:t>Director of Diversity,</a:t>
            </a:r>
          </a:p>
          <a:p>
            <a:pPr algn="ctr"/>
            <a:r>
              <a:rPr lang="en-US" sz="1200" b="0" i="0" dirty="0">
                <a:effectLst/>
                <a:latin typeface="Calibri" panose="020F0502020204030204" pitchFamily="34" charset="0"/>
                <a:cs typeface="Calibri" panose="020F0502020204030204" pitchFamily="34" charset="0"/>
              </a:rPr>
              <a:t>Cecil C. Humphreys</a:t>
            </a:r>
          </a:p>
          <a:p>
            <a:pPr algn="ctr"/>
            <a:r>
              <a:rPr lang="en-US" sz="1200" b="0" i="0" dirty="0">
                <a:effectLst/>
                <a:latin typeface="Calibri" panose="020F0502020204030204" pitchFamily="34" charset="0"/>
                <a:cs typeface="Calibri" panose="020F0502020204030204" pitchFamily="34" charset="0"/>
              </a:rPr>
              <a:t>School of Law</a:t>
            </a:r>
            <a:endParaRPr lang="en-US" sz="1200"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65C437F1-6F8E-438E-96E1-1B6F62392942}"/>
              </a:ext>
            </a:extLst>
          </p:cNvPr>
          <p:cNvSpPr/>
          <p:nvPr/>
        </p:nvSpPr>
        <p:spPr>
          <a:xfrm>
            <a:off x="7847736" y="1487051"/>
            <a:ext cx="3294974" cy="52853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Workgroup Members</a:t>
            </a:r>
          </a:p>
        </p:txBody>
      </p:sp>
      <p:sp>
        <p:nvSpPr>
          <p:cNvPr id="21" name="TextBox 20">
            <a:extLst>
              <a:ext uri="{FF2B5EF4-FFF2-40B4-BE49-F238E27FC236}">
                <a16:creationId xmlns:a16="http://schemas.microsoft.com/office/drawing/2014/main" id="{26D3BDEC-F54C-4946-88E5-FF1749B26899}"/>
              </a:ext>
            </a:extLst>
          </p:cNvPr>
          <p:cNvSpPr txBox="1"/>
          <p:nvPr/>
        </p:nvSpPr>
        <p:spPr>
          <a:xfrm>
            <a:off x="3287447" y="1580917"/>
            <a:ext cx="1428750" cy="369332"/>
          </a:xfrm>
          <a:prstGeom prst="rect">
            <a:avLst/>
          </a:prstGeom>
          <a:noFill/>
        </p:spPr>
        <p:txBody>
          <a:bodyPr wrap="square" rtlCol="0">
            <a:spAutoFit/>
          </a:bodyPr>
          <a:lstStyle/>
          <a:p>
            <a:pPr algn="ctr"/>
            <a:r>
              <a:rPr lang="en-US" b="1" u="sng" dirty="0"/>
              <a:t>Co-Leads</a:t>
            </a:r>
          </a:p>
        </p:txBody>
      </p:sp>
      <p:sp>
        <p:nvSpPr>
          <p:cNvPr id="22" name="TextBox 21">
            <a:extLst>
              <a:ext uri="{FF2B5EF4-FFF2-40B4-BE49-F238E27FC236}">
                <a16:creationId xmlns:a16="http://schemas.microsoft.com/office/drawing/2014/main" id="{C870203C-9876-4C8C-8A19-A370CAA58A88}"/>
              </a:ext>
            </a:extLst>
          </p:cNvPr>
          <p:cNvSpPr txBox="1"/>
          <p:nvPr/>
        </p:nvSpPr>
        <p:spPr>
          <a:xfrm>
            <a:off x="8053662" y="1931359"/>
            <a:ext cx="4310685" cy="3785652"/>
          </a:xfrm>
          <a:prstGeom prst="rect">
            <a:avLst/>
          </a:prstGeom>
          <a:noFill/>
        </p:spPr>
        <p:txBody>
          <a:bodyPr wrap="square">
            <a:spAutoFit/>
          </a:bodyPr>
          <a:lstStyle/>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Kara Bowen</a:t>
            </a:r>
            <a:r>
              <a:rPr lang="en-US" sz="1200" dirty="0">
                <a:effectLst/>
                <a:latin typeface="Calibri" panose="020F0502020204030204" pitchFamily="34" charset="0"/>
                <a:ea typeface="Times New Roman" panose="02020603050405020304" pitchFamily="18" charset="0"/>
                <a:cs typeface="Calibri" panose="020F0502020204030204" pitchFamily="34" charset="0"/>
              </a:rPr>
              <a:t>, Asst Dir of Admission, Law School</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Michael Houston</a:t>
            </a:r>
            <a:r>
              <a:rPr lang="en-US" sz="1200" dirty="0">
                <a:effectLst/>
                <a:latin typeface="Calibri" panose="020F0502020204030204" pitchFamily="34" charset="0"/>
                <a:ea typeface="Times New Roman" panose="02020603050405020304" pitchFamily="18" charset="0"/>
                <a:cs typeface="Calibri" panose="020F0502020204030204" pitchFamily="34" charset="0"/>
              </a:rPr>
              <a:t>, PhD Student, Dept. of  Marketing &amp; Supply Chain Management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LaVonda Clay</a:t>
            </a:r>
            <a:r>
              <a:rPr lang="en-US" sz="1200" dirty="0">
                <a:effectLst/>
                <a:latin typeface="Calibri" panose="020F0502020204030204" pitchFamily="34" charset="0"/>
                <a:ea typeface="Times New Roman" panose="02020603050405020304" pitchFamily="18" charset="0"/>
                <a:cs typeface="Calibri" panose="020F0502020204030204" pitchFamily="34" charset="0"/>
              </a:rPr>
              <a:t>, Student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Chaylin Garrett</a:t>
            </a:r>
            <a:r>
              <a:rPr lang="en-US" sz="1200" dirty="0">
                <a:effectLst/>
                <a:latin typeface="Calibri" panose="020F0502020204030204" pitchFamily="34" charset="0"/>
                <a:ea typeface="Times New Roman" panose="02020603050405020304" pitchFamily="18" charset="0"/>
                <a:cs typeface="Calibri" panose="020F0502020204030204" pitchFamily="34" charset="0"/>
              </a:rPr>
              <a:t>, Student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Vivian Morgan</a:t>
            </a:r>
            <a:r>
              <a:rPr lang="en-US" sz="1200" dirty="0">
                <a:effectLst/>
                <a:latin typeface="Calibri" panose="020F0502020204030204" pitchFamily="34" charset="0"/>
                <a:ea typeface="Times New Roman" panose="02020603050405020304" pitchFamily="18" charset="0"/>
                <a:cs typeface="Calibri" panose="020F0502020204030204" pitchFamily="34" charset="0"/>
              </a:rPr>
              <a:t>, Student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Don Rodrigues</a:t>
            </a:r>
            <a:r>
              <a:rPr lang="en-US" sz="1200" dirty="0">
                <a:effectLst/>
                <a:latin typeface="Calibri" panose="020F0502020204030204" pitchFamily="34" charset="0"/>
                <a:ea typeface="Times New Roman" panose="02020603050405020304" pitchFamily="18" charset="0"/>
                <a:cs typeface="Calibri" panose="020F0502020204030204" pitchFamily="34" charset="0"/>
              </a:rPr>
              <a:t>, Asst. Professor, Dept of English</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Lilith Green, </a:t>
            </a:r>
            <a:r>
              <a:rPr lang="en-US" sz="1200" dirty="0">
                <a:effectLst/>
                <a:latin typeface="Calibri" panose="020F0502020204030204" pitchFamily="34" charset="0"/>
                <a:ea typeface="Times New Roman" panose="02020603050405020304" pitchFamily="18" charset="0"/>
                <a:cs typeface="Calibri" panose="020F0502020204030204" pitchFamily="34" charset="0"/>
              </a:rPr>
              <a:t>Student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Raven Cohen</a:t>
            </a:r>
            <a:r>
              <a:rPr lang="en-US" sz="1200" dirty="0">
                <a:effectLst/>
                <a:latin typeface="Calibri" panose="020F0502020204030204" pitchFamily="34" charset="0"/>
                <a:ea typeface="Times New Roman" panose="02020603050405020304" pitchFamily="18" charset="0"/>
                <a:cs typeface="Calibri" panose="020F0502020204030204" pitchFamily="34" charset="0"/>
              </a:rPr>
              <a:t>, Student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Kirbi Tucker</a:t>
            </a:r>
            <a:r>
              <a:rPr lang="en-US" sz="1200" dirty="0">
                <a:effectLst/>
                <a:latin typeface="Calibri" panose="020F0502020204030204" pitchFamily="34" charset="0"/>
                <a:ea typeface="Times New Roman" panose="02020603050405020304" pitchFamily="18" charset="0"/>
                <a:cs typeface="Calibri" panose="020F0502020204030204" pitchFamily="34" charset="0"/>
              </a:rPr>
              <a:t>, Coordinator for Graduate Recruitment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Latetrica Wilson</a:t>
            </a:r>
            <a:r>
              <a:rPr lang="en-US" sz="1200" dirty="0">
                <a:effectLst/>
                <a:latin typeface="Calibri" panose="020F0502020204030204" pitchFamily="34" charset="0"/>
                <a:ea typeface="Times New Roman" panose="02020603050405020304" pitchFamily="18" charset="0"/>
                <a:cs typeface="Calibri" panose="020F0502020204030204" pitchFamily="34" charset="0"/>
              </a:rPr>
              <a:t>, Student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Daniel Baker</a:t>
            </a:r>
            <a:r>
              <a:rPr lang="en-US" sz="1200" dirty="0">
                <a:effectLst/>
                <a:latin typeface="Calibri" panose="020F0502020204030204" pitchFamily="34" charset="0"/>
                <a:ea typeface="Times New Roman" panose="02020603050405020304" pitchFamily="18" charset="0"/>
                <a:cs typeface="Calibri" panose="020F0502020204030204" pitchFamily="34" charset="0"/>
              </a:rPr>
              <a:t>, Assoc. Professor, Department of Chemistry</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Earnestine Jenkins</a:t>
            </a:r>
            <a:r>
              <a:rPr lang="en-US" sz="1200" dirty="0">
                <a:effectLst/>
                <a:latin typeface="Calibri" panose="020F0502020204030204" pitchFamily="34" charset="0"/>
                <a:ea typeface="Times New Roman" panose="02020603050405020304" pitchFamily="18" charset="0"/>
                <a:cs typeface="Calibri" panose="020F0502020204030204" pitchFamily="34" charset="0"/>
              </a:rPr>
              <a:t>, Professor, Department of Art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Miah Cobb</a:t>
            </a:r>
            <a:r>
              <a:rPr lang="en-US" sz="1200" dirty="0">
                <a:effectLst/>
                <a:latin typeface="Calibri" panose="020F0502020204030204" pitchFamily="34" charset="0"/>
                <a:ea typeface="Times New Roman" panose="02020603050405020304" pitchFamily="18" charset="0"/>
                <a:cs typeface="Calibri" panose="020F0502020204030204" pitchFamily="34" charset="0"/>
              </a:rPr>
              <a:t>, Student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Jane Brown</a:t>
            </a:r>
            <a:r>
              <a:rPr lang="en-US" sz="1200" dirty="0">
                <a:effectLst/>
                <a:latin typeface="Calibri" panose="020F0502020204030204" pitchFamily="34" charset="0"/>
                <a:ea typeface="Times New Roman" panose="02020603050405020304" pitchFamily="18" charset="0"/>
                <a:cs typeface="Calibri" panose="020F0502020204030204" pitchFamily="34" charset="0"/>
              </a:rPr>
              <a:t>, Student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Latrina Stewart</a:t>
            </a:r>
            <a:r>
              <a:rPr lang="en-US" sz="1200" dirty="0">
                <a:effectLst/>
                <a:latin typeface="Calibri" panose="020F0502020204030204" pitchFamily="34" charset="0"/>
                <a:ea typeface="Times New Roman" panose="02020603050405020304" pitchFamily="18" charset="0"/>
                <a:cs typeface="Calibri" panose="020F0502020204030204" pitchFamily="34" charset="0"/>
              </a:rPr>
              <a:t>, Community Member</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Kimberly Bledsoe</a:t>
            </a:r>
            <a:r>
              <a:rPr lang="en-US" sz="1200" dirty="0">
                <a:effectLst/>
                <a:latin typeface="Calibri" panose="020F0502020204030204" pitchFamily="34" charset="0"/>
                <a:ea typeface="Times New Roman" panose="02020603050405020304" pitchFamily="18" charset="0"/>
                <a:cs typeface="Calibri" panose="020F0502020204030204" pitchFamily="34" charset="0"/>
              </a:rPr>
              <a:t>, Student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Helen Shaw</a:t>
            </a:r>
            <a:r>
              <a:rPr lang="en-US" sz="1200" dirty="0">
                <a:effectLst/>
                <a:latin typeface="Calibri" panose="020F0502020204030204" pitchFamily="34" charset="0"/>
                <a:ea typeface="Times New Roman" panose="02020603050405020304" pitchFamily="18" charset="0"/>
                <a:cs typeface="Calibri" panose="020F0502020204030204" pitchFamily="34" charset="0"/>
              </a:rPr>
              <a:t>, Student</a:t>
            </a:r>
          </a:p>
          <a:p>
            <a:pPr marL="171450" marR="0" indent="-171450" fontAlgn="base">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Tony Pinson</a:t>
            </a:r>
            <a:r>
              <a:rPr lang="en-US" sz="1200" dirty="0">
                <a:effectLst/>
                <a:latin typeface="Calibri" panose="020F0502020204030204" pitchFamily="34" charset="0"/>
                <a:ea typeface="Times New Roman" panose="02020603050405020304" pitchFamily="18" charset="0"/>
                <a:cs typeface="Calibri" panose="020F0502020204030204" pitchFamily="34" charset="0"/>
              </a:rPr>
              <a:t>, Project Coordinator, Center  for information Assurance</a:t>
            </a:r>
          </a:p>
        </p:txBody>
      </p:sp>
      <p:sp>
        <p:nvSpPr>
          <p:cNvPr id="2" name="Rectangle 1">
            <a:extLst>
              <a:ext uri="{FF2B5EF4-FFF2-40B4-BE49-F238E27FC236}">
                <a16:creationId xmlns:a16="http://schemas.microsoft.com/office/drawing/2014/main" id="{601508B7-3B43-4603-AE45-63DE5F3EC4B0}"/>
              </a:ext>
            </a:extLst>
          </p:cNvPr>
          <p:cNvSpPr/>
          <p:nvPr/>
        </p:nvSpPr>
        <p:spPr>
          <a:xfrm>
            <a:off x="112734" y="5643487"/>
            <a:ext cx="11962356" cy="1169551"/>
          </a:xfrm>
          <a:prstGeom prst="rect">
            <a:avLst/>
          </a:prstGeom>
        </p:spPr>
        <p:txBody>
          <a:bodyPr wrap="square">
            <a:spAutoFit/>
          </a:bodyPr>
          <a:lstStyle/>
          <a:p>
            <a:r>
              <a:rPr lang="en-US" sz="1400" b="1" dirty="0">
                <a:latin typeface="+mj-lt"/>
                <a:ea typeface="Times New Roman" panose="02020603050405020304" pitchFamily="18" charset="0"/>
              </a:rPr>
              <a:t>Goal:  Increase application pipeline of URM graduate students by 10% each year for the next three years.</a:t>
            </a:r>
          </a:p>
          <a:p>
            <a:r>
              <a:rPr lang="en-US" sz="1400" dirty="0">
                <a:latin typeface="+mj-lt"/>
              </a:rPr>
              <a:t>a.) Among the 107 HBCUs, select a subset of 30-50 for focused recruiting and develop a program of early interaction with promising junior and senior students, especially those with STEM majors. Also target AA junior and senior AA students in midsouth colleges and universities for early UM faculty interaction.</a:t>
            </a:r>
          </a:p>
          <a:p>
            <a:r>
              <a:rPr lang="en-US" sz="1400" dirty="0">
                <a:latin typeface="+mj-lt"/>
              </a:rPr>
              <a:t>b.) Increase marketing of Prior Learning (PLA) for graduate students such as use of credit by exam, transfer credit, Experiential Learning Credit. Also, promote option to utilize certain number of credit hours of master level coursework to doctoral program.</a:t>
            </a:r>
            <a:endParaRPr lang="en-US" sz="1400" dirty="0">
              <a:latin typeface="+mj-lt"/>
              <a:ea typeface="Times New Roman" panose="02020603050405020304" pitchFamily="18" charset="0"/>
            </a:endParaRPr>
          </a:p>
        </p:txBody>
      </p:sp>
    </p:spTree>
    <p:extLst>
      <p:ext uri="{BB962C8B-B14F-4D97-AF65-F5344CB8AC3E}">
        <p14:creationId xmlns:p14="http://schemas.microsoft.com/office/powerpoint/2010/main" val="28173514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AF6E38D-1518-4C9B-8A83-C3AECA0B927B}"/>
              </a:ext>
            </a:extLst>
          </p:cNvPr>
          <p:cNvSpPr txBox="1">
            <a:spLocks/>
          </p:cNvSpPr>
          <p:nvPr/>
        </p:nvSpPr>
        <p:spPr>
          <a:xfrm>
            <a:off x="738809"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spc="9" dirty="0">
              <a:solidFill>
                <a:srgbClr val="204279"/>
              </a:solidFill>
              <a:latin typeface="Proxima Nova Black"/>
            </a:endParaRPr>
          </a:p>
        </p:txBody>
      </p:sp>
      <p:pic>
        <p:nvPicPr>
          <p:cNvPr id="12290" name="Picture 2" descr="Ted Townsend">
            <a:extLst>
              <a:ext uri="{FF2B5EF4-FFF2-40B4-BE49-F238E27FC236}">
                <a16:creationId xmlns:a16="http://schemas.microsoft.com/office/drawing/2014/main" id="{2B33970B-E02E-498D-99C1-25F46E11F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951" y="1754555"/>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ammy Hedges">
            <a:extLst>
              <a:ext uri="{FF2B5EF4-FFF2-40B4-BE49-F238E27FC236}">
                <a16:creationId xmlns:a16="http://schemas.microsoft.com/office/drawing/2014/main" id="{541587DC-FADF-4034-8428-4AD8863EF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845" y="1765760"/>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Kathy Johnson">
            <a:extLst>
              <a:ext uri="{FF2B5EF4-FFF2-40B4-BE49-F238E27FC236}">
                <a16:creationId xmlns:a16="http://schemas.microsoft.com/office/drawing/2014/main" id="{A699F4A4-3404-4C46-9130-34487FCE94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061" y="1787500"/>
            <a:ext cx="1428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A8F19E-D5B8-47A4-BC06-FF4A9FBEA979}"/>
              </a:ext>
            </a:extLst>
          </p:cNvPr>
          <p:cNvSpPr txBox="1"/>
          <p:nvPr/>
        </p:nvSpPr>
        <p:spPr>
          <a:xfrm>
            <a:off x="598913" y="280211"/>
            <a:ext cx="8991872" cy="400110"/>
          </a:xfrm>
          <a:prstGeom prst="rect">
            <a:avLst/>
          </a:prstGeom>
          <a:noFill/>
        </p:spPr>
        <p:txBody>
          <a:bodyPr wrap="square">
            <a:spAutoFit/>
          </a:bodyPr>
          <a:lstStyle/>
          <a:p>
            <a:r>
              <a:rPr lang="en-US" sz="2000" b="1" spc="9" dirty="0">
                <a:solidFill>
                  <a:schemeClr val="bg1"/>
                </a:solidFill>
                <a:latin typeface="Proxima Nova" panose="020B0604020202020204" charset="0"/>
              </a:rPr>
              <a:t>Branding</a:t>
            </a:r>
            <a:endParaRPr lang="en-US" sz="2000" b="1" dirty="0">
              <a:solidFill>
                <a:schemeClr val="bg1"/>
              </a:solidFill>
              <a:latin typeface="Proxima Nova" panose="020B0604020202020204" charset="0"/>
            </a:endParaRPr>
          </a:p>
        </p:txBody>
      </p:sp>
      <p:sp>
        <p:nvSpPr>
          <p:cNvPr id="12" name="TextBox 11">
            <a:extLst>
              <a:ext uri="{FF2B5EF4-FFF2-40B4-BE49-F238E27FC236}">
                <a16:creationId xmlns:a16="http://schemas.microsoft.com/office/drawing/2014/main" id="{7CA5845A-296E-46AA-8B68-09CD87CC31BB}"/>
              </a:ext>
            </a:extLst>
          </p:cNvPr>
          <p:cNvSpPr txBox="1"/>
          <p:nvPr/>
        </p:nvSpPr>
        <p:spPr>
          <a:xfrm>
            <a:off x="6844750" y="1721311"/>
            <a:ext cx="6115878" cy="1384995"/>
          </a:xfrm>
          <a:prstGeom prst="rect">
            <a:avLst/>
          </a:prstGeom>
          <a:noFill/>
        </p:spPr>
        <p:txBody>
          <a:bodyPr wrap="square">
            <a:spAutoFit/>
          </a:bodyPr>
          <a:lstStyle/>
          <a:p>
            <a:pPr marL="171450" marR="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Nikita Bell</a:t>
            </a:r>
          </a:p>
          <a:p>
            <a:pPr marL="171450" marR="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Kimberly Grantham </a:t>
            </a:r>
          </a:p>
          <a:p>
            <a:pPr marL="171450" marR="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Katrina Heard</a:t>
            </a:r>
          </a:p>
          <a:p>
            <a:pPr marL="171450" marR="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Tony Poteet</a:t>
            </a:r>
          </a:p>
          <a:p>
            <a:pPr marL="171450" marR="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Otis Sanford</a:t>
            </a:r>
          </a:p>
          <a:p>
            <a:pPr marL="171450" marR="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 Katie VanLandingham </a:t>
            </a:r>
          </a:p>
          <a:p>
            <a:pPr marL="171450" marR="0" indent="-171450">
              <a:spcBef>
                <a:spcPts val="0"/>
              </a:spcBef>
              <a:spcAft>
                <a:spcPts val="0"/>
              </a:spcAft>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Willie Williams</a:t>
            </a:r>
            <a:endParaRPr lang="en-US" sz="1200" b="1" dirty="0">
              <a:effectLst/>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7D34E216-7DD2-47E1-95E9-124480DB310E}"/>
              </a:ext>
            </a:extLst>
          </p:cNvPr>
          <p:cNvSpPr txBox="1"/>
          <p:nvPr/>
        </p:nvSpPr>
        <p:spPr>
          <a:xfrm>
            <a:off x="2685506" y="1213314"/>
            <a:ext cx="1428750" cy="369332"/>
          </a:xfrm>
          <a:prstGeom prst="rect">
            <a:avLst/>
          </a:prstGeom>
          <a:noFill/>
        </p:spPr>
        <p:txBody>
          <a:bodyPr wrap="square" rtlCol="0">
            <a:spAutoFit/>
          </a:bodyPr>
          <a:lstStyle/>
          <a:p>
            <a:pPr algn="ctr"/>
            <a:r>
              <a:rPr lang="en-US" b="1" u="sng" dirty="0"/>
              <a:t>Co-Leads</a:t>
            </a:r>
          </a:p>
        </p:txBody>
      </p:sp>
      <p:sp>
        <p:nvSpPr>
          <p:cNvPr id="14" name="Rectangle 13">
            <a:extLst>
              <a:ext uri="{FF2B5EF4-FFF2-40B4-BE49-F238E27FC236}">
                <a16:creationId xmlns:a16="http://schemas.microsoft.com/office/drawing/2014/main" id="{75429C47-EB1E-4F5B-B031-1840814B2702}"/>
              </a:ext>
            </a:extLst>
          </p:cNvPr>
          <p:cNvSpPr/>
          <p:nvPr/>
        </p:nvSpPr>
        <p:spPr>
          <a:xfrm>
            <a:off x="6295811" y="1243651"/>
            <a:ext cx="3294974" cy="52853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Workgroup Members</a:t>
            </a:r>
          </a:p>
        </p:txBody>
      </p:sp>
      <p:sp>
        <p:nvSpPr>
          <p:cNvPr id="16" name="TextBox 15">
            <a:extLst>
              <a:ext uri="{FF2B5EF4-FFF2-40B4-BE49-F238E27FC236}">
                <a16:creationId xmlns:a16="http://schemas.microsoft.com/office/drawing/2014/main" id="{23AC6D9F-8AA1-40AA-86CB-45E47B02CBB6}"/>
              </a:ext>
            </a:extLst>
          </p:cNvPr>
          <p:cNvSpPr txBox="1"/>
          <p:nvPr/>
        </p:nvSpPr>
        <p:spPr>
          <a:xfrm>
            <a:off x="133305" y="3777138"/>
            <a:ext cx="2170043" cy="1200329"/>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Ted Townsend</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Chief Economic Development and Government Relations Officer, Office of Economic Development and </a:t>
            </a:r>
          </a:p>
          <a:p>
            <a:pPr algn="ctr"/>
            <a:r>
              <a:rPr lang="en-US" sz="1200" b="0" i="0" dirty="0">
                <a:effectLst/>
                <a:latin typeface="Calibri" panose="020F0502020204030204" pitchFamily="34" charset="0"/>
                <a:cs typeface="Calibri" panose="020F0502020204030204" pitchFamily="34" charset="0"/>
              </a:rPr>
              <a:t>Government Relations</a:t>
            </a:r>
            <a:endParaRPr lang="en-US" sz="12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EE324F2-82B4-40A4-97EC-EC9CE4D23077}"/>
              </a:ext>
            </a:extLst>
          </p:cNvPr>
          <p:cNvSpPr txBox="1"/>
          <p:nvPr/>
        </p:nvSpPr>
        <p:spPr>
          <a:xfrm>
            <a:off x="2540672" y="3777138"/>
            <a:ext cx="1781666" cy="646331"/>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Tammy Hedges</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Executive Vice President for University Relations</a:t>
            </a:r>
            <a:endParaRPr lang="en-US" sz="12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391B186-8CE5-4F6E-BC2B-6570618E5300}"/>
              </a:ext>
            </a:extLst>
          </p:cNvPr>
          <p:cNvSpPr txBox="1"/>
          <p:nvPr/>
        </p:nvSpPr>
        <p:spPr>
          <a:xfrm>
            <a:off x="4783739" y="3745280"/>
            <a:ext cx="1595395" cy="830997"/>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Kathy Johnson</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Director of Space Planning, Utilization and Administration</a:t>
            </a:r>
            <a:endParaRPr lang="en-US" sz="12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2B5B8BE-07AA-4AF2-9BCB-1E8F2B753C9B}"/>
              </a:ext>
            </a:extLst>
          </p:cNvPr>
          <p:cNvSpPr txBox="1"/>
          <p:nvPr/>
        </p:nvSpPr>
        <p:spPr>
          <a:xfrm>
            <a:off x="397565" y="5403010"/>
            <a:ext cx="11794435" cy="307777"/>
          </a:xfrm>
          <a:prstGeom prst="rect">
            <a:avLst/>
          </a:prstGeom>
          <a:noFill/>
        </p:spPr>
        <p:txBody>
          <a:bodyPr wrap="square">
            <a:spAutoFit/>
          </a:bodyPr>
          <a:lstStyle/>
          <a:p>
            <a:pPr marL="0" marR="0" fontAlgn="base">
              <a:spcBef>
                <a:spcPts val="0"/>
              </a:spcBef>
              <a:spcAft>
                <a:spcPts val="0"/>
              </a:spcAft>
            </a:pPr>
            <a:r>
              <a:rPr lang="en-US" sz="1400" b="1" dirty="0">
                <a:effectLst/>
                <a:latin typeface="+mj-lt"/>
                <a:ea typeface="Times New Roman" panose="02020603050405020304" pitchFamily="18" charset="0"/>
                <a:cs typeface="Times New Roman" panose="02020603050405020304" pitchFamily="18" charset="0"/>
              </a:rPr>
              <a:t>Goal: Better visibly acknowledge and recognize diversity on campus through naming and branding.</a:t>
            </a:r>
          </a:p>
        </p:txBody>
      </p:sp>
    </p:spTree>
    <p:extLst>
      <p:ext uri="{BB962C8B-B14F-4D97-AF65-F5344CB8AC3E}">
        <p14:creationId xmlns:p14="http://schemas.microsoft.com/office/powerpoint/2010/main" val="38020029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4A2D05-3F5D-433C-BF8E-7EC15A95B5B5}"/>
              </a:ext>
            </a:extLst>
          </p:cNvPr>
          <p:cNvSpPr>
            <a:spLocks noGrp="1"/>
          </p:cNvSpPr>
          <p:nvPr>
            <p:ph idx="1"/>
          </p:nvPr>
        </p:nvSpPr>
        <p:spPr>
          <a:xfrm>
            <a:off x="838200" y="4561967"/>
            <a:ext cx="10515600" cy="1177526"/>
          </a:xfrm>
        </p:spPr>
        <p:txBody>
          <a:bodyPr/>
          <a:lstStyle/>
          <a:p>
            <a:pPr marL="0" indent="0" algn="ctr">
              <a:buNone/>
            </a:pPr>
            <a:r>
              <a:rPr lang="en-US" sz="2400" dirty="0"/>
              <a:t>December 2, 2020 </a:t>
            </a:r>
          </a:p>
          <a:p>
            <a:pPr marL="0" indent="0" algn="ctr">
              <a:buNone/>
            </a:pPr>
            <a:r>
              <a:rPr lang="en-US" sz="2400" dirty="0"/>
              <a:t>Chairman David North</a:t>
            </a:r>
          </a:p>
        </p:txBody>
      </p:sp>
      <p:sp>
        <p:nvSpPr>
          <p:cNvPr id="3" name="Title 2">
            <a:extLst>
              <a:ext uri="{FF2B5EF4-FFF2-40B4-BE49-F238E27FC236}">
                <a16:creationId xmlns:a16="http://schemas.microsoft.com/office/drawing/2014/main" id="{13F1B114-3F10-44C2-BA9B-BF27FCCF0129}"/>
              </a:ext>
            </a:extLst>
          </p:cNvPr>
          <p:cNvSpPr>
            <a:spLocks noGrp="1"/>
          </p:cNvSpPr>
          <p:nvPr>
            <p:ph type="title"/>
          </p:nvPr>
        </p:nvSpPr>
        <p:spPr>
          <a:xfrm>
            <a:off x="838200" y="2766218"/>
            <a:ext cx="10515600" cy="1325563"/>
          </a:xfrm>
        </p:spPr>
        <p:txBody>
          <a:bodyPr/>
          <a:lstStyle/>
          <a:p>
            <a:pPr algn="ctr"/>
            <a:r>
              <a:rPr lang="en-US" sz="6000" dirty="0"/>
              <a:t>Approval of Minutes</a:t>
            </a:r>
          </a:p>
        </p:txBody>
      </p:sp>
    </p:spTree>
    <p:extLst>
      <p:ext uri="{BB962C8B-B14F-4D97-AF65-F5344CB8AC3E}">
        <p14:creationId xmlns:p14="http://schemas.microsoft.com/office/powerpoint/2010/main" val="1328041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7C780F-C41B-4666-B6B3-22A46797D858}"/>
              </a:ext>
            </a:extLst>
          </p:cNvPr>
          <p:cNvSpPr txBox="1"/>
          <p:nvPr/>
        </p:nvSpPr>
        <p:spPr>
          <a:xfrm>
            <a:off x="598913" y="1561281"/>
            <a:ext cx="10584782" cy="4493538"/>
          </a:xfrm>
          <a:prstGeom prst="rect">
            <a:avLst/>
          </a:prstGeom>
          <a:noFill/>
        </p:spPr>
        <p:txBody>
          <a:bodyPr wrap="square">
            <a:spAutoFit/>
          </a:bodyPr>
          <a:lstStyle/>
          <a:p>
            <a:pPr marL="0" marR="0">
              <a:spcBef>
                <a:spcPts val="0"/>
              </a:spcBef>
              <a:spcAft>
                <a:spcPts val="0"/>
              </a:spcAft>
            </a:pPr>
            <a:r>
              <a:rPr lang="en-US" sz="1300" b="1" u="sng" dirty="0">
                <a:latin typeface="Calibri" panose="020F0502020204030204" pitchFamily="34" charset="0"/>
                <a:ea typeface="Times New Roman" panose="02020603050405020304" pitchFamily="18" charset="0"/>
              </a:rPr>
              <a:t>Goals for Branding workgroup accomplished</a:t>
            </a:r>
            <a:r>
              <a:rPr lang="en-US" sz="1300" b="1" u="sng" dirty="0">
                <a:effectLst/>
                <a:latin typeface="Calibri" panose="020F0502020204030204" pitchFamily="34" charset="0"/>
                <a:ea typeface="Times New Roman" panose="02020603050405020304" pitchFamily="18" charset="0"/>
              </a:rPr>
              <a:t> 2020-2021 Academic Year</a:t>
            </a:r>
            <a:r>
              <a:rPr lang="en-US" sz="1300" b="1" dirty="0">
                <a:effectLst/>
                <a:latin typeface="Calibri" panose="020F0502020204030204" pitchFamily="34" charset="0"/>
                <a:ea typeface="Times New Roman" panose="02020603050405020304" pitchFamily="18" charset="0"/>
              </a:rPr>
              <a:t>:</a:t>
            </a:r>
            <a:endParaRPr lang="en-US" sz="13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300" dirty="0">
                <a:solidFill>
                  <a:srgbClr val="000000"/>
                </a:solidFill>
                <a:effectLst/>
                <a:latin typeface="Calibri" panose="020F0502020204030204" pitchFamily="34" charset="0"/>
                <a:ea typeface="Times New Roman" panose="02020603050405020304" pitchFamily="18" charset="0"/>
              </a:rPr>
              <a:t> </a:t>
            </a:r>
            <a:endParaRPr lang="en-US" sz="1300" dirty="0">
              <a:effectLst/>
              <a:latin typeface="Calibri" panose="020F0502020204030204" pitchFamily="34" charset="0"/>
              <a:ea typeface="Calibri" panose="020F0502020204030204" pitchFamily="34" charset="0"/>
            </a:endParaRPr>
          </a:p>
          <a:p>
            <a:pPr marL="283464" marR="0" lvl="0" indent="-283464">
              <a:spcBef>
                <a:spcPts val="0"/>
              </a:spcBef>
              <a:spcAft>
                <a:spcPts val="0"/>
              </a:spcAft>
              <a:buFont typeface="Arial" panose="020B0604020202020204" pitchFamily="34" charset="0"/>
              <a:buChar char="•"/>
            </a:pPr>
            <a:r>
              <a:rPr lang="en-US" sz="1300" b="1" dirty="0">
                <a:solidFill>
                  <a:srgbClr val="000000"/>
                </a:solidFill>
                <a:effectLst/>
                <a:latin typeface="Calibri" panose="020F0502020204030204" pitchFamily="34" charset="0"/>
                <a:ea typeface="Times New Roman" panose="02020603050405020304" pitchFamily="18" charset="0"/>
              </a:rPr>
              <a:t>Placed historical marker at Jones Hall where the office of Dr. Miriam DeCosta Sugarmon, the first Black faculty member, was located.</a:t>
            </a:r>
          </a:p>
          <a:p>
            <a:pPr marL="283464" marR="0" lvl="0" indent="-283464">
              <a:spcBef>
                <a:spcPts val="0"/>
              </a:spcBef>
              <a:spcAft>
                <a:spcPts val="0"/>
              </a:spcAft>
            </a:pPr>
            <a:r>
              <a:rPr lang="en-US" sz="1300" b="1" dirty="0">
                <a:solidFill>
                  <a:srgbClr val="000000"/>
                </a:solidFill>
                <a:effectLst/>
                <a:latin typeface="Calibri" panose="020F0502020204030204" pitchFamily="34" charset="0"/>
                <a:ea typeface="Times New Roman" panose="02020603050405020304" pitchFamily="18" charset="0"/>
              </a:rPr>
              <a:t>        </a:t>
            </a:r>
            <a:r>
              <a:rPr lang="en-US" sz="1300" dirty="0">
                <a:solidFill>
                  <a:srgbClr val="000000"/>
                </a:solidFill>
                <a:effectLst/>
                <a:latin typeface="Calibri" panose="020F0502020204030204" pitchFamily="34" charset="0"/>
                <a:ea typeface="Times New Roman" panose="02020603050405020304" pitchFamily="18" charset="0"/>
              </a:rPr>
              <a:t>a. President Rudd, administrators, faculty, staff, students, legislators, alumni and family participated in the marker ceremony, December 14, 2021</a:t>
            </a:r>
          </a:p>
          <a:p>
            <a:pPr marL="283464" marR="0" lvl="0" indent="-283464">
              <a:spcBef>
                <a:spcPts val="0"/>
              </a:spcBef>
              <a:spcAft>
                <a:spcPts val="0"/>
              </a:spcAft>
            </a:pPr>
            <a:r>
              <a:rPr lang="en-US" sz="1300" dirty="0">
                <a:solidFill>
                  <a:srgbClr val="000000"/>
                </a:solidFill>
                <a:latin typeface="Calibri" panose="020F0502020204030204" pitchFamily="34" charset="0"/>
                <a:ea typeface="Times New Roman" panose="02020603050405020304" pitchFamily="18" charset="0"/>
              </a:rPr>
              <a:t>	</a:t>
            </a:r>
            <a:r>
              <a:rPr lang="en-US" sz="1300" dirty="0">
                <a:solidFill>
                  <a:srgbClr val="000000"/>
                </a:solidFill>
                <a:effectLst/>
                <a:latin typeface="Calibri" panose="020F0502020204030204" pitchFamily="34" charset="0"/>
                <a:ea typeface="Times New Roman" panose="02020603050405020304" pitchFamily="18" charset="0"/>
              </a:rPr>
              <a:t> (</a:t>
            </a:r>
            <a:r>
              <a:rPr lang="en-US" sz="1300" i="1" dirty="0">
                <a:solidFill>
                  <a:srgbClr val="000000"/>
                </a:solidFill>
                <a:effectLst/>
                <a:latin typeface="Calibri" panose="020F0502020204030204" pitchFamily="34" charset="0"/>
                <a:ea typeface="Times New Roman" panose="02020603050405020304" pitchFamily="18" charset="0"/>
              </a:rPr>
              <a:t>per Board of Trustees approval on December 2).</a:t>
            </a:r>
            <a:endParaRPr lang="en-US" sz="1300" i="1" dirty="0">
              <a:solidFill>
                <a:srgbClr val="000000"/>
              </a:solidFill>
              <a:effectLst/>
              <a:latin typeface="Calibri" panose="020F0502020204030204" pitchFamily="34" charset="0"/>
              <a:ea typeface="Calibri" panose="020F0502020204030204" pitchFamily="34" charset="0"/>
            </a:endParaRPr>
          </a:p>
          <a:p>
            <a:pPr marL="283464" marR="0" indent="-283464">
              <a:spcBef>
                <a:spcPts val="0"/>
              </a:spcBef>
              <a:spcAft>
                <a:spcPts val="0"/>
              </a:spcAft>
            </a:pPr>
            <a:endParaRPr lang="en-US" sz="1300" dirty="0">
              <a:effectLst/>
              <a:latin typeface="Calibri" panose="020F0502020204030204" pitchFamily="34" charset="0"/>
              <a:ea typeface="Calibri" panose="020F0502020204030204" pitchFamily="34" charset="0"/>
            </a:endParaRPr>
          </a:p>
          <a:p>
            <a:pPr marL="283464" marR="0" indent="-283464">
              <a:spcBef>
                <a:spcPts val="0"/>
              </a:spcBef>
              <a:spcAft>
                <a:spcPts val="0"/>
              </a:spcAft>
            </a:pPr>
            <a:r>
              <a:rPr lang="en-US" sz="1300" b="1" i="1" dirty="0">
                <a:solidFill>
                  <a:srgbClr val="000000"/>
                </a:solidFill>
                <a:effectLst/>
                <a:latin typeface="Calibri" panose="020F0502020204030204" pitchFamily="34" charset="0"/>
                <a:ea typeface="Times New Roman" panose="02020603050405020304" pitchFamily="18" charset="0"/>
              </a:rPr>
              <a:t>Marker Copy:</a:t>
            </a:r>
          </a:p>
          <a:p>
            <a:pPr marL="283464" marR="0" indent="-283464">
              <a:spcBef>
                <a:spcPts val="0"/>
              </a:spcBef>
              <a:spcAft>
                <a:spcPts val="0"/>
              </a:spcAft>
            </a:pPr>
            <a:r>
              <a:rPr lang="en-US" sz="1300" b="1" i="1" dirty="0">
                <a:solidFill>
                  <a:srgbClr val="000000"/>
                </a:solidFill>
                <a:effectLst/>
                <a:latin typeface="Calibri" panose="020F0502020204030204" pitchFamily="34" charset="0"/>
                <a:ea typeface="Times New Roman" panose="02020603050405020304" pitchFamily="18" charset="0"/>
              </a:rPr>
              <a:t>       A Phi Beta Kappa graduate of Wellesley College, later earning her MA and PhD degrees from Johns Hopkins University, Miriam DeCosta Sugarmon was denied entrance to then Memphis State University in 1957. In 1966, she became the first Black professor at the University where she taught Spanish, was the advisor to the Black Student Association, and helped organize the Faculty Forum.</a:t>
            </a:r>
            <a:endParaRPr lang="en-US" sz="1300" b="1" i="1" dirty="0">
              <a:effectLst/>
              <a:latin typeface="Calibri" panose="020F0502020204030204" pitchFamily="34" charset="0"/>
              <a:ea typeface="Calibri" panose="020F0502020204030204" pitchFamily="34" charset="0"/>
            </a:endParaRPr>
          </a:p>
          <a:p>
            <a:pPr marL="283464" marR="0" indent="-283464">
              <a:spcBef>
                <a:spcPts val="0"/>
              </a:spcBef>
              <a:spcAft>
                <a:spcPts val="0"/>
              </a:spcAft>
            </a:pPr>
            <a:endParaRPr lang="en-US" sz="1300" dirty="0">
              <a:effectLst/>
              <a:latin typeface="Calibri" panose="020F0502020204030204" pitchFamily="34" charset="0"/>
              <a:ea typeface="Calibri" panose="020F0502020204030204" pitchFamily="34" charset="0"/>
            </a:endParaRPr>
          </a:p>
          <a:p>
            <a:pPr marL="283464" marR="0" lvl="0" indent="-283464">
              <a:spcBef>
                <a:spcPts val="0"/>
              </a:spcBef>
              <a:spcAft>
                <a:spcPts val="0"/>
              </a:spcAft>
              <a:buFont typeface="Arial" panose="020B0604020202020204" pitchFamily="34" charset="0"/>
              <a:buChar char="•"/>
            </a:pPr>
            <a:r>
              <a:rPr lang="en-US" sz="1300" b="1" dirty="0">
                <a:effectLst/>
                <a:latin typeface="Calibri" panose="020F0502020204030204" pitchFamily="34" charset="0"/>
                <a:ea typeface="Calibri" panose="020F0502020204030204" pitchFamily="34" charset="0"/>
              </a:rPr>
              <a:t>Rename the Alumni Mall to the Luther C. McClellan Alumni Mall in honor of our first </a:t>
            </a:r>
            <a:r>
              <a:rPr lang="en-US" sz="1300" b="1" dirty="0">
                <a:latin typeface="Calibri" panose="020F0502020204030204" pitchFamily="34" charset="0"/>
                <a:ea typeface="Calibri" panose="020F0502020204030204" pitchFamily="34" charset="0"/>
              </a:rPr>
              <a:t>African American</a:t>
            </a:r>
            <a:r>
              <a:rPr lang="en-US" sz="1300" b="1" dirty="0">
                <a:effectLst/>
                <a:latin typeface="Calibri" panose="020F0502020204030204" pitchFamily="34" charset="0"/>
                <a:ea typeface="Calibri" panose="020F0502020204030204" pitchFamily="34" charset="0"/>
              </a:rPr>
              <a:t> graduate. </a:t>
            </a:r>
          </a:p>
          <a:p>
            <a:pPr marL="283464" marR="0" lvl="0" indent="-283464">
              <a:spcBef>
                <a:spcPts val="0"/>
              </a:spcBef>
              <a:spcAft>
                <a:spcPts val="0"/>
              </a:spcAft>
            </a:pPr>
            <a:r>
              <a:rPr lang="en-US" sz="1300" b="1" dirty="0">
                <a:latin typeface="Calibri" panose="020F0502020204030204" pitchFamily="34" charset="0"/>
                <a:ea typeface="Calibri" panose="020F0502020204030204" pitchFamily="34" charset="0"/>
              </a:rPr>
              <a:t>       </a:t>
            </a:r>
            <a:r>
              <a:rPr lang="en-US" sz="1300" dirty="0">
                <a:latin typeface="Calibri" panose="020F0502020204030204" pitchFamily="34" charset="0"/>
                <a:ea typeface="Calibri" panose="020F0502020204030204" pitchFamily="34" charset="0"/>
              </a:rPr>
              <a:t>a. </a:t>
            </a:r>
            <a:r>
              <a:rPr lang="en-US" sz="1300" dirty="0">
                <a:effectLst/>
                <a:latin typeface="Calibri" panose="020F0502020204030204" pitchFamily="34" charset="0"/>
                <a:ea typeface="Calibri" panose="020F0502020204030204" pitchFamily="34" charset="0"/>
              </a:rPr>
              <a:t>McClellan was one of the Memphis State Eight and was the first African American to graduate from the UofM, earning his Bachelor of Science       </a:t>
            </a:r>
          </a:p>
          <a:p>
            <a:pPr marL="283464" marR="0" lvl="0" indent="-283464">
              <a:spcBef>
                <a:spcPts val="0"/>
              </a:spcBef>
              <a:spcAft>
                <a:spcPts val="0"/>
              </a:spcAft>
            </a:pPr>
            <a:r>
              <a:rPr lang="en-US" sz="1300" dirty="0">
                <a:latin typeface="Calibri" panose="020F0502020204030204" pitchFamily="34" charset="0"/>
                <a:ea typeface="Calibri" panose="020F0502020204030204" pitchFamily="34" charset="0"/>
              </a:rPr>
              <a:t>       </a:t>
            </a:r>
            <a:r>
              <a:rPr lang="en-US" sz="1300" dirty="0">
                <a:effectLst/>
                <a:latin typeface="Calibri" panose="020F0502020204030204" pitchFamily="34" charset="0"/>
                <a:ea typeface="Calibri" panose="020F0502020204030204" pitchFamily="34" charset="0"/>
              </a:rPr>
              <a:t>degree in mathematics in 1962.  A historical marker will be dedicated in his honor. All signage, campus maps and related collateral will be designed.</a:t>
            </a:r>
          </a:p>
          <a:p>
            <a:pPr marL="283464" marR="0" indent="-283464">
              <a:spcBef>
                <a:spcPts val="0"/>
              </a:spcBef>
              <a:spcAft>
                <a:spcPts val="0"/>
              </a:spcAft>
            </a:pPr>
            <a:endParaRPr lang="en-US" sz="1300" dirty="0">
              <a:effectLst/>
              <a:latin typeface="Calibri" panose="020F0502020204030204" pitchFamily="34" charset="0"/>
              <a:ea typeface="Calibri" panose="020F0502020204030204" pitchFamily="34" charset="0"/>
            </a:endParaRPr>
          </a:p>
          <a:p>
            <a:pPr marL="283464" marR="0" lvl="0" indent="-283464">
              <a:spcBef>
                <a:spcPts val="0"/>
              </a:spcBef>
              <a:spcAft>
                <a:spcPts val="0"/>
              </a:spcAft>
              <a:buFont typeface="Arial" panose="020B0604020202020204" pitchFamily="34" charset="0"/>
              <a:buChar char="•"/>
            </a:pPr>
            <a:r>
              <a:rPr lang="en-US" sz="1300" b="1" dirty="0">
                <a:effectLst/>
                <a:latin typeface="Calibri" panose="020F0502020204030204" pitchFamily="34" charset="0"/>
                <a:ea typeface="Calibri" panose="020F0502020204030204" pitchFamily="34" charset="0"/>
              </a:rPr>
              <a:t>Named the University Center the Maxine A. Smith University Center. </a:t>
            </a:r>
          </a:p>
          <a:p>
            <a:pPr marL="283464" marR="0" lvl="0" indent="-283464">
              <a:spcBef>
                <a:spcPts val="0"/>
              </a:spcBef>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a. </a:t>
            </a:r>
            <a:r>
              <a:rPr lang="en-US" sz="1300" dirty="0">
                <a:effectLst/>
                <a:latin typeface="Calibri" panose="020F0502020204030204" pitchFamily="34" charset="0"/>
                <a:ea typeface="Calibri" panose="020F0502020204030204" pitchFamily="34" charset="0"/>
              </a:rPr>
              <a:t>In 1957, Smith was denied admission to pursue graduate studies at the University of Memphis because she was </a:t>
            </a:r>
            <a:r>
              <a:rPr lang="en-US" sz="1300" dirty="0">
                <a:latin typeface="Calibri" panose="020F0502020204030204" pitchFamily="34" charset="0"/>
                <a:ea typeface="Calibri" panose="020F0502020204030204" pitchFamily="34" charset="0"/>
              </a:rPr>
              <a:t>African American</a:t>
            </a:r>
            <a:r>
              <a:rPr lang="en-US" sz="1300" dirty="0">
                <a:effectLst/>
                <a:latin typeface="Calibri" panose="020F0502020204030204" pitchFamily="34" charset="0"/>
                <a:ea typeface="Calibri" panose="020F0502020204030204" pitchFamily="34" charset="0"/>
              </a:rPr>
              <a:t>. Among her many notable efforts, Smith went on to become involved with the NAACP where she was executive secretary; assisted in desegregating Memphis public schools; served on the Memphis Sanitation Strike committee and was the first African American elected to the Memphis City Board of Education, later being appointed by Governor McWherter to the Tennessee Board of Regents which served as the governing body for many public colleges and universities across Tennessee including the UofM. She was awarded an honorary doctorate from the University of Memphis in 2010. </a:t>
            </a:r>
          </a:p>
          <a:p>
            <a:pPr marL="283464" marR="0" indent="-283464">
              <a:spcBef>
                <a:spcPts val="0"/>
              </a:spcBef>
              <a:spcAft>
                <a:spcPts val="8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3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2E8657DB-B05E-4DC1-B180-CFC801FA5AEE}"/>
              </a:ext>
            </a:extLst>
          </p:cNvPr>
          <p:cNvSpPr txBox="1"/>
          <p:nvPr/>
        </p:nvSpPr>
        <p:spPr>
          <a:xfrm>
            <a:off x="598913" y="280211"/>
            <a:ext cx="8991872" cy="400110"/>
          </a:xfrm>
          <a:prstGeom prst="rect">
            <a:avLst/>
          </a:prstGeom>
          <a:noFill/>
        </p:spPr>
        <p:txBody>
          <a:bodyPr wrap="square">
            <a:spAutoFit/>
          </a:bodyPr>
          <a:lstStyle/>
          <a:p>
            <a:r>
              <a:rPr lang="en-US" sz="2000" b="1" spc="9" dirty="0">
                <a:solidFill>
                  <a:schemeClr val="bg1"/>
                </a:solidFill>
                <a:latin typeface="Proxima Nova" panose="020B0604020202020204" charset="0"/>
              </a:rPr>
              <a:t>Branding</a:t>
            </a:r>
            <a:endParaRPr lang="en-US" sz="2000" b="1" dirty="0">
              <a:solidFill>
                <a:schemeClr val="bg1"/>
              </a:solidFill>
              <a:latin typeface="Proxima Nova" panose="020B0604020202020204" charset="0"/>
            </a:endParaRPr>
          </a:p>
        </p:txBody>
      </p:sp>
    </p:spTree>
    <p:extLst>
      <p:ext uri="{BB962C8B-B14F-4D97-AF65-F5344CB8AC3E}">
        <p14:creationId xmlns:p14="http://schemas.microsoft.com/office/powerpoint/2010/main" val="32777414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2B29-8890-467E-8A51-A8473ADA8A09}"/>
              </a:ext>
            </a:extLst>
          </p:cNvPr>
          <p:cNvSpPr>
            <a:spLocks noGrp="1"/>
          </p:cNvSpPr>
          <p:nvPr>
            <p:ph type="title"/>
          </p:nvPr>
        </p:nvSpPr>
        <p:spPr/>
        <p:txBody>
          <a:bodyPr>
            <a:normAutofit/>
          </a:bodyPr>
          <a:lstStyle/>
          <a:p>
            <a:pPr algn="ctr"/>
            <a:br>
              <a:rPr kumimoji="0" lang="en-US" sz="4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endParaRPr lang="en-US" spc="9" dirty="0">
              <a:solidFill>
                <a:srgbClr val="204279"/>
              </a:solidFill>
              <a:latin typeface="Proxima Nova Black"/>
            </a:endParaRPr>
          </a:p>
        </p:txBody>
      </p:sp>
      <p:sp>
        <p:nvSpPr>
          <p:cNvPr id="17" name="Title 1">
            <a:extLst>
              <a:ext uri="{FF2B5EF4-FFF2-40B4-BE49-F238E27FC236}">
                <a16:creationId xmlns:a16="http://schemas.microsoft.com/office/drawing/2014/main" id="{0AF6E38D-1518-4C9B-8A83-C3AECA0B927B}"/>
              </a:ext>
            </a:extLst>
          </p:cNvPr>
          <p:cNvSpPr txBox="1">
            <a:spLocks/>
          </p:cNvSpPr>
          <p:nvPr/>
        </p:nvSpPr>
        <p:spPr>
          <a:xfrm>
            <a:off x="738809"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spc="9" dirty="0">
              <a:solidFill>
                <a:srgbClr val="204279"/>
              </a:solidFill>
              <a:latin typeface="Proxima Nova Black"/>
            </a:endParaRPr>
          </a:p>
        </p:txBody>
      </p:sp>
      <p:pic>
        <p:nvPicPr>
          <p:cNvPr id="13314" name="Picture 2" descr="Dr. Lin Zahn">
            <a:extLst>
              <a:ext uri="{FF2B5EF4-FFF2-40B4-BE49-F238E27FC236}">
                <a16:creationId xmlns:a16="http://schemas.microsoft.com/office/drawing/2014/main" id="{958B0BC5-802E-4D40-A1D0-022112130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190" y="1977536"/>
            <a:ext cx="142875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r. Jebose Okwumabua">
            <a:extLst>
              <a:ext uri="{FF2B5EF4-FFF2-40B4-BE49-F238E27FC236}">
                <a16:creationId xmlns:a16="http://schemas.microsoft.com/office/drawing/2014/main" id="{B5C7FC1A-C1F3-434D-BD8D-897B0430D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946" y="2025076"/>
            <a:ext cx="1428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7B7E2B-24FF-4DFF-9726-599EC37A1DC0}"/>
              </a:ext>
            </a:extLst>
          </p:cNvPr>
          <p:cNvSpPr txBox="1"/>
          <p:nvPr/>
        </p:nvSpPr>
        <p:spPr>
          <a:xfrm>
            <a:off x="198783" y="314514"/>
            <a:ext cx="8991872" cy="400110"/>
          </a:xfrm>
          <a:prstGeom prst="rect">
            <a:avLst/>
          </a:prstGeom>
          <a:noFill/>
        </p:spPr>
        <p:txBody>
          <a:bodyPr wrap="square">
            <a:spAutoFit/>
          </a:bodyPr>
          <a:lstStyle/>
          <a:p>
            <a:r>
              <a:rPr lang="en-US" sz="2000" b="1" spc="9" dirty="0">
                <a:solidFill>
                  <a:schemeClr val="bg1"/>
                </a:solidFill>
                <a:latin typeface="Proxima Nova" panose="020B0604020202020204" charset="0"/>
              </a:rPr>
              <a:t>Health Disparities and Academic Achievement</a:t>
            </a:r>
            <a:endParaRPr lang="en-US" sz="2000" b="1" dirty="0">
              <a:solidFill>
                <a:schemeClr val="bg1"/>
              </a:solidFill>
              <a:latin typeface="Proxima Nova" panose="020B0604020202020204" charset="0"/>
            </a:endParaRPr>
          </a:p>
        </p:txBody>
      </p:sp>
      <p:sp>
        <p:nvSpPr>
          <p:cNvPr id="10" name="TextBox 9">
            <a:extLst>
              <a:ext uri="{FF2B5EF4-FFF2-40B4-BE49-F238E27FC236}">
                <a16:creationId xmlns:a16="http://schemas.microsoft.com/office/drawing/2014/main" id="{90FC57CC-EBD8-4352-A71A-EC07063A217A}"/>
              </a:ext>
            </a:extLst>
          </p:cNvPr>
          <p:cNvSpPr txBox="1"/>
          <p:nvPr/>
        </p:nvSpPr>
        <p:spPr>
          <a:xfrm>
            <a:off x="2510469" y="1484539"/>
            <a:ext cx="1428750" cy="369332"/>
          </a:xfrm>
          <a:prstGeom prst="rect">
            <a:avLst/>
          </a:prstGeom>
          <a:noFill/>
        </p:spPr>
        <p:txBody>
          <a:bodyPr wrap="square" rtlCol="0">
            <a:spAutoFit/>
          </a:bodyPr>
          <a:lstStyle/>
          <a:p>
            <a:pPr algn="ctr"/>
            <a:r>
              <a:rPr lang="en-US" b="1" u="sng" dirty="0"/>
              <a:t>Co-Leads</a:t>
            </a:r>
          </a:p>
        </p:txBody>
      </p:sp>
      <p:sp>
        <p:nvSpPr>
          <p:cNvPr id="11" name="Rectangle 10">
            <a:extLst>
              <a:ext uri="{FF2B5EF4-FFF2-40B4-BE49-F238E27FC236}">
                <a16:creationId xmlns:a16="http://schemas.microsoft.com/office/drawing/2014/main" id="{8FE920B6-3FD4-4040-8DC1-B03D81141148}"/>
              </a:ext>
            </a:extLst>
          </p:cNvPr>
          <p:cNvSpPr/>
          <p:nvPr/>
        </p:nvSpPr>
        <p:spPr>
          <a:xfrm>
            <a:off x="5400592" y="1426419"/>
            <a:ext cx="3294974" cy="52853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Workgroup Members</a:t>
            </a:r>
          </a:p>
        </p:txBody>
      </p:sp>
      <p:sp>
        <p:nvSpPr>
          <p:cNvPr id="13" name="TextBox 12">
            <a:extLst>
              <a:ext uri="{FF2B5EF4-FFF2-40B4-BE49-F238E27FC236}">
                <a16:creationId xmlns:a16="http://schemas.microsoft.com/office/drawing/2014/main" id="{08F71722-6B2E-4D86-9E30-50F7FD1F0128}"/>
              </a:ext>
            </a:extLst>
          </p:cNvPr>
          <p:cNvSpPr txBox="1"/>
          <p:nvPr/>
        </p:nvSpPr>
        <p:spPr>
          <a:xfrm>
            <a:off x="1155637" y="4033893"/>
            <a:ext cx="1605856" cy="1015663"/>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Dr. Lin Zhan</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Dean and Professor of Loewenberg College of Nursing, Wharton Executive Fellow</a:t>
            </a:r>
            <a:endParaRPr lang="en-US" sz="12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8EE59A7-EDF8-4F43-8596-7D5E88424E23}"/>
              </a:ext>
            </a:extLst>
          </p:cNvPr>
          <p:cNvSpPr txBox="1"/>
          <p:nvPr/>
        </p:nvSpPr>
        <p:spPr>
          <a:xfrm>
            <a:off x="3550050" y="4039125"/>
            <a:ext cx="1850542" cy="646331"/>
          </a:xfrm>
          <a:prstGeom prst="rect">
            <a:avLst/>
          </a:prstGeom>
          <a:noFill/>
        </p:spPr>
        <p:txBody>
          <a:bodyPr wrap="square">
            <a:spAutoFit/>
          </a:bodyPr>
          <a:lstStyle/>
          <a:p>
            <a:pPr algn="ctr"/>
            <a:r>
              <a:rPr lang="en-US" sz="1200" b="1" i="0" dirty="0">
                <a:effectLst/>
                <a:latin typeface="Calibri" panose="020F0502020204030204" pitchFamily="34" charset="0"/>
                <a:cs typeface="Calibri" panose="020F0502020204030204" pitchFamily="34" charset="0"/>
              </a:rPr>
              <a:t>Dr. Jebose Okwumabua</a:t>
            </a:r>
            <a:br>
              <a:rPr lang="en-US" sz="1200" dirty="0">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Professor, College of Health Studies</a:t>
            </a:r>
            <a:endParaRPr lang="en-US"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AB752C0-1C59-4F60-BAB3-E5A889E9F024}"/>
              </a:ext>
            </a:extLst>
          </p:cNvPr>
          <p:cNvSpPr txBox="1"/>
          <p:nvPr/>
        </p:nvSpPr>
        <p:spPr>
          <a:xfrm>
            <a:off x="5996609" y="1892794"/>
            <a:ext cx="6096000" cy="1754326"/>
          </a:xfrm>
          <a:prstGeom prst="rect">
            <a:avLst/>
          </a:prstGeom>
          <a:noFill/>
        </p:spPr>
        <p:txBody>
          <a:bodyPr wrap="square">
            <a:spAutoFit/>
          </a:bodyPr>
          <a:lstStyle/>
          <a:p>
            <a:pPr marL="171450" indent="-171450">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Marian Levy </a:t>
            </a:r>
            <a:r>
              <a:rPr lang="en-US" sz="1200" dirty="0">
                <a:effectLst/>
                <a:latin typeface="Calibri" panose="020F0502020204030204" pitchFamily="34" charset="0"/>
                <a:ea typeface="Times New Roman" panose="02020603050405020304" pitchFamily="18" charset="0"/>
                <a:cs typeface="Calibri" panose="020F0502020204030204" pitchFamily="34" charset="0"/>
              </a:rPr>
              <a:t>(SPH)</a:t>
            </a:r>
          </a:p>
          <a:p>
            <a:pPr marL="171450" indent="-171450">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Eric Bailey </a:t>
            </a:r>
            <a:r>
              <a:rPr lang="en-US" sz="1200" dirty="0">
                <a:effectLst/>
                <a:latin typeface="Calibri" panose="020F0502020204030204" pitchFamily="34" charset="0"/>
                <a:ea typeface="Times New Roman" panose="02020603050405020304" pitchFamily="18" charset="0"/>
                <a:cs typeface="Calibri" panose="020F0502020204030204" pitchFamily="34" charset="0"/>
              </a:rPr>
              <a:t>(LCON) </a:t>
            </a:r>
          </a:p>
          <a:p>
            <a:pPr marL="171450" indent="-171450">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Tasma Robertson </a:t>
            </a:r>
            <a:r>
              <a:rPr lang="en-US" sz="1200" dirty="0">
                <a:effectLst/>
                <a:latin typeface="Calibri" panose="020F0502020204030204" pitchFamily="34" charset="0"/>
                <a:ea typeface="Times New Roman" panose="02020603050405020304" pitchFamily="18" charset="0"/>
                <a:cs typeface="Calibri" panose="020F0502020204030204" pitchFamily="34" charset="0"/>
              </a:rPr>
              <a:t>(LCON) </a:t>
            </a:r>
          </a:p>
          <a:p>
            <a:pPr marL="171450" indent="-171450">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Gregory Washington </a:t>
            </a:r>
            <a:r>
              <a:rPr lang="en-US" sz="1200" dirty="0">
                <a:effectLst/>
                <a:latin typeface="Calibri" panose="020F0502020204030204" pitchFamily="34" charset="0"/>
                <a:ea typeface="Times New Roman" panose="02020603050405020304" pitchFamily="18" charset="0"/>
                <a:cs typeface="Calibri" panose="020F0502020204030204" pitchFamily="34" charset="0"/>
              </a:rPr>
              <a:t>(Social Work)</a:t>
            </a:r>
          </a:p>
          <a:p>
            <a:pPr marL="171450" indent="-171450">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Justin Lawhead </a:t>
            </a:r>
            <a:r>
              <a:rPr lang="en-US" sz="1200" dirty="0">
                <a:effectLst/>
                <a:latin typeface="Calibri" panose="020F0502020204030204" pitchFamily="34" charset="0"/>
                <a:ea typeface="Times New Roman" panose="02020603050405020304" pitchFamily="18" charset="0"/>
                <a:cs typeface="Calibri" panose="020F0502020204030204" pitchFamily="34" charset="0"/>
              </a:rPr>
              <a:t>(Dean of Students) </a:t>
            </a:r>
          </a:p>
          <a:p>
            <a:pPr marL="171450" indent="-171450">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Asia Monique Cross </a:t>
            </a:r>
            <a:r>
              <a:rPr lang="en-US" sz="1200" dirty="0">
                <a:effectLst/>
                <a:latin typeface="Calibri" panose="020F0502020204030204" pitchFamily="34" charset="0"/>
                <a:ea typeface="Times New Roman" panose="02020603050405020304" pitchFamily="18" charset="0"/>
                <a:cs typeface="Calibri" panose="020F0502020204030204" pitchFamily="34" charset="0"/>
              </a:rPr>
              <a:t>(Nursing Student) </a:t>
            </a:r>
          </a:p>
          <a:p>
            <a:pPr marL="171450" indent="-171450">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Danielle Youssef Husseini </a:t>
            </a:r>
            <a:r>
              <a:rPr lang="en-US" sz="1200" dirty="0">
                <a:effectLst/>
                <a:latin typeface="Calibri" panose="020F0502020204030204" pitchFamily="34" charset="0"/>
                <a:ea typeface="Times New Roman" panose="02020603050405020304" pitchFamily="18" charset="0"/>
                <a:cs typeface="Calibri" panose="020F0502020204030204" pitchFamily="34" charset="0"/>
              </a:rPr>
              <a:t>(Law School Student)</a:t>
            </a:r>
          </a:p>
          <a:p>
            <a:pPr marL="171450" indent="-171450">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Randolph Potts </a:t>
            </a:r>
            <a:r>
              <a:rPr lang="en-US" sz="1200" dirty="0">
                <a:effectLst/>
                <a:latin typeface="Calibri" panose="020F0502020204030204" pitchFamily="34" charset="0"/>
                <a:ea typeface="Times New Roman" panose="02020603050405020304" pitchFamily="18" charset="0"/>
                <a:cs typeface="Calibri" panose="020F0502020204030204" pitchFamily="34" charset="0"/>
              </a:rPr>
              <a:t>(Community)</a:t>
            </a:r>
          </a:p>
          <a:p>
            <a:pPr marL="171450" indent="-171450">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Dr. Jerry Watson </a:t>
            </a:r>
            <a:r>
              <a:rPr lang="en-US" sz="1200" dirty="0">
                <a:effectLst/>
                <a:latin typeface="Calibri" panose="020F0502020204030204" pitchFamily="34" charset="0"/>
                <a:ea typeface="Times New Roman" panose="02020603050405020304" pitchFamily="18" charset="0"/>
                <a:cs typeface="Calibri" panose="020F0502020204030204" pitchFamily="34" charset="0"/>
              </a:rPr>
              <a:t>(Social Work)</a:t>
            </a: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18D1FA8A-5B44-483F-995E-B5F66A2618F8}"/>
              </a:ext>
            </a:extLst>
          </p:cNvPr>
          <p:cNvSpPr txBox="1"/>
          <p:nvPr/>
        </p:nvSpPr>
        <p:spPr>
          <a:xfrm>
            <a:off x="351064" y="5373461"/>
            <a:ext cx="11549389" cy="1600438"/>
          </a:xfrm>
          <a:prstGeom prst="rect">
            <a:avLst/>
          </a:prstGeom>
          <a:noFill/>
        </p:spPr>
        <p:txBody>
          <a:bodyPr wrap="square">
            <a:spAutoFit/>
          </a:bodyPr>
          <a:lstStyle/>
          <a:p>
            <a:pPr marR="0" lvl="0">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Goal: Eliminate barriers related to the intersection of health disparities, systemic racism and academic achievement of our students.</a:t>
            </a:r>
          </a:p>
          <a:p>
            <a:pPr marR="0" lvl="0">
              <a:spcBef>
                <a:spcPts val="0"/>
              </a:spcBef>
              <a:spcAft>
                <a:spcPts val="0"/>
              </a:spcAft>
            </a:pPr>
            <a:r>
              <a:rPr lang="en-US" sz="1400" dirty="0">
                <a:latin typeface="+mj-lt"/>
                <a:ea typeface="Calibri" panose="020F0502020204030204" pitchFamily="34" charset="0"/>
                <a:cs typeface="Times New Roman" panose="02020603050405020304" pitchFamily="18" charset="0"/>
              </a:rPr>
              <a:t>a.) </a:t>
            </a:r>
            <a:r>
              <a:rPr lang="en-US" sz="1400" dirty="0">
                <a:effectLst/>
                <a:latin typeface="+mj-lt"/>
                <a:ea typeface="Calibri" panose="020F0502020204030204" pitchFamily="34" charset="0"/>
                <a:cs typeface="Times New Roman" panose="02020603050405020304" pitchFamily="18" charset="0"/>
              </a:rPr>
              <a:t>Strengthen SNAP (Supplemental Nutrition-Assistance Program) initiative to ensure all eligible students are enrolled in program, and provide support   staff, perhaps via federal funding, to implement service activities.</a:t>
            </a:r>
          </a:p>
          <a:p>
            <a:pPr marR="0" lvl="0">
              <a:spcBef>
                <a:spcPts val="0"/>
              </a:spcBef>
              <a:spcAft>
                <a:spcPts val="0"/>
              </a:spcAft>
            </a:pPr>
            <a:r>
              <a:rPr lang="en-US" sz="1400" dirty="0">
                <a:effectLst/>
                <a:latin typeface="+mj-lt"/>
                <a:ea typeface="Times New Roman" panose="02020603050405020304" pitchFamily="18" charset="0"/>
                <a:cs typeface="Calibri" panose="020F0502020204030204" pitchFamily="34" charset="0"/>
              </a:rPr>
              <a:t>b.) </a:t>
            </a:r>
            <a:r>
              <a:rPr lang="en-US" sz="1400" dirty="0">
                <a:effectLst/>
                <a:latin typeface="+mj-lt"/>
                <a:ea typeface="Calibri" panose="020F0502020204030204" pitchFamily="34" charset="0"/>
                <a:cs typeface="Times New Roman" panose="02020603050405020304" pitchFamily="18" charset="0"/>
              </a:rPr>
              <a:t>Strengthen mental health services to underserved student populations, and ensure diversity, inclusivity, and equity among providers representative of student diversity.</a:t>
            </a:r>
          </a:p>
          <a:p>
            <a:pPr marR="0" lvl="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99933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507786-83F2-4FA4-BB1B-0AE48BDAD077}"/>
              </a:ext>
            </a:extLst>
          </p:cNvPr>
          <p:cNvSpPr txBox="1"/>
          <p:nvPr/>
        </p:nvSpPr>
        <p:spPr>
          <a:xfrm>
            <a:off x="626165" y="331305"/>
            <a:ext cx="2337471" cy="400110"/>
          </a:xfrm>
          <a:prstGeom prst="rect">
            <a:avLst/>
          </a:prstGeom>
          <a:noFill/>
        </p:spPr>
        <p:txBody>
          <a:bodyPr wrap="square" rtlCol="0">
            <a:spAutoFit/>
          </a:bodyPr>
          <a:lstStyle/>
          <a:p>
            <a:r>
              <a:rPr lang="en-US" sz="2000" b="1" dirty="0">
                <a:solidFill>
                  <a:schemeClr val="bg1"/>
                </a:solidFill>
                <a:latin typeface="Proxima Nova" panose="020B0604020202020204"/>
              </a:rPr>
              <a:t>Assessment Plan</a:t>
            </a:r>
          </a:p>
        </p:txBody>
      </p:sp>
      <p:sp>
        <p:nvSpPr>
          <p:cNvPr id="10" name="TextBox 9">
            <a:extLst>
              <a:ext uri="{FF2B5EF4-FFF2-40B4-BE49-F238E27FC236}">
                <a16:creationId xmlns:a16="http://schemas.microsoft.com/office/drawing/2014/main" id="{479122EF-71F0-4B3C-89A0-6F9757E70417}"/>
              </a:ext>
            </a:extLst>
          </p:cNvPr>
          <p:cNvSpPr txBox="1"/>
          <p:nvPr/>
        </p:nvSpPr>
        <p:spPr>
          <a:xfrm>
            <a:off x="559904" y="1128178"/>
            <a:ext cx="10557844" cy="5288820"/>
          </a:xfrm>
          <a:prstGeom prst="rect">
            <a:avLst/>
          </a:prstGeom>
          <a:noFill/>
        </p:spPr>
        <p:txBody>
          <a:bodyPr wrap="square" rtlCol="0">
            <a:spAutoFit/>
          </a:bodyPr>
          <a:lstStyle/>
          <a:p>
            <a:pPr marR="0">
              <a:lnSpc>
                <a:spcPct val="107000"/>
              </a:lnSpc>
              <a:spcBef>
                <a:spcPts val="200"/>
              </a:spcBef>
              <a:spcAft>
                <a:spcPts val="0"/>
              </a:spcAft>
            </a:pPr>
            <a:r>
              <a:rPr lang="en-US" sz="24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Assessment Strategies </a:t>
            </a:r>
            <a:endParaRPr lang="en-US" sz="2400" b="1"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effectLst/>
                <a:latin typeface="Calibri" panose="020F0502020204030204" pitchFamily="34" charset="0"/>
                <a:ea typeface="Times New Roman" panose="02020603050405020304" pitchFamily="18" charset="0"/>
              </a:rPr>
              <a:t>A 3-phase rubric is used for all 14 working groups to standardize assessment activities across teams with disparate goals and strategies, and plan for scheduled measurements of the status of progress towards strategies. </a:t>
            </a:r>
            <a:r>
              <a:rPr lang="en-US" sz="2400" b="1" i="1" dirty="0">
                <a:effectLst/>
                <a:ea typeface="Times New Roman" panose="02020603050405020304" pitchFamily="18" charset="0"/>
                <a:cs typeface="Times New Roman" panose="02020603050405020304" pitchFamily="18" charset="0"/>
              </a:rPr>
              <a:t>Teams have identified strategies, metrics, and benchmarks to monitor progress during the three phases using</a:t>
            </a:r>
            <a:r>
              <a:rPr lang="en-US" sz="2400" dirty="0">
                <a:effectLst/>
                <a:ea typeface="Times New Roman" panose="02020603050405020304" pitchFamily="18" charset="0"/>
                <a:cs typeface="Times New Roman" panose="02020603050405020304" pitchFamily="18" charset="0"/>
              </a:rPr>
              <a:t> </a:t>
            </a:r>
            <a:r>
              <a:rPr lang="en-US" sz="2400" b="1" i="1" dirty="0">
                <a:effectLst/>
                <a:ea typeface="Times New Roman" panose="02020603050405020304" pitchFamily="18" charset="0"/>
                <a:cs typeface="Times New Roman" panose="02020603050405020304" pitchFamily="18" charset="0"/>
              </a:rPr>
              <a:t>SMART goals: Specific, Measurable, Achievable, Relevant, Time-Bound.</a:t>
            </a:r>
            <a:endParaRPr lang="en-US" sz="2400" dirty="0">
              <a:effectLst/>
              <a:ea typeface="Calibri" panose="020F0502020204030204" pitchFamily="34" charset="0"/>
              <a:cs typeface="Times New Roman" panose="02020603050405020304" pitchFamily="18" charset="0"/>
            </a:endParaRPr>
          </a:p>
          <a:p>
            <a:pPr marR="0" fontAlgn="base">
              <a:spcBef>
                <a:spcPts val="0"/>
              </a:spcBef>
              <a:spcAft>
                <a:spcPts val="0"/>
              </a:spcAft>
            </a:pPr>
            <a:r>
              <a:rPr lang="en-US" sz="2400" dirty="0">
                <a:effectLst/>
                <a:latin typeface="Calibri" panose="020F050202020403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Successful initiative assessment requires centralized communication, collaboration, and ongoing assessment of progress towards goals throughout the lifecycle of the initiative. This includes collaboration with the Office of Institutional Research, outsourcing qualitative analysis to the Center for Research in Education Policy</a:t>
            </a:r>
            <a:r>
              <a:rPr lang="en-US" sz="2400" dirty="0">
                <a:latin typeface="Calibri" panose="020F0502020204030204" pitchFamily="34" charset="0"/>
                <a:ea typeface="Calibri" panose="020F0502020204030204" pitchFamily="34" charset="0"/>
              </a:rPr>
              <a:t> and adequately staffing key offices that provide DEI programming and</a:t>
            </a:r>
            <a:r>
              <a:rPr lang="en-US" sz="2400" dirty="0">
                <a:effectLst/>
                <a:latin typeface="Calibri" panose="020F0502020204030204" pitchFamily="34" charset="0"/>
                <a:ea typeface="Calibri" panose="020F0502020204030204" pitchFamily="34" charset="0"/>
              </a:rPr>
              <a:t> conduct assessments.</a:t>
            </a:r>
            <a:endParaRPr lang="en-US" sz="2400" dirty="0"/>
          </a:p>
        </p:txBody>
      </p:sp>
    </p:spTree>
    <p:extLst>
      <p:ext uri="{BB962C8B-B14F-4D97-AF65-F5344CB8AC3E}">
        <p14:creationId xmlns:p14="http://schemas.microsoft.com/office/powerpoint/2010/main" val="315107108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EA935C-3051-4FB6-86E8-F9AD8FB58B4B}"/>
              </a:ext>
            </a:extLst>
          </p:cNvPr>
          <p:cNvGraphicFramePr>
            <a:graphicFrameLocks noGrp="1"/>
          </p:cNvGraphicFramePr>
          <p:nvPr/>
        </p:nvGraphicFramePr>
        <p:xfrm>
          <a:off x="717239" y="1351722"/>
          <a:ext cx="10515600" cy="5380381"/>
        </p:xfrm>
        <a:graphic>
          <a:graphicData uri="http://schemas.openxmlformats.org/drawingml/2006/table">
            <a:tbl>
              <a:tblPr firstRow="1" firstCol="1" bandRow="1">
                <a:tableStyleId>{5C22544A-7EE6-4342-B048-85BDC9FD1C3A}</a:tableStyleId>
              </a:tblPr>
              <a:tblGrid>
                <a:gridCol w="1810316">
                  <a:extLst>
                    <a:ext uri="{9D8B030D-6E8A-4147-A177-3AD203B41FA5}">
                      <a16:colId xmlns:a16="http://schemas.microsoft.com/office/drawing/2014/main" val="1267777554"/>
                    </a:ext>
                  </a:extLst>
                </a:gridCol>
                <a:gridCol w="4714085">
                  <a:extLst>
                    <a:ext uri="{9D8B030D-6E8A-4147-A177-3AD203B41FA5}">
                      <a16:colId xmlns:a16="http://schemas.microsoft.com/office/drawing/2014/main" val="2535662992"/>
                    </a:ext>
                  </a:extLst>
                </a:gridCol>
                <a:gridCol w="1434619">
                  <a:extLst>
                    <a:ext uri="{9D8B030D-6E8A-4147-A177-3AD203B41FA5}">
                      <a16:colId xmlns:a16="http://schemas.microsoft.com/office/drawing/2014/main" val="1182693543"/>
                    </a:ext>
                  </a:extLst>
                </a:gridCol>
                <a:gridCol w="1278290">
                  <a:extLst>
                    <a:ext uri="{9D8B030D-6E8A-4147-A177-3AD203B41FA5}">
                      <a16:colId xmlns:a16="http://schemas.microsoft.com/office/drawing/2014/main" val="3148349230"/>
                    </a:ext>
                  </a:extLst>
                </a:gridCol>
                <a:gridCol w="1278290">
                  <a:extLst>
                    <a:ext uri="{9D8B030D-6E8A-4147-A177-3AD203B41FA5}">
                      <a16:colId xmlns:a16="http://schemas.microsoft.com/office/drawing/2014/main" val="2556478514"/>
                    </a:ext>
                  </a:extLst>
                </a:gridCol>
              </a:tblGrid>
              <a:tr h="514163">
                <a:tc gridSpan="5">
                  <a:txBody>
                    <a:bodyPr/>
                    <a:lstStyle/>
                    <a:p>
                      <a:pPr marL="0" marR="0" fontAlgn="base">
                        <a:lnSpc>
                          <a:spcPct val="107000"/>
                        </a:lnSpc>
                        <a:spcBef>
                          <a:spcPts val="0"/>
                        </a:spcBef>
                        <a:spcAft>
                          <a:spcPts val="0"/>
                        </a:spcAft>
                      </a:pPr>
                      <a:r>
                        <a:rPr lang="en-US" sz="1200" dirty="0">
                          <a:effectLst/>
                        </a:rPr>
                        <a:t>Goal 1:  Eliminate Opportunity Gaps - eliminate Opportunity Gaps among future and current UofM students from first-generation, low-income, and underrepresented backgrounds (focus populations).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3368971"/>
                  </a:ext>
                </a:extLst>
              </a:tr>
              <a:tr h="752909">
                <a:tc>
                  <a:txBody>
                    <a:bodyPr/>
                    <a:lstStyle/>
                    <a:p>
                      <a:pPr marL="0" marR="0" algn="ctr" fontAlgn="base">
                        <a:lnSpc>
                          <a:spcPct val="107000"/>
                        </a:lnSpc>
                        <a:spcBef>
                          <a:spcPts val="0"/>
                        </a:spcBef>
                        <a:spcAft>
                          <a:spcPts val="0"/>
                        </a:spcAft>
                      </a:pPr>
                      <a:r>
                        <a:rPr lang="en-US" sz="1200" dirty="0">
                          <a:effectLst/>
                        </a:rPr>
                        <a:t>Strategy 1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fontAlgn="base">
                        <a:lnSpc>
                          <a:spcPct val="107000"/>
                        </a:lnSpc>
                        <a:spcBef>
                          <a:spcPts val="0"/>
                        </a:spcBef>
                        <a:spcAft>
                          <a:spcPts val="0"/>
                        </a:spcAft>
                      </a:pPr>
                      <a:r>
                        <a:rPr lang="en-US" sz="1200" dirty="0">
                          <a:effectLst/>
                        </a:rPr>
                        <a:t> Partner with pk-12 schools, area community colleges, community-based organizations, and the UofM community (e.g., faculty, staff, students, alumni and administrators).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ctr" fontAlgn="base">
                        <a:lnSpc>
                          <a:spcPct val="107000"/>
                        </a:lnSpc>
                        <a:spcBef>
                          <a:spcPts val="0"/>
                        </a:spcBef>
                        <a:spcAft>
                          <a:spcPts val="0"/>
                        </a:spcAft>
                      </a:pPr>
                      <a:r>
                        <a:rPr lang="en-US" sz="1200" dirty="0">
                          <a:effectLst/>
                        </a:rPr>
                        <a:t>Phase 1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dirty="0">
                          <a:effectLst/>
                        </a:rPr>
                        <a:t>Phase 2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dirty="0">
                          <a:effectLst/>
                        </a:rPr>
                        <a:t>Phase 3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85012370"/>
                  </a:ext>
                </a:extLst>
              </a:tr>
              <a:tr h="514163">
                <a:tc rowSpan="5">
                  <a:txBody>
                    <a:bodyPr/>
                    <a:lstStyle/>
                    <a:p>
                      <a:pPr marL="0" marR="0" algn="ctr" fontAlgn="base">
                        <a:lnSpc>
                          <a:spcPct val="107000"/>
                        </a:lnSpc>
                        <a:spcBef>
                          <a:spcPts val="0"/>
                        </a:spcBef>
                        <a:spcAft>
                          <a:spcPts val="0"/>
                        </a:spcAft>
                      </a:pPr>
                      <a:r>
                        <a:rPr lang="en-US" sz="1200" dirty="0">
                          <a:effectLst/>
                        </a:rPr>
                        <a:t>Metrics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fontAlgn="base">
                        <a:lnSpc>
                          <a:spcPct val="107000"/>
                        </a:lnSpc>
                        <a:spcBef>
                          <a:spcPts val="0"/>
                        </a:spcBef>
                        <a:spcAft>
                          <a:spcPts val="0"/>
                        </a:spcAft>
                      </a:pPr>
                      <a:r>
                        <a:rPr lang="en-US" sz="1200" dirty="0">
                          <a:effectLst/>
                        </a:rPr>
                        <a:t>Number of partnerships with community colleges, community organizations, and external stakeholders.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ctr" fontAlgn="base">
                        <a:lnSpc>
                          <a:spcPct val="107000"/>
                        </a:lnSpc>
                        <a:spcBef>
                          <a:spcPts val="0"/>
                        </a:spcBef>
                        <a:spcAft>
                          <a:spcPts val="0"/>
                        </a:spcAft>
                      </a:pPr>
                      <a:r>
                        <a:rPr lang="en-US" sz="1200" dirty="0">
                          <a:effectLst/>
                        </a:rPr>
                        <a:t>Baseline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Baseline + 5%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Baseline + 10%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511302972"/>
                  </a:ext>
                </a:extLst>
              </a:tr>
              <a:tr h="275422">
                <a:tc vMerge="1">
                  <a:txBody>
                    <a:bodyPr/>
                    <a:lstStyle/>
                    <a:p>
                      <a:endParaRPr lang="en-US"/>
                    </a:p>
                  </a:txBody>
                  <a:tcPr/>
                </a:tc>
                <a:tc>
                  <a:txBody>
                    <a:bodyPr/>
                    <a:lstStyle/>
                    <a:p>
                      <a:pPr marL="0" marR="0" fontAlgn="base">
                        <a:lnSpc>
                          <a:spcPct val="107000"/>
                        </a:lnSpc>
                        <a:spcBef>
                          <a:spcPts val="0"/>
                        </a:spcBef>
                        <a:spcAft>
                          <a:spcPts val="0"/>
                        </a:spcAft>
                      </a:pPr>
                      <a:r>
                        <a:rPr lang="en-US" sz="1200" dirty="0">
                          <a:effectLst/>
                        </a:rPr>
                        <a:t>Perceptions of partner stakeholders (survey).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ctr" fontAlgn="base">
                        <a:lnSpc>
                          <a:spcPct val="107000"/>
                        </a:lnSpc>
                        <a:spcBef>
                          <a:spcPts val="0"/>
                        </a:spcBef>
                        <a:spcAft>
                          <a:spcPts val="0"/>
                        </a:spcAft>
                      </a:pPr>
                      <a:r>
                        <a:rPr lang="en-US" sz="1200" dirty="0">
                          <a:effectLst/>
                        </a:rPr>
                        <a:t>Baseline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Baseline + 5%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Baseline + 10%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4421393"/>
                  </a:ext>
                </a:extLst>
              </a:tr>
              <a:tr h="514163">
                <a:tc vMerge="1">
                  <a:txBody>
                    <a:bodyPr/>
                    <a:lstStyle/>
                    <a:p>
                      <a:endParaRPr lang="en-US"/>
                    </a:p>
                  </a:txBody>
                  <a:tcPr/>
                </a:tc>
                <a:tc>
                  <a:txBody>
                    <a:bodyPr/>
                    <a:lstStyle/>
                    <a:p>
                      <a:pPr marL="0" marR="0" fontAlgn="base">
                        <a:lnSpc>
                          <a:spcPct val="107000"/>
                        </a:lnSpc>
                        <a:spcBef>
                          <a:spcPts val="0"/>
                        </a:spcBef>
                        <a:spcAft>
                          <a:spcPts val="0"/>
                        </a:spcAft>
                      </a:pPr>
                      <a:r>
                        <a:rPr lang="en-US" sz="1200" dirty="0">
                          <a:effectLst/>
                        </a:rPr>
                        <a:t>Number of completed applications from focus populations (baseline Fall 2020)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fontAlgn="base">
                        <a:lnSpc>
                          <a:spcPct val="107000"/>
                        </a:lnSpc>
                        <a:spcBef>
                          <a:spcPts val="0"/>
                        </a:spcBef>
                        <a:spcAft>
                          <a:spcPts val="0"/>
                        </a:spcAft>
                      </a:pPr>
                      <a:r>
                        <a:rPr lang="en-US" sz="1200" dirty="0">
                          <a:effectLst/>
                        </a:rPr>
                        <a:t>10181  </a:t>
                      </a:r>
                    </a:p>
                    <a:p>
                      <a:pPr marL="0" marR="0" algn="ctr" fontAlgn="base">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Baseline + 5%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Baseline + 10%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44442341"/>
                  </a:ext>
                </a:extLst>
              </a:tr>
              <a:tr h="514163">
                <a:tc vMerge="1">
                  <a:txBody>
                    <a:bodyPr/>
                    <a:lstStyle/>
                    <a:p>
                      <a:endParaRPr lang="en-US"/>
                    </a:p>
                  </a:txBody>
                  <a:tcPr/>
                </a:tc>
                <a:tc>
                  <a:txBody>
                    <a:bodyPr/>
                    <a:lstStyle/>
                    <a:p>
                      <a:pPr marL="0" marR="0" fontAlgn="base">
                        <a:lnSpc>
                          <a:spcPct val="107000"/>
                        </a:lnSpc>
                        <a:spcBef>
                          <a:spcPts val="0"/>
                        </a:spcBef>
                        <a:spcAft>
                          <a:spcPts val="0"/>
                        </a:spcAft>
                      </a:pPr>
                      <a:r>
                        <a:rPr lang="en-US" sz="1200" dirty="0">
                          <a:effectLst/>
                        </a:rPr>
                        <a:t>Number of students from focus populations enrolled in Freshman class (baseline Fall 2020)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fontAlgn="base">
                        <a:lnSpc>
                          <a:spcPct val="107000"/>
                        </a:lnSpc>
                        <a:spcBef>
                          <a:spcPts val="0"/>
                        </a:spcBef>
                        <a:spcAft>
                          <a:spcPts val="0"/>
                        </a:spcAft>
                      </a:pPr>
                      <a:r>
                        <a:rPr lang="en-US" sz="1200" dirty="0">
                          <a:effectLst/>
                        </a:rPr>
                        <a:t>1190 </a:t>
                      </a:r>
                    </a:p>
                    <a:p>
                      <a:pPr marL="0" marR="0" algn="ctr" fontAlgn="base">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Baseline + 5%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Baseline + 10%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21113451"/>
                  </a:ext>
                </a:extLst>
              </a:tr>
              <a:tr h="514163">
                <a:tc vMerge="1">
                  <a:txBody>
                    <a:bodyPr/>
                    <a:lstStyle/>
                    <a:p>
                      <a:endParaRPr lang="en-US"/>
                    </a:p>
                  </a:txBody>
                  <a:tcPr/>
                </a:tc>
                <a:tc>
                  <a:txBody>
                    <a:bodyPr/>
                    <a:lstStyle/>
                    <a:p>
                      <a:pPr marL="0" marR="0" fontAlgn="base">
                        <a:lnSpc>
                          <a:spcPct val="107000"/>
                        </a:lnSpc>
                        <a:spcBef>
                          <a:spcPts val="0"/>
                        </a:spcBef>
                        <a:spcAft>
                          <a:spcPts val="0"/>
                        </a:spcAft>
                      </a:pPr>
                      <a:r>
                        <a:rPr lang="en-US" sz="1200" dirty="0">
                          <a:effectLst/>
                        </a:rPr>
                        <a:t>Yield rate for focus populations for Freshman class (baseline Fall 2020)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ctr" fontAlgn="base">
                        <a:lnSpc>
                          <a:spcPct val="107000"/>
                        </a:lnSpc>
                        <a:spcBef>
                          <a:spcPts val="0"/>
                        </a:spcBef>
                        <a:spcAft>
                          <a:spcPts val="0"/>
                        </a:spcAft>
                      </a:pPr>
                      <a:r>
                        <a:rPr lang="en-US" sz="1200" dirty="0">
                          <a:effectLst/>
                        </a:rPr>
                        <a:t>.20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Baseline + 5%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Baseline + 10%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25170862"/>
                  </a:ext>
                </a:extLst>
              </a:tr>
              <a:tr h="991650">
                <a:tc>
                  <a:txBody>
                    <a:bodyPr/>
                    <a:lstStyle/>
                    <a:p>
                      <a:pPr marL="0" marR="0" algn="ctr" fontAlgn="base">
                        <a:lnSpc>
                          <a:spcPct val="107000"/>
                        </a:lnSpc>
                        <a:spcBef>
                          <a:spcPts val="0"/>
                        </a:spcBef>
                        <a:spcAft>
                          <a:spcPts val="0"/>
                        </a:spcAft>
                      </a:pPr>
                      <a:r>
                        <a:rPr lang="en-US" sz="1200" dirty="0">
                          <a:effectLst/>
                        </a:rPr>
                        <a:t>Strategy 2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fontAlgn="base">
                        <a:lnSpc>
                          <a:spcPct val="107000"/>
                        </a:lnSpc>
                        <a:spcBef>
                          <a:spcPts val="0"/>
                        </a:spcBef>
                        <a:spcAft>
                          <a:spcPts val="0"/>
                        </a:spcAft>
                      </a:pPr>
                      <a:r>
                        <a:rPr lang="en-US" sz="1200" dirty="0">
                          <a:effectLst/>
                        </a:rPr>
                        <a:t>Establish a Transfer Student Services Office (TSSO) or program to provide support to students who transfer (or plan to transfer) to the UofM from other colleges and universities, with focus on community college partnerships.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ctr" fontAlgn="base">
                        <a:lnSpc>
                          <a:spcPct val="107000"/>
                        </a:lnSpc>
                        <a:spcBef>
                          <a:spcPts val="0"/>
                        </a:spcBef>
                        <a:spcAft>
                          <a:spcPts val="0"/>
                        </a:spcAft>
                      </a:pPr>
                      <a:r>
                        <a:rPr lang="en-US" sz="1200" dirty="0">
                          <a:effectLst/>
                        </a:rPr>
                        <a:t>Phase 1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dirty="0">
                          <a:effectLst/>
                        </a:rPr>
                        <a:t>Phase 2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dirty="0">
                          <a:effectLst/>
                        </a:rPr>
                        <a:t>Phase 3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27292346"/>
                  </a:ext>
                </a:extLst>
              </a:tr>
              <a:tr h="514163">
                <a:tc rowSpan="2">
                  <a:txBody>
                    <a:bodyPr/>
                    <a:lstStyle/>
                    <a:p>
                      <a:pPr marL="0" marR="0" algn="ctr" fontAlgn="base">
                        <a:lnSpc>
                          <a:spcPct val="107000"/>
                        </a:lnSpc>
                        <a:spcBef>
                          <a:spcPts val="0"/>
                        </a:spcBef>
                        <a:spcAft>
                          <a:spcPts val="0"/>
                        </a:spcAft>
                      </a:pPr>
                      <a:r>
                        <a:rPr lang="en-US" sz="1200" dirty="0">
                          <a:effectLst/>
                        </a:rPr>
                        <a:t>Metrics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fontAlgn="base">
                        <a:lnSpc>
                          <a:spcPct val="107000"/>
                        </a:lnSpc>
                        <a:spcBef>
                          <a:spcPts val="0"/>
                        </a:spcBef>
                        <a:spcAft>
                          <a:spcPts val="0"/>
                        </a:spcAft>
                      </a:pPr>
                      <a:r>
                        <a:rPr lang="en-US" sz="1200" dirty="0">
                          <a:effectLst/>
                        </a:rPr>
                        <a:t>Number of community college transfer students enrolled (baseline F2020)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ctr" fontAlgn="base">
                        <a:lnSpc>
                          <a:spcPct val="107000"/>
                        </a:lnSpc>
                        <a:spcBef>
                          <a:spcPts val="0"/>
                        </a:spcBef>
                        <a:spcAft>
                          <a:spcPts val="0"/>
                        </a:spcAft>
                      </a:pPr>
                      <a:r>
                        <a:rPr lang="en-US" sz="1200" dirty="0">
                          <a:effectLst/>
                        </a:rPr>
                        <a:t>Baseline346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Baseline + 5%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Baseline + 10%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3599159"/>
                  </a:ext>
                </a:extLst>
              </a:tr>
              <a:tr h="275422">
                <a:tc vMerge="1">
                  <a:txBody>
                    <a:bodyPr/>
                    <a:lstStyle/>
                    <a:p>
                      <a:endParaRPr lang="en-US"/>
                    </a:p>
                  </a:txBody>
                  <a:tcPr/>
                </a:tc>
                <a:tc>
                  <a:txBody>
                    <a:bodyPr/>
                    <a:lstStyle/>
                    <a:p>
                      <a:pPr marL="0" marR="0" fontAlgn="base">
                        <a:lnSpc>
                          <a:spcPct val="107000"/>
                        </a:lnSpc>
                        <a:spcBef>
                          <a:spcPts val="0"/>
                        </a:spcBef>
                        <a:spcAft>
                          <a:spcPts val="0"/>
                        </a:spcAft>
                      </a:pPr>
                      <a:r>
                        <a:rPr lang="en-US" sz="1200" dirty="0">
                          <a:effectLst/>
                        </a:rPr>
                        <a:t>Percent of progress made towards establishing TSSO office or program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ctr" fontAlgn="base">
                        <a:lnSpc>
                          <a:spcPct val="107000"/>
                        </a:lnSpc>
                        <a:spcBef>
                          <a:spcPts val="0"/>
                        </a:spcBef>
                        <a:spcAft>
                          <a:spcPts val="0"/>
                        </a:spcAft>
                      </a:pPr>
                      <a:r>
                        <a:rPr lang="en-US" sz="1200" dirty="0">
                          <a:effectLst/>
                        </a:rPr>
                        <a:t>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50%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1200" dirty="0">
                          <a:effectLst/>
                        </a:rPr>
                        <a:t>100%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87531572"/>
                  </a:ext>
                </a:extLst>
              </a:tr>
            </a:tbl>
          </a:graphicData>
        </a:graphic>
      </p:graphicFrame>
      <p:sp>
        <p:nvSpPr>
          <p:cNvPr id="4" name="TextBox 3">
            <a:extLst>
              <a:ext uri="{FF2B5EF4-FFF2-40B4-BE49-F238E27FC236}">
                <a16:creationId xmlns:a16="http://schemas.microsoft.com/office/drawing/2014/main" id="{6BCD02BE-C1CA-4165-B457-5B0B0F51D2BD}"/>
              </a:ext>
            </a:extLst>
          </p:cNvPr>
          <p:cNvSpPr txBox="1"/>
          <p:nvPr/>
        </p:nvSpPr>
        <p:spPr>
          <a:xfrm>
            <a:off x="0" y="19880"/>
            <a:ext cx="7612982" cy="892552"/>
          </a:xfrm>
          <a:prstGeom prst="rect">
            <a:avLst/>
          </a:prstGeom>
          <a:noFill/>
        </p:spPr>
        <p:txBody>
          <a:bodyPr wrap="none" rtlCol="0">
            <a:spAutoFit/>
          </a:bodyPr>
          <a:lstStyle/>
          <a:p>
            <a:r>
              <a:rPr lang="en-US" sz="2000" b="1" dirty="0">
                <a:solidFill>
                  <a:schemeClr val="bg1"/>
                </a:solidFill>
                <a:latin typeface="Proxima Nova" panose="020B0604020202020204"/>
              </a:rPr>
              <a:t>Example of Assessment with Metrics and Benchmarks</a:t>
            </a:r>
          </a:p>
          <a:p>
            <a:r>
              <a:rPr lang="en-US" sz="1600" b="1" dirty="0">
                <a:solidFill>
                  <a:schemeClr val="bg1"/>
                </a:solidFill>
                <a:latin typeface="Proxima Nova" panose="020B0604020202020204"/>
              </a:rPr>
              <a:t>Closing Gaps in Retention and Completion of Students from Historically </a:t>
            </a:r>
          </a:p>
          <a:p>
            <a:r>
              <a:rPr lang="en-US" sz="1600" b="1" dirty="0">
                <a:solidFill>
                  <a:schemeClr val="bg1"/>
                </a:solidFill>
                <a:latin typeface="Proxima Nova" panose="020B0604020202020204"/>
              </a:rPr>
              <a:t>Underrepresented, First-Generation and Low-Income Populations</a:t>
            </a:r>
          </a:p>
        </p:txBody>
      </p:sp>
    </p:spTree>
    <p:extLst>
      <p:ext uri="{BB962C8B-B14F-4D97-AF65-F5344CB8AC3E}">
        <p14:creationId xmlns:p14="http://schemas.microsoft.com/office/powerpoint/2010/main" val="58745470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9D0AAB-833E-4121-BF3A-74636A1A2FC7}"/>
              </a:ext>
            </a:extLst>
          </p:cNvPr>
          <p:cNvSpPr>
            <a:spLocks noGrp="1"/>
          </p:cNvSpPr>
          <p:nvPr>
            <p:ph idx="1"/>
          </p:nvPr>
        </p:nvSpPr>
        <p:spPr>
          <a:xfrm>
            <a:off x="601091" y="1950635"/>
            <a:ext cx="10515600" cy="4351338"/>
          </a:xfrm>
        </p:spPr>
        <p:txBody>
          <a:bodyPr/>
          <a:lstStyle/>
          <a:p>
            <a:r>
              <a:rPr lang="en-US" sz="2400" dirty="0"/>
              <a:t>Co-leaders have prioritized  goals from High Impact/Low Cost to Low Impact/Low Cost and will present workgroup reports to President Rudd, Daphene McFerren, Linda Hall, Karen Weddle-West and other Co-Leads: March 2021</a:t>
            </a:r>
          </a:p>
          <a:p>
            <a:pPr marL="0" indent="0">
              <a:buNone/>
            </a:pPr>
            <a:endParaRPr lang="en-US" sz="2400" dirty="0"/>
          </a:p>
          <a:p>
            <a:r>
              <a:rPr lang="en-US" sz="2400" dirty="0"/>
              <a:t>Remaining faculty, staff, students and alumni who volunteered to serve on the 14 workgroups will be invited to serve as </a:t>
            </a:r>
            <a:r>
              <a:rPr lang="en-US" sz="2400" b="1" dirty="0"/>
              <a:t>“Implementation Ambassadors” </a:t>
            </a:r>
            <a:r>
              <a:rPr lang="en-US" sz="2400" dirty="0"/>
              <a:t>for the Eradicating Systemic Racism and Promoting Social Justice Initiative</a:t>
            </a:r>
          </a:p>
        </p:txBody>
      </p:sp>
      <p:sp>
        <p:nvSpPr>
          <p:cNvPr id="4" name="TextBox 3">
            <a:extLst>
              <a:ext uri="{FF2B5EF4-FFF2-40B4-BE49-F238E27FC236}">
                <a16:creationId xmlns:a16="http://schemas.microsoft.com/office/drawing/2014/main" id="{2FEB9152-732C-4665-A4A8-06DE349A2D9B}"/>
              </a:ext>
            </a:extLst>
          </p:cNvPr>
          <p:cNvSpPr txBox="1"/>
          <p:nvPr/>
        </p:nvSpPr>
        <p:spPr>
          <a:xfrm>
            <a:off x="485027" y="365760"/>
            <a:ext cx="4405025" cy="400110"/>
          </a:xfrm>
          <a:prstGeom prst="rect">
            <a:avLst/>
          </a:prstGeom>
          <a:noFill/>
        </p:spPr>
        <p:txBody>
          <a:bodyPr wrap="square" rtlCol="0">
            <a:spAutoFit/>
          </a:bodyPr>
          <a:lstStyle/>
          <a:p>
            <a:r>
              <a:rPr lang="en-US" sz="2000" b="1" dirty="0">
                <a:solidFill>
                  <a:schemeClr val="bg1"/>
                </a:solidFill>
                <a:latin typeface="Proxima Nova"/>
              </a:rPr>
              <a:t>Implementation/ Next Steps</a:t>
            </a:r>
          </a:p>
        </p:txBody>
      </p:sp>
    </p:spTree>
    <p:extLst>
      <p:ext uri="{BB962C8B-B14F-4D97-AF65-F5344CB8AC3E}">
        <p14:creationId xmlns:p14="http://schemas.microsoft.com/office/powerpoint/2010/main" val="176030378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17CDCD-3873-40B8-8D4B-2F5D8DE58248}"/>
              </a:ext>
            </a:extLst>
          </p:cNvPr>
          <p:cNvSpPr>
            <a:spLocks noGrp="1"/>
          </p:cNvSpPr>
          <p:nvPr>
            <p:ph idx="1"/>
          </p:nvPr>
        </p:nvSpPr>
        <p:spPr>
          <a:xfrm>
            <a:off x="838200" y="5109935"/>
            <a:ext cx="10515600" cy="1144869"/>
          </a:xfrm>
        </p:spPr>
        <p:txBody>
          <a:bodyPr/>
          <a:lstStyle/>
          <a:p>
            <a:pPr marL="0" indent="0" algn="ctr">
              <a:buNone/>
            </a:pPr>
            <a:r>
              <a:rPr lang="en-US" sz="2400" dirty="0"/>
              <a:t>Trustee David Kemme</a:t>
            </a:r>
          </a:p>
        </p:txBody>
      </p:sp>
      <p:sp>
        <p:nvSpPr>
          <p:cNvPr id="3" name="Title 2">
            <a:extLst>
              <a:ext uri="{FF2B5EF4-FFF2-40B4-BE49-F238E27FC236}">
                <a16:creationId xmlns:a16="http://schemas.microsoft.com/office/drawing/2014/main" id="{E74ACE65-A14F-4A8E-B553-F2E4C3359436}"/>
              </a:ext>
            </a:extLst>
          </p:cNvPr>
          <p:cNvSpPr>
            <a:spLocks noGrp="1"/>
          </p:cNvSpPr>
          <p:nvPr>
            <p:ph type="title"/>
          </p:nvPr>
        </p:nvSpPr>
        <p:spPr>
          <a:xfrm>
            <a:off x="838200" y="2700904"/>
            <a:ext cx="10515600" cy="1325563"/>
          </a:xfrm>
        </p:spPr>
        <p:txBody>
          <a:bodyPr/>
          <a:lstStyle/>
          <a:p>
            <a:pPr algn="ctr"/>
            <a:r>
              <a:rPr lang="en-US" sz="6000" dirty="0"/>
              <a:t>Report and Recommendations of the Academic, Research and Student Success Committee</a:t>
            </a:r>
          </a:p>
        </p:txBody>
      </p:sp>
    </p:spTree>
    <p:extLst>
      <p:ext uri="{BB962C8B-B14F-4D97-AF65-F5344CB8AC3E}">
        <p14:creationId xmlns:p14="http://schemas.microsoft.com/office/powerpoint/2010/main" val="3988557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6448C6-3940-45F5-85FD-8069A420FC5C}"/>
              </a:ext>
            </a:extLst>
          </p:cNvPr>
          <p:cNvSpPr>
            <a:spLocks noGrp="1"/>
          </p:cNvSpPr>
          <p:nvPr>
            <p:ph idx="1"/>
          </p:nvPr>
        </p:nvSpPr>
        <p:spPr>
          <a:xfrm>
            <a:off x="838200" y="4889500"/>
            <a:ext cx="10515600" cy="981583"/>
          </a:xfrm>
        </p:spPr>
        <p:txBody>
          <a:bodyPr/>
          <a:lstStyle/>
          <a:p>
            <a:pPr marL="0" indent="0" algn="ctr">
              <a:buNone/>
            </a:pPr>
            <a:r>
              <a:rPr lang="en-US" sz="2400" dirty="0"/>
              <a:t>Trustee Susan Springfield</a:t>
            </a:r>
          </a:p>
        </p:txBody>
      </p:sp>
      <p:sp>
        <p:nvSpPr>
          <p:cNvPr id="3" name="Title 2">
            <a:extLst>
              <a:ext uri="{FF2B5EF4-FFF2-40B4-BE49-F238E27FC236}">
                <a16:creationId xmlns:a16="http://schemas.microsoft.com/office/drawing/2014/main" id="{05F8557E-7B16-45C6-A1BF-E8F35AADE600}"/>
              </a:ext>
            </a:extLst>
          </p:cNvPr>
          <p:cNvSpPr>
            <a:spLocks noGrp="1"/>
          </p:cNvSpPr>
          <p:nvPr>
            <p:ph type="title"/>
          </p:nvPr>
        </p:nvSpPr>
        <p:spPr>
          <a:xfrm>
            <a:off x="838200" y="2685088"/>
            <a:ext cx="10515600" cy="1325563"/>
          </a:xfrm>
        </p:spPr>
        <p:txBody>
          <a:bodyPr/>
          <a:lstStyle/>
          <a:p>
            <a:pPr algn="ctr"/>
            <a:r>
              <a:rPr lang="en-US" sz="6000" dirty="0"/>
              <a:t>Report and Recommendations of the Audit Committee</a:t>
            </a:r>
          </a:p>
        </p:txBody>
      </p:sp>
    </p:spTree>
    <p:extLst>
      <p:ext uri="{BB962C8B-B14F-4D97-AF65-F5344CB8AC3E}">
        <p14:creationId xmlns:p14="http://schemas.microsoft.com/office/powerpoint/2010/main" val="2563538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91B446-A34C-4470-990A-F7833D82CDEC}"/>
              </a:ext>
            </a:extLst>
          </p:cNvPr>
          <p:cNvSpPr>
            <a:spLocks noGrp="1"/>
          </p:cNvSpPr>
          <p:nvPr>
            <p:ph idx="1"/>
          </p:nvPr>
        </p:nvSpPr>
        <p:spPr>
          <a:xfrm>
            <a:off x="838200" y="5190617"/>
            <a:ext cx="10515600" cy="834626"/>
          </a:xfrm>
        </p:spPr>
        <p:txBody>
          <a:bodyPr/>
          <a:lstStyle/>
          <a:p>
            <a:pPr marL="0" indent="0" algn="ctr">
              <a:buNone/>
            </a:pPr>
            <a:r>
              <a:rPr lang="en-US" sz="2400" dirty="0"/>
              <a:t>Chairman David North</a:t>
            </a:r>
          </a:p>
        </p:txBody>
      </p:sp>
      <p:sp>
        <p:nvSpPr>
          <p:cNvPr id="3" name="Title 2">
            <a:extLst>
              <a:ext uri="{FF2B5EF4-FFF2-40B4-BE49-F238E27FC236}">
                <a16:creationId xmlns:a16="http://schemas.microsoft.com/office/drawing/2014/main" id="{19B1BA76-059C-47C2-988F-2202C2981C66}"/>
              </a:ext>
            </a:extLst>
          </p:cNvPr>
          <p:cNvSpPr>
            <a:spLocks noGrp="1"/>
          </p:cNvSpPr>
          <p:nvPr>
            <p:ph type="title"/>
          </p:nvPr>
        </p:nvSpPr>
        <p:spPr>
          <a:xfrm>
            <a:off x="838200" y="2651918"/>
            <a:ext cx="10515600" cy="1325563"/>
          </a:xfrm>
        </p:spPr>
        <p:txBody>
          <a:bodyPr/>
          <a:lstStyle/>
          <a:p>
            <a:pPr algn="ctr"/>
            <a:r>
              <a:rPr lang="en-US" sz="6000" dirty="0"/>
              <a:t>Report and Recommendations of the Governance and Finance Committee</a:t>
            </a:r>
          </a:p>
        </p:txBody>
      </p:sp>
    </p:spTree>
    <p:extLst>
      <p:ext uri="{BB962C8B-B14F-4D97-AF65-F5344CB8AC3E}">
        <p14:creationId xmlns:p14="http://schemas.microsoft.com/office/powerpoint/2010/main" val="3145165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02EA4F-DA1B-4E80-967E-A1175F905293}"/>
              </a:ext>
            </a:extLst>
          </p:cNvPr>
          <p:cNvSpPr>
            <a:spLocks noGrp="1"/>
          </p:cNvSpPr>
          <p:nvPr>
            <p:ph idx="1"/>
          </p:nvPr>
        </p:nvSpPr>
        <p:spPr>
          <a:xfrm>
            <a:off x="838200" y="4864046"/>
            <a:ext cx="10515600" cy="1169362"/>
          </a:xfrm>
        </p:spPr>
        <p:txBody>
          <a:bodyPr/>
          <a:lstStyle/>
          <a:p>
            <a:pPr marL="0" indent="0" algn="ctr">
              <a:buNone/>
            </a:pPr>
            <a:r>
              <a:rPr lang="en-US" sz="2400" dirty="0"/>
              <a:t>Chairman David North</a:t>
            </a:r>
          </a:p>
        </p:txBody>
      </p:sp>
      <p:sp>
        <p:nvSpPr>
          <p:cNvPr id="3" name="Title 2">
            <a:extLst>
              <a:ext uri="{FF2B5EF4-FFF2-40B4-BE49-F238E27FC236}">
                <a16:creationId xmlns:a16="http://schemas.microsoft.com/office/drawing/2014/main" id="{E3C7F764-3F36-42CC-AFC5-B90A829E5A7F}"/>
              </a:ext>
            </a:extLst>
          </p:cNvPr>
          <p:cNvSpPr>
            <a:spLocks noGrp="1"/>
          </p:cNvSpPr>
          <p:nvPr>
            <p:ph type="title"/>
          </p:nvPr>
        </p:nvSpPr>
        <p:spPr>
          <a:xfrm>
            <a:off x="838200" y="2766218"/>
            <a:ext cx="10515600" cy="1325563"/>
          </a:xfrm>
        </p:spPr>
        <p:txBody>
          <a:bodyPr/>
          <a:lstStyle/>
          <a:p>
            <a:pPr algn="ctr"/>
            <a:r>
              <a:rPr lang="en-US" sz="6000" dirty="0"/>
              <a:t>Election of Board Chair and Vice-Chair</a:t>
            </a:r>
          </a:p>
        </p:txBody>
      </p:sp>
    </p:spTree>
    <p:extLst>
      <p:ext uri="{BB962C8B-B14F-4D97-AF65-F5344CB8AC3E}">
        <p14:creationId xmlns:p14="http://schemas.microsoft.com/office/powerpoint/2010/main" val="2918598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1C8BF8-852B-4A89-B0C8-86475C78B9EA}"/>
              </a:ext>
            </a:extLst>
          </p:cNvPr>
          <p:cNvSpPr>
            <a:spLocks noGrp="1"/>
          </p:cNvSpPr>
          <p:nvPr>
            <p:ph idx="1"/>
          </p:nvPr>
        </p:nvSpPr>
        <p:spPr>
          <a:xfrm>
            <a:off x="838200" y="4823224"/>
            <a:ext cx="10515600" cy="981583"/>
          </a:xfrm>
        </p:spPr>
        <p:txBody>
          <a:bodyPr/>
          <a:lstStyle/>
          <a:p>
            <a:pPr marL="0" indent="0" algn="ctr">
              <a:buNone/>
            </a:pPr>
            <a:r>
              <a:rPr lang="en-US" sz="2400" dirty="0"/>
              <a:t>Chairman David North</a:t>
            </a:r>
          </a:p>
        </p:txBody>
      </p:sp>
      <p:sp>
        <p:nvSpPr>
          <p:cNvPr id="3" name="Title 2">
            <a:extLst>
              <a:ext uri="{FF2B5EF4-FFF2-40B4-BE49-F238E27FC236}">
                <a16:creationId xmlns:a16="http://schemas.microsoft.com/office/drawing/2014/main" id="{47A2D128-92E8-4D47-B831-1D47DFE32098}"/>
              </a:ext>
            </a:extLst>
          </p:cNvPr>
          <p:cNvSpPr>
            <a:spLocks noGrp="1"/>
          </p:cNvSpPr>
          <p:nvPr>
            <p:ph type="title"/>
          </p:nvPr>
        </p:nvSpPr>
        <p:spPr>
          <a:xfrm>
            <a:off x="838200" y="2831532"/>
            <a:ext cx="10515600" cy="1325563"/>
          </a:xfrm>
        </p:spPr>
        <p:txBody>
          <a:bodyPr/>
          <a:lstStyle/>
          <a:p>
            <a:pPr algn="ctr"/>
            <a:r>
              <a:rPr lang="en-US" sz="6000" dirty="0"/>
              <a:t>Additional Business </a:t>
            </a:r>
          </a:p>
        </p:txBody>
      </p:sp>
    </p:spTree>
    <p:extLst>
      <p:ext uri="{BB962C8B-B14F-4D97-AF65-F5344CB8AC3E}">
        <p14:creationId xmlns:p14="http://schemas.microsoft.com/office/powerpoint/2010/main" val="1812789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0A6856-F6CA-40F6-8ED8-70EB2A78A6C7}"/>
              </a:ext>
            </a:extLst>
          </p:cNvPr>
          <p:cNvSpPr>
            <a:spLocks noGrp="1"/>
          </p:cNvSpPr>
          <p:nvPr>
            <p:ph idx="1"/>
          </p:nvPr>
        </p:nvSpPr>
        <p:spPr>
          <a:xfrm>
            <a:off x="838200" y="4749745"/>
            <a:ext cx="10515600" cy="777476"/>
          </a:xfrm>
        </p:spPr>
        <p:txBody>
          <a:bodyPr/>
          <a:lstStyle/>
          <a:p>
            <a:pPr marL="0" indent="0" algn="ctr">
              <a:buNone/>
            </a:pPr>
            <a:r>
              <a:rPr lang="en-US" sz="2400" dirty="0"/>
              <a:t>President M. David Rudd</a:t>
            </a:r>
          </a:p>
        </p:txBody>
      </p:sp>
      <p:sp>
        <p:nvSpPr>
          <p:cNvPr id="3" name="Title 2">
            <a:extLst>
              <a:ext uri="{FF2B5EF4-FFF2-40B4-BE49-F238E27FC236}">
                <a16:creationId xmlns:a16="http://schemas.microsoft.com/office/drawing/2014/main" id="{AD632315-1256-4E20-A5C8-B6639BA72048}"/>
              </a:ext>
            </a:extLst>
          </p:cNvPr>
          <p:cNvSpPr>
            <a:spLocks noGrp="1"/>
          </p:cNvSpPr>
          <p:nvPr>
            <p:ph type="title"/>
          </p:nvPr>
        </p:nvSpPr>
        <p:spPr>
          <a:xfrm>
            <a:off x="838200" y="2864704"/>
            <a:ext cx="10515600" cy="1325563"/>
          </a:xfrm>
        </p:spPr>
        <p:txBody>
          <a:bodyPr/>
          <a:lstStyle/>
          <a:p>
            <a:pPr algn="ctr"/>
            <a:r>
              <a:rPr lang="en-US" sz="6000" dirty="0"/>
              <a:t>President’s Update</a:t>
            </a:r>
          </a:p>
        </p:txBody>
      </p:sp>
    </p:spTree>
    <p:extLst>
      <p:ext uri="{BB962C8B-B14F-4D97-AF65-F5344CB8AC3E}">
        <p14:creationId xmlns:p14="http://schemas.microsoft.com/office/powerpoint/2010/main" val="2413668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EBADFC-A2E7-4E7A-AC97-B7D41919B00E}"/>
              </a:ext>
            </a:extLst>
          </p:cNvPr>
          <p:cNvSpPr>
            <a:spLocks noGrp="1"/>
          </p:cNvSpPr>
          <p:nvPr>
            <p:ph idx="1"/>
          </p:nvPr>
        </p:nvSpPr>
        <p:spPr>
          <a:xfrm>
            <a:off x="838200" y="4953852"/>
            <a:ext cx="10515600" cy="981583"/>
          </a:xfrm>
        </p:spPr>
        <p:txBody>
          <a:bodyPr/>
          <a:lstStyle/>
          <a:p>
            <a:pPr marL="0" indent="0" algn="ctr">
              <a:buNone/>
            </a:pPr>
            <a:r>
              <a:rPr lang="en-US" sz="2400" dirty="0"/>
              <a:t>Chairman David North</a:t>
            </a:r>
          </a:p>
        </p:txBody>
      </p:sp>
      <p:sp>
        <p:nvSpPr>
          <p:cNvPr id="3" name="Title 2">
            <a:extLst>
              <a:ext uri="{FF2B5EF4-FFF2-40B4-BE49-F238E27FC236}">
                <a16:creationId xmlns:a16="http://schemas.microsoft.com/office/drawing/2014/main" id="{5494F211-8BE0-4262-BE2C-6C40EAEDA7CD}"/>
              </a:ext>
            </a:extLst>
          </p:cNvPr>
          <p:cNvSpPr>
            <a:spLocks noGrp="1"/>
          </p:cNvSpPr>
          <p:nvPr>
            <p:ph type="title"/>
          </p:nvPr>
        </p:nvSpPr>
        <p:spPr>
          <a:xfrm>
            <a:off x="838200" y="2930016"/>
            <a:ext cx="10515600" cy="1325563"/>
          </a:xfrm>
        </p:spPr>
        <p:txBody>
          <a:bodyPr/>
          <a:lstStyle/>
          <a:p>
            <a:pPr algn="ctr"/>
            <a:r>
              <a:rPr lang="en-US" sz="6000" dirty="0"/>
              <a:t>Adjournment</a:t>
            </a:r>
          </a:p>
        </p:txBody>
      </p:sp>
    </p:spTree>
    <p:extLst>
      <p:ext uri="{BB962C8B-B14F-4D97-AF65-F5344CB8AC3E}">
        <p14:creationId xmlns:p14="http://schemas.microsoft.com/office/powerpoint/2010/main" val="2884065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C906EC-2DE3-4E82-9582-FF3F75AC1B86}"/>
              </a:ext>
            </a:extLst>
          </p:cNvPr>
          <p:cNvPicPr>
            <a:picLocks noChangeAspect="1"/>
          </p:cNvPicPr>
          <p:nvPr/>
        </p:nvPicPr>
        <p:blipFill>
          <a:blip r:embed="rId2"/>
          <a:stretch>
            <a:fillRect/>
          </a:stretch>
        </p:blipFill>
        <p:spPr>
          <a:xfrm>
            <a:off x="353451" y="1678489"/>
            <a:ext cx="11713289" cy="4509370"/>
          </a:xfrm>
          <a:prstGeom prst="rect">
            <a:avLst/>
          </a:prstGeom>
        </p:spPr>
      </p:pic>
    </p:spTree>
    <p:extLst>
      <p:ext uri="{BB962C8B-B14F-4D97-AF65-F5344CB8AC3E}">
        <p14:creationId xmlns:p14="http://schemas.microsoft.com/office/powerpoint/2010/main" val="201613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8069DA-75AA-4CE7-B3F5-F2D33462688D}"/>
              </a:ext>
            </a:extLst>
          </p:cNvPr>
          <p:cNvSpPr>
            <a:spLocks noGrp="1"/>
          </p:cNvSpPr>
          <p:nvPr>
            <p:ph idx="1"/>
          </p:nvPr>
        </p:nvSpPr>
        <p:spPr>
          <a:xfrm>
            <a:off x="838200" y="4545521"/>
            <a:ext cx="10515600" cy="1169362"/>
          </a:xfrm>
        </p:spPr>
        <p:txBody>
          <a:bodyPr/>
          <a:lstStyle/>
          <a:p>
            <a:pPr marL="0" indent="0" algn="ctr">
              <a:buNone/>
            </a:pPr>
            <a:r>
              <a:rPr lang="en-US" sz="2400" dirty="0"/>
              <a:t>Desiree’ Dyson, Student Body President</a:t>
            </a:r>
          </a:p>
          <a:p>
            <a:pPr marL="0" indent="0" algn="ctr">
              <a:buNone/>
            </a:pPr>
            <a:r>
              <a:rPr lang="en-US" sz="2400" dirty="0"/>
              <a:t>Student Government Association</a:t>
            </a:r>
          </a:p>
        </p:txBody>
      </p:sp>
      <p:sp>
        <p:nvSpPr>
          <p:cNvPr id="3" name="Title 2">
            <a:extLst>
              <a:ext uri="{FF2B5EF4-FFF2-40B4-BE49-F238E27FC236}">
                <a16:creationId xmlns:a16="http://schemas.microsoft.com/office/drawing/2014/main" id="{93503002-E387-472A-AA41-D2B41729E8DF}"/>
              </a:ext>
            </a:extLst>
          </p:cNvPr>
          <p:cNvSpPr>
            <a:spLocks noGrp="1"/>
          </p:cNvSpPr>
          <p:nvPr>
            <p:ph type="title"/>
          </p:nvPr>
        </p:nvSpPr>
        <p:spPr>
          <a:xfrm>
            <a:off x="838200" y="2298137"/>
            <a:ext cx="10515600" cy="1325563"/>
          </a:xfrm>
        </p:spPr>
        <p:txBody>
          <a:bodyPr/>
          <a:lstStyle/>
          <a:p>
            <a:pPr algn="ctr"/>
            <a:r>
              <a:rPr lang="en-US" sz="6000" dirty="0"/>
              <a:t>How COVID-19 Impacted Our Students</a:t>
            </a:r>
          </a:p>
        </p:txBody>
      </p:sp>
    </p:spTree>
    <p:extLst>
      <p:ext uri="{BB962C8B-B14F-4D97-AF65-F5344CB8AC3E}">
        <p14:creationId xmlns:p14="http://schemas.microsoft.com/office/powerpoint/2010/main" val="2603758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gc5c27748d9_0_0"/>
          <p:cNvSpPr txBox="1">
            <a:spLocks noGrp="1"/>
          </p:cNvSpPr>
          <p:nvPr>
            <p:ph type="title"/>
          </p:nvPr>
        </p:nvSpPr>
        <p:spPr>
          <a:xfrm>
            <a:off x="838200" y="986917"/>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 Little Bit About Me</a:t>
            </a:r>
            <a:endParaRPr/>
          </a:p>
        </p:txBody>
      </p:sp>
      <p:pic>
        <p:nvPicPr>
          <p:cNvPr id="111" name="Google Shape;111;gc5c27748d9_0_0"/>
          <p:cNvPicPr preferRelativeResize="0"/>
          <p:nvPr/>
        </p:nvPicPr>
        <p:blipFill>
          <a:blip r:embed="rId3">
            <a:alphaModFix/>
          </a:blip>
          <a:stretch>
            <a:fillRect/>
          </a:stretch>
        </p:blipFill>
        <p:spPr>
          <a:xfrm>
            <a:off x="0" y="1975150"/>
            <a:ext cx="2659251" cy="2506624"/>
          </a:xfrm>
          <a:prstGeom prst="rect">
            <a:avLst/>
          </a:prstGeom>
          <a:noFill/>
          <a:ln>
            <a:noFill/>
          </a:ln>
        </p:spPr>
      </p:pic>
      <p:pic>
        <p:nvPicPr>
          <p:cNvPr id="112" name="Google Shape;112;gc5c27748d9_0_0"/>
          <p:cNvPicPr preferRelativeResize="0"/>
          <p:nvPr/>
        </p:nvPicPr>
        <p:blipFill>
          <a:blip r:embed="rId4">
            <a:alphaModFix/>
          </a:blip>
          <a:stretch>
            <a:fillRect/>
          </a:stretch>
        </p:blipFill>
        <p:spPr>
          <a:xfrm>
            <a:off x="2017550" y="4481777"/>
            <a:ext cx="4052602" cy="2376226"/>
          </a:xfrm>
          <a:prstGeom prst="rect">
            <a:avLst/>
          </a:prstGeom>
          <a:noFill/>
          <a:ln>
            <a:noFill/>
          </a:ln>
        </p:spPr>
      </p:pic>
      <p:pic>
        <p:nvPicPr>
          <p:cNvPr id="113" name="Google Shape;113;gc5c27748d9_0_0"/>
          <p:cNvPicPr preferRelativeResize="0"/>
          <p:nvPr/>
        </p:nvPicPr>
        <p:blipFill>
          <a:blip r:embed="rId5">
            <a:alphaModFix/>
          </a:blip>
          <a:stretch>
            <a:fillRect/>
          </a:stretch>
        </p:blipFill>
        <p:spPr>
          <a:xfrm>
            <a:off x="6070150" y="1918312"/>
            <a:ext cx="3037376" cy="3720438"/>
          </a:xfrm>
          <a:prstGeom prst="rect">
            <a:avLst/>
          </a:prstGeom>
          <a:noFill/>
          <a:ln>
            <a:noFill/>
          </a:ln>
        </p:spPr>
      </p:pic>
      <p:pic>
        <p:nvPicPr>
          <p:cNvPr id="114" name="Google Shape;114;gc5c27748d9_0_0"/>
          <p:cNvPicPr preferRelativeResize="0"/>
          <p:nvPr/>
        </p:nvPicPr>
        <p:blipFill>
          <a:blip r:embed="rId6">
            <a:alphaModFix/>
          </a:blip>
          <a:stretch>
            <a:fillRect/>
          </a:stretch>
        </p:blipFill>
        <p:spPr>
          <a:xfrm>
            <a:off x="9107525" y="3137575"/>
            <a:ext cx="3084474" cy="37204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gc5c27748d9_0_6"/>
          <p:cNvSpPr txBox="1">
            <a:spLocks noGrp="1"/>
          </p:cNvSpPr>
          <p:nvPr>
            <p:ph type="title"/>
          </p:nvPr>
        </p:nvSpPr>
        <p:spPr>
          <a:xfrm>
            <a:off x="838200" y="896917"/>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 Little Bit About SGA </a:t>
            </a:r>
            <a:endParaRPr/>
          </a:p>
        </p:txBody>
      </p:sp>
      <p:pic>
        <p:nvPicPr>
          <p:cNvPr id="122" name="Google Shape;122;gc5c27748d9_0_6"/>
          <p:cNvPicPr preferRelativeResize="0"/>
          <p:nvPr/>
        </p:nvPicPr>
        <p:blipFill>
          <a:blip r:embed="rId3">
            <a:alphaModFix/>
          </a:blip>
          <a:stretch>
            <a:fillRect/>
          </a:stretch>
        </p:blipFill>
        <p:spPr>
          <a:xfrm>
            <a:off x="9345500" y="4483375"/>
            <a:ext cx="2553824" cy="2398750"/>
          </a:xfrm>
          <a:prstGeom prst="rect">
            <a:avLst/>
          </a:prstGeom>
          <a:noFill/>
          <a:ln>
            <a:noFill/>
          </a:ln>
        </p:spPr>
      </p:pic>
      <p:pic>
        <p:nvPicPr>
          <p:cNvPr id="123" name="Google Shape;123;gc5c27748d9_0_6"/>
          <p:cNvPicPr preferRelativeResize="0"/>
          <p:nvPr/>
        </p:nvPicPr>
        <p:blipFill>
          <a:blip r:embed="rId4">
            <a:alphaModFix/>
          </a:blip>
          <a:stretch>
            <a:fillRect/>
          </a:stretch>
        </p:blipFill>
        <p:spPr>
          <a:xfrm>
            <a:off x="9345500" y="1983700"/>
            <a:ext cx="2553824" cy="2529875"/>
          </a:xfrm>
          <a:prstGeom prst="rect">
            <a:avLst/>
          </a:prstGeom>
          <a:noFill/>
          <a:ln>
            <a:noFill/>
          </a:ln>
        </p:spPr>
      </p:pic>
      <p:pic>
        <p:nvPicPr>
          <p:cNvPr id="124" name="Google Shape;124;gc5c27748d9_0_6"/>
          <p:cNvPicPr preferRelativeResize="0"/>
          <p:nvPr/>
        </p:nvPicPr>
        <p:blipFill>
          <a:blip r:embed="rId5">
            <a:alphaModFix/>
          </a:blip>
          <a:stretch>
            <a:fillRect/>
          </a:stretch>
        </p:blipFill>
        <p:spPr>
          <a:xfrm>
            <a:off x="351275" y="1981588"/>
            <a:ext cx="2673450" cy="2550226"/>
          </a:xfrm>
          <a:prstGeom prst="rect">
            <a:avLst/>
          </a:prstGeom>
          <a:noFill/>
          <a:ln>
            <a:noFill/>
          </a:ln>
        </p:spPr>
      </p:pic>
      <p:pic>
        <p:nvPicPr>
          <p:cNvPr id="125" name="Google Shape;125;gc5c27748d9_0_6"/>
          <p:cNvPicPr preferRelativeResize="0"/>
          <p:nvPr/>
        </p:nvPicPr>
        <p:blipFill>
          <a:blip r:embed="rId6">
            <a:alphaModFix/>
          </a:blip>
          <a:stretch>
            <a:fillRect/>
          </a:stretch>
        </p:blipFill>
        <p:spPr>
          <a:xfrm>
            <a:off x="351275" y="4507500"/>
            <a:ext cx="2673450" cy="2350501"/>
          </a:xfrm>
          <a:prstGeom prst="rect">
            <a:avLst/>
          </a:prstGeom>
          <a:noFill/>
          <a:ln>
            <a:noFill/>
          </a:ln>
        </p:spPr>
      </p:pic>
      <p:pic>
        <p:nvPicPr>
          <p:cNvPr id="126" name="Google Shape;126;gc5c27748d9_0_6"/>
          <p:cNvPicPr preferRelativeResize="0"/>
          <p:nvPr/>
        </p:nvPicPr>
        <p:blipFill>
          <a:blip r:embed="rId7">
            <a:alphaModFix/>
          </a:blip>
          <a:stretch>
            <a:fillRect/>
          </a:stretch>
        </p:blipFill>
        <p:spPr>
          <a:xfrm>
            <a:off x="3357225" y="4507500"/>
            <a:ext cx="2765901" cy="2350500"/>
          </a:xfrm>
          <a:prstGeom prst="rect">
            <a:avLst/>
          </a:prstGeom>
          <a:noFill/>
          <a:ln>
            <a:noFill/>
          </a:ln>
        </p:spPr>
      </p:pic>
      <p:pic>
        <p:nvPicPr>
          <p:cNvPr id="127" name="Google Shape;127;gc5c27748d9_0_6"/>
          <p:cNvPicPr preferRelativeResize="0"/>
          <p:nvPr/>
        </p:nvPicPr>
        <p:blipFill>
          <a:blip r:embed="rId8">
            <a:alphaModFix/>
          </a:blip>
          <a:stretch>
            <a:fillRect/>
          </a:stretch>
        </p:blipFill>
        <p:spPr>
          <a:xfrm>
            <a:off x="3357213" y="1981600"/>
            <a:ext cx="2765901" cy="2550224"/>
          </a:xfrm>
          <a:prstGeom prst="rect">
            <a:avLst/>
          </a:prstGeom>
          <a:noFill/>
          <a:ln>
            <a:noFill/>
          </a:ln>
        </p:spPr>
      </p:pic>
      <p:pic>
        <p:nvPicPr>
          <p:cNvPr id="128" name="Google Shape;128;gc5c27748d9_0_6"/>
          <p:cNvPicPr preferRelativeResize="0"/>
          <p:nvPr/>
        </p:nvPicPr>
        <p:blipFill>
          <a:blip r:embed="rId9">
            <a:alphaModFix/>
          </a:blip>
          <a:stretch>
            <a:fillRect/>
          </a:stretch>
        </p:blipFill>
        <p:spPr>
          <a:xfrm>
            <a:off x="6455625" y="4483375"/>
            <a:ext cx="2443024" cy="2398749"/>
          </a:xfrm>
          <a:prstGeom prst="rect">
            <a:avLst/>
          </a:prstGeom>
          <a:noFill/>
          <a:ln>
            <a:noFill/>
          </a:ln>
        </p:spPr>
      </p:pic>
      <p:pic>
        <p:nvPicPr>
          <p:cNvPr id="129" name="Google Shape;129;gc5c27748d9_0_6"/>
          <p:cNvPicPr preferRelativeResize="0"/>
          <p:nvPr/>
        </p:nvPicPr>
        <p:blipFill>
          <a:blip r:embed="rId10">
            <a:alphaModFix/>
          </a:blip>
          <a:stretch>
            <a:fillRect/>
          </a:stretch>
        </p:blipFill>
        <p:spPr>
          <a:xfrm>
            <a:off x="6455613" y="1991763"/>
            <a:ext cx="2443050" cy="252987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17-PRES-452_16-9 Template_v2" id="{C72693A7-E2E0-0A4D-94DE-BC520DFA41A7}" vid="{7B3BCBA0-2C1C-8B45-929F-4BA22B0A88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4887</Words>
  <Application>Microsoft Office PowerPoint</Application>
  <PresentationFormat>Widescreen</PresentationFormat>
  <Paragraphs>623</Paragraphs>
  <Slides>50</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50</vt:i4>
      </vt:variant>
    </vt:vector>
  </HeadingPairs>
  <TitlesOfParts>
    <vt:vector size="60" baseType="lpstr">
      <vt:lpstr>Arial</vt:lpstr>
      <vt:lpstr>Avenir Next LT Pro</vt:lpstr>
      <vt:lpstr>Calibri</vt:lpstr>
      <vt:lpstr>Calibri Light</vt:lpstr>
      <vt:lpstr>Proxima Nova</vt:lpstr>
      <vt:lpstr>Proxima Nova Black</vt:lpstr>
      <vt:lpstr>proxima-nova</vt:lpstr>
      <vt:lpstr>Times New Roman</vt:lpstr>
      <vt:lpstr>Office Theme</vt:lpstr>
      <vt:lpstr>1_Office Theme</vt:lpstr>
      <vt:lpstr>PowerPoint Presentation</vt:lpstr>
      <vt:lpstr>Call to Order and Opening Remarks </vt:lpstr>
      <vt:lpstr>Roll Call and Declaration of Quorum</vt:lpstr>
      <vt:lpstr>Approval of Minutes</vt:lpstr>
      <vt:lpstr>President’s Update</vt:lpstr>
      <vt:lpstr>PowerPoint Presentation</vt:lpstr>
      <vt:lpstr>How COVID-19 Impacted Our Students</vt:lpstr>
      <vt:lpstr>A Little Bit About Me</vt:lpstr>
      <vt:lpstr>A Little Bit About SGA </vt:lpstr>
      <vt:lpstr>COVID-19 Challenges </vt:lpstr>
      <vt:lpstr>PowerPoint Presentation</vt:lpstr>
      <vt:lpstr>PowerPoint Presentation</vt:lpstr>
      <vt:lpstr>PowerPoint Presentation</vt:lpstr>
      <vt:lpstr>PowerPoint Presentation</vt:lpstr>
      <vt:lpstr>What Can Be Done Moving Forward?</vt:lpstr>
      <vt:lpstr>Thank you for listening</vt:lpstr>
      <vt:lpstr>Cecil C. Humphreys School of Law: Student Trustee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Eradicating Systemic Racism and Promoting Social Justice Initiative Update</vt:lpstr>
      <vt:lpstr>Closing Gaps in Retention and Completion of Students from Historically Underrepresented, First-Generation and  Low-Income Populations</vt:lpstr>
      <vt:lpstr> </vt:lpstr>
      <vt:lpstr>PowerPoint Presentation</vt:lpstr>
      <vt:lpstr> </vt:lpstr>
      <vt:lpstr>PowerPoint Presentation</vt:lpstr>
      <vt:lpstr> </vt:lpstr>
      <vt:lpstr> </vt:lpstr>
      <vt:lpstr>PowerPoint Presentation</vt:lpstr>
      <vt:lpstr> </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Report and Recommendations of the Academic, Research and Student Success Committee</vt:lpstr>
      <vt:lpstr>Report and Recommendations of the Audit Committee</vt:lpstr>
      <vt:lpstr>Report and Recommendations of the Governance and Finance Committee</vt:lpstr>
      <vt:lpstr>Election of Board Chair and Vice-Chair</vt:lpstr>
      <vt:lpstr>Additional Business </vt:lpstr>
      <vt:lpstr>Adjournment</vt:lpstr>
    </vt:vector>
  </TitlesOfParts>
  <Company>University of Memphis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Chelsea Connor (econnor)</dc:creator>
  <cp:lastModifiedBy>Sparkle F Burns (sburns3)</cp:lastModifiedBy>
  <cp:revision>22</cp:revision>
  <dcterms:created xsi:type="dcterms:W3CDTF">2019-02-05T15:12:04Z</dcterms:created>
  <dcterms:modified xsi:type="dcterms:W3CDTF">2021-03-10T14:08:19Z</dcterms:modified>
</cp:coreProperties>
</file>