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9"/>
  </p:handoutMasterIdLst>
  <p:sldIdLst>
    <p:sldId id="257" r:id="rId2"/>
    <p:sldId id="258" r:id="rId3"/>
    <p:sldId id="259" r:id="rId4"/>
    <p:sldId id="293" r:id="rId5"/>
    <p:sldId id="260" r:id="rId6"/>
    <p:sldId id="289" r:id="rId7"/>
    <p:sldId id="261" r:id="rId8"/>
    <p:sldId id="287" r:id="rId9"/>
    <p:sldId id="288" r:id="rId10"/>
    <p:sldId id="294" r:id="rId11"/>
    <p:sldId id="291" r:id="rId12"/>
    <p:sldId id="269" r:id="rId13"/>
    <p:sldId id="263" r:id="rId14"/>
    <p:sldId id="290" r:id="rId15"/>
    <p:sldId id="292" r:id="rId16"/>
    <p:sldId id="270" r:id="rId17"/>
    <p:sldId id="273" r:id="rId18"/>
    <p:sldId id="276" r:id="rId19"/>
    <p:sldId id="277" r:id="rId20"/>
    <p:sldId id="278" r:id="rId21"/>
    <p:sldId id="279" r:id="rId22"/>
    <p:sldId id="280" r:id="rId23"/>
    <p:sldId id="281" r:id="rId24"/>
    <p:sldId id="282" r:id="rId25"/>
    <p:sldId id="283" r:id="rId26"/>
    <p:sldId id="284" r:id="rId27"/>
    <p:sldId id="286" r:id="rId2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hyperlink" Target="https://secure.touchnet.com/C20227_ustores/web/store_main.jsp?STOREID=30&amp;SINGLESTORE=true" TargetMode="External"/><Relationship Id="rId2" Type="http://schemas.openxmlformats.org/officeDocument/2006/relationships/hyperlink" Target="https://secure.touchnet.com/C20227_ustores/web/store_main.jsp?STOREID=24&amp;SINGLESTORE=true" TargetMode="External"/><Relationship Id="rId1" Type="http://schemas.openxmlformats.org/officeDocument/2006/relationships/hyperlink" Target="file:///\\itnas.memphis.edu\groups$\acadaff\UC_EXPERIENTIAL_LEARNING\Forms\Forms\ELCLetter%20of%20Intent.pdf" TargetMode="External"/><Relationship Id="rId4" Type="http://schemas.openxmlformats.org/officeDocument/2006/relationships/hyperlink" Target="mailto:elc_program@memphis.ed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2F51FB-B302-43EC-82CA-E101559157F3}"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293BE3B8-0926-4A68-884E-C105303ABB0F}">
      <dgm:prSet phldrT="[Text]"/>
      <dgm:spPr/>
      <dgm:t>
        <a:bodyPr/>
        <a:lstStyle/>
        <a:p>
          <a:r>
            <a:rPr lang="en-US" b="1" dirty="0" smtClean="0"/>
            <a:t>CONTACT  YOUR ACADEMIC ADVISOR</a:t>
          </a:r>
          <a:endParaRPr lang="en-US" b="1" dirty="0"/>
        </a:p>
      </dgm:t>
    </dgm:pt>
    <dgm:pt modelId="{ADEA96B1-D688-4606-86F2-269E77B149AF}" type="parTrans" cxnId="{803424AE-D276-47E7-AD3B-C3AB237D80A5}">
      <dgm:prSet/>
      <dgm:spPr/>
      <dgm:t>
        <a:bodyPr/>
        <a:lstStyle/>
        <a:p>
          <a:endParaRPr lang="en-US"/>
        </a:p>
      </dgm:t>
    </dgm:pt>
    <dgm:pt modelId="{A8A3DEB3-A8B4-4D30-9012-DEC649B4501C}" type="sibTrans" cxnId="{803424AE-D276-47E7-AD3B-C3AB237D80A5}">
      <dgm:prSet/>
      <dgm:spPr/>
      <dgm:t>
        <a:bodyPr/>
        <a:lstStyle/>
        <a:p>
          <a:endParaRPr lang="en-US"/>
        </a:p>
      </dgm:t>
    </dgm:pt>
    <dgm:pt modelId="{C5506FCB-CCA0-4160-91C5-9D27C3B89A0A}">
      <dgm:prSet phldrT="[Text]" custT="1"/>
      <dgm:spPr/>
      <dgm:t>
        <a:bodyPr/>
        <a:lstStyle/>
        <a:p>
          <a:r>
            <a:rPr lang="en-US" sz="1000" dirty="0" smtClean="0"/>
            <a:t>The </a:t>
          </a:r>
          <a:r>
            <a:rPr lang="en-US" sz="1000" dirty="0" smtClean="0">
              <a:hlinkClick xmlns:r="http://schemas.openxmlformats.org/officeDocument/2006/relationships" r:id="rId1" action="ppaction://hlinkfile"/>
            </a:rPr>
            <a:t>Letter of Intent </a:t>
          </a:r>
          <a:r>
            <a:rPr lang="en-US" sz="1000" dirty="0" smtClean="0"/>
            <a:t>allows you to identify the areas of your expertise for which you hope to receive ELC hours and serves as your agreement for participating in the portfolio development process. </a:t>
          </a:r>
          <a:endParaRPr lang="en-US" sz="1000" dirty="0"/>
        </a:p>
      </dgm:t>
    </dgm:pt>
    <dgm:pt modelId="{8FB9F765-AA35-4FDD-ACDB-E798AF4FC3D8}" type="parTrans" cxnId="{792B775E-7F91-4F5D-8765-B2F8608B641A}">
      <dgm:prSet/>
      <dgm:spPr/>
      <dgm:t>
        <a:bodyPr/>
        <a:lstStyle/>
        <a:p>
          <a:endParaRPr lang="en-US"/>
        </a:p>
      </dgm:t>
    </dgm:pt>
    <dgm:pt modelId="{5C37FC3C-BD37-4083-8AB1-0F5B7A8D7DAC}" type="sibTrans" cxnId="{792B775E-7F91-4F5D-8765-B2F8608B641A}">
      <dgm:prSet/>
      <dgm:spPr/>
      <dgm:t>
        <a:bodyPr/>
        <a:lstStyle/>
        <a:p>
          <a:endParaRPr lang="en-US"/>
        </a:p>
      </dgm:t>
    </dgm:pt>
    <dgm:pt modelId="{D53D9915-B79E-40AA-B66C-9A5887EF42CF}">
      <dgm:prSet phldrT="[Text]"/>
      <dgm:spPr/>
      <dgm:t>
        <a:bodyPr/>
        <a:lstStyle/>
        <a:p>
          <a:r>
            <a:rPr lang="en-US" b="1" dirty="0" smtClean="0"/>
            <a:t>SUBMIT YOUR PORTFOLIO DEPOSIT</a:t>
          </a:r>
          <a:endParaRPr lang="en-US" b="1" dirty="0"/>
        </a:p>
      </dgm:t>
    </dgm:pt>
    <dgm:pt modelId="{2EB966D3-110A-4A8C-BBA0-B8D16460C3FB}" type="parTrans" cxnId="{E402EC0B-D796-4D27-91E4-AD03A3924AA4}">
      <dgm:prSet/>
      <dgm:spPr/>
      <dgm:t>
        <a:bodyPr/>
        <a:lstStyle/>
        <a:p>
          <a:endParaRPr lang="en-US"/>
        </a:p>
      </dgm:t>
    </dgm:pt>
    <dgm:pt modelId="{F39EDE08-92E4-4D3F-BCB5-8242202A9B9E}" type="sibTrans" cxnId="{E402EC0B-D796-4D27-91E4-AD03A3924AA4}">
      <dgm:prSet/>
      <dgm:spPr/>
      <dgm:t>
        <a:bodyPr/>
        <a:lstStyle/>
        <a:p>
          <a:endParaRPr lang="en-US"/>
        </a:p>
      </dgm:t>
    </dgm:pt>
    <dgm:pt modelId="{8C5D0EA6-1CE5-49CB-95CA-8D1D767C583E}">
      <dgm:prSet phldrT="[Text]" custT="1"/>
      <dgm:spPr/>
      <dgm:t>
        <a:bodyPr/>
        <a:lstStyle/>
        <a:p>
          <a:r>
            <a:rPr lang="en-US" sz="1000" dirty="0" smtClean="0">
              <a:hlinkClick xmlns:r="http://schemas.openxmlformats.org/officeDocument/2006/relationships" r:id="rId2"/>
            </a:rPr>
            <a:t>Undergraduate</a:t>
          </a:r>
          <a:r>
            <a:rPr lang="en-US" sz="1000" dirty="0" smtClean="0"/>
            <a:t> students are required to submit a $75.00 Portfolio Evaluation Deposit. </a:t>
          </a:r>
        </a:p>
        <a:p>
          <a:endParaRPr lang="en-US" sz="1000" dirty="0" smtClean="0"/>
        </a:p>
        <a:p>
          <a:r>
            <a:rPr lang="en-US" sz="1000" dirty="0" smtClean="0">
              <a:hlinkClick xmlns:r="http://schemas.openxmlformats.org/officeDocument/2006/relationships" r:id="rId3"/>
            </a:rPr>
            <a:t>Graduate</a:t>
          </a:r>
          <a:r>
            <a:rPr lang="en-US" sz="1000" dirty="0" smtClean="0"/>
            <a:t> students are required to submit a $100.00 Portfolio Evaluation Deposit.</a:t>
          </a:r>
        </a:p>
        <a:p>
          <a:endParaRPr lang="en-US" sz="1000" dirty="0" smtClean="0"/>
        </a:p>
        <a:p>
          <a:r>
            <a:rPr lang="en-US" sz="1000" dirty="0" smtClean="0"/>
            <a:t>The deposits are applied to your first hour of awarded ELC should you be granted credit for your portfolio. </a:t>
          </a:r>
          <a:endParaRPr lang="en-US" sz="1000" dirty="0"/>
        </a:p>
      </dgm:t>
    </dgm:pt>
    <dgm:pt modelId="{18760185-1A51-4758-8247-F7E2AAE92128}" type="parTrans" cxnId="{51F7DF84-EFE7-4F9E-AE0C-6A27DB397CAD}">
      <dgm:prSet/>
      <dgm:spPr/>
      <dgm:t>
        <a:bodyPr/>
        <a:lstStyle/>
        <a:p>
          <a:endParaRPr lang="en-US"/>
        </a:p>
      </dgm:t>
    </dgm:pt>
    <dgm:pt modelId="{32BF2AD3-36F3-4A91-B236-8EFCA10110AB}" type="sibTrans" cxnId="{51F7DF84-EFE7-4F9E-AE0C-6A27DB397CAD}">
      <dgm:prSet/>
      <dgm:spPr/>
      <dgm:t>
        <a:bodyPr/>
        <a:lstStyle/>
        <a:p>
          <a:endParaRPr lang="en-US"/>
        </a:p>
      </dgm:t>
    </dgm:pt>
    <dgm:pt modelId="{72C21F4F-F99E-49DE-8565-29ABE4B9195D}">
      <dgm:prSet phldrT="[Text]"/>
      <dgm:spPr/>
      <dgm:t>
        <a:bodyPr/>
        <a:lstStyle/>
        <a:p>
          <a:r>
            <a:rPr lang="en-US" b="1" dirty="0" smtClean="0"/>
            <a:t>Forward your LOI &amp; Deposit</a:t>
          </a:r>
          <a:endParaRPr lang="en-US" b="1" dirty="0"/>
        </a:p>
      </dgm:t>
    </dgm:pt>
    <dgm:pt modelId="{7E6F3C94-CFA7-4DE6-90F4-ECEF839D7E98}" type="parTrans" cxnId="{1072FC9C-80CB-417E-A86F-FD9D73255512}">
      <dgm:prSet/>
      <dgm:spPr/>
      <dgm:t>
        <a:bodyPr/>
        <a:lstStyle/>
        <a:p>
          <a:endParaRPr lang="en-US"/>
        </a:p>
      </dgm:t>
    </dgm:pt>
    <dgm:pt modelId="{1DC91AF0-B7DF-48AC-A920-86F28D80C225}" type="sibTrans" cxnId="{1072FC9C-80CB-417E-A86F-FD9D73255512}">
      <dgm:prSet/>
      <dgm:spPr/>
      <dgm:t>
        <a:bodyPr/>
        <a:lstStyle/>
        <a:p>
          <a:endParaRPr lang="en-US"/>
        </a:p>
      </dgm:t>
    </dgm:pt>
    <dgm:pt modelId="{4DB55151-9596-46D3-8653-31F62248B193}">
      <dgm:prSet phldrT="[Text]" custT="1"/>
      <dgm:spPr/>
      <dgm:t>
        <a:bodyPr/>
        <a:lstStyle/>
        <a:p>
          <a:r>
            <a:rPr lang="en-US" sz="1000" dirty="0" smtClean="0"/>
            <a:t>Forward your Letter of Intent and proof of your deposit to </a:t>
          </a:r>
          <a:r>
            <a:rPr lang="en-US" sz="1000" dirty="0" smtClean="0">
              <a:hlinkClick xmlns:r="http://schemas.openxmlformats.org/officeDocument/2006/relationships" r:id="rId4"/>
            </a:rPr>
            <a:t>elc_program@memphis.edu</a:t>
          </a:r>
          <a:r>
            <a:rPr lang="en-US" sz="1000" dirty="0" smtClean="0"/>
            <a:t>.</a:t>
          </a:r>
          <a:endParaRPr lang="en-US" sz="1000" dirty="0"/>
        </a:p>
      </dgm:t>
    </dgm:pt>
    <dgm:pt modelId="{FFE508FE-48AD-43E2-9F07-7DB216176DA6}" type="parTrans" cxnId="{11F3F0AE-9218-4236-A774-84F5F523BFE8}">
      <dgm:prSet/>
      <dgm:spPr/>
      <dgm:t>
        <a:bodyPr/>
        <a:lstStyle/>
        <a:p>
          <a:endParaRPr lang="en-US"/>
        </a:p>
      </dgm:t>
    </dgm:pt>
    <dgm:pt modelId="{E0B4DC60-2209-4A48-A3BC-0856796712AF}" type="sibTrans" cxnId="{11F3F0AE-9218-4236-A774-84F5F523BFE8}">
      <dgm:prSet/>
      <dgm:spPr/>
      <dgm:t>
        <a:bodyPr/>
        <a:lstStyle/>
        <a:p>
          <a:endParaRPr lang="en-US"/>
        </a:p>
      </dgm:t>
    </dgm:pt>
    <dgm:pt modelId="{2BA35B21-E966-4318-81D4-E6AE65816093}">
      <dgm:prSet phldrT="[Text]" custT="1"/>
      <dgm:spPr/>
      <dgm:t>
        <a:bodyPr/>
        <a:lstStyle/>
        <a:p>
          <a:r>
            <a:rPr lang="en-US" sz="1000" dirty="0" smtClean="0"/>
            <a:t>You then will receive access to the online ELC course to begin developing your prior learning portfolio.</a:t>
          </a:r>
          <a:endParaRPr lang="en-US" sz="1000" dirty="0"/>
        </a:p>
      </dgm:t>
    </dgm:pt>
    <dgm:pt modelId="{E6E81E03-2B5E-4BD8-AD13-F4984DEFE34F}" type="parTrans" cxnId="{014C73A5-9F75-4B89-9BE5-B133547264EA}">
      <dgm:prSet/>
      <dgm:spPr/>
      <dgm:t>
        <a:bodyPr/>
        <a:lstStyle/>
        <a:p>
          <a:endParaRPr lang="en-US"/>
        </a:p>
      </dgm:t>
    </dgm:pt>
    <dgm:pt modelId="{2CF60579-D042-47C3-AFA9-C7220B7D6467}" type="sibTrans" cxnId="{014C73A5-9F75-4B89-9BE5-B133547264EA}">
      <dgm:prSet/>
      <dgm:spPr/>
      <dgm:t>
        <a:bodyPr/>
        <a:lstStyle/>
        <a:p>
          <a:endParaRPr lang="en-US"/>
        </a:p>
      </dgm:t>
    </dgm:pt>
    <dgm:pt modelId="{C77D9698-90F3-4D0A-9345-B61BC0CE909A}">
      <dgm:prSet phldrT="[Text]" custT="1"/>
      <dgm:spPr/>
      <dgm:t>
        <a:bodyPr/>
        <a:lstStyle/>
        <a:p>
          <a:endParaRPr lang="en-US" sz="1000" dirty="0"/>
        </a:p>
      </dgm:t>
    </dgm:pt>
    <dgm:pt modelId="{0CBD5A7B-EA90-42A7-BD6D-40557FF482CD}" type="parTrans" cxnId="{6F091707-6840-459D-BB21-74A7F151D646}">
      <dgm:prSet/>
      <dgm:spPr/>
      <dgm:t>
        <a:bodyPr/>
        <a:lstStyle/>
        <a:p>
          <a:endParaRPr lang="en-US"/>
        </a:p>
      </dgm:t>
    </dgm:pt>
    <dgm:pt modelId="{7F82651F-849C-4597-8FD3-74D9A0F68098}" type="sibTrans" cxnId="{6F091707-6840-459D-BB21-74A7F151D646}">
      <dgm:prSet/>
      <dgm:spPr/>
      <dgm:t>
        <a:bodyPr/>
        <a:lstStyle/>
        <a:p>
          <a:endParaRPr lang="en-US"/>
        </a:p>
      </dgm:t>
    </dgm:pt>
    <dgm:pt modelId="{428F4C08-9ABD-45A4-8C8B-C07E0D6C9293}">
      <dgm:prSet phldrT="[Text]"/>
      <dgm:spPr/>
      <dgm:t>
        <a:bodyPr/>
        <a:lstStyle/>
        <a:p>
          <a:r>
            <a:rPr lang="en-US" b="1" dirty="0" smtClean="0"/>
            <a:t>COMPLETE THE LETTER OF INTENT</a:t>
          </a:r>
          <a:endParaRPr lang="en-US" b="1" dirty="0"/>
        </a:p>
      </dgm:t>
    </dgm:pt>
    <dgm:pt modelId="{E402CC18-3C24-4F40-BF39-C3967C279702}" type="parTrans" cxnId="{3B81E480-1320-46D6-BDD9-485F373605AD}">
      <dgm:prSet/>
      <dgm:spPr/>
      <dgm:t>
        <a:bodyPr/>
        <a:lstStyle/>
        <a:p>
          <a:endParaRPr lang="en-US"/>
        </a:p>
      </dgm:t>
    </dgm:pt>
    <dgm:pt modelId="{EE93C98E-FD1D-4D62-9FD6-80AE83F9D586}" type="sibTrans" cxnId="{3B81E480-1320-46D6-BDD9-485F373605AD}">
      <dgm:prSet/>
      <dgm:spPr/>
      <dgm:t>
        <a:bodyPr/>
        <a:lstStyle/>
        <a:p>
          <a:endParaRPr lang="en-US"/>
        </a:p>
      </dgm:t>
    </dgm:pt>
    <dgm:pt modelId="{8B1CCAE1-E6F9-406C-90D8-BAD88EAA8D01}">
      <dgm:prSet phldrT="[Text]" custT="1"/>
      <dgm:spPr/>
      <dgm:t>
        <a:bodyPr/>
        <a:lstStyle/>
        <a:p>
          <a:r>
            <a:rPr lang="en-US" sz="1000" b="0" dirty="0" smtClean="0"/>
            <a:t>Your Academic Advisor will assist you in determining if ELC might be applicable to your degree.  If so, you and your Advisor will discuss the specific areas of study and the number of credit hours you may petition for ELC.</a:t>
          </a:r>
          <a:endParaRPr lang="en-US" sz="1000" b="0" dirty="0"/>
        </a:p>
      </dgm:t>
    </dgm:pt>
    <dgm:pt modelId="{B24061F1-FEE4-4A54-A9B2-95B801992976}" type="parTrans" cxnId="{9D62CE8E-39CD-44C4-8DDC-00E7B6E802FA}">
      <dgm:prSet/>
      <dgm:spPr/>
      <dgm:t>
        <a:bodyPr/>
        <a:lstStyle/>
        <a:p>
          <a:endParaRPr lang="en-US"/>
        </a:p>
      </dgm:t>
    </dgm:pt>
    <dgm:pt modelId="{32DD8214-9E5F-40C8-A12B-FE817E85148A}" type="sibTrans" cxnId="{9D62CE8E-39CD-44C4-8DDC-00E7B6E802FA}">
      <dgm:prSet/>
      <dgm:spPr/>
      <dgm:t>
        <a:bodyPr/>
        <a:lstStyle/>
        <a:p>
          <a:endParaRPr lang="en-US"/>
        </a:p>
      </dgm:t>
    </dgm:pt>
    <dgm:pt modelId="{D9621174-0D73-4685-AE98-BF2AB27BBE1C}" type="pres">
      <dgm:prSet presAssocID="{D42F51FB-B302-43EC-82CA-E101559157F3}" presName="Name0" presStyleCnt="0">
        <dgm:presLayoutVars>
          <dgm:chMax val="5"/>
          <dgm:chPref val="5"/>
          <dgm:dir/>
          <dgm:animLvl val="lvl"/>
        </dgm:presLayoutVars>
      </dgm:prSet>
      <dgm:spPr/>
      <dgm:t>
        <a:bodyPr/>
        <a:lstStyle/>
        <a:p>
          <a:endParaRPr lang="en-US"/>
        </a:p>
      </dgm:t>
    </dgm:pt>
    <dgm:pt modelId="{06952C67-5094-40FD-8E73-E6AEAEEFC799}" type="pres">
      <dgm:prSet presAssocID="{293BE3B8-0926-4A68-884E-C105303ABB0F}" presName="parentText1" presStyleLbl="node1" presStyleIdx="0" presStyleCnt="4">
        <dgm:presLayoutVars>
          <dgm:chMax/>
          <dgm:chPref val="3"/>
          <dgm:bulletEnabled val="1"/>
        </dgm:presLayoutVars>
      </dgm:prSet>
      <dgm:spPr/>
      <dgm:t>
        <a:bodyPr/>
        <a:lstStyle/>
        <a:p>
          <a:endParaRPr lang="en-US"/>
        </a:p>
      </dgm:t>
    </dgm:pt>
    <dgm:pt modelId="{B29D42B8-B40F-416D-9489-F60C25226329}" type="pres">
      <dgm:prSet presAssocID="{293BE3B8-0926-4A68-884E-C105303ABB0F}" presName="childText1" presStyleLbl="solidAlignAcc1" presStyleIdx="0" presStyleCnt="4" custScaleY="198513">
        <dgm:presLayoutVars>
          <dgm:chMax val="0"/>
          <dgm:chPref val="0"/>
          <dgm:bulletEnabled val="1"/>
        </dgm:presLayoutVars>
      </dgm:prSet>
      <dgm:spPr/>
      <dgm:t>
        <a:bodyPr/>
        <a:lstStyle/>
        <a:p>
          <a:endParaRPr lang="en-US"/>
        </a:p>
      </dgm:t>
    </dgm:pt>
    <dgm:pt modelId="{D4EC0500-B23B-4AF5-A4B5-57E9C0FEE59F}" type="pres">
      <dgm:prSet presAssocID="{428F4C08-9ABD-45A4-8C8B-C07E0D6C9293}" presName="parentText2" presStyleLbl="node1" presStyleIdx="1" presStyleCnt="4">
        <dgm:presLayoutVars>
          <dgm:chMax/>
          <dgm:chPref val="3"/>
          <dgm:bulletEnabled val="1"/>
        </dgm:presLayoutVars>
      </dgm:prSet>
      <dgm:spPr/>
      <dgm:t>
        <a:bodyPr/>
        <a:lstStyle/>
        <a:p>
          <a:endParaRPr lang="en-US"/>
        </a:p>
      </dgm:t>
    </dgm:pt>
    <dgm:pt modelId="{7C5E44AE-9922-44A5-B653-A67EA25E2E2C}" type="pres">
      <dgm:prSet presAssocID="{428F4C08-9ABD-45A4-8C8B-C07E0D6C9293}" presName="childText2" presStyleLbl="solidAlignAcc1" presStyleIdx="1" presStyleCnt="4" custScaleY="200799">
        <dgm:presLayoutVars>
          <dgm:chMax val="0"/>
          <dgm:chPref val="0"/>
          <dgm:bulletEnabled val="1"/>
        </dgm:presLayoutVars>
      </dgm:prSet>
      <dgm:spPr/>
      <dgm:t>
        <a:bodyPr/>
        <a:lstStyle/>
        <a:p>
          <a:endParaRPr lang="en-US"/>
        </a:p>
      </dgm:t>
    </dgm:pt>
    <dgm:pt modelId="{B2324E9F-0745-4A49-932B-EBAC0D1FB826}" type="pres">
      <dgm:prSet presAssocID="{D53D9915-B79E-40AA-B66C-9A5887EF42CF}" presName="parentText3" presStyleLbl="node1" presStyleIdx="2" presStyleCnt="4">
        <dgm:presLayoutVars>
          <dgm:chMax/>
          <dgm:chPref val="3"/>
          <dgm:bulletEnabled val="1"/>
        </dgm:presLayoutVars>
      </dgm:prSet>
      <dgm:spPr/>
      <dgm:t>
        <a:bodyPr/>
        <a:lstStyle/>
        <a:p>
          <a:endParaRPr lang="en-US"/>
        </a:p>
      </dgm:t>
    </dgm:pt>
    <dgm:pt modelId="{08D92B5C-1BED-41DB-A217-E308CC042231}" type="pres">
      <dgm:prSet presAssocID="{D53D9915-B79E-40AA-B66C-9A5887EF42CF}" presName="childText3" presStyleLbl="solidAlignAcc1" presStyleIdx="2" presStyleCnt="4" custScaleY="193316">
        <dgm:presLayoutVars>
          <dgm:chMax val="0"/>
          <dgm:chPref val="0"/>
          <dgm:bulletEnabled val="1"/>
        </dgm:presLayoutVars>
      </dgm:prSet>
      <dgm:spPr/>
      <dgm:t>
        <a:bodyPr/>
        <a:lstStyle/>
        <a:p>
          <a:endParaRPr lang="en-US"/>
        </a:p>
      </dgm:t>
    </dgm:pt>
    <dgm:pt modelId="{3C586A97-FBD2-409E-91CB-DAF3BD81D33E}" type="pres">
      <dgm:prSet presAssocID="{72C21F4F-F99E-49DE-8565-29ABE4B9195D}" presName="parentText4" presStyleLbl="node1" presStyleIdx="3" presStyleCnt="4">
        <dgm:presLayoutVars>
          <dgm:chMax/>
          <dgm:chPref val="3"/>
          <dgm:bulletEnabled val="1"/>
        </dgm:presLayoutVars>
      </dgm:prSet>
      <dgm:spPr/>
      <dgm:t>
        <a:bodyPr/>
        <a:lstStyle/>
        <a:p>
          <a:endParaRPr lang="en-US"/>
        </a:p>
      </dgm:t>
    </dgm:pt>
    <dgm:pt modelId="{D6A8F913-B96A-4F1D-BACE-9E3D4EE4E6E8}" type="pres">
      <dgm:prSet presAssocID="{72C21F4F-F99E-49DE-8565-29ABE4B9195D}" presName="childText4" presStyleLbl="solidAlignAcc1" presStyleIdx="3" presStyleCnt="4" custScaleY="178308">
        <dgm:presLayoutVars>
          <dgm:chMax val="0"/>
          <dgm:chPref val="0"/>
          <dgm:bulletEnabled val="1"/>
        </dgm:presLayoutVars>
      </dgm:prSet>
      <dgm:spPr/>
      <dgm:t>
        <a:bodyPr/>
        <a:lstStyle/>
        <a:p>
          <a:endParaRPr lang="en-US"/>
        </a:p>
      </dgm:t>
    </dgm:pt>
  </dgm:ptLst>
  <dgm:cxnLst>
    <dgm:cxn modelId="{E402EC0B-D796-4D27-91E4-AD03A3924AA4}" srcId="{D42F51FB-B302-43EC-82CA-E101559157F3}" destId="{D53D9915-B79E-40AA-B66C-9A5887EF42CF}" srcOrd="2" destOrd="0" parTransId="{2EB966D3-110A-4A8C-BBA0-B8D16460C3FB}" sibTransId="{F39EDE08-92E4-4D3F-BCB5-8242202A9B9E}"/>
    <dgm:cxn modelId="{C3563249-AC9D-4568-8F30-C4973D04A6E2}" type="presOf" srcId="{4DB55151-9596-46D3-8653-31F62248B193}" destId="{D6A8F913-B96A-4F1D-BACE-9E3D4EE4E6E8}" srcOrd="0" destOrd="0" presId="urn:microsoft.com/office/officeart/2009/3/layout/IncreasingArrowsProcess"/>
    <dgm:cxn modelId="{792B775E-7F91-4F5D-8765-B2F8608B641A}" srcId="{428F4C08-9ABD-45A4-8C8B-C07E0D6C9293}" destId="{C5506FCB-CCA0-4160-91C5-9D27C3B89A0A}" srcOrd="0" destOrd="0" parTransId="{8FB9F765-AA35-4FDD-ACDB-E798AF4FC3D8}" sibTransId="{5C37FC3C-BD37-4083-8AB1-0F5B7A8D7DAC}"/>
    <dgm:cxn modelId="{7F4C5FDD-BA98-41BD-B6E4-D73914561A68}" type="presOf" srcId="{293BE3B8-0926-4A68-884E-C105303ABB0F}" destId="{06952C67-5094-40FD-8E73-E6AEAEEFC799}" srcOrd="0" destOrd="0" presId="urn:microsoft.com/office/officeart/2009/3/layout/IncreasingArrowsProcess"/>
    <dgm:cxn modelId="{1EB26A5C-19E0-4B4A-A422-A6366D9FCC09}" type="presOf" srcId="{8C5D0EA6-1CE5-49CB-95CA-8D1D767C583E}" destId="{08D92B5C-1BED-41DB-A217-E308CC042231}" srcOrd="0" destOrd="0" presId="urn:microsoft.com/office/officeart/2009/3/layout/IncreasingArrowsProcess"/>
    <dgm:cxn modelId="{E2B159A8-B0CC-4F18-B72F-619F1A650974}" type="presOf" srcId="{72C21F4F-F99E-49DE-8565-29ABE4B9195D}" destId="{3C586A97-FBD2-409E-91CB-DAF3BD81D33E}" srcOrd="0" destOrd="0" presId="urn:microsoft.com/office/officeart/2009/3/layout/IncreasingArrowsProcess"/>
    <dgm:cxn modelId="{DB570B3A-C76D-4AC7-A13F-BB1256B4D867}" type="presOf" srcId="{C5506FCB-CCA0-4160-91C5-9D27C3B89A0A}" destId="{7C5E44AE-9922-44A5-B653-A67EA25E2E2C}" srcOrd="0" destOrd="0" presId="urn:microsoft.com/office/officeart/2009/3/layout/IncreasingArrowsProcess"/>
    <dgm:cxn modelId="{6F091707-6840-459D-BB21-74A7F151D646}" srcId="{72C21F4F-F99E-49DE-8565-29ABE4B9195D}" destId="{C77D9698-90F3-4D0A-9345-B61BC0CE909A}" srcOrd="1" destOrd="0" parTransId="{0CBD5A7B-EA90-42A7-BD6D-40557FF482CD}" sibTransId="{7F82651F-849C-4597-8FD3-74D9A0F68098}"/>
    <dgm:cxn modelId="{11F3F0AE-9218-4236-A774-84F5F523BFE8}" srcId="{72C21F4F-F99E-49DE-8565-29ABE4B9195D}" destId="{4DB55151-9596-46D3-8653-31F62248B193}" srcOrd="0" destOrd="0" parTransId="{FFE508FE-48AD-43E2-9F07-7DB216176DA6}" sibTransId="{E0B4DC60-2209-4A48-A3BC-0856796712AF}"/>
    <dgm:cxn modelId="{E2461BB2-9402-4E40-9115-4C9ED32A47B9}" type="presOf" srcId="{C77D9698-90F3-4D0A-9345-B61BC0CE909A}" destId="{D6A8F913-B96A-4F1D-BACE-9E3D4EE4E6E8}" srcOrd="0" destOrd="1" presId="urn:microsoft.com/office/officeart/2009/3/layout/IncreasingArrowsProcess"/>
    <dgm:cxn modelId="{014C73A5-9F75-4B89-9BE5-B133547264EA}" srcId="{72C21F4F-F99E-49DE-8565-29ABE4B9195D}" destId="{2BA35B21-E966-4318-81D4-E6AE65816093}" srcOrd="2" destOrd="0" parTransId="{E6E81E03-2B5E-4BD8-AD13-F4984DEFE34F}" sibTransId="{2CF60579-D042-47C3-AFA9-C7220B7D6467}"/>
    <dgm:cxn modelId="{3B81E480-1320-46D6-BDD9-485F373605AD}" srcId="{D42F51FB-B302-43EC-82CA-E101559157F3}" destId="{428F4C08-9ABD-45A4-8C8B-C07E0D6C9293}" srcOrd="1" destOrd="0" parTransId="{E402CC18-3C24-4F40-BF39-C3967C279702}" sibTransId="{EE93C98E-FD1D-4D62-9FD6-80AE83F9D586}"/>
    <dgm:cxn modelId="{803424AE-D276-47E7-AD3B-C3AB237D80A5}" srcId="{D42F51FB-B302-43EC-82CA-E101559157F3}" destId="{293BE3B8-0926-4A68-884E-C105303ABB0F}" srcOrd="0" destOrd="0" parTransId="{ADEA96B1-D688-4606-86F2-269E77B149AF}" sibTransId="{A8A3DEB3-A8B4-4D30-9012-DEC649B4501C}"/>
    <dgm:cxn modelId="{1072FC9C-80CB-417E-A86F-FD9D73255512}" srcId="{D42F51FB-B302-43EC-82CA-E101559157F3}" destId="{72C21F4F-F99E-49DE-8565-29ABE4B9195D}" srcOrd="3" destOrd="0" parTransId="{7E6F3C94-CFA7-4DE6-90F4-ECEF839D7E98}" sibTransId="{1DC91AF0-B7DF-48AC-A920-86F28D80C225}"/>
    <dgm:cxn modelId="{51F7DF84-EFE7-4F9E-AE0C-6A27DB397CAD}" srcId="{D53D9915-B79E-40AA-B66C-9A5887EF42CF}" destId="{8C5D0EA6-1CE5-49CB-95CA-8D1D767C583E}" srcOrd="0" destOrd="0" parTransId="{18760185-1A51-4758-8247-F7E2AAE92128}" sibTransId="{32BF2AD3-36F3-4A91-B236-8EFCA10110AB}"/>
    <dgm:cxn modelId="{9D62CE8E-39CD-44C4-8DDC-00E7B6E802FA}" srcId="{293BE3B8-0926-4A68-884E-C105303ABB0F}" destId="{8B1CCAE1-E6F9-406C-90D8-BAD88EAA8D01}" srcOrd="0" destOrd="0" parTransId="{B24061F1-FEE4-4A54-A9B2-95B801992976}" sibTransId="{32DD8214-9E5F-40C8-A12B-FE817E85148A}"/>
    <dgm:cxn modelId="{AF1EF54E-7222-47A3-B40A-0AF34EBA1FB0}" type="presOf" srcId="{428F4C08-9ABD-45A4-8C8B-C07E0D6C9293}" destId="{D4EC0500-B23B-4AF5-A4B5-57E9C0FEE59F}" srcOrd="0" destOrd="0" presId="urn:microsoft.com/office/officeart/2009/3/layout/IncreasingArrowsProcess"/>
    <dgm:cxn modelId="{70FA2832-AE08-46A0-A089-4D0062AF23D0}" type="presOf" srcId="{8B1CCAE1-E6F9-406C-90D8-BAD88EAA8D01}" destId="{B29D42B8-B40F-416D-9489-F60C25226329}" srcOrd="0" destOrd="0" presId="urn:microsoft.com/office/officeart/2009/3/layout/IncreasingArrowsProcess"/>
    <dgm:cxn modelId="{87B0118D-EFD8-403A-9C20-955D1B2B4F31}" type="presOf" srcId="{D42F51FB-B302-43EC-82CA-E101559157F3}" destId="{D9621174-0D73-4685-AE98-BF2AB27BBE1C}" srcOrd="0" destOrd="0" presId="urn:microsoft.com/office/officeart/2009/3/layout/IncreasingArrowsProcess"/>
    <dgm:cxn modelId="{7AB394F6-648B-4515-B619-B501E8311FA3}" type="presOf" srcId="{D53D9915-B79E-40AA-B66C-9A5887EF42CF}" destId="{B2324E9F-0745-4A49-932B-EBAC0D1FB826}" srcOrd="0" destOrd="0" presId="urn:microsoft.com/office/officeart/2009/3/layout/IncreasingArrowsProcess"/>
    <dgm:cxn modelId="{9D3B5CD3-1F11-4CDD-8CA9-FD7CF2BEB7A5}" type="presOf" srcId="{2BA35B21-E966-4318-81D4-E6AE65816093}" destId="{D6A8F913-B96A-4F1D-BACE-9E3D4EE4E6E8}" srcOrd="0" destOrd="2" presId="urn:microsoft.com/office/officeart/2009/3/layout/IncreasingArrowsProcess"/>
    <dgm:cxn modelId="{2315BBFE-0033-4B16-876A-AE14F41FBF10}" type="presParOf" srcId="{D9621174-0D73-4685-AE98-BF2AB27BBE1C}" destId="{06952C67-5094-40FD-8E73-E6AEAEEFC799}" srcOrd="0" destOrd="0" presId="urn:microsoft.com/office/officeart/2009/3/layout/IncreasingArrowsProcess"/>
    <dgm:cxn modelId="{1B9058C4-FE97-406C-A26B-CEA5507EBAEF}" type="presParOf" srcId="{D9621174-0D73-4685-AE98-BF2AB27BBE1C}" destId="{B29D42B8-B40F-416D-9489-F60C25226329}" srcOrd="1" destOrd="0" presId="urn:microsoft.com/office/officeart/2009/3/layout/IncreasingArrowsProcess"/>
    <dgm:cxn modelId="{49C151BB-1787-40C0-9DEA-70AAC4F19F05}" type="presParOf" srcId="{D9621174-0D73-4685-AE98-BF2AB27BBE1C}" destId="{D4EC0500-B23B-4AF5-A4B5-57E9C0FEE59F}" srcOrd="2" destOrd="0" presId="urn:microsoft.com/office/officeart/2009/3/layout/IncreasingArrowsProcess"/>
    <dgm:cxn modelId="{69E6FBF1-C76F-4749-88EA-61243A22BE2F}" type="presParOf" srcId="{D9621174-0D73-4685-AE98-BF2AB27BBE1C}" destId="{7C5E44AE-9922-44A5-B653-A67EA25E2E2C}" srcOrd="3" destOrd="0" presId="urn:microsoft.com/office/officeart/2009/3/layout/IncreasingArrowsProcess"/>
    <dgm:cxn modelId="{47772ABA-877C-4E8C-AFFB-68443A02295E}" type="presParOf" srcId="{D9621174-0D73-4685-AE98-BF2AB27BBE1C}" destId="{B2324E9F-0745-4A49-932B-EBAC0D1FB826}" srcOrd="4" destOrd="0" presId="urn:microsoft.com/office/officeart/2009/3/layout/IncreasingArrowsProcess"/>
    <dgm:cxn modelId="{DBFCE268-F2FD-4959-966F-A67D707FA99E}" type="presParOf" srcId="{D9621174-0D73-4685-AE98-BF2AB27BBE1C}" destId="{08D92B5C-1BED-41DB-A217-E308CC042231}" srcOrd="5" destOrd="0" presId="urn:microsoft.com/office/officeart/2009/3/layout/IncreasingArrowsProcess"/>
    <dgm:cxn modelId="{6C07E93D-9C69-44A8-97D6-0F47F8D94E89}" type="presParOf" srcId="{D9621174-0D73-4685-AE98-BF2AB27BBE1C}" destId="{3C586A97-FBD2-409E-91CB-DAF3BD81D33E}" srcOrd="6" destOrd="0" presId="urn:microsoft.com/office/officeart/2009/3/layout/IncreasingArrowsProcess"/>
    <dgm:cxn modelId="{0D9D7414-B04F-4A42-8366-8F7BD76BFA0D}" type="presParOf" srcId="{D9621174-0D73-4685-AE98-BF2AB27BBE1C}" destId="{D6A8F913-B96A-4F1D-BACE-9E3D4EE4E6E8}" srcOrd="7"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02D6F4-DB6B-40BF-9359-CC2F6A72899B}"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548247E-AD02-4896-AD55-9E094E809461}">
      <dgm:prSet phldrT="[Text]"/>
      <dgm:spPr/>
      <dgm:t>
        <a:bodyPr/>
        <a:lstStyle/>
        <a:p>
          <a:r>
            <a:rPr lang="en-US" dirty="0" smtClean="0"/>
            <a:t>Education</a:t>
          </a:r>
          <a:endParaRPr lang="en-US" dirty="0"/>
        </a:p>
      </dgm:t>
    </dgm:pt>
    <dgm:pt modelId="{6871DA35-B0C4-4D8D-851F-18C8CE66C390}" type="parTrans" cxnId="{C2438604-30DD-4D6B-91E6-2F1D26295EFF}">
      <dgm:prSet/>
      <dgm:spPr/>
      <dgm:t>
        <a:bodyPr/>
        <a:lstStyle/>
        <a:p>
          <a:endParaRPr lang="en-US"/>
        </a:p>
      </dgm:t>
    </dgm:pt>
    <dgm:pt modelId="{8F8E73AD-4E3F-405E-9A55-7423EB1E5854}" type="sibTrans" cxnId="{C2438604-30DD-4D6B-91E6-2F1D26295EFF}">
      <dgm:prSet/>
      <dgm:spPr/>
      <dgm:t>
        <a:bodyPr/>
        <a:lstStyle/>
        <a:p>
          <a:endParaRPr lang="en-US"/>
        </a:p>
      </dgm:t>
    </dgm:pt>
    <dgm:pt modelId="{06997ABA-9EDE-4D68-BBA4-C7D07E545C89}">
      <dgm:prSet phldrT="[Text]"/>
      <dgm:spPr/>
      <dgm:t>
        <a:bodyPr/>
        <a:lstStyle/>
        <a:p>
          <a:r>
            <a:rPr lang="en-US" dirty="0" smtClean="0"/>
            <a:t>Curriculum Development    &amp; Assessment</a:t>
          </a:r>
          <a:endParaRPr lang="en-US" dirty="0"/>
        </a:p>
      </dgm:t>
    </dgm:pt>
    <dgm:pt modelId="{D591C1FE-5933-491C-8B4E-43338F1A7A8D}" type="parTrans" cxnId="{6DE95C55-F4DD-472D-9EA7-C690DF1845BC}">
      <dgm:prSet/>
      <dgm:spPr/>
      <dgm:t>
        <a:bodyPr/>
        <a:lstStyle/>
        <a:p>
          <a:endParaRPr lang="en-US"/>
        </a:p>
      </dgm:t>
    </dgm:pt>
    <dgm:pt modelId="{CBAC836E-0D59-47E0-A374-F57442A15F06}" type="sibTrans" cxnId="{6DE95C55-F4DD-472D-9EA7-C690DF1845BC}">
      <dgm:prSet/>
      <dgm:spPr/>
      <dgm:t>
        <a:bodyPr/>
        <a:lstStyle/>
        <a:p>
          <a:endParaRPr lang="en-US"/>
        </a:p>
      </dgm:t>
    </dgm:pt>
    <dgm:pt modelId="{4919BB81-8D13-431F-B8D2-348BEC54BEEC}">
      <dgm:prSet phldrT="[Text]"/>
      <dgm:spPr/>
      <dgm:t>
        <a:bodyPr/>
        <a:lstStyle/>
        <a:p>
          <a:r>
            <a:rPr lang="en-US" dirty="0" smtClean="0"/>
            <a:t>Unit &amp; Lesson Planning</a:t>
          </a:r>
          <a:endParaRPr lang="en-US" dirty="0"/>
        </a:p>
      </dgm:t>
    </dgm:pt>
    <dgm:pt modelId="{C87F4E7A-811B-41CA-8B52-5A9CED265530}" type="parTrans" cxnId="{0BEB6E29-BD8C-4AED-8B6C-49BBEC888E8C}">
      <dgm:prSet/>
      <dgm:spPr/>
      <dgm:t>
        <a:bodyPr/>
        <a:lstStyle/>
        <a:p>
          <a:endParaRPr lang="en-US"/>
        </a:p>
      </dgm:t>
    </dgm:pt>
    <dgm:pt modelId="{26EFF276-6CE0-4FF2-A9D4-80CC1CE050E3}" type="sibTrans" cxnId="{0BEB6E29-BD8C-4AED-8B6C-49BBEC888E8C}">
      <dgm:prSet/>
      <dgm:spPr/>
      <dgm:t>
        <a:bodyPr/>
        <a:lstStyle/>
        <a:p>
          <a:endParaRPr lang="en-US"/>
        </a:p>
      </dgm:t>
    </dgm:pt>
    <dgm:pt modelId="{2BAC9B78-5F80-4AB7-B9E5-449222AE8186}">
      <dgm:prSet phldrT="[Text]"/>
      <dgm:spPr/>
      <dgm:t>
        <a:bodyPr/>
        <a:lstStyle/>
        <a:p>
          <a:r>
            <a:rPr lang="en-US" dirty="0" smtClean="0"/>
            <a:t>Behavior Modification</a:t>
          </a:r>
          <a:endParaRPr lang="en-US" dirty="0"/>
        </a:p>
      </dgm:t>
    </dgm:pt>
    <dgm:pt modelId="{BFEDAEDA-B6F2-4BC2-8C02-F6490EE98468}" type="parTrans" cxnId="{E538AD29-FB28-45D0-958B-65A6265A2F5C}">
      <dgm:prSet/>
      <dgm:spPr/>
      <dgm:t>
        <a:bodyPr/>
        <a:lstStyle/>
        <a:p>
          <a:endParaRPr lang="en-US"/>
        </a:p>
      </dgm:t>
    </dgm:pt>
    <dgm:pt modelId="{C70EDC9E-A619-49EA-AF54-E4FC0C90B7F5}" type="sibTrans" cxnId="{E538AD29-FB28-45D0-958B-65A6265A2F5C}">
      <dgm:prSet/>
      <dgm:spPr/>
      <dgm:t>
        <a:bodyPr/>
        <a:lstStyle/>
        <a:p>
          <a:endParaRPr lang="en-US"/>
        </a:p>
      </dgm:t>
    </dgm:pt>
    <dgm:pt modelId="{3D9C5ADC-54FE-42BF-9EC3-FEE5D7065DCA}">
      <dgm:prSet phldrT="[Text]"/>
      <dgm:spPr/>
      <dgm:t>
        <a:bodyPr/>
        <a:lstStyle/>
        <a:p>
          <a:r>
            <a:rPr lang="en-US" dirty="0" smtClean="0"/>
            <a:t>Instructional Methods</a:t>
          </a:r>
          <a:endParaRPr lang="en-US" dirty="0"/>
        </a:p>
      </dgm:t>
    </dgm:pt>
    <dgm:pt modelId="{87C42B02-14FB-4C9F-8BA1-1740595F204B}" type="parTrans" cxnId="{A89BC514-9141-4261-985A-11595A6C30C0}">
      <dgm:prSet/>
      <dgm:spPr/>
      <dgm:t>
        <a:bodyPr/>
        <a:lstStyle/>
        <a:p>
          <a:endParaRPr lang="en-US"/>
        </a:p>
      </dgm:t>
    </dgm:pt>
    <dgm:pt modelId="{69E08BCC-EE23-4ED2-B622-632EAB30A803}" type="sibTrans" cxnId="{A89BC514-9141-4261-985A-11595A6C30C0}">
      <dgm:prSet/>
      <dgm:spPr/>
      <dgm:t>
        <a:bodyPr/>
        <a:lstStyle/>
        <a:p>
          <a:endParaRPr lang="en-US"/>
        </a:p>
      </dgm:t>
    </dgm:pt>
    <dgm:pt modelId="{140BF953-81F0-43D7-A84F-EE320715D4C1}" type="pres">
      <dgm:prSet presAssocID="{2002D6F4-DB6B-40BF-9359-CC2F6A72899B}" presName="diagram" presStyleCnt="0">
        <dgm:presLayoutVars>
          <dgm:chMax val="1"/>
          <dgm:dir/>
          <dgm:animLvl val="ctr"/>
          <dgm:resizeHandles val="exact"/>
        </dgm:presLayoutVars>
      </dgm:prSet>
      <dgm:spPr/>
      <dgm:t>
        <a:bodyPr/>
        <a:lstStyle/>
        <a:p>
          <a:endParaRPr lang="en-US"/>
        </a:p>
      </dgm:t>
    </dgm:pt>
    <dgm:pt modelId="{4458CCFA-A617-468F-8415-EC6F2854F916}" type="pres">
      <dgm:prSet presAssocID="{2002D6F4-DB6B-40BF-9359-CC2F6A72899B}" presName="matrix" presStyleCnt="0"/>
      <dgm:spPr/>
    </dgm:pt>
    <dgm:pt modelId="{9E1FA776-41A9-49F1-9017-7BFBB7FD1830}" type="pres">
      <dgm:prSet presAssocID="{2002D6F4-DB6B-40BF-9359-CC2F6A72899B}" presName="tile1" presStyleLbl="node1" presStyleIdx="0" presStyleCnt="4"/>
      <dgm:spPr/>
      <dgm:t>
        <a:bodyPr/>
        <a:lstStyle/>
        <a:p>
          <a:endParaRPr lang="en-US"/>
        </a:p>
      </dgm:t>
    </dgm:pt>
    <dgm:pt modelId="{C28B1A8E-2974-47AA-8734-4C14D0758260}" type="pres">
      <dgm:prSet presAssocID="{2002D6F4-DB6B-40BF-9359-CC2F6A72899B}" presName="tile1text" presStyleLbl="node1" presStyleIdx="0" presStyleCnt="4">
        <dgm:presLayoutVars>
          <dgm:chMax val="0"/>
          <dgm:chPref val="0"/>
          <dgm:bulletEnabled val="1"/>
        </dgm:presLayoutVars>
      </dgm:prSet>
      <dgm:spPr/>
      <dgm:t>
        <a:bodyPr/>
        <a:lstStyle/>
        <a:p>
          <a:endParaRPr lang="en-US"/>
        </a:p>
      </dgm:t>
    </dgm:pt>
    <dgm:pt modelId="{CDF79514-F21C-49B9-9934-AB655049D8DE}" type="pres">
      <dgm:prSet presAssocID="{2002D6F4-DB6B-40BF-9359-CC2F6A72899B}" presName="tile2" presStyleLbl="node1" presStyleIdx="1" presStyleCnt="4"/>
      <dgm:spPr/>
      <dgm:t>
        <a:bodyPr/>
        <a:lstStyle/>
        <a:p>
          <a:endParaRPr lang="en-US"/>
        </a:p>
      </dgm:t>
    </dgm:pt>
    <dgm:pt modelId="{FC90A8D8-A7AC-460D-BD5D-CEBCD1E09538}" type="pres">
      <dgm:prSet presAssocID="{2002D6F4-DB6B-40BF-9359-CC2F6A72899B}" presName="tile2text" presStyleLbl="node1" presStyleIdx="1" presStyleCnt="4">
        <dgm:presLayoutVars>
          <dgm:chMax val="0"/>
          <dgm:chPref val="0"/>
          <dgm:bulletEnabled val="1"/>
        </dgm:presLayoutVars>
      </dgm:prSet>
      <dgm:spPr/>
      <dgm:t>
        <a:bodyPr/>
        <a:lstStyle/>
        <a:p>
          <a:endParaRPr lang="en-US"/>
        </a:p>
      </dgm:t>
    </dgm:pt>
    <dgm:pt modelId="{DEECBFAF-00C6-4F6E-8E84-4D1147B67640}" type="pres">
      <dgm:prSet presAssocID="{2002D6F4-DB6B-40BF-9359-CC2F6A72899B}" presName="tile3" presStyleLbl="node1" presStyleIdx="2" presStyleCnt="4"/>
      <dgm:spPr/>
      <dgm:t>
        <a:bodyPr/>
        <a:lstStyle/>
        <a:p>
          <a:endParaRPr lang="en-US"/>
        </a:p>
      </dgm:t>
    </dgm:pt>
    <dgm:pt modelId="{C4DA9780-45F5-4E39-8AF8-42599A882457}" type="pres">
      <dgm:prSet presAssocID="{2002D6F4-DB6B-40BF-9359-CC2F6A72899B}" presName="tile3text" presStyleLbl="node1" presStyleIdx="2" presStyleCnt="4">
        <dgm:presLayoutVars>
          <dgm:chMax val="0"/>
          <dgm:chPref val="0"/>
          <dgm:bulletEnabled val="1"/>
        </dgm:presLayoutVars>
      </dgm:prSet>
      <dgm:spPr/>
      <dgm:t>
        <a:bodyPr/>
        <a:lstStyle/>
        <a:p>
          <a:endParaRPr lang="en-US"/>
        </a:p>
      </dgm:t>
    </dgm:pt>
    <dgm:pt modelId="{BCA7686D-D59B-47FD-95A7-2655580726A1}" type="pres">
      <dgm:prSet presAssocID="{2002D6F4-DB6B-40BF-9359-CC2F6A72899B}" presName="tile4" presStyleLbl="node1" presStyleIdx="3" presStyleCnt="4"/>
      <dgm:spPr/>
      <dgm:t>
        <a:bodyPr/>
        <a:lstStyle/>
        <a:p>
          <a:endParaRPr lang="en-US"/>
        </a:p>
      </dgm:t>
    </dgm:pt>
    <dgm:pt modelId="{811FAF60-84E5-4545-831B-3FD1F8ABB687}" type="pres">
      <dgm:prSet presAssocID="{2002D6F4-DB6B-40BF-9359-CC2F6A72899B}" presName="tile4text" presStyleLbl="node1" presStyleIdx="3" presStyleCnt="4">
        <dgm:presLayoutVars>
          <dgm:chMax val="0"/>
          <dgm:chPref val="0"/>
          <dgm:bulletEnabled val="1"/>
        </dgm:presLayoutVars>
      </dgm:prSet>
      <dgm:spPr/>
      <dgm:t>
        <a:bodyPr/>
        <a:lstStyle/>
        <a:p>
          <a:endParaRPr lang="en-US"/>
        </a:p>
      </dgm:t>
    </dgm:pt>
    <dgm:pt modelId="{ACE6483E-989D-439D-8D57-9FF026EC890D}" type="pres">
      <dgm:prSet presAssocID="{2002D6F4-DB6B-40BF-9359-CC2F6A72899B}" presName="centerTile" presStyleLbl="fgShp" presStyleIdx="0" presStyleCnt="1">
        <dgm:presLayoutVars>
          <dgm:chMax val="0"/>
          <dgm:chPref val="0"/>
        </dgm:presLayoutVars>
      </dgm:prSet>
      <dgm:spPr/>
      <dgm:t>
        <a:bodyPr/>
        <a:lstStyle/>
        <a:p>
          <a:endParaRPr lang="en-US"/>
        </a:p>
      </dgm:t>
    </dgm:pt>
  </dgm:ptLst>
  <dgm:cxnLst>
    <dgm:cxn modelId="{FDD44A4D-48B4-4DE0-9D5F-9E03FF213D87}" type="presOf" srcId="{2BAC9B78-5F80-4AB7-B9E5-449222AE8186}" destId="{DEECBFAF-00C6-4F6E-8E84-4D1147B67640}" srcOrd="0" destOrd="0" presId="urn:microsoft.com/office/officeart/2005/8/layout/matrix1"/>
    <dgm:cxn modelId="{C2438604-30DD-4D6B-91E6-2F1D26295EFF}" srcId="{2002D6F4-DB6B-40BF-9359-CC2F6A72899B}" destId="{4548247E-AD02-4896-AD55-9E094E809461}" srcOrd="0" destOrd="0" parTransId="{6871DA35-B0C4-4D8D-851F-18C8CE66C390}" sibTransId="{8F8E73AD-4E3F-405E-9A55-7423EB1E5854}"/>
    <dgm:cxn modelId="{6DE95C55-F4DD-472D-9EA7-C690DF1845BC}" srcId="{4548247E-AD02-4896-AD55-9E094E809461}" destId="{06997ABA-9EDE-4D68-BBA4-C7D07E545C89}" srcOrd="0" destOrd="0" parTransId="{D591C1FE-5933-491C-8B4E-43338F1A7A8D}" sibTransId="{CBAC836E-0D59-47E0-A374-F57442A15F06}"/>
    <dgm:cxn modelId="{98F6DF28-2F68-4A89-A644-8116B09EF49C}" type="presOf" srcId="{3D9C5ADC-54FE-42BF-9EC3-FEE5D7065DCA}" destId="{811FAF60-84E5-4545-831B-3FD1F8ABB687}" srcOrd="1" destOrd="0" presId="urn:microsoft.com/office/officeart/2005/8/layout/matrix1"/>
    <dgm:cxn modelId="{FFD9A2AC-CE2D-48EC-AB84-30A82AF76A3B}" type="presOf" srcId="{4548247E-AD02-4896-AD55-9E094E809461}" destId="{ACE6483E-989D-439D-8D57-9FF026EC890D}" srcOrd="0" destOrd="0" presId="urn:microsoft.com/office/officeart/2005/8/layout/matrix1"/>
    <dgm:cxn modelId="{E63DB9AE-4460-4A9D-AA27-2B8BA0E4C023}" type="presOf" srcId="{06997ABA-9EDE-4D68-BBA4-C7D07E545C89}" destId="{C28B1A8E-2974-47AA-8734-4C14D0758260}" srcOrd="1" destOrd="0" presId="urn:microsoft.com/office/officeart/2005/8/layout/matrix1"/>
    <dgm:cxn modelId="{9A3C36D3-F92D-478E-AA44-87A344B97C11}" type="presOf" srcId="{2002D6F4-DB6B-40BF-9359-CC2F6A72899B}" destId="{140BF953-81F0-43D7-A84F-EE320715D4C1}" srcOrd="0" destOrd="0" presId="urn:microsoft.com/office/officeart/2005/8/layout/matrix1"/>
    <dgm:cxn modelId="{6DE98204-F2E5-46DE-B8EF-1EB387988FC3}" type="presOf" srcId="{3D9C5ADC-54FE-42BF-9EC3-FEE5D7065DCA}" destId="{BCA7686D-D59B-47FD-95A7-2655580726A1}" srcOrd="0" destOrd="0" presId="urn:microsoft.com/office/officeart/2005/8/layout/matrix1"/>
    <dgm:cxn modelId="{A89BC514-9141-4261-985A-11595A6C30C0}" srcId="{4548247E-AD02-4896-AD55-9E094E809461}" destId="{3D9C5ADC-54FE-42BF-9EC3-FEE5D7065DCA}" srcOrd="3" destOrd="0" parTransId="{87C42B02-14FB-4C9F-8BA1-1740595F204B}" sibTransId="{69E08BCC-EE23-4ED2-B622-632EAB30A803}"/>
    <dgm:cxn modelId="{83D40CA0-B6C8-4E2C-8573-74E9FE8D03E9}" type="presOf" srcId="{06997ABA-9EDE-4D68-BBA4-C7D07E545C89}" destId="{9E1FA776-41A9-49F1-9017-7BFBB7FD1830}" srcOrd="0" destOrd="0" presId="urn:microsoft.com/office/officeart/2005/8/layout/matrix1"/>
    <dgm:cxn modelId="{E538AD29-FB28-45D0-958B-65A6265A2F5C}" srcId="{4548247E-AD02-4896-AD55-9E094E809461}" destId="{2BAC9B78-5F80-4AB7-B9E5-449222AE8186}" srcOrd="2" destOrd="0" parTransId="{BFEDAEDA-B6F2-4BC2-8C02-F6490EE98468}" sibTransId="{C70EDC9E-A619-49EA-AF54-E4FC0C90B7F5}"/>
    <dgm:cxn modelId="{9E92B476-5EB6-4B01-9595-FFDFAE7A86AA}" type="presOf" srcId="{4919BB81-8D13-431F-B8D2-348BEC54BEEC}" destId="{FC90A8D8-A7AC-460D-BD5D-CEBCD1E09538}" srcOrd="1" destOrd="0" presId="urn:microsoft.com/office/officeart/2005/8/layout/matrix1"/>
    <dgm:cxn modelId="{0BEB6E29-BD8C-4AED-8B6C-49BBEC888E8C}" srcId="{4548247E-AD02-4896-AD55-9E094E809461}" destId="{4919BB81-8D13-431F-B8D2-348BEC54BEEC}" srcOrd="1" destOrd="0" parTransId="{C87F4E7A-811B-41CA-8B52-5A9CED265530}" sibTransId="{26EFF276-6CE0-4FF2-A9D4-80CC1CE050E3}"/>
    <dgm:cxn modelId="{9A52BE4B-76C0-4F99-A210-A6FB8DAC16A1}" type="presOf" srcId="{2BAC9B78-5F80-4AB7-B9E5-449222AE8186}" destId="{C4DA9780-45F5-4E39-8AF8-42599A882457}" srcOrd="1" destOrd="0" presId="urn:microsoft.com/office/officeart/2005/8/layout/matrix1"/>
    <dgm:cxn modelId="{11078F85-5383-45AD-B5B1-0FA10F7D8920}" type="presOf" srcId="{4919BB81-8D13-431F-B8D2-348BEC54BEEC}" destId="{CDF79514-F21C-49B9-9934-AB655049D8DE}" srcOrd="0" destOrd="0" presId="urn:microsoft.com/office/officeart/2005/8/layout/matrix1"/>
    <dgm:cxn modelId="{B6F01D6E-1F93-4382-88B2-427BA0A0AD59}" type="presParOf" srcId="{140BF953-81F0-43D7-A84F-EE320715D4C1}" destId="{4458CCFA-A617-468F-8415-EC6F2854F916}" srcOrd="0" destOrd="0" presId="urn:microsoft.com/office/officeart/2005/8/layout/matrix1"/>
    <dgm:cxn modelId="{C14990D8-6848-470A-8845-DC1F0DFB7377}" type="presParOf" srcId="{4458CCFA-A617-468F-8415-EC6F2854F916}" destId="{9E1FA776-41A9-49F1-9017-7BFBB7FD1830}" srcOrd="0" destOrd="0" presId="urn:microsoft.com/office/officeart/2005/8/layout/matrix1"/>
    <dgm:cxn modelId="{8053F0BE-AC26-4887-AF43-9624127DA68A}" type="presParOf" srcId="{4458CCFA-A617-468F-8415-EC6F2854F916}" destId="{C28B1A8E-2974-47AA-8734-4C14D0758260}" srcOrd="1" destOrd="0" presId="urn:microsoft.com/office/officeart/2005/8/layout/matrix1"/>
    <dgm:cxn modelId="{AB441754-20F9-4A0C-A241-431CF5D84B07}" type="presParOf" srcId="{4458CCFA-A617-468F-8415-EC6F2854F916}" destId="{CDF79514-F21C-49B9-9934-AB655049D8DE}" srcOrd="2" destOrd="0" presId="urn:microsoft.com/office/officeart/2005/8/layout/matrix1"/>
    <dgm:cxn modelId="{3A581DB1-ED81-4B19-A7EC-76716B7CDC9D}" type="presParOf" srcId="{4458CCFA-A617-468F-8415-EC6F2854F916}" destId="{FC90A8D8-A7AC-460D-BD5D-CEBCD1E09538}" srcOrd="3" destOrd="0" presId="urn:microsoft.com/office/officeart/2005/8/layout/matrix1"/>
    <dgm:cxn modelId="{278A5170-DC1E-41F4-BDF3-923DA19207EF}" type="presParOf" srcId="{4458CCFA-A617-468F-8415-EC6F2854F916}" destId="{DEECBFAF-00C6-4F6E-8E84-4D1147B67640}" srcOrd="4" destOrd="0" presId="urn:microsoft.com/office/officeart/2005/8/layout/matrix1"/>
    <dgm:cxn modelId="{7558C0C8-1BC5-4679-8AC6-807FF0B20689}" type="presParOf" srcId="{4458CCFA-A617-468F-8415-EC6F2854F916}" destId="{C4DA9780-45F5-4E39-8AF8-42599A882457}" srcOrd="5" destOrd="0" presId="urn:microsoft.com/office/officeart/2005/8/layout/matrix1"/>
    <dgm:cxn modelId="{42B75CDC-3A0B-4100-A1C8-D10577D93533}" type="presParOf" srcId="{4458CCFA-A617-468F-8415-EC6F2854F916}" destId="{BCA7686D-D59B-47FD-95A7-2655580726A1}" srcOrd="6" destOrd="0" presId="urn:microsoft.com/office/officeart/2005/8/layout/matrix1"/>
    <dgm:cxn modelId="{DD1E07C2-B1A1-4BBB-AE26-36A65B0EEA81}" type="presParOf" srcId="{4458CCFA-A617-468F-8415-EC6F2854F916}" destId="{811FAF60-84E5-4545-831B-3FD1F8ABB687}" srcOrd="7" destOrd="0" presId="urn:microsoft.com/office/officeart/2005/8/layout/matrix1"/>
    <dgm:cxn modelId="{7C997BC7-B9F5-4592-BE48-4423CD771CD5}" type="presParOf" srcId="{140BF953-81F0-43D7-A84F-EE320715D4C1}" destId="{ACE6483E-989D-439D-8D57-9FF026EC890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02D6F4-DB6B-40BF-9359-CC2F6A72899B}"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548247E-AD02-4896-AD55-9E094E809461}">
      <dgm:prSet phldrT="[Text]"/>
      <dgm:spPr/>
      <dgm:t>
        <a:bodyPr/>
        <a:lstStyle/>
        <a:p>
          <a:r>
            <a:rPr lang="en-US" dirty="0" smtClean="0"/>
            <a:t>Education</a:t>
          </a:r>
          <a:endParaRPr lang="en-US" dirty="0"/>
        </a:p>
      </dgm:t>
    </dgm:pt>
    <dgm:pt modelId="{6871DA35-B0C4-4D8D-851F-18C8CE66C390}" type="parTrans" cxnId="{C2438604-30DD-4D6B-91E6-2F1D26295EFF}">
      <dgm:prSet/>
      <dgm:spPr/>
      <dgm:t>
        <a:bodyPr/>
        <a:lstStyle/>
        <a:p>
          <a:endParaRPr lang="en-US"/>
        </a:p>
      </dgm:t>
    </dgm:pt>
    <dgm:pt modelId="{8F8E73AD-4E3F-405E-9A55-7423EB1E5854}" type="sibTrans" cxnId="{C2438604-30DD-4D6B-91E6-2F1D26295EFF}">
      <dgm:prSet/>
      <dgm:spPr/>
      <dgm:t>
        <a:bodyPr/>
        <a:lstStyle/>
        <a:p>
          <a:endParaRPr lang="en-US"/>
        </a:p>
      </dgm:t>
    </dgm:pt>
    <dgm:pt modelId="{06997ABA-9EDE-4D68-BBA4-C7D07E545C89}">
      <dgm:prSet phldrT="[Text]"/>
      <dgm:spPr/>
      <dgm:t>
        <a:bodyPr/>
        <a:lstStyle/>
        <a:p>
          <a:r>
            <a:rPr lang="en-US" dirty="0" smtClean="0"/>
            <a:t>Employment Law </a:t>
          </a:r>
          <a:endParaRPr lang="en-US" dirty="0"/>
        </a:p>
      </dgm:t>
    </dgm:pt>
    <dgm:pt modelId="{D591C1FE-5933-491C-8B4E-43338F1A7A8D}" type="parTrans" cxnId="{6DE95C55-F4DD-472D-9EA7-C690DF1845BC}">
      <dgm:prSet/>
      <dgm:spPr/>
      <dgm:t>
        <a:bodyPr/>
        <a:lstStyle/>
        <a:p>
          <a:endParaRPr lang="en-US"/>
        </a:p>
      </dgm:t>
    </dgm:pt>
    <dgm:pt modelId="{CBAC836E-0D59-47E0-A374-F57442A15F06}" type="sibTrans" cxnId="{6DE95C55-F4DD-472D-9EA7-C690DF1845BC}">
      <dgm:prSet/>
      <dgm:spPr/>
      <dgm:t>
        <a:bodyPr/>
        <a:lstStyle/>
        <a:p>
          <a:endParaRPr lang="en-US"/>
        </a:p>
      </dgm:t>
    </dgm:pt>
    <dgm:pt modelId="{4919BB81-8D13-431F-B8D2-348BEC54BEEC}">
      <dgm:prSet phldrT="[Text]"/>
      <dgm:spPr/>
      <dgm:t>
        <a:bodyPr/>
        <a:lstStyle/>
        <a:p>
          <a:r>
            <a:rPr lang="en-US" dirty="0" smtClean="0"/>
            <a:t>Supervision</a:t>
          </a:r>
          <a:endParaRPr lang="en-US" dirty="0"/>
        </a:p>
      </dgm:t>
    </dgm:pt>
    <dgm:pt modelId="{C87F4E7A-811B-41CA-8B52-5A9CED265530}" type="parTrans" cxnId="{0BEB6E29-BD8C-4AED-8B6C-49BBEC888E8C}">
      <dgm:prSet/>
      <dgm:spPr/>
      <dgm:t>
        <a:bodyPr/>
        <a:lstStyle/>
        <a:p>
          <a:endParaRPr lang="en-US"/>
        </a:p>
      </dgm:t>
    </dgm:pt>
    <dgm:pt modelId="{26EFF276-6CE0-4FF2-A9D4-80CC1CE050E3}" type="sibTrans" cxnId="{0BEB6E29-BD8C-4AED-8B6C-49BBEC888E8C}">
      <dgm:prSet/>
      <dgm:spPr/>
      <dgm:t>
        <a:bodyPr/>
        <a:lstStyle/>
        <a:p>
          <a:endParaRPr lang="en-US"/>
        </a:p>
      </dgm:t>
    </dgm:pt>
    <dgm:pt modelId="{2BAC9B78-5F80-4AB7-B9E5-449222AE8186}">
      <dgm:prSet phldrT="[Text]"/>
      <dgm:spPr/>
      <dgm:t>
        <a:bodyPr/>
        <a:lstStyle/>
        <a:p>
          <a:r>
            <a:rPr lang="en-US" dirty="0" smtClean="0"/>
            <a:t>Team Development</a:t>
          </a:r>
          <a:endParaRPr lang="en-US" dirty="0"/>
        </a:p>
      </dgm:t>
    </dgm:pt>
    <dgm:pt modelId="{BFEDAEDA-B6F2-4BC2-8C02-F6490EE98468}" type="parTrans" cxnId="{E538AD29-FB28-45D0-958B-65A6265A2F5C}">
      <dgm:prSet/>
      <dgm:spPr/>
      <dgm:t>
        <a:bodyPr/>
        <a:lstStyle/>
        <a:p>
          <a:endParaRPr lang="en-US"/>
        </a:p>
      </dgm:t>
    </dgm:pt>
    <dgm:pt modelId="{C70EDC9E-A619-49EA-AF54-E4FC0C90B7F5}" type="sibTrans" cxnId="{E538AD29-FB28-45D0-958B-65A6265A2F5C}">
      <dgm:prSet/>
      <dgm:spPr/>
      <dgm:t>
        <a:bodyPr/>
        <a:lstStyle/>
        <a:p>
          <a:endParaRPr lang="en-US"/>
        </a:p>
      </dgm:t>
    </dgm:pt>
    <dgm:pt modelId="{3D9C5ADC-54FE-42BF-9EC3-FEE5D7065DCA}">
      <dgm:prSet phldrT="[Text]"/>
      <dgm:spPr/>
      <dgm:t>
        <a:bodyPr/>
        <a:lstStyle/>
        <a:p>
          <a:r>
            <a:rPr lang="en-US" dirty="0" smtClean="0"/>
            <a:t>Program Development</a:t>
          </a:r>
          <a:endParaRPr lang="en-US" dirty="0"/>
        </a:p>
      </dgm:t>
    </dgm:pt>
    <dgm:pt modelId="{87C42B02-14FB-4C9F-8BA1-1740595F204B}" type="parTrans" cxnId="{A89BC514-9141-4261-985A-11595A6C30C0}">
      <dgm:prSet/>
      <dgm:spPr/>
      <dgm:t>
        <a:bodyPr/>
        <a:lstStyle/>
        <a:p>
          <a:endParaRPr lang="en-US"/>
        </a:p>
      </dgm:t>
    </dgm:pt>
    <dgm:pt modelId="{69E08BCC-EE23-4ED2-B622-632EAB30A803}" type="sibTrans" cxnId="{A89BC514-9141-4261-985A-11595A6C30C0}">
      <dgm:prSet/>
      <dgm:spPr/>
      <dgm:t>
        <a:bodyPr/>
        <a:lstStyle/>
        <a:p>
          <a:endParaRPr lang="en-US"/>
        </a:p>
      </dgm:t>
    </dgm:pt>
    <dgm:pt modelId="{140BF953-81F0-43D7-A84F-EE320715D4C1}" type="pres">
      <dgm:prSet presAssocID="{2002D6F4-DB6B-40BF-9359-CC2F6A72899B}" presName="diagram" presStyleCnt="0">
        <dgm:presLayoutVars>
          <dgm:chMax val="1"/>
          <dgm:dir/>
          <dgm:animLvl val="ctr"/>
          <dgm:resizeHandles val="exact"/>
        </dgm:presLayoutVars>
      </dgm:prSet>
      <dgm:spPr/>
      <dgm:t>
        <a:bodyPr/>
        <a:lstStyle/>
        <a:p>
          <a:endParaRPr lang="en-US"/>
        </a:p>
      </dgm:t>
    </dgm:pt>
    <dgm:pt modelId="{4458CCFA-A617-468F-8415-EC6F2854F916}" type="pres">
      <dgm:prSet presAssocID="{2002D6F4-DB6B-40BF-9359-CC2F6A72899B}" presName="matrix" presStyleCnt="0"/>
      <dgm:spPr/>
    </dgm:pt>
    <dgm:pt modelId="{9E1FA776-41A9-49F1-9017-7BFBB7FD1830}" type="pres">
      <dgm:prSet presAssocID="{2002D6F4-DB6B-40BF-9359-CC2F6A72899B}" presName="tile1" presStyleLbl="node1" presStyleIdx="0" presStyleCnt="4"/>
      <dgm:spPr/>
      <dgm:t>
        <a:bodyPr/>
        <a:lstStyle/>
        <a:p>
          <a:endParaRPr lang="en-US"/>
        </a:p>
      </dgm:t>
    </dgm:pt>
    <dgm:pt modelId="{C28B1A8E-2974-47AA-8734-4C14D0758260}" type="pres">
      <dgm:prSet presAssocID="{2002D6F4-DB6B-40BF-9359-CC2F6A72899B}" presName="tile1text" presStyleLbl="node1" presStyleIdx="0" presStyleCnt="4">
        <dgm:presLayoutVars>
          <dgm:chMax val="0"/>
          <dgm:chPref val="0"/>
          <dgm:bulletEnabled val="1"/>
        </dgm:presLayoutVars>
      </dgm:prSet>
      <dgm:spPr/>
      <dgm:t>
        <a:bodyPr/>
        <a:lstStyle/>
        <a:p>
          <a:endParaRPr lang="en-US"/>
        </a:p>
      </dgm:t>
    </dgm:pt>
    <dgm:pt modelId="{CDF79514-F21C-49B9-9934-AB655049D8DE}" type="pres">
      <dgm:prSet presAssocID="{2002D6F4-DB6B-40BF-9359-CC2F6A72899B}" presName="tile2" presStyleLbl="node1" presStyleIdx="1" presStyleCnt="4"/>
      <dgm:spPr/>
      <dgm:t>
        <a:bodyPr/>
        <a:lstStyle/>
        <a:p>
          <a:endParaRPr lang="en-US"/>
        </a:p>
      </dgm:t>
    </dgm:pt>
    <dgm:pt modelId="{FC90A8D8-A7AC-460D-BD5D-CEBCD1E09538}" type="pres">
      <dgm:prSet presAssocID="{2002D6F4-DB6B-40BF-9359-CC2F6A72899B}" presName="tile2text" presStyleLbl="node1" presStyleIdx="1" presStyleCnt="4">
        <dgm:presLayoutVars>
          <dgm:chMax val="0"/>
          <dgm:chPref val="0"/>
          <dgm:bulletEnabled val="1"/>
        </dgm:presLayoutVars>
      </dgm:prSet>
      <dgm:spPr/>
      <dgm:t>
        <a:bodyPr/>
        <a:lstStyle/>
        <a:p>
          <a:endParaRPr lang="en-US"/>
        </a:p>
      </dgm:t>
    </dgm:pt>
    <dgm:pt modelId="{DEECBFAF-00C6-4F6E-8E84-4D1147B67640}" type="pres">
      <dgm:prSet presAssocID="{2002D6F4-DB6B-40BF-9359-CC2F6A72899B}" presName="tile3" presStyleLbl="node1" presStyleIdx="2" presStyleCnt="4"/>
      <dgm:spPr/>
      <dgm:t>
        <a:bodyPr/>
        <a:lstStyle/>
        <a:p>
          <a:endParaRPr lang="en-US"/>
        </a:p>
      </dgm:t>
    </dgm:pt>
    <dgm:pt modelId="{C4DA9780-45F5-4E39-8AF8-42599A882457}" type="pres">
      <dgm:prSet presAssocID="{2002D6F4-DB6B-40BF-9359-CC2F6A72899B}" presName="tile3text" presStyleLbl="node1" presStyleIdx="2" presStyleCnt="4">
        <dgm:presLayoutVars>
          <dgm:chMax val="0"/>
          <dgm:chPref val="0"/>
          <dgm:bulletEnabled val="1"/>
        </dgm:presLayoutVars>
      </dgm:prSet>
      <dgm:spPr/>
      <dgm:t>
        <a:bodyPr/>
        <a:lstStyle/>
        <a:p>
          <a:endParaRPr lang="en-US"/>
        </a:p>
      </dgm:t>
    </dgm:pt>
    <dgm:pt modelId="{BCA7686D-D59B-47FD-95A7-2655580726A1}" type="pres">
      <dgm:prSet presAssocID="{2002D6F4-DB6B-40BF-9359-CC2F6A72899B}" presName="tile4" presStyleLbl="node1" presStyleIdx="3" presStyleCnt="4"/>
      <dgm:spPr/>
      <dgm:t>
        <a:bodyPr/>
        <a:lstStyle/>
        <a:p>
          <a:endParaRPr lang="en-US"/>
        </a:p>
      </dgm:t>
    </dgm:pt>
    <dgm:pt modelId="{811FAF60-84E5-4545-831B-3FD1F8ABB687}" type="pres">
      <dgm:prSet presAssocID="{2002D6F4-DB6B-40BF-9359-CC2F6A72899B}" presName="tile4text" presStyleLbl="node1" presStyleIdx="3" presStyleCnt="4">
        <dgm:presLayoutVars>
          <dgm:chMax val="0"/>
          <dgm:chPref val="0"/>
          <dgm:bulletEnabled val="1"/>
        </dgm:presLayoutVars>
      </dgm:prSet>
      <dgm:spPr/>
      <dgm:t>
        <a:bodyPr/>
        <a:lstStyle/>
        <a:p>
          <a:endParaRPr lang="en-US"/>
        </a:p>
      </dgm:t>
    </dgm:pt>
    <dgm:pt modelId="{ACE6483E-989D-439D-8D57-9FF026EC890D}" type="pres">
      <dgm:prSet presAssocID="{2002D6F4-DB6B-40BF-9359-CC2F6A72899B}" presName="centerTile" presStyleLbl="fgShp" presStyleIdx="0" presStyleCnt="1">
        <dgm:presLayoutVars>
          <dgm:chMax val="0"/>
          <dgm:chPref val="0"/>
        </dgm:presLayoutVars>
      </dgm:prSet>
      <dgm:spPr/>
      <dgm:t>
        <a:bodyPr/>
        <a:lstStyle/>
        <a:p>
          <a:endParaRPr lang="en-US"/>
        </a:p>
      </dgm:t>
    </dgm:pt>
  </dgm:ptLst>
  <dgm:cxnLst>
    <dgm:cxn modelId="{A89BC514-9141-4261-985A-11595A6C30C0}" srcId="{4548247E-AD02-4896-AD55-9E094E809461}" destId="{3D9C5ADC-54FE-42BF-9EC3-FEE5D7065DCA}" srcOrd="3" destOrd="0" parTransId="{87C42B02-14FB-4C9F-8BA1-1740595F204B}" sibTransId="{69E08BCC-EE23-4ED2-B622-632EAB30A803}"/>
    <dgm:cxn modelId="{915CAE51-1898-4129-8149-0BCDF7FF51A7}" type="presOf" srcId="{4548247E-AD02-4896-AD55-9E094E809461}" destId="{ACE6483E-989D-439D-8D57-9FF026EC890D}" srcOrd="0" destOrd="0" presId="urn:microsoft.com/office/officeart/2005/8/layout/matrix1"/>
    <dgm:cxn modelId="{E538AD29-FB28-45D0-958B-65A6265A2F5C}" srcId="{4548247E-AD02-4896-AD55-9E094E809461}" destId="{2BAC9B78-5F80-4AB7-B9E5-449222AE8186}" srcOrd="2" destOrd="0" parTransId="{BFEDAEDA-B6F2-4BC2-8C02-F6490EE98468}" sibTransId="{C70EDC9E-A619-49EA-AF54-E4FC0C90B7F5}"/>
    <dgm:cxn modelId="{D9E55DC9-F4C2-4882-878D-3D0B2A8636D7}" type="presOf" srcId="{3D9C5ADC-54FE-42BF-9EC3-FEE5D7065DCA}" destId="{BCA7686D-D59B-47FD-95A7-2655580726A1}" srcOrd="0" destOrd="0" presId="urn:microsoft.com/office/officeart/2005/8/layout/matrix1"/>
    <dgm:cxn modelId="{6FEE7994-D67F-4F9D-8FFA-B2200A37E0E0}" type="presOf" srcId="{2002D6F4-DB6B-40BF-9359-CC2F6A72899B}" destId="{140BF953-81F0-43D7-A84F-EE320715D4C1}" srcOrd="0" destOrd="0" presId="urn:microsoft.com/office/officeart/2005/8/layout/matrix1"/>
    <dgm:cxn modelId="{C250F7B0-1A03-46D5-8681-E8597921D278}" type="presOf" srcId="{06997ABA-9EDE-4D68-BBA4-C7D07E545C89}" destId="{C28B1A8E-2974-47AA-8734-4C14D0758260}" srcOrd="1" destOrd="0" presId="urn:microsoft.com/office/officeart/2005/8/layout/matrix1"/>
    <dgm:cxn modelId="{C2438604-30DD-4D6B-91E6-2F1D26295EFF}" srcId="{2002D6F4-DB6B-40BF-9359-CC2F6A72899B}" destId="{4548247E-AD02-4896-AD55-9E094E809461}" srcOrd="0" destOrd="0" parTransId="{6871DA35-B0C4-4D8D-851F-18C8CE66C390}" sibTransId="{8F8E73AD-4E3F-405E-9A55-7423EB1E5854}"/>
    <dgm:cxn modelId="{FA9557E1-BDE8-446C-9FB0-F8B1F6E82D79}" type="presOf" srcId="{2BAC9B78-5F80-4AB7-B9E5-449222AE8186}" destId="{DEECBFAF-00C6-4F6E-8E84-4D1147B67640}" srcOrd="0" destOrd="0" presId="urn:microsoft.com/office/officeart/2005/8/layout/matrix1"/>
    <dgm:cxn modelId="{D6137A90-652F-4A2D-B28A-0E1075E6657B}" type="presOf" srcId="{06997ABA-9EDE-4D68-BBA4-C7D07E545C89}" destId="{9E1FA776-41A9-49F1-9017-7BFBB7FD1830}" srcOrd="0" destOrd="0" presId="urn:microsoft.com/office/officeart/2005/8/layout/matrix1"/>
    <dgm:cxn modelId="{07888166-D7A8-4A81-B081-C5B206DFEEFF}" type="presOf" srcId="{4919BB81-8D13-431F-B8D2-348BEC54BEEC}" destId="{FC90A8D8-A7AC-460D-BD5D-CEBCD1E09538}" srcOrd="1" destOrd="0" presId="urn:microsoft.com/office/officeart/2005/8/layout/matrix1"/>
    <dgm:cxn modelId="{AC11AE05-84E3-46ED-A9B1-7D530E0EFA8D}" type="presOf" srcId="{2BAC9B78-5F80-4AB7-B9E5-449222AE8186}" destId="{C4DA9780-45F5-4E39-8AF8-42599A882457}" srcOrd="1" destOrd="0" presId="urn:microsoft.com/office/officeart/2005/8/layout/matrix1"/>
    <dgm:cxn modelId="{BB5F73AC-3FB6-4BC3-B35D-5EC47B4D8B0B}" type="presOf" srcId="{3D9C5ADC-54FE-42BF-9EC3-FEE5D7065DCA}" destId="{811FAF60-84E5-4545-831B-3FD1F8ABB687}" srcOrd="1" destOrd="0" presId="urn:microsoft.com/office/officeart/2005/8/layout/matrix1"/>
    <dgm:cxn modelId="{6DE95C55-F4DD-472D-9EA7-C690DF1845BC}" srcId="{4548247E-AD02-4896-AD55-9E094E809461}" destId="{06997ABA-9EDE-4D68-BBA4-C7D07E545C89}" srcOrd="0" destOrd="0" parTransId="{D591C1FE-5933-491C-8B4E-43338F1A7A8D}" sibTransId="{CBAC836E-0D59-47E0-A374-F57442A15F06}"/>
    <dgm:cxn modelId="{7CD5338D-1A1B-4B42-9C08-FA8F7760014C}" type="presOf" srcId="{4919BB81-8D13-431F-B8D2-348BEC54BEEC}" destId="{CDF79514-F21C-49B9-9934-AB655049D8DE}" srcOrd="0" destOrd="0" presId="urn:microsoft.com/office/officeart/2005/8/layout/matrix1"/>
    <dgm:cxn modelId="{0BEB6E29-BD8C-4AED-8B6C-49BBEC888E8C}" srcId="{4548247E-AD02-4896-AD55-9E094E809461}" destId="{4919BB81-8D13-431F-B8D2-348BEC54BEEC}" srcOrd="1" destOrd="0" parTransId="{C87F4E7A-811B-41CA-8B52-5A9CED265530}" sibTransId="{26EFF276-6CE0-4FF2-A9D4-80CC1CE050E3}"/>
    <dgm:cxn modelId="{7537C565-AD4A-416C-AE06-FA0EFACB6BDB}" type="presParOf" srcId="{140BF953-81F0-43D7-A84F-EE320715D4C1}" destId="{4458CCFA-A617-468F-8415-EC6F2854F916}" srcOrd="0" destOrd="0" presId="urn:microsoft.com/office/officeart/2005/8/layout/matrix1"/>
    <dgm:cxn modelId="{7AD5AB5D-7B4F-4AB1-8811-5F63B34A1C71}" type="presParOf" srcId="{4458CCFA-A617-468F-8415-EC6F2854F916}" destId="{9E1FA776-41A9-49F1-9017-7BFBB7FD1830}" srcOrd="0" destOrd="0" presId="urn:microsoft.com/office/officeart/2005/8/layout/matrix1"/>
    <dgm:cxn modelId="{0F1BAE73-8743-400A-939F-64AA4C14B9C3}" type="presParOf" srcId="{4458CCFA-A617-468F-8415-EC6F2854F916}" destId="{C28B1A8E-2974-47AA-8734-4C14D0758260}" srcOrd="1" destOrd="0" presId="urn:microsoft.com/office/officeart/2005/8/layout/matrix1"/>
    <dgm:cxn modelId="{84642507-0C33-4D0E-B9EC-29327A4FF482}" type="presParOf" srcId="{4458CCFA-A617-468F-8415-EC6F2854F916}" destId="{CDF79514-F21C-49B9-9934-AB655049D8DE}" srcOrd="2" destOrd="0" presId="urn:microsoft.com/office/officeart/2005/8/layout/matrix1"/>
    <dgm:cxn modelId="{6FC4C26D-2E3B-430D-8150-7158564EEB75}" type="presParOf" srcId="{4458CCFA-A617-468F-8415-EC6F2854F916}" destId="{FC90A8D8-A7AC-460D-BD5D-CEBCD1E09538}" srcOrd="3" destOrd="0" presId="urn:microsoft.com/office/officeart/2005/8/layout/matrix1"/>
    <dgm:cxn modelId="{0AC27220-1EEC-425B-9DC6-38396ADEED28}" type="presParOf" srcId="{4458CCFA-A617-468F-8415-EC6F2854F916}" destId="{DEECBFAF-00C6-4F6E-8E84-4D1147B67640}" srcOrd="4" destOrd="0" presId="urn:microsoft.com/office/officeart/2005/8/layout/matrix1"/>
    <dgm:cxn modelId="{A79EB199-8185-4042-835E-D30309614AC7}" type="presParOf" srcId="{4458CCFA-A617-468F-8415-EC6F2854F916}" destId="{C4DA9780-45F5-4E39-8AF8-42599A882457}" srcOrd="5" destOrd="0" presId="urn:microsoft.com/office/officeart/2005/8/layout/matrix1"/>
    <dgm:cxn modelId="{D1CDBDAC-5A52-48FD-8A79-D46A26479E53}" type="presParOf" srcId="{4458CCFA-A617-468F-8415-EC6F2854F916}" destId="{BCA7686D-D59B-47FD-95A7-2655580726A1}" srcOrd="6" destOrd="0" presId="urn:microsoft.com/office/officeart/2005/8/layout/matrix1"/>
    <dgm:cxn modelId="{BC773E51-20F3-412A-9BEC-8EF6ACC903D4}" type="presParOf" srcId="{4458CCFA-A617-468F-8415-EC6F2854F916}" destId="{811FAF60-84E5-4545-831B-3FD1F8ABB687}" srcOrd="7" destOrd="0" presId="urn:microsoft.com/office/officeart/2005/8/layout/matrix1"/>
    <dgm:cxn modelId="{57ED94EA-9C9C-45C7-94A6-4730D7280EC6}" type="presParOf" srcId="{140BF953-81F0-43D7-A84F-EE320715D4C1}" destId="{ACE6483E-989D-439D-8D57-9FF026EC890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5F6061F9-8544-42F4-B2B5-CDFB0CE940CA}" type="datetimeFigureOut">
              <a:rPr lang="en-US" smtClean="0"/>
              <a:t>4/9/2015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69A17CA0-5DAD-496C-9FC7-9AA90A80A174}" type="slidenum">
              <a:rPr lang="en-US" smtClean="0"/>
              <a:t>‹#›</a:t>
            </a:fld>
            <a:endParaRPr lang="en-US" dirty="0"/>
          </a:p>
        </p:txBody>
      </p:sp>
    </p:spTree>
    <p:extLst>
      <p:ext uri="{BB962C8B-B14F-4D97-AF65-F5344CB8AC3E}">
        <p14:creationId xmlns:p14="http://schemas.microsoft.com/office/powerpoint/2010/main" val="36227585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B1059B6-4A79-4FEA-A4B4-E91A87CFFAD3}" type="datetimeFigureOut">
              <a:rPr lang="en-US" smtClean="0"/>
              <a:pPr/>
              <a:t>4/9/2015</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solidFill>
                <a:srgbClr val="ACCBF9"/>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D63934C-93A5-4FA8-A699-D3A6EA9E9FC5}" type="slidenum">
              <a:rPr lang="en-US" smtClean="0">
                <a:solidFill>
                  <a:srgbClr val="ACCBF9"/>
                </a:solidFill>
              </a:rPr>
              <a:pPr/>
              <a:t>‹#›</a:t>
            </a:fld>
            <a:endParaRPr lang="en-US" dirty="0">
              <a:solidFill>
                <a:srgbClr val="ACCBF9"/>
              </a:solidFill>
            </a:endParaRPr>
          </a:p>
        </p:txBody>
      </p:sp>
    </p:spTree>
    <p:extLst>
      <p:ext uri="{BB962C8B-B14F-4D97-AF65-F5344CB8AC3E}">
        <p14:creationId xmlns:p14="http://schemas.microsoft.com/office/powerpoint/2010/main" val="272069406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5" name="Footer Placeholder 4"/>
          <p:cNvSpPr>
            <a:spLocks noGrp="1"/>
          </p:cNvSpPr>
          <p:nvPr>
            <p:ph type="ftr" sz="quarter" idx="11"/>
          </p:nvPr>
        </p:nvSpPr>
        <p:spPr/>
        <p:txBody>
          <a:bodyPr/>
          <a:lstStyle/>
          <a:p>
            <a:endParaRPr lang="en-US" dirty="0">
              <a:solidFill>
                <a:srgbClr val="242852"/>
              </a:solidFill>
            </a:endParaRPr>
          </a:p>
        </p:txBody>
      </p:sp>
      <p:sp>
        <p:nvSpPr>
          <p:cNvPr id="6" name="Slide Number Placeholder 5"/>
          <p:cNvSpPr>
            <a:spLocks noGrp="1"/>
          </p:cNvSpPr>
          <p:nvPr>
            <p:ph type="sldNum" sz="quarter" idx="12"/>
          </p:nvPr>
        </p:nvSpPr>
        <p:spPr/>
        <p:txBody>
          <a:body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93838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5" name="Footer Placeholder 4"/>
          <p:cNvSpPr>
            <a:spLocks noGrp="1"/>
          </p:cNvSpPr>
          <p:nvPr>
            <p:ph type="ftr" sz="quarter" idx="11"/>
          </p:nvPr>
        </p:nvSpPr>
        <p:spPr>
          <a:xfrm>
            <a:off x="457201" y="6248207"/>
            <a:ext cx="5573483" cy="365125"/>
          </a:xfrm>
        </p:spPr>
        <p:txBody>
          <a:bodyPr/>
          <a:lstStyle/>
          <a:p>
            <a:endParaRPr lang="en-US" dirty="0">
              <a:solidFill>
                <a:srgbClr val="242852"/>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219199363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5" name="Footer Placeholder 4"/>
          <p:cNvSpPr>
            <a:spLocks noGrp="1"/>
          </p:cNvSpPr>
          <p:nvPr>
            <p:ph type="ftr" sz="quarter" idx="11"/>
          </p:nvPr>
        </p:nvSpPr>
        <p:spPr/>
        <p:txBody>
          <a:bodyPr/>
          <a:lstStyle/>
          <a:p>
            <a:endParaRPr lang="en-US" dirty="0">
              <a:solidFill>
                <a:srgbClr val="242852"/>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0372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D63934C-93A5-4FA8-A699-D3A6EA9E9FC5}"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solidFill>
                <a:srgbClr val="242852"/>
              </a:solidFill>
            </a:endParaRPr>
          </a:p>
        </p:txBody>
      </p:sp>
    </p:spTree>
    <p:extLst>
      <p:ext uri="{BB962C8B-B14F-4D97-AF65-F5344CB8AC3E}">
        <p14:creationId xmlns:p14="http://schemas.microsoft.com/office/powerpoint/2010/main" val="141293097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10" name="Slide Number Placeholder 9"/>
          <p:cNvSpPr>
            <a:spLocks noGrp="1"/>
          </p:cNvSpPr>
          <p:nvPr>
            <p:ph type="sldNum" sz="quarter" idx="16"/>
          </p:nvPr>
        </p:nvSpPr>
        <p:spPr/>
        <p:txBody>
          <a:bodyPr rtlCol="0"/>
          <a:lstStyle/>
          <a:p>
            <a:fld id="{7D63934C-93A5-4FA8-A699-D3A6EA9E9FC5}"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solidFill>
                <a:srgbClr val="242852"/>
              </a:solidFill>
            </a:endParaRPr>
          </a:p>
        </p:txBody>
      </p:sp>
    </p:spTree>
    <p:extLst>
      <p:ext uri="{BB962C8B-B14F-4D97-AF65-F5344CB8AC3E}">
        <p14:creationId xmlns:p14="http://schemas.microsoft.com/office/powerpoint/2010/main" val="79776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12" name="Slide Number Placeholder 11"/>
          <p:cNvSpPr>
            <a:spLocks noGrp="1"/>
          </p:cNvSpPr>
          <p:nvPr>
            <p:ph type="sldNum" sz="quarter" idx="16"/>
          </p:nvPr>
        </p:nvSpPr>
        <p:spPr/>
        <p:txBody>
          <a:bodyPr rtlCol="0"/>
          <a:lstStyle/>
          <a:p>
            <a:fld id="{7D63934C-93A5-4FA8-A699-D3A6EA9E9FC5}"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solidFill>
                <a:srgbClr val="242852"/>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4126677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4" name="Footer Placeholder 3"/>
          <p:cNvSpPr>
            <a:spLocks noGrp="1"/>
          </p:cNvSpPr>
          <p:nvPr>
            <p:ph type="ftr" sz="quarter" idx="11"/>
          </p:nvPr>
        </p:nvSpPr>
        <p:spPr/>
        <p:txBody>
          <a:bodyPr/>
          <a:lstStyle/>
          <a:p>
            <a:endParaRPr lang="en-US" dirty="0">
              <a:solidFill>
                <a:srgbClr val="242852"/>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26988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3" name="Footer Placeholder 2"/>
          <p:cNvSpPr>
            <a:spLocks noGrp="1"/>
          </p:cNvSpPr>
          <p:nvPr>
            <p:ph type="ftr" sz="quarter" idx="11"/>
          </p:nvPr>
        </p:nvSpPr>
        <p:spPr/>
        <p:txBody>
          <a:bodyPr/>
          <a:lstStyle/>
          <a:p>
            <a:endParaRPr lang="en-US" dirty="0">
              <a:solidFill>
                <a:srgbClr val="242852"/>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D63934C-93A5-4FA8-A699-D3A6EA9E9FC5}" type="slidenum">
              <a:rPr lang="en-US" smtClean="0">
                <a:solidFill>
                  <a:srgbClr val="242852"/>
                </a:solidFill>
              </a:rPr>
              <a:pPr/>
              <a:t>‹#›</a:t>
            </a:fld>
            <a:endParaRPr lang="en-US" dirty="0">
              <a:solidFill>
                <a:srgbClr val="242852"/>
              </a:solidFill>
            </a:endParaRPr>
          </a:p>
        </p:txBody>
      </p:sp>
    </p:spTree>
    <p:extLst>
      <p:ext uri="{BB962C8B-B14F-4D97-AF65-F5344CB8AC3E}">
        <p14:creationId xmlns:p14="http://schemas.microsoft.com/office/powerpoint/2010/main" val="1213042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6" name="Footer Placeholder 5"/>
          <p:cNvSpPr>
            <a:spLocks noGrp="1"/>
          </p:cNvSpPr>
          <p:nvPr>
            <p:ph type="ftr" sz="quarter" idx="11"/>
          </p:nvPr>
        </p:nvSpPr>
        <p:spPr/>
        <p:txBody>
          <a:bodyPr/>
          <a:lstStyle/>
          <a:p>
            <a:endParaRPr lang="en-US" dirty="0">
              <a:solidFill>
                <a:srgbClr val="242852"/>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93002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D63934C-93A5-4FA8-A699-D3A6EA9E9FC5}"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solidFill>
                <a:srgbClr val="242852"/>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extLst>
      <p:ext uri="{BB962C8B-B14F-4D97-AF65-F5344CB8AC3E}">
        <p14:creationId xmlns:p14="http://schemas.microsoft.com/office/powerpoint/2010/main" val="55749372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B1059B6-4A79-4FEA-A4B4-E91A87CFFAD3}" type="datetimeFigureOut">
              <a:rPr lang="en-US" smtClean="0">
                <a:solidFill>
                  <a:srgbClr val="242852"/>
                </a:solidFill>
              </a:rPr>
              <a:pPr/>
              <a:t>4/9/2015</a:t>
            </a:fld>
            <a:endParaRPr lang="en-US" dirty="0">
              <a:solidFill>
                <a:srgbClr val="24285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solidFill>
                <a:srgbClr val="24285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1324762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mailto:elc_program@memphis.edu" TargetMode="Externa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letter_of_intent2014.pdf"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elc_program@memphis.edu" TargetMode="External"/><Relationship Id="rId2" Type="http://schemas.openxmlformats.org/officeDocument/2006/relationships/hyperlink" Target="https://secure.touchnet.com/C20227_ustores/web/store_main.jsp?STOREID=24&amp;SINGLESTORE=true" TargetMode="External"/><Relationship Id="rId1" Type="http://schemas.openxmlformats.org/officeDocument/2006/relationships/slideLayout" Target="../slideLayouts/slideLayout5.xml"/><Relationship Id="rId4" Type="http://schemas.openxmlformats.org/officeDocument/2006/relationships/hyperlink" Target="https://secure.touchnet.com/C20227_ustores/web/store_main.jsp?STOREID=30&amp;SINGLESTORE=true"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mailto:elc_program@memphis.ed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dirty="0" smtClean="0"/>
              <a:t>Experiential </a:t>
            </a:r>
            <a:br>
              <a:rPr lang="en-US" dirty="0" smtClean="0"/>
            </a:br>
            <a:r>
              <a:rPr lang="en-US" dirty="0" smtClean="0"/>
              <a:t>Learning Credit</a:t>
            </a:r>
          </a:p>
        </p:txBody>
      </p:sp>
      <p:sp>
        <p:nvSpPr>
          <p:cNvPr id="3075" name="Subtitle 2"/>
          <p:cNvSpPr>
            <a:spLocks noGrp="1"/>
          </p:cNvSpPr>
          <p:nvPr>
            <p:ph type="subTitle" idx="1"/>
          </p:nvPr>
        </p:nvSpPr>
        <p:spPr/>
        <p:txBody>
          <a:bodyPr/>
          <a:lstStyle/>
          <a:p>
            <a:pPr eaLnBrk="1" hangingPunct="1"/>
            <a:r>
              <a:rPr lang="en-US" dirty="0" smtClean="0"/>
              <a:t>University of Memphis</a:t>
            </a:r>
          </a:p>
        </p:txBody>
      </p:sp>
    </p:spTree>
    <p:extLst>
      <p:ext uri="{BB962C8B-B14F-4D97-AF65-F5344CB8AC3E}">
        <p14:creationId xmlns:p14="http://schemas.microsoft.com/office/powerpoint/2010/main" val="3191354847"/>
      </p:ext>
    </p:extLst>
  </p:cSld>
  <p:clrMapOvr>
    <a:masterClrMapping/>
  </p:clrMapOvr>
  <mc:AlternateContent xmlns:mc="http://schemas.openxmlformats.org/markup-compatibility/2006" xmlns:p14="http://schemas.microsoft.com/office/powerpoint/2010/main">
    <mc:Choice Requires="p14">
      <p:transition spd="slow" p14:dur="2000" advTm="31389"/>
    </mc:Choice>
    <mc:Fallback xmlns="">
      <p:transition spd="slow" advTm="31389"/>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886200"/>
          </a:xfrm>
        </p:spPr>
        <p:txBody>
          <a:bodyPr>
            <a:normAutofit/>
          </a:bodyPr>
          <a:lstStyle/>
          <a:p>
            <a:pPr lvl="1" indent="0"/>
            <a:r>
              <a:rPr lang="en-US" sz="2000" dirty="0">
                <a:solidFill>
                  <a:schemeClr val="tx1"/>
                </a:solidFill>
                <a:latin typeface="Narkisim" panose="020E0502050101010101" pitchFamily="34" charset="-79"/>
                <a:cs typeface="Narkisim" panose="020E0502050101010101" pitchFamily="34" charset="-79"/>
              </a:rPr>
              <a:t>This course consists of </a:t>
            </a:r>
            <a:r>
              <a:rPr lang="en-US" sz="2000" dirty="0" smtClean="0">
                <a:solidFill>
                  <a:schemeClr val="tx1"/>
                </a:solidFill>
                <a:latin typeface="Narkisim" panose="020E0502050101010101" pitchFamily="34" charset="-79"/>
                <a:cs typeface="Narkisim" panose="020E0502050101010101" pitchFamily="34" charset="-79"/>
              </a:rPr>
              <a:t>seven </a:t>
            </a:r>
            <a:r>
              <a:rPr lang="en-US" sz="2000" dirty="0">
                <a:solidFill>
                  <a:schemeClr val="tx1"/>
                </a:solidFill>
                <a:latin typeface="Narkisim" panose="020E0502050101010101" pitchFamily="34" charset="-79"/>
                <a:cs typeface="Narkisim" panose="020E0502050101010101" pitchFamily="34" charset="-79"/>
              </a:rPr>
              <a:t>different modules that will help you create your portfolio. Here are the basic components of each module: </a:t>
            </a:r>
          </a:p>
          <a:p>
            <a:pPr>
              <a:lnSpc>
                <a:spcPct val="115000"/>
              </a:lnSpc>
              <a:spcBef>
                <a:spcPts val="0"/>
              </a:spcBef>
              <a:spcAft>
                <a:spcPts val="600"/>
              </a:spcAft>
            </a:pPr>
            <a:endParaRPr lang="en-US" sz="2000" b="1" dirty="0" smtClean="0">
              <a:solidFill>
                <a:schemeClr val="accent2"/>
              </a:solidFill>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2000" b="1" dirty="0" smtClean="0">
                <a:solidFill>
                  <a:schemeClr val="accent2"/>
                </a:solidFill>
                <a:latin typeface="Narkisim" panose="020E0502050101010101" pitchFamily="34" charset="-79"/>
                <a:ea typeface="Calibri"/>
                <a:cs typeface="Narkisim" panose="020E0502050101010101" pitchFamily="34" charset="-79"/>
              </a:rPr>
              <a:t>Module </a:t>
            </a:r>
            <a:r>
              <a:rPr lang="en-US" sz="2000" b="1" dirty="0">
                <a:solidFill>
                  <a:schemeClr val="accent2"/>
                </a:solidFill>
                <a:latin typeface="Narkisim" panose="020E0502050101010101" pitchFamily="34" charset="-79"/>
                <a:ea typeface="Calibri"/>
                <a:cs typeface="Narkisim" panose="020E0502050101010101" pitchFamily="34" charset="-79"/>
              </a:rPr>
              <a:t>6 – The </a:t>
            </a:r>
            <a:r>
              <a:rPr lang="en-US" sz="2000" b="1" dirty="0" smtClean="0">
                <a:solidFill>
                  <a:schemeClr val="accent2"/>
                </a:solidFill>
                <a:latin typeface="Narkisim" panose="020E0502050101010101" pitchFamily="34" charset="-79"/>
                <a:ea typeface="Calibri"/>
                <a:cs typeface="Narkisim" panose="020E0502050101010101" pitchFamily="34" charset="-79"/>
              </a:rPr>
              <a:t>Reflective Essay</a:t>
            </a:r>
          </a:p>
          <a:p>
            <a:pPr algn="ctr">
              <a:lnSpc>
                <a:spcPct val="115000"/>
              </a:lnSpc>
              <a:spcBef>
                <a:spcPts val="0"/>
              </a:spcBef>
              <a:spcAft>
                <a:spcPts val="600"/>
              </a:spcAft>
            </a:pPr>
            <a:r>
              <a:rPr lang="en-US" sz="2000" dirty="0" smtClean="0">
                <a:latin typeface="Narkisim" panose="020E0502050101010101" pitchFamily="34" charset="-79"/>
                <a:ea typeface="Calibri"/>
                <a:cs typeface="Narkisim" panose="020E0502050101010101" pitchFamily="34" charset="-79"/>
              </a:rPr>
              <a:t>*Synthesize Critical Learning Events and Learning Outcomes  *Develop Reflective Conclusion to Portfolio</a:t>
            </a:r>
          </a:p>
          <a:p>
            <a:pPr>
              <a:lnSpc>
                <a:spcPct val="115000"/>
              </a:lnSpc>
              <a:spcBef>
                <a:spcPts val="0"/>
              </a:spcBef>
              <a:spcAft>
                <a:spcPts val="600"/>
              </a:spcAft>
            </a:pPr>
            <a:r>
              <a:rPr lang="en-US" sz="2000" b="1" dirty="0" smtClean="0">
                <a:solidFill>
                  <a:schemeClr val="accent2"/>
                </a:solidFill>
                <a:latin typeface="Narkisim" panose="020E0502050101010101" pitchFamily="34" charset="-79"/>
                <a:ea typeface="Calibri"/>
                <a:cs typeface="Narkisim" panose="020E0502050101010101" pitchFamily="34" charset="-79"/>
              </a:rPr>
              <a:t>Module 7 – Finalize Portfolio</a:t>
            </a:r>
            <a:endParaRPr lang="en-US" sz="2000" b="1"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2000" dirty="0" smtClean="0">
                <a:latin typeface="Narkisim" panose="020E0502050101010101" pitchFamily="34" charset="-79"/>
                <a:ea typeface="Calibri"/>
                <a:cs typeface="Narkisim" panose="020E0502050101010101" pitchFamily="34" charset="-79"/>
              </a:rPr>
              <a:t>	*Create Cover Page and Table of Contents  *Assemble the Portfolio Contents  *Submit </a:t>
            </a:r>
            <a:r>
              <a:rPr lang="en-US" sz="2000" dirty="0">
                <a:latin typeface="Narkisim" panose="020E0502050101010101" pitchFamily="34" charset="-79"/>
                <a:ea typeface="Calibri"/>
                <a:cs typeface="Narkisim" panose="020E0502050101010101" pitchFamily="34" charset="-79"/>
              </a:rPr>
              <a:t>the Portfolio</a:t>
            </a:r>
          </a:p>
          <a:p>
            <a:pPr lvl="1" indent="0"/>
            <a:endParaRPr lang="en-US" sz="2800" b="1" dirty="0"/>
          </a:p>
        </p:txBody>
      </p:sp>
      <p:sp>
        <p:nvSpPr>
          <p:cNvPr id="3" name="Title 2"/>
          <p:cNvSpPr>
            <a:spLocks noGrp="1"/>
          </p:cNvSpPr>
          <p:nvPr>
            <p:ph type="title"/>
          </p:nvPr>
        </p:nvSpPr>
        <p:spPr/>
        <p:txBody>
          <a:bodyPr>
            <a:normAutofit fontScale="90000"/>
          </a:bodyPr>
          <a:lstStyle/>
          <a:p>
            <a:r>
              <a:rPr lang="en-US" dirty="0" smtClean="0"/>
              <a:t>What is the online portfolio development course ? Cont.</a:t>
            </a:r>
            <a:endParaRPr lang="en-US" dirty="0"/>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smtClean="0">
                <a:solidFill>
                  <a:prstClr val="black"/>
                </a:solidFill>
              </a:rPr>
              <a:t> </a:t>
            </a:r>
            <a:endParaRPr lang="en-US" sz="2000" dirty="0">
              <a:solidFill>
                <a:prstClr val="black"/>
              </a:solidFill>
            </a:endParaRPr>
          </a:p>
        </p:txBody>
      </p:sp>
    </p:spTree>
    <p:extLst>
      <p:ext uri="{BB962C8B-B14F-4D97-AF65-F5344CB8AC3E}">
        <p14:creationId xmlns:p14="http://schemas.microsoft.com/office/powerpoint/2010/main" val="3526991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What are the necessary components of an ELC Portfolio? </a:t>
            </a:r>
            <a:endParaRPr lang="en-US" dirty="0"/>
          </a:p>
        </p:txBody>
      </p:sp>
      <p:sp>
        <p:nvSpPr>
          <p:cNvPr id="4" name="Content Placeholder 3"/>
          <p:cNvSpPr>
            <a:spLocks noGrp="1"/>
          </p:cNvSpPr>
          <p:nvPr>
            <p:ph sz="quarter" idx="1"/>
          </p:nvPr>
        </p:nvSpPr>
        <p:spPr/>
        <p:txBody>
          <a:bodyPr>
            <a:normAutofit/>
          </a:bodyPr>
          <a:lstStyle/>
          <a:p>
            <a:r>
              <a:rPr lang="en-US" sz="3200" dirty="0" smtClean="0">
                <a:latin typeface="Narkisim" panose="020E0502050101010101" pitchFamily="34" charset="-79"/>
                <a:cs typeface="Narkisim" panose="020E0502050101010101" pitchFamily="34" charset="-79"/>
              </a:rPr>
              <a:t>Cover Page</a:t>
            </a:r>
          </a:p>
          <a:p>
            <a:r>
              <a:rPr lang="en-US" sz="3200" dirty="0" smtClean="0">
                <a:latin typeface="Narkisim" panose="020E0502050101010101" pitchFamily="34" charset="-79"/>
                <a:cs typeface="Narkisim" panose="020E0502050101010101" pitchFamily="34" charset="-79"/>
              </a:rPr>
              <a:t>Table of Contents</a:t>
            </a:r>
          </a:p>
          <a:p>
            <a:r>
              <a:rPr lang="en-US" sz="3200" dirty="0" smtClean="0">
                <a:latin typeface="Narkisim" panose="020E0502050101010101" pitchFamily="34" charset="-79"/>
                <a:cs typeface="Narkisim" panose="020E0502050101010101" pitchFamily="34" charset="-79"/>
              </a:rPr>
              <a:t>Target Statement</a:t>
            </a:r>
          </a:p>
          <a:p>
            <a:r>
              <a:rPr lang="en-US" sz="3200" dirty="0" smtClean="0">
                <a:latin typeface="Narkisim" panose="020E0502050101010101" pitchFamily="34" charset="-79"/>
                <a:cs typeface="Narkisim" panose="020E0502050101010101" pitchFamily="34" charset="-79"/>
              </a:rPr>
              <a:t>Critical Learning Event Narratives</a:t>
            </a:r>
          </a:p>
          <a:p>
            <a:r>
              <a:rPr lang="en-US" sz="3200" dirty="0" smtClean="0">
                <a:latin typeface="Narkisim" panose="020E0502050101010101" pitchFamily="34" charset="-79"/>
                <a:cs typeface="Narkisim" panose="020E0502050101010101" pitchFamily="34" charset="-79"/>
              </a:rPr>
              <a:t>Reflective Essay</a:t>
            </a:r>
          </a:p>
          <a:p>
            <a:pPr marL="0" indent="0">
              <a:buNone/>
            </a:pPr>
            <a:endParaRPr lang="en-US" dirty="0"/>
          </a:p>
        </p:txBody>
      </p:sp>
      <p:sp>
        <p:nvSpPr>
          <p:cNvPr id="5" name="Content Placeholder 4"/>
          <p:cNvSpPr>
            <a:spLocks noGrp="1"/>
          </p:cNvSpPr>
          <p:nvPr>
            <p:ph sz="quarter" idx="2"/>
          </p:nvPr>
        </p:nvSpPr>
        <p:spPr/>
        <p:txBody>
          <a:bodyPr>
            <a:normAutofit/>
          </a:bodyPr>
          <a:lstStyle/>
          <a:p>
            <a:pPr>
              <a:buFont typeface="Wingdings" pitchFamily="2" charset="2"/>
              <a:buChar char="q"/>
            </a:pPr>
            <a:r>
              <a:rPr lang="en-US" sz="3200" dirty="0" smtClean="0">
                <a:latin typeface="Narkisim" panose="020E0502050101010101" pitchFamily="34" charset="-79"/>
                <a:cs typeface="Narkisim" panose="020E0502050101010101" pitchFamily="34" charset="-79"/>
              </a:rPr>
              <a:t>Detailed Resume</a:t>
            </a:r>
          </a:p>
          <a:p>
            <a:r>
              <a:rPr lang="en-US" sz="3200" dirty="0" smtClean="0">
                <a:latin typeface="Narkisim" panose="020E0502050101010101" pitchFamily="34" charset="-79"/>
                <a:cs typeface="Narkisim" panose="020E0502050101010101" pitchFamily="34" charset="-79"/>
              </a:rPr>
              <a:t>Letter of Intent</a:t>
            </a:r>
          </a:p>
          <a:p>
            <a:r>
              <a:rPr lang="en-US" sz="3200" dirty="0" smtClean="0">
                <a:latin typeface="Narkisim" panose="020E0502050101010101" pitchFamily="34" charset="-79"/>
                <a:cs typeface="Narkisim" panose="020E0502050101010101" pitchFamily="34" charset="-79"/>
              </a:rPr>
              <a:t>Timeline of Key Learning Events</a:t>
            </a:r>
          </a:p>
          <a:p>
            <a:r>
              <a:rPr lang="en-US" sz="3200" dirty="0" smtClean="0">
                <a:latin typeface="Narkisim" panose="020E0502050101010101" pitchFamily="34" charset="-79"/>
                <a:cs typeface="Narkisim" panose="020E0502050101010101" pitchFamily="34" charset="-79"/>
              </a:rPr>
              <a:t>Supportive Documentation of your Experiences</a:t>
            </a:r>
          </a:p>
          <a:p>
            <a:endParaRPr lang="en-US" dirty="0" smtClean="0"/>
          </a:p>
          <a:p>
            <a:endParaRPr lang="en-US" dirty="0"/>
          </a:p>
          <a:p>
            <a:endParaRPr lang="en-US" dirty="0"/>
          </a:p>
        </p:txBody>
      </p:sp>
    </p:spTree>
    <p:extLst>
      <p:ext uri="{BB962C8B-B14F-4D97-AF65-F5344CB8AC3E}">
        <p14:creationId xmlns:p14="http://schemas.microsoft.com/office/powerpoint/2010/main" val="2155491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743200"/>
            <a:ext cx="8037513" cy="4114800"/>
          </a:xfrm>
        </p:spPr>
        <p:txBody>
          <a:bodyPr>
            <a:noAutofit/>
          </a:bodyPr>
          <a:lstStyle/>
          <a:p>
            <a:pPr marL="457200" indent="-457200">
              <a:buFont typeface="Arial" pitchFamily="34" charset="0"/>
              <a:buChar char="•"/>
            </a:pPr>
            <a:r>
              <a:rPr lang="en-US" sz="2400" dirty="0" smtClean="0">
                <a:latin typeface="Narkisim" panose="020E0502050101010101" pitchFamily="34" charset="-79"/>
                <a:cs typeface="Narkisim" panose="020E0502050101010101" pitchFamily="34" charset="-79"/>
              </a:rPr>
              <a:t>The portfolio requires a significant amount time and effort  to write.  The process is an investment:</a:t>
            </a:r>
          </a:p>
          <a:p>
            <a:pPr marL="1097280" lvl="1" indent="-457200">
              <a:buFont typeface="Arial" pitchFamily="34" charset="0"/>
              <a:buChar char="•"/>
            </a:pPr>
            <a:r>
              <a:rPr lang="en-US" sz="2400" b="1" dirty="0" smtClean="0">
                <a:solidFill>
                  <a:schemeClr val="tx1"/>
                </a:solidFill>
                <a:latin typeface="Narkisim" panose="020E0502050101010101" pitchFamily="34" charset="-79"/>
                <a:cs typeface="Narkisim" panose="020E0502050101010101" pitchFamily="34" charset="-79"/>
              </a:rPr>
              <a:t>The course is self-paced, but you are encouraged to develop a timeline with the ELC Coordinator to fit your schedule.</a:t>
            </a:r>
          </a:p>
          <a:p>
            <a:pPr marL="1097280" lvl="1" indent="-457200">
              <a:buFont typeface="Arial" pitchFamily="34" charset="0"/>
              <a:buChar char="•"/>
            </a:pPr>
            <a:r>
              <a:rPr lang="en-US" sz="2400" b="1" dirty="0" smtClean="0">
                <a:solidFill>
                  <a:schemeClr val="tx1"/>
                </a:solidFill>
                <a:latin typeface="Narkisim" panose="020E0502050101010101" pitchFamily="34" charset="-79"/>
                <a:cs typeface="Narkisim" panose="020E0502050101010101" pitchFamily="34" charset="-79"/>
              </a:rPr>
              <a:t>It is highly recommended that the portfolio be completed within a semester in order to incorporate the ELC award into degree planning.   Therefore, you should participate in the portfolio development two semesters before your anticipated graduation.</a:t>
            </a:r>
          </a:p>
        </p:txBody>
      </p:sp>
      <p:sp>
        <p:nvSpPr>
          <p:cNvPr id="3" name="Title 2"/>
          <p:cNvSpPr>
            <a:spLocks noGrp="1"/>
          </p:cNvSpPr>
          <p:nvPr>
            <p:ph type="title"/>
          </p:nvPr>
        </p:nvSpPr>
        <p:spPr/>
        <p:txBody>
          <a:bodyPr>
            <a:normAutofit fontScale="90000"/>
          </a:bodyPr>
          <a:lstStyle/>
          <a:p>
            <a:r>
              <a:rPr lang="en-US" dirty="0" smtClean="0"/>
              <a:t>How long does it take to develop an ELC Portfolio? </a:t>
            </a:r>
            <a:endParaRPr lang="en-US" dirty="0"/>
          </a:p>
        </p:txBody>
      </p:sp>
    </p:spTree>
    <p:extLst>
      <p:ext uri="{BB962C8B-B14F-4D97-AF65-F5344CB8AC3E}">
        <p14:creationId xmlns:p14="http://schemas.microsoft.com/office/powerpoint/2010/main" val="37196949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838200" y="2743200"/>
            <a:ext cx="7656513" cy="3352800"/>
          </a:xfrm>
        </p:spPr>
        <p:txBody>
          <a:bodyPr>
            <a:noAutofit/>
          </a:bodyPr>
          <a:lstStyle/>
          <a:p>
            <a:r>
              <a:rPr lang="en-US" sz="3600" dirty="0" smtClean="0">
                <a:latin typeface="Narkisim" panose="020E0502050101010101" pitchFamily="34" charset="-79"/>
                <a:cs typeface="Narkisim" panose="020E0502050101010101" pitchFamily="34" charset="-79"/>
              </a:rPr>
              <a:t>Credit is based on the expertise of an anonymous faculty evaluator’s assessment of your learning outcomes demonstrated in the portfolio.  ELC is not graded, but rather granted credit hours. </a:t>
            </a:r>
          </a:p>
          <a:p>
            <a:endParaRPr lang="en-US" sz="3600" dirty="0"/>
          </a:p>
          <a:p>
            <a:r>
              <a:rPr lang="en-US" sz="3600" dirty="0" smtClean="0"/>
              <a:t>*</a:t>
            </a:r>
            <a:r>
              <a:rPr lang="en-US" sz="2000" dirty="0" smtClean="0"/>
              <a:t>Please note that credit is not guaranteed for your portfolio.</a:t>
            </a:r>
            <a:endParaRPr lang="en-US" sz="2000" dirty="0"/>
          </a:p>
        </p:txBody>
      </p:sp>
      <p:sp>
        <p:nvSpPr>
          <p:cNvPr id="3" name="Title 2"/>
          <p:cNvSpPr>
            <a:spLocks noGrp="1"/>
          </p:cNvSpPr>
          <p:nvPr>
            <p:ph type="title"/>
          </p:nvPr>
        </p:nvSpPr>
        <p:spPr/>
        <p:txBody>
          <a:bodyPr/>
          <a:lstStyle/>
          <a:p>
            <a:r>
              <a:rPr lang="en-US" dirty="0" smtClean="0"/>
              <a:t>How is ELC awarded? </a:t>
            </a:r>
            <a:endParaRPr lang="en-US" dirty="0"/>
          </a:p>
        </p:txBody>
      </p:sp>
    </p:spTree>
    <p:extLst>
      <p:ext uri="{BB962C8B-B14F-4D97-AF65-F5344CB8AC3E}">
        <p14:creationId xmlns:p14="http://schemas.microsoft.com/office/powerpoint/2010/main" val="28240142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2743200"/>
            <a:ext cx="7732713" cy="3733800"/>
          </a:xfrm>
        </p:spPr>
        <p:txBody>
          <a:bodyPr>
            <a:noAutofit/>
          </a:bodyPr>
          <a:lstStyle/>
          <a:p>
            <a:r>
              <a:rPr lang="en-US" sz="2200" b="1" dirty="0" smtClean="0">
                <a:latin typeface="Narkisim" panose="020E0502050101010101" pitchFamily="34" charset="-79"/>
                <a:cs typeface="Narkisim" panose="020E0502050101010101" pitchFamily="34" charset="-79"/>
              </a:rPr>
              <a:t>The University of Memphis has developed a rubric to direct the ELC award process.  The rubric describes the criteria used in the assessment:</a:t>
            </a:r>
          </a:p>
          <a:p>
            <a:pPr marL="571500" indent="-571500">
              <a:buFont typeface="Arial" panose="020B0604020202020204" pitchFamily="34" charset="0"/>
              <a:buChar char="•"/>
            </a:pPr>
            <a:r>
              <a:rPr lang="en-US" sz="2200" b="1" dirty="0" smtClean="0">
                <a:latin typeface="Narkisim" panose="020E0502050101010101" pitchFamily="34" charset="-79"/>
                <a:cs typeface="Narkisim" panose="020E0502050101010101" pitchFamily="34" charset="-79"/>
              </a:rPr>
              <a:t>Portfolio Presentation – inclusion and organization of all written narratives and supporting documentation.</a:t>
            </a:r>
          </a:p>
          <a:p>
            <a:pPr marL="571500" indent="-571500">
              <a:buFont typeface="Arial" panose="020B0604020202020204" pitchFamily="34" charset="0"/>
              <a:buChar char="•"/>
            </a:pPr>
            <a:r>
              <a:rPr lang="en-US" sz="2200" b="1" dirty="0" smtClean="0">
                <a:latin typeface="Narkisim" panose="020E0502050101010101" pitchFamily="34" charset="-79"/>
                <a:cs typeface="Narkisim" panose="020E0502050101010101" pitchFamily="34" charset="-79"/>
              </a:rPr>
              <a:t>Survey of Portfolio – demonstration of breadth and depth of content and display of critical thinking, reflective, and problem solving skills.</a:t>
            </a:r>
          </a:p>
          <a:p>
            <a:pPr marL="571500" indent="-571500">
              <a:buFont typeface="Arial" panose="020B0604020202020204" pitchFamily="34" charset="0"/>
              <a:buChar char="•"/>
            </a:pPr>
            <a:r>
              <a:rPr lang="en-US" sz="2200" b="1" dirty="0" smtClean="0">
                <a:latin typeface="Narkisim" panose="020E0502050101010101" pitchFamily="34" charset="-79"/>
                <a:cs typeface="Narkisim" panose="020E0502050101010101" pitchFamily="34" charset="-79"/>
              </a:rPr>
              <a:t>Learning Essay – thoroughly addressing Kolb’s four stages of Experiential Learning for each learning outcome.</a:t>
            </a:r>
          </a:p>
          <a:p>
            <a:pPr marL="571500" indent="-571500">
              <a:buFont typeface="Arial" panose="020B0604020202020204" pitchFamily="34" charset="0"/>
              <a:buChar char="•"/>
            </a:pPr>
            <a:endParaRPr lang="en-US" sz="3600" dirty="0"/>
          </a:p>
        </p:txBody>
      </p:sp>
      <p:sp>
        <p:nvSpPr>
          <p:cNvPr id="3" name="Title 2"/>
          <p:cNvSpPr>
            <a:spLocks noGrp="1"/>
          </p:cNvSpPr>
          <p:nvPr>
            <p:ph type="title"/>
          </p:nvPr>
        </p:nvSpPr>
        <p:spPr/>
        <p:txBody>
          <a:bodyPr>
            <a:normAutofit fontScale="90000"/>
          </a:bodyPr>
          <a:lstStyle/>
          <a:p>
            <a:r>
              <a:rPr lang="en-US" dirty="0" smtClean="0"/>
              <a:t>What is the portfolio evaluation criteria? </a:t>
            </a:r>
            <a:endParaRPr lang="en-US" dirty="0"/>
          </a:p>
        </p:txBody>
      </p:sp>
    </p:spTree>
    <p:extLst>
      <p:ext uri="{BB962C8B-B14F-4D97-AF65-F5344CB8AC3E}">
        <p14:creationId xmlns:p14="http://schemas.microsoft.com/office/powerpoint/2010/main" val="13543408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5800" y="2743200"/>
            <a:ext cx="7808913" cy="3886200"/>
          </a:xfrm>
        </p:spPr>
        <p:txBody>
          <a:bodyPr>
            <a:noAutofit/>
          </a:bodyPr>
          <a:lstStyle/>
          <a:p>
            <a:r>
              <a:rPr lang="en-US" sz="2400" b="1" dirty="0" smtClean="0">
                <a:latin typeface="Narkisim" panose="020E0502050101010101" pitchFamily="34" charset="-79"/>
                <a:cs typeface="Narkisim" panose="020E0502050101010101" pitchFamily="34" charset="-79"/>
              </a:rPr>
              <a:t>A portfolio evaluator wants to see:</a:t>
            </a:r>
          </a:p>
          <a:p>
            <a:pPr marL="571500" indent="-571500">
              <a:buFont typeface="Arial" panose="020B0604020202020204" pitchFamily="34" charset="0"/>
              <a:buChar char="•"/>
            </a:pPr>
            <a:r>
              <a:rPr lang="en-US" sz="2400" b="1" dirty="0" smtClean="0">
                <a:latin typeface="Narkisim" panose="020E0502050101010101" pitchFamily="34" charset="-79"/>
                <a:cs typeface="Narkisim" panose="020E0502050101010101" pitchFamily="34" charset="-79"/>
              </a:rPr>
              <a:t>Strong, college level writing skills;</a:t>
            </a:r>
          </a:p>
          <a:p>
            <a:pPr marL="571500" indent="-571500">
              <a:buFont typeface="Arial" panose="020B0604020202020204" pitchFamily="34" charset="0"/>
              <a:buChar char="•"/>
            </a:pPr>
            <a:r>
              <a:rPr lang="en-US" sz="2400" b="1" dirty="0" smtClean="0">
                <a:latin typeface="Narkisim" panose="020E0502050101010101" pitchFamily="34" charset="-79"/>
                <a:cs typeface="Narkisim" panose="020E0502050101010101" pitchFamily="34" charset="-79"/>
              </a:rPr>
              <a:t>Specific and concrete learning outcomes that are college level;</a:t>
            </a:r>
          </a:p>
          <a:p>
            <a:pPr marL="571500" indent="-571500">
              <a:buFont typeface="Arial" panose="020B0604020202020204" pitchFamily="34" charset="0"/>
              <a:buChar char="•"/>
            </a:pPr>
            <a:r>
              <a:rPr lang="en-US" sz="2400" b="1" dirty="0" smtClean="0">
                <a:latin typeface="Narkisim" panose="020E0502050101010101" pitchFamily="34" charset="-79"/>
                <a:cs typeface="Narkisim" panose="020E0502050101010101" pitchFamily="34" charset="-79"/>
              </a:rPr>
              <a:t>Sufficient evidence of learning from valid sources;</a:t>
            </a:r>
          </a:p>
          <a:p>
            <a:pPr marL="571500" indent="-571500">
              <a:buFont typeface="Arial" panose="020B0604020202020204" pitchFamily="34" charset="0"/>
              <a:buChar char="•"/>
            </a:pPr>
            <a:r>
              <a:rPr lang="en-US" sz="2400" b="1" dirty="0" smtClean="0">
                <a:latin typeface="Narkisim" panose="020E0502050101010101" pitchFamily="34" charset="-79"/>
                <a:cs typeface="Narkisim" panose="020E0502050101010101" pitchFamily="34" charset="-79"/>
              </a:rPr>
              <a:t>Both theoretical and practical understanding of the learning principles and theories;</a:t>
            </a:r>
          </a:p>
          <a:p>
            <a:pPr marL="571500" indent="-571500">
              <a:buFont typeface="Arial" panose="020B0604020202020204" pitchFamily="34" charset="0"/>
              <a:buChar char="•"/>
            </a:pPr>
            <a:r>
              <a:rPr lang="en-US" sz="2400" b="1" dirty="0" smtClean="0">
                <a:latin typeface="Narkisim" panose="020E0502050101010101" pitchFamily="34" charset="-79"/>
                <a:cs typeface="Narkisim" panose="020E0502050101010101" pitchFamily="34" charset="-79"/>
              </a:rPr>
              <a:t>Transferable skills, competencies, and knowledge that are generally applicable to other contexts.</a:t>
            </a:r>
          </a:p>
          <a:p>
            <a:pPr marL="571500" indent="-571500">
              <a:buFont typeface="Arial" panose="020B0604020202020204" pitchFamily="34" charset="0"/>
              <a:buChar char="•"/>
            </a:pPr>
            <a:endParaRPr lang="en-US" sz="3600" dirty="0"/>
          </a:p>
        </p:txBody>
      </p:sp>
      <p:sp>
        <p:nvSpPr>
          <p:cNvPr id="3" name="Title 2"/>
          <p:cNvSpPr>
            <a:spLocks noGrp="1"/>
          </p:cNvSpPr>
          <p:nvPr>
            <p:ph type="title"/>
          </p:nvPr>
        </p:nvSpPr>
        <p:spPr/>
        <p:txBody>
          <a:bodyPr>
            <a:normAutofit fontScale="90000"/>
          </a:bodyPr>
          <a:lstStyle/>
          <a:p>
            <a:r>
              <a:rPr lang="en-US" dirty="0" smtClean="0"/>
              <a:t>What is the portfolio evaluation criteria? </a:t>
            </a:r>
            <a:endParaRPr lang="en-US" dirty="0"/>
          </a:p>
        </p:txBody>
      </p:sp>
    </p:spTree>
    <p:extLst>
      <p:ext uri="{BB962C8B-B14F-4D97-AF65-F5344CB8AC3E}">
        <p14:creationId xmlns:p14="http://schemas.microsoft.com/office/powerpoint/2010/main" val="33453241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743200"/>
            <a:ext cx="7123113" cy="3810000"/>
          </a:xfrm>
        </p:spPr>
        <p:txBody>
          <a:bodyPr>
            <a:normAutofit/>
          </a:bodyPr>
          <a:lstStyle/>
          <a:p>
            <a:pPr marL="571500" lvl="1" indent="-571500">
              <a:spcBef>
                <a:spcPts val="700"/>
              </a:spcBef>
              <a:buClr>
                <a:schemeClr val="accent2"/>
              </a:buClr>
              <a:buSzPct val="60000"/>
              <a:buFont typeface="Arial" pitchFamily="34" charset="0"/>
              <a:buChar char="•"/>
            </a:pPr>
            <a:r>
              <a:rPr lang="en-US" sz="3200" b="1" dirty="0">
                <a:solidFill>
                  <a:schemeClr val="tx1"/>
                </a:solidFill>
                <a:latin typeface="Narkisim" panose="020E0502050101010101" pitchFamily="34" charset="-79"/>
                <a:cs typeface="Narkisim" panose="020E0502050101010101" pitchFamily="34" charset="-79"/>
              </a:rPr>
              <a:t>Faculty evaluation can take 8-12 weeks to properly review and assess the portfolio content for possible college credit</a:t>
            </a:r>
            <a:r>
              <a:rPr lang="en-US" sz="3200" b="1" dirty="0" smtClean="0">
                <a:solidFill>
                  <a:schemeClr val="tx1"/>
                </a:solidFill>
                <a:latin typeface="Narkisim" panose="020E0502050101010101" pitchFamily="34" charset="-79"/>
                <a:cs typeface="Narkisim" panose="020E0502050101010101" pitchFamily="34" charset="-79"/>
              </a:rPr>
              <a:t>.</a:t>
            </a:r>
          </a:p>
          <a:p>
            <a:pPr marL="571500" lvl="1" indent="-571500">
              <a:spcBef>
                <a:spcPts val="700"/>
              </a:spcBef>
              <a:buClr>
                <a:schemeClr val="accent2"/>
              </a:buClr>
              <a:buSzPct val="60000"/>
              <a:buFont typeface="Arial" pitchFamily="34" charset="0"/>
              <a:buChar char="•"/>
            </a:pPr>
            <a:r>
              <a:rPr lang="en-US" sz="3200" b="1" dirty="0" smtClean="0">
                <a:solidFill>
                  <a:schemeClr val="tx1"/>
                </a:solidFill>
                <a:latin typeface="Narkisim" panose="020E0502050101010101" pitchFamily="34" charset="-79"/>
                <a:cs typeface="Narkisim" panose="020E0502050101010101" pitchFamily="34" charset="-79"/>
              </a:rPr>
              <a:t>The ELC Coordinator will notify you of the anonymous evaluator’s decision via email.</a:t>
            </a:r>
            <a:r>
              <a:rPr lang="en-US" sz="3200" dirty="0" smtClean="0">
                <a:solidFill>
                  <a:schemeClr val="tx1"/>
                </a:solidFill>
                <a:latin typeface="Narkisim" panose="020E0502050101010101" pitchFamily="34" charset="-79"/>
                <a:cs typeface="Narkisim" panose="020E0502050101010101" pitchFamily="34" charset="-79"/>
              </a:rPr>
              <a:t> </a:t>
            </a:r>
            <a:endParaRPr lang="en-US" sz="3200" dirty="0">
              <a:solidFill>
                <a:schemeClr val="tx1"/>
              </a:solidFill>
              <a:latin typeface="Narkisim" panose="020E0502050101010101" pitchFamily="34" charset="-79"/>
              <a:cs typeface="Narkisim" panose="020E0502050101010101" pitchFamily="34" charset="-79"/>
            </a:endParaRPr>
          </a:p>
        </p:txBody>
      </p:sp>
      <p:sp>
        <p:nvSpPr>
          <p:cNvPr id="3" name="Title 2"/>
          <p:cNvSpPr>
            <a:spLocks noGrp="1"/>
          </p:cNvSpPr>
          <p:nvPr>
            <p:ph type="title"/>
          </p:nvPr>
        </p:nvSpPr>
        <p:spPr/>
        <p:txBody>
          <a:bodyPr>
            <a:normAutofit fontScale="90000"/>
          </a:bodyPr>
          <a:lstStyle/>
          <a:p>
            <a:r>
              <a:rPr lang="en-US" dirty="0" smtClean="0"/>
              <a:t>How long does it take to find out if I have been awarded the credit? </a:t>
            </a:r>
            <a:endParaRPr lang="en-US" dirty="0"/>
          </a:p>
        </p:txBody>
      </p:sp>
    </p:spTree>
    <p:extLst>
      <p:ext uri="{BB962C8B-B14F-4D97-AF65-F5344CB8AC3E}">
        <p14:creationId xmlns:p14="http://schemas.microsoft.com/office/powerpoint/2010/main" val="1293114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I have experiences that I want to document in an ELC Portfolio. How do I get started? </a:t>
            </a:r>
            <a:endParaRPr lang="en-US" sz="3600" dirty="0"/>
          </a:p>
        </p:txBody>
      </p:sp>
      <p:sp>
        <p:nvSpPr>
          <p:cNvPr id="5" name="Text Placeholder 4"/>
          <p:cNvSpPr>
            <a:spLocks noGrp="1"/>
          </p:cNvSpPr>
          <p:nvPr>
            <p:ph type="body" idx="2"/>
          </p:nvPr>
        </p:nvSpPr>
        <p:spPr>
          <a:xfrm>
            <a:off x="152400" y="1752600"/>
            <a:ext cx="3200400" cy="4343400"/>
          </a:xfrm>
          <a:solidFill>
            <a:schemeClr val="accent4">
              <a:lumMod val="60000"/>
              <a:lumOff val="40000"/>
            </a:schemeClr>
          </a:solidFill>
          <a:ln w="76200"/>
        </p:spPr>
        <p:txBody>
          <a:bodyPr>
            <a:normAutofit lnSpcReduction="10000"/>
          </a:bodyPr>
          <a:lstStyle/>
          <a:p>
            <a:r>
              <a:rPr lang="en-US" dirty="0" smtClean="0"/>
              <a:t>You will need to complete four steps in order to get started. </a:t>
            </a:r>
          </a:p>
          <a:p>
            <a:pPr marL="342900" indent="-342900">
              <a:buClr>
                <a:schemeClr val="bg1"/>
              </a:buClr>
              <a:buFont typeface="+mj-lt"/>
              <a:buAutoNum type="arabicPeriod"/>
            </a:pPr>
            <a:r>
              <a:rPr lang="en-US" dirty="0" smtClean="0"/>
              <a:t>Contact your Academic Advisor.</a:t>
            </a:r>
          </a:p>
          <a:p>
            <a:pPr marL="342900" indent="-342900">
              <a:buClr>
                <a:schemeClr val="bg1"/>
              </a:buClr>
              <a:buFont typeface="+mj-lt"/>
              <a:buAutoNum type="arabicPeriod"/>
            </a:pPr>
            <a:r>
              <a:rPr lang="en-US" dirty="0" smtClean="0"/>
              <a:t>Complete the Letter of Intent (LOI).</a:t>
            </a:r>
          </a:p>
          <a:p>
            <a:pPr marL="342900" indent="-342900">
              <a:buClr>
                <a:schemeClr val="bg1"/>
              </a:buClr>
              <a:buFont typeface="+mj-lt"/>
              <a:buAutoNum type="arabicPeriod"/>
            </a:pPr>
            <a:r>
              <a:rPr lang="en-US" dirty="0" smtClean="0"/>
              <a:t>Submit the Portfolio Deposit.</a:t>
            </a:r>
          </a:p>
          <a:p>
            <a:pPr marL="342900" indent="-342900">
              <a:buClr>
                <a:schemeClr val="bg1"/>
              </a:buClr>
              <a:buFont typeface="+mj-lt"/>
              <a:buAutoNum type="arabicPeriod"/>
            </a:pPr>
            <a:r>
              <a:rPr lang="en-US" dirty="0"/>
              <a:t>F</a:t>
            </a:r>
            <a:r>
              <a:rPr lang="en-US" dirty="0" smtClean="0"/>
              <a:t>orward your LOI </a:t>
            </a:r>
            <a:r>
              <a:rPr lang="en-US" dirty="0"/>
              <a:t>and a copy of your payment receipt </a:t>
            </a:r>
            <a:r>
              <a:rPr lang="en-US" dirty="0" smtClean="0"/>
              <a:t>to: </a:t>
            </a:r>
            <a:r>
              <a:rPr lang="en-US" b="1" dirty="0" smtClean="0">
                <a:hlinkClick r:id="rId2"/>
              </a:rPr>
              <a:t>elc_program@memphis.edu</a:t>
            </a:r>
            <a:r>
              <a:rPr lang="en-US" b="1" dirty="0" smtClean="0"/>
              <a:t> </a:t>
            </a:r>
            <a:endParaRPr lang="en-US" b="1" dirty="0"/>
          </a:p>
        </p:txBody>
      </p:sp>
      <p:graphicFrame>
        <p:nvGraphicFramePr>
          <p:cNvPr id="3" name="Content Placeholder 2"/>
          <p:cNvGraphicFramePr>
            <a:graphicFrameLocks noGrp="1"/>
          </p:cNvGraphicFramePr>
          <p:nvPr>
            <p:ph sz="quarter" idx="1"/>
            <p:extLst>
              <p:ext uri="{D42A27DB-BD31-4B8C-83A1-F6EECF244321}">
                <p14:modId xmlns:p14="http://schemas.microsoft.com/office/powerpoint/2010/main" val="1361510869"/>
              </p:ext>
            </p:extLst>
          </p:nvPr>
        </p:nvGraphicFramePr>
        <p:xfrm>
          <a:off x="3429000" y="1828800"/>
          <a:ext cx="56388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4055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complete the Letter of Intent?</a:t>
            </a:r>
            <a:endParaRPr lang="en-US" dirty="0"/>
          </a:p>
        </p:txBody>
      </p:sp>
      <p:sp>
        <p:nvSpPr>
          <p:cNvPr id="3" name="Content Placeholder 2"/>
          <p:cNvSpPr>
            <a:spLocks noGrp="1"/>
          </p:cNvSpPr>
          <p:nvPr>
            <p:ph sz="quarter" idx="2"/>
          </p:nvPr>
        </p:nvSpPr>
        <p:spPr>
          <a:xfrm>
            <a:off x="304800" y="1752600"/>
            <a:ext cx="3886200" cy="4648200"/>
          </a:xfrm>
        </p:spPr>
        <p:txBody>
          <a:bodyPr/>
          <a:lstStyle/>
          <a:p>
            <a:r>
              <a:rPr lang="en-US" dirty="0" smtClean="0"/>
              <a:t>The </a:t>
            </a:r>
            <a:r>
              <a:rPr lang="en-US" dirty="0" smtClean="0">
                <a:hlinkClick r:id="rId2" action="ppaction://hlinkfile"/>
              </a:rPr>
              <a:t>Letter of Intent</a:t>
            </a:r>
            <a:r>
              <a:rPr lang="en-US" dirty="0" smtClean="0"/>
              <a:t> is a PDF file. </a:t>
            </a:r>
          </a:p>
          <a:p>
            <a:r>
              <a:rPr lang="en-US" dirty="0" smtClean="0"/>
              <a:t>You will be permitted to type your information into the document.</a:t>
            </a:r>
          </a:p>
          <a:p>
            <a:r>
              <a:rPr lang="en-US" dirty="0" smtClean="0"/>
              <a:t>You are also able to save the document. </a:t>
            </a:r>
            <a:endParaRPr lang="en-US" dirty="0"/>
          </a:p>
        </p:txBody>
      </p:sp>
      <p:pic>
        <p:nvPicPr>
          <p:cNvPr id="6" name="Content Placeholder 5"/>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5029200" y="1981200"/>
            <a:ext cx="3352800" cy="4038600"/>
          </a:xfrm>
        </p:spPr>
      </p:pic>
    </p:spTree>
    <p:extLst>
      <p:ext uri="{BB962C8B-B14F-4D97-AF65-F5344CB8AC3E}">
        <p14:creationId xmlns:p14="http://schemas.microsoft.com/office/powerpoint/2010/main" val="3080553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smtClean="0"/>
              <a:t>How do I complete the Letter of Intent?</a:t>
            </a:r>
            <a:endParaRPr lang="en-US" dirty="0"/>
          </a:p>
        </p:txBody>
      </p:sp>
      <p:sp>
        <p:nvSpPr>
          <p:cNvPr id="12" name="TextBox 11"/>
          <p:cNvSpPr txBox="1"/>
          <p:nvPr/>
        </p:nvSpPr>
        <p:spPr>
          <a:xfrm>
            <a:off x="228600" y="1524000"/>
            <a:ext cx="8610600" cy="646331"/>
          </a:xfrm>
          <a:prstGeom prst="rect">
            <a:avLst/>
          </a:prstGeom>
          <a:noFill/>
        </p:spPr>
        <p:txBody>
          <a:bodyPr wrap="square" rtlCol="0">
            <a:spAutoFit/>
          </a:bodyPr>
          <a:lstStyle/>
          <a:p>
            <a:r>
              <a:rPr lang="en-US" dirty="0">
                <a:solidFill>
                  <a:srgbClr val="002060"/>
                </a:solidFill>
              </a:rPr>
              <a:t>The purpose of the Letter of Intent is to identify the areas of your expertise that you plan to include in your petition. </a:t>
            </a:r>
          </a:p>
        </p:txBody>
      </p:sp>
      <p:sp>
        <p:nvSpPr>
          <p:cNvPr id="14" name="TextBox 13"/>
          <p:cNvSpPr txBox="1"/>
          <p:nvPr/>
        </p:nvSpPr>
        <p:spPr>
          <a:xfrm>
            <a:off x="7010398" y="5015345"/>
            <a:ext cx="2057400" cy="1815882"/>
          </a:xfrm>
          <a:prstGeom prst="rect">
            <a:avLst/>
          </a:prstGeom>
          <a:noFill/>
        </p:spPr>
        <p:txBody>
          <a:bodyPr wrap="square" rtlCol="0">
            <a:spAutoFit/>
          </a:bodyPr>
          <a:lstStyle/>
          <a:p>
            <a:r>
              <a:rPr lang="en-US" sz="1600" b="1" dirty="0">
                <a:solidFill>
                  <a:prstClr val="black"/>
                </a:solidFill>
              </a:rPr>
              <a:t>The bottom portion of the first page asks you to identify the areas of your expertise that you hope to be awarded credit. </a:t>
            </a:r>
          </a:p>
        </p:txBody>
      </p:sp>
      <p:sp>
        <p:nvSpPr>
          <p:cNvPr id="15" name="TextBox 14"/>
          <p:cNvSpPr txBox="1"/>
          <p:nvPr/>
        </p:nvSpPr>
        <p:spPr>
          <a:xfrm>
            <a:off x="129309" y="3124200"/>
            <a:ext cx="2590800" cy="1077218"/>
          </a:xfrm>
          <a:prstGeom prst="rect">
            <a:avLst/>
          </a:prstGeom>
          <a:noFill/>
        </p:spPr>
        <p:txBody>
          <a:bodyPr wrap="square" rtlCol="0">
            <a:spAutoFit/>
          </a:bodyPr>
          <a:lstStyle/>
          <a:p>
            <a:r>
              <a:rPr lang="en-US" sz="1600" b="1" dirty="0">
                <a:solidFill>
                  <a:prstClr val="black"/>
                </a:solidFill>
              </a:rPr>
              <a:t>The top section of the first page asks you to provide basic information. </a:t>
            </a:r>
          </a:p>
          <a:p>
            <a:endParaRPr lang="en-US" sz="1600" dirty="0">
              <a:solidFill>
                <a:prstClr val="black"/>
              </a:solidFill>
            </a:endParaRP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743200" y="2170330"/>
            <a:ext cx="3694445" cy="4382869"/>
          </a:xfrm>
        </p:spPr>
      </p:pic>
      <p:cxnSp>
        <p:nvCxnSpPr>
          <p:cNvPr id="17" name="Straight Arrow Connector 16"/>
          <p:cNvCxnSpPr/>
          <p:nvPr/>
        </p:nvCxnSpPr>
        <p:spPr>
          <a:xfrm>
            <a:off x="1371600" y="3962400"/>
            <a:ext cx="176414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6019802" y="5638800"/>
            <a:ext cx="990596"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073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1600200" y="5715000"/>
            <a:ext cx="7315200" cy="914400"/>
          </a:xfrm>
        </p:spPr>
        <p:txBody>
          <a:bodyPr>
            <a:normAutofit fontScale="62500" lnSpcReduction="20000"/>
          </a:bodyPr>
          <a:lstStyle/>
          <a:p>
            <a:pPr algn="ctr"/>
            <a:endParaRPr lang="en-US" sz="2000" b="1" dirty="0" smtClean="0">
              <a:solidFill>
                <a:srgbClr val="002060"/>
              </a:solidFill>
            </a:endParaRPr>
          </a:p>
          <a:p>
            <a:r>
              <a:rPr lang="en-US" sz="4000" b="1" cap="all" dirty="0" smtClean="0">
                <a:solidFill>
                  <a:srgbClr val="002060"/>
                </a:solidFill>
              </a:rPr>
              <a:t>Learn how to Make your experience COUNT</a:t>
            </a:r>
            <a:endParaRPr lang="en-US" sz="4000" b="1" cap="all" dirty="0">
              <a:solidFill>
                <a:srgbClr val="002060"/>
              </a:solidFill>
            </a:endParaRPr>
          </a:p>
        </p:txBody>
      </p:sp>
      <p:sp>
        <p:nvSpPr>
          <p:cNvPr id="4" name="Title 3"/>
          <p:cNvSpPr>
            <a:spLocks noGrp="1"/>
          </p:cNvSpPr>
          <p:nvPr>
            <p:ph type="title"/>
          </p:nvPr>
        </p:nvSpPr>
        <p:spPr>
          <a:xfrm>
            <a:off x="1600200" y="4648200"/>
            <a:ext cx="7315200" cy="762000"/>
          </a:xfrm>
        </p:spPr>
        <p:txBody>
          <a:bodyPr>
            <a:normAutofit fontScale="90000"/>
          </a:bodyPr>
          <a:lstStyle/>
          <a:p>
            <a:pPr algn="ctr"/>
            <a:r>
              <a:rPr lang="en-US" b="1" dirty="0" smtClean="0"/>
              <a:t>Have you gained valuable knowledge and skills throughout your various experiences? </a:t>
            </a:r>
            <a:endParaRPr lang="en-US" b="1" dirty="0"/>
          </a:p>
        </p:txBody>
      </p:sp>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8452" r="8452"/>
          <a:stretch>
            <a:fillRect/>
          </a:stretch>
        </p:blipFill>
        <p:spPr/>
      </p:pic>
      <p:sp>
        <p:nvSpPr>
          <p:cNvPr id="8" name="Action Button: Forward or Next 7">
            <a:hlinkClick r:id="" action="ppaction://hlinkshowjump?jump=nextslide" highlightClick="1"/>
          </p:cNvPr>
          <p:cNvSpPr/>
          <p:nvPr/>
        </p:nvSpPr>
        <p:spPr>
          <a:xfrm>
            <a:off x="8534400" y="5920509"/>
            <a:ext cx="381000" cy="43204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040790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complete the Letter of Intent? </a:t>
            </a:r>
            <a:endParaRPr lang="en-US" dirty="0"/>
          </a:p>
        </p:txBody>
      </p:sp>
      <p:sp>
        <p:nvSpPr>
          <p:cNvPr id="5" name="TextBox 4"/>
          <p:cNvSpPr txBox="1"/>
          <p:nvPr/>
        </p:nvSpPr>
        <p:spPr>
          <a:xfrm>
            <a:off x="533400" y="1447800"/>
            <a:ext cx="8001000" cy="646331"/>
          </a:xfrm>
          <a:prstGeom prst="rect">
            <a:avLst/>
          </a:prstGeom>
          <a:noFill/>
        </p:spPr>
        <p:txBody>
          <a:bodyPr wrap="square" rtlCol="0">
            <a:spAutoFit/>
          </a:bodyPr>
          <a:lstStyle/>
          <a:p>
            <a:r>
              <a:rPr lang="en-US" dirty="0">
                <a:solidFill>
                  <a:srgbClr val="002060"/>
                </a:solidFill>
              </a:rPr>
              <a:t>The second page of the document will ask you to acknowledge your understanding of program policies and procedures. </a:t>
            </a:r>
          </a:p>
        </p:txBody>
      </p:sp>
      <p:sp>
        <p:nvSpPr>
          <p:cNvPr id="6" name="TextBox 5"/>
          <p:cNvSpPr txBox="1"/>
          <p:nvPr/>
        </p:nvSpPr>
        <p:spPr>
          <a:xfrm>
            <a:off x="76200" y="2666331"/>
            <a:ext cx="2286000" cy="276999"/>
          </a:xfrm>
          <a:prstGeom prst="rect">
            <a:avLst/>
          </a:prstGeom>
          <a:noFill/>
        </p:spPr>
        <p:txBody>
          <a:bodyPr wrap="square" rtlCol="0">
            <a:spAutoFit/>
          </a:bodyPr>
          <a:lstStyle/>
          <a:p>
            <a:r>
              <a:rPr lang="en-US" sz="1200" dirty="0">
                <a:solidFill>
                  <a:srgbClr val="002060"/>
                </a:solidFill>
              </a:rPr>
              <a:t>Type your name here</a:t>
            </a:r>
          </a:p>
        </p:txBody>
      </p:sp>
      <p:sp>
        <p:nvSpPr>
          <p:cNvPr id="9" name="TextBox 8"/>
          <p:cNvSpPr txBox="1"/>
          <p:nvPr/>
        </p:nvSpPr>
        <p:spPr>
          <a:xfrm>
            <a:off x="81973" y="3729150"/>
            <a:ext cx="2075873" cy="646331"/>
          </a:xfrm>
          <a:prstGeom prst="rect">
            <a:avLst/>
          </a:prstGeom>
          <a:noFill/>
          <a:ln w="12700">
            <a:noFill/>
          </a:ln>
        </p:spPr>
        <p:txBody>
          <a:bodyPr wrap="square" rtlCol="0">
            <a:spAutoFit/>
          </a:bodyPr>
          <a:lstStyle/>
          <a:p>
            <a:r>
              <a:rPr lang="en-US" sz="1200" dirty="0">
                <a:solidFill>
                  <a:srgbClr val="002060"/>
                </a:solidFill>
              </a:rPr>
              <a:t>Click in the boxes to acknowledge you understand each individual statement</a:t>
            </a:r>
          </a:p>
        </p:txBody>
      </p:sp>
      <p:sp>
        <p:nvSpPr>
          <p:cNvPr id="14" name="TextBox 13"/>
          <p:cNvSpPr txBox="1"/>
          <p:nvPr/>
        </p:nvSpPr>
        <p:spPr>
          <a:xfrm>
            <a:off x="-51954" y="5179367"/>
            <a:ext cx="2209800" cy="461665"/>
          </a:xfrm>
          <a:prstGeom prst="rect">
            <a:avLst/>
          </a:prstGeom>
          <a:noFill/>
        </p:spPr>
        <p:txBody>
          <a:bodyPr wrap="square" rtlCol="0">
            <a:spAutoFit/>
          </a:bodyPr>
          <a:lstStyle/>
          <a:p>
            <a:r>
              <a:rPr lang="en-US" sz="1200" dirty="0">
                <a:solidFill>
                  <a:srgbClr val="002060"/>
                </a:solidFill>
              </a:rPr>
              <a:t>Type your name here to serve as your electronic signature</a:t>
            </a:r>
          </a:p>
        </p:txBody>
      </p:sp>
      <p:sp>
        <p:nvSpPr>
          <p:cNvPr id="19" name="TextBox 18"/>
          <p:cNvSpPr txBox="1"/>
          <p:nvPr/>
        </p:nvSpPr>
        <p:spPr>
          <a:xfrm>
            <a:off x="7181850" y="5671839"/>
            <a:ext cx="2057400" cy="646331"/>
          </a:xfrm>
          <a:prstGeom prst="rect">
            <a:avLst/>
          </a:prstGeom>
          <a:noFill/>
        </p:spPr>
        <p:txBody>
          <a:bodyPr wrap="square" rtlCol="0">
            <a:spAutoFit/>
          </a:bodyPr>
          <a:lstStyle/>
          <a:p>
            <a:r>
              <a:rPr lang="en-US" sz="1200" dirty="0">
                <a:solidFill>
                  <a:srgbClr val="002060"/>
                </a:solidFill>
              </a:rPr>
              <a:t>Click any applicable boxes  to identify how you learned about ELC</a:t>
            </a:r>
          </a:p>
        </p:txBody>
      </p:sp>
      <p:sp>
        <p:nvSpPr>
          <p:cNvPr id="20" name="TextBox 19"/>
          <p:cNvSpPr txBox="1"/>
          <p:nvPr/>
        </p:nvSpPr>
        <p:spPr>
          <a:xfrm>
            <a:off x="170872" y="5927153"/>
            <a:ext cx="1898073" cy="461665"/>
          </a:xfrm>
          <a:prstGeom prst="rect">
            <a:avLst/>
          </a:prstGeom>
          <a:noFill/>
        </p:spPr>
        <p:txBody>
          <a:bodyPr wrap="square" rtlCol="0">
            <a:spAutoFit/>
          </a:bodyPr>
          <a:lstStyle/>
          <a:p>
            <a:r>
              <a:rPr lang="en-US" sz="1200" dirty="0">
                <a:solidFill>
                  <a:srgbClr val="002060"/>
                </a:solidFill>
              </a:rPr>
              <a:t>Type your Academic Advisor’s Name Here</a:t>
            </a:r>
          </a:p>
        </p:txBody>
      </p:sp>
      <p:cxnSp>
        <p:nvCxnSpPr>
          <p:cNvPr id="8" name="Straight Arrow Connector 7"/>
          <p:cNvCxnSpPr/>
          <p:nvPr/>
        </p:nvCxnSpPr>
        <p:spPr>
          <a:xfrm>
            <a:off x="1828800" y="2821709"/>
            <a:ext cx="1179299"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ight Arrow 9"/>
          <p:cNvSpPr/>
          <p:nvPr/>
        </p:nvSpPr>
        <p:spPr>
          <a:xfrm>
            <a:off x="2202873" y="3810000"/>
            <a:ext cx="8052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21" name="Straight Arrow Connector 20"/>
          <p:cNvCxnSpPr/>
          <p:nvPr/>
        </p:nvCxnSpPr>
        <p:spPr>
          <a:xfrm>
            <a:off x="1676400" y="6019800"/>
            <a:ext cx="1676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312160" y="2127581"/>
            <a:ext cx="3469640" cy="4495800"/>
          </a:xfrm>
        </p:spPr>
      </p:pic>
      <p:cxnSp>
        <p:nvCxnSpPr>
          <p:cNvPr id="16" name="Straight Arrow Connector 15"/>
          <p:cNvCxnSpPr/>
          <p:nvPr/>
        </p:nvCxnSpPr>
        <p:spPr>
          <a:xfrm>
            <a:off x="1524000" y="5410200"/>
            <a:ext cx="2057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400800" y="5885528"/>
            <a:ext cx="9144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0256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Do I have to match my experiences to the remaining courses in my degree program? </a:t>
            </a:r>
            <a:endParaRPr lang="en-US" sz="3600" dirty="0"/>
          </a:p>
        </p:txBody>
      </p:sp>
      <p:sp>
        <p:nvSpPr>
          <p:cNvPr id="3" name="Content Placeholder 2"/>
          <p:cNvSpPr>
            <a:spLocks noGrp="1"/>
          </p:cNvSpPr>
          <p:nvPr>
            <p:ph sz="quarter" idx="1"/>
          </p:nvPr>
        </p:nvSpPr>
        <p:spPr/>
        <p:txBody>
          <a:bodyPr>
            <a:normAutofit fontScale="92500"/>
          </a:bodyPr>
          <a:lstStyle/>
          <a:p>
            <a:r>
              <a:rPr lang="en-US" sz="3600" dirty="0">
                <a:latin typeface="Narkisim" panose="020E0502050101010101" pitchFamily="34" charset="-79"/>
                <a:cs typeface="Narkisim" panose="020E0502050101010101" pitchFamily="34" charset="-79"/>
              </a:rPr>
              <a:t>Y</a:t>
            </a:r>
            <a:r>
              <a:rPr lang="en-US" sz="3600" dirty="0" smtClean="0">
                <a:latin typeface="Narkisim" panose="020E0502050101010101" pitchFamily="34" charset="-79"/>
                <a:cs typeface="Narkisim" panose="020E0502050101010101" pitchFamily="34" charset="-79"/>
              </a:rPr>
              <a:t>ou are not required to course match, but you may attempt to receive credit for an exact course that is listed in your degree plan. </a:t>
            </a:r>
          </a:p>
          <a:p>
            <a:r>
              <a:rPr lang="en-US" sz="3600" dirty="0" smtClean="0">
                <a:latin typeface="Narkisim" panose="020E0502050101010101" pitchFamily="34" charset="-79"/>
                <a:cs typeface="Narkisim" panose="020E0502050101010101" pitchFamily="34" charset="-79"/>
              </a:rPr>
              <a:t>ELC is intended to display in one electronic project your unique knowledge base and skills set that you have developed throughout your experiences. </a:t>
            </a:r>
          </a:p>
          <a:p>
            <a:pPr marL="0" indent="0">
              <a:buNone/>
            </a:pPr>
            <a:r>
              <a:rPr lang="en-US" dirty="0" smtClean="0"/>
              <a:t>  </a:t>
            </a:r>
          </a:p>
          <a:p>
            <a:endParaRPr lang="en-US" dirty="0" smtClean="0"/>
          </a:p>
        </p:txBody>
      </p:sp>
    </p:spTree>
    <p:extLst>
      <p:ext uri="{BB962C8B-B14F-4D97-AF65-F5344CB8AC3E}">
        <p14:creationId xmlns:p14="http://schemas.microsoft.com/office/powerpoint/2010/main" val="6913918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May I petition for credit in areas that are not directly related to my degree program? </a:t>
            </a:r>
            <a:endParaRPr lang="en-US" sz="3200" dirty="0"/>
          </a:p>
        </p:txBody>
      </p:sp>
      <p:sp>
        <p:nvSpPr>
          <p:cNvPr id="3" name="Content Placeholder 2"/>
          <p:cNvSpPr>
            <a:spLocks noGrp="1"/>
          </p:cNvSpPr>
          <p:nvPr>
            <p:ph sz="quarter" idx="1"/>
          </p:nvPr>
        </p:nvSpPr>
        <p:spPr/>
        <p:txBody>
          <a:bodyPr/>
          <a:lstStyle/>
          <a:p>
            <a:r>
              <a:rPr lang="en-US" dirty="0">
                <a:latin typeface="Narkisim" panose="020E0502050101010101" pitchFamily="34" charset="-79"/>
                <a:cs typeface="Narkisim" panose="020E0502050101010101" pitchFamily="34" charset="-79"/>
              </a:rPr>
              <a:t>Y</a:t>
            </a:r>
            <a:r>
              <a:rPr lang="en-US" dirty="0" smtClean="0">
                <a:latin typeface="Narkisim" panose="020E0502050101010101" pitchFamily="34" charset="-79"/>
                <a:cs typeface="Narkisim" panose="020E0502050101010101" pitchFamily="34" charset="-79"/>
              </a:rPr>
              <a:t>ou may document experiences that are not directly related to your degree program if you are attempting to receive credit that may be used to satisfy General Elective requirements. </a:t>
            </a:r>
          </a:p>
          <a:p>
            <a:pPr marL="0" indent="0">
              <a:buNone/>
            </a:pPr>
            <a:endParaRPr lang="en-US" dirty="0" smtClean="0"/>
          </a:p>
          <a:p>
            <a:pPr marL="0" indent="0">
              <a:buNone/>
            </a:pPr>
            <a:endParaRPr lang="en-US" sz="2000" dirty="0" smtClean="0"/>
          </a:p>
          <a:p>
            <a:pPr marL="0" indent="0">
              <a:buNone/>
            </a:pPr>
            <a:endParaRPr lang="en-US" sz="2000" dirty="0"/>
          </a:p>
          <a:p>
            <a:pPr marL="0" indent="0">
              <a:buNone/>
            </a:pPr>
            <a:r>
              <a:rPr lang="en-US" sz="2400" dirty="0" smtClean="0">
                <a:solidFill>
                  <a:srgbClr val="FF0000"/>
                </a:solidFill>
              </a:rPr>
              <a:t>*Please contact your Academic Advisor to determine if you have any General Elective requirements remaining. </a:t>
            </a:r>
            <a:endParaRPr lang="en-US" sz="2400" dirty="0">
              <a:solidFill>
                <a:srgbClr val="FF0000"/>
              </a:solidFill>
            </a:endParaRPr>
          </a:p>
        </p:txBody>
      </p:sp>
    </p:spTree>
    <p:extLst>
      <p:ext uri="{BB962C8B-B14F-4D97-AF65-F5344CB8AC3E}">
        <p14:creationId xmlns:p14="http://schemas.microsoft.com/office/powerpoint/2010/main" val="3195828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choose which areas to include in my petition? </a:t>
            </a:r>
            <a:endParaRPr lang="en-US" dirty="0"/>
          </a:p>
        </p:txBody>
      </p:sp>
      <p:sp>
        <p:nvSpPr>
          <p:cNvPr id="3" name="Content Placeholder 2"/>
          <p:cNvSpPr>
            <a:spLocks noGrp="1"/>
          </p:cNvSpPr>
          <p:nvPr>
            <p:ph sz="quarter" idx="2"/>
          </p:nvPr>
        </p:nvSpPr>
        <p:spPr>
          <a:xfrm>
            <a:off x="609600" y="2438400"/>
            <a:ext cx="3886200" cy="3200400"/>
          </a:xfrm>
        </p:spPr>
        <p:txBody>
          <a:bodyPr>
            <a:normAutofit fontScale="92500"/>
          </a:bodyPr>
          <a:lstStyle/>
          <a:p>
            <a:pPr marL="0" indent="0">
              <a:buNone/>
            </a:pPr>
            <a:r>
              <a:rPr lang="en-US" dirty="0" smtClean="0">
                <a:solidFill>
                  <a:srgbClr val="002060"/>
                </a:solidFill>
              </a:rPr>
              <a:t>Ann has worked as an </a:t>
            </a:r>
            <a:r>
              <a:rPr lang="en-US" dirty="0">
                <a:solidFill>
                  <a:srgbClr val="002060"/>
                </a:solidFill>
              </a:rPr>
              <a:t>e</a:t>
            </a:r>
            <a:r>
              <a:rPr lang="en-US" dirty="0" smtClean="0">
                <a:solidFill>
                  <a:srgbClr val="002060"/>
                </a:solidFill>
              </a:rPr>
              <a:t>lementary school teacher for the past four years. She created the following categories to reflect the numerous ranges of expertise in her field.</a:t>
            </a:r>
            <a:endParaRPr lang="en-US" dirty="0">
              <a:solidFill>
                <a:srgbClr val="002060"/>
              </a:solidFill>
            </a:endParaRPr>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3778502256"/>
              </p:ext>
            </p:extLst>
          </p:nvPr>
        </p:nvGraphicFramePr>
        <p:xfrm>
          <a:off x="4953000" y="1905000"/>
          <a:ext cx="3886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p:cNvSpPr>
            <a:spLocks noGrp="1"/>
          </p:cNvSpPr>
          <p:nvPr>
            <p:ph type="body" sz="quarter" idx="1"/>
          </p:nvPr>
        </p:nvSpPr>
        <p:spPr/>
        <p:txBody>
          <a:bodyPr/>
          <a:lstStyle/>
          <a:p>
            <a:r>
              <a:rPr lang="en-US" dirty="0" smtClean="0"/>
              <a:t>Let’s look at an example…</a:t>
            </a:r>
            <a:endParaRPr lang="en-US" dirty="0"/>
          </a:p>
        </p:txBody>
      </p:sp>
      <p:sp>
        <p:nvSpPr>
          <p:cNvPr id="9" name="TextBox 8"/>
          <p:cNvSpPr txBox="1"/>
          <p:nvPr/>
        </p:nvSpPr>
        <p:spPr>
          <a:xfrm>
            <a:off x="685800" y="5957347"/>
            <a:ext cx="7467600" cy="646331"/>
          </a:xfrm>
          <a:prstGeom prst="rect">
            <a:avLst/>
          </a:prstGeom>
          <a:noFill/>
        </p:spPr>
        <p:txBody>
          <a:bodyPr wrap="square" rtlCol="0">
            <a:spAutoFit/>
          </a:bodyPr>
          <a:lstStyle/>
          <a:p>
            <a:r>
              <a:rPr lang="en-US" dirty="0">
                <a:solidFill>
                  <a:prstClr val="black"/>
                </a:solidFill>
              </a:rPr>
              <a:t>Ann could identify these four broad categories as </a:t>
            </a:r>
            <a:r>
              <a:rPr lang="en-US" dirty="0" smtClean="0">
                <a:solidFill>
                  <a:prstClr val="black"/>
                </a:solidFill>
              </a:rPr>
              <a:t>the </a:t>
            </a:r>
            <a:r>
              <a:rPr lang="en-US" dirty="0">
                <a:solidFill>
                  <a:prstClr val="black"/>
                </a:solidFill>
              </a:rPr>
              <a:t>courses/areas of study that she will detail in her ELC Portfolio. </a:t>
            </a:r>
          </a:p>
        </p:txBody>
      </p:sp>
    </p:spTree>
    <p:extLst>
      <p:ext uri="{BB962C8B-B14F-4D97-AF65-F5344CB8AC3E}">
        <p14:creationId xmlns:p14="http://schemas.microsoft.com/office/powerpoint/2010/main" val="40986573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choose which areas to include in my petition? </a:t>
            </a:r>
            <a:endParaRPr lang="en-US" dirty="0"/>
          </a:p>
        </p:txBody>
      </p:sp>
      <p:sp>
        <p:nvSpPr>
          <p:cNvPr id="3" name="Content Placeholder 2"/>
          <p:cNvSpPr>
            <a:spLocks noGrp="1"/>
          </p:cNvSpPr>
          <p:nvPr>
            <p:ph sz="quarter" idx="2"/>
          </p:nvPr>
        </p:nvSpPr>
        <p:spPr>
          <a:xfrm>
            <a:off x="609600" y="2438400"/>
            <a:ext cx="3886200" cy="3200400"/>
          </a:xfrm>
        </p:spPr>
        <p:txBody>
          <a:bodyPr>
            <a:normAutofit fontScale="92500" lnSpcReduction="10000"/>
          </a:bodyPr>
          <a:lstStyle/>
          <a:p>
            <a:pPr marL="0" indent="0">
              <a:buNone/>
            </a:pPr>
            <a:r>
              <a:rPr lang="en-US" dirty="0" smtClean="0">
                <a:solidFill>
                  <a:srgbClr val="002060"/>
                </a:solidFill>
              </a:rPr>
              <a:t>Martin has worked as a Manager at a local distribution company for the past fifteen years. He created the following categories to reflect the numerous ranges of expertise in his field.</a:t>
            </a:r>
            <a:endParaRPr lang="en-US" dirty="0">
              <a:solidFill>
                <a:srgbClr val="002060"/>
              </a:solidFill>
            </a:endParaRPr>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1539540834"/>
              </p:ext>
            </p:extLst>
          </p:nvPr>
        </p:nvGraphicFramePr>
        <p:xfrm>
          <a:off x="4953000" y="1905000"/>
          <a:ext cx="3886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p:cNvSpPr>
            <a:spLocks noGrp="1"/>
          </p:cNvSpPr>
          <p:nvPr>
            <p:ph type="body" sz="quarter" idx="1"/>
          </p:nvPr>
        </p:nvSpPr>
        <p:spPr/>
        <p:txBody>
          <a:bodyPr/>
          <a:lstStyle/>
          <a:p>
            <a:r>
              <a:rPr lang="en-US" dirty="0" smtClean="0"/>
              <a:t>Here’s another example…</a:t>
            </a:r>
            <a:endParaRPr lang="en-US" dirty="0"/>
          </a:p>
        </p:txBody>
      </p:sp>
      <p:sp>
        <p:nvSpPr>
          <p:cNvPr id="9" name="TextBox 8"/>
          <p:cNvSpPr txBox="1"/>
          <p:nvPr/>
        </p:nvSpPr>
        <p:spPr>
          <a:xfrm>
            <a:off x="685800" y="5957347"/>
            <a:ext cx="7467600" cy="646331"/>
          </a:xfrm>
          <a:prstGeom prst="rect">
            <a:avLst/>
          </a:prstGeom>
          <a:noFill/>
        </p:spPr>
        <p:txBody>
          <a:bodyPr wrap="square" rtlCol="0">
            <a:spAutoFit/>
          </a:bodyPr>
          <a:lstStyle/>
          <a:p>
            <a:r>
              <a:rPr lang="en-US" dirty="0">
                <a:solidFill>
                  <a:prstClr val="black"/>
                </a:solidFill>
              </a:rPr>
              <a:t>Martin could identify these four broad categories as the </a:t>
            </a:r>
            <a:r>
              <a:rPr lang="en-US" dirty="0" smtClean="0">
                <a:solidFill>
                  <a:prstClr val="black"/>
                </a:solidFill>
              </a:rPr>
              <a:t>courses/areas </a:t>
            </a:r>
            <a:r>
              <a:rPr lang="en-US" dirty="0">
                <a:solidFill>
                  <a:prstClr val="black"/>
                </a:solidFill>
              </a:rPr>
              <a:t>of study that he will detail in his ELC Portfolio. </a:t>
            </a:r>
          </a:p>
        </p:txBody>
      </p:sp>
    </p:spTree>
    <p:extLst>
      <p:ext uri="{BB962C8B-B14F-4D97-AF65-F5344CB8AC3E}">
        <p14:creationId xmlns:p14="http://schemas.microsoft.com/office/powerpoint/2010/main" val="13060357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determine the level of my course/area of study?  </a:t>
            </a:r>
            <a:endParaRPr lang="en-US" dirty="0"/>
          </a:p>
        </p:txBody>
      </p:sp>
      <p:sp>
        <p:nvSpPr>
          <p:cNvPr id="8" name="Text Placeholder 4"/>
          <p:cNvSpPr>
            <a:spLocks noGrp="1"/>
          </p:cNvSpPr>
          <p:nvPr>
            <p:ph sz="quarter" idx="2"/>
          </p:nvPr>
        </p:nvSpPr>
        <p:spPr>
          <a:xfrm>
            <a:off x="304800" y="1981200"/>
            <a:ext cx="4191000" cy="4038600"/>
          </a:xfrm>
        </p:spPr>
        <p:txBody>
          <a:bodyPr>
            <a:normAutofit fontScale="70000" lnSpcReduction="20000"/>
          </a:bodyPr>
          <a:lstStyle/>
          <a:p>
            <a:r>
              <a:rPr lang="en-US" dirty="0"/>
              <a:t>If you are seeking credit equivalent to a 1000 or 2000 level course please indicate this by putting "Lower" in the Level column. </a:t>
            </a:r>
            <a:endParaRPr lang="en-US" dirty="0" smtClean="0"/>
          </a:p>
          <a:p>
            <a:r>
              <a:rPr lang="en-US" dirty="0" smtClean="0"/>
              <a:t>If </a:t>
            </a:r>
            <a:r>
              <a:rPr lang="en-US" dirty="0"/>
              <a:t>you are seeking credit equivalent to a 3000 or 4000 level course please indicate this by putting "Upper" in the Level column. </a:t>
            </a:r>
            <a:endParaRPr lang="en-US" dirty="0" smtClean="0"/>
          </a:p>
          <a:p>
            <a:r>
              <a:rPr lang="en-US" dirty="0" smtClean="0"/>
              <a:t>If </a:t>
            </a:r>
            <a:r>
              <a:rPr lang="en-US" dirty="0"/>
              <a:t>you are seeking credit </a:t>
            </a:r>
            <a:r>
              <a:rPr lang="en-US" dirty="0" smtClean="0"/>
              <a:t>equivalent </a:t>
            </a:r>
            <a:r>
              <a:rPr lang="en-US" dirty="0"/>
              <a:t>to a 7000 or 8000 level course please indicate this by putting "Graduate" in the Level </a:t>
            </a:r>
            <a:r>
              <a:rPr lang="en-US" dirty="0" smtClean="0"/>
              <a:t>column.</a:t>
            </a:r>
            <a:endParaRPr lang="en-US" dirty="0"/>
          </a:p>
        </p:txBody>
      </p:sp>
      <p:pic>
        <p:nvPicPr>
          <p:cNvPr id="5" name="Content Placeholder 4"/>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953000" y="1981200"/>
            <a:ext cx="3429000" cy="4343400"/>
          </a:xfrm>
        </p:spPr>
      </p:pic>
    </p:spTree>
    <p:extLst>
      <p:ext uri="{BB962C8B-B14F-4D97-AF65-F5344CB8AC3E}">
        <p14:creationId xmlns:p14="http://schemas.microsoft.com/office/powerpoint/2010/main" val="2382696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I pay my deposit? </a:t>
            </a:r>
            <a:endParaRPr lang="en-US" dirty="0"/>
          </a:p>
        </p:txBody>
      </p:sp>
      <p:sp>
        <p:nvSpPr>
          <p:cNvPr id="3" name="Content Placeholder 2"/>
          <p:cNvSpPr>
            <a:spLocks noGrp="1"/>
          </p:cNvSpPr>
          <p:nvPr>
            <p:ph sz="quarter" idx="2"/>
          </p:nvPr>
        </p:nvSpPr>
        <p:spPr/>
        <p:txBody>
          <a:bodyPr>
            <a:normAutofit fontScale="92500"/>
          </a:bodyPr>
          <a:lstStyle/>
          <a:p>
            <a:r>
              <a:rPr lang="en-US" dirty="0" smtClean="0"/>
              <a:t>Follow the link below to access the Bursar’s online payment portal</a:t>
            </a:r>
          </a:p>
          <a:p>
            <a:pPr marL="0" indent="0">
              <a:buNone/>
            </a:pPr>
            <a:r>
              <a:rPr lang="en-US" sz="1500" dirty="0">
                <a:hlinkClick r:id="rId2"/>
              </a:rPr>
              <a:t>https://</a:t>
            </a:r>
            <a:r>
              <a:rPr lang="en-US" sz="1500" dirty="0" smtClean="0">
                <a:hlinkClick r:id="rId2"/>
              </a:rPr>
              <a:t>secure.touchnet.com/C20227_ustores/web/store_main.jsp?STOREID=24&amp;SINGLESTORE=true</a:t>
            </a:r>
            <a:endParaRPr lang="en-US" sz="1500" dirty="0" smtClean="0"/>
          </a:p>
          <a:p>
            <a:pPr>
              <a:buFont typeface="Wingdings" pitchFamily="2" charset="2"/>
              <a:buChar char="q"/>
            </a:pPr>
            <a:r>
              <a:rPr lang="en-US" dirty="0" smtClean="0"/>
              <a:t> You may also contact the </a:t>
            </a:r>
            <a:r>
              <a:rPr lang="en-US" dirty="0" smtClean="0">
                <a:hlinkClick r:id="rId3"/>
              </a:rPr>
              <a:t>ELC Coordinator</a:t>
            </a:r>
            <a:r>
              <a:rPr lang="en-US" dirty="0" smtClean="0"/>
              <a:t> to find out how to pay your deposit on campus. </a:t>
            </a:r>
            <a:endParaRPr lang="en-US" dirty="0"/>
          </a:p>
        </p:txBody>
      </p:sp>
      <p:sp>
        <p:nvSpPr>
          <p:cNvPr id="4" name="Content Placeholder 3"/>
          <p:cNvSpPr>
            <a:spLocks noGrp="1"/>
          </p:cNvSpPr>
          <p:nvPr>
            <p:ph sz="quarter" idx="4"/>
          </p:nvPr>
        </p:nvSpPr>
        <p:spPr/>
        <p:txBody>
          <a:bodyPr>
            <a:normAutofit fontScale="92500"/>
          </a:bodyPr>
          <a:lstStyle/>
          <a:p>
            <a:r>
              <a:rPr lang="en-US" dirty="0"/>
              <a:t>Follow the link below to access the Bursar’s online payment portal</a:t>
            </a:r>
          </a:p>
          <a:p>
            <a:pPr marL="0" indent="0">
              <a:buNone/>
            </a:pPr>
            <a:r>
              <a:rPr lang="en-US" sz="1500" dirty="0">
                <a:hlinkClick r:id="rId4"/>
              </a:rPr>
              <a:t>https://</a:t>
            </a:r>
            <a:r>
              <a:rPr lang="en-US" sz="1500" dirty="0" smtClean="0">
                <a:hlinkClick r:id="rId4"/>
              </a:rPr>
              <a:t>secure.touchnet.com/C20227_ustores/web/store_main.jsp?STOREID=30&amp;SINGLESTORE=true</a:t>
            </a:r>
            <a:endParaRPr lang="en-US" sz="1500" dirty="0" smtClean="0"/>
          </a:p>
          <a:p>
            <a:pPr marL="0" indent="0">
              <a:buNone/>
            </a:pPr>
            <a:r>
              <a:rPr lang="en-US" dirty="0" smtClean="0"/>
              <a:t>You may also contact the </a:t>
            </a:r>
            <a:r>
              <a:rPr lang="en-US" dirty="0" smtClean="0">
                <a:hlinkClick r:id="rId3"/>
              </a:rPr>
              <a:t>ELC Coordinator</a:t>
            </a:r>
            <a:r>
              <a:rPr lang="en-US" dirty="0" smtClean="0"/>
              <a:t> to find out how to pay your deposit on campus. </a:t>
            </a:r>
          </a:p>
          <a:p>
            <a:endParaRPr lang="en-US" dirty="0"/>
          </a:p>
        </p:txBody>
      </p:sp>
      <p:sp>
        <p:nvSpPr>
          <p:cNvPr id="5" name="Text Placeholder 4"/>
          <p:cNvSpPr>
            <a:spLocks noGrp="1"/>
          </p:cNvSpPr>
          <p:nvPr>
            <p:ph type="body" sz="quarter" idx="1"/>
          </p:nvPr>
        </p:nvSpPr>
        <p:spPr/>
        <p:txBody>
          <a:bodyPr/>
          <a:lstStyle/>
          <a:p>
            <a:pPr algn="ctr"/>
            <a:r>
              <a:rPr lang="en-US" dirty="0" smtClean="0"/>
              <a:t>Undergraduate Students</a:t>
            </a:r>
            <a:endParaRPr lang="en-US" dirty="0"/>
          </a:p>
        </p:txBody>
      </p:sp>
      <p:sp>
        <p:nvSpPr>
          <p:cNvPr id="6" name="Text Placeholder 5"/>
          <p:cNvSpPr>
            <a:spLocks noGrp="1"/>
          </p:cNvSpPr>
          <p:nvPr>
            <p:ph type="body" sz="quarter" idx="3"/>
          </p:nvPr>
        </p:nvSpPr>
        <p:spPr/>
        <p:txBody>
          <a:bodyPr/>
          <a:lstStyle/>
          <a:p>
            <a:pPr algn="ctr"/>
            <a:r>
              <a:rPr lang="en-US" dirty="0" smtClean="0"/>
              <a:t>Graduate Students</a:t>
            </a:r>
            <a:endParaRPr lang="en-US" dirty="0"/>
          </a:p>
        </p:txBody>
      </p:sp>
    </p:spTree>
    <p:extLst>
      <p:ext uri="{BB962C8B-B14F-4D97-AF65-F5344CB8AC3E}">
        <p14:creationId xmlns:p14="http://schemas.microsoft.com/office/powerpoint/2010/main" val="17101344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219200" y="4038600"/>
            <a:ext cx="7620000" cy="1828800"/>
          </a:xfrm>
        </p:spPr>
        <p:txBody>
          <a:bodyPr>
            <a:normAutofit fontScale="90000"/>
          </a:bodyPr>
          <a:lstStyle/>
          <a:p>
            <a:pPr eaLnBrk="1" hangingPunct="1"/>
            <a:r>
              <a:rPr lang="en-US" dirty="0" smtClean="0"/>
              <a:t/>
            </a:r>
            <a:br>
              <a:rPr lang="en-US" dirty="0" smtClean="0"/>
            </a:br>
            <a:r>
              <a:rPr lang="en-US" dirty="0" smtClean="0"/>
              <a:t/>
            </a:r>
            <a:br>
              <a:rPr lang="en-US" dirty="0" smtClean="0"/>
            </a:br>
            <a:r>
              <a:rPr lang="en-US" dirty="0" smtClean="0">
                <a:hlinkClick r:id="rId2"/>
              </a:rPr>
              <a:t>elc_program@memphis.edu</a:t>
            </a:r>
            <a:r>
              <a:rPr lang="en-US" dirty="0" smtClean="0"/>
              <a:t/>
            </a:r>
            <a:br>
              <a:rPr lang="en-US" dirty="0" smtClean="0"/>
            </a:br>
            <a:r>
              <a:rPr lang="en-US" dirty="0" smtClean="0"/>
              <a:t>901-678-2754</a:t>
            </a:r>
            <a:br>
              <a:rPr lang="en-US" dirty="0" smtClean="0"/>
            </a:br>
            <a:endParaRPr lang="en-US" dirty="0" smtClean="0"/>
          </a:p>
        </p:txBody>
      </p:sp>
      <p:sp>
        <p:nvSpPr>
          <p:cNvPr id="3075" name="Subtitle 2"/>
          <p:cNvSpPr>
            <a:spLocks noGrp="1"/>
          </p:cNvSpPr>
          <p:nvPr>
            <p:ph type="subTitle" idx="1"/>
          </p:nvPr>
        </p:nvSpPr>
        <p:spPr/>
        <p:txBody>
          <a:bodyPr/>
          <a:lstStyle/>
          <a:p>
            <a:pPr eaLnBrk="1" hangingPunct="1"/>
            <a:r>
              <a:rPr lang="en-US" dirty="0" smtClean="0"/>
              <a:t>University of Memphis</a:t>
            </a:r>
          </a:p>
        </p:txBody>
      </p:sp>
    </p:spTree>
    <p:extLst>
      <p:ext uri="{BB962C8B-B14F-4D97-AF65-F5344CB8AC3E}">
        <p14:creationId xmlns:p14="http://schemas.microsoft.com/office/powerpoint/2010/main" val="136480822"/>
      </p:ext>
    </p:extLst>
  </p:cSld>
  <p:clrMapOvr>
    <a:masterClrMapping/>
  </p:clrMapOvr>
  <mc:AlternateContent xmlns:mc="http://schemas.openxmlformats.org/markup-compatibility/2006" xmlns:p14="http://schemas.microsoft.com/office/powerpoint/2010/main">
    <mc:Choice Requires="p14">
      <p:transition spd="slow" p14:dur="2000" advTm="31389"/>
    </mc:Choice>
    <mc:Fallback xmlns="">
      <p:transition spd="slow" advTm="31389"/>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type="body" idx="1"/>
          </p:nvPr>
        </p:nvSpPr>
        <p:spPr>
          <a:xfrm>
            <a:off x="1371600" y="2667000"/>
            <a:ext cx="7123113" cy="3886200"/>
          </a:xfrm>
        </p:spPr>
        <p:txBody>
          <a:bodyPr>
            <a:noAutofit/>
          </a:bodyPr>
          <a:lstStyle/>
          <a:p>
            <a:pPr marL="0" indent="0">
              <a:buNone/>
            </a:pPr>
            <a:r>
              <a:rPr lang="en-US" sz="3600" dirty="0" smtClean="0">
                <a:latin typeface="Narkisim" panose="020E0502050101010101" pitchFamily="34" charset="-79"/>
                <a:cs typeface="Narkisim" panose="020E0502050101010101" pitchFamily="34" charset="-79"/>
              </a:rPr>
              <a:t>The ELC portfolio is a comprehensive collection of reflective essays and evidence that documents and supports a student’s claim of learned skills and knowledge from experiences outside of the traditional classroom that aligns with college credit.</a:t>
            </a:r>
            <a:r>
              <a:rPr lang="en-US" sz="3600" dirty="0" smtClean="0"/>
              <a:t>   </a:t>
            </a:r>
            <a:endParaRPr lang="en-US" sz="3600" dirty="0"/>
          </a:p>
        </p:txBody>
      </p:sp>
      <p:sp>
        <p:nvSpPr>
          <p:cNvPr id="8" name="Title 7"/>
          <p:cNvSpPr>
            <a:spLocks noGrp="1"/>
          </p:cNvSpPr>
          <p:nvPr>
            <p:ph type="title"/>
          </p:nvPr>
        </p:nvSpPr>
        <p:spPr/>
        <p:txBody>
          <a:bodyPr>
            <a:normAutofit fontScale="90000"/>
          </a:bodyPr>
          <a:lstStyle/>
          <a:p>
            <a:r>
              <a:rPr lang="en-US" dirty="0" smtClean="0"/>
              <a:t>What is the ELC learning portfolio?</a:t>
            </a:r>
            <a:endParaRPr lang="en-US" dirty="0"/>
          </a:p>
        </p:txBody>
      </p:sp>
    </p:spTree>
    <p:extLst>
      <p:ext uri="{BB962C8B-B14F-4D97-AF65-F5344CB8AC3E}">
        <p14:creationId xmlns:p14="http://schemas.microsoft.com/office/powerpoint/2010/main" val="2811091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type="body" idx="1"/>
          </p:nvPr>
        </p:nvSpPr>
        <p:spPr>
          <a:xfrm>
            <a:off x="1371600" y="2667000"/>
            <a:ext cx="7123113" cy="3886200"/>
          </a:xfrm>
        </p:spPr>
        <p:txBody>
          <a:bodyPr>
            <a:noAutofit/>
          </a:bodyPr>
          <a:lstStyle/>
          <a:p>
            <a:pPr marL="0" indent="0">
              <a:buNone/>
            </a:pPr>
            <a:r>
              <a:rPr lang="en-US" dirty="0" smtClean="0">
                <a:latin typeface="Narkisim" panose="020E0502050101010101" pitchFamily="34" charset="-79"/>
                <a:cs typeface="Narkisim" panose="020E0502050101010101" pitchFamily="34" charset="-79"/>
              </a:rPr>
              <a:t>The ELC portfolio can:</a:t>
            </a:r>
          </a:p>
          <a:p>
            <a:pPr marL="571500" indent="-571500">
              <a:buFont typeface="Arial" panose="020B0604020202020204" pitchFamily="34" charset="0"/>
              <a:buChar char="•"/>
            </a:pPr>
            <a:r>
              <a:rPr lang="en-US" dirty="0" smtClean="0">
                <a:latin typeface="Narkisim" panose="020E0502050101010101" pitchFamily="34" charset="-79"/>
                <a:cs typeface="Narkisim" panose="020E0502050101010101" pitchFamily="34" charset="-79"/>
              </a:rPr>
              <a:t>Accelerate your time to degree completion.</a:t>
            </a:r>
          </a:p>
          <a:p>
            <a:pPr marL="571500" indent="-571500">
              <a:buFont typeface="Arial" panose="020B0604020202020204" pitchFamily="34" charset="0"/>
              <a:buChar char="•"/>
            </a:pPr>
            <a:r>
              <a:rPr lang="en-US" dirty="0" smtClean="0">
                <a:latin typeface="Narkisim" panose="020E0502050101010101" pitchFamily="34" charset="-79"/>
                <a:cs typeface="Narkisim" panose="020E0502050101010101" pitchFamily="34" charset="-79"/>
              </a:rPr>
              <a:t>Save money on tuition.</a:t>
            </a:r>
          </a:p>
          <a:p>
            <a:pPr marL="571500" indent="-571500">
              <a:buFont typeface="Arial" panose="020B0604020202020204" pitchFamily="34" charset="0"/>
              <a:buChar char="•"/>
            </a:pPr>
            <a:r>
              <a:rPr lang="en-US" dirty="0" smtClean="0">
                <a:latin typeface="Narkisim" panose="020E0502050101010101" pitchFamily="34" charset="-79"/>
                <a:cs typeface="Narkisim" panose="020E0502050101010101" pitchFamily="34" charset="-79"/>
              </a:rPr>
              <a:t>Provide a comprehensive record of your learned skills and knowledge.</a:t>
            </a:r>
          </a:p>
          <a:p>
            <a:pPr marL="571500" indent="-571500">
              <a:buFont typeface="Arial" panose="020B0604020202020204" pitchFamily="34" charset="0"/>
              <a:buChar char="•"/>
            </a:pPr>
            <a:r>
              <a:rPr lang="en-US" dirty="0" smtClean="0">
                <a:latin typeface="Narkisim" panose="020E0502050101010101" pitchFamily="34" charset="-79"/>
                <a:cs typeface="Narkisim" panose="020E0502050101010101" pitchFamily="34" charset="-79"/>
              </a:rPr>
              <a:t>Serve as a more student-centered, self-reflective approach to learning.   </a:t>
            </a:r>
            <a:endParaRPr lang="en-US" dirty="0">
              <a:latin typeface="Narkisim" panose="020E0502050101010101" pitchFamily="34" charset="-79"/>
              <a:cs typeface="Narkisim" panose="020E0502050101010101" pitchFamily="34" charset="-79"/>
            </a:endParaRPr>
          </a:p>
        </p:txBody>
      </p:sp>
      <p:sp>
        <p:nvSpPr>
          <p:cNvPr id="8" name="Title 7"/>
          <p:cNvSpPr>
            <a:spLocks noGrp="1"/>
          </p:cNvSpPr>
          <p:nvPr>
            <p:ph type="title"/>
          </p:nvPr>
        </p:nvSpPr>
        <p:spPr/>
        <p:txBody>
          <a:bodyPr>
            <a:normAutofit fontScale="90000"/>
          </a:bodyPr>
          <a:lstStyle/>
          <a:p>
            <a:r>
              <a:rPr lang="en-US" dirty="0" smtClean="0"/>
              <a:t>What are the benefits of an ELC prior learning portfolio?</a:t>
            </a:r>
            <a:endParaRPr lang="en-US" dirty="0"/>
          </a:p>
        </p:txBody>
      </p:sp>
    </p:spTree>
    <p:extLst>
      <p:ext uri="{BB962C8B-B14F-4D97-AF65-F5344CB8AC3E}">
        <p14:creationId xmlns:p14="http://schemas.microsoft.com/office/powerpoint/2010/main" val="1725439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2743200"/>
            <a:ext cx="8189913" cy="3733800"/>
          </a:xfrm>
        </p:spPr>
        <p:txBody>
          <a:bodyPr>
            <a:normAutofit fontScale="92500" lnSpcReduction="20000"/>
          </a:bodyPr>
          <a:lstStyle/>
          <a:p>
            <a:pPr lvl="1" indent="0"/>
            <a:r>
              <a:rPr lang="en-US" sz="2400" dirty="0" smtClean="0">
                <a:solidFill>
                  <a:schemeClr val="tx1"/>
                </a:solidFill>
                <a:latin typeface="Narkisim" panose="020E0502050101010101" pitchFamily="34" charset="-79"/>
                <a:cs typeface="Narkisim" panose="020E0502050101010101" pitchFamily="34" charset="-79"/>
              </a:rPr>
              <a:t>To determine if the ELC portfolio is the right option for you, carefully consider the questions below:</a:t>
            </a:r>
          </a:p>
          <a:p>
            <a:pPr marL="1097280" lvl="1" indent="-457200">
              <a:buFont typeface="+mj-lt"/>
              <a:buAutoNum type="arabicPeriod"/>
            </a:pPr>
            <a:r>
              <a:rPr lang="en-US" sz="2400" dirty="0" smtClean="0">
                <a:solidFill>
                  <a:schemeClr val="tx1"/>
                </a:solidFill>
                <a:latin typeface="Narkisim" panose="020E0502050101010101" pitchFamily="34" charset="-79"/>
                <a:cs typeface="Narkisim" panose="020E0502050101010101" pitchFamily="34" charset="-79"/>
              </a:rPr>
              <a:t>Can I effectively write about my learning experiences to demonstrate my learned skills and knowledge I have gained?</a:t>
            </a:r>
          </a:p>
          <a:p>
            <a:pPr marL="1097280" lvl="1" indent="-457200">
              <a:buFont typeface="+mj-lt"/>
              <a:buAutoNum type="arabicPeriod"/>
            </a:pPr>
            <a:r>
              <a:rPr lang="en-US" sz="2400" dirty="0" smtClean="0">
                <a:solidFill>
                  <a:schemeClr val="tx1"/>
                </a:solidFill>
                <a:latin typeface="Narkisim" panose="020E0502050101010101" pitchFamily="34" charset="-79"/>
                <a:cs typeface="Narkisim" panose="020E0502050101010101" pitchFamily="34" charset="-79"/>
              </a:rPr>
              <a:t>Can my learning experiences be validated by a credible outside source?</a:t>
            </a:r>
          </a:p>
          <a:p>
            <a:pPr marL="1097280" lvl="1" indent="-457200">
              <a:buFont typeface="+mj-lt"/>
              <a:buAutoNum type="arabicPeriod"/>
            </a:pPr>
            <a:r>
              <a:rPr lang="en-US" sz="2400" dirty="0" smtClean="0">
                <a:solidFill>
                  <a:schemeClr val="tx1"/>
                </a:solidFill>
                <a:latin typeface="Narkisim" panose="020E0502050101010101" pitchFamily="34" charset="-79"/>
                <a:cs typeface="Narkisim" panose="020E0502050101010101" pitchFamily="34" charset="-79"/>
              </a:rPr>
              <a:t>Are my prior learning experiences college level, comprising reflective breadth and analytical depth?</a:t>
            </a:r>
          </a:p>
          <a:p>
            <a:pPr marL="1097280" lvl="1" indent="-457200">
              <a:buFont typeface="+mj-lt"/>
              <a:buAutoNum type="arabicPeriod"/>
            </a:pPr>
            <a:r>
              <a:rPr lang="en-US" sz="2400" dirty="0" smtClean="0">
                <a:solidFill>
                  <a:schemeClr val="tx1"/>
                </a:solidFill>
                <a:latin typeface="Narkisim" panose="020E0502050101010101" pitchFamily="34" charset="-79"/>
                <a:cs typeface="Narkisim" panose="020E0502050101010101" pitchFamily="34" charset="-79"/>
              </a:rPr>
              <a:t>Have my relatively complex learning experiences lasted at least 6 months?</a:t>
            </a:r>
          </a:p>
          <a:p>
            <a:pPr marL="1097280" lvl="1" indent="-457200">
              <a:buFont typeface="+mj-lt"/>
              <a:buAutoNum type="arabicPeriod"/>
            </a:pPr>
            <a:r>
              <a:rPr lang="en-US" sz="2400" dirty="0" smtClean="0">
                <a:solidFill>
                  <a:schemeClr val="tx1"/>
                </a:solidFill>
                <a:latin typeface="Narkisim" panose="020E0502050101010101" pitchFamily="34" charset="-79"/>
                <a:cs typeface="Narkisim" panose="020E0502050101010101" pitchFamily="34" charset="-79"/>
              </a:rPr>
              <a:t>Is my learning different from coursework credit I have already earned?  </a:t>
            </a:r>
          </a:p>
          <a:p>
            <a:pPr marL="1097280" lvl="1" indent="-457200">
              <a:buFont typeface="Arial" pitchFamily="34" charset="0"/>
              <a:buChar char="•"/>
            </a:pPr>
            <a:endParaRPr lang="en-US" dirty="0" smtClean="0"/>
          </a:p>
          <a:p>
            <a:pPr marL="1097280" lvl="1" indent="-457200">
              <a:buFont typeface="Arial" pitchFamily="34" charset="0"/>
              <a:buChar char="•"/>
            </a:pPr>
            <a:endParaRPr lang="en-US" dirty="0"/>
          </a:p>
        </p:txBody>
      </p:sp>
      <p:sp>
        <p:nvSpPr>
          <p:cNvPr id="3" name="Title 2"/>
          <p:cNvSpPr>
            <a:spLocks noGrp="1"/>
          </p:cNvSpPr>
          <p:nvPr>
            <p:ph type="title"/>
          </p:nvPr>
        </p:nvSpPr>
        <p:spPr/>
        <p:txBody>
          <a:bodyPr>
            <a:normAutofit fontScale="90000"/>
          </a:bodyPr>
          <a:lstStyle/>
          <a:p>
            <a:r>
              <a:rPr lang="en-US" dirty="0" smtClean="0"/>
              <a:t>Am I a good candidate to develop an ELC portfolio? </a:t>
            </a:r>
            <a:endParaRPr lang="en-US" dirty="0"/>
          </a:p>
        </p:txBody>
      </p:sp>
    </p:spTree>
    <p:extLst>
      <p:ext uri="{BB962C8B-B14F-4D97-AF65-F5344CB8AC3E}">
        <p14:creationId xmlns:p14="http://schemas.microsoft.com/office/powerpoint/2010/main" val="182558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371600" y="2743200"/>
            <a:ext cx="7162800" cy="3962400"/>
          </a:xfrm>
        </p:spPr>
        <p:txBody>
          <a:bodyPr>
            <a:noAutofit/>
          </a:bodyPr>
          <a:lstStyle/>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Current or Previous Work Experience</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Worksite Training/Professional Development</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Military Training</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Professional Certifications</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Entrepreneurship </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Volunteerism</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Unique Life Experiences</a:t>
            </a:r>
          </a:p>
          <a:p>
            <a:pPr marL="742950" indent="-742950">
              <a:buFont typeface="Wingdings" pitchFamily="2" charset="2"/>
              <a:buChar char="v"/>
            </a:pPr>
            <a:r>
              <a:rPr lang="en-US" sz="2700" dirty="0" smtClean="0">
                <a:latin typeface="Narkisim" panose="020E0502050101010101" pitchFamily="34" charset="-79"/>
                <a:cs typeface="Narkisim" panose="020E0502050101010101" pitchFamily="34" charset="-79"/>
              </a:rPr>
              <a:t>Open Education Resources</a:t>
            </a:r>
            <a:endParaRPr lang="en-US" sz="2700" dirty="0">
              <a:latin typeface="Narkisim" panose="020E0502050101010101" pitchFamily="34" charset="-79"/>
              <a:cs typeface="Narkisim" panose="020E0502050101010101" pitchFamily="34" charset="-79"/>
            </a:endParaRPr>
          </a:p>
        </p:txBody>
      </p:sp>
      <p:sp>
        <p:nvSpPr>
          <p:cNvPr id="2" name="Title 1"/>
          <p:cNvSpPr>
            <a:spLocks noGrp="1"/>
          </p:cNvSpPr>
          <p:nvPr>
            <p:ph type="title"/>
          </p:nvPr>
        </p:nvSpPr>
        <p:spPr/>
        <p:txBody>
          <a:bodyPr>
            <a:normAutofit fontScale="90000"/>
          </a:bodyPr>
          <a:lstStyle/>
          <a:p>
            <a:r>
              <a:rPr lang="en-US" dirty="0" smtClean="0"/>
              <a:t>What type of experiences may be worthy of ELC? </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53" t="46765" r="-153" b="3235"/>
          <a:stretch/>
        </p:blipFill>
        <p:spPr>
          <a:xfrm>
            <a:off x="762000" y="228600"/>
            <a:ext cx="7696200" cy="128016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817072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81000" y="2743200"/>
            <a:ext cx="8113713" cy="3048000"/>
          </a:xfrm>
        </p:spPr>
        <p:txBody>
          <a:bodyPr>
            <a:normAutofit fontScale="92500" lnSpcReduction="10000"/>
          </a:bodyPr>
          <a:lstStyle/>
          <a:p>
            <a:pPr lvl="1" indent="0"/>
            <a:r>
              <a:rPr lang="en-US" sz="2800" b="1" dirty="0" smtClean="0">
                <a:solidFill>
                  <a:schemeClr val="tx1"/>
                </a:solidFill>
                <a:latin typeface="Narkisim" panose="020E0502050101010101" pitchFamily="34" charset="-79"/>
                <a:cs typeface="Narkisim" panose="020E0502050101010101" pitchFamily="34" charset="-79"/>
              </a:rPr>
              <a:t>The ELC portfolio development class (UNIV 3900 / UNIV 7115) is required for current enrolled students who pursue credit for prior learning experiences via the portfolio option.  This course is non-tuition</a:t>
            </a:r>
            <a:r>
              <a:rPr lang="en-US" sz="2800" b="1" dirty="0">
                <a:solidFill>
                  <a:schemeClr val="tx1"/>
                </a:solidFill>
                <a:latin typeface="Narkisim" panose="020E0502050101010101" pitchFamily="34" charset="-79"/>
                <a:cs typeface="Narkisim" panose="020E0502050101010101" pitchFamily="34" charset="-79"/>
              </a:rPr>
              <a:t> </a:t>
            </a:r>
            <a:r>
              <a:rPr lang="en-US" sz="2800" b="1" dirty="0" smtClean="0">
                <a:solidFill>
                  <a:schemeClr val="tx1"/>
                </a:solidFill>
                <a:latin typeface="Narkisim" panose="020E0502050101010101" pitchFamily="34" charset="-79"/>
                <a:cs typeface="Narkisim" panose="020E0502050101010101" pitchFamily="34" charset="-79"/>
              </a:rPr>
              <a:t>and self-paced.  The class guides students in creating a learning portfolio that shows what they have learned, how the learning was obtained, and their capability of applying the learning in the future. </a:t>
            </a:r>
          </a:p>
          <a:p>
            <a:pPr lvl="1" indent="0"/>
            <a:endParaRPr lang="en-US" sz="2800" b="1" dirty="0"/>
          </a:p>
        </p:txBody>
      </p:sp>
      <p:sp>
        <p:nvSpPr>
          <p:cNvPr id="3" name="Title 2"/>
          <p:cNvSpPr>
            <a:spLocks noGrp="1"/>
          </p:cNvSpPr>
          <p:nvPr>
            <p:ph type="title"/>
          </p:nvPr>
        </p:nvSpPr>
        <p:spPr/>
        <p:txBody>
          <a:bodyPr>
            <a:normAutofit fontScale="90000"/>
          </a:bodyPr>
          <a:lstStyle/>
          <a:p>
            <a:r>
              <a:rPr lang="en-US" dirty="0" smtClean="0"/>
              <a:t>What is the online portfolio development course ? </a:t>
            </a:r>
            <a:endParaRPr lang="en-US" dirty="0"/>
          </a:p>
        </p:txBody>
      </p:sp>
      <p:sp>
        <p:nvSpPr>
          <p:cNvPr id="4" name="TextBox 3"/>
          <p:cNvSpPr txBox="1"/>
          <p:nvPr/>
        </p:nvSpPr>
        <p:spPr>
          <a:xfrm>
            <a:off x="609600" y="5943600"/>
            <a:ext cx="7696200" cy="830997"/>
          </a:xfrm>
          <a:prstGeom prst="rect">
            <a:avLst/>
          </a:prstGeom>
          <a:noFill/>
        </p:spPr>
        <p:txBody>
          <a:bodyPr wrap="square" rtlCol="0">
            <a:spAutoFit/>
          </a:bodyPr>
          <a:lstStyle/>
          <a:p>
            <a:pPr lvl="1" indent="0"/>
            <a:r>
              <a:rPr lang="en-US" sz="2400" b="1" dirty="0" smtClean="0"/>
              <a:t>*Please </a:t>
            </a:r>
            <a:r>
              <a:rPr lang="en-US" sz="2400" b="1" dirty="0"/>
              <a:t>note that the ELC portfolio process is for highly independent students and is very intensive. </a:t>
            </a:r>
          </a:p>
        </p:txBody>
      </p:sp>
    </p:spTree>
    <p:extLst>
      <p:ext uri="{BB962C8B-B14F-4D97-AF65-F5344CB8AC3E}">
        <p14:creationId xmlns:p14="http://schemas.microsoft.com/office/powerpoint/2010/main" val="304927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400455"/>
          </a:xfrm>
        </p:spPr>
        <p:txBody>
          <a:bodyPr>
            <a:noAutofit/>
          </a:bodyPr>
          <a:lstStyle/>
          <a:p>
            <a:pPr lvl="1" indent="0"/>
            <a:r>
              <a:rPr lang="en-US" dirty="0">
                <a:solidFill>
                  <a:schemeClr val="tx1"/>
                </a:solidFill>
                <a:latin typeface="Narkisim" panose="020E0502050101010101" pitchFamily="34" charset="-79"/>
                <a:cs typeface="Narkisim" panose="020E0502050101010101" pitchFamily="34" charset="-79"/>
              </a:rPr>
              <a:t>This course consists of </a:t>
            </a:r>
            <a:r>
              <a:rPr lang="en-US" dirty="0" smtClean="0">
                <a:solidFill>
                  <a:schemeClr val="tx1"/>
                </a:solidFill>
                <a:latin typeface="Narkisim" panose="020E0502050101010101" pitchFamily="34" charset="-79"/>
                <a:cs typeface="Narkisim" panose="020E0502050101010101" pitchFamily="34" charset="-79"/>
              </a:rPr>
              <a:t>seven </a:t>
            </a:r>
            <a:r>
              <a:rPr lang="en-US" dirty="0">
                <a:solidFill>
                  <a:schemeClr val="tx1"/>
                </a:solidFill>
                <a:latin typeface="Narkisim" panose="020E0502050101010101" pitchFamily="34" charset="-79"/>
                <a:cs typeface="Narkisim" panose="020E0502050101010101" pitchFamily="34" charset="-79"/>
              </a:rPr>
              <a:t>different modules that will help you create your portfolio. Here are the basic components of each module: </a:t>
            </a:r>
          </a:p>
          <a:p>
            <a:pPr>
              <a:lnSpc>
                <a:spcPct val="115000"/>
              </a:lnSpc>
              <a:spcBef>
                <a:spcPts val="0"/>
              </a:spcBef>
              <a:spcAft>
                <a:spcPts val="600"/>
              </a:spcAft>
            </a:pPr>
            <a:r>
              <a:rPr lang="en-US" sz="1800" b="1" dirty="0" smtClean="0">
                <a:solidFill>
                  <a:schemeClr val="accent2"/>
                </a:solidFill>
                <a:latin typeface="Narkisim" panose="020E0502050101010101" pitchFamily="34" charset="-79"/>
                <a:ea typeface="Calibri"/>
                <a:cs typeface="Narkisim" panose="020E0502050101010101" pitchFamily="34" charset="-79"/>
              </a:rPr>
              <a:t>Module 1 – Preliminary Prospectus</a:t>
            </a:r>
            <a:r>
              <a:rPr lang="en-US" sz="1800" b="1" dirty="0" smtClean="0">
                <a:latin typeface="Narkisim" panose="020E0502050101010101" pitchFamily="34" charset="-79"/>
                <a:ea typeface="Calibri"/>
                <a:cs typeface="Narkisim" panose="020E0502050101010101" pitchFamily="34" charset="-79"/>
              </a:rPr>
              <a:t>			</a:t>
            </a:r>
            <a:endParaRPr lang="en-US" sz="1800" dirty="0" smtClean="0">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1800" dirty="0" smtClean="0">
                <a:latin typeface="Narkisim" panose="020E0502050101010101" pitchFamily="34" charset="-79"/>
                <a:ea typeface="Calibri"/>
                <a:cs typeface="Narkisim" panose="020E0502050101010101" pitchFamily="34" charset="-79"/>
              </a:rPr>
              <a:t>	*Complete Learning Outcomes Worksheet  *Develop Preliminary Syllabus  *Create Résumé</a:t>
            </a:r>
            <a:endParaRPr lang="en-US" sz="1800" dirty="0">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1800" b="1" dirty="0" smtClean="0">
                <a:solidFill>
                  <a:schemeClr val="accent2"/>
                </a:solidFill>
                <a:latin typeface="Narkisim" panose="020E0502050101010101" pitchFamily="34" charset="-79"/>
                <a:ea typeface="Calibri"/>
                <a:cs typeface="Narkisim" panose="020E0502050101010101" pitchFamily="34" charset="-79"/>
              </a:rPr>
              <a:t>Module </a:t>
            </a:r>
            <a:r>
              <a:rPr lang="en-US" sz="1800" b="1" dirty="0">
                <a:solidFill>
                  <a:schemeClr val="accent2"/>
                </a:solidFill>
                <a:latin typeface="Narkisim" panose="020E0502050101010101" pitchFamily="34" charset="-79"/>
                <a:ea typeface="Calibri"/>
                <a:cs typeface="Narkisim" panose="020E0502050101010101" pitchFamily="34" charset="-79"/>
              </a:rPr>
              <a:t>2 </a:t>
            </a:r>
            <a:r>
              <a:rPr lang="en-US" sz="1800" b="1" dirty="0" smtClean="0">
                <a:solidFill>
                  <a:schemeClr val="accent2"/>
                </a:solidFill>
                <a:latin typeface="Narkisim" panose="020E0502050101010101" pitchFamily="34" charset="-79"/>
                <a:ea typeface="Calibri"/>
                <a:cs typeface="Narkisim" panose="020E0502050101010101" pitchFamily="34" charset="-79"/>
              </a:rPr>
              <a:t>– Target Statement</a:t>
            </a:r>
          </a:p>
          <a:p>
            <a:pPr algn="ctr">
              <a:lnSpc>
                <a:spcPct val="115000"/>
              </a:lnSpc>
              <a:spcBef>
                <a:spcPts val="0"/>
              </a:spcBef>
              <a:spcAft>
                <a:spcPts val="600"/>
              </a:spcAft>
            </a:pPr>
            <a:r>
              <a:rPr lang="en-US" sz="1800" dirty="0" smtClean="0">
                <a:latin typeface="Narkisim" panose="020E0502050101010101" pitchFamily="34" charset="-79"/>
                <a:ea typeface="Calibri"/>
                <a:cs typeface="Narkisim" panose="020E0502050101010101" pitchFamily="34" charset="-79"/>
              </a:rPr>
              <a:t>*Craft the Portfolio Target Statement</a:t>
            </a:r>
          </a:p>
          <a:p>
            <a:pPr>
              <a:lnSpc>
                <a:spcPct val="115000"/>
              </a:lnSpc>
              <a:spcBef>
                <a:spcPts val="0"/>
              </a:spcBef>
              <a:spcAft>
                <a:spcPts val="600"/>
              </a:spcAft>
            </a:pPr>
            <a:r>
              <a:rPr lang="en-US" sz="1800" b="1" dirty="0" smtClean="0">
                <a:solidFill>
                  <a:schemeClr val="accent2"/>
                </a:solidFill>
                <a:latin typeface="Narkisim" panose="020E0502050101010101" pitchFamily="34" charset="-79"/>
                <a:ea typeface="Calibri"/>
                <a:cs typeface="Narkisim" panose="020E0502050101010101" pitchFamily="34" charset="-79"/>
              </a:rPr>
              <a:t>Module </a:t>
            </a:r>
            <a:r>
              <a:rPr lang="en-US" sz="1800" b="1" dirty="0">
                <a:solidFill>
                  <a:schemeClr val="accent2"/>
                </a:solidFill>
                <a:latin typeface="Narkisim" panose="020E0502050101010101" pitchFamily="34" charset="-79"/>
                <a:ea typeface="Calibri"/>
                <a:cs typeface="Narkisim" panose="020E0502050101010101" pitchFamily="34" charset="-79"/>
              </a:rPr>
              <a:t>3 – Skill and Knowledge Statements</a:t>
            </a:r>
            <a:endParaRPr lang="en-US" sz="18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1800" dirty="0" smtClean="0">
                <a:latin typeface="Narkisim" panose="020E0502050101010101" pitchFamily="34" charset="-79"/>
                <a:ea typeface="Calibri"/>
                <a:cs typeface="Narkisim" panose="020E0502050101010101" pitchFamily="34" charset="-79"/>
              </a:rPr>
              <a:t>	*Understand </a:t>
            </a:r>
            <a:r>
              <a:rPr lang="en-US" sz="1800" dirty="0">
                <a:latin typeface="Narkisim" panose="020E0502050101010101" pitchFamily="34" charset="-79"/>
                <a:ea typeface="Calibri"/>
                <a:cs typeface="Narkisim" panose="020E0502050101010101" pitchFamily="34" charset="-79"/>
              </a:rPr>
              <a:t>Bloom’s </a:t>
            </a:r>
            <a:r>
              <a:rPr lang="en-US" sz="1800" dirty="0" smtClean="0">
                <a:latin typeface="Narkisim" panose="020E0502050101010101" pitchFamily="34" charset="-79"/>
                <a:ea typeface="Calibri"/>
                <a:cs typeface="Narkisim" panose="020E0502050101010101" pitchFamily="34" charset="-79"/>
              </a:rPr>
              <a:t>Taxonomy  *Build </a:t>
            </a:r>
            <a:r>
              <a:rPr lang="en-US" sz="1800" dirty="0">
                <a:latin typeface="Narkisim" panose="020E0502050101010101" pitchFamily="34" charset="-79"/>
                <a:ea typeface="Calibri"/>
                <a:cs typeface="Narkisim" panose="020E0502050101010101" pitchFamily="34" charset="-79"/>
              </a:rPr>
              <a:t>Skill and Knowledge </a:t>
            </a:r>
            <a:r>
              <a:rPr lang="en-US" sz="1800" dirty="0" smtClean="0">
                <a:latin typeface="Narkisim" panose="020E0502050101010101" pitchFamily="34" charset="-79"/>
                <a:ea typeface="Calibri"/>
                <a:cs typeface="Narkisim" panose="020E0502050101010101" pitchFamily="34" charset="-79"/>
              </a:rPr>
              <a:t>Learning Outcome  Statements  *Categorize </a:t>
            </a:r>
            <a:r>
              <a:rPr lang="en-US" sz="1800" dirty="0">
                <a:latin typeface="Narkisim" panose="020E0502050101010101" pitchFamily="34" charset="-79"/>
                <a:ea typeface="Calibri"/>
                <a:cs typeface="Narkisim" panose="020E0502050101010101" pitchFamily="34" charset="-79"/>
              </a:rPr>
              <a:t>Skill and Knowledge Statements</a:t>
            </a:r>
          </a:p>
          <a:p>
            <a:pPr lvl="1" indent="0"/>
            <a:endParaRPr lang="en-US" b="1" dirty="0"/>
          </a:p>
        </p:txBody>
      </p:sp>
      <p:sp>
        <p:nvSpPr>
          <p:cNvPr id="3" name="Title 2"/>
          <p:cNvSpPr>
            <a:spLocks noGrp="1"/>
          </p:cNvSpPr>
          <p:nvPr>
            <p:ph type="title"/>
          </p:nvPr>
        </p:nvSpPr>
        <p:spPr/>
        <p:txBody>
          <a:bodyPr>
            <a:normAutofit fontScale="90000"/>
          </a:bodyPr>
          <a:lstStyle/>
          <a:p>
            <a:r>
              <a:rPr lang="en-US" dirty="0" smtClean="0"/>
              <a:t>What is the online portfolio development course ? Cont.</a:t>
            </a:r>
            <a:endParaRPr lang="en-US" dirty="0"/>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smtClean="0">
                <a:solidFill>
                  <a:prstClr val="black"/>
                </a:solidFill>
              </a:rPr>
              <a:t> </a:t>
            </a:r>
            <a:endParaRPr lang="en-US" sz="2000" dirty="0">
              <a:solidFill>
                <a:prstClr val="black"/>
              </a:solidFill>
            </a:endParaRPr>
          </a:p>
        </p:txBody>
      </p:sp>
    </p:spTree>
    <p:extLst>
      <p:ext uri="{BB962C8B-B14F-4D97-AF65-F5344CB8AC3E}">
        <p14:creationId xmlns:p14="http://schemas.microsoft.com/office/powerpoint/2010/main" val="2764046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886200"/>
          </a:xfrm>
        </p:spPr>
        <p:txBody>
          <a:bodyPr>
            <a:normAutofit fontScale="40000" lnSpcReduction="20000"/>
          </a:bodyPr>
          <a:lstStyle/>
          <a:p>
            <a:pPr lvl="1" indent="0"/>
            <a:r>
              <a:rPr lang="en-US" sz="7200" dirty="0"/>
              <a:t> </a:t>
            </a:r>
            <a:r>
              <a:rPr lang="en-US" sz="5000" dirty="0">
                <a:solidFill>
                  <a:schemeClr val="tx1"/>
                </a:solidFill>
                <a:latin typeface="Narkisim" panose="020E0502050101010101" pitchFamily="34" charset="-79"/>
                <a:cs typeface="Narkisim" panose="020E0502050101010101" pitchFamily="34" charset="-79"/>
              </a:rPr>
              <a:t>This course consists of seven different modules that will help you create your portfolio. Here are the basic components of each module:</a:t>
            </a:r>
          </a:p>
          <a:p>
            <a:pPr algn="ctr">
              <a:lnSpc>
                <a:spcPct val="115000"/>
              </a:lnSpc>
              <a:spcBef>
                <a:spcPts val="0"/>
              </a:spcBef>
              <a:spcAft>
                <a:spcPts val="600"/>
              </a:spcAft>
            </a:pPr>
            <a:endParaRPr lang="en-US" sz="5000" b="1" dirty="0" smtClean="0">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5000" b="1" dirty="0" smtClean="0">
                <a:solidFill>
                  <a:schemeClr val="accent2"/>
                </a:solidFill>
                <a:latin typeface="Narkisim" panose="020E0502050101010101" pitchFamily="34" charset="-79"/>
                <a:ea typeface="Calibri"/>
                <a:cs typeface="Narkisim" panose="020E0502050101010101" pitchFamily="34" charset="-79"/>
              </a:rPr>
              <a:t>Module </a:t>
            </a:r>
            <a:r>
              <a:rPr lang="en-US" sz="5000" b="1" dirty="0">
                <a:solidFill>
                  <a:schemeClr val="accent2"/>
                </a:solidFill>
                <a:latin typeface="Narkisim" panose="020E0502050101010101" pitchFamily="34" charset="-79"/>
                <a:ea typeface="Calibri"/>
                <a:cs typeface="Narkisim" panose="020E0502050101010101" pitchFamily="34" charset="-79"/>
              </a:rPr>
              <a:t>4 –  Critical Learning </a:t>
            </a:r>
            <a:r>
              <a:rPr lang="en-US" sz="5000" b="1" dirty="0" smtClean="0">
                <a:solidFill>
                  <a:schemeClr val="accent2"/>
                </a:solidFill>
                <a:latin typeface="Narkisim" panose="020E0502050101010101" pitchFamily="34" charset="-79"/>
                <a:ea typeface="Calibri"/>
                <a:cs typeface="Narkisim" panose="020E0502050101010101" pitchFamily="34" charset="-79"/>
              </a:rPr>
              <a:t>Event Narratives</a:t>
            </a:r>
            <a:endParaRPr lang="en-US" sz="50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5000" dirty="0" smtClean="0">
                <a:latin typeface="Narkisim" panose="020E0502050101010101" pitchFamily="34" charset="-79"/>
                <a:ea typeface="Calibri"/>
                <a:cs typeface="Narkisim" panose="020E0502050101010101" pitchFamily="34" charset="-79"/>
              </a:rPr>
              <a:t>*Understand </a:t>
            </a:r>
            <a:r>
              <a:rPr lang="en-US" sz="5000" dirty="0">
                <a:latin typeface="Narkisim" panose="020E0502050101010101" pitchFamily="34" charset="-79"/>
                <a:ea typeface="Calibri"/>
                <a:cs typeface="Narkisim" panose="020E0502050101010101" pitchFamily="34" charset="-79"/>
              </a:rPr>
              <a:t>the Kolb Learning </a:t>
            </a:r>
            <a:r>
              <a:rPr lang="en-US" sz="5000" dirty="0" smtClean="0">
                <a:latin typeface="Narkisim" panose="020E0502050101010101" pitchFamily="34" charset="-79"/>
                <a:ea typeface="Calibri"/>
                <a:cs typeface="Narkisim" panose="020E0502050101010101" pitchFamily="34" charset="-79"/>
              </a:rPr>
              <a:t>Model  *Create </a:t>
            </a:r>
            <a:r>
              <a:rPr lang="en-US" sz="5000" dirty="0">
                <a:latin typeface="Narkisim" panose="020E0502050101010101" pitchFamily="34" charset="-79"/>
                <a:ea typeface="Calibri"/>
                <a:cs typeface="Narkisim" panose="020E0502050101010101" pitchFamily="34" charset="-79"/>
              </a:rPr>
              <a:t>Your Learning Timeline</a:t>
            </a:r>
          </a:p>
          <a:p>
            <a:pPr lvl="0" algn="ctr">
              <a:lnSpc>
                <a:spcPct val="115000"/>
              </a:lnSpc>
              <a:spcBef>
                <a:spcPts val="0"/>
              </a:spcBef>
              <a:tabLst>
                <a:tab pos="457200" algn="l"/>
              </a:tabLst>
            </a:pPr>
            <a:r>
              <a:rPr lang="en-US" sz="5000" dirty="0" smtClean="0">
                <a:latin typeface="Narkisim" panose="020E0502050101010101" pitchFamily="34" charset="-79"/>
                <a:ea typeface="Calibri"/>
                <a:cs typeface="Narkisim" panose="020E0502050101010101" pitchFamily="34" charset="-79"/>
              </a:rPr>
              <a:t>*Identify </a:t>
            </a:r>
            <a:r>
              <a:rPr lang="en-US" sz="5000" dirty="0">
                <a:latin typeface="Narkisim" panose="020E0502050101010101" pitchFamily="34" charset="-79"/>
                <a:ea typeface="Calibri"/>
                <a:cs typeface="Narkisim" panose="020E0502050101010101" pitchFamily="34" charset="-79"/>
              </a:rPr>
              <a:t>Critical Learning </a:t>
            </a:r>
            <a:r>
              <a:rPr lang="en-US" sz="5000" dirty="0" smtClean="0">
                <a:latin typeface="Narkisim" panose="020E0502050101010101" pitchFamily="34" charset="-79"/>
                <a:ea typeface="Calibri"/>
                <a:cs typeface="Narkisim" panose="020E0502050101010101" pitchFamily="34" charset="-79"/>
              </a:rPr>
              <a:t>Events  *Reflect </a:t>
            </a:r>
            <a:r>
              <a:rPr lang="en-US" sz="5000" dirty="0">
                <a:latin typeface="Narkisim" panose="020E0502050101010101" pitchFamily="34" charset="-79"/>
                <a:ea typeface="Calibri"/>
                <a:cs typeface="Narkisim" panose="020E0502050101010101" pitchFamily="34" charset="-79"/>
              </a:rPr>
              <a:t>on Critical Learning Events</a:t>
            </a:r>
          </a:p>
          <a:p>
            <a:pPr algn="ctr">
              <a:lnSpc>
                <a:spcPct val="115000"/>
              </a:lnSpc>
              <a:spcBef>
                <a:spcPts val="0"/>
              </a:spcBef>
              <a:spcAft>
                <a:spcPts val="600"/>
              </a:spcAft>
            </a:pPr>
            <a:endParaRPr lang="en-US" sz="5000" b="1" dirty="0" smtClean="0">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5000" b="1" dirty="0" smtClean="0">
                <a:solidFill>
                  <a:schemeClr val="accent2"/>
                </a:solidFill>
                <a:latin typeface="Narkisim" panose="020E0502050101010101" pitchFamily="34" charset="-79"/>
                <a:ea typeface="Calibri"/>
                <a:cs typeface="Narkisim" panose="020E0502050101010101" pitchFamily="34" charset="-79"/>
              </a:rPr>
              <a:t>Module </a:t>
            </a:r>
            <a:r>
              <a:rPr lang="en-US" sz="5000" b="1" dirty="0">
                <a:solidFill>
                  <a:schemeClr val="accent2"/>
                </a:solidFill>
                <a:latin typeface="Narkisim" panose="020E0502050101010101" pitchFamily="34" charset="-79"/>
                <a:ea typeface="Calibri"/>
                <a:cs typeface="Narkisim" panose="020E0502050101010101" pitchFamily="34" charset="-79"/>
              </a:rPr>
              <a:t>5 – </a:t>
            </a:r>
            <a:r>
              <a:rPr lang="en-US" sz="5000" b="1" dirty="0" smtClean="0">
                <a:solidFill>
                  <a:schemeClr val="accent2"/>
                </a:solidFill>
                <a:latin typeface="Narkisim" panose="020E0502050101010101" pitchFamily="34" charset="-79"/>
                <a:ea typeface="Calibri"/>
                <a:cs typeface="Narkisim" panose="020E0502050101010101" pitchFamily="34" charset="-79"/>
              </a:rPr>
              <a:t>Evidence</a:t>
            </a:r>
            <a:endParaRPr lang="en-US" sz="50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5000" dirty="0" smtClean="0">
                <a:latin typeface="Narkisim" panose="020E0502050101010101" pitchFamily="34" charset="-79"/>
                <a:ea typeface="Calibri"/>
                <a:cs typeface="Narkisim" panose="020E0502050101010101" pitchFamily="34" charset="-79"/>
              </a:rPr>
              <a:t>*Gather Evidence to Support Learning Outcomes</a:t>
            </a:r>
            <a:endParaRPr lang="en-US" sz="5000" dirty="0">
              <a:latin typeface="Narkisim" panose="020E0502050101010101" pitchFamily="34" charset="-79"/>
              <a:ea typeface="Calibri"/>
              <a:cs typeface="Narkisim" panose="020E0502050101010101" pitchFamily="34" charset="-79"/>
            </a:endParaRPr>
          </a:p>
          <a:p>
            <a:pPr lvl="1" indent="0"/>
            <a:endParaRPr lang="en-US" sz="2800" b="1" dirty="0"/>
          </a:p>
        </p:txBody>
      </p:sp>
      <p:sp>
        <p:nvSpPr>
          <p:cNvPr id="3" name="Title 2"/>
          <p:cNvSpPr>
            <a:spLocks noGrp="1"/>
          </p:cNvSpPr>
          <p:nvPr>
            <p:ph type="title"/>
          </p:nvPr>
        </p:nvSpPr>
        <p:spPr/>
        <p:txBody>
          <a:bodyPr>
            <a:normAutofit fontScale="90000"/>
          </a:bodyPr>
          <a:lstStyle/>
          <a:p>
            <a:r>
              <a:rPr lang="en-US" dirty="0" smtClean="0"/>
              <a:t>What is the online portfolio development course ? Cont.</a:t>
            </a:r>
            <a:endParaRPr lang="en-US" dirty="0"/>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smtClean="0">
                <a:solidFill>
                  <a:prstClr val="black"/>
                </a:solidFill>
              </a:rPr>
              <a:t> </a:t>
            </a:r>
            <a:endParaRPr lang="en-US" sz="2000" dirty="0">
              <a:solidFill>
                <a:prstClr val="black"/>
              </a:solidFill>
            </a:endParaRPr>
          </a:p>
        </p:txBody>
      </p:sp>
    </p:spTree>
    <p:extLst>
      <p:ext uri="{BB962C8B-B14F-4D97-AF65-F5344CB8AC3E}">
        <p14:creationId xmlns:p14="http://schemas.microsoft.com/office/powerpoint/2010/main" val="33521885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1177</TotalTime>
  <Words>1678</Words>
  <Application>Microsoft Office PowerPoint</Application>
  <PresentationFormat>On-screen Show (4:3)</PresentationFormat>
  <Paragraphs>170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Median</vt:lpstr>
      <vt:lpstr>Experiential  Learning Credit</vt:lpstr>
      <vt:lpstr>Have you gained valuable knowledge and skills throughout your various experiences? </vt:lpstr>
      <vt:lpstr>What is the ELC learning portfolio?</vt:lpstr>
      <vt:lpstr>What are the benefits of an ELC prior learning portfolio?</vt:lpstr>
      <vt:lpstr>Am I a good candidate to develop an ELC portfolio? </vt:lpstr>
      <vt:lpstr>What type of experiences may be worthy of ELC? </vt:lpstr>
      <vt:lpstr>What is the online portfolio development course ? </vt:lpstr>
      <vt:lpstr>What is the online portfolio development course ? Cont.</vt:lpstr>
      <vt:lpstr>What is the online portfolio development course ? Cont.</vt:lpstr>
      <vt:lpstr>What is the online portfolio development course ? Cont.</vt:lpstr>
      <vt:lpstr>What are the necessary components of an ELC Portfolio? </vt:lpstr>
      <vt:lpstr>How long does it take to develop an ELC Portfolio? </vt:lpstr>
      <vt:lpstr>How is ELC awarded? </vt:lpstr>
      <vt:lpstr>What is the portfolio evaluation criteria? </vt:lpstr>
      <vt:lpstr>What is the portfolio evaluation criteria? </vt:lpstr>
      <vt:lpstr>How long does it take to find out if I have been awarded the credit? </vt:lpstr>
      <vt:lpstr>I have experiences that I want to document in an ELC Portfolio. How do I get started? </vt:lpstr>
      <vt:lpstr>How do I complete the Letter of Intent?</vt:lpstr>
      <vt:lpstr>How do I complete the Letter of Intent?</vt:lpstr>
      <vt:lpstr>How do I complete the Letter of Intent? </vt:lpstr>
      <vt:lpstr>Do I have to match my experiences to the remaining courses in my degree program? </vt:lpstr>
      <vt:lpstr>May I petition for credit in areas that are not directly related to my degree program? </vt:lpstr>
      <vt:lpstr>How do I choose which areas to include in my petition? </vt:lpstr>
      <vt:lpstr>How do I choose which areas to include in my petition? </vt:lpstr>
      <vt:lpstr>How do I determine the level of my course/area of study?  </vt:lpstr>
      <vt:lpstr>Where do I pay my deposit? </vt:lpstr>
      <vt:lpstr>  elc_program@memphis.edu 901-678-2754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Experiential  Learning Credit</dc:title>
  <dc:creator>YaVette Shantell Dunn (ysdunn)</dc:creator>
  <cp:lastModifiedBy>Baretta Tinese Harris</cp:lastModifiedBy>
  <cp:revision>64</cp:revision>
  <cp:lastPrinted>2015-04-01T16:02:13Z</cp:lastPrinted>
  <dcterms:created xsi:type="dcterms:W3CDTF">2014-02-19T18:26:01Z</dcterms:created>
  <dcterms:modified xsi:type="dcterms:W3CDTF">2015-04-09T13:18:33Z</dcterms:modified>
</cp:coreProperties>
</file>