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tiff" ContentType="image/tiff"/>
  <Default Extension="vml" ContentType="application/vnd.openxmlformats-officedocument.vmlDrawing"/>
  <Default Extension="rels" ContentType="application/vnd.openxmlformats-package.relationships+xml"/>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6.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8"/>
  </p:notesMasterIdLst>
  <p:handoutMasterIdLst>
    <p:handoutMasterId r:id="rId59"/>
  </p:handoutMasterIdLst>
  <p:sldIdLst>
    <p:sldId id="256" r:id="rId2"/>
    <p:sldId id="289" r:id="rId3"/>
    <p:sldId id="501" r:id="rId4"/>
    <p:sldId id="502" r:id="rId5"/>
    <p:sldId id="548" r:id="rId6"/>
    <p:sldId id="550" r:id="rId7"/>
    <p:sldId id="551" r:id="rId8"/>
    <p:sldId id="552" r:id="rId9"/>
    <p:sldId id="547" r:id="rId10"/>
    <p:sldId id="508" r:id="rId11"/>
    <p:sldId id="460" r:id="rId12"/>
    <p:sldId id="462" r:id="rId13"/>
    <p:sldId id="516" r:id="rId14"/>
    <p:sldId id="514" r:id="rId15"/>
    <p:sldId id="515" r:id="rId16"/>
    <p:sldId id="536" r:id="rId17"/>
    <p:sldId id="509" r:id="rId18"/>
    <p:sldId id="554" r:id="rId19"/>
    <p:sldId id="555" r:id="rId20"/>
    <p:sldId id="556" r:id="rId21"/>
    <p:sldId id="557" r:id="rId22"/>
    <p:sldId id="558" r:id="rId23"/>
    <p:sldId id="559" r:id="rId24"/>
    <p:sldId id="560" r:id="rId25"/>
    <p:sldId id="561" r:id="rId26"/>
    <p:sldId id="562" r:id="rId27"/>
    <p:sldId id="563" r:id="rId28"/>
    <p:sldId id="510" r:id="rId29"/>
    <p:sldId id="541" r:id="rId30"/>
    <p:sldId id="542" r:id="rId31"/>
    <p:sldId id="543" r:id="rId32"/>
    <p:sldId id="544" r:id="rId33"/>
    <p:sldId id="545" r:id="rId34"/>
    <p:sldId id="546" r:id="rId35"/>
    <p:sldId id="511" r:id="rId36"/>
    <p:sldId id="566" r:id="rId37"/>
    <p:sldId id="522" r:id="rId38"/>
    <p:sldId id="523" r:id="rId39"/>
    <p:sldId id="512" r:id="rId40"/>
    <p:sldId id="567" r:id="rId41"/>
    <p:sldId id="568" r:id="rId42"/>
    <p:sldId id="569" r:id="rId43"/>
    <p:sldId id="570" r:id="rId44"/>
    <p:sldId id="571" r:id="rId45"/>
    <p:sldId id="572" r:id="rId46"/>
    <p:sldId id="513" r:id="rId47"/>
    <p:sldId id="517" r:id="rId48"/>
    <p:sldId id="520" r:id="rId49"/>
    <p:sldId id="537" r:id="rId50"/>
    <p:sldId id="525" r:id="rId51"/>
    <p:sldId id="564" r:id="rId52"/>
    <p:sldId id="565" r:id="rId53"/>
    <p:sldId id="533" r:id="rId54"/>
    <p:sldId id="530" r:id="rId55"/>
    <p:sldId id="531" r:id="rId56"/>
    <p:sldId id="389"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2BFE57-0506-400F-883E-667C10C1567D}">
          <p14:sldIdLst>
            <p14:sldId id="256"/>
            <p14:sldId id="289"/>
            <p14:sldId id="501"/>
            <p14:sldId id="502"/>
            <p14:sldId id="548"/>
            <p14:sldId id="550"/>
            <p14:sldId id="551"/>
            <p14:sldId id="552"/>
            <p14:sldId id="547"/>
            <p14:sldId id="508"/>
            <p14:sldId id="460"/>
            <p14:sldId id="462"/>
            <p14:sldId id="516"/>
            <p14:sldId id="514"/>
            <p14:sldId id="515"/>
            <p14:sldId id="536"/>
            <p14:sldId id="509"/>
            <p14:sldId id="554"/>
            <p14:sldId id="555"/>
            <p14:sldId id="556"/>
            <p14:sldId id="557"/>
            <p14:sldId id="558"/>
            <p14:sldId id="559"/>
            <p14:sldId id="560"/>
            <p14:sldId id="561"/>
            <p14:sldId id="562"/>
            <p14:sldId id="563"/>
            <p14:sldId id="510"/>
            <p14:sldId id="541"/>
            <p14:sldId id="542"/>
            <p14:sldId id="543"/>
            <p14:sldId id="544"/>
            <p14:sldId id="545"/>
            <p14:sldId id="546"/>
            <p14:sldId id="511"/>
            <p14:sldId id="566"/>
            <p14:sldId id="522"/>
            <p14:sldId id="523"/>
            <p14:sldId id="512"/>
            <p14:sldId id="567"/>
            <p14:sldId id="568"/>
            <p14:sldId id="569"/>
            <p14:sldId id="570"/>
            <p14:sldId id="571"/>
            <p14:sldId id="572"/>
            <p14:sldId id="513"/>
            <p14:sldId id="517"/>
            <p14:sldId id="520"/>
            <p14:sldId id="537"/>
            <p14:sldId id="525"/>
            <p14:sldId id="564"/>
            <p14:sldId id="565"/>
            <p14:sldId id="533"/>
            <p14:sldId id="530"/>
            <p14:sldId id="531"/>
            <p14:sldId id="389"/>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15" autoAdjust="0"/>
    <p:restoredTop sz="94660"/>
  </p:normalViewPr>
  <p:slideViewPr>
    <p:cSldViewPr snapToGrid="0" snapToObjects="1">
      <p:cViewPr varScale="1">
        <p:scale>
          <a:sx n="83" d="100"/>
          <a:sy n="83" d="100"/>
        </p:scale>
        <p:origin x="-104" y="-5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51024392087144"/>
          <c:y val="0.0445699507521694"/>
          <c:w val="0.91137957598824"/>
          <c:h val="0.731956957614282"/>
        </c:manualLayout>
      </c:layout>
      <c:barChart>
        <c:barDir val="col"/>
        <c:grouping val="clustered"/>
        <c:varyColors val="0"/>
        <c:ser>
          <c:idx val="0"/>
          <c:order val="0"/>
          <c:tx>
            <c:strRef>
              <c:f>Sheet1!$B$1</c:f>
              <c:strCache>
                <c:ptCount val="1"/>
                <c:pt idx="0">
                  <c:v>2011-12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BS</c:v>
                </c:pt>
                <c:pt idx="1">
                  <c:v>MS</c:v>
                </c:pt>
                <c:pt idx="2">
                  <c:v>PhD</c:v>
                </c:pt>
                <c:pt idx="3">
                  <c:v>MS+PhD</c:v>
                </c:pt>
              </c:strCache>
            </c:strRef>
          </c:cat>
          <c:val>
            <c:numRef>
              <c:f>Sheet1!$B$2:$B$5</c:f>
              <c:numCache>
                <c:formatCode>General</c:formatCode>
                <c:ptCount val="4"/>
                <c:pt idx="0">
                  <c:v>18.0</c:v>
                </c:pt>
                <c:pt idx="1">
                  <c:v>10.0</c:v>
                </c:pt>
                <c:pt idx="2">
                  <c:v>8.0</c:v>
                </c:pt>
                <c:pt idx="3">
                  <c:v>18.0</c:v>
                </c:pt>
              </c:numCache>
            </c:numRef>
          </c:val>
        </c:ser>
        <c:ser>
          <c:idx val="1"/>
          <c:order val="1"/>
          <c:tx>
            <c:strRef>
              <c:f>Sheet1!$C$1</c:f>
              <c:strCache>
                <c:ptCount val="1"/>
                <c:pt idx="0">
                  <c:v>2012-13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BS</c:v>
                </c:pt>
                <c:pt idx="1">
                  <c:v>MS</c:v>
                </c:pt>
                <c:pt idx="2">
                  <c:v>PhD</c:v>
                </c:pt>
                <c:pt idx="3">
                  <c:v>MS+PhD</c:v>
                </c:pt>
              </c:strCache>
            </c:strRef>
          </c:cat>
          <c:val>
            <c:numRef>
              <c:f>Sheet1!$C$2:$C$5</c:f>
              <c:numCache>
                <c:formatCode>General</c:formatCode>
                <c:ptCount val="4"/>
                <c:pt idx="0">
                  <c:v>15.0</c:v>
                </c:pt>
                <c:pt idx="1">
                  <c:v>19.0</c:v>
                </c:pt>
                <c:pt idx="2">
                  <c:v>2.0</c:v>
                </c:pt>
                <c:pt idx="3">
                  <c:v>21.0</c:v>
                </c:pt>
              </c:numCache>
            </c:numRef>
          </c:val>
        </c:ser>
        <c:ser>
          <c:idx val="2"/>
          <c:order val="2"/>
          <c:tx>
            <c:strRef>
              <c:f>Sheet1!$D$1</c:f>
              <c:strCache>
                <c:ptCount val="1"/>
                <c:pt idx="0">
                  <c:v>2013-14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BS</c:v>
                </c:pt>
                <c:pt idx="1">
                  <c:v>MS</c:v>
                </c:pt>
                <c:pt idx="2">
                  <c:v>PhD</c:v>
                </c:pt>
                <c:pt idx="3">
                  <c:v>MS+PhD</c:v>
                </c:pt>
              </c:strCache>
            </c:strRef>
          </c:cat>
          <c:val>
            <c:numRef>
              <c:f>Sheet1!$D$2:$D$5</c:f>
              <c:numCache>
                <c:formatCode>General</c:formatCode>
                <c:ptCount val="4"/>
                <c:pt idx="0">
                  <c:v>24.0</c:v>
                </c:pt>
                <c:pt idx="1">
                  <c:v>14.0</c:v>
                </c:pt>
                <c:pt idx="2">
                  <c:v>4.0</c:v>
                </c:pt>
                <c:pt idx="3">
                  <c:v>18.0</c:v>
                </c:pt>
              </c:numCache>
            </c:numRef>
          </c:val>
        </c:ser>
        <c:ser>
          <c:idx val="3"/>
          <c:order val="3"/>
          <c:tx>
            <c:strRef>
              <c:f>Sheet1!$E$1</c:f>
              <c:strCache>
                <c:ptCount val="1"/>
                <c:pt idx="0">
                  <c:v>2014-15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BS</c:v>
                </c:pt>
                <c:pt idx="1">
                  <c:v>MS</c:v>
                </c:pt>
                <c:pt idx="2">
                  <c:v>PhD</c:v>
                </c:pt>
                <c:pt idx="3">
                  <c:v>MS+PhD</c:v>
                </c:pt>
              </c:strCache>
            </c:strRef>
          </c:cat>
          <c:val>
            <c:numRef>
              <c:f>Sheet1!$E$2:$E$5</c:f>
              <c:numCache>
                <c:formatCode>General</c:formatCode>
                <c:ptCount val="4"/>
                <c:pt idx="0">
                  <c:v>36.0</c:v>
                </c:pt>
                <c:pt idx="1">
                  <c:v>14.0</c:v>
                </c:pt>
                <c:pt idx="2">
                  <c:v>6.0</c:v>
                </c:pt>
                <c:pt idx="3">
                  <c:v>20.0</c:v>
                </c:pt>
              </c:numCache>
            </c:numRef>
          </c:val>
        </c:ser>
        <c:ser>
          <c:idx val="4"/>
          <c:order val="4"/>
          <c:tx>
            <c:strRef>
              <c:f>Sheet1!$F$1</c:f>
              <c:strCache>
                <c:ptCount val="1"/>
                <c:pt idx="0">
                  <c:v>2015-16</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BS</c:v>
                </c:pt>
                <c:pt idx="1">
                  <c:v>MS</c:v>
                </c:pt>
                <c:pt idx="2">
                  <c:v>PhD</c:v>
                </c:pt>
                <c:pt idx="3">
                  <c:v>MS+PhD</c:v>
                </c:pt>
              </c:strCache>
            </c:strRef>
          </c:cat>
          <c:val>
            <c:numRef>
              <c:f>Sheet1!$F$2:$F$5</c:f>
              <c:numCache>
                <c:formatCode>General</c:formatCode>
                <c:ptCount val="4"/>
                <c:pt idx="0">
                  <c:v>29.0</c:v>
                </c:pt>
                <c:pt idx="1">
                  <c:v>19.0</c:v>
                </c:pt>
                <c:pt idx="2">
                  <c:v>4.0</c:v>
                </c:pt>
                <c:pt idx="3">
                  <c:v>23.0</c:v>
                </c:pt>
              </c:numCache>
            </c:numRef>
          </c:val>
        </c:ser>
        <c:ser>
          <c:idx val="5"/>
          <c:order val="5"/>
          <c:tx>
            <c:strRef>
              <c:f>Sheet1!$G$1</c:f>
              <c:strCache>
                <c:ptCount val="1"/>
                <c:pt idx="0">
                  <c:v>2016-17</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BS</c:v>
                </c:pt>
                <c:pt idx="1">
                  <c:v>MS</c:v>
                </c:pt>
                <c:pt idx="2">
                  <c:v>PhD</c:v>
                </c:pt>
                <c:pt idx="3">
                  <c:v>MS+PhD</c:v>
                </c:pt>
              </c:strCache>
            </c:strRef>
          </c:cat>
          <c:val>
            <c:numRef>
              <c:f>Sheet1!$G$2:$G$5</c:f>
              <c:numCache>
                <c:formatCode>General</c:formatCode>
                <c:ptCount val="4"/>
                <c:pt idx="0">
                  <c:v>41.0</c:v>
                </c:pt>
                <c:pt idx="1">
                  <c:v>21.0</c:v>
                </c:pt>
                <c:pt idx="2">
                  <c:v>7.0</c:v>
                </c:pt>
                <c:pt idx="3">
                  <c:v>28.0</c:v>
                </c:pt>
              </c:numCache>
            </c:numRef>
          </c:val>
        </c:ser>
        <c:dLbls>
          <c:dLblPos val="outEnd"/>
          <c:showLegendKey val="0"/>
          <c:showVal val="1"/>
          <c:showCatName val="0"/>
          <c:showSerName val="0"/>
          <c:showPercent val="0"/>
          <c:showBubbleSize val="0"/>
        </c:dLbls>
        <c:gapWidth val="219"/>
        <c:axId val="1867447368"/>
        <c:axId val="1854884952"/>
      </c:barChart>
      <c:catAx>
        <c:axId val="1867447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54884952"/>
        <c:crosses val="autoZero"/>
        <c:auto val="1"/>
        <c:lblAlgn val="ctr"/>
        <c:lblOffset val="100"/>
        <c:noMultiLvlLbl val="0"/>
      </c:catAx>
      <c:valAx>
        <c:axId val="1854884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74473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Overall (UG/GRAD)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Fall 12</c:v>
                </c:pt>
                <c:pt idx="1">
                  <c:v>Fall 13</c:v>
                </c:pt>
                <c:pt idx="2">
                  <c:v>Fall 14</c:v>
                </c:pt>
                <c:pt idx="3">
                  <c:v>Fall 15</c:v>
                </c:pt>
                <c:pt idx="4">
                  <c:v>Fall 16</c:v>
                </c:pt>
                <c:pt idx="5">
                  <c:v>Fall 17</c:v>
                </c:pt>
              </c:strCache>
            </c:strRef>
          </c:cat>
          <c:val>
            <c:numRef>
              <c:f>Sheet1!$B$2:$G$2</c:f>
              <c:numCache>
                <c:formatCode>General</c:formatCode>
                <c:ptCount val="6"/>
                <c:pt idx="0">
                  <c:v>271.0</c:v>
                </c:pt>
                <c:pt idx="1">
                  <c:v>293.0</c:v>
                </c:pt>
                <c:pt idx="2">
                  <c:v>323.0</c:v>
                </c:pt>
                <c:pt idx="3">
                  <c:v>354.0</c:v>
                </c:pt>
                <c:pt idx="4">
                  <c:v>338.0</c:v>
                </c:pt>
                <c:pt idx="5">
                  <c:v>341.0</c:v>
                </c:pt>
              </c:numCache>
            </c:numRef>
          </c:val>
          <c:extLst xmlns:c16r2="http://schemas.microsoft.com/office/drawing/2015/06/chart">
            <c:ext xmlns:c16="http://schemas.microsoft.com/office/drawing/2014/chart" uri="{C3380CC4-5D6E-409C-BE32-E72D297353CC}">
              <c16:uniqueId val="{00000000-0182-4965-8F49-9FA24A3BDE8B}"/>
            </c:ext>
          </c:extLst>
        </c:ser>
        <c:ser>
          <c:idx val="1"/>
          <c:order val="1"/>
          <c:tx>
            <c:strRef>
              <c:f>Sheet1!$A$3</c:f>
              <c:strCache>
                <c:ptCount val="1"/>
                <c:pt idx="0">
                  <c:v>Undergraduate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Fall 12</c:v>
                </c:pt>
                <c:pt idx="1">
                  <c:v>Fall 13</c:v>
                </c:pt>
                <c:pt idx="2">
                  <c:v>Fall 14</c:v>
                </c:pt>
                <c:pt idx="3">
                  <c:v>Fall 15</c:v>
                </c:pt>
                <c:pt idx="4">
                  <c:v>Fall 16</c:v>
                </c:pt>
                <c:pt idx="5">
                  <c:v>Fall 17</c:v>
                </c:pt>
              </c:strCache>
            </c:strRef>
          </c:cat>
          <c:val>
            <c:numRef>
              <c:f>Sheet1!$B$3:$G$3</c:f>
              <c:numCache>
                <c:formatCode>General</c:formatCode>
                <c:ptCount val="6"/>
                <c:pt idx="0">
                  <c:v>194.0</c:v>
                </c:pt>
                <c:pt idx="1">
                  <c:v>221.0</c:v>
                </c:pt>
                <c:pt idx="2">
                  <c:v>248.0</c:v>
                </c:pt>
                <c:pt idx="3">
                  <c:v>264.0</c:v>
                </c:pt>
                <c:pt idx="4">
                  <c:v>258.0</c:v>
                </c:pt>
                <c:pt idx="5">
                  <c:v>271.0</c:v>
                </c:pt>
              </c:numCache>
            </c:numRef>
          </c:val>
          <c:extLst xmlns:c16r2="http://schemas.microsoft.com/office/drawing/2015/06/chart">
            <c:ext xmlns:c16="http://schemas.microsoft.com/office/drawing/2014/chart" uri="{C3380CC4-5D6E-409C-BE32-E72D297353CC}">
              <c16:uniqueId val="{00000001-0182-4965-8F49-9FA24A3BDE8B}"/>
            </c:ext>
          </c:extLst>
        </c:ser>
        <c:ser>
          <c:idx val="2"/>
          <c:order val="2"/>
          <c:tx>
            <c:strRef>
              <c:f>Sheet1!$A$4</c:f>
              <c:strCache>
                <c:ptCount val="1"/>
                <c:pt idx="0">
                  <c:v>Graduate (MS/PhD)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Fall 12</c:v>
                </c:pt>
                <c:pt idx="1">
                  <c:v>Fall 13</c:v>
                </c:pt>
                <c:pt idx="2">
                  <c:v>Fall 14</c:v>
                </c:pt>
                <c:pt idx="3">
                  <c:v>Fall 15</c:v>
                </c:pt>
                <c:pt idx="4">
                  <c:v>Fall 16</c:v>
                </c:pt>
                <c:pt idx="5">
                  <c:v>Fall 17</c:v>
                </c:pt>
              </c:strCache>
            </c:strRef>
          </c:cat>
          <c:val>
            <c:numRef>
              <c:f>Sheet1!$B$4:$G$4</c:f>
              <c:numCache>
                <c:formatCode>General</c:formatCode>
                <c:ptCount val="6"/>
                <c:pt idx="0">
                  <c:v>77.0</c:v>
                </c:pt>
                <c:pt idx="1">
                  <c:v>72.0</c:v>
                </c:pt>
                <c:pt idx="2">
                  <c:v>75.0</c:v>
                </c:pt>
                <c:pt idx="3">
                  <c:v>90.0</c:v>
                </c:pt>
                <c:pt idx="4">
                  <c:v>80.0</c:v>
                </c:pt>
                <c:pt idx="5">
                  <c:v>70.0</c:v>
                </c:pt>
              </c:numCache>
            </c:numRef>
          </c:val>
          <c:extLst xmlns:c16r2="http://schemas.microsoft.com/office/drawing/2015/06/chart">
            <c:ext xmlns:c16="http://schemas.microsoft.com/office/drawing/2014/chart" uri="{C3380CC4-5D6E-409C-BE32-E72D297353CC}">
              <c16:uniqueId val="{00000002-0182-4965-8F49-9FA24A3BDE8B}"/>
            </c:ext>
          </c:extLst>
        </c:ser>
        <c:ser>
          <c:idx val="3"/>
          <c:order val="3"/>
          <c:tx>
            <c:strRef>
              <c:f>Sheet1!$A$5</c:f>
              <c:strCache>
                <c:ptCount val="1"/>
                <c:pt idx="0">
                  <c:v>MS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Fall 12</c:v>
                </c:pt>
                <c:pt idx="1">
                  <c:v>Fall 13</c:v>
                </c:pt>
                <c:pt idx="2">
                  <c:v>Fall 14</c:v>
                </c:pt>
                <c:pt idx="3">
                  <c:v>Fall 15</c:v>
                </c:pt>
                <c:pt idx="4">
                  <c:v>Fall 16</c:v>
                </c:pt>
                <c:pt idx="5">
                  <c:v>Fall 17</c:v>
                </c:pt>
              </c:strCache>
            </c:strRef>
          </c:cat>
          <c:val>
            <c:numRef>
              <c:f>Sheet1!$B$5:$G$5</c:f>
              <c:numCache>
                <c:formatCode>General</c:formatCode>
                <c:ptCount val="6"/>
                <c:pt idx="0">
                  <c:v>33.0</c:v>
                </c:pt>
                <c:pt idx="1">
                  <c:v>24.0</c:v>
                </c:pt>
                <c:pt idx="2">
                  <c:v>34.0</c:v>
                </c:pt>
                <c:pt idx="3">
                  <c:v>48.0</c:v>
                </c:pt>
                <c:pt idx="4">
                  <c:v>39.0</c:v>
                </c:pt>
                <c:pt idx="5">
                  <c:v>28.0</c:v>
                </c:pt>
              </c:numCache>
            </c:numRef>
          </c:val>
          <c:extLst xmlns:c16r2="http://schemas.microsoft.com/office/drawing/2015/06/chart">
            <c:ext xmlns:c16="http://schemas.microsoft.com/office/drawing/2014/chart" uri="{C3380CC4-5D6E-409C-BE32-E72D297353CC}">
              <c16:uniqueId val="{00000003-0182-4965-8F49-9FA24A3BDE8B}"/>
            </c:ext>
          </c:extLst>
        </c:ser>
        <c:ser>
          <c:idx val="4"/>
          <c:order val="4"/>
          <c:tx>
            <c:strRef>
              <c:f>Sheet1!$A$6</c:f>
              <c:strCache>
                <c:ptCount val="1"/>
                <c:pt idx="0">
                  <c:v>PhD</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Fall 12</c:v>
                </c:pt>
                <c:pt idx="1">
                  <c:v>Fall 13</c:v>
                </c:pt>
                <c:pt idx="2">
                  <c:v>Fall 14</c:v>
                </c:pt>
                <c:pt idx="3">
                  <c:v>Fall 15</c:v>
                </c:pt>
                <c:pt idx="4">
                  <c:v>Fall 16</c:v>
                </c:pt>
                <c:pt idx="5">
                  <c:v>Fall 17</c:v>
                </c:pt>
              </c:strCache>
            </c:strRef>
          </c:cat>
          <c:val>
            <c:numRef>
              <c:f>Sheet1!$B$6:$G$6</c:f>
              <c:numCache>
                <c:formatCode>General</c:formatCode>
                <c:ptCount val="6"/>
                <c:pt idx="0">
                  <c:v>44.0</c:v>
                </c:pt>
                <c:pt idx="1">
                  <c:v>48.0</c:v>
                </c:pt>
                <c:pt idx="2">
                  <c:v>41.0</c:v>
                </c:pt>
                <c:pt idx="3">
                  <c:v>42.0</c:v>
                </c:pt>
                <c:pt idx="4">
                  <c:v>41.0</c:v>
                </c:pt>
                <c:pt idx="5">
                  <c:v>43.0</c:v>
                </c:pt>
              </c:numCache>
            </c:numRef>
          </c:val>
          <c:extLst xmlns:c16r2="http://schemas.microsoft.com/office/drawing/2015/06/chart">
            <c:ext xmlns:c16="http://schemas.microsoft.com/office/drawing/2014/chart" uri="{C3380CC4-5D6E-409C-BE32-E72D297353CC}">
              <c16:uniqueId val="{00000004-0182-4965-8F49-9FA24A3BDE8B}"/>
            </c:ext>
          </c:extLst>
        </c:ser>
        <c:dLbls>
          <c:dLblPos val="outEnd"/>
          <c:showLegendKey val="0"/>
          <c:showVal val="1"/>
          <c:showCatName val="0"/>
          <c:showSerName val="0"/>
          <c:showPercent val="0"/>
          <c:showBubbleSize val="0"/>
        </c:dLbls>
        <c:gapWidth val="219"/>
        <c:axId val="1808867304"/>
        <c:axId val="2135284280"/>
      </c:barChart>
      <c:catAx>
        <c:axId val="180886730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aseline="0" dirty="0" smtClean="0"/>
                  <a:t>Semester</a:t>
                </a:r>
                <a:endParaRPr lang="en-US"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5284280"/>
        <c:crosses val="autoZero"/>
        <c:auto val="1"/>
        <c:lblAlgn val="ctr"/>
        <c:lblOffset val="100"/>
        <c:noMultiLvlLbl val="0"/>
      </c:catAx>
      <c:valAx>
        <c:axId val="2135284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 of Enrolled Students</a:t>
                </a:r>
                <a:endParaRPr lang="en-US" dirty="0"/>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0886730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7EF076-E744-4ECF-A229-02204C77F249}" type="datetimeFigureOut">
              <a:rPr lang="en-US" smtClean="0"/>
              <a:t>11/3/17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10BD54-F0E9-4FA3-8D74-9F7B5086906A}" type="slidenum">
              <a:rPr lang="en-US" smtClean="0"/>
              <a:t>‹#›</a:t>
            </a:fld>
            <a:endParaRPr lang="en-US"/>
          </a:p>
        </p:txBody>
      </p:sp>
    </p:spTree>
    <p:extLst>
      <p:ext uri="{BB962C8B-B14F-4D97-AF65-F5344CB8AC3E}">
        <p14:creationId xmlns:p14="http://schemas.microsoft.com/office/powerpoint/2010/main" val="2983786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0D68F5-8668-46D7-A21A-87005B50DDA4}" type="datetimeFigureOut">
              <a:rPr lang="en-US" smtClean="0"/>
              <a:t>11/3/17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FCB68-A926-461B-A7D1-28C2F90D9BEC}" type="slidenum">
              <a:rPr lang="en-US" smtClean="0"/>
              <a:t>‹#›</a:t>
            </a:fld>
            <a:endParaRPr lang="en-US"/>
          </a:p>
        </p:txBody>
      </p:sp>
    </p:spTree>
    <p:extLst>
      <p:ext uri="{BB962C8B-B14F-4D97-AF65-F5344CB8AC3E}">
        <p14:creationId xmlns:p14="http://schemas.microsoft.com/office/powerpoint/2010/main" val="145748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FCB68-A926-461B-A7D1-28C2F90D9BEC}" type="slidenum">
              <a:rPr lang="en-US" smtClean="0"/>
              <a:t>1</a:t>
            </a:fld>
            <a:endParaRPr lang="en-US"/>
          </a:p>
        </p:txBody>
      </p:sp>
    </p:spTree>
    <p:extLst>
      <p:ext uri="{BB962C8B-B14F-4D97-AF65-F5344CB8AC3E}">
        <p14:creationId xmlns:p14="http://schemas.microsoft.com/office/powerpoint/2010/main" val="3653820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FCB68-A926-461B-A7D1-28C2F90D9BEC}" type="slidenum">
              <a:rPr lang="en-US" smtClean="0"/>
              <a:t>17</a:t>
            </a:fld>
            <a:endParaRPr lang="en-US"/>
          </a:p>
        </p:txBody>
      </p:sp>
    </p:spTree>
    <p:extLst>
      <p:ext uri="{BB962C8B-B14F-4D97-AF65-F5344CB8AC3E}">
        <p14:creationId xmlns:p14="http://schemas.microsoft.com/office/powerpoint/2010/main" val="3806694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FCB68-A926-461B-A7D1-28C2F90D9BEC}" type="slidenum">
              <a:rPr lang="en-US" smtClean="0"/>
              <a:t>28</a:t>
            </a:fld>
            <a:endParaRPr lang="en-US"/>
          </a:p>
        </p:txBody>
      </p:sp>
    </p:spTree>
    <p:extLst>
      <p:ext uri="{BB962C8B-B14F-4D97-AF65-F5344CB8AC3E}">
        <p14:creationId xmlns:p14="http://schemas.microsoft.com/office/powerpoint/2010/main" val="3806694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609046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15371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654420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157179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53757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007383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FCB68-A926-461B-A7D1-28C2F90D9BEC}" type="slidenum">
              <a:rPr lang="en-US" smtClean="0"/>
              <a:t>35</a:t>
            </a:fld>
            <a:endParaRPr lang="en-US"/>
          </a:p>
        </p:txBody>
      </p:sp>
    </p:spTree>
    <p:extLst>
      <p:ext uri="{BB962C8B-B14F-4D97-AF65-F5344CB8AC3E}">
        <p14:creationId xmlns:p14="http://schemas.microsoft.com/office/powerpoint/2010/main" val="3806694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FCB68-A926-461B-A7D1-28C2F90D9BEC}" type="slidenum">
              <a:rPr lang="en-US" smtClean="0"/>
              <a:t>39</a:t>
            </a:fld>
            <a:endParaRPr lang="en-US"/>
          </a:p>
        </p:txBody>
      </p:sp>
    </p:spTree>
    <p:extLst>
      <p:ext uri="{BB962C8B-B14F-4D97-AF65-F5344CB8AC3E}">
        <p14:creationId xmlns:p14="http://schemas.microsoft.com/office/powerpoint/2010/main" val="380669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FCB68-A926-461B-A7D1-28C2F90D9BEC}" type="slidenum">
              <a:rPr lang="en-US" smtClean="0"/>
              <a:t>2</a:t>
            </a:fld>
            <a:endParaRPr lang="en-US"/>
          </a:p>
        </p:txBody>
      </p:sp>
    </p:spTree>
    <p:extLst>
      <p:ext uri="{BB962C8B-B14F-4D97-AF65-F5344CB8AC3E}">
        <p14:creationId xmlns:p14="http://schemas.microsoft.com/office/powerpoint/2010/main" val="3806694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FCB68-A926-461B-A7D1-28C2F90D9BEC}" type="slidenum">
              <a:rPr lang="en-US" smtClean="0"/>
              <a:t>46</a:t>
            </a:fld>
            <a:endParaRPr lang="en-US"/>
          </a:p>
        </p:txBody>
      </p:sp>
    </p:spTree>
    <p:extLst>
      <p:ext uri="{BB962C8B-B14F-4D97-AF65-F5344CB8AC3E}">
        <p14:creationId xmlns:p14="http://schemas.microsoft.com/office/powerpoint/2010/main" val="3806694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FCB68-A926-461B-A7D1-28C2F90D9BEC}" type="slidenum">
              <a:rPr lang="en-US" smtClean="0"/>
              <a:t>3</a:t>
            </a:fld>
            <a:endParaRPr lang="en-US"/>
          </a:p>
        </p:txBody>
      </p:sp>
    </p:spTree>
    <p:extLst>
      <p:ext uri="{BB962C8B-B14F-4D97-AF65-F5344CB8AC3E}">
        <p14:creationId xmlns:p14="http://schemas.microsoft.com/office/powerpoint/2010/main" val="495115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FCB68-A926-461B-A7D1-28C2F90D9BEC}" type="slidenum">
              <a:rPr lang="en-US" smtClean="0"/>
              <a:t>4</a:t>
            </a:fld>
            <a:endParaRPr lang="en-US"/>
          </a:p>
        </p:txBody>
      </p:sp>
    </p:spTree>
    <p:extLst>
      <p:ext uri="{BB962C8B-B14F-4D97-AF65-F5344CB8AC3E}">
        <p14:creationId xmlns:p14="http://schemas.microsoft.com/office/powerpoint/2010/main" val="495115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53962-0195-4BD1-8F53-A1239C4E88A1}" type="slidenum">
              <a:rPr lang="en-US" smtClean="0"/>
              <a:t>9</a:t>
            </a:fld>
            <a:endParaRPr lang="en-US"/>
          </a:p>
        </p:txBody>
      </p:sp>
    </p:spTree>
    <p:extLst>
      <p:ext uri="{BB962C8B-B14F-4D97-AF65-F5344CB8AC3E}">
        <p14:creationId xmlns:p14="http://schemas.microsoft.com/office/powerpoint/2010/main" val="452819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sensors will be used by 600 employees from major pharmaceutical companies, large consulting firms, high-tech companies, and high-tech startups in five cities in the U.S. and New Zealand</a:t>
            </a:r>
            <a:r>
              <a:rPr lang="en-US" sz="1200" b="1" dirty="0" smtClean="0"/>
              <a:t>.</a:t>
            </a:r>
          </a:p>
        </p:txBody>
      </p:sp>
      <p:sp>
        <p:nvSpPr>
          <p:cNvPr id="4" name="Slide Number Placeholder 3"/>
          <p:cNvSpPr>
            <a:spLocks noGrp="1"/>
          </p:cNvSpPr>
          <p:nvPr>
            <p:ph type="sldNum" sz="quarter" idx="10"/>
          </p:nvPr>
        </p:nvSpPr>
        <p:spPr/>
        <p:txBody>
          <a:bodyPr/>
          <a:lstStyle/>
          <a:p>
            <a:fld id="{D08FCB68-A926-461B-A7D1-28C2F90D9BEC}" type="slidenum">
              <a:rPr lang="en-US" smtClean="0"/>
              <a:t>12</a:t>
            </a:fld>
            <a:endParaRPr lang="en-US"/>
          </a:p>
        </p:txBody>
      </p:sp>
    </p:spTree>
    <p:extLst>
      <p:ext uri="{BB962C8B-B14F-4D97-AF65-F5344CB8AC3E}">
        <p14:creationId xmlns:p14="http://schemas.microsoft.com/office/powerpoint/2010/main" val="3674847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FCB68-A926-461B-A7D1-28C2F90D9BEC}" type="slidenum">
              <a:rPr lang="en-US" smtClean="0"/>
              <a:t>14</a:t>
            </a:fld>
            <a:endParaRPr lang="en-US"/>
          </a:p>
        </p:txBody>
      </p:sp>
    </p:spTree>
    <p:extLst>
      <p:ext uri="{BB962C8B-B14F-4D97-AF65-F5344CB8AC3E}">
        <p14:creationId xmlns:p14="http://schemas.microsoft.com/office/powerpoint/2010/main" val="1954809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FCB68-A926-461B-A7D1-28C2F90D9BEC}" type="slidenum">
              <a:rPr lang="en-US" smtClean="0"/>
              <a:t>15</a:t>
            </a:fld>
            <a:endParaRPr lang="en-US"/>
          </a:p>
        </p:txBody>
      </p:sp>
    </p:spTree>
    <p:extLst>
      <p:ext uri="{BB962C8B-B14F-4D97-AF65-F5344CB8AC3E}">
        <p14:creationId xmlns:p14="http://schemas.microsoft.com/office/powerpoint/2010/main" val="4143842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FCB68-A926-461B-A7D1-28C2F90D9BEC}" type="slidenum">
              <a:rPr lang="en-US" smtClean="0"/>
              <a:t>16</a:t>
            </a:fld>
            <a:endParaRPr lang="en-US"/>
          </a:p>
        </p:txBody>
      </p:sp>
    </p:spTree>
    <p:extLst>
      <p:ext uri="{BB962C8B-B14F-4D97-AF65-F5344CB8AC3E}">
        <p14:creationId xmlns:p14="http://schemas.microsoft.com/office/powerpoint/2010/main" val="3905455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6CFBA-0707-354A-8FC0-12A0138D87A0}" type="slidenum">
              <a:rPr lang="en-US" smtClean="0"/>
              <a:t>‹#›</a:t>
            </a:fld>
            <a:endParaRPr lang="en-US"/>
          </a:p>
        </p:txBody>
      </p:sp>
    </p:spTree>
    <p:extLst>
      <p:ext uri="{BB962C8B-B14F-4D97-AF65-F5344CB8AC3E}">
        <p14:creationId xmlns:p14="http://schemas.microsoft.com/office/powerpoint/2010/main" val="2602804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6CFBA-0707-354A-8FC0-12A0138D87A0}" type="slidenum">
              <a:rPr lang="en-US" smtClean="0"/>
              <a:t>‹#›</a:t>
            </a:fld>
            <a:endParaRPr lang="en-US"/>
          </a:p>
        </p:txBody>
      </p:sp>
    </p:spTree>
    <p:extLst>
      <p:ext uri="{BB962C8B-B14F-4D97-AF65-F5344CB8AC3E}">
        <p14:creationId xmlns:p14="http://schemas.microsoft.com/office/powerpoint/2010/main" val="4150944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6CFBA-0707-354A-8FC0-12A0138D87A0}" type="slidenum">
              <a:rPr lang="en-US" smtClean="0"/>
              <a:t>‹#›</a:t>
            </a:fld>
            <a:endParaRPr lang="en-US"/>
          </a:p>
        </p:txBody>
      </p:sp>
    </p:spTree>
    <p:extLst>
      <p:ext uri="{BB962C8B-B14F-4D97-AF65-F5344CB8AC3E}">
        <p14:creationId xmlns:p14="http://schemas.microsoft.com/office/powerpoint/2010/main" val="1540377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3164642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6CFBA-0707-354A-8FC0-12A0138D87A0}" type="slidenum">
              <a:rPr lang="en-US" smtClean="0"/>
              <a:t>‹#›</a:t>
            </a:fld>
            <a:endParaRPr lang="en-US"/>
          </a:p>
        </p:txBody>
      </p:sp>
    </p:spTree>
    <p:extLst>
      <p:ext uri="{BB962C8B-B14F-4D97-AF65-F5344CB8AC3E}">
        <p14:creationId xmlns:p14="http://schemas.microsoft.com/office/powerpoint/2010/main" val="103625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6CFBA-0707-354A-8FC0-12A0138D87A0}" type="slidenum">
              <a:rPr lang="en-US" smtClean="0"/>
              <a:t>‹#›</a:t>
            </a:fld>
            <a:endParaRPr lang="en-US"/>
          </a:p>
        </p:txBody>
      </p:sp>
    </p:spTree>
    <p:extLst>
      <p:ext uri="{BB962C8B-B14F-4D97-AF65-F5344CB8AC3E}">
        <p14:creationId xmlns:p14="http://schemas.microsoft.com/office/powerpoint/2010/main" val="1458127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46CFBA-0707-354A-8FC0-12A0138D87A0}" type="slidenum">
              <a:rPr lang="en-US" smtClean="0"/>
              <a:t>‹#›</a:t>
            </a:fld>
            <a:endParaRPr lang="en-US"/>
          </a:p>
        </p:txBody>
      </p:sp>
    </p:spTree>
    <p:extLst>
      <p:ext uri="{BB962C8B-B14F-4D97-AF65-F5344CB8AC3E}">
        <p14:creationId xmlns:p14="http://schemas.microsoft.com/office/powerpoint/2010/main" val="2982457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46CFBA-0707-354A-8FC0-12A0138D87A0}" type="slidenum">
              <a:rPr lang="en-US" smtClean="0"/>
              <a:t>‹#›</a:t>
            </a:fld>
            <a:endParaRPr lang="en-US"/>
          </a:p>
        </p:txBody>
      </p:sp>
    </p:spTree>
    <p:extLst>
      <p:ext uri="{BB962C8B-B14F-4D97-AF65-F5344CB8AC3E}">
        <p14:creationId xmlns:p14="http://schemas.microsoft.com/office/powerpoint/2010/main" val="2146747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46CFBA-0707-354A-8FC0-12A0138D87A0}" type="slidenum">
              <a:rPr lang="en-US" smtClean="0"/>
              <a:t>‹#›</a:t>
            </a:fld>
            <a:endParaRPr lang="en-US"/>
          </a:p>
        </p:txBody>
      </p:sp>
    </p:spTree>
    <p:extLst>
      <p:ext uri="{BB962C8B-B14F-4D97-AF65-F5344CB8AC3E}">
        <p14:creationId xmlns:p14="http://schemas.microsoft.com/office/powerpoint/2010/main" val="1148058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6CFBA-0707-354A-8FC0-12A0138D87A0}" type="slidenum">
              <a:rPr lang="en-US" smtClean="0"/>
              <a:t>‹#›</a:t>
            </a:fld>
            <a:endParaRPr lang="en-US"/>
          </a:p>
        </p:txBody>
      </p:sp>
    </p:spTree>
    <p:extLst>
      <p:ext uri="{BB962C8B-B14F-4D97-AF65-F5344CB8AC3E}">
        <p14:creationId xmlns:p14="http://schemas.microsoft.com/office/powerpoint/2010/main" val="783220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6CFBA-0707-354A-8FC0-12A0138D87A0}" type="slidenum">
              <a:rPr lang="en-US" smtClean="0"/>
              <a:t>‹#›</a:t>
            </a:fld>
            <a:endParaRPr lang="en-US"/>
          </a:p>
        </p:txBody>
      </p:sp>
    </p:spTree>
    <p:extLst>
      <p:ext uri="{BB962C8B-B14F-4D97-AF65-F5344CB8AC3E}">
        <p14:creationId xmlns:p14="http://schemas.microsoft.com/office/powerpoint/2010/main" val="42654082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6CFBA-0707-354A-8FC0-12A0138D87A0}" type="slidenum">
              <a:rPr lang="en-US" smtClean="0"/>
              <a:t>‹#›</a:t>
            </a:fld>
            <a:endParaRPr lang="en-US"/>
          </a:p>
        </p:txBody>
      </p:sp>
    </p:spTree>
    <p:extLst>
      <p:ext uri="{BB962C8B-B14F-4D97-AF65-F5344CB8AC3E}">
        <p14:creationId xmlns:p14="http://schemas.microsoft.com/office/powerpoint/2010/main" val="2543117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hyperlink" Target="http://www.memphis.edu/cs/news_and_events/news/2017_creative_game_design_camp.php" TargetMode="External"/><Relationship Id="rId6" Type="http://schemas.openxmlformats.org/officeDocument/2006/relationships/hyperlink" Target="http://www.memphis.edu/cs/news_and_events/news/2017_gencyber.php" TargetMode="External"/><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G"/><Relationship Id="rId10"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package" Target="../embeddings/Microsoft_Word_Document3.docx"/><Relationship Id="rId5" Type="http://schemas.openxmlformats.org/officeDocument/2006/relationships/image" Target="../media/image21.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iG5ei4fVr94" TargetMode="External"/><Relationship Id="rId4" Type="http://schemas.openxmlformats.org/officeDocument/2006/relationships/hyperlink" Target="https://youtu.be/m5W0M2RIy_g" TargetMode="External"/><Relationship Id="rId1" Type="http://schemas.openxmlformats.org/officeDocument/2006/relationships/slideLayout" Target="../slideLayouts/slideLayout2.xml"/><Relationship Id="rId2" Type="http://schemas.openxmlformats.org/officeDocument/2006/relationships/hyperlink" Target="https://youtu.be/qDOqH2Nwrhw"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vrus@memphis.edu"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 Id="rId3" Type="http://schemas.openxmlformats.org/officeDocument/2006/relationships/image" Target="../media/image3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chart" Target="../charts/char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3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hyperlink" Target="https://www.linkedin.com/in/vivek-shandilya-a29b9b16" TargetMode="External"/><Relationship Id="rId4" Type="http://schemas.openxmlformats.org/officeDocument/2006/relationships/hyperlink" Target="https://www.linkedin.com/in/aminahsanali" TargetMode="External"/><Relationship Id="rId5" Type="http://schemas.openxmlformats.org/officeDocument/2006/relationships/hyperlink" Target="http://www.lipscomb.edu/technology/chris-simmons" TargetMode="External"/><Relationship Id="rId6" Type="http://schemas.openxmlformats.org/officeDocument/2006/relationships/hyperlink" Target="http://people.clarkson.edu/~liu/" TargetMode="External"/><Relationship Id="rId7" Type="http://schemas.openxmlformats.org/officeDocument/2006/relationships/hyperlink" Target="https://www.linkedin.com/in/vsreelasya" TargetMode="External"/><Relationship Id="rId8" Type="http://schemas.openxmlformats.org/officeDocument/2006/relationships/hyperlink" Target="https://www.linkedin.com/in/ruchinarayan" TargetMode="External"/><Relationship Id="rId1" Type="http://schemas.openxmlformats.org/officeDocument/2006/relationships/slideLayout" Target="../slideLayouts/slideLayout2.xml"/><Relationship Id="rId2" Type="http://schemas.openxmlformats.org/officeDocument/2006/relationships/hyperlink" Target="https://www.linkedin.com/in/akna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linkedin.com/in/fahadpolash" TargetMode="External"/><Relationship Id="rId4" Type="http://schemas.openxmlformats.org/officeDocument/2006/relationships/hyperlink" Target="https://www.linkedin.com/in/ashsteve/" TargetMode="External"/><Relationship Id="rId5" Type="http://schemas.openxmlformats.org/officeDocument/2006/relationships/hyperlink" Target="https://www.linkedin.com/in/rbanjade/" TargetMode="External"/><Relationship Id="rId6" Type="http://schemas.openxmlformats.org/officeDocument/2006/relationships/hyperlink" Target="https://www.linkedin.com/in/jinxwang" TargetMode="External"/><Relationship Id="rId7" Type="http://schemas.openxmlformats.org/officeDocument/2006/relationships/hyperlink" Target="https://www.linkedin.com/in/minsheng-zhang-032023a1/" TargetMode="External"/><Relationship Id="rId1" Type="http://schemas.openxmlformats.org/officeDocument/2006/relationships/slideLayout" Target="../slideLayouts/slideLayout2.xml"/><Relationship Id="rId2" Type="http://schemas.openxmlformats.org/officeDocument/2006/relationships/hyperlink" Target="https://www.linkedin.com/in/mustafa-hajeer-6bb94293/"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linkedin.com/in/hillolsarker" TargetMode="External"/><Relationship Id="rId4" Type="http://schemas.openxmlformats.org/officeDocument/2006/relationships/hyperlink" Target="https://www.linkedin.com/in/nobal-niraula-b7759223" TargetMode="External"/><Relationship Id="rId5" Type="http://schemas.openxmlformats.org/officeDocument/2006/relationships/hyperlink" Target="https://www.linkedin.com/in/vivekdatla" TargetMode="External"/><Relationship Id="rId6" Type="http://schemas.openxmlformats.org/officeDocument/2006/relationships/hyperlink" Target="https://www.linkedin.com/in/harkeerat-bedi-36b208a" TargetMode="External"/><Relationship Id="rId7" Type="http://schemas.openxmlformats.org/officeDocument/2006/relationships/hyperlink" Target="https://www.linkedin.com/in/marc-badrian-4ab39413" TargetMode="External"/><Relationship Id="rId8" Type="http://schemas.openxmlformats.org/officeDocument/2006/relationships/hyperlink" Target="https://www.linkedin.com/in/luongmaria" TargetMode="External"/><Relationship Id="rId1" Type="http://schemas.openxmlformats.org/officeDocument/2006/relationships/slideLayout" Target="../slideLayouts/slideLayout2.xml"/><Relationship Id="rId2" Type="http://schemas.openxmlformats.org/officeDocument/2006/relationships/hyperlink" Target="https://www.linkedin.com/in/mahbubur8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70645.17-UOM-New-Brand-PowerPoint-Template-Title-Bl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376100" cy="6953550"/>
          </a:xfrm>
          <a:prstGeom prst="rect">
            <a:avLst/>
          </a:prstGeom>
        </p:spPr>
      </p:pic>
      <p:sp>
        <p:nvSpPr>
          <p:cNvPr id="5" name="TextBox 4"/>
          <p:cNvSpPr txBox="1"/>
          <p:nvPr/>
        </p:nvSpPr>
        <p:spPr>
          <a:xfrm>
            <a:off x="148373" y="3374581"/>
            <a:ext cx="6860455"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latin typeface="+mj-lt"/>
                <a:ea typeface="Cambria Math" panose="02040503050406030204" pitchFamily="18" charset="0"/>
                <a:cs typeface="Aparajita" panose="020B0604020202020204" pitchFamily="34" charset="0"/>
              </a:rPr>
              <a:t>Industry Advisory Board Meeting</a:t>
            </a:r>
          </a:p>
        </p:txBody>
      </p:sp>
      <p:sp>
        <p:nvSpPr>
          <p:cNvPr id="6" name="TextBox 5"/>
          <p:cNvSpPr txBox="1"/>
          <p:nvPr/>
        </p:nvSpPr>
        <p:spPr>
          <a:xfrm>
            <a:off x="3578601" y="4885598"/>
            <a:ext cx="6664750" cy="584775"/>
          </a:xfrm>
          <a:prstGeom prst="rect">
            <a:avLst/>
          </a:prstGeom>
          <a:noFill/>
        </p:spPr>
        <p:txBody>
          <a:bodyPr wrap="square" rtlCol="0">
            <a:spAutoFit/>
          </a:bodyPr>
          <a:lstStyle/>
          <a:p>
            <a:r>
              <a:rPr lang="en-US" sz="3200" dirty="0" smtClean="0"/>
              <a:t>Friday, Nov. 3, 2017 </a:t>
            </a:r>
          </a:p>
        </p:txBody>
      </p:sp>
      <p:sp>
        <p:nvSpPr>
          <p:cNvPr id="8" name="Rectangle 7"/>
          <p:cNvSpPr/>
          <p:nvPr/>
        </p:nvSpPr>
        <p:spPr>
          <a:xfrm>
            <a:off x="3388101" y="4385899"/>
            <a:ext cx="5882540" cy="584776"/>
          </a:xfrm>
          <a:prstGeom prst="rect">
            <a:avLst/>
          </a:prstGeom>
        </p:spPr>
        <p:txBody>
          <a:bodyPr wrap="none">
            <a:spAutoFit/>
          </a:bodyPr>
          <a:lstStyle/>
          <a:p>
            <a:r>
              <a:rPr lang="en-US" sz="3200" dirty="0">
                <a:ea typeface="Cambria Math" panose="02040503050406030204" pitchFamily="18" charset="0"/>
                <a:cs typeface="Aparajita" panose="020B0604020202020204" pitchFamily="34" charset="0"/>
              </a:rPr>
              <a:t>Dr. Lan Wang, </a:t>
            </a:r>
            <a:r>
              <a:rPr lang="en-US" sz="3200" dirty="0" smtClean="0">
                <a:ea typeface="Cambria Math" panose="02040503050406030204" pitchFamily="18" charset="0"/>
                <a:cs typeface="Aparajita" panose="020B0604020202020204" pitchFamily="34" charset="0"/>
              </a:rPr>
              <a:t>Professor and Chair</a:t>
            </a:r>
            <a:endParaRPr lang="en-US" sz="3200" dirty="0">
              <a:ea typeface="Cambria Math" panose="02040503050406030204" pitchFamily="18" charset="0"/>
              <a:cs typeface="Aparajita" panose="020B0604020202020204" pitchFamily="34" charset="0"/>
            </a:endParaRPr>
          </a:p>
        </p:txBody>
      </p:sp>
      <p:sp>
        <p:nvSpPr>
          <p:cNvPr id="7" name="TextBox 6"/>
          <p:cNvSpPr txBox="1"/>
          <p:nvPr/>
        </p:nvSpPr>
        <p:spPr>
          <a:xfrm>
            <a:off x="151375" y="2882988"/>
            <a:ext cx="6438900" cy="646331"/>
          </a:xfrm>
          <a:prstGeom prst="rect">
            <a:avLst/>
          </a:prstGeom>
          <a:noFill/>
        </p:spPr>
        <p:txBody>
          <a:bodyPr wrap="square" rtlCol="0">
            <a:spAutoFit/>
          </a:bodyPr>
          <a:lstStyle/>
          <a:p>
            <a:r>
              <a:rPr lang="en-US" sz="3600" dirty="0" smtClean="0">
                <a:solidFill>
                  <a:schemeClr val="tx1">
                    <a:lumMod val="75000"/>
                    <a:lumOff val="25000"/>
                  </a:schemeClr>
                </a:solidFill>
                <a:effectLst>
                  <a:outerShdw blurRad="38100" dist="38100" dir="2700000" algn="tl">
                    <a:srgbClr val="000000">
                      <a:alpha val="43137"/>
                    </a:srgbClr>
                  </a:outerShdw>
                </a:effectLst>
              </a:rPr>
              <a:t>Department of Computer Science</a:t>
            </a:r>
            <a:endParaRPr lang="en-US" sz="3600" dirty="0">
              <a:solidFill>
                <a:schemeClr val="tx1">
                  <a:lumMod val="75000"/>
                  <a:lumOff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84403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333" y="5128618"/>
            <a:ext cx="8974667" cy="997545"/>
          </a:xfrm>
        </p:spPr>
        <p:txBody>
          <a:bodyPr>
            <a:normAutofit fontScale="55000" lnSpcReduction="20000"/>
          </a:bodyPr>
          <a:lstStyle/>
          <a:p>
            <a:r>
              <a:rPr lang="en-US" dirty="0" smtClean="0"/>
              <a:t>PhD program </a:t>
            </a:r>
            <a:r>
              <a:rPr lang="en-US" dirty="0"/>
              <a:t>was ranked 80th in the nation among 173 doctoral </a:t>
            </a:r>
            <a:r>
              <a:rPr lang="en-US" dirty="0" smtClean="0"/>
              <a:t>CS programs</a:t>
            </a:r>
            <a:endParaRPr lang="en-US" dirty="0" smtClean="0"/>
          </a:p>
          <a:p>
            <a:r>
              <a:rPr lang="en-US" dirty="0" smtClean="0"/>
              <a:t>Goal</a:t>
            </a:r>
            <a:r>
              <a:rPr lang="en-US" dirty="0" smtClean="0"/>
              <a:t>: top 60 in US News Ranking</a:t>
            </a:r>
          </a:p>
          <a:p>
            <a:pPr lvl="1"/>
            <a:r>
              <a:rPr lang="en-US" dirty="0" smtClean="0"/>
              <a:t>Note that our department was established in 2005, much younger than many other CS departments</a:t>
            </a:r>
            <a:endParaRPr lang="en-US" dirty="0"/>
          </a:p>
        </p:txBody>
      </p:sp>
      <p:pic>
        <p:nvPicPr>
          <p:cNvPr id="5" name="Picture 4"/>
          <p:cNvPicPr>
            <a:picLocks noChangeAspect="1"/>
          </p:cNvPicPr>
          <p:nvPr/>
        </p:nvPicPr>
        <p:blipFill>
          <a:blip r:embed="rId2"/>
          <a:stretch>
            <a:fillRect/>
          </a:stretch>
        </p:blipFill>
        <p:spPr>
          <a:xfrm>
            <a:off x="1616463" y="620120"/>
            <a:ext cx="6138382" cy="4351029"/>
          </a:xfrm>
          <a:prstGeom prst="rect">
            <a:avLst/>
          </a:prstGeom>
        </p:spPr>
      </p:pic>
      <p:sp>
        <p:nvSpPr>
          <p:cNvPr id="7" name="Rectangle 6"/>
          <p:cNvSpPr/>
          <p:nvPr/>
        </p:nvSpPr>
        <p:spPr>
          <a:xfrm>
            <a:off x="705556" y="3824110"/>
            <a:ext cx="7309555" cy="12700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81505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 Highlights</a:t>
            </a:r>
            <a:endParaRPr lang="en-US" dirty="0"/>
          </a:p>
        </p:txBody>
      </p:sp>
      <p:sp>
        <p:nvSpPr>
          <p:cNvPr id="3" name="Content Placeholder 2"/>
          <p:cNvSpPr>
            <a:spLocks noGrp="1"/>
          </p:cNvSpPr>
          <p:nvPr>
            <p:ph idx="1"/>
          </p:nvPr>
        </p:nvSpPr>
        <p:spPr>
          <a:xfrm>
            <a:off x="2540171" y="1417638"/>
            <a:ext cx="6146629" cy="4525963"/>
          </a:xfrm>
        </p:spPr>
        <p:txBody>
          <a:bodyPr>
            <a:normAutofit fontScale="85000" lnSpcReduction="20000"/>
          </a:bodyPr>
          <a:lstStyle/>
          <a:p>
            <a:pPr marL="0" indent="0">
              <a:buNone/>
            </a:pPr>
            <a:r>
              <a:rPr lang="en-US" sz="2400" b="1" u="sng" dirty="0" err="1" smtClean="0">
                <a:solidFill>
                  <a:srgbClr val="0000FF"/>
                </a:solidFill>
              </a:rPr>
              <a:t>Dasgupta</a:t>
            </a:r>
            <a:r>
              <a:rPr lang="en-US" sz="2400" b="1" u="sng" dirty="0" smtClean="0">
                <a:solidFill>
                  <a:srgbClr val="0000FF"/>
                </a:solidFill>
              </a:rPr>
              <a:t> Publishes New Book</a:t>
            </a:r>
            <a:endParaRPr lang="en-US" sz="2400" b="1" u="sng" dirty="0">
              <a:solidFill>
                <a:srgbClr val="0000FF"/>
              </a:solidFill>
            </a:endParaRPr>
          </a:p>
          <a:p>
            <a:pPr marL="0" indent="0">
              <a:buNone/>
            </a:pPr>
            <a:r>
              <a:rPr lang="en-US" sz="2400" dirty="0" err="1" smtClean="0"/>
              <a:t>Dipankar</a:t>
            </a:r>
            <a:r>
              <a:rPr lang="en-US" sz="2400" dirty="0" smtClean="0"/>
              <a:t> </a:t>
            </a:r>
            <a:r>
              <a:rPr lang="en-US" sz="2400" dirty="0" err="1"/>
              <a:t>Dasgupta</a:t>
            </a:r>
            <a:r>
              <a:rPr lang="en-US" sz="2400" dirty="0"/>
              <a:t> </a:t>
            </a:r>
            <a:r>
              <a:rPr lang="en-US" sz="2400" dirty="0" smtClean="0"/>
              <a:t>published a </a:t>
            </a:r>
            <a:r>
              <a:rPr lang="en-US" sz="2400" dirty="0"/>
              <a:t>new </a:t>
            </a:r>
            <a:r>
              <a:rPr lang="en-US" sz="2400" dirty="0" smtClean="0"/>
              <a:t>textbook </a:t>
            </a:r>
            <a:r>
              <a:rPr lang="en-US" sz="2400" i="1" dirty="0"/>
              <a:t>Advances in User Authentication </a:t>
            </a:r>
            <a:r>
              <a:rPr lang="en-US" sz="2400" dirty="0" smtClean="0"/>
              <a:t>through </a:t>
            </a:r>
            <a:r>
              <a:rPr lang="en-US" sz="2400" dirty="0"/>
              <a:t>Springer-</a:t>
            </a:r>
            <a:r>
              <a:rPr lang="en-US" sz="2400" dirty="0" err="1"/>
              <a:t>Verlag</a:t>
            </a:r>
            <a:r>
              <a:rPr lang="en-US" sz="2400" dirty="0"/>
              <a:t>.</a:t>
            </a:r>
            <a:endParaRPr lang="en-US" sz="2600" b="1" u="sng" dirty="0" smtClean="0"/>
          </a:p>
          <a:p>
            <a:pPr marL="0" indent="0">
              <a:buNone/>
            </a:pPr>
            <a:endParaRPr lang="en-US" sz="2400" b="1" u="sng" dirty="0" smtClean="0"/>
          </a:p>
          <a:p>
            <a:pPr marL="0" indent="0">
              <a:buNone/>
            </a:pPr>
            <a:r>
              <a:rPr lang="en-US" sz="2400" b="1" u="sng" dirty="0" smtClean="0">
                <a:solidFill>
                  <a:srgbClr val="0000FF"/>
                </a:solidFill>
              </a:rPr>
              <a:t>Watson Publishes in FOCS 2017</a:t>
            </a:r>
            <a:r>
              <a:rPr lang="en-US" sz="2400" dirty="0">
                <a:solidFill>
                  <a:srgbClr val="0000FF"/>
                </a:solidFill>
              </a:rPr>
              <a:t/>
            </a:r>
            <a:br>
              <a:rPr lang="en-US" sz="2400" dirty="0">
                <a:solidFill>
                  <a:srgbClr val="0000FF"/>
                </a:solidFill>
              </a:rPr>
            </a:br>
            <a:r>
              <a:rPr lang="en-US" sz="2400" dirty="0" smtClean="0"/>
              <a:t>Thomas Watson published </a:t>
            </a:r>
            <a:r>
              <a:rPr lang="en-US" sz="2400" dirty="0"/>
              <a:t>a </a:t>
            </a:r>
            <a:r>
              <a:rPr lang="en-US" sz="2400" dirty="0" smtClean="0"/>
              <a:t>paper entitled </a:t>
            </a:r>
            <a:r>
              <a:rPr lang="en-US" sz="2400" dirty="0"/>
              <a:t>"Query-to-Communication Lifting for </a:t>
            </a:r>
            <a:r>
              <a:rPr lang="en-US" sz="2400" dirty="0" smtClean="0"/>
              <a:t>BPP” at </a:t>
            </a:r>
            <a:r>
              <a:rPr lang="en-US" sz="2400" dirty="0"/>
              <a:t>the 58th Annual IEEE Symposium on Foundations of Computer </a:t>
            </a:r>
            <a:r>
              <a:rPr lang="en-US" sz="2400" dirty="0" smtClean="0"/>
              <a:t>Science (FOCS 2017).  FOCS is one of the two top-tier conferences in Computer Science Theory.</a:t>
            </a:r>
          </a:p>
          <a:p>
            <a:pPr marL="0" indent="0">
              <a:buNone/>
            </a:pPr>
            <a:endParaRPr lang="en-US" sz="2400" b="1" u="sng" dirty="0" smtClean="0">
              <a:solidFill>
                <a:srgbClr val="0000FF"/>
              </a:solidFill>
            </a:endParaRPr>
          </a:p>
          <a:p>
            <a:pPr marL="0" indent="0">
              <a:buNone/>
            </a:pPr>
            <a:r>
              <a:rPr lang="en-US" sz="2400" b="1" u="sng" dirty="0" err="1" smtClean="0">
                <a:solidFill>
                  <a:srgbClr val="0000FF"/>
                </a:solidFill>
              </a:rPr>
              <a:t>Venugopal</a:t>
            </a:r>
            <a:r>
              <a:rPr lang="en-US" sz="2400" b="1" u="sng" dirty="0" smtClean="0">
                <a:solidFill>
                  <a:srgbClr val="0000FF"/>
                </a:solidFill>
              </a:rPr>
              <a:t> Publishes in IJCAI 2017 </a:t>
            </a:r>
          </a:p>
          <a:p>
            <a:pPr marL="0" indent="0">
              <a:buNone/>
            </a:pPr>
            <a:r>
              <a:rPr lang="en-US" sz="2400" dirty="0" smtClean="0"/>
              <a:t>Deepak </a:t>
            </a:r>
            <a:r>
              <a:rPr lang="en-US" sz="2400" dirty="0" err="1" smtClean="0"/>
              <a:t>Venugopal</a:t>
            </a:r>
            <a:r>
              <a:rPr lang="en-US" sz="2400" dirty="0" smtClean="0"/>
              <a:t> published a paper </a:t>
            </a:r>
            <a:r>
              <a:rPr lang="en-US" sz="2400" dirty="0"/>
              <a:t>"Efficient Inference for Untied </a:t>
            </a:r>
            <a:r>
              <a:rPr lang="en-US" sz="2400" dirty="0" smtClean="0"/>
              <a:t>MLNs" at </a:t>
            </a:r>
            <a:r>
              <a:rPr lang="en-US" sz="2400" dirty="0"/>
              <a:t>the International Joint Conference on Artificial </a:t>
            </a:r>
            <a:r>
              <a:rPr lang="en-US" sz="2400" dirty="0" smtClean="0"/>
              <a:t>Intelligence (IJCAI 2017). </a:t>
            </a:r>
            <a:endParaRPr lang="en-US" sz="2400" dirty="0"/>
          </a:p>
        </p:txBody>
      </p:sp>
      <p:pic>
        <p:nvPicPr>
          <p:cNvPr id="7" name="Picture 6" descr="dasgup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184" y="1417638"/>
            <a:ext cx="1143000" cy="1066800"/>
          </a:xfrm>
          <a:prstGeom prst="rect">
            <a:avLst/>
          </a:prstGeom>
        </p:spPr>
      </p:pic>
      <p:pic>
        <p:nvPicPr>
          <p:cNvPr id="8" name="Picture 7" descr="dvngop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184" y="4755445"/>
            <a:ext cx="1143000" cy="1016000"/>
          </a:xfrm>
          <a:prstGeom prst="rect">
            <a:avLst/>
          </a:prstGeom>
        </p:spPr>
      </p:pic>
      <p:pic>
        <p:nvPicPr>
          <p:cNvPr id="9" name="Picture 8" descr="twwtson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184" y="2984500"/>
            <a:ext cx="1143000" cy="1143000"/>
          </a:xfrm>
          <a:prstGeom prst="rect">
            <a:avLst/>
          </a:prstGeom>
        </p:spPr>
      </p:pic>
    </p:spTree>
    <p:extLst>
      <p:ext uri="{BB962C8B-B14F-4D97-AF65-F5344CB8AC3E}">
        <p14:creationId xmlns:p14="http://schemas.microsoft.com/office/powerpoint/2010/main" val="2339624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Grants</a:t>
            </a:r>
            <a:endParaRPr lang="en-US" dirty="0"/>
          </a:p>
        </p:txBody>
      </p:sp>
      <p:sp>
        <p:nvSpPr>
          <p:cNvPr id="3" name="Content Placeholder 2"/>
          <p:cNvSpPr>
            <a:spLocks noGrp="1"/>
          </p:cNvSpPr>
          <p:nvPr>
            <p:ph idx="1"/>
          </p:nvPr>
        </p:nvSpPr>
        <p:spPr>
          <a:xfrm>
            <a:off x="659467" y="1284481"/>
            <a:ext cx="8027333" cy="4882076"/>
          </a:xfrm>
        </p:spPr>
        <p:txBody>
          <a:bodyPr>
            <a:noAutofit/>
          </a:bodyPr>
          <a:lstStyle/>
          <a:p>
            <a:pPr marL="0" indent="0">
              <a:spcAft>
                <a:spcPts val="600"/>
              </a:spcAft>
              <a:buNone/>
            </a:pPr>
            <a:r>
              <a:rPr lang="en-US" sz="1800" b="1" u="sng" dirty="0" smtClean="0">
                <a:solidFill>
                  <a:srgbClr val="0000FF"/>
                </a:solidFill>
              </a:rPr>
              <a:t>IARPA </a:t>
            </a:r>
            <a:r>
              <a:rPr lang="en-US" sz="1800" b="1" u="sng" dirty="0">
                <a:solidFill>
                  <a:srgbClr val="0000FF"/>
                </a:solidFill>
              </a:rPr>
              <a:t>Grant</a:t>
            </a:r>
            <a:br>
              <a:rPr lang="en-US" sz="1800" b="1" u="sng" dirty="0">
                <a:solidFill>
                  <a:srgbClr val="0000FF"/>
                </a:solidFill>
              </a:rPr>
            </a:br>
            <a:r>
              <a:rPr lang="en-US" sz="1800" b="1" dirty="0" err="1" smtClean="0"/>
              <a:t>Santosh</a:t>
            </a:r>
            <a:r>
              <a:rPr lang="en-US" sz="1800" b="1" dirty="0" smtClean="0"/>
              <a:t> Kumar’s</a:t>
            </a:r>
            <a:r>
              <a:rPr lang="en-US" sz="1800" dirty="0" smtClean="0"/>
              <a:t> MD2K </a:t>
            </a:r>
            <a:r>
              <a:rPr lang="en-US" sz="1800" dirty="0"/>
              <a:t>Center of Excellence </a:t>
            </a:r>
            <a:r>
              <a:rPr lang="en-US" sz="1800" dirty="0" smtClean="0"/>
              <a:t>received a </a:t>
            </a:r>
            <a:r>
              <a:rPr lang="en-US" sz="1800" dirty="0"/>
              <a:t>new </a:t>
            </a:r>
            <a:r>
              <a:rPr lang="en-US" sz="1800" b="1" dirty="0"/>
              <a:t>$13.8M </a:t>
            </a:r>
            <a:r>
              <a:rPr lang="en-US" sz="1800" dirty="0"/>
              <a:t>contract from the Intelligence Advanced Research Projects Activity (IARPA). </a:t>
            </a:r>
            <a:r>
              <a:rPr lang="en-US" sz="1800" dirty="0" smtClean="0"/>
              <a:t>The </a:t>
            </a:r>
            <a:r>
              <a:rPr lang="en-US" sz="1800" dirty="0"/>
              <a:t>research in this project will </a:t>
            </a:r>
            <a:r>
              <a:rPr lang="en-US" sz="1800" dirty="0" smtClean="0"/>
              <a:t>use </a:t>
            </a:r>
            <a:r>
              <a:rPr lang="en-US" sz="1800" dirty="0"/>
              <a:t>mobile sensors in monitoring and predicting </a:t>
            </a:r>
            <a:r>
              <a:rPr lang="en-US" sz="1800" dirty="0" smtClean="0"/>
              <a:t>work performance.</a:t>
            </a:r>
            <a:endParaRPr lang="en-US" sz="1800" b="1" dirty="0" smtClean="0"/>
          </a:p>
          <a:p>
            <a:pPr marL="0" indent="0">
              <a:buNone/>
            </a:pPr>
            <a:r>
              <a:rPr lang="en-US" sz="1800" b="1" u="sng" dirty="0" smtClean="0">
                <a:solidFill>
                  <a:srgbClr val="0000FF"/>
                </a:solidFill>
              </a:rPr>
              <a:t>NSA Gran</a:t>
            </a:r>
            <a:r>
              <a:rPr lang="en-US" sz="1800" b="1" u="sng" dirty="0">
                <a:solidFill>
                  <a:srgbClr val="0000FF"/>
                </a:solidFill>
              </a:rPr>
              <a:t>t</a:t>
            </a:r>
            <a:endParaRPr lang="en-US" sz="1800" u="sng" dirty="0" smtClean="0">
              <a:solidFill>
                <a:srgbClr val="0000FF"/>
              </a:solidFill>
            </a:endParaRPr>
          </a:p>
          <a:p>
            <a:pPr marL="0" indent="0">
              <a:spcAft>
                <a:spcPts val="600"/>
              </a:spcAft>
              <a:buNone/>
            </a:pPr>
            <a:r>
              <a:rPr lang="en-US" sz="1800" b="1" dirty="0" err="1" smtClean="0"/>
              <a:t>Dipankar</a:t>
            </a:r>
            <a:r>
              <a:rPr lang="en-US" sz="1800" b="1" dirty="0" smtClean="0"/>
              <a:t> </a:t>
            </a:r>
            <a:r>
              <a:rPr lang="en-US" sz="1800" b="1" dirty="0" err="1" smtClean="0"/>
              <a:t>Dasgupta’s</a:t>
            </a:r>
            <a:r>
              <a:rPr lang="en-US" sz="1800" dirty="0"/>
              <a:t> Center for Information Assurance has been awarded a </a:t>
            </a:r>
            <a:r>
              <a:rPr lang="en-US" sz="1800" b="1" dirty="0"/>
              <a:t>$206K </a:t>
            </a:r>
            <a:r>
              <a:rPr lang="en-US" sz="1800" dirty="0"/>
              <a:t>CAE Cyber Security Workforce Education Grant to develop interactive, hands-on exercises to integrate into cyber security curricula</a:t>
            </a:r>
            <a:r>
              <a:rPr lang="en-US" sz="1800" dirty="0" smtClean="0"/>
              <a:t>.</a:t>
            </a:r>
            <a:endParaRPr lang="en-US" sz="1800" b="1" dirty="0">
              <a:solidFill>
                <a:srgbClr val="3366FF"/>
              </a:solidFill>
            </a:endParaRPr>
          </a:p>
          <a:p>
            <a:pPr marL="0" indent="0">
              <a:buNone/>
            </a:pPr>
            <a:r>
              <a:rPr lang="en-US" sz="1800" b="1" u="sng" dirty="0" smtClean="0">
                <a:solidFill>
                  <a:srgbClr val="0000FF"/>
                </a:solidFill>
              </a:rPr>
              <a:t>DARPA </a:t>
            </a:r>
            <a:r>
              <a:rPr lang="en-US" sz="1800" b="1" u="sng" dirty="0">
                <a:solidFill>
                  <a:srgbClr val="0000FF"/>
                </a:solidFill>
              </a:rPr>
              <a:t>Grant</a:t>
            </a:r>
            <a:endParaRPr lang="en-US" sz="1800" u="sng" dirty="0">
              <a:solidFill>
                <a:srgbClr val="0000FF"/>
              </a:solidFill>
            </a:endParaRPr>
          </a:p>
          <a:p>
            <a:pPr marL="0" indent="0">
              <a:spcAft>
                <a:spcPts val="600"/>
              </a:spcAft>
              <a:buNone/>
            </a:pPr>
            <a:r>
              <a:rPr lang="en-US" sz="1800" b="1" dirty="0" smtClean="0"/>
              <a:t>Lan Wang</a:t>
            </a:r>
            <a:r>
              <a:rPr lang="en-US" sz="1800" dirty="0" smtClean="0"/>
              <a:t> received a </a:t>
            </a:r>
            <a:r>
              <a:rPr lang="en-US" sz="1800" b="1" dirty="0" smtClean="0"/>
              <a:t>$1.03M </a:t>
            </a:r>
            <a:r>
              <a:rPr lang="en-US" sz="1800" dirty="0" smtClean="0"/>
              <a:t>grant to develop networking technology for the Defense Advanced Research Projects Agency (DARPA).</a:t>
            </a:r>
          </a:p>
          <a:p>
            <a:pPr marL="0" indent="0">
              <a:spcAft>
                <a:spcPts val="600"/>
              </a:spcAft>
              <a:buNone/>
            </a:pPr>
            <a:r>
              <a:rPr lang="en-US" sz="1800" b="1" u="sng" dirty="0" smtClean="0">
                <a:solidFill>
                  <a:srgbClr val="0000FF"/>
                </a:solidFill>
              </a:rPr>
              <a:t>Adobe Research Gift</a:t>
            </a:r>
            <a:endParaRPr lang="en-US" sz="1800" u="sng" dirty="0">
              <a:solidFill>
                <a:srgbClr val="0000FF"/>
              </a:solidFill>
            </a:endParaRPr>
          </a:p>
          <a:p>
            <a:pPr marL="0" indent="0">
              <a:spcAft>
                <a:spcPts val="600"/>
              </a:spcAft>
              <a:buNone/>
            </a:pPr>
            <a:r>
              <a:rPr lang="en-US" sz="1800" b="1" dirty="0" smtClean="0"/>
              <a:t>Deepak </a:t>
            </a:r>
            <a:r>
              <a:rPr lang="en-US" sz="1800" b="1" dirty="0" err="1" smtClean="0"/>
              <a:t>Venugopal</a:t>
            </a:r>
            <a:r>
              <a:rPr lang="en-US" sz="1800" dirty="0" smtClean="0"/>
              <a:t> </a:t>
            </a:r>
            <a:r>
              <a:rPr lang="en-US" sz="1800" dirty="0"/>
              <a:t>received a </a:t>
            </a:r>
            <a:r>
              <a:rPr lang="en-US" sz="1800" b="1" dirty="0" smtClean="0"/>
              <a:t>$9,000 </a:t>
            </a:r>
            <a:r>
              <a:rPr lang="en-US" sz="1800" dirty="0" smtClean="0"/>
              <a:t>unrestricted gift from Adobe </a:t>
            </a:r>
            <a:r>
              <a:rPr lang="en-US" sz="1800" dirty="0"/>
              <a:t>Research Labs. </a:t>
            </a:r>
            <a:r>
              <a:rPr lang="en-US" sz="1800" dirty="0" smtClean="0"/>
              <a:t> He plans </a:t>
            </a:r>
            <a:r>
              <a:rPr lang="en-US" sz="1800" dirty="0"/>
              <a:t>to use it to develop joint inference applications with Markov logic.</a:t>
            </a:r>
          </a:p>
        </p:txBody>
      </p:sp>
    </p:spTree>
    <p:extLst>
      <p:ext uri="{BB962C8B-B14F-4D97-AF65-F5344CB8AC3E}">
        <p14:creationId xmlns:p14="http://schemas.microsoft.com/office/powerpoint/2010/main" val="6047374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Women in Computing</a:t>
            </a:r>
            <a:endParaRPr lang="en-US" dirty="0"/>
          </a:p>
        </p:txBody>
      </p:sp>
      <p:pic>
        <p:nvPicPr>
          <p:cNvPr id="4" name="Content Placeholder 3" descr="C:\Users\Top\AppData\Local\Microsoft\Windows\INetCache\Content.Word\WiC.JPG"/>
          <p:cNvPicPr>
            <a:picLocks noGrp="1"/>
          </p:cNvPicPr>
          <p:nvPr>
            <p:ph idx="1"/>
          </p:nvPr>
        </p:nvPicPr>
        <p:blipFill rotWithShape="1">
          <a:blip r:embed="rId2" cstate="print">
            <a:extLst>
              <a:ext uri="{28A0092B-C50C-407E-A947-70E740481C1C}">
                <a14:useLocalDpi xmlns:a14="http://schemas.microsoft.com/office/drawing/2010/main" val="0"/>
              </a:ext>
            </a:extLst>
          </a:blip>
          <a:srcRect b="12893"/>
          <a:stretch/>
        </p:blipFill>
        <p:spPr bwMode="auto">
          <a:xfrm>
            <a:off x="4992067" y="1705497"/>
            <a:ext cx="2533712" cy="1339143"/>
          </a:xfrm>
          <a:prstGeom prst="rect">
            <a:avLst/>
          </a:prstGeom>
          <a:noFill/>
          <a:ln>
            <a:noFill/>
          </a:ln>
        </p:spPr>
      </p:pic>
      <p:sp>
        <p:nvSpPr>
          <p:cNvPr id="9" name="TextBox 8"/>
          <p:cNvSpPr txBox="1"/>
          <p:nvPr/>
        </p:nvSpPr>
        <p:spPr>
          <a:xfrm>
            <a:off x="1219080" y="2638563"/>
            <a:ext cx="3532211" cy="1477328"/>
          </a:xfrm>
          <a:prstGeom prst="rect">
            <a:avLst/>
          </a:prstGeom>
          <a:noFill/>
        </p:spPr>
        <p:txBody>
          <a:bodyPr wrap="square" rtlCol="0">
            <a:spAutoFit/>
          </a:bodyPr>
          <a:lstStyle/>
          <a:p>
            <a:r>
              <a:rPr lang="en-US" b="1" dirty="0" smtClean="0"/>
              <a:t>Events organized by </a:t>
            </a:r>
            <a:r>
              <a:rPr lang="en-US" b="1" dirty="0" err="1" smtClean="0"/>
              <a:t>WiC</a:t>
            </a:r>
            <a:r>
              <a:rPr lang="en-US" dirty="0" smtClean="0"/>
              <a:t>: </a:t>
            </a:r>
          </a:p>
          <a:p>
            <a:r>
              <a:rPr lang="en-US" dirty="0"/>
              <a:t>m</a:t>
            </a:r>
            <a:r>
              <a:rPr lang="en-US" dirty="0" smtClean="0"/>
              <a:t>ass meetings, movie </a:t>
            </a:r>
            <a:r>
              <a:rPr lang="en-US" dirty="0" smtClean="0"/>
              <a:t>nights, </a:t>
            </a:r>
            <a:r>
              <a:rPr lang="en-US" dirty="0" smtClean="0"/>
              <a:t>sessions on virtual reality, LEGO robotics, and interview/resume preparation </a:t>
            </a:r>
            <a:endParaRPr lang="en-US" dirty="0"/>
          </a:p>
        </p:txBody>
      </p:sp>
      <p:pic>
        <p:nvPicPr>
          <p:cNvPr id="11" name="Picture 10" descr="C:\Users\Top\AppData\Local\Microsoft\Windows\INetCache\Content.Word\WiC_2017.jpg"/>
          <p:cNvPicPr/>
          <p:nvPr/>
        </p:nvPicPr>
        <p:blipFill rotWithShape="1">
          <a:blip r:embed="rId3">
            <a:extLst>
              <a:ext uri="{28A0092B-C50C-407E-A947-70E740481C1C}">
                <a14:useLocalDpi xmlns:a14="http://schemas.microsoft.com/office/drawing/2010/main" val="0"/>
              </a:ext>
            </a:extLst>
          </a:blip>
          <a:srcRect b="11023"/>
          <a:stretch/>
        </p:blipFill>
        <p:spPr bwMode="auto">
          <a:xfrm>
            <a:off x="4992067" y="4331975"/>
            <a:ext cx="2533711" cy="1380918"/>
          </a:xfrm>
          <a:prstGeom prst="rect">
            <a:avLst/>
          </a:prstGeom>
          <a:noFill/>
          <a:ln>
            <a:noFill/>
          </a:ln>
        </p:spPr>
      </p:pic>
      <p:sp>
        <p:nvSpPr>
          <p:cNvPr id="12" name="TextBox 11"/>
          <p:cNvSpPr txBox="1"/>
          <p:nvPr/>
        </p:nvSpPr>
        <p:spPr>
          <a:xfrm>
            <a:off x="1219080" y="4095617"/>
            <a:ext cx="3532214" cy="1600438"/>
          </a:xfrm>
          <a:prstGeom prst="rect">
            <a:avLst/>
          </a:prstGeom>
          <a:noFill/>
        </p:spPr>
        <p:txBody>
          <a:bodyPr wrap="square" rtlCol="0">
            <a:spAutoFit/>
          </a:bodyPr>
          <a:lstStyle/>
          <a:p>
            <a:r>
              <a:rPr lang="en-US" b="1" dirty="0" smtClean="0"/>
              <a:t>Visits organized by </a:t>
            </a:r>
            <a:r>
              <a:rPr lang="en-US" b="1" dirty="0" err="1" smtClean="0"/>
              <a:t>WiC</a:t>
            </a:r>
            <a:r>
              <a:rPr lang="en-US" b="1" dirty="0" smtClean="0"/>
              <a:t>: </a:t>
            </a:r>
          </a:p>
          <a:p>
            <a:r>
              <a:rPr lang="en-US" sz="1600" dirty="0" smtClean="0"/>
              <a:t>Teacher Mark </a:t>
            </a:r>
            <a:r>
              <a:rPr lang="en-US" sz="1600" dirty="0"/>
              <a:t>Harris’s AP Computer Science Principles class at White Station High School </a:t>
            </a:r>
            <a:r>
              <a:rPr lang="en-US" sz="1600" dirty="0" smtClean="0"/>
              <a:t>(bottom picture) </a:t>
            </a:r>
            <a:r>
              <a:rPr lang="en-US" sz="1600" dirty="0"/>
              <a:t>to meet the students and provide guidance on their projects.</a:t>
            </a:r>
          </a:p>
        </p:txBody>
      </p:sp>
      <p:sp>
        <p:nvSpPr>
          <p:cNvPr id="18" name="TextBox 17"/>
          <p:cNvSpPr txBox="1"/>
          <p:nvPr/>
        </p:nvSpPr>
        <p:spPr>
          <a:xfrm>
            <a:off x="1219077" y="1677972"/>
            <a:ext cx="4282289" cy="1200329"/>
          </a:xfrm>
          <a:prstGeom prst="rect">
            <a:avLst/>
          </a:prstGeom>
          <a:noFill/>
        </p:spPr>
        <p:txBody>
          <a:bodyPr wrap="square" rtlCol="0">
            <a:spAutoFit/>
          </a:bodyPr>
          <a:lstStyle/>
          <a:p>
            <a:r>
              <a:rPr lang="en-US" b="1" dirty="0" smtClean="0"/>
              <a:t>Leadership: </a:t>
            </a:r>
          </a:p>
          <a:p>
            <a:r>
              <a:rPr lang="en-US" dirty="0" smtClean="0"/>
              <a:t>2017 President: Brianna Frye</a:t>
            </a:r>
          </a:p>
          <a:p>
            <a:r>
              <a:rPr lang="en-US" dirty="0"/>
              <a:t>2016 President: Heather Duke</a:t>
            </a:r>
          </a:p>
          <a:p>
            <a:endParaRPr lang="en-US" dirty="0"/>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t="8077"/>
          <a:stretch/>
        </p:blipFill>
        <p:spPr>
          <a:xfrm>
            <a:off x="4992066" y="3030996"/>
            <a:ext cx="2533711" cy="1305244"/>
          </a:xfrm>
          <a:prstGeom prst="rect">
            <a:avLst/>
          </a:prstGeom>
        </p:spPr>
      </p:pic>
    </p:spTree>
    <p:extLst>
      <p:ext uri="{BB962C8B-B14F-4D97-AF65-F5344CB8AC3E}">
        <p14:creationId xmlns:p14="http://schemas.microsoft.com/office/powerpoint/2010/main" val="34831093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p:txBody>
          <a:bodyPr>
            <a:normAutofit/>
          </a:bodyPr>
          <a:lstStyle/>
          <a:p>
            <a:r>
              <a:rPr lang="en-US" dirty="0" smtClean="0"/>
              <a:t>Outreach: Summer </a:t>
            </a:r>
            <a:r>
              <a:rPr lang="en-US" dirty="0" smtClean="0"/>
              <a:t>Camps</a:t>
            </a:r>
            <a:endParaRPr lang="en-US" sz="2700" dirty="0"/>
          </a:p>
        </p:txBody>
      </p:sp>
      <p:sp>
        <p:nvSpPr>
          <p:cNvPr id="3" name="Content Placeholder 2"/>
          <p:cNvSpPr>
            <a:spLocks noGrp="1"/>
          </p:cNvSpPr>
          <p:nvPr>
            <p:ph idx="1"/>
          </p:nvPr>
        </p:nvSpPr>
        <p:spPr>
          <a:xfrm>
            <a:off x="4500981" y="1417638"/>
            <a:ext cx="3982623" cy="2600711"/>
          </a:xfrm>
        </p:spPr>
        <p:txBody>
          <a:bodyPr>
            <a:normAutofit lnSpcReduction="10000"/>
          </a:bodyPr>
          <a:lstStyle/>
          <a:p>
            <a:pPr marL="0" indent="0">
              <a:buNone/>
            </a:pPr>
            <a:r>
              <a:rPr lang="en-US" sz="1800" b="1" dirty="0">
                <a:hlinkClick r:id="rId5"/>
              </a:rPr>
              <a:t>2017 Creative Game Design Camp</a:t>
            </a:r>
            <a:r>
              <a:rPr lang="en-US" sz="2000" dirty="0"/>
              <a:t/>
            </a:r>
            <a:br>
              <a:rPr lang="en-US" sz="2000" dirty="0"/>
            </a:br>
            <a:r>
              <a:rPr lang="en-US" sz="1200" i="1" dirty="0"/>
              <a:t>The </a:t>
            </a:r>
            <a:r>
              <a:rPr lang="en-US" sz="1200" i="1" dirty="0" smtClean="0"/>
              <a:t>Department of Computer Science hosted the third annual Creative Game Design Camp for high school students from July 10 -14. </a:t>
            </a:r>
          </a:p>
          <a:p>
            <a:pPr marL="0" indent="0">
              <a:buNone/>
            </a:pPr>
            <a:endParaRPr lang="en-US" sz="600" i="1" dirty="0" smtClean="0"/>
          </a:p>
          <a:p>
            <a:pPr marL="182880" indent="-182880">
              <a:lnSpc>
                <a:spcPts val="1300"/>
              </a:lnSpc>
            </a:pPr>
            <a:r>
              <a:rPr lang="en-US" sz="1350" dirty="0" smtClean="0"/>
              <a:t>The camp attracted over 30 students from throughout </a:t>
            </a:r>
            <a:r>
              <a:rPr lang="en-US" sz="1350" dirty="0"/>
              <a:t>the Memphis and Mid-South </a:t>
            </a:r>
            <a:r>
              <a:rPr lang="en-US" sz="1350" dirty="0" smtClean="0"/>
              <a:t>area.</a:t>
            </a:r>
          </a:p>
          <a:p>
            <a:pPr marL="182880" indent="-182880">
              <a:lnSpc>
                <a:spcPts val="1300"/>
              </a:lnSpc>
            </a:pPr>
            <a:r>
              <a:rPr lang="en-US" sz="1350" dirty="0" smtClean="0"/>
              <a:t>Students learned programming </a:t>
            </a:r>
            <a:r>
              <a:rPr lang="en-US" sz="1350" dirty="0"/>
              <a:t>and game design concepts using the </a:t>
            </a:r>
            <a:r>
              <a:rPr lang="en-US" sz="1350" dirty="0" err="1"/>
              <a:t>RenPy</a:t>
            </a:r>
            <a:r>
              <a:rPr lang="en-US" sz="1350" dirty="0"/>
              <a:t> visual novel engine for </a:t>
            </a:r>
            <a:r>
              <a:rPr lang="en-US" sz="1350" dirty="0" smtClean="0"/>
              <a:t>Python.</a:t>
            </a:r>
          </a:p>
          <a:p>
            <a:pPr marL="182880" indent="-182880">
              <a:lnSpc>
                <a:spcPts val="1300"/>
              </a:lnSpc>
            </a:pPr>
            <a:r>
              <a:rPr lang="en-US" sz="1350" dirty="0" smtClean="0"/>
              <a:t>Students worked in </a:t>
            </a:r>
            <a:r>
              <a:rPr lang="en-US" sz="1350" dirty="0"/>
              <a:t>teams to create their own </a:t>
            </a:r>
            <a:r>
              <a:rPr lang="en-US" sz="1350" dirty="0" smtClean="0"/>
              <a:t>games </a:t>
            </a:r>
          </a:p>
          <a:p>
            <a:pPr marL="182880" indent="-182880">
              <a:lnSpc>
                <a:spcPts val="1300"/>
              </a:lnSpc>
            </a:pPr>
            <a:r>
              <a:rPr lang="en-US" sz="1350" dirty="0" smtClean="0"/>
              <a:t>Each team presented their </a:t>
            </a:r>
            <a:r>
              <a:rPr lang="en-US" sz="1350" dirty="0"/>
              <a:t>finished products at the end of the </a:t>
            </a:r>
            <a:r>
              <a:rPr lang="en-US" sz="1350" dirty="0" smtClean="0"/>
              <a:t>camp.</a:t>
            </a:r>
            <a:endParaRPr lang="en-US" sz="1350" b="1" dirty="0"/>
          </a:p>
        </p:txBody>
      </p:sp>
      <p:sp>
        <p:nvSpPr>
          <p:cNvPr id="8" name="TextBox 7"/>
          <p:cNvSpPr txBox="1"/>
          <p:nvPr/>
        </p:nvSpPr>
        <p:spPr>
          <a:xfrm>
            <a:off x="6532775" y="3429000"/>
            <a:ext cx="184731" cy="369332"/>
          </a:xfrm>
          <a:prstGeom prst="rect">
            <a:avLst/>
          </a:prstGeom>
          <a:noFill/>
        </p:spPr>
        <p:txBody>
          <a:bodyPr wrap="none" rtlCol="0">
            <a:spAutoFit/>
          </a:bodyPr>
          <a:lstStyle/>
          <a:p>
            <a:endParaRPr lang="en-US" dirty="0"/>
          </a:p>
        </p:txBody>
      </p:sp>
      <p:sp>
        <p:nvSpPr>
          <p:cNvPr id="9" name="TextBox 8"/>
          <p:cNvSpPr txBox="1"/>
          <p:nvPr/>
        </p:nvSpPr>
        <p:spPr>
          <a:xfrm>
            <a:off x="8596525" y="5983288"/>
            <a:ext cx="3039035" cy="1958788"/>
          </a:xfrm>
          <a:prstGeom prst="rect">
            <a:avLst/>
          </a:prstGeom>
          <a:noFill/>
        </p:spPr>
        <p:txBody>
          <a:bodyPr wrap="square" rtlCol="0">
            <a:spAutoFit/>
          </a:bodyPr>
          <a:lstStyle/>
          <a:p>
            <a:endParaRPr lang="en-US" dirty="0"/>
          </a:p>
        </p:txBody>
      </p:sp>
      <p:sp>
        <p:nvSpPr>
          <p:cNvPr id="11" name="Rectangle 10"/>
          <p:cNvSpPr/>
          <p:nvPr/>
        </p:nvSpPr>
        <p:spPr>
          <a:xfrm>
            <a:off x="597946" y="1327404"/>
            <a:ext cx="3856776" cy="2600712"/>
          </a:xfrm>
          <a:prstGeom prst="rect">
            <a:avLst/>
          </a:prstGeom>
        </p:spPr>
        <p:txBody>
          <a:bodyPr wrap="square">
            <a:spAutoFit/>
          </a:bodyPr>
          <a:lstStyle/>
          <a:p>
            <a:r>
              <a:rPr lang="en-US" b="1" dirty="0">
                <a:hlinkClick r:id="rId6"/>
              </a:rPr>
              <a:t>2017 </a:t>
            </a:r>
            <a:r>
              <a:rPr lang="en-US" b="1" dirty="0" err="1">
                <a:hlinkClick r:id="rId6"/>
              </a:rPr>
              <a:t>GenCyber</a:t>
            </a:r>
            <a:r>
              <a:rPr lang="en-US" b="1" dirty="0">
                <a:hlinkClick r:id="rId6"/>
              </a:rPr>
              <a:t> Boot </a:t>
            </a:r>
            <a:r>
              <a:rPr lang="en-US" b="1" dirty="0" smtClean="0">
                <a:hlinkClick r:id="rId6"/>
              </a:rPr>
              <a:t>Camps</a:t>
            </a:r>
            <a:endParaRPr lang="en-US" b="1" dirty="0" smtClean="0"/>
          </a:p>
          <a:p>
            <a:r>
              <a:rPr lang="en-US" sz="1200" i="1" dirty="0" smtClean="0"/>
              <a:t>The </a:t>
            </a:r>
            <a:r>
              <a:rPr lang="en-US" sz="1200" i="1" dirty="0"/>
              <a:t>Center for Information Assurance held two </a:t>
            </a:r>
            <a:r>
              <a:rPr lang="en-US" sz="1200" i="1" dirty="0" smtClean="0"/>
              <a:t>cyber </a:t>
            </a:r>
            <a:r>
              <a:rPr lang="en-US" sz="1200" i="1" dirty="0"/>
              <a:t>security boot camps for middle- and high-school </a:t>
            </a:r>
            <a:r>
              <a:rPr lang="en-US" sz="1200" i="1" dirty="0" smtClean="0"/>
              <a:t>students June 12 -16 (MS) and June 19 -23 (HS).</a:t>
            </a:r>
          </a:p>
          <a:p>
            <a:endParaRPr lang="en-US" sz="900" i="1" dirty="0" smtClean="0"/>
          </a:p>
          <a:p>
            <a:pPr marL="171450" indent="-171450">
              <a:lnSpc>
                <a:spcPts val="1000"/>
              </a:lnSpc>
              <a:buFont typeface="Arial" panose="020B0604020202020204" pitchFamily="34" charset="0"/>
              <a:buChar char="•"/>
            </a:pPr>
            <a:r>
              <a:rPr lang="en-US" sz="1350" dirty="0" smtClean="0"/>
              <a:t>The camp attracted over 80 middle and high school students, the majority from the mid-south region.</a:t>
            </a:r>
          </a:p>
          <a:p>
            <a:pPr marL="171450" indent="-171450">
              <a:lnSpc>
                <a:spcPts val="1000"/>
              </a:lnSpc>
              <a:buFont typeface="Arial" panose="020B0604020202020204" pitchFamily="34" charset="0"/>
              <a:buChar char="•"/>
            </a:pPr>
            <a:endParaRPr lang="en-US" sz="1350" dirty="0" smtClean="0"/>
          </a:p>
          <a:p>
            <a:pPr marL="171450" indent="-171450">
              <a:lnSpc>
                <a:spcPts val="1000"/>
              </a:lnSpc>
              <a:buFont typeface="Arial" panose="020B0604020202020204" pitchFamily="34" charset="0"/>
              <a:buChar char="•"/>
            </a:pPr>
            <a:r>
              <a:rPr lang="en-US" sz="1350" dirty="0" smtClean="0"/>
              <a:t>Students learned about cyber safety, privacy, security, and best practices.</a:t>
            </a:r>
          </a:p>
          <a:p>
            <a:pPr marL="171450" indent="-171450">
              <a:lnSpc>
                <a:spcPts val="1000"/>
              </a:lnSpc>
              <a:buFont typeface="Arial" panose="020B0604020202020204" pitchFamily="34" charset="0"/>
              <a:buChar char="•"/>
            </a:pPr>
            <a:endParaRPr lang="en-US" sz="1350" dirty="0" smtClean="0"/>
          </a:p>
          <a:p>
            <a:pPr marL="171450" indent="-171450">
              <a:lnSpc>
                <a:spcPts val="1000"/>
              </a:lnSpc>
              <a:buFont typeface="Arial" panose="020B0604020202020204" pitchFamily="34" charset="0"/>
              <a:buChar char="•"/>
            </a:pPr>
            <a:r>
              <a:rPr lang="en-US" sz="1350" dirty="0" smtClean="0"/>
              <a:t>Students were </a:t>
            </a:r>
            <a:r>
              <a:rPr lang="en-US" sz="1350" dirty="0"/>
              <a:t>tasked with </a:t>
            </a:r>
            <a:r>
              <a:rPr lang="en-US" sz="1350" dirty="0" smtClean="0"/>
              <a:t>developing cyber </a:t>
            </a:r>
            <a:r>
              <a:rPr lang="en-US" sz="1350" dirty="0"/>
              <a:t>security </a:t>
            </a:r>
            <a:r>
              <a:rPr lang="en-US" sz="1350" dirty="0" smtClean="0"/>
              <a:t>related stories/games</a:t>
            </a:r>
            <a:r>
              <a:rPr lang="en-US" sz="1350" dirty="0"/>
              <a:t>. </a:t>
            </a:r>
            <a:endParaRPr lang="en-US" sz="1350" dirty="0" smtClean="0"/>
          </a:p>
          <a:p>
            <a:pPr marL="171450" indent="-171450">
              <a:lnSpc>
                <a:spcPts val="1000"/>
              </a:lnSpc>
              <a:buFont typeface="Arial" panose="020B0604020202020204" pitchFamily="34" charset="0"/>
              <a:buChar char="•"/>
            </a:pPr>
            <a:endParaRPr lang="en-US" sz="1350" dirty="0" smtClean="0"/>
          </a:p>
          <a:p>
            <a:pPr marL="171450" indent="-171450">
              <a:lnSpc>
                <a:spcPts val="1000"/>
              </a:lnSpc>
              <a:buFont typeface="Arial" panose="020B0604020202020204" pitchFamily="34" charset="0"/>
              <a:buChar char="•"/>
            </a:pPr>
            <a:r>
              <a:rPr lang="en-US" sz="1350" dirty="0" smtClean="0"/>
              <a:t>Each </a:t>
            </a:r>
            <a:r>
              <a:rPr lang="en-US" sz="1350" dirty="0"/>
              <a:t>group presented their projects to a panel </a:t>
            </a:r>
            <a:r>
              <a:rPr lang="en-US" sz="1350" dirty="0" smtClean="0"/>
              <a:t>of industry </a:t>
            </a:r>
            <a:r>
              <a:rPr lang="en-US" sz="1350" dirty="0"/>
              <a:t>professionals on the last day of the camp.</a:t>
            </a:r>
          </a:p>
        </p:txBody>
      </p:sp>
      <p:pic>
        <p:nvPicPr>
          <p:cNvPr id="3084" name="Picture 12" descr="https://www.chalkbeat.org/wp-content/uploads/2017/07/IMG_2311-900x0-c-default.jpg"/>
          <p:cNvPicPr>
            <a:picLocks noChangeAspect="1" noChangeArrowheads="1"/>
          </p:cNvPicPr>
          <p:nvPr/>
        </p:nvPicPr>
        <p:blipFill rotWithShape="1">
          <a:blip r:embed="rId7">
            <a:extLst>
              <a:ext uri="{28A0092B-C50C-407E-A947-70E740481C1C}">
                <a14:useLocalDpi xmlns:a14="http://schemas.microsoft.com/office/drawing/2010/main" val="0"/>
              </a:ext>
            </a:extLst>
          </a:blip>
          <a:srcRect r="12180"/>
          <a:stretch/>
        </p:blipFill>
        <p:spPr bwMode="auto">
          <a:xfrm>
            <a:off x="597946" y="4247504"/>
            <a:ext cx="1828652" cy="15617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22987"/>
          <a:stretch/>
        </p:blipFill>
        <p:spPr>
          <a:xfrm>
            <a:off x="6173301" y="4507242"/>
            <a:ext cx="2254304" cy="1302080"/>
          </a:xfrm>
          <a:prstGeom prst="rect">
            <a:avLst/>
          </a:prstGeom>
        </p:spPr>
      </p:pic>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l="12901" t="10505" r="9265" b="37901"/>
          <a:stretch/>
        </p:blipFill>
        <p:spPr>
          <a:xfrm>
            <a:off x="4619770" y="4244670"/>
            <a:ext cx="1518774" cy="1564540"/>
          </a:xfrm>
          <a:prstGeom prst="rect">
            <a:avLst/>
          </a:prstGeom>
        </p:spPr>
      </p:pic>
      <p:pic>
        <p:nvPicPr>
          <p:cNvPr id="16" name="Picture 15"/>
          <p:cNvPicPr>
            <a:picLocks noChangeAspect="1"/>
          </p:cNvPicPr>
          <p:nvPr/>
        </p:nvPicPr>
        <p:blipFill>
          <a:blip r:embed="rId10"/>
          <a:stretch>
            <a:fillRect/>
          </a:stretch>
        </p:blipFill>
        <p:spPr>
          <a:xfrm>
            <a:off x="2458984" y="4720871"/>
            <a:ext cx="1858443" cy="1088339"/>
          </a:xfrm>
          <a:prstGeom prst="rect">
            <a:avLst/>
          </a:prstGeom>
        </p:spPr>
      </p:pic>
      <p:pic>
        <p:nvPicPr>
          <p:cNvPr id="3080" name="Picture 8" descr="GenCyb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37571" y="4007158"/>
            <a:ext cx="1419281" cy="94708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reative Game Design Ca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28926" y="4024653"/>
            <a:ext cx="961173" cy="651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1393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0" y="762951"/>
            <a:ext cx="9144000" cy="838200"/>
          </a:xfrm>
        </p:spPr>
        <p:txBody>
          <a:bodyPr>
            <a:normAutofit/>
          </a:bodyPr>
          <a:lstStyle/>
          <a:p>
            <a:r>
              <a:rPr lang="en-US" sz="3200" dirty="0"/>
              <a:t>Data Science &amp; Analytics in Python Workshop</a:t>
            </a:r>
            <a:endParaRPr lang="en-US" sz="1800" dirty="0"/>
          </a:p>
        </p:txBody>
      </p:sp>
      <p:sp>
        <p:nvSpPr>
          <p:cNvPr id="8" name="TextBox 7"/>
          <p:cNvSpPr txBox="1"/>
          <p:nvPr/>
        </p:nvSpPr>
        <p:spPr>
          <a:xfrm>
            <a:off x="6532775" y="3429000"/>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3894667" y="1806222"/>
            <a:ext cx="5041723" cy="4303889"/>
          </a:xfrm>
        </p:spPr>
        <p:txBody>
          <a:bodyPr>
            <a:normAutofit/>
          </a:bodyPr>
          <a:lstStyle/>
          <a:p>
            <a:pPr marL="0" indent="0">
              <a:buNone/>
            </a:pPr>
            <a:endParaRPr lang="en-US" sz="2800" dirty="0" smtClean="0">
              <a:effectLst>
                <a:outerShdw blurRad="38100" dist="38100" dir="2700000" algn="tl">
                  <a:srgbClr val="000000">
                    <a:alpha val="43137"/>
                  </a:srgbClr>
                </a:outerShdw>
              </a:effectLst>
            </a:endParaRPr>
          </a:p>
          <a:p>
            <a:pPr marL="0" indent="0">
              <a:buNone/>
            </a:pPr>
            <a:endParaRPr lang="en-US" sz="2800" dirty="0">
              <a:effectLst>
                <a:outerShdw blurRad="38100" dist="38100" dir="2700000" algn="tl">
                  <a:srgbClr val="000000">
                    <a:alpha val="43137"/>
                  </a:srgbClr>
                </a:outerShdw>
              </a:effectLst>
            </a:endParaRPr>
          </a:p>
          <a:p>
            <a:pPr marL="0" indent="0">
              <a:buNone/>
            </a:pPr>
            <a:endParaRPr lang="en-US" sz="2800" dirty="0" smtClean="0">
              <a:effectLst>
                <a:outerShdw blurRad="38100" dist="38100" dir="2700000" algn="tl">
                  <a:srgbClr val="000000">
                    <a:alpha val="43137"/>
                  </a:srgbClr>
                </a:outerShdw>
              </a:effectLst>
            </a:endParaRPr>
          </a:p>
        </p:txBody>
      </p:sp>
      <p:sp>
        <p:nvSpPr>
          <p:cNvPr id="6" name="TextBox 5"/>
          <p:cNvSpPr txBox="1"/>
          <p:nvPr/>
        </p:nvSpPr>
        <p:spPr>
          <a:xfrm>
            <a:off x="833717" y="1601151"/>
            <a:ext cx="7476565" cy="3954929"/>
          </a:xfrm>
          <a:prstGeom prst="rect">
            <a:avLst/>
          </a:prstGeom>
          <a:noFill/>
        </p:spPr>
        <p:txBody>
          <a:bodyPr wrap="square" rtlCol="0">
            <a:spAutoFit/>
          </a:bodyPr>
          <a:lstStyle/>
          <a:p>
            <a:r>
              <a:rPr lang="en-US" sz="1600" b="1" dirty="0" smtClean="0"/>
              <a:t>Date/Time: </a:t>
            </a:r>
            <a:r>
              <a:rPr lang="en-US" sz="1600" dirty="0" smtClean="0"/>
              <a:t>December </a:t>
            </a:r>
            <a:r>
              <a:rPr lang="en-US" sz="1600" dirty="0"/>
              <a:t>8 - 10, </a:t>
            </a:r>
            <a:r>
              <a:rPr lang="en-US" sz="1600" dirty="0" smtClean="0"/>
              <a:t>2017 / 9 </a:t>
            </a:r>
            <a:r>
              <a:rPr lang="en-US" sz="1600" dirty="0"/>
              <a:t>AM - 4 </a:t>
            </a:r>
            <a:r>
              <a:rPr lang="en-US" sz="1600" dirty="0" smtClean="0"/>
              <a:t>PM </a:t>
            </a:r>
          </a:p>
          <a:p>
            <a:r>
              <a:rPr lang="en-US" sz="1600" b="1" dirty="0" smtClean="0"/>
              <a:t>Location: </a:t>
            </a:r>
            <a:r>
              <a:rPr lang="en-US" sz="1600" dirty="0" smtClean="0"/>
              <a:t>University of Memphis; Dunn </a:t>
            </a:r>
            <a:r>
              <a:rPr lang="en-US" sz="1600" dirty="0" smtClean="0"/>
              <a:t>Hall </a:t>
            </a:r>
            <a:r>
              <a:rPr lang="en-US" sz="1600" dirty="0" smtClean="0"/>
              <a:t>233</a:t>
            </a:r>
          </a:p>
          <a:p>
            <a:endParaRPr lang="en-US" sz="1600" b="1" dirty="0" smtClean="0"/>
          </a:p>
          <a:p>
            <a:r>
              <a:rPr lang="en-US" sz="1600" b="1" dirty="0" smtClean="0"/>
              <a:t>Description:</a:t>
            </a:r>
            <a:endParaRPr lang="en-US" sz="1600" b="1" dirty="0"/>
          </a:p>
          <a:p>
            <a:r>
              <a:rPr lang="en-US" sz="1500" dirty="0" smtClean="0"/>
              <a:t>This </a:t>
            </a:r>
            <a:r>
              <a:rPr lang="en-US" sz="1500" dirty="0"/>
              <a:t>3-day hands-on workshop is designed for scientists </a:t>
            </a:r>
            <a:r>
              <a:rPr lang="en-US" sz="1500" dirty="0" smtClean="0"/>
              <a:t>and working </a:t>
            </a:r>
            <a:r>
              <a:rPr lang="en-US" sz="1500" dirty="0"/>
              <a:t>professionals who would like to learn new skills </a:t>
            </a:r>
            <a:r>
              <a:rPr lang="en-US" sz="1500" dirty="0" smtClean="0"/>
              <a:t>and strengthen </a:t>
            </a:r>
            <a:r>
              <a:rPr lang="en-US" sz="1500" dirty="0"/>
              <a:t>existing skills in coding, data science and </a:t>
            </a:r>
            <a:r>
              <a:rPr lang="en-US" sz="1500" dirty="0" smtClean="0"/>
              <a:t>analytics. </a:t>
            </a:r>
          </a:p>
          <a:p>
            <a:endParaRPr lang="en-US" sz="500" dirty="0" smtClean="0"/>
          </a:p>
          <a:p>
            <a:r>
              <a:rPr lang="en-US" sz="1600" dirty="0" smtClean="0"/>
              <a:t>Topics </a:t>
            </a:r>
            <a:r>
              <a:rPr lang="en-US" sz="1600" dirty="0"/>
              <a:t>include</a:t>
            </a:r>
            <a:r>
              <a:rPr lang="en-US" sz="1600" dirty="0" smtClean="0"/>
              <a:t>:</a:t>
            </a:r>
          </a:p>
          <a:p>
            <a:pPr marL="742950" lvl="1" indent="-285750">
              <a:buFont typeface="Courier New" panose="02070309020205020404" pitchFamily="49" charset="0"/>
              <a:buChar char="o"/>
            </a:pPr>
            <a:r>
              <a:rPr lang="en-US" sz="1400" dirty="0" smtClean="0"/>
              <a:t>Coding </a:t>
            </a:r>
            <a:r>
              <a:rPr lang="en-US" sz="1400" dirty="0"/>
              <a:t>in Python</a:t>
            </a:r>
          </a:p>
          <a:p>
            <a:pPr marL="742950" lvl="1" indent="-285750">
              <a:buFont typeface="Courier New" panose="02070309020205020404" pitchFamily="49" charset="0"/>
              <a:buChar char="o"/>
            </a:pPr>
            <a:r>
              <a:rPr lang="en-US" sz="1400" dirty="0" smtClean="0"/>
              <a:t>Data </a:t>
            </a:r>
            <a:r>
              <a:rPr lang="en-US" sz="1400" dirty="0"/>
              <a:t>processing with Python Pandas</a:t>
            </a:r>
          </a:p>
          <a:p>
            <a:pPr marL="742950" lvl="1" indent="-285750">
              <a:buFont typeface="Courier New" panose="02070309020205020404" pitchFamily="49" charset="0"/>
              <a:buChar char="o"/>
            </a:pPr>
            <a:r>
              <a:rPr lang="en-US" sz="1400" dirty="0" smtClean="0"/>
              <a:t>Data </a:t>
            </a:r>
            <a:r>
              <a:rPr lang="en-US" sz="1400" dirty="0"/>
              <a:t>visualization</a:t>
            </a:r>
          </a:p>
          <a:p>
            <a:pPr marL="742950" lvl="1" indent="-285750">
              <a:buFont typeface="Courier New" panose="02070309020205020404" pitchFamily="49" charset="0"/>
              <a:buChar char="o"/>
            </a:pPr>
            <a:r>
              <a:rPr lang="en-US" sz="1400" dirty="0" smtClean="0"/>
              <a:t>Machine </a:t>
            </a:r>
            <a:r>
              <a:rPr lang="en-US" sz="1400" dirty="0"/>
              <a:t>learning with </a:t>
            </a:r>
            <a:r>
              <a:rPr lang="en-US" sz="1400" dirty="0" err="1"/>
              <a:t>Scikit</a:t>
            </a:r>
            <a:r>
              <a:rPr lang="en-US" sz="1400" dirty="0"/>
              <a:t>-learn</a:t>
            </a:r>
          </a:p>
          <a:p>
            <a:endParaRPr lang="en-US" sz="1600" dirty="0" smtClean="0"/>
          </a:p>
          <a:p>
            <a:r>
              <a:rPr lang="en-US" sz="1600" b="1" dirty="0" smtClean="0"/>
              <a:t>Registration: </a:t>
            </a:r>
            <a:r>
              <a:rPr lang="en-US" sz="1600" dirty="0" smtClean="0"/>
              <a:t>$600 (Non-</a:t>
            </a:r>
            <a:r>
              <a:rPr lang="en-US" sz="1600" dirty="0" err="1" smtClean="0"/>
              <a:t>UofM</a:t>
            </a:r>
            <a:r>
              <a:rPr lang="en-US" sz="1600" dirty="0" smtClean="0"/>
              <a:t>) / $200 (</a:t>
            </a:r>
            <a:r>
              <a:rPr lang="en-US" sz="1600" dirty="0" err="1" smtClean="0"/>
              <a:t>UofM</a:t>
            </a:r>
            <a:r>
              <a:rPr lang="en-US" sz="1600" dirty="0" smtClean="0"/>
              <a:t>) – Online through </a:t>
            </a:r>
            <a:r>
              <a:rPr lang="en-US" sz="1600" dirty="0" err="1" smtClean="0"/>
              <a:t>UofM’s</a:t>
            </a:r>
            <a:r>
              <a:rPr lang="en-US" sz="1600" dirty="0" smtClean="0"/>
              <a:t> </a:t>
            </a:r>
            <a:r>
              <a:rPr lang="en-US" sz="1600" dirty="0" err="1" smtClean="0"/>
              <a:t>MarketPlace</a:t>
            </a:r>
            <a:endParaRPr lang="en-US" sz="1600" dirty="0" smtClean="0"/>
          </a:p>
          <a:p>
            <a:endParaRPr lang="en-US" sz="1600" dirty="0" smtClean="0"/>
          </a:p>
          <a:p>
            <a:r>
              <a:rPr lang="en-US" sz="1600" i="1" dirty="0" smtClean="0"/>
              <a:t>Participants </a:t>
            </a:r>
            <a:r>
              <a:rPr lang="en-US" sz="1600" i="1" dirty="0"/>
              <a:t>will bring their own laptops. They should be </a:t>
            </a:r>
            <a:r>
              <a:rPr lang="en-US" sz="1600" i="1" dirty="0" smtClean="0"/>
              <a:t>fluent in </a:t>
            </a:r>
            <a:r>
              <a:rPr lang="en-US" sz="1600" i="1" dirty="0"/>
              <a:t>using a computer and have basic familiarity with </a:t>
            </a:r>
            <a:r>
              <a:rPr lang="en-US" sz="1600" i="1" dirty="0" smtClean="0"/>
              <a:t>programming. Full refunds will be issued if requested by 12/1.</a:t>
            </a:r>
            <a:endParaRPr lang="en-US" sz="1600" dirty="0"/>
          </a:p>
        </p:txBody>
      </p:sp>
    </p:spTree>
    <p:extLst>
      <p:ext uri="{BB962C8B-B14F-4D97-AF65-F5344CB8AC3E}">
        <p14:creationId xmlns:p14="http://schemas.microsoft.com/office/powerpoint/2010/main" val="26465583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98637"/>
            <a:ext cx="9144000" cy="1470025"/>
          </a:xfrm>
        </p:spPr>
        <p:txBody>
          <a:bodyPr>
            <a:noAutofit/>
          </a:bodyPr>
          <a:lstStyle/>
          <a:p>
            <a:r>
              <a:rPr lang="en-US" sz="3600" dirty="0" smtClean="0">
                <a:effectLst>
                  <a:outerShdw blurRad="38100" dist="38100" dir="2700000" algn="tl">
                    <a:srgbClr val="000000">
                      <a:alpha val="43137"/>
                    </a:srgbClr>
                  </a:outerShdw>
                </a:effectLst>
              </a:rPr>
              <a:t>CS Full-Time Faculty and IAB Members</a:t>
            </a:r>
            <a:endParaRPr lang="en-US" sz="3600" dirty="0">
              <a:effectLst>
                <a:outerShdw blurRad="38100" dist="38100" dir="2700000" algn="tl">
                  <a:srgbClr val="000000">
                    <a:alpha val="43137"/>
                  </a:srgbClr>
                </a:outerShdw>
              </a:effectLst>
            </a:endParaRPr>
          </a:p>
        </p:txBody>
      </p:sp>
      <p:graphicFrame>
        <p:nvGraphicFramePr>
          <p:cNvPr id="12" name="Table 11"/>
          <p:cNvGraphicFramePr>
            <a:graphicFrameLocks noGrp="1"/>
          </p:cNvGraphicFramePr>
          <p:nvPr>
            <p:extLst>
              <p:ext uri="{D42A27DB-BD31-4B8C-83A1-F6EECF244321}">
                <p14:modId xmlns:p14="http://schemas.microsoft.com/office/powerpoint/2010/main" val="4036745075"/>
              </p:ext>
            </p:extLst>
          </p:nvPr>
        </p:nvGraphicFramePr>
        <p:xfrm>
          <a:off x="5118848" y="1389530"/>
          <a:ext cx="2752168" cy="4696358"/>
        </p:xfrm>
        <a:graphic>
          <a:graphicData uri="http://schemas.openxmlformats.org/drawingml/2006/table">
            <a:tbl>
              <a:tblPr firstRow="1" firstCol="1" bandRow="1"/>
              <a:tblGrid>
                <a:gridCol w="2752168"/>
              </a:tblGrid>
              <a:tr h="426411">
                <a:tc>
                  <a:txBody>
                    <a:bodyPr/>
                    <a:lstStyle/>
                    <a:p>
                      <a:pPr marL="0" marR="0">
                        <a:lnSpc>
                          <a:spcPct val="107000"/>
                        </a:lnSpc>
                        <a:spcBef>
                          <a:spcPts val="0"/>
                        </a:spcBef>
                        <a:spcAft>
                          <a:spcPts val="0"/>
                        </a:spcAft>
                      </a:pPr>
                      <a:r>
                        <a:rPr lang="en-US" sz="900" b="1" dirty="0">
                          <a:effectLst/>
                          <a:latin typeface="Times New Roman" panose="02020603050405020304" pitchFamily="18" charset="0"/>
                          <a:ea typeface="Times New Roman" panose="02020603050405020304" pitchFamily="18" charset="0"/>
                          <a:cs typeface="Times New Roman" panose="02020603050405020304" pitchFamily="18" charset="0"/>
                        </a:rPr>
                        <a:t>Mike Anderson</a:t>
                      </a: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i="1" dirty="0">
                          <a:effectLst/>
                          <a:latin typeface="Times New Roman" panose="02020603050405020304" pitchFamily="18" charset="0"/>
                          <a:ea typeface="Times New Roman" panose="02020603050405020304" pitchFamily="18" charset="0"/>
                          <a:cs typeface="Times New Roman" panose="02020603050405020304" pitchFamily="18" charset="0"/>
                        </a:rPr>
                        <a:t>Information Technology Director</a:t>
                      </a: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International Paper - Technical </a:t>
                      </a:r>
                      <a:r>
                        <a:rPr lang="en-US" sz="900" dirty="0" smtClean="0">
                          <a:effectLst/>
                          <a:latin typeface="Times New Roman" panose="02020603050405020304" pitchFamily="18" charset="0"/>
                          <a:ea typeface="Times New Roman" panose="02020603050405020304" pitchFamily="18" charset="0"/>
                          <a:cs typeface="Times New Roman" panose="02020603050405020304" pitchFamily="18" charset="0"/>
                        </a:rPr>
                        <a:t>Services</a:t>
                      </a:r>
                    </a:p>
                  </a:txBody>
                  <a:tcPr marL="0" marR="0" marT="0" marB="0">
                    <a:lnL>
                      <a:noFill/>
                    </a:lnL>
                    <a:lnR>
                      <a:noFill/>
                    </a:lnR>
                    <a:lnT>
                      <a:noFill/>
                    </a:lnT>
                    <a:lnB>
                      <a:noFill/>
                    </a:lnB>
                  </a:tcPr>
                </a:tc>
              </a:tr>
              <a:tr h="246056">
                <a:tc>
                  <a:txBody>
                    <a:bodyPr/>
                    <a:lstStyle/>
                    <a:p>
                      <a:pPr marL="0" marR="0">
                        <a:lnSpc>
                          <a:spcPct val="107000"/>
                        </a:lnSpc>
                        <a:spcBef>
                          <a:spcPts val="0"/>
                        </a:spcBef>
                        <a:spcAft>
                          <a:spcPts val="0"/>
                        </a:spcAft>
                      </a:pPr>
                      <a:r>
                        <a:rPr lang="en-US" sz="900" b="1" dirty="0" smtClean="0">
                          <a:effectLst/>
                          <a:latin typeface="Times New Roman" panose="02020603050405020304" pitchFamily="18" charset="0"/>
                          <a:ea typeface="Times New Roman" panose="02020603050405020304" pitchFamily="18" charset="0"/>
                          <a:cs typeface="Times New Roman" panose="02020603050405020304" pitchFamily="18" charset="0"/>
                        </a:rPr>
                        <a:t>Brett </a:t>
                      </a:r>
                      <a:r>
                        <a:rPr lang="en-US" sz="900" b="1" dirty="0">
                          <a:effectLst/>
                          <a:latin typeface="Times New Roman" panose="02020603050405020304" pitchFamily="18" charset="0"/>
                          <a:ea typeface="Times New Roman" panose="02020603050405020304" pitchFamily="18" charset="0"/>
                          <a:cs typeface="Times New Roman" panose="02020603050405020304" pitchFamily="18" charset="0"/>
                        </a:rPr>
                        <a:t>C. Doty</a:t>
                      </a: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9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dirty="0" smtClean="0">
                          <a:effectLst/>
                          <a:latin typeface="Times New Roman" panose="02020603050405020304" pitchFamily="18" charset="0"/>
                          <a:ea typeface="Times New Roman" panose="02020603050405020304" pitchFamily="18" charset="0"/>
                          <a:cs typeface="Times New Roman" panose="02020603050405020304" pitchFamily="18" charset="0"/>
                        </a:rPr>
                        <a:t>Independent</a:t>
                      </a:r>
                      <a:r>
                        <a:rPr lang="en-US" sz="9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Consultant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r>
              <a:tr h="426411">
                <a:tc>
                  <a:txBody>
                    <a:bodyPr/>
                    <a:lstStyle/>
                    <a:p>
                      <a:pPr marL="0" marR="0">
                        <a:lnSpc>
                          <a:spcPct val="107000"/>
                        </a:lnSpc>
                        <a:spcBef>
                          <a:spcPts val="0"/>
                        </a:spcBef>
                        <a:spcAft>
                          <a:spcPts val="0"/>
                        </a:spcAft>
                      </a:pPr>
                      <a:r>
                        <a:rPr lang="en-US" sz="900" b="1" dirty="0">
                          <a:effectLst/>
                          <a:latin typeface="Times New Roman" panose="02020603050405020304" pitchFamily="18" charset="0"/>
                          <a:ea typeface="Times New Roman" panose="02020603050405020304" pitchFamily="18" charset="0"/>
                          <a:cs typeface="Times New Roman" panose="02020603050405020304" pitchFamily="18" charset="0"/>
                        </a:rPr>
                        <a:t>Meka Egwuekwe</a:t>
                      </a: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i="1" dirty="0">
                          <a:effectLst/>
                          <a:latin typeface="Times New Roman" panose="02020603050405020304" pitchFamily="18" charset="0"/>
                          <a:ea typeface="Times New Roman" panose="02020603050405020304" pitchFamily="18" charset="0"/>
                          <a:cs typeface="Times New Roman" panose="02020603050405020304" pitchFamily="18" charset="0"/>
                        </a:rPr>
                        <a:t>Executive Director</a:t>
                      </a: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900" dirty="0" err="1">
                          <a:effectLst/>
                          <a:latin typeface="Times New Roman" panose="02020603050405020304" pitchFamily="18" charset="0"/>
                          <a:ea typeface="Times New Roman" panose="02020603050405020304" pitchFamily="18" charset="0"/>
                          <a:cs typeface="Times New Roman" panose="02020603050405020304" pitchFamily="18" charset="0"/>
                        </a:rPr>
                        <a:t>CodeCrew</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r>
              <a:tr h="877735">
                <a:tc>
                  <a:txBody>
                    <a:bodyPr/>
                    <a:lstStyle/>
                    <a:p>
                      <a:pPr marL="0" marR="0">
                        <a:lnSpc>
                          <a:spcPct val="107000"/>
                        </a:lnSpc>
                        <a:spcBef>
                          <a:spcPts val="0"/>
                        </a:spcBef>
                        <a:spcAft>
                          <a:spcPts val="0"/>
                        </a:spcAft>
                      </a:pPr>
                      <a:r>
                        <a:rPr lang="en-US" sz="900" b="1" dirty="0">
                          <a:effectLst/>
                          <a:latin typeface="Times New Roman" panose="02020603050405020304" pitchFamily="18" charset="0"/>
                          <a:ea typeface="Times New Roman" panose="02020603050405020304" pitchFamily="18" charset="0"/>
                          <a:cs typeface="Times New Roman" panose="02020603050405020304" pitchFamily="18" charset="0"/>
                        </a:rPr>
                        <a:t>Naga Gurumoorthy</a:t>
                      </a: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i="1" dirty="0">
                          <a:effectLst/>
                          <a:latin typeface="Times New Roman" panose="02020603050405020304" pitchFamily="18" charset="0"/>
                          <a:ea typeface="Times New Roman" panose="02020603050405020304" pitchFamily="18" charset="0"/>
                          <a:cs typeface="Times New Roman" panose="02020603050405020304" pitchFamily="18" charset="0"/>
                        </a:rPr>
                        <a:t>Sr. Principal Engineer and Sr. Director</a:t>
                      </a: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Data Center Engineering Group, Intel Corp</a:t>
                      </a:r>
                      <a:r>
                        <a:rPr lang="en-US" sz="9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nSpc>
                          <a:spcPct val="107000"/>
                        </a:lnSpc>
                        <a:spcBef>
                          <a:spcPts val="0"/>
                        </a:spcBef>
                        <a:spcAft>
                          <a:spcPts val="0"/>
                        </a:spcAft>
                      </a:pPr>
                      <a:r>
                        <a:rPr lang="en-US" sz="900" b="1" dirty="0" smtClean="0">
                          <a:effectLst/>
                          <a:latin typeface="Times New Roman" panose="02020603050405020304" pitchFamily="18" charset="0"/>
                          <a:ea typeface="Times New Roman" panose="02020603050405020304" pitchFamily="18" charset="0"/>
                          <a:cs typeface="Times New Roman" panose="02020603050405020304" pitchFamily="18" charset="0"/>
                        </a:rPr>
                        <a:t>Shiloh</a:t>
                      </a:r>
                      <a:r>
                        <a:rPr lang="en-US" sz="9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Barnat Goodman</a:t>
                      </a:r>
                      <a:r>
                        <a:rPr lang="en-US" sz="9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i="1" dirty="0" smtClean="0">
                          <a:effectLst/>
                          <a:latin typeface="Times New Roman" panose="02020603050405020304" pitchFamily="18" charset="0"/>
                          <a:ea typeface="Times New Roman" panose="02020603050405020304" pitchFamily="18" charset="0"/>
                          <a:cs typeface="Times New Roman" panose="02020603050405020304" pitchFamily="18" charset="0"/>
                        </a:rPr>
                        <a:t>Vice</a:t>
                      </a:r>
                      <a:r>
                        <a:rPr lang="en-US" sz="900" i="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President, User Experience Strategy</a:t>
                      </a:r>
                      <a:r>
                        <a:rPr lang="en-US" sz="900" dirty="0" smtClean="0">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900"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en-US" sz="9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Lokion</a:t>
                      </a:r>
                      <a:endParaRPr lang="en-US" sz="9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tr>
              <a:tr h="426411">
                <a:tc>
                  <a:txBody>
                    <a:bodyPr/>
                    <a:lstStyle/>
                    <a:p>
                      <a:pPr marL="0" marR="0">
                        <a:lnSpc>
                          <a:spcPct val="107000"/>
                        </a:lnSpc>
                        <a:spcBef>
                          <a:spcPts val="0"/>
                        </a:spcBef>
                        <a:spcAft>
                          <a:spcPts val="0"/>
                        </a:spcAft>
                      </a:pPr>
                      <a:r>
                        <a:rPr lang="en-US" sz="900" b="1" dirty="0">
                          <a:effectLst/>
                          <a:latin typeface="Times New Roman" panose="02020603050405020304" pitchFamily="18" charset="0"/>
                          <a:ea typeface="Times New Roman" panose="02020603050405020304" pitchFamily="18" charset="0"/>
                          <a:cs typeface="Times New Roman" panose="02020603050405020304" pitchFamily="18" charset="0"/>
                        </a:rPr>
                        <a:t>Robert Jackson</a:t>
                      </a: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i="1" dirty="0" smtClean="0">
                          <a:effectLst/>
                          <a:latin typeface="Times New Roman" panose="02020603050405020304" pitchFamily="18" charset="0"/>
                          <a:ea typeface="Times New Roman" panose="02020603050405020304" pitchFamily="18" charset="0"/>
                          <a:cs typeface="Times New Roman" panose="02020603050405020304" pitchFamily="18" charset="0"/>
                        </a:rPr>
                        <a:t>Chief Information Officer</a:t>
                      </a:r>
                      <a:r>
                        <a:rPr lang="en-US" sz="900" dirty="0" smtClean="0">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900"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en-US" sz="900" dirty="0" smtClean="0">
                          <a:effectLst/>
                          <a:latin typeface="Times New Roman" panose="02020603050405020304" pitchFamily="18" charset="0"/>
                          <a:ea typeface="Times New Roman" panose="02020603050405020304" pitchFamily="18" charset="0"/>
                          <a:cs typeface="Times New Roman" panose="02020603050405020304" pitchFamily="18" charset="0"/>
                        </a:rPr>
                        <a:t>University of Memphis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r>
              <a:tr h="426411">
                <a:tc>
                  <a:txBody>
                    <a:bodyPr/>
                    <a:lstStyle/>
                    <a:p>
                      <a:pPr marL="0" marR="0">
                        <a:lnSpc>
                          <a:spcPct val="107000"/>
                        </a:lnSpc>
                        <a:spcBef>
                          <a:spcPts val="0"/>
                        </a:spcBef>
                        <a:spcAft>
                          <a:spcPts val="0"/>
                        </a:spcAft>
                      </a:pPr>
                      <a:r>
                        <a:rPr lang="en-US" sz="900" b="1">
                          <a:effectLst/>
                          <a:latin typeface="Times New Roman" panose="02020603050405020304" pitchFamily="18" charset="0"/>
                          <a:ea typeface="Times New Roman" panose="02020603050405020304" pitchFamily="18" charset="0"/>
                          <a:cs typeface="Times New Roman" panose="02020603050405020304" pitchFamily="18" charset="0"/>
                        </a:rPr>
                        <a:t>Xuan Liu</a:t>
                      </a:r>
                      <a:r>
                        <a:rPr lang="en-US" sz="9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i="1">
                          <a:effectLst/>
                          <a:latin typeface="Times New Roman" panose="02020603050405020304" pitchFamily="18" charset="0"/>
                          <a:ea typeface="Times New Roman" panose="02020603050405020304" pitchFamily="18" charset="0"/>
                          <a:cs typeface="Times New Roman" panose="02020603050405020304" pitchFamily="18" charset="0"/>
                        </a:rPr>
                        <a:t>Managing Director, IT</a:t>
                      </a:r>
                      <a:r>
                        <a:rPr lang="en-US" sz="900">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900">
                          <a:effectLst/>
                          <a:latin typeface="Times New Roman" panose="02020603050405020304" pitchFamily="18" charset="0"/>
                          <a:ea typeface="Times New Roman" panose="02020603050405020304" pitchFamily="18" charset="0"/>
                          <a:cs typeface="Times New Roman" panose="02020603050405020304" pitchFamily="18" charset="0"/>
                        </a:rPr>
                      </a:br>
                      <a:r>
                        <a:rPr lang="en-US" sz="900">
                          <a:effectLst/>
                          <a:latin typeface="Times New Roman" panose="02020603050405020304" pitchFamily="18" charset="0"/>
                          <a:ea typeface="Times New Roman" panose="02020603050405020304" pitchFamily="18" charset="0"/>
                          <a:cs typeface="Times New Roman" panose="02020603050405020304" pitchFamily="18" charset="0"/>
                        </a:rPr>
                        <a:t>FedEx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r>
              <a:tr h="426411">
                <a:tc>
                  <a:txBody>
                    <a:bodyPr/>
                    <a:lstStyle/>
                    <a:p>
                      <a:pPr marL="0" marR="0">
                        <a:lnSpc>
                          <a:spcPct val="107000"/>
                        </a:lnSpc>
                        <a:spcBef>
                          <a:spcPts val="0"/>
                        </a:spcBef>
                        <a:spcAft>
                          <a:spcPts val="0"/>
                        </a:spcAft>
                      </a:pPr>
                      <a:r>
                        <a:rPr lang="en-US" sz="900" b="1" dirty="0">
                          <a:effectLst/>
                          <a:latin typeface="Times New Roman" panose="02020603050405020304" pitchFamily="18" charset="0"/>
                          <a:ea typeface="Times New Roman" panose="02020603050405020304" pitchFamily="18" charset="0"/>
                          <a:cs typeface="Times New Roman" panose="02020603050405020304" pitchFamily="18" charset="0"/>
                        </a:rPr>
                        <a:t>John Marsalis</a:t>
                      </a: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i="1" dirty="0">
                          <a:effectLst/>
                          <a:latin typeface="Times New Roman" panose="02020603050405020304" pitchFamily="18" charset="0"/>
                          <a:ea typeface="Times New Roman" panose="02020603050405020304" pitchFamily="18" charset="0"/>
                          <a:cs typeface="Times New Roman" panose="02020603050405020304" pitchFamily="18" charset="0"/>
                        </a:rPr>
                        <a:t>Corporate Director of Software </a:t>
                      </a:r>
                      <a:r>
                        <a:rPr lang="en-US" sz="900" i="1" dirty="0" smtClean="0">
                          <a:effectLst/>
                          <a:latin typeface="Times New Roman" panose="02020603050405020304" pitchFamily="18" charset="0"/>
                          <a:ea typeface="Times New Roman" panose="02020603050405020304" pitchFamily="18" charset="0"/>
                          <a:cs typeface="Times New Roman" panose="02020603050405020304" pitchFamily="18" charset="0"/>
                        </a:rPr>
                        <a:t>Development</a:t>
                      </a: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900" dirty="0" err="1">
                          <a:effectLst/>
                          <a:latin typeface="Times New Roman" panose="02020603050405020304" pitchFamily="18" charset="0"/>
                          <a:ea typeface="Times New Roman" panose="02020603050405020304" pitchFamily="18" charset="0"/>
                          <a:cs typeface="Times New Roman" panose="02020603050405020304" pitchFamily="18" charset="0"/>
                        </a:rPr>
                        <a:t>CoreLogic</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r>
              <a:tr h="426411">
                <a:tc>
                  <a:txBody>
                    <a:bodyPr/>
                    <a:lstStyle/>
                    <a:p>
                      <a:pPr marL="0" marR="0">
                        <a:lnSpc>
                          <a:spcPct val="107000"/>
                        </a:lnSpc>
                        <a:spcBef>
                          <a:spcPts val="0"/>
                        </a:spcBef>
                        <a:spcAft>
                          <a:spcPts val="0"/>
                        </a:spcAft>
                      </a:pPr>
                      <a:r>
                        <a:rPr lang="en-US" sz="900" b="1" dirty="0">
                          <a:effectLst/>
                          <a:latin typeface="Times New Roman" panose="02020603050405020304" pitchFamily="18" charset="0"/>
                          <a:ea typeface="Times New Roman" panose="02020603050405020304" pitchFamily="18" charset="0"/>
                          <a:cs typeface="Times New Roman" panose="02020603050405020304" pitchFamily="18" charset="0"/>
                        </a:rPr>
                        <a:t>Mark McMath</a:t>
                      </a: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i="1" dirty="0">
                          <a:effectLst/>
                          <a:latin typeface="Times New Roman" panose="02020603050405020304" pitchFamily="18" charset="0"/>
                          <a:ea typeface="Times New Roman" panose="02020603050405020304" pitchFamily="18" charset="0"/>
                          <a:cs typeface="Times New Roman" panose="02020603050405020304" pitchFamily="18" charset="0"/>
                        </a:rPr>
                        <a:t>Sr. Vice President and CIO Information Technology</a:t>
                      </a: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Methodist </a:t>
                      </a:r>
                      <a:r>
                        <a:rPr lang="en-US" sz="900" dirty="0" err="1">
                          <a:effectLst/>
                          <a:latin typeface="Times New Roman" panose="02020603050405020304" pitchFamily="18" charset="0"/>
                          <a:ea typeface="Times New Roman" panose="02020603050405020304" pitchFamily="18" charset="0"/>
                          <a:cs typeface="Times New Roman" panose="02020603050405020304" pitchFamily="18" charset="0"/>
                        </a:rPr>
                        <a:t>LeBonheur</a:t>
                      </a: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Healthcare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r>
              <a:tr h="426411">
                <a:tc>
                  <a:txBody>
                    <a:bodyPr/>
                    <a:lstStyle/>
                    <a:p>
                      <a:pPr marL="0" marR="0">
                        <a:lnSpc>
                          <a:spcPct val="107000"/>
                        </a:lnSpc>
                        <a:spcBef>
                          <a:spcPts val="0"/>
                        </a:spcBef>
                        <a:spcAft>
                          <a:spcPts val="0"/>
                        </a:spcAft>
                      </a:pPr>
                      <a:r>
                        <a:rPr lang="en-US" sz="900" b="1" dirty="0">
                          <a:effectLst/>
                          <a:latin typeface="Times New Roman" panose="02020603050405020304" pitchFamily="18" charset="0"/>
                          <a:ea typeface="Times New Roman" panose="02020603050405020304" pitchFamily="18" charset="0"/>
                          <a:cs typeface="Times New Roman" panose="02020603050405020304" pitchFamily="18" charset="0"/>
                        </a:rPr>
                        <a:t>Mark Moffett</a:t>
                      </a: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i="1" dirty="0">
                          <a:effectLst/>
                          <a:latin typeface="Times New Roman" panose="02020603050405020304" pitchFamily="18" charset="0"/>
                          <a:ea typeface="Times New Roman" panose="02020603050405020304" pitchFamily="18" charset="0"/>
                          <a:cs typeface="Times New Roman" panose="02020603050405020304" pitchFamily="18" charset="0"/>
                        </a:rPr>
                        <a:t>Director, Systems Engineering Sales</a:t>
                      </a: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Cisco U.S. Public Sector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r>
              <a:tr h="365760">
                <a:tc>
                  <a:txBody>
                    <a:bodyPr/>
                    <a:lstStyle/>
                    <a:p>
                      <a:pPr marL="0" marR="0">
                        <a:lnSpc>
                          <a:spcPct val="107000"/>
                        </a:lnSpc>
                        <a:spcBef>
                          <a:spcPts val="0"/>
                        </a:spcBef>
                        <a:spcAft>
                          <a:spcPts val="0"/>
                        </a:spcAft>
                      </a:pPr>
                      <a:r>
                        <a:rPr lang="en-US" sz="900" b="1" dirty="0">
                          <a:effectLst/>
                          <a:latin typeface="Times New Roman" panose="02020603050405020304" pitchFamily="18" charset="0"/>
                          <a:ea typeface="Times New Roman" panose="02020603050405020304" pitchFamily="18" charset="0"/>
                          <a:cs typeface="Times New Roman" panose="02020603050405020304" pitchFamily="18" charset="0"/>
                        </a:rPr>
                        <a:t>Tim Whitehorn</a:t>
                      </a: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i="1" dirty="0">
                          <a:effectLst/>
                          <a:latin typeface="Times New Roman" panose="02020603050405020304" pitchFamily="18" charset="0"/>
                          <a:ea typeface="Times New Roman" panose="02020603050405020304" pitchFamily="18" charset="0"/>
                          <a:cs typeface="Times New Roman" panose="02020603050405020304" pitchFamily="18" charset="0"/>
                        </a:rPr>
                        <a:t>CEO</a:t>
                      </a: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900" dirty="0" err="1">
                          <a:effectLst/>
                          <a:latin typeface="Times New Roman" panose="02020603050405020304" pitchFamily="18" charset="0"/>
                          <a:ea typeface="Times New Roman" panose="02020603050405020304" pitchFamily="18" charset="0"/>
                          <a:cs typeface="Times New Roman" panose="02020603050405020304" pitchFamily="18" charset="0"/>
                        </a:rPr>
                        <a:t>Asentinel</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r>
            </a:tbl>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385256177"/>
              </p:ext>
            </p:extLst>
          </p:nvPr>
        </p:nvGraphicFramePr>
        <p:xfrm>
          <a:off x="1071564" y="1385888"/>
          <a:ext cx="5513676" cy="5033573"/>
        </p:xfrm>
        <a:graphic>
          <a:graphicData uri="http://schemas.openxmlformats.org/presentationml/2006/ole">
            <mc:AlternateContent xmlns:mc="http://schemas.openxmlformats.org/markup-compatibility/2006">
              <mc:Choice xmlns:v="urn:schemas-microsoft-com:vml" Requires="v">
                <p:oleObj spid="_x0000_s5184" name="Document" r:id="rId4" imgW="7230877" imgH="6592858" progId="Word.Document.12">
                  <p:embed/>
                </p:oleObj>
              </mc:Choice>
              <mc:Fallback>
                <p:oleObj name="Document" r:id="rId4" imgW="7230877" imgH="6592858" progId="Word.Document.12">
                  <p:embed/>
                  <p:pic>
                    <p:nvPicPr>
                      <p:cNvPr id="0" name=""/>
                      <p:cNvPicPr/>
                      <p:nvPr/>
                    </p:nvPicPr>
                    <p:blipFill>
                      <a:blip r:embed="rId5"/>
                      <a:stretch>
                        <a:fillRect/>
                      </a:stretch>
                    </p:blipFill>
                    <p:spPr>
                      <a:xfrm>
                        <a:off x="1071564" y="1385888"/>
                        <a:ext cx="5513676" cy="5033573"/>
                      </a:xfrm>
                      <a:prstGeom prst="rect">
                        <a:avLst/>
                      </a:prstGeom>
                    </p:spPr>
                  </p:pic>
                </p:oleObj>
              </mc:Fallback>
            </mc:AlternateContent>
          </a:graphicData>
        </a:graphic>
      </p:graphicFrame>
    </p:spTree>
    <p:extLst>
      <p:ext uri="{BB962C8B-B14F-4D97-AF65-F5344CB8AC3E}">
        <p14:creationId xmlns:p14="http://schemas.microsoft.com/office/powerpoint/2010/main" val="26613901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0" y="500497"/>
            <a:ext cx="9601200" cy="838200"/>
          </a:xfrm>
        </p:spPr>
        <p:txBody>
          <a:bodyPr>
            <a:normAutofit/>
          </a:bodyPr>
          <a:lstStyle/>
          <a:p>
            <a:r>
              <a:rPr lang="en-US" dirty="0" smtClean="0"/>
              <a:t>Agenda</a:t>
            </a:r>
            <a:endParaRPr lang="en-US" sz="3500" dirty="0"/>
          </a:p>
        </p:txBody>
      </p:sp>
      <p:sp>
        <p:nvSpPr>
          <p:cNvPr id="8" name="TextBox 7"/>
          <p:cNvSpPr txBox="1"/>
          <p:nvPr/>
        </p:nvSpPr>
        <p:spPr>
          <a:xfrm>
            <a:off x="6532775" y="3429000"/>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1047750" y="1839195"/>
            <a:ext cx="6780635" cy="3264522"/>
          </a:xfrm>
        </p:spPr>
        <p:txBody>
          <a:bodyPr>
            <a:normAutofit/>
          </a:bodyPr>
          <a:lstStyle/>
          <a:p>
            <a:pPr marL="0" indent="0">
              <a:buNone/>
            </a:pPr>
            <a:r>
              <a:rPr lang="en-US" sz="1600" dirty="0"/>
              <a:t> </a:t>
            </a:r>
          </a:p>
          <a:p>
            <a:pPr marL="0" indent="0">
              <a:buNone/>
            </a:pPr>
            <a:endParaRPr lang="en-US" sz="1600" dirty="0" smtClean="0">
              <a:latin typeface="+mj-lt"/>
            </a:endParaRPr>
          </a:p>
          <a:p>
            <a:pPr marL="0" indent="0">
              <a:buNone/>
            </a:pPr>
            <a:endParaRPr lang="en-US" dirty="0"/>
          </a:p>
        </p:txBody>
      </p:sp>
      <p:sp>
        <p:nvSpPr>
          <p:cNvPr id="6" name="TextBox 5"/>
          <p:cNvSpPr txBox="1"/>
          <p:nvPr/>
        </p:nvSpPr>
        <p:spPr>
          <a:xfrm>
            <a:off x="335886" y="1715540"/>
            <a:ext cx="8610558" cy="2657138"/>
          </a:xfrm>
          <a:prstGeom prst="rect">
            <a:avLst/>
          </a:prstGeom>
          <a:noFill/>
        </p:spPr>
        <p:txBody>
          <a:bodyPr wrap="square" rtlCol="0">
            <a:spAutoFit/>
          </a:bodyPr>
          <a:lstStyle/>
          <a:p>
            <a:pPr>
              <a:lnSpc>
                <a:spcPct val="150000"/>
              </a:lnSpc>
            </a:pPr>
            <a:r>
              <a:rPr lang="en-US" sz="1600" dirty="0"/>
              <a:t>3:00-3</a:t>
            </a:r>
            <a:r>
              <a:rPr lang="en-US" sz="1600" dirty="0" smtClean="0"/>
              <a:t>:15 Department News (Lan Wang), Round</a:t>
            </a:r>
            <a:r>
              <a:rPr lang="en-US" sz="1600" dirty="0"/>
              <a:t>-table </a:t>
            </a:r>
            <a:r>
              <a:rPr lang="en-US" sz="1600" dirty="0" smtClean="0"/>
              <a:t>Updates (IAB </a:t>
            </a:r>
            <a:r>
              <a:rPr lang="en-US" sz="1600" dirty="0"/>
              <a:t>and </a:t>
            </a:r>
            <a:r>
              <a:rPr lang="en-US" sz="1600" dirty="0" smtClean="0"/>
              <a:t>Faculty)</a:t>
            </a:r>
            <a:r>
              <a:rPr lang="en-US" sz="1600" dirty="0"/>
              <a:t/>
            </a:r>
            <a:br>
              <a:rPr lang="en-US" sz="1600" dirty="0"/>
            </a:br>
            <a:r>
              <a:rPr lang="en-US" sz="1600" dirty="0" smtClean="0"/>
              <a:t>3:15-</a:t>
            </a:r>
            <a:r>
              <a:rPr lang="en-US" sz="1600" dirty="0"/>
              <a:t>3</a:t>
            </a:r>
            <a:r>
              <a:rPr lang="en-US" sz="1600" dirty="0" smtClean="0"/>
              <a:t>:30</a:t>
            </a:r>
            <a:r>
              <a:rPr lang="en-US" sz="1600" dirty="0"/>
              <a:t> </a:t>
            </a:r>
            <a:r>
              <a:rPr lang="en-US" sz="1600" dirty="0">
                <a:solidFill>
                  <a:srgbClr val="FF0000"/>
                </a:solidFill>
              </a:rPr>
              <a:t>Spring 2017 Capstone </a:t>
            </a:r>
            <a:r>
              <a:rPr lang="en-US" sz="1600" dirty="0" smtClean="0">
                <a:solidFill>
                  <a:srgbClr val="FF0000"/>
                </a:solidFill>
              </a:rPr>
              <a:t>course (Scott Fleming)</a:t>
            </a:r>
            <a:r>
              <a:rPr lang="en-US" sz="1600" dirty="0">
                <a:solidFill>
                  <a:srgbClr val="FF0000"/>
                </a:solidFill>
              </a:rPr>
              <a:t/>
            </a:r>
            <a:br>
              <a:rPr lang="en-US" sz="1600" dirty="0">
                <a:solidFill>
                  <a:srgbClr val="FF0000"/>
                </a:solidFill>
              </a:rPr>
            </a:br>
            <a:r>
              <a:rPr lang="en-US" sz="1600" dirty="0"/>
              <a:t>3</a:t>
            </a:r>
            <a:r>
              <a:rPr lang="en-US" sz="1600" dirty="0" smtClean="0"/>
              <a:t>:30-</a:t>
            </a:r>
            <a:r>
              <a:rPr lang="en-US" sz="1600" dirty="0"/>
              <a:t>3</a:t>
            </a:r>
            <a:r>
              <a:rPr lang="en-US" sz="1600" dirty="0" smtClean="0"/>
              <a:t>:</a:t>
            </a:r>
            <a:r>
              <a:rPr lang="en-US" sz="1600" dirty="0"/>
              <a:t>40 Competitive programming (Thomas Watson)</a:t>
            </a:r>
            <a:br>
              <a:rPr lang="en-US" sz="1600" dirty="0"/>
            </a:br>
            <a:r>
              <a:rPr lang="en-US" sz="1600" dirty="0" smtClean="0"/>
              <a:t>3:</a:t>
            </a:r>
            <a:r>
              <a:rPr lang="en-US" sz="1600" dirty="0"/>
              <a:t>4</a:t>
            </a:r>
            <a:r>
              <a:rPr lang="en-US" sz="1600" dirty="0" smtClean="0"/>
              <a:t>0-3:</a:t>
            </a:r>
            <a:r>
              <a:rPr lang="en-US" sz="1600" dirty="0"/>
              <a:t>5</a:t>
            </a:r>
            <a:r>
              <a:rPr lang="en-US" sz="1600" dirty="0" smtClean="0"/>
              <a:t>0 </a:t>
            </a:r>
            <a:r>
              <a:rPr lang="en-US" sz="1600" dirty="0"/>
              <a:t>Break</a:t>
            </a:r>
            <a:br>
              <a:rPr lang="en-US" sz="1600" dirty="0"/>
            </a:br>
            <a:r>
              <a:rPr lang="en-US" sz="1600" dirty="0" smtClean="0"/>
              <a:t>3:</a:t>
            </a:r>
            <a:r>
              <a:rPr lang="en-US" sz="1600" dirty="0"/>
              <a:t>5</a:t>
            </a:r>
            <a:r>
              <a:rPr lang="en-US" sz="1600" dirty="0" smtClean="0"/>
              <a:t>0</a:t>
            </a:r>
            <a:r>
              <a:rPr lang="en-US" sz="1600" dirty="0"/>
              <a:t>-4:</a:t>
            </a:r>
            <a:r>
              <a:rPr lang="en-US" sz="1600" dirty="0" smtClean="0"/>
              <a:t>20 </a:t>
            </a:r>
            <a:r>
              <a:rPr lang="en-US" sz="1600" dirty="0"/>
              <a:t>Undergraduate program overview and discussion (</a:t>
            </a:r>
            <a:r>
              <a:rPr lang="en-US" sz="1600" dirty="0" err="1"/>
              <a:t>Vinhthuy</a:t>
            </a:r>
            <a:r>
              <a:rPr lang="en-US" sz="1600" dirty="0"/>
              <a:t> </a:t>
            </a:r>
            <a:r>
              <a:rPr lang="en-US" sz="1600" dirty="0" err="1"/>
              <a:t>Phan</a:t>
            </a:r>
            <a:r>
              <a:rPr lang="en-US" sz="1600" dirty="0"/>
              <a:t>)</a:t>
            </a:r>
          </a:p>
          <a:p>
            <a:pPr>
              <a:lnSpc>
                <a:spcPct val="150000"/>
              </a:lnSpc>
            </a:pPr>
            <a:r>
              <a:rPr lang="en-US" sz="1600" dirty="0" smtClean="0"/>
              <a:t>4</a:t>
            </a:r>
            <a:r>
              <a:rPr lang="en-US" sz="1600" dirty="0"/>
              <a:t>:</a:t>
            </a:r>
            <a:r>
              <a:rPr lang="en-US" sz="1600" dirty="0" smtClean="0"/>
              <a:t>20-</a:t>
            </a:r>
            <a:r>
              <a:rPr lang="en-US" sz="1600" dirty="0"/>
              <a:t>4</a:t>
            </a:r>
            <a:r>
              <a:rPr lang="en-US" sz="1600" dirty="0" smtClean="0"/>
              <a:t>:40</a:t>
            </a:r>
            <a:r>
              <a:rPr lang="en-US" sz="1600" dirty="0"/>
              <a:t> Graduate program overview and discussion (</a:t>
            </a:r>
            <a:r>
              <a:rPr lang="en-US" sz="1600" dirty="0" err="1"/>
              <a:t>Vasile</a:t>
            </a:r>
            <a:r>
              <a:rPr lang="en-US" sz="1600" dirty="0"/>
              <a:t> </a:t>
            </a:r>
            <a:r>
              <a:rPr lang="en-US" sz="1600" dirty="0" err="1"/>
              <a:t>Rus</a:t>
            </a:r>
            <a:r>
              <a:rPr lang="en-US" sz="1600" dirty="0"/>
              <a:t>)</a:t>
            </a:r>
          </a:p>
          <a:p>
            <a:pPr>
              <a:lnSpc>
                <a:spcPct val="150000"/>
              </a:lnSpc>
            </a:pPr>
            <a:r>
              <a:rPr lang="en-US" sz="1600" dirty="0" smtClean="0"/>
              <a:t>4:40-</a:t>
            </a:r>
            <a:r>
              <a:rPr lang="en-US" sz="1600" dirty="0"/>
              <a:t>5:00 </a:t>
            </a:r>
            <a:r>
              <a:rPr lang="en-US" sz="1600" dirty="0" smtClean="0"/>
              <a:t>Discussion </a:t>
            </a:r>
            <a:r>
              <a:rPr lang="en-US" sz="1600" dirty="0"/>
              <a:t>on strategies to increase graduate enrollment (</a:t>
            </a:r>
            <a:r>
              <a:rPr lang="en-US" sz="1600" dirty="0" err="1"/>
              <a:t>Dipankar</a:t>
            </a:r>
            <a:r>
              <a:rPr lang="en-US" sz="1600" dirty="0"/>
              <a:t> </a:t>
            </a:r>
            <a:r>
              <a:rPr lang="en-US" sz="1600" dirty="0" err="1"/>
              <a:t>Dasgupta</a:t>
            </a:r>
            <a:r>
              <a:rPr lang="en-US" sz="1600" dirty="0"/>
              <a:t>, Lan Wang)</a:t>
            </a:r>
          </a:p>
        </p:txBody>
      </p:sp>
    </p:spTree>
    <p:extLst>
      <p:ext uri="{BB962C8B-B14F-4D97-AF65-F5344CB8AC3E}">
        <p14:creationId xmlns:p14="http://schemas.microsoft.com/office/powerpoint/2010/main" val="40139963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CS Capstone 2017</a:t>
            </a:r>
            <a:endParaRPr lang="en-US" dirty="0"/>
          </a:p>
        </p:txBody>
      </p:sp>
      <p:pic>
        <p:nvPicPr>
          <p:cNvPr id="5" name="Picture 4"/>
          <p:cNvPicPr>
            <a:picLocks noChangeAspect="1"/>
          </p:cNvPicPr>
          <p:nvPr/>
        </p:nvPicPr>
        <p:blipFill>
          <a:blip r:embed="rId2"/>
          <a:stretch>
            <a:fillRect/>
          </a:stretch>
        </p:blipFill>
        <p:spPr>
          <a:xfrm>
            <a:off x="0" y="1695969"/>
            <a:ext cx="9143999" cy="3857750"/>
          </a:xfrm>
          <a:prstGeom prst="rect">
            <a:avLst/>
          </a:prstGeom>
        </p:spPr>
      </p:pic>
    </p:spTree>
    <p:extLst>
      <p:ext uri="{BB962C8B-B14F-4D97-AF65-F5344CB8AC3E}">
        <p14:creationId xmlns:p14="http://schemas.microsoft.com/office/powerpoint/2010/main" val="14947817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Project/Mentor Recruitment</a:t>
            </a:r>
            <a:endParaRPr lang="en-US" dirty="0"/>
          </a:p>
        </p:txBody>
      </p:sp>
      <p:sp>
        <p:nvSpPr>
          <p:cNvPr id="3" name="Content Placeholder 2"/>
          <p:cNvSpPr>
            <a:spLocks noGrp="1"/>
          </p:cNvSpPr>
          <p:nvPr>
            <p:ph idx="1"/>
          </p:nvPr>
        </p:nvSpPr>
        <p:spPr/>
        <p:txBody>
          <a:bodyPr/>
          <a:lstStyle/>
          <a:p>
            <a:r>
              <a:rPr lang="en-US" dirty="0" smtClean="0"/>
              <a:t>14 proposals submitted</a:t>
            </a:r>
          </a:p>
          <a:p>
            <a:r>
              <a:rPr lang="en-US" dirty="0" smtClean="0"/>
              <a:t>10 accepted</a:t>
            </a:r>
          </a:p>
          <a:p>
            <a:r>
              <a:rPr lang="en-US" dirty="0" smtClean="0"/>
              <a:t>Teams of 3 to 5 students</a:t>
            </a:r>
          </a:p>
          <a:p>
            <a:endParaRPr lang="en-US" dirty="0" smtClean="0"/>
          </a:p>
          <a:p>
            <a:endParaRPr lang="en-US" dirty="0"/>
          </a:p>
        </p:txBody>
      </p:sp>
    </p:spTree>
    <p:extLst>
      <p:ext uri="{BB962C8B-B14F-4D97-AF65-F5344CB8AC3E}">
        <p14:creationId xmlns:p14="http://schemas.microsoft.com/office/powerpoint/2010/main" val="23640514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0" y="500497"/>
            <a:ext cx="9601200" cy="838200"/>
          </a:xfrm>
        </p:spPr>
        <p:txBody>
          <a:bodyPr>
            <a:normAutofit/>
          </a:bodyPr>
          <a:lstStyle/>
          <a:p>
            <a:r>
              <a:rPr lang="en-US" dirty="0" smtClean="0"/>
              <a:t>Agenda</a:t>
            </a:r>
            <a:endParaRPr lang="en-US" sz="3500" dirty="0"/>
          </a:p>
        </p:txBody>
      </p:sp>
      <p:sp>
        <p:nvSpPr>
          <p:cNvPr id="8" name="TextBox 7"/>
          <p:cNvSpPr txBox="1"/>
          <p:nvPr/>
        </p:nvSpPr>
        <p:spPr>
          <a:xfrm>
            <a:off x="6532775" y="3429000"/>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1047750" y="1839195"/>
            <a:ext cx="6780635" cy="3264522"/>
          </a:xfrm>
        </p:spPr>
        <p:txBody>
          <a:bodyPr>
            <a:normAutofit/>
          </a:bodyPr>
          <a:lstStyle/>
          <a:p>
            <a:pPr marL="0" indent="0">
              <a:buNone/>
            </a:pPr>
            <a:r>
              <a:rPr lang="en-US" sz="1600" dirty="0"/>
              <a:t> </a:t>
            </a:r>
          </a:p>
          <a:p>
            <a:pPr marL="0" indent="0">
              <a:buNone/>
            </a:pPr>
            <a:endParaRPr lang="en-US" sz="1600" dirty="0" smtClean="0">
              <a:latin typeface="+mj-lt"/>
            </a:endParaRPr>
          </a:p>
          <a:p>
            <a:pPr marL="0" indent="0">
              <a:buNone/>
            </a:pPr>
            <a:endParaRPr lang="en-US" dirty="0"/>
          </a:p>
        </p:txBody>
      </p:sp>
      <p:sp>
        <p:nvSpPr>
          <p:cNvPr id="6" name="TextBox 5"/>
          <p:cNvSpPr txBox="1"/>
          <p:nvPr/>
        </p:nvSpPr>
        <p:spPr>
          <a:xfrm>
            <a:off x="335886" y="1715540"/>
            <a:ext cx="8610558" cy="2657138"/>
          </a:xfrm>
          <a:prstGeom prst="rect">
            <a:avLst/>
          </a:prstGeom>
          <a:noFill/>
        </p:spPr>
        <p:txBody>
          <a:bodyPr wrap="square" rtlCol="0">
            <a:spAutoFit/>
          </a:bodyPr>
          <a:lstStyle/>
          <a:p>
            <a:pPr>
              <a:lnSpc>
                <a:spcPct val="150000"/>
              </a:lnSpc>
            </a:pPr>
            <a:r>
              <a:rPr lang="en-US" sz="1600" dirty="0"/>
              <a:t>3:00-3</a:t>
            </a:r>
            <a:r>
              <a:rPr lang="en-US" sz="1600" dirty="0" smtClean="0"/>
              <a:t>:15 </a:t>
            </a:r>
            <a:r>
              <a:rPr lang="en-US" sz="1600" dirty="0" smtClean="0">
                <a:solidFill>
                  <a:srgbClr val="FF0000"/>
                </a:solidFill>
              </a:rPr>
              <a:t>Department News (Lan Wang), Round</a:t>
            </a:r>
            <a:r>
              <a:rPr lang="en-US" sz="1600" dirty="0">
                <a:solidFill>
                  <a:srgbClr val="FF0000"/>
                </a:solidFill>
              </a:rPr>
              <a:t>-table </a:t>
            </a:r>
            <a:r>
              <a:rPr lang="en-US" sz="1600" dirty="0" smtClean="0">
                <a:solidFill>
                  <a:srgbClr val="FF0000"/>
                </a:solidFill>
              </a:rPr>
              <a:t>Updates (IAB </a:t>
            </a:r>
            <a:r>
              <a:rPr lang="en-US" sz="1600" dirty="0">
                <a:solidFill>
                  <a:srgbClr val="FF0000"/>
                </a:solidFill>
              </a:rPr>
              <a:t>and </a:t>
            </a:r>
            <a:r>
              <a:rPr lang="en-US" sz="1600" dirty="0" smtClean="0">
                <a:solidFill>
                  <a:srgbClr val="FF0000"/>
                </a:solidFill>
              </a:rPr>
              <a:t>Faculty)</a:t>
            </a:r>
            <a:r>
              <a:rPr lang="en-US" sz="1600" dirty="0">
                <a:solidFill>
                  <a:srgbClr val="FF0000"/>
                </a:solidFill>
              </a:rPr>
              <a:t/>
            </a:r>
            <a:br>
              <a:rPr lang="en-US" sz="1600" dirty="0">
                <a:solidFill>
                  <a:srgbClr val="FF0000"/>
                </a:solidFill>
              </a:rPr>
            </a:br>
            <a:r>
              <a:rPr lang="en-US" sz="1600" dirty="0" smtClean="0"/>
              <a:t>3:15-</a:t>
            </a:r>
            <a:r>
              <a:rPr lang="en-US" sz="1600" dirty="0"/>
              <a:t>3</a:t>
            </a:r>
            <a:r>
              <a:rPr lang="en-US" sz="1600" dirty="0" smtClean="0"/>
              <a:t>:30</a:t>
            </a:r>
            <a:r>
              <a:rPr lang="en-US" sz="1600" dirty="0"/>
              <a:t> Spring 2017 Capstone </a:t>
            </a:r>
            <a:r>
              <a:rPr lang="en-US" sz="1600" dirty="0" smtClean="0"/>
              <a:t>course (Scott Fleming)</a:t>
            </a:r>
            <a:r>
              <a:rPr lang="en-US" sz="1600" dirty="0"/>
              <a:t/>
            </a:r>
            <a:br>
              <a:rPr lang="en-US" sz="1600" dirty="0"/>
            </a:br>
            <a:r>
              <a:rPr lang="en-US" sz="1600" dirty="0"/>
              <a:t>3</a:t>
            </a:r>
            <a:r>
              <a:rPr lang="en-US" sz="1600" dirty="0" smtClean="0"/>
              <a:t>:30-</a:t>
            </a:r>
            <a:r>
              <a:rPr lang="en-US" sz="1600" dirty="0"/>
              <a:t>3</a:t>
            </a:r>
            <a:r>
              <a:rPr lang="en-US" sz="1600" dirty="0" smtClean="0"/>
              <a:t>:</a:t>
            </a:r>
            <a:r>
              <a:rPr lang="en-US" sz="1600" dirty="0"/>
              <a:t>40 Competitive programming (Thomas Watson)</a:t>
            </a:r>
            <a:br>
              <a:rPr lang="en-US" sz="1600" dirty="0"/>
            </a:br>
            <a:r>
              <a:rPr lang="en-US" sz="1600" dirty="0" smtClean="0"/>
              <a:t>3:</a:t>
            </a:r>
            <a:r>
              <a:rPr lang="en-US" sz="1600" dirty="0"/>
              <a:t>4</a:t>
            </a:r>
            <a:r>
              <a:rPr lang="en-US" sz="1600" dirty="0" smtClean="0"/>
              <a:t>0-3:</a:t>
            </a:r>
            <a:r>
              <a:rPr lang="en-US" sz="1600" dirty="0"/>
              <a:t>5</a:t>
            </a:r>
            <a:r>
              <a:rPr lang="en-US" sz="1600" dirty="0" smtClean="0"/>
              <a:t>0 </a:t>
            </a:r>
            <a:r>
              <a:rPr lang="en-US" sz="1600" dirty="0"/>
              <a:t>Break</a:t>
            </a:r>
            <a:br>
              <a:rPr lang="en-US" sz="1600" dirty="0"/>
            </a:br>
            <a:r>
              <a:rPr lang="en-US" sz="1600" dirty="0" smtClean="0"/>
              <a:t>3:</a:t>
            </a:r>
            <a:r>
              <a:rPr lang="en-US" sz="1600" dirty="0"/>
              <a:t>5</a:t>
            </a:r>
            <a:r>
              <a:rPr lang="en-US" sz="1600" dirty="0" smtClean="0"/>
              <a:t>0</a:t>
            </a:r>
            <a:r>
              <a:rPr lang="en-US" sz="1600" dirty="0"/>
              <a:t>-4:</a:t>
            </a:r>
            <a:r>
              <a:rPr lang="en-US" sz="1600" dirty="0" smtClean="0"/>
              <a:t>20 </a:t>
            </a:r>
            <a:r>
              <a:rPr lang="en-US" sz="1600" dirty="0"/>
              <a:t>Undergraduate program overview and discussion (</a:t>
            </a:r>
            <a:r>
              <a:rPr lang="en-US" sz="1600" dirty="0" err="1"/>
              <a:t>Vinhthuy</a:t>
            </a:r>
            <a:r>
              <a:rPr lang="en-US" sz="1600" dirty="0"/>
              <a:t> </a:t>
            </a:r>
            <a:r>
              <a:rPr lang="en-US" sz="1600" dirty="0" err="1"/>
              <a:t>Phan</a:t>
            </a:r>
            <a:r>
              <a:rPr lang="en-US" sz="1600" dirty="0"/>
              <a:t>)</a:t>
            </a:r>
          </a:p>
          <a:p>
            <a:pPr>
              <a:lnSpc>
                <a:spcPct val="150000"/>
              </a:lnSpc>
            </a:pPr>
            <a:r>
              <a:rPr lang="en-US" sz="1600" dirty="0" smtClean="0"/>
              <a:t>4</a:t>
            </a:r>
            <a:r>
              <a:rPr lang="en-US" sz="1600" dirty="0"/>
              <a:t>:</a:t>
            </a:r>
            <a:r>
              <a:rPr lang="en-US" sz="1600" dirty="0" smtClean="0"/>
              <a:t>20-</a:t>
            </a:r>
            <a:r>
              <a:rPr lang="en-US" sz="1600" dirty="0"/>
              <a:t>4</a:t>
            </a:r>
            <a:r>
              <a:rPr lang="en-US" sz="1600" dirty="0" smtClean="0"/>
              <a:t>:40</a:t>
            </a:r>
            <a:r>
              <a:rPr lang="en-US" sz="1600" dirty="0"/>
              <a:t> Graduate program overview and discussion (</a:t>
            </a:r>
            <a:r>
              <a:rPr lang="en-US" sz="1600" dirty="0" err="1"/>
              <a:t>Vasile</a:t>
            </a:r>
            <a:r>
              <a:rPr lang="en-US" sz="1600" dirty="0"/>
              <a:t> </a:t>
            </a:r>
            <a:r>
              <a:rPr lang="en-US" sz="1600" dirty="0" err="1"/>
              <a:t>Rus</a:t>
            </a:r>
            <a:r>
              <a:rPr lang="en-US" sz="1600" dirty="0"/>
              <a:t>)</a:t>
            </a:r>
          </a:p>
          <a:p>
            <a:pPr>
              <a:lnSpc>
                <a:spcPct val="150000"/>
              </a:lnSpc>
            </a:pPr>
            <a:r>
              <a:rPr lang="en-US" sz="1600" dirty="0" smtClean="0"/>
              <a:t>4:40-</a:t>
            </a:r>
            <a:r>
              <a:rPr lang="en-US" sz="1600" dirty="0"/>
              <a:t>5:00 </a:t>
            </a:r>
            <a:r>
              <a:rPr lang="en-US" sz="1600" dirty="0" smtClean="0"/>
              <a:t>Discussion </a:t>
            </a:r>
            <a:r>
              <a:rPr lang="en-US" sz="1600" dirty="0"/>
              <a:t>on strategies to increase graduate enrollment (</a:t>
            </a:r>
            <a:r>
              <a:rPr lang="en-US" sz="1600" dirty="0" err="1"/>
              <a:t>Dipankar</a:t>
            </a:r>
            <a:r>
              <a:rPr lang="en-US" sz="1600" dirty="0"/>
              <a:t> </a:t>
            </a:r>
            <a:r>
              <a:rPr lang="en-US" sz="1600" dirty="0" err="1"/>
              <a:t>Dasgupta</a:t>
            </a:r>
            <a:r>
              <a:rPr lang="en-US" sz="1600" dirty="0"/>
              <a:t>, Lan Wang)</a:t>
            </a:r>
          </a:p>
        </p:txBody>
      </p:sp>
    </p:spTree>
    <p:extLst>
      <p:ext uri="{BB962C8B-B14F-4D97-AF65-F5344CB8AC3E}">
        <p14:creationId xmlns:p14="http://schemas.microsoft.com/office/powerpoint/2010/main" val="10969211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1325563"/>
          </a:xfrm>
        </p:spPr>
        <p:txBody>
          <a:bodyPr/>
          <a:lstStyle/>
          <a:p>
            <a:r>
              <a:rPr lang="en-US" dirty="0" smtClean="0"/>
              <a:t>Projects</a:t>
            </a:r>
            <a:endParaRPr lang="en-US" dirty="0"/>
          </a:p>
        </p:txBody>
      </p:sp>
      <p:sp>
        <p:nvSpPr>
          <p:cNvPr id="3" name="Content Placeholder 2"/>
          <p:cNvSpPr>
            <a:spLocks noGrp="1"/>
          </p:cNvSpPr>
          <p:nvPr>
            <p:ph idx="1"/>
          </p:nvPr>
        </p:nvSpPr>
        <p:spPr>
          <a:xfrm>
            <a:off x="628650" y="1325563"/>
            <a:ext cx="7886700" cy="5032376"/>
          </a:xfrm>
        </p:spPr>
        <p:txBody>
          <a:bodyPr>
            <a:normAutofit fontScale="85000" lnSpcReduction="20000"/>
          </a:bodyPr>
          <a:lstStyle/>
          <a:p>
            <a:r>
              <a:rPr lang="en-US" dirty="0" smtClean="0"/>
              <a:t>Cerebral Cortex (MD2K Center)</a:t>
            </a:r>
          </a:p>
          <a:p>
            <a:r>
              <a:rPr lang="en-US" dirty="0" smtClean="0"/>
              <a:t>Dynamic Clustering App (U of M faculty)</a:t>
            </a:r>
          </a:p>
          <a:p>
            <a:r>
              <a:rPr lang="en-US" dirty="0" smtClean="0"/>
              <a:t>Google AdWords-Analytics (Local company; former CS grad)</a:t>
            </a:r>
          </a:p>
          <a:p>
            <a:r>
              <a:rPr lang="en-US" dirty="0" smtClean="0"/>
              <a:t>LITE-Memphis (</a:t>
            </a:r>
            <a:r>
              <a:rPr lang="en-US" i="1" dirty="0" smtClean="0"/>
              <a:t>Let's Innovate through Education</a:t>
            </a:r>
            <a:r>
              <a:rPr lang="en-US" dirty="0" smtClean="0"/>
              <a:t> local non-profit)</a:t>
            </a:r>
          </a:p>
          <a:p>
            <a:r>
              <a:rPr lang="en-US" dirty="0" smtClean="0"/>
              <a:t>Memphis Events Calendar (Local startup)</a:t>
            </a:r>
          </a:p>
          <a:p>
            <a:r>
              <a:rPr lang="en-US" dirty="0" smtClean="0"/>
              <a:t>MFA (Prof. </a:t>
            </a:r>
            <a:r>
              <a:rPr lang="en-US" dirty="0" err="1" smtClean="0"/>
              <a:t>Dasgupta</a:t>
            </a:r>
            <a:r>
              <a:rPr lang="en-US" dirty="0" smtClean="0"/>
              <a:t>)</a:t>
            </a:r>
          </a:p>
          <a:p>
            <a:r>
              <a:rPr lang="en-US" dirty="0" smtClean="0"/>
              <a:t>Performance History-</a:t>
            </a:r>
            <a:r>
              <a:rPr lang="en-US" dirty="0" err="1" smtClean="0"/>
              <a:t>Chem</a:t>
            </a:r>
            <a:r>
              <a:rPr lang="en-US" dirty="0" smtClean="0"/>
              <a:t> (U of M faculty)</a:t>
            </a:r>
          </a:p>
          <a:p>
            <a:r>
              <a:rPr lang="en-US" dirty="0" smtClean="0"/>
              <a:t>Student Event Calendar (Local tech community)</a:t>
            </a:r>
          </a:p>
          <a:p>
            <a:r>
              <a:rPr lang="en-US" dirty="0" smtClean="0"/>
              <a:t>VMS (FedEx)</a:t>
            </a:r>
          </a:p>
          <a:p>
            <a:r>
              <a:rPr lang="en-US" dirty="0" smtClean="0"/>
              <a:t>Yearly (University startup)</a:t>
            </a:r>
            <a:endParaRPr lang="en-US" dirty="0"/>
          </a:p>
        </p:txBody>
      </p:sp>
    </p:spTree>
    <p:extLst>
      <p:ext uri="{BB962C8B-B14F-4D97-AF65-F5344CB8AC3E}">
        <p14:creationId xmlns:p14="http://schemas.microsoft.com/office/powerpoint/2010/main" val="152599425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Types</a:t>
            </a:r>
            <a:endParaRPr lang="en-US" dirty="0"/>
          </a:p>
        </p:txBody>
      </p:sp>
      <p:sp>
        <p:nvSpPr>
          <p:cNvPr id="3" name="Content Placeholder 2"/>
          <p:cNvSpPr>
            <a:spLocks noGrp="1"/>
          </p:cNvSpPr>
          <p:nvPr>
            <p:ph idx="1"/>
          </p:nvPr>
        </p:nvSpPr>
        <p:spPr/>
        <p:txBody>
          <a:bodyPr/>
          <a:lstStyle/>
          <a:p>
            <a:r>
              <a:rPr lang="en-US" dirty="0" smtClean="0"/>
              <a:t>1 Systems</a:t>
            </a:r>
          </a:p>
          <a:p>
            <a:r>
              <a:rPr lang="en-US" dirty="0" smtClean="0"/>
              <a:t>8 Web applications/services</a:t>
            </a:r>
          </a:p>
          <a:p>
            <a:r>
              <a:rPr lang="en-US" dirty="0" smtClean="0"/>
              <a:t>2 Mobile apps</a:t>
            </a:r>
            <a:endParaRPr lang="en-US" dirty="0"/>
          </a:p>
        </p:txBody>
      </p:sp>
    </p:spTree>
    <p:extLst>
      <p:ext uri="{BB962C8B-B14F-4D97-AF65-F5344CB8AC3E}">
        <p14:creationId xmlns:p14="http://schemas.microsoft.com/office/powerpoint/2010/main" val="65315660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Structure</a:t>
            </a:r>
            <a:endParaRPr lang="en-US" dirty="0"/>
          </a:p>
        </p:txBody>
      </p:sp>
      <p:sp>
        <p:nvSpPr>
          <p:cNvPr id="3" name="Content Placeholder 2"/>
          <p:cNvSpPr>
            <a:spLocks noGrp="1"/>
          </p:cNvSpPr>
          <p:nvPr>
            <p:ph idx="1"/>
          </p:nvPr>
        </p:nvSpPr>
        <p:spPr/>
        <p:txBody>
          <a:bodyPr/>
          <a:lstStyle/>
          <a:p>
            <a:r>
              <a:rPr lang="en-US" dirty="0" smtClean="0"/>
              <a:t>1 planning iteration + 3 development iterations</a:t>
            </a:r>
          </a:p>
          <a:p>
            <a:r>
              <a:rPr lang="en-US" dirty="0" smtClean="0"/>
              <a:t>Demonstrations at the end of each </a:t>
            </a:r>
            <a:r>
              <a:rPr lang="en-US" dirty="0" err="1" smtClean="0"/>
              <a:t>devel</a:t>
            </a:r>
            <a:r>
              <a:rPr lang="en-US" dirty="0" smtClean="0"/>
              <a:t>. iteration</a:t>
            </a:r>
          </a:p>
          <a:p>
            <a:r>
              <a:rPr lang="en-US" dirty="0" smtClean="0"/>
              <a:t>Public project showcase at the end of the semester</a:t>
            </a:r>
          </a:p>
          <a:p>
            <a:endParaRPr lang="en-US" dirty="0"/>
          </a:p>
        </p:txBody>
      </p:sp>
    </p:spTree>
    <p:extLst>
      <p:ext uri="{BB962C8B-B14F-4D97-AF65-F5344CB8AC3E}">
        <p14:creationId xmlns:p14="http://schemas.microsoft.com/office/powerpoint/2010/main" val="144279901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Selection of Project "Commercials"</a:t>
            </a:r>
            <a:endParaRPr lang="en-US" dirty="0"/>
          </a:p>
        </p:txBody>
      </p:sp>
      <p:sp>
        <p:nvSpPr>
          <p:cNvPr id="3" name="Content Placeholder 2"/>
          <p:cNvSpPr>
            <a:spLocks noGrp="1"/>
          </p:cNvSpPr>
          <p:nvPr>
            <p:ph idx="1"/>
          </p:nvPr>
        </p:nvSpPr>
        <p:spPr/>
        <p:txBody>
          <a:bodyPr/>
          <a:lstStyle/>
          <a:p>
            <a:r>
              <a:rPr lang="en-US" dirty="0" smtClean="0"/>
              <a:t>VMS - </a:t>
            </a:r>
            <a:r>
              <a:rPr lang="en-US" dirty="0" smtClean="0">
                <a:hlinkClick r:id="rId2"/>
              </a:rPr>
              <a:t>https</a:t>
            </a:r>
            <a:r>
              <a:rPr lang="en-US" dirty="0">
                <a:hlinkClick r:id="rId2"/>
              </a:rPr>
              <a:t>://</a:t>
            </a:r>
            <a:r>
              <a:rPr lang="en-US" dirty="0" err="1" smtClean="0">
                <a:hlinkClick r:id="rId2"/>
              </a:rPr>
              <a:t>youtu.be</a:t>
            </a:r>
            <a:r>
              <a:rPr lang="en-US" dirty="0" smtClean="0">
                <a:hlinkClick r:id="rId2"/>
              </a:rPr>
              <a:t>/qDOqH2Nwrhw</a:t>
            </a:r>
            <a:endParaRPr lang="en-US" dirty="0" smtClean="0"/>
          </a:p>
          <a:p>
            <a:r>
              <a:rPr lang="en-US" dirty="0"/>
              <a:t>Yearly - </a:t>
            </a:r>
            <a:r>
              <a:rPr lang="en-US" dirty="0">
                <a:hlinkClick r:id="rId3"/>
              </a:rPr>
              <a:t>https://</a:t>
            </a:r>
            <a:r>
              <a:rPr lang="en-US" dirty="0" err="1" smtClean="0">
                <a:hlinkClick r:id="rId3"/>
              </a:rPr>
              <a:t>youtu.be</a:t>
            </a:r>
            <a:r>
              <a:rPr lang="en-US" dirty="0" smtClean="0">
                <a:hlinkClick r:id="rId3"/>
              </a:rPr>
              <a:t>/iG5ei4fVr94</a:t>
            </a:r>
            <a:endParaRPr lang="en-US" dirty="0" smtClean="0"/>
          </a:p>
          <a:p>
            <a:r>
              <a:rPr lang="en-US" dirty="0"/>
              <a:t>LITE-Memphis - </a:t>
            </a:r>
            <a:r>
              <a:rPr lang="en-US" dirty="0">
                <a:hlinkClick r:id="rId4"/>
              </a:rPr>
              <a:t>https://</a:t>
            </a:r>
            <a:r>
              <a:rPr lang="en-US" dirty="0" err="1" smtClean="0">
                <a:hlinkClick r:id="rId4"/>
              </a:rPr>
              <a:t>youtu.be</a:t>
            </a:r>
            <a:r>
              <a:rPr lang="en-US" dirty="0" smtClean="0">
                <a:hlinkClick r:id="rId4"/>
              </a:rPr>
              <a:t>/m5W0M2RIy_g</a:t>
            </a:r>
            <a:endParaRPr lang="en-US" dirty="0" smtClean="0"/>
          </a:p>
        </p:txBody>
      </p:sp>
    </p:spTree>
    <p:extLst>
      <p:ext uri="{BB962C8B-B14F-4D97-AF65-F5344CB8AC3E}">
        <p14:creationId xmlns:p14="http://schemas.microsoft.com/office/powerpoint/2010/main" val="3049233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349" y="694823"/>
            <a:ext cx="1449029" cy="1325563"/>
          </a:xfrm>
        </p:spPr>
        <p:txBody>
          <a:bodyPr>
            <a:normAutofit fontScale="90000"/>
          </a:bodyPr>
          <a:lstStyle/>
          <a:p>
            <a:r>
              <a:rPr lang="en-US" dirty="0" smtClean="0"/>
              <a:t>Demo Day</a:t>
            </a:r>
            <a:endParaRPr lang="en-US" dirty="0"/>
          </a:p>
        </p:txBody>
      </p:sp>
      <p:pic>
        <p:nvPicPr>
          <p:cNvPr id="3" name="Picture 2"/>
          <p:cNvPicPr>
            <a:picLocks noChangeAspect="1"/>
          </p:cNvPicPr>
          <p:nvPr/>
        </p:nvPicPr>
        <p:blipFill rotWithShape="1">
          <a:blip r:embed="rId2"/>
          <a:srcRect r="3497"/>
          <a:stretch/>
        </p:blipFill>
        <p:spPr>
          <a:xfrm>
            <a:off x="2198223" y="694823"/>
            <a:ext cx="6496973" cy="5269976"/>
          </a:xfrm>
          <a:prstGeom prst="rect">
            <a:avLst/>
          </a:prstGeom>
        </p:spPr>
      </p:pic>
    </p:spTree>
    <p:extLst>
      <p:ext uri="{BB962C8B-B14F-4D97-AF65-F5344CB8AC3E}">
        <p14:creationId xmlns:p14="http://schemas.microsoft.com/office/powerpoint/2010/main" val="13132220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349" y="682612"/>
            <a:ext cx="1449029" cy="1325563"/>
          </a:xfrm>
        </p:spPr>
        <p:txBody>
          <a:bodyPr>
            <a:normAutofit fontScale="90000"/>
          </a:bodyPr>
          <a:lstStyle/>
          <a:p>
            <a:r>
              <a:rPr lang="en-US" dirty="0" smtClean="0"/>
              <a:t>Demo Day</a:t>
            </a:r>
            <a:endParaRPr lang="en-US" dirty="0"/>
          </a:p>
        </p:txBody>
      </p:sp>
      <p:pic>
        <p:nvPicPr>
          <p:cNvPr id="4" name="Picture 3"/>
          <p:cNvPicPr>
            <a:picLocks noChangeAspect="1"/>
          </p:cNvPicPr>
          <p:nvPr/>
        </p:nvPicPr>
        <p:blipFill rotWithShape="1">
          <a:blip r:embed="rId2"/>
          <a:srcRect r="3417"/>
          <a:stretch/>
        </p:blipFill>
        <p:spPr>
          <a:xfrm>
            <a:off x="1783004" y="806202"/>
            <a:ext cx="6887767" cy="5384772"/>
          </a:xfrm>
          <a:prstGeom prst="rect">
            <a:avLst/>
          </a:prstGeom>
        </p:spPr>
      </p:pic>
    </p:spTree>
    <p:extLst>
      <p:ext uri="{BB962C8B-B14F-4D97-AF65-F5344CB8AC3E}">
        <p14:creationId xmlns:p14="http://schemas.microsoft.com/office/powerpoint/2010/main" val="13622519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349" y="613374"/>
            <a:ext cx="1449029" cy="1325563"/>
          </a:xfrm>
        </p:spPr>
        <p:txBody>
          <a:bodyPr>
            <a:normAutofit fontScale="90000"/>
          </a:bodyPr>
          <a:lstStyle/>
          <a:p>
            <a:r>
              <a:rPr lang="en-US" dirty="0" smtClean="0"/>
              <a:t>Demo Day</a:t>
            </a:r>
            <a:endParaRPr lang="en-US" dirty="0"/>
          </a:p>
        </p:txBody>
      </p:sp>
      <p:pic>
        <p:nvPicPr>
          <p:cNvPr id="3" name="Picture 2"/>
          <p:cNvPicPr>
            <a:picLocks noChangeAspect="1"/>
          </p:cNvPicPr>
          <p:nvPr/>
        </p:nvPicPr>
        <p:blipFill rotWithShape="1">
          <a:blip r:embed="rId2"/>
          <a:srcRect l="3417"/>
          <a:stretch/>
        </p:blipFill>
        <p:spPr>
          <a:xfrm>
            <a:off x="1856278" y="577945"/>
            <a:ext cx="6875555" cy="5503130"/>
          </a:xfrm>
          <a:prstGeom prst="rect">
            <a:avLst/>
          </a:prstGeom>
        </p:spPr>
      </p:pic>
    </p:spTree>
    <p:extLst>
      <p:ext uri="{BB962C8B-B14F-4D97-AF65-F5344CB8AC3E}">
        <p14:creationId xmlns:p14="http://schemas.microsoft.com/office/powerpoint/2010/main" val="12106564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2927"/>
            <a:ext cx="8229600" cy="1143000"/>
          </a:xfrm>
        </p:spPr>
        <p:txBody>
          <a:bodyPr/>
          <a:lstStyle/>
          <a:p>
            <a:r>
              <a:rPr lang="en-US" dirty="0" smtClean="0"/>
              <a:t>2018 Project Mentor/Recruitment</a:t>
            </a:r>
            <a:endParaRPr lang="en-US" dirty="0"/>
          </a:p>
        </p:txBody>
      </p:sp>
      <p:sp>
        <p:nvSpPr>
          <p:cNvPr id="3" name="Content Placeholder 2"/>
          <p:cNvSpPr>
            <a:spLocks noGrp="1"/>
          </p:cNvSpPr>
          <p:nvPr>
            <p:ph idx="1"/>
          </p:nvPr>
        </p:nvSpPr>
        <p:spPr/>
        <p:txBody>
          <a:bodyPr/>
          <a:lstStyle/>
          <a:p>
            <a:r>
              <a:rPr lang="en-US" dirty="0" smtClean="0"/>
              <a:t>Course runs January to May</a:t>
            </a:r>
          </a:p>
          <a:p>
            <a:r>
              <a:rPr lang="en-US" dirty="0" smtClean="0"/>
              <a:t>Will begin soliciting projects soon!</a:t>
            </a:r>
          </a:p>
          <a:p>
            <a:r>
              <a:rPr lang="en-US" dirty="0" smtClean="0"/>
              <a:t>If interested, please share your contact info with me</a:t>
            </a:r>
          </a:p>
        </p:txBody>
      </p:sp>
      <p:sp>
        <p:nvSpPr>
          <p:cNvPr id="4" name="TextBox 3"/>
          <p:cNvSpPr txBox="1"/>
          <p:nvPr/>
        </p:nvSpPr>
        <p:spPr>
          <a:xfrm>
            <a:off x="3661886" y="4001294"/>
            <a:ext cx="1820230" cy="707886"/>
          </a:xfrm>
          <a:prstGeom prst="rect">
            <a:avLst/>
          </a:prstGeom>
          <a:noFill/>
        </p:spPr>
        <p:txBody>
          <a:bodyPr wrap="none" rtlCol="0">
            <a:spAutoFit/>
          </a:bodyPr>
          <a:lstStyle/>
          <a:p>
            <a:pPr algn="ctr"/>
            <a:r>
              <a:rPr lang="en-US" sz="4000" smtClean="0">
                <a:solidFill>
                  <a:schemeClr val="accent1"/>
                </a:solidFill>
              </a:rPr>
              <a:t>Thanks!</a:t>
            </a:r>
            <a:endParaRPr lang="en-US" sz="4000">
              <a:solidFill>
                <a:schemeClr val="accent1"/>
              </a:solidFill>
            </a:endParaRPr>
          </a:p>
        </p:txBody>
      </p:sp>
    </p:spTree>
    <p:extLst>
      <p:ext uri="{BB962C8B-B14F-4D97-AF65-F5344CB8AC3E}">
        <p14:creationId xmlns:p14="http://schemas.microsoft.com/office/powerpoint/2010/main" val="3457897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0" y="500497"/>
            <a:ext cx="9601200" cy="838200"/>
          </a:xfrm>
        </p:spPr>
        <p:txBody>
          <a:bodyPr>
            <a:normAutofit/>
          </a:bodyPr>
          <a:lstStyle/>
          <a:p>
            <a:r>
              <a:rPr lang="en-US" dirty="0" smtClean="0"/>
              <a:t>Agenda</a:t>
            </a:r>
            <a:endParaRPr lang="en-US" sz="3500" dirty="0"/>
          </a:p>
        </p:txBody>
      </p:sp>
      <p:sp>
        <p:nvSpPr>
          <p:cNvPr id="8" name="TextBox 7"/>
          <p:cNvSpPr txBox="1"/>
          <p:nvPr/>
        </p:nvSpPr>
        <p:spPr>
          <a:xfrm>
            <a:off x="6532775" y="3429000"/>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1047750" y="1839195"/>
            <a:ext cx="6780635" cy="3264522"/>
          </a:xfrm>
        </p:spPr>
        <p:txBody>
          <a:bodyPr>
            <a:normAutofit/>
          </a:bodyPr>
          <a:lstStyle/>
          <a:p>
            <a:pPr marL="0" indent="0">
              <a:buNone/>
            </a:pPr>
            <a:r>
              <a:rPr lang="en-US" sz="1600" dirty="0"/>
              <a:t> </a:t>
            </a:r>
          </a:p>
          <a:p>
            <a:pPr marL="0" indent="0">
              <a:buNone/>
            </a:pPr>
            <a:endParaRPr lang="en-US" sz="1600" dirty="0" smtClean="0">
              <a:latin typeface="+mj-lt"/>
            </a:endParaRPr>
          </a:p>
          <a:p>
            <a:pPr marL="0" indent="0">
              <a:buNone/>
            </a:pPr>
            <a:endParaRPr lang="en-US" dirty="0"/>
          </a:p>
        </p:txBody>
      </p:sp>
      <p:sp>
        <p:nvSpPr>
          <p:cNvPr id="6" name="TextBox 5"/>
          <p:cNvSpPr txBox="1"/>
          <p:nvPr/>
        </p:nvSpPr>
        <p:spPr>
          <a:xfrm>
            <a:off x="335886" y="1715540"/>
            <a:ext cx="8610558" cy="2657138"/>
          </a:xfrm>
          <a:prstGeom prst="rect">
            <a:avLst/>
          </a:prstGeom>
          <a:noFill/>
        </p:spPr>
        <p:txBody>
          <a:bodyPr wrap="square" rtlCol="0">
            <a:spAutoFit/>
          </a:bodyPr>
          <a:lstStyle/>
          <a:p>
            <a:pPr>
              <a:lnSpc>
                <a:spcPct val="150000"/>
              </a:lnSpc>
            </a:pPr>
            <a:r>
              <a:rPr lang="en-US" sz="1600" dirty="0"/>
              <a:t>3:00-3</a:t>
            </a:r>
            <a:r>
              <a:rPr lang="en-US" sz="1600" dirty="0" smtClean="0"/>
              <a:t>:15 Department News (Lan Wang), Round</a:t>
            </a:r>
            <a:r>
              <a:rPr lang="en-US" sz="1600" dirty="0"/>
              <a:t>-table </a:t>
            </a:r>
            <a:r>
              <a:rPr lang="en-US" sz="1600" dirty="0" smtClean="0"/>
              <a:t>Updates (IAB </a:t>
            </a:r>
            <a:r>
              <a:rPr lang="en-US" sz="1600" dirty="0"/>
              <a:t>and </a:t>
            </a:r>
            <a:r>
              <a:rPr lang="en-US" sz="1600" dirty="0" smtClean="0"/>
              <a:t>Faculty)</a:t>
            </a:r>
            <a:r>
              <a:rPr lang="en-US" sz="1600" dirty="0"/>
              <a:t/>
            </a:r>
            <a:br>
              <a:rPr lang="en-US" sz="1600" dirty="0"/>
            </a:br>
            <a:r>
              <a:rPr lang="en-US" sz="1600" dirty="0" smtClean="0"/>
              <a:t>3:15-</a:t>
            </a:r>
            <a:r>
              <a:rPr lang="en-US" sz="1600" dirty="0"/>
              <a:t>3</a:t>
            </a:r>
            <a:r>
              <a:rPr lang="en-US" sz="1600" dirty="0" smtClean="0"/>
              <a:t>:30</a:t>
            </a:r>
            <a:r>
              <a:rPr lang="en-US" sz="1600" dirty="0"/>
              <a:t> Spring 2017 Capstone </a:t>
            </a:r>
            <a:r>
              <a:rPr lang="en-US" sz="1600" dirty="0" smtClean="0"/>
              <a:t>course (Scott Fleming)</a:t>
            </a:r>
            <a:r>
              <a:rPr lang="en-US" sz="1600" dirty="0"/>
              <a:t/>
            </a:r>
            <a:br>
              <a:rPr lang="en-US" sz="1600" dirty="0"/>
            </a:br>
            <a:r>
              <a:rPr lang="en-US" sz="1600" dirty="0"/>
              <a:t>3</a:t>
            </a:r>
            <a:r>
              <a:rPr lang="en-US" sz="1600" dirty="0" smtClean="0"/>
              <a:t>:30-</a:t>
            </a:r>
            <a:r>
              <a:rPr lang="en-US" sz="1600" dirty="0"/>
              <a:t>3</a:t>
            </a:r>
            <a:r>
              <a:rPr lang="en-US" sz="1600" dirty="0" smtClean="0"/>
              <a:t>:</a:t>
            </a:r>
            <a:r>
              <a:rPr lang="en-US" sz="1600" dirty="0"/>
              <a:t>40 </a:t>
            </a:r>
            <a:r>
              <a:rPr lang="en-US" sz="1600" dirty="0">
                <a:solidFill>
                  <a:srgbClr val="FF0000"/>
                </a:solidFill>
              </a:rPr>
              <a:t>Competitive programming (Thomas Watson)</a:t>
            </a:r>
            <a:br>
              <a:rPr lang="en-US" sz="1600" dirty="0">
                <a:solidFill>
                  <a:srgbClr val="FF0000"/>
                </a:solidFill>
              </a:rPr>
            </a:br>
            <a:r>
              <a:rPr lang="en-US" sz="1600" dirty="0" smtClean="0"/>
              <a:t>3:</a:t>
            </a:r>
            <a:r>
              <a:rPr lang="en-US" sz="1600" dirty="0"/>
              <a:t>4</a:t>
            </a:r>
            <a:r>
              <a:rPr lang="en-US" sz="1600" dirty="0" smtClean="0"/>
              <a:t>0-3:</a:t>
            </a:r>
            <a:r>
              <a:rPr lang="en-US" sz="1600" dirty="0"/>
              <a:t>5</a:t>
            </a:r>
            <a:r>
              <a:rPr lang="en-US" sz="1600" dirty="0" smtClean="0"/>
              <a:t>0 </a:t>
            </a:r>
            <a:r>
              <a:rPr lang="en-US" sz="1600" dirty="0"/>
              <a:t>Break</a:t>
            </a:r>
            <a:br>
              <a:rPr lang="en-US" sz="1600" dirty="0"/>
            </a:br>
            <a:r>
              <a:rPr lang="en-US" sz="1600" dirty="0" smtClean="0"/>
              <a:t>3:</a:t>
            </a:r>
            <a:r>
              <a:rPr lang="en-US" sz="1600" dirty="0"/>
              <a:t>5</a:t>
            </a:r>
            <a:r>
              <a:rPr lang="en-US" sz="1600" dirty="0" smtClean="0"/>
              <a:t>0</a:t>
            </a:r>
            <a:r>
              <a:rPr lang="en-US" sz="1600" dirty="0"/>
              <a:t>-4:</a:t>
            </a:r>
            <a:r>
              <a:rPr lang="en-US" sz="1600" dirty="0" smtClean="0"/>
              <a:t>20 </a:t>
            </a:r>
            <a:r>
              <a:rPr lang="en-US" sz="1600" dirty="0"/>
              <a:t>Undergraduate program overview and discussion (</a:t>
            </a:r>
            <a:r>
              <a:rPr lang="en-US" sz="1600" dirty="0" err="1"/>
              <a:t>Vinhthuy</a:t>
            </a:r>
            <a:r>
              <a:rPr lang="en-US" sz="1600" dirty="0"/>
              <a:t> </a:t>
            </a:r>
            <a:r>
              <a:rPr lang="en-US" sz="1600" dirty="0" err="1"/>
              <a:t>Phan</a:t>
            </a:r>
            <a:r>
              <a:rPr lang="en-US" sz="1600" dirty="0"/>
              <a:t>)</a:t>
            </a:r>
          </a:p>
          <a:p>
            <a:pPr>
              <a:lnSpc>
                <a:spcPct val="150000"/>
              </a:lnSpc>
            </a:pPr>
            <a:r>
              <a:rPr lang="en-US" sz="1600" dirty="0" smtClean="0"/>
              <a:t>4</a:t>
            </a:r>
            <a:r>
              <a:rPr lang="en-US" sz="1600" dirty="0"/>
              <a:t>:</a:t>
            </a:r>
            <a:r>
              <a:rPr lang="en-US" sz="1600" dirty="0" smtClean="0"/>
              <a:t>20-</a:t>
            </a:r>
            <a:r>
              <a:rPr lang="en-US" sz="1600" dirty="0"/>
              <a:t>4</a:t>
            </a:r>
            <a:r>
              <a:rPr lang="en-US" sz="1600" dirty="0" smtClean="0"/>
              <a:t>:40</a:t>
            </a:r>
            <a:r>
              <a:rPr lang="en-US" sz="1600" dirty="0"/>
              <a:t> Graduate program overview and discussion (</a:t>
            </a:r>
            <a:r>
              <a:rPr lang="en-US" sz="1600" dirty="0" err="1"/>
              <a:t>Vasile</a:t>
            </a:r>
            <a:r>
              <a:rPr lang="en-US" sz="1600" dirty="0"/>
              <a:t> </a:t>
            </a:r>
            <a:r>
              <a:rPr lang="en-US" sz="1600" dirty="0" err="1"/>
              <a:t>Rus</a:t>
            </a:r>
            <a:r>
              <a:rPr lang="en-US" sz="1600" dirty="0"/>
              <a:t>)</a:t>
            </a:r>
          </a:p>
          <a:p>
            <a:pPr>
              <a:lnSpc>
                <a:spcPct val="150000"/>
              </a:lnSpc>
            </a:pPr>
            <a:r>
              <a:rPr lang="en-US" sz="1600" dirty="0" smtClean="0"/>
              <a:t>4:40-</a:t>
            </a:r>
            <a:r>
              <a:rPr lang="en-US" sz="1600" dirty="0"/>
              <a:t>5:00 </a:t>
            </a:r>
            <a:r>
              <a:rPr lang="en-US" sz="1600" dirty="0" smtClean="0"/>
              <a:t>Discussion </a:t>
            </a:r>
            <a:r>
              <a:rPr lang="en-US" sz="1600" dirty="0"/>
              <a:t>on strategies to increase graduate enrollment (</a:t>
            </a:r>
            <a:r>
              <a:rPr lang="en-US" sz="1600" dirty="0" err="1"/>
              <a:t>Dipankar</a:t>
            </a:r>
            <a:r>
              <a:rPr lang="en-US" sz="1600" dirty="0"/>
              <a:t> </a:t>
            </a:r>
            <a:r>
              <a:rPr lang="en-US" sz="1600" dirty="0" err="1"/>
              <a:t>Dasgupta</a:t>
            </a:r>
            <a:r>
              <a:rPr lang="en-US" sz="1600" dirty="0"/>
              <a:t>, Lan Wang)</a:t>
            </a:r>
          </a:p>
        </p:txBody>
      </p:sp>
    </p:spTree>
    <p:extLst>
      <p:ext uri="{BB962C8B-B14F-4D97-AF65-F5344CB8AC3E}">
        <p14:creationId xmlns:p14="http://schemas.microsoft.com/office/powerpoint/2010/main" val="31601550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98959" y="726594"/>
            <a:ext cx="7658510" cy="430887"/>
          </a:xfrm>
          <a:prstGeom prst="rect">
            <a:avLst/>
          </a:prstGeom>
        </p:spPr>
        <p:txBody>
          <a:bodyPr vert="horz" wrap="square" lIns="0" tIns="0" rIns="0" bIns="0" rtlCol="0" anchor="ctr">
            <a:spAutoFit/>
          </a:bodyPr>
          <a:lstStyle/>
          <a:p>
            <a:pPr marL="25168"/>
            <a:r>
              <a:rPr sz="2800" spc="-89" dirty="0"/>
              <a:t>Com</a:t>
            </a:r>
            <a:r>
              <a:rPr sz="2800" dirty="0"/>
              <a:t>p</a:t>
            </a:r>
            <a:r>
              <a:rPr sz="2800" spc="-59" dirty="0"/>
              <a:t>etitive</a:t>
            </a:r>
            <a:r>
              <a:rPr sz="2800" spc="59" dirty="0"/>
              <a:t> </a:t>
            </a:r>
            <a:r>
              <a:rPr sz="2800" spc="218" dirty="0"/>
              <a:t>P</a:t>
            </a:r>
            <a:r>
              <a:rPr sz="2800" spc="-109" dirty="0"/>
              <a:t>rogramming</a:t>
            </a:r>
            <a:r>
              <a:rPr sz="2800" spc="50" dirty="0"/>
              <a:t> </a:t>
            </a:r>
            <a:r>
              <a:rPr sz="2800" spc="-129" dirty="0"/>
              <a:t>and</a:t>
            </a:r>
            <a:r>
              <a:rPr sz="2800" spc="50" dirty="0"/>
              <a:t> </a:t>
            </a:r>
            <a:r>
              <a:rPr sz="2800" spc="40" dirty="0"/>
              <a:t>T</a:t>
            </a:r>
            <a:r>
              <a:rPr sz="2800" spc="-89" dirty="0"/>
              <a:t>echnical</a:t>
            </a:r>
            <a:r>
              <a:rPr sz="2800" spc="59" dirty="0"/>
              <a:t> </a:t>
            </a:r>
            <a:r>
              <a:rPr sz="2800" spc="-129" dirty="0"/>
              <a:t>Interviews</a:t>
            </a:r>
          </a:p>
        </p:txBody>
      </p:sp>
      <p:sp>
        <p:nvSpPr>
          <p:cNvPr id="3" name="object 3"/>
          <p:cNvSpPr txBox="1"/>
          <p:nvPr/>
        </p:nvSpPr>
        <p:spPr>
          <a:xfrm>
            <a:off x="1304305" y="1012971"/>
            <a:ext cx="7247813" cy="1433526"/>
          </a:xfrm>
          <a:prstGeom prst="rect">
            <a:avLst/>
          </a:prstGeom>
        </p:spPr>
        <p:txBody>
          <a:bodyPr vert="horz" wrap="square" lIns="0" tIns="0" rIns="0" bIns="0" rtlCol="0">
            <a:spAutoFit/>
          </a:bodyPr>
          <a:lstStyle/>
          <a:p>
            <a:pPr marL="364930" indent="-339762">
              <a:buFont typeface="Arial" panose="020B0604020202020204" pitchFamily="34" charset="0"/>
              <a:buChar char="•"/>
            </a:pPr>
            <a:endParaRPr lang="en-US" sz="2180" spc="-89" dirty="0">
              <a:latin typeface="Tahoma"/>
              <a:cs typeface="Tahoma"/>
            </a:endParaRPr>
          </a:p>
          <a:p>
            <a:pPr marL="364930" indent="-339762">
              <a:buFont typeface="Arial" panose="020B0604020202020204" pitchFamily="34" charset="0"/>
              <a:buChar char="•"/>
            </a:pPr>
            <a:r>
              <a:rPr sz="2180" spc="-89" dirty="0">
                <a:latin typeface="+mj-lt"/>
                <a:cs typeface="Tahoma"/>
              </a:rPr>
              <a:t>New</a:t>
            </a:r>
            <a:r>
              <a:rPr sz="2180" spc="30" dirty="0">
                <a:latin typeface="+mj-lt"/>
                <a:cs typeface="Tahoma"/>
              </a:rPr>
              <a:t> </a:t>
            </a:r>
            <a:r>
              <a:rPr sz="2180" spc="-99" dirty="0">
                <a:latin typeface="+mj-lt"/>
                <a:cs typeface="Tahoma"/>
              </a:rPr>
              <a:t>1-cre</a:t>
            </a:r>
            <a:r>
              <a:rPr sz="2180" spc="-109" dirty="0">
                <a:latin typeface="+mj-lt"/>
                <a:cs typeface="Tahoma"/>
              </a:rPr>
              <a:t>d</a:t>
            </a:r>
            <a:r>
              <a:rPr sz="2180" spc="30" dirty="0">
                <a:latin typeface="+mj-lt"/>
                <a:cs typeface="Tahoma"/>
              </a:rPr>
              <a:t>it</a:t>
            </a:r>
            <a:r>
              <a:rPr sz="2180" spc="40" dirty="0">
                <a:latin typeface="+mj-lt"/>
                <a:cs typeface="Tahoma"/>
              </a:rPr>
              <a:t> </a:t>
            </a:r>
            <a:r>
              <a:rPr sz="2180" spc="-109" dirty="0">
                <a:latin typeface="+mj-lt"/>
                <a:cs typeface="Tahoma"/>
              </a:rPr>
              <a:t>course</a:t>
            </a:r>
            <a:endParaRPr sz="2180" dirty="0">
              <a:latin typeface="+mj-lt"/>
              <a:cs typeface="Tahoma"/>
            </a:endParaRPr>
          </a:p>
          <a:p>
            <a:pPr marL="363672" marR="10067" indent="-339762">
              <a:lnSpc>
                <a:spcPct val="102699"/>
              </a:lnSpc>
              <a:spcBef>
                <a:spcPts val="585"/>
              </a:spcBef>
              <a:buFont typeface="Arial" panose="020B0604020202020204" pitchFamily="34" charset="0"/>
              <a:buChar char="•"/>
            </a:pPr>
            <a:r>
              <a:rPr sz="2180" spc="10" dirty="0">
                <a:latin typeface="+mj-lt"/>
                <a:cs typeface="Tahoma"/>
              </a:rPr>
              <a:t>T</a:t>
            </a:r>
            <a:r>
              <a:rPr sz="2180" spc="-59" dirty="0">
                <a:latin typeface="+mj-lt"/>
                <a:cs typeface="Tahoma"/>
              </a:rPr>
              <a:t>rai</a:t>
            </a:r>
            <a:r>
              <a:rPr sz="2180" spc="-99" dirty="0">
                <a:latin typeface="+mj-lt"/>
                <a:cs typeface="Tahoma"/>
              </a:rPr>
              <a:t>n</a:t>
            </a:r>
            <a:r>
              <a:rPr sz="2180" spc="-79" dirty="0">
                <a:latin typeface="+mj-lt"/>
                <a:cs typeface="Tahoma"/>
              </a:rPr>
              <a:t>ing</a:t>
            </a:r>
            <a:r>
              <a:rPr sz="2180" spc="30" dirty="0">
                <a:latin typeface="+mj-lt"/>
                <a:cs typeface="Tahoma"/>
              </a:rPr>
              <a:t> </a:t>
            </a:r>
            <a:r>
              <a:rPr sz="2180" spc="-59" dirty="0">
                <a:latin typeface="+mj-lt"/>
                <a:cs typeface="Tahoma"/>
              </a:rPr>
              <a:t>f</a:t>
            </a:r>
            <a:r>
              <a:rPr sz="2180" spc="-168" dirty="0">
                <a:latin typeface="+mj-lt"/>
                <a:cs typeface="Tahoma"/>
              </a:rPr>
              <a:t>o</a:t>
            </a:r>
            <a:r>
              <a:rPr sz="2180" spc="-59" dirty="0">
                <a:latin typeface="+mj-lt"/>
                <a:cs typeface="Tahoma"/>
              </a:rPr>
              <a:t>r</a:t>
            </a:r>
            <a:r>
              <a:rPr sz="2180" spc="30" dirty="0">
                <a:latin typeface="+mj-lt"/>
                <a:cs typeface="Tahoma"/>
              </a:rPr>
              <a:t> </a:t>
            </a:r>
            <a:r>
              <a:rPr sz="2180" spc="-159" dirty="0">
                <a:latin typeface="+mj-lt"/>
                <a:cs typeface="Tahoma"/>
              </a:rPr>
              <a:t>p</a:t>
            </a:r>
            <a:r>
              <a:rPr sz="2180" spc="-99" dirty="0">
                <a:latin typeface="+mj-lt"/>
                <a:cs typeface="Tahoma"/>
              </a:rPr>
              <a:t>rogramming</a:t>
            </a:r>
            <a:r>
              <a:rPr sz="2180" spc="30" dirty="0">
                <a:latin typeface="+mj-lt"/>
                <a:cs typeface="Tahoma"/>
              </a:rPr>
              <a:t> </a:t>
            </a:r>
            <a:r>
              <a:rPr sz="2180" spc="-99" dirty="0">
                <a:latin typeface="+mj-lt"/>
                <a:cs typeface="Tahoma"/>
              </a:rPr>
              <a:t>com</a:t>
            </a:r>
            <a:r>
              <a:rPr sz="2180" spc="-30" dirty="0">
                <a:latin typeface="+mj-lt"/>
                <a:cs typeface="Tahoma"/>
              </a:rPr>
              <a:t>p</a:t>
            </a:r>
            <a:r>
              <a:rPr sz="2180" spc="-59" dirty="0">
                <a:latin typeface="+mj-lt"/>
                <a:cs typeface="Tahoma"/>
              </a:rPr>
              <a:t>etitions</a:t>
            </a:r>
            <a:r>
              <a:rPr sz="2180" spc="30" dirty="0">
                <a:latin typeface="+mj-lt"/>
                <a:cs typeface="Tahoma"/>
              </a:rPr>
              <a:t> </a:t>
            </a:r>
            <a:r>
              <a:rPr sz="2180" spc="-99" dirty="0">
                <a:latin typeface="+mj-lt"/>
                <a:cs typeface="Tahoma"/>
              </a:rPr>
              <a:t>such</a:t>
            </a:r>
            <a:r>
              <a:rPr sz="2180" spc="40" dirty="0">
                <a:latin typeface="+mj-lt"/>
                <a:cs typeface="Tahoma"/>
              </a:rPr>
              <a:t> </a:t>
            </a:r>
            <a:r>
              <a:rPr sz="2180" spc="-129" dirty="0">
                <a:latin typeface="+mj-lt"/>
                <a:cs typeface="Tahoma"/>
              </a:rPr>
              <a:t>as</a:t>
            </a:r>
            <a:r>
              <a:rPr lang="en-US" sz="2180" spc="-89" dirty="0">
                <a:latin typeface="+mj-lt"/>
                <a:cs typeface="Tahoma"/>
              </a:rPr>
              <a:t> </a:t>
            </a:r>
            <a:r>
              <a:rPr sz="2180" spc="69" dirty="0" smtClean="0">
                <a:latin typeface="+mj-lt"/>
                <a:cs typeface="Tahoma"/>
              </a:rPr>
              <a:t>A</a:t>
            </a:r>
            <a:r>
              <a:rPr sz="2180" spc="99" dirty="0" smtClean="0">
                <a:latin typeface="+mj-lt"/>
                <a:cs typeface="Tahoma"/>
              </a:rPr>
              <a:t>C</a:t>
            </a:r>
            <a:r>
              <a:rPr sz="2180" spc="149" dirty="0" smtClean="0">
                <a:latin typeface="+mj-lt"/>
                <a:cs typeface="Tahoma"/>
              </a:rPr>
              <a:t>M</a:t>
            </a:r>
            <a:r>
              <a:rPr lang="en-US" sz="2180" spc="149" dirty="0">
                <a:latin typeface="+mj-lt"/>
                <a:cs typeface="Tahoma"/>
              </a:rPr>
              <a:t> </a:t>
            </a:r>
            <a:r>
              <a:rPr sz="2180" spc="-79" dirty="0" smtClean="0">
                <a:latin typeface="+mj-lt"/>
                <a:cs typeface="Tahoma"/>
              </a:rPr>
              <a:t>International</a:t>
            </a:r>
            <a:r>
              <a:rPr sz="2180" spc="30" dirty="0" smtClean="0">
                <a:latin typeface="+mj-lt"/>
                <a:cs typeface="Tahoma"/>
              </a:rPr>
              <a:t> </a:t>
            </a:r>
            <a:r>
              <a:rPr sz="2180" spc="-69" dirty="0">
                <a:latin typeface="+mj-lt"/>
                <a:cs typeface="Tahoma"/>
              </a:rPr>
              <a:t>Collegiate</a:t>
            </a:r>
            <a:r>
              <a:rPr sz="2180" spc="40" dirty="0">
                <a:latin typeface="+mj-lt"/>
                <a:cs typeface="Tahoma"/>
              </a:rPr>
              <a:t> </a:t>
            </a:r>
            <a:r>
              <a:rPr sz="2180" spc="-79" dirty="0">
                <a:latin typeface="+mj-lt"/>
                <a:cs typeface="Tahoma"/>
              </a:rPr>
              <a:t>Programming</a:t>
            </a:r>
            <a:r>
              <a:rPr sz="2180" spc="30" dirty="0">
                <a:latin typeface="+mj-lt"/>
                <a:cs typeface="Tahoma"/>
              </a:rPr>
              <a:t> </a:t>
            </a:r>
            <a:r>
              <a:rPr sz="2180" spc="-69" dirty="0">
                <a:latin typeface="+mj-lt"/>
                <a:cs typeface="Tahoma"/>
              </a:rPr>
              <a:t>Contest</a:t>
            </a:r>
            <a:endParaRPr sz="2180" dirty="0">
              <a:latin typeface="+mj-lt"/>
              <a:cs typeface="Tahoma"/>
            </a:endParaRPr>
          </a:p>
        </p:txBody>
      </p:sp>
      <p:sp>
        <p:nvSpPr>
          <p:cNvPr id="4" name="object 4"/>
          <p:cNvSpPr/>
          <p:nvPr/>
        </p:nvSpPr>
        <p:spPr>
          <a:xfrm>
            <a:off x="2329758" y="2824994"/>
            <a:ext cx="4484754" cy="3107616"/>
          </a:xfrm>
          <a:prstGeom prst="rect">
            <a:avLst/>
          </a:prstGeom>
          <a:blipFill>
            <a:blip r:embed="rId3" cstate="print"/>
            <a:stretch>
              <a:fillRect/>
            </a:stretch>
          </a:blipFill>
        </p:spPr>
        <p:txBody>
          <a:bodyPr wrap="square" lIns="0" tIns="0" rIns="0" bIns="0" rtlCol="0"/>
          <a:lstStyle/>
          <a:p>
            <a:endParaRPr sz="3567"/>
          </a:p>
        </p:txBody>
      </p:sp>
    </p:spTree>
    <p:extLst>
      <p:ext uri="{BB962C8B-B14F-4D97-AF65-F5344CB8AC3E}">
        <p14:creationId xmlns:p14="http://schemas.microsoft.com/office/powerpoint/2010/main" val="414610416"/>
      </p:ext>
    </p:extLst>
  </p:cSld>
  <p:clrMapOvr>
    <a:masterClrMapping/>
  </p:clrMapOvr>
  <p:transition xmlns:p14="http://schemas.microsoft.com/office/powerpoint/2010/mai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0" y="762951"/>
            <a:ext cx="9601200" cy="838200"/>
          </a:xfrm>
        </p:spPr>
        <p:txBody>
          <a:bodyPr>
            <a:normAutofit fontScale="90000"/>
          </a:bodyPr>
          <a:lstStyle/>
          <a:p>
            <a:r>
              <a:rPr lang="en-US" dirty="0" smtClean="0"/>
              <a:t>New CS </a:t>
            </a:r>
            <a:r>
              <a:rPr lang="en-US" dirty="0"/>
              <a:t>Faculty: </a:t>
            </a:r>
            <a:r>
              <a:rPr lang="en-US" dirty="0" smtClean="0"/>
              <a:t>James Yu, Ph.D. </a:t>
            </a:r>
            <a:r>
              <a:rPr lang="en-US" sz="3500" dirty="0" smtClean="0"/>
              <a:t/>
            </a:r>
            <a:br>
              <a:rPr lang="en-US" sz="3500" dirty="0" smtClean="0"/>
            </a:br>
            <a:endParaRPr lang="en-US" sz="2700" dirty="0"/>
          </a:p>
        </p:txBody>
      </p:sp>
      <p:sp>
        <p:nvSpPr>
          <p:cNvPr id="8" name="TextBox 7"/>
          <p:cNvSpPr txBox="1"/>
          <p:nvPr/>
        </p:nvSpPr>
        <p:spPr>
          <a:xfrm>
            <a:off x="6532775" y="3429000"/>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3894667" y="1806222"/>
            <a:ext cx="5041723" cy="4303889"/>
          </a:xfrm>
        </p:spPr>
        <p:txBody>
          <a:bodyPr>
            <a:normAutofit fontScale="77500" lnSpcReduction="20000"/>
          </a:bodyPr>
          <a:lstStyle/>
          <a:p>
            <a:pPr marL="0" indent="0">
              <a:buNone/>
            </a:pPr>
            <a:r>
              <a:rPr lang="en-US" sz="3600" dirty="0" smtClean="0">
                <a:effectLst>
                  <a:outerShdw blurRad="38100" dist="38100" dir="2700000" algn="tl">
                    <a:srgbClr val="000000">
                      <a:alpha val="43137"/>
                    </a:srgbClr>
                  </a:outerShdw>
                </a:effectLst>
              </a:rPr>
              <a:t>Instructor</a:t>
            </a:r>
            <a:endParaRPr lang="en-US" sz="3600" dirty="0" smtClean="0"/>
          </a:p>
          <a:p>
            <a:pPr marL="0" indent="0">
              <a:buNone/>
            </a:pPr>
            <a:endParaRPr lang="en-US" sz="2800" dirty="0" smtClean="0">
              <a:effectLst>
                <a:outerShdw blurRad="38100" dist="38100" dir="2700000" algn="tl">
                  <a:srgbClr val="000000">
                    <a:alpha val="43137"/>
                  </a:srgbClr>
                </a:outerShdw>
              </a:effectLst>
            </a:endParaRPr>
          </a:p>
          <a:p>
            <a:pPr marL="0" indent="0">
              <a:buNone/>
            </a:pPr>
            <a:r>
              <a:rPr lang="en-US" sz="2800" dirty="0">
                <a:effectLst>
                  <a:outerShdw blurRad="38100" dist="38100" dir="2700000" algn="tl">
                    <a:srgbClr val="000000">
                      <a:alpha val="43137"/>
                    </a:srgbClr>
                  </a:outerShdw>
                </a:effectLst>
              </a:rPr>
              <a:t>Ph.D. </a:t>
            </a:r>
            <a:r>
              <a:rPr lang="en-US" sz="2800" dirty="0" smtClean="0">
                <a:effectLst>
                  <a:outerShdw blurRad="38100" dist="38100" dir="2700000" algn="tl">
                    <a:srgbClr val="000000">
                      <a:alpha val="43137"/>
                    </a:srgbClr>
                  </a:outerShdw>
                </a:effectLst>
              </a:rPr>
              <a:t>in Electrical </a:t>
            </a:r>
            <a:r>
              <a:rPr lang="en-US" sz="2800" dirty="0">
                <a:effectLst>
                  <a:outerShdw blurRad="38100" dist="38100" dir="2700000" algn="tl">
                    <a:srgbClr val="000000">
                      <a:alpha val="43137"/>
                    </a:srgbClr>
                  </a:outerShdw>
                </a:effectLst>
              </a:rPr>
              <a:t>and Computer Engineering, McMaster University</a:t>
            </a:r>
          </a:p>
          <a:p>
            <a:pPr marL="0" indent="0">
              <a:buNone/>
            </a:pPr>
            <a:endParaRPr lang="en-US" sz="2800" dirty="0" smtClean="0">
              <a:effectLst>
                <a:outerShdw blurRad="38100" dist="38100" dir="2700000" algn="tl">
                  <a:srgbClr val="000000">
                    <a:alpha val="43137"/>
                  </a:srgbClr>
                </a:outerShdw>
              </a:effectLst>
            </a:endParaRPr>
          </a:p>
          <a:p>
            <a:pPr marL="0" indent="0">
              <a:buNone/>
            </a:pPr>
            <a:r>
              <a:rPr lang="en-US" sz="2800" dirty="0" smtClean="0">
                <a:effectLst>
                  <a:outerShdw blurRad="38100" dist="38100" dir="2700000" algn="tl">
                    <a:srgbClr val="000000">
                      <a:alpha val="43137"/>
                    </a:srgbClr>
                  </a:outerShdw>
                </a:effectLst>
              </a:rPr>
              <a:t>Research interests: Software </a:t>
            </a:r>
            <a:r>
              <a:rPr lang="en-US" sz="2800" dirty="0">
                <a:effectLst>
                  <a:outerShdw blurRad="38100" dist="38100" dir="2700000" algn="tl">
                    <a:srgbClr val="000000">
                      <a:alpha val="43137"/>
                    </a:srgbClr>
                  </a:outerShdw>
                </a:effectLst>
              </a:rPr>
              <a:t>engineering, robotic controls, wafer alignment process and data analysis for surface measurement</a:t>
            </a:r>
            <a:endParaRPr lang="en-US" sz="2800" dirty="0" smtClean="0">
              <a:effectLst>
                <a:outerShdw blurRad="38100" dist="38100" dir="2700000" algn="tl">
                  <a:srgbClr val="000000">
                    <a:alpha val="43137"/>
                  </a:srgbClr>
                </a:outerShdw>
              </a:effectLst>
            </a:endParaRPr>
          </a:p>
          <a:p>
            <a:pPr marL="0" indent="0">
              <a:buNone/>
            </a:pPr>
            <a:endParaRPr lang="en-US" sz="2800" dirty="0" smtClean="0">
              <a:effectLst>
                <a:outerShdw blurRad="38100" dist="38100" dir="2700000" algn="tl">
                  <a:srgbClr val="000000">
                    <a:alpha val="43137"/>
                  </a:srgbClr>
                </a:outerShdw>
              </a:effectLst>
            </a:endParaRPr>
          </a:p>
          <a:p>
            <a:pPr marL="0" indent="0">
              <a:buNone/>
            </a:pPr>
            <a:r>
              <a:rPr lang="en-US" sz="2800" dirty="0" smtClean="0">
                <a:effectLst>
                  <a:outerShdw blurRad="38100" dist="38100" dir="2700000" algn="tl">
                    <a:srgbClr val="000000">
                      <a:alpha val="43137"/>
                    </a:srgbClr>
                  </a:outerShdw>
                </a:effectLst>
              </a:rPr>
              <a:t>Teaching: CS1, CS2, Software Engineering, Computer Org/Architecture</a:t>
            </a:r>
          </a:p>
          <a:p>
            <a:pPr marL="0" indent="0">
              <a:buNone/>
            </a:pPr>
            <a:endParaRPr lang="en-US" sz="2800" dirty="0" smtClean="0">
              <a:effectLst>
                <a:outerShdw blurRad="38100" dist="38100" dir="2700000" algn="tl">
                  <a:srgbClr val="000000">
                    <a:alpha val="43137"/>
                  </a:srgbClr>
                </a:outerShdw>
              </a:effectLst>
            </a:endParaRPr>
          </a:p>
        </p:txBody>
      </p:sp>
      <p:pic>
        <p:nvPicPr>
          <p:cNvPr id="7" name="Picture 6" descr="jyu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500" y="2208389"/>
            <a:ext cx="2660650" cy="2956278"/>
          </a:xfrm>
          <a:prstGeom prst="rect">
            <a:avLst/>
          </a:prstGeom>
        </p:spPr>
      </p:pic>
    </p:spTree>
    <p:extLst>
      <p:ext uri="{BB962C8B-B14F-4D97-AF65-F5344CB8AC3E}">
        <p14:creationId xmlns:p14="http://schemas.microsoft.com/office/powerpoint/2010/main" val="173111093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3720" y="859991"/>
            <a:ext cx="7658510" cy="430887"/>
          </a:xfrm>
          <a:prstGeom prst="rect">
            <a:avLst/>
          </a:prstGeom>
        </p:spPr>
        <p:txBody>
          <a:bodyPr vert="horz" wrap="square" lIns="0" tIns="0" rIns="0" bIns="0" rtlCol="0" anchor="ctr">
            <a:spAutoFit/>
          </a:bodyPr>
          <a:lstStyle/>
          <a:p>
            <a:pPr marL="25168"/>
            <a:r>
              <a:rPr sz="2800" spc="-89" dirty="0"/>
              <a:t>Com</a:t>
            </a:r>
            <a:r>
              <a:rPr sz="2800" dirty="0"/>
              <a:t>p</a:t>
            </a:r>
            <a:r>
              <a:rPr sz="2800" spc="-59" dirty="0"/>
              <a:t>etitive</a:t>
            </a:r>
            <a:r>
              <a:rPr sz="2800" spc="59" dirty="0"/>
              <a:t> </a:t>
            </a:r>
            <a:r>
              <a:rPr sz="2800" spc="218" dirty="0"/>
              <a:t>P</a:t>
            </a:r>
            <a:r>
              <a:rPr sz="2800" spc="-109" dirty="0"/>
              <a:t>rogramming</a:t>
            </a:r>
            <a:r>
              <a:rPr sz="2800" spc="50" dirty="0"/>
              <a:t> </a:t>
            </a:r>
            <a:r>
              <a:rPr sz="2800" spc="-129" dirty="0"/>
              <a:t>and</a:t>
            </a:r>
            <a:r>
              <a:rPr sz="2800" spc="50" dirty="0"/>
              <a:t> </a:t>
            </a:r>
            <a:r>
              <a:rPr sz="2800" spc="40" dirty="0"/>
              <a:t>T</a:t>
            </a:r>
            <a:r>
              <a:rPr sz="2800" spc="-89" dirty="0"/>
              <a:t>echnical</a:t>
            </a:r>
            <a:r>
              <a:rPr sz="2800" spc="59" dirty="0"/>
              <a:t> </a:t>
            </a:r>
            <a:r>
              <a:rPr sz="2800" spc="-129" dirty="0"/>
              <a:t>Interviews</a:t>
            </a:r>
          </a:p>
        </p:txBody>
      </p:sp>
      <p:sp>
        <p:nvSpPr>
          <p:cNvPr id="3" name="object 3"/>
          <p:cNvSpPr txBox="1">
            <a:spLocks noGrp="1"/>
          </p:cNvSpPr>
          <p:nvPr>
            <p:ph type="body" idx="1"/>
          </p:nvPr>
        </p:nvSpPr>
        <p:spPr>
          <a:xfrm>
            <a:off x="1702965" y="1616978"/>
            <a:ext cx="7247533" cy="2461700"/>
          </a:xfrm>
          <a:prstGeom prst="rect">
            <a:avLst/>
          </a:prstGeom>
        </p:spPr>
        <p:txBody>
          <a:bodyPr vert="horz" wrap="square" lIns="0" tIns="0" rIns="0" bIns="0" rtlCol="0">
            <a:spAutoFit/>
          </a:bodyPr>
          <a:lstStyle/>
          <a:p>
            <a:pPr marL="364930" indent="-339762">
              <a:buFont typeface="Arial" panose="020B0604020202020204" pitchFamily="34" charset="0"/>
              <a:buChar char="•"/>
            </a:pPr>
            <a:r>
              <a:rPr sz="2180" spc="-69" dirty="0">
                <a:latin typeface="+mj-lt"/>
              </a:rPr>
              <a:t>Using</a:t>
            </a:r>
            <a:r>
              <a:rPr sz="2180" spc="30" dirty="0">
                <a:latin typeface="+mj-lt"/>
              </a:rPr>
              <a:t> </a:t>
            </a:r>
            <a:r>
              <a:rPr sz="2180" spc="-89" dirty="0">
                <a:latin typeface="+mj-lt"/>
              </a:rPr>
              <a:t>stand</a:t>
            </a:r>
            <a:r>
              <a:rPr sz="2180" spc="-159" dirty="0">
                <a:latin typeface="+mj-lt"/>
              </a:rPr>
              <a:t>a</a:t>
            </a:r>
            <a:r>
              <a:rPr sz="2180" spc="-79" dirty="0">
                <a:latin typeface="+mj-lt"/>
              </a:rPr>
              <a:t>rd</a:t>
            </a:r>
            <a:r>
              <a:rPr sz="2180" spc="40" dirty="0">
                <a:latin typeface="+mj-lt"/>
              </a:rPr>
              <a:t> </a:t>
            </a:r>
            <a:r>
              <a:rPr sz="2180" spc="-20" dirty="0">
                <a:latin typeface="+mj-lt"/>
              </a:rPr>
              <a:t>li</a:t>
            </a:r>
            <a:r>
              <a:rPr sz="2180" spc="-99" dirty="0">
                <a:latin typeface="+mj-lt"/>
              </a:rPr>
              <a:t>b</a:t>
            </a:r>
            <a:r>
              <a:rPr sz="2180" spc="-69" dirty="0">
                <a:latin typeface="+mj-lt"/>
              </a:rPr>
              <a:t>r</a:t>
            </a:r>
            <a:r>
              <a:rPr sz="2180" spc="-159" dirty="0">
                <a:latin typeface="+mj-lt"/>
              </a:rPr>
              <a:t>a</a:t>
            </a:r>
            <a:r>
              <a:rPr sz="2180" spc="-79" dirty="0">
                <a:latin typeface="+mj-lt"/>
              </a:rPr>
              <a:t>ry</a:t>
            </a:r>
            <a:r>
              <a:rPr sz="2180" spc="30" dirty="0">
                <a:latin typeface="+mj-lt"/>
              </a:rPr>
              <a:t> </a:t>
            </a:r>
            <a:r>
              <a:rPr sz="2180" spc="-69" dirty="0">
                <a:latin typeface="+mj-lt"/>
              </a:rPr>
              <a:t>data</a:t>
            </a:r>
            <a:r>
              <a:rPr sz="2180" spc="40" dirty="0">
                <a:latin typeface="+mj-lt"/>
              </a:rPr>
              <a:t> </a:t>
            </a:r>
            <a:r>
              <a:rPr sz="2180" spc="-79" dirty="0">
                <a:latin typeface="+mj-lt"/>
              </a:rPr>
              <a:t>structures</a:t>
            </a:r>
            <a:endParaRPr sz="2180" dirty="0">
              <a:latin typeface="+mj-lt"/>
              <a:cs typeface="Lucida Sans Unicode"/>
            </a:endParaRPr>
          </a:p>
          <a:p>
            <a:pPr marL="364930" indent="-339762">
              <a:spcBef>
                <a:spcPts val="654"/>
              </a:spcBef>
              <a:buFont typeface="Arial" panose="020B0604020202020204" pitchFamily="34" charset="0"/>
              <a:buChar char="•"/>
            </a:pPr>
            <a:r>
              <a:rPr sz="2180" spc="-30" dirty="0">
                <a:latin typeface="+mj-lt"/>
              </a:rPr>
              <a:t>Practicing</a:t>
            </a:r>
            <a:r>
              <a:rPr sz="2180" spc="30" dirty="0">
                <a:latin typeface="+mj-lt"/>
              </a:rPr>
              <a:t> </a:t>
            </a:r>
            <a:r>
              <a:rPr sz="2180" spc="-59" dirty="0">
                <a:latin typeface="+mj-lt"/>
              </a:rPr>
              <a:t>with</a:t>
            </a:r>
            <a:r>
              <a:rPr sz="2180" spc="40" dirty="0">
                <a:latin typeface="+mj-lt"/>
              </a:rPr>
              <a:t> </a:t>
            </a:r>
            <a:r>
              <a:rPr sz="2180" spc="-79" dirty="0">
                <a:latin typeface="+mj-lt"/>
              </a:rPr>
              <a:t>online</a:t>
            </a:r>
            <a:r>
              <a:rPr sz="2180" spc="40" dirty="0">
                <a:latin typeface="+mj-lt"/>
              </a:rPr>
              <a:t> </a:t>
            </a:r>
            <a:r>
              <a:rPr sz="2180" spc="-119" dirty="0">
                <a:latin typeface="+mj-lt"/>
              </a:rPr>
              <a:t>judges</a:t>
            </a:r>
            <a:endParaRPr sz="2180" dirty="0">
              <a:latin typeface="+mj-lt"/>
              <a:cs typeface="Lucida Sans Unicode"/>
            </a:endParaRPr>
          </a:p>
          <a:p>
            <a:pPr marL="364930" indent="-339762">
              <a:spcBef>
                <a:spcPts val="654"/>
              </a:spcBef>
              <a:buFont typeface="Arial" panose="020B0604020202020204" pitchFamily="34" charset="0"/>
              <a:buChar char="•"/>
            </a:pPr>
            <a:r>
              <a:rPr sz="2180" spc="-30" dirty="0">
                <a:latin typeface="+mj-lt"/>
              </a:rPr>
              <a:t>Alg</a:t>
            </a:r>
            <a:r>
              <a:rPr sz="2180" spc="-99" dirty="0">
                <a:latin typeface="+mj-lt"/>
              </a:rPr>
              <a:t>o</a:t>
            </a:r>
            <a:r>
              <a:rPr sz="2180" spc="-40" dirty="0">
                <a:latin typeface="+mj-lt"/>
              </a:rPr>
              <a:t>rithmic</a:t>
            </a:r>
            <a:r>
              <a:rPr sz="2180" spc="30" dirty="0">
                <a:latin typeface="+mj-lt"/>
              </a:rPr>
              <a:t> </a:t>
            </a:r>
            <a:r>
              <a:rPr sz="2180" spc="50" dirty="0">
                <a:latin typeface="+mj-lt"/>
              </a:rPr>
              <a:t>t</a:t>
            </a:r>
            <a:r>
              <a:rPr sz="2180" spc="-99" dirty="0">
                <a:latin typeface="+mj-lt"/>
              </a:rPr>
              <a:t>echniq</a:t>
            </a:r>
            <a:r>
              <a:rPr sz="2180" spc="-159" dirty="0">
                <a:latin typeface="+mj-lt"/>
              </a:rPr>
              <a:t>ue</a:t>
            </a:r>
            <a:r>
              <a:rPr sz="2180" spc="-149" dirty="0">
                <a:latin typeface="+mj-lt"/>
              </a:rPr>
              <a:t>s</a:t>
            </a:r>
            <a:endParaRPr sz="2180" dirty="0">
              <a:latin typeface="+mj-lt"/>
              <a:cs typeface="Lucida Sans Unicode"/>
            </a:endParaRPr>
          </a:p>
          <a:p>
            <a:pPr marL="364930" indent="-339762">
              <a:spcBef>
                <a:spcPts val="654"/>
              </a:spcBef>
              <a:buFont typeface="Arial" panose="020B0604020202020204" pitchFamily="34" charset="0"/>
              <a:buChar char="•"/>
            </a:pPr>
            <a:r>
              <a:rPr sz="2180" spc="-89" dirty="0">
                <a:latin typeface="+mj-lt"/>
              </a:rPr>
              <a:t>Implementation</a:t>
            </a:r>
            <a:r>
              <a:rPr sz="2180" spc="30" dirty="0">
                <a:latin typeface="+mj-lt"/>
              </a:rPr>
              <a:t> </a:t>
            </a:r>
            <a:r>
              <a:rPr sz="2180" spc="-40" dirty="0">
                <a:latin typeface="+mj-lt"/>
              </a:rPr>
              <a:t>tricks</a:t>
            </a:r>
            <a:endParaRPr sz="2180" dirty="0">
              <a:latin typeface="+mj-lt"/>
              <a:cs typeface="Lucida Sans Unicode"/>
            </a:endParaRPr>
          </a:p>
          <a:p>
            <a:pPr marL="364930" indent="-339762">
              <a:spcBef>
                <a:spcPts val="654"/>
              </a:spcBef>
              <a:buFont typeface="Arial" panose="020B0604020202020204" pitchFamily="34" charset="0"/>
              <a:buChar char="•"/>
            </a:pPr>
            <a:r>
              <a:rPr sz="2180" spc="10" dirty="0">
                <a:latin typeface="+mj-lt"/>
              </a:rPr>
              <a:t>T</a:t>
            </a:r>
            <a:r>
              <a:rPr sz="2180" spc="-89" dirty="0">
                <a:latin typeface="+mj-lt"/>
              </a:rPr>
              <a:t>esting,</a:t>
            </a:r>
            <a:r>
              <a:rPr sz="2180" spc="30" dirty="0">
                <a:latin typeface="+mj-lt"/>
              </a:rPr>
              <a:t> </a:t>
            </a:r>
            <a:r>
              <a:rPr sz="2180" spc="-89" dirty="0">
                <a:latin typeface="+mj-lt"/>
              </a:rPr>
              <a:t>handling</a:t>
            </a:r>
            <a:r>
              <a:rPr sz="2180" spc="30" dirty="0">
                <a:latin typeface="+mj-lt"/>
              </a:rPr>
              <a:t> </a:t>
            </a:r>
            <a:r>
              <a:rPr sz="2180" spc="-79" dirty="0">
                <a:latin typeface="+mj-lt"/>
              </a:rPr>
              <a:t>c</a:t>
            </a:r>
            <a:r>
              <a:rPr sz="2180" spc="-159" dirty="0">
                <a:latin typeface="+mj-lt"/>
              </a:rPr>
              <a:t>o</a:t>
            </a:r>
            <a:r>
              <a:rPr sz="2180" spc="-99" dirty="0">
                <a:latin typeface="+mj-lt"/>
              </a:rPr>
              <a:t>rner</a:t>
            </a:r>
            <a:r>
              <a:rPr sz="2180" spc="40" dirty="0">
                <a:latin typeface="+mj-lt"/>
              </a:rPr>
              <a:t> </a:t>
            </a:r>
            <a:r>
              <a:rPr sz="2180" spc="-129" dirty="0">
                <a:latin typeface="+mj-lt"/>
              </a:rPr>
              <a:t>cases</a:t>
            </a:r>
            <a:endParaRPr sz="2180" dirty="0">
              <a:latin typeface="+mj-lt"/>
              <a:cs typeface="Lucida Sans Unicode"/>
            </a:endParaRPr>
          </a:p>
          <a:p>
            <a:pPr marL="364930" indent="-339762">
              <a:spcBef>
                <a:spcPts val="654"/>
              </a:spcBef>
              <a:buFont typeface="Arial" panose="020B0604020202020204" pitchFamily="34" charset="0"/>
              <a:buChar char="•"/>
            </a:pPr>
            <a:r>
              <a:rPr sz="2180" spc="10" dirty="0">
                <a:latin typeface="+mj-lt"/>
              </a:rPr>
              <a:t>T</a:t>
            </a:r>
            <a:r>
              <a:rPr sz="2180" spc="-139" dirty="0">
                <a:latin typeface="+mj-lt"/>
              </a:rPr>
              <a:t>eam</a:t>
            </a:r>
            <a:r>
              <a:rPr sz="2180" spc="30" dirty="0">
                <a:latin typeface="+mj-lt"/>
              </a:rPr>
              <a:t> </a:t>
            </a:r>
            <a:r>
              <a:rPr sz="2180" spc="-159" dirty="0">
                <a:latin typeface="+mj-lt"/>
              </a:rPr>
              <a:t>p</a:t>
            </a:r>
            <a:r>
              <a:rPr sz="2180" spc="-99" dirty="0">
                <a:latin typeface="+mj-lt"/>
              </a:rPr>
              <a:t>rogramming</a:t>
            </a:r>
            <a:endParaRPr sz="2180" dirty="0">
              <a:latin typeface="+mj-lt"/>
              <a:cs typeface="Lucida Sans Unicode"/>
            </a:endParaRPr>
          </a:p>
        </p:txBody>
      </p:sp>
    </p:spTree>
    <p:extLst>
      <p:ext uri="{BB962C8B-B14F-4D97-AF65-F5344CB8AC3E}">
        <p14:creationId xmlns:p14="http://schemas.microsoft.com/office/powerpoint/2010/main" val="4160623056"/>
      </p:ext>
    </p:extLst>
  </p:cSld>
  <p:clrMapOvr>
    <a:masterClrMapping/>
  </p:clrMapOvr>
  <p:transition xmlns:p14="http://schemas.microsoft.com/office/powerpoint/2010/mai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96955" y="766915"/>
            <a:ext cx="7658510" cy="430887"/>
          </a:xfrm>
          <a:prstGeom prst="rect">
            <a:avLst/>
          </a:prstGeom>
        </p:spPr>
        <p:txBody>
          <a:bodyPr vert="horz" wrap="square" lIns="0" tIns="0" rIns="0" bIns="0" rtlCol="0" anchor="ctr">
            <a:spAutoFit/>
          </a:bodyPr>
          <a:lstStyle/>
          <a:p>
            <a:pPr marL="25168"/>
            <a:r>
              <a:rPr sz="2800" spc="-89" dirty="0"/>
              <a:t>Com</a:t>
            </a:r>
            <a:r>
              <a:rPr sz="2800" dirty="0"/>
              <a:t>p</a:t>
            </a:r>
            <a:r>
              <a:rPr sz="2800" spc="-59" dirty="0"/>
              <a:t>etitive</a:t>
            </a:r>
            <a:r>
              <a:rPr sz="2800" spc="59" dirty="0"/>
              <a:t> </a:t>
            </a:r>
            <a:r>
              <a:rPr sz="2800" spc="218" dirty="0"/>
              <a:t>P</a:t>
            </a:r>
            <a:r>
              <a:rPr sz="2800" spc="-109" dirty="0"/>
              <a:t>rogramming</a:t>
            </a:r>
            <a:r>
              <a:rPr sz="2800" spc="50" dirty="0"/>
              <a:t> </a:t>
            </a:r>
            <a:r>
              <a:rPr sz="2800" spc="-129" dirty="0"/>
              <a:t>and</a:t>
            </a:r>
            <a:r>
              <a:rPr sz="2800" spc="50" dirty="0"/>
              <a:t> </a:t>
            </a:r>
            <a:r>
              <a:rPr sz="2800" spc="40" dirty="0"/>
              <a:t>T</a:t>
            </a:r>
            <a:r>
              <a:rPr sz="2800" spc="-89" dirty="0"/>
              <a:t>echnical</a:t>
            </a:r>
            <a:r>
              <a:rPr sz="2800" spc="59" dirty="0"/>
              <a:t> </a:t>
            </a:r>
            <a:r>
              <a:rPr sz="2800" spc="-129" dirty="0"/>
              <a:t>Interviews</a:t>
            </a:r>
          </a:p>
        </p:txBody>
      </p:sp>
      <p:sp>
        <p:nvSpPr>
          <p:cNvPr id="3" name="object 3"/>
          <p:cNvSpPr txBox="1"/>
          <p:nvPr/>
        </p:nvSpPr>
        <p:spPr>
          <a:xfrm>
            <a:off x="2376910" y="2069985"/>
            <a:ext cx="4498596" cy="1528752"/>
          </a:xfrm>
          <a:prstGeom prst="rect">
            <a:avLst/>
          </a:prstGeom>
        </p:spPr>
        <p:txBody>
          <a:bodyPr vert="horz" wrap="square" lIns="0" tIns="0" rIns="0" bIns="0" rtlCol="0">
            <a:spAutoFit/>
          </a:bodyPr>
          <a:lstStyle/>
          <a:p>
            <a:pPr algn="ctr">
              <a:lnSpc>
                <a:spcPct val="100000"/>
              </a:lnSpc>
            </a:pPr>
            <a:r>
              <a:rPr sz="2180" spc="-79" dirty="0">
                <a:latin typeface="+mj-lt"/>
                <a:cs typeface="Tahoma"/>
              </a:rPr>
              <a:t>Programming</a:t>
            </a:r>
            <a:r>
              <a:rPr sz="2180" spc="30" dirty="0">
                <a:latin typeface="+mj-lt"/>
                <a:cs typeface="Tahoma"/>
              </a:rPr>
              <a:t> </a:t>
            </a:r>
            <a:r>
              <a:rPr sz="2180" spc="-79" dirty="0">
                <a:latin typeface="+mj-lt"/>
                <a:cs typeface="Tahoma"/>
              </a:rPr>
              <a:t>contest</a:t>
            </a:r>
            <a:r>
              <a:rPr sz="2180" spc="30" dirty="0">
                <a:latin typeface="+mj-lt"/>
                <a:cs typeface="Tahoma"/>
              </a:rPr>
              <a:t> </a:t>
            </a:r>
            <a:r>
              <a:rPr sz="2180" spc="-159" dirty="0">
                <a:latin typeface="+mj-lt"/>
                <a:cs typeface="Tahoma"/>
              </a:rPr>
              <a:t>p</a:t>
            </a:r>
            <a:r>
              <a:rPr sz="2180" spc="-99" dirty="0">
                <a:latin typeface="+mj-lt"/>
                <a:cs typeface="Tahoma"/>
              </a:rPr>
              <a:t>roblems</a:t>
            </a:r>
            <a:endParaRPr sz="2180" dirty="0">
              <a:latin typeface="+mj-lt"/>
              <a:cs typeface="Tahoma"/>
            </a:endParaRPr>
          </a:p>
          <a:p>
            <a:pPr algn="ctr">
              <a:spcBef>
                <a:spcPts val="654"/>
              </a:spcBef>
            </a:pPr>
            <a:r>
              <a:rPr sz="2180" i="1" spc="466" dirty="0">
                <a:latin typeface="+mj-lt"/>
                <a:cs typeface="Arial"/>
              </a:rPr>
              <a:t> </a:t>
            </a:r>
            <a:endParaRPr sz="2180" dirty="0">
              <a:latin typeface="+mj-lt"/>
              <a:cs typeface="Arial"/>
            </a:endParaRPr>
          </a:p>
          <a:p>
            <a:pPr marL="25168" marR="10067" algn="ctr">
              <a:lnSpc>
                <a:spcPct val="102699"/>
              </a:lnSpc>
              <a:spcBef>
                <a:spcPts val="585"/>
              </a:spcBef>
            </a:pPr>
            <a:r>
              <a:rPr sz="2180" spc="-50" dirty="0">
                <a:latin typeface="+mj-lt"/>
                <a:cs typeface="Tahoma"/>
              </a:rPr>
              <a:t>White</a:t>
            </a:r>
            <a:r>
              <a:rPr sz="2180" spc="10" dirty="0">
                <a:latin typeface="+mj-lt"/>
                <a:cs typeface="Tahoma"/>
              </a:rPr>
              <a:t>b</a:t>
            </a:r>
            <a:r>
              <a:rPr sz="2180" spc="-109" dirty="0">
                <a:latin typeface="+mj-lt"/>
                <a:cs typeface="Tahoma"/>
              </a:rPr>
              <a:t>o</a:t>
            </a:r>
            <a:r>
              <a:rPr sz="2180" spc="-168" dirty="0">
                <a:latin typeface="+mj-lt"/>
                <a:cs typeface="Tahoma"/>
              </a:rPr>
              <a:t>a</a:t>
            </a:r>
            <a:r>
              <a:rPr sz="2180" spc="-79" dirty="0">
                <a:latin typeface="+mj-lt"/>
                <a:cs typeface="Tahoma"/>
              </a:rPr>
              <a:t>rd</a:t>
            </a:r>
            <a:r>
              <a:rPr sz="2180" spc="30" dirty="0">
                <a:latin typeface="+mj-lt"/>
                <a:cs typeface="Tahoma"/>
              </a:rPr>
              <a:t> </a:t>
            </a:r>
            <a:r>
              <a:rPr sz="2180" spc="-79" dirty="0">
                <a:latin typeface="+mj-lt"/>
                <a:cs typeface="Tahoma"/>
              </a:rPr>
              <a:t>c</a:t>
            </a:r>
            <a:r>
              <a:rPr sz="2180" spc="-30" dirty="0">
                <a:latin typeface="+mj-lt"/>
                <a:cs typeface="Tahoma"/>
              </a:rPr>
              <a:t>o</a:t>
            </a:r>
            <a:r>
              <a:rPr sz="2180" spc="-89" dirty="0">
                <a:latin typeface="+mj-lt"/>
                <a:cs typeface="Tahoma"/>
              </a:rPr>
              <a:t>ding</a:t>
            </a:r>
            <a:r>
              <a:rPr sz="2180" spc="30" dirty="0">
                <a:latin typeface="+mj-lt"/>
                <a:cs typeface="Tahoma"/>
              </a:rPr>
              <a:t> </a:t>
            </a:r>
            <a:r>
              <a:rPr sz="2180" spc="-79" dirty="0">
                <a:latin typeface="+mj-lt"/>
                <a:cs typeface="Tahoma"/>
              </a:rPr>
              <a:t>interview</a:t>
            </a:r>
            <a:r>
              <a:rPr sz="2180" spc="30" dirty="0">
                <a:latin typeface="+mj-lt"/>
                <a:cs typeface="Tahoma"/>
              </a:rPr>
              <a:t> </a:t>
            </a:r>
            <a:r>
              <a:rPr sz="2180" spc="-99" dirty="0">
                <a:latin typeface="+mj-lt"/>
                <a:cs typeface="Tahoma"/>
              </a:rPr>
              <a:t>questions</a:t>
            </a:r>
            <a:r>
              <a:rPr sz="2180" spc="-69" dirty="0">
                <a:latin typeface="+mj-lt"/>
                <a:cs typeface="Tahoma"/>
              </a:rPr>
              <a:t> </a:t>
            </a:r>
            <a:r>
              <a:rPr sz="2180" spc="-20" dirty="0">
                <a:latin typeface="+mj-lt"/>
                <a:cs typeface="Tahoma"/>
              </a:rPr>
              <a:t>(at</a:t>
            </a:r>
            <a:r>
              <a:rPr sz="2180" spc="30" dirty="0">
                <a:latin typeface="+mj-lt"/>
                <a:cs typeface="Tahoma"/>
              </a:rPr>
              <a:t> </a:t>
            </a:r>
            <a:r>
              <a:rPr sz="2180" spc="-69" dirty="0">
                <a:latin typeface="+mj-lt"/>
                <a:cs typeface="Tahoma"/>
              </a:rPr>
              <a:t>big</a:t>
            </a:r>
            <a:r>
              <a:rPr sz="2180" spc="40" dirty="0">
                <a:latin typeface="+mj-lt"/>
                <a:cs typeface="Tahoma"/>
              </a:rPr>
              <a:t> </a:t>
            </a:r>
            <a:r>
              <a:rPr sz="2180" spc="-79" dirty="0">
                <a:latin typeface="+mj-lt"/>
                <a:cs typeface="Tahoma"/>
              </a:rPr>
              <a:t>tech</a:t>
            </a:r>
            <a:r>
              <a:rPr sz="2180" spc="40" dirty="0">
                <a:latin typeface="+mj-lt"/>
                <a:cs typeface="Tahoma"/>
              </a:rPr>
              <a:t> </a:t>
            </a:r>
            <a:r>
              <a:rPr sz="2180" spc="-89" dirty="0">
                <a:latin typeface="+mj-lt"/>
                <a:cs typeface="Tahoma"/>
              </a:rPr>
              <a:t>companies)</a:t>
            </a:r>
            <a:endParaRPr sz="2180" dirty="0">
              <a:latin typeface="+mj-lt"/>
              <a:cs typeface="Tahoma"/>
            </a:endParaRPr>
          </a:p>
        </p:txBody>
      </p:sp>
    </p:spTree>
    <p:extLst>
      <p:ext uri="{BB962C8B-B14F-4D97-AF65-F5344CB8AC3E}">
        <p14:creationId xmlns:p14="http://schemas.microsoft.com/office/powerpoint/2010/main" val="3318807507"/>
      </p:ext>
    </p:extLst>
  </p:cSld>
  <p:clrMapOvr>
    <a:masterClrMapping/>
  </p:clrMapOvr>
  <p:transition xmlns:p14="http://schemas.microsoft.com/office/powerpoint/2010/main">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5953" y="766915"/>
            <a:ext cx="7658510" cy="430887"/>
          </a:xfrm>
          <a:prstGeom prst="rect">
            <a:avLst/>
          </a:prstGeom>
        </p:spPr>
        <p:txBody>
          <a:bodyPr vert="horz" wrap="square" lIns="0" tIns="0" rIns="0" bIns="0" rtlCol="0" anchor="ctr">
            <a:spAutoFit/>
          </a:bodyPr>
          <a:lstStyle/>
          <a:p>
            <a:pPr marL="25168"/>
            <a:r>
              <a:rPr sz="2800" spc="-89" dirty="0"/>
              <a:t>Com</a:t>
            </a:r>
            <a:r>
              <a:rPr sz="2800" dirty="0"/>
              <a:t>p</a:t>
            </a:r>
            <a:r>
              <a:rPr sz="2800" spc="-59" dirty="0"/>
              <a:t>etitive</a:t>
            </a:r>
            <a:r>
              <a:rPr sz="2800" spc="59" dirty="0"/>
              <a:t> </a:t>
            </a:r>
            <a:r>
              <a:rPr sz="2800" spc="218" dirty="0"/>
              <a:t>P</a:t>
            </a:r>
            <a:r>
              <a:rPr sz="2800" spc="-109" dirty="0"/>
              <a:t>rogramming</a:t>
            </a:r>
            <a:r>
              <a:rPr sz="2800" spc="50" dirty="0"/>
              <a:t> </a:t>
            </a:r>
            <a:r>
              <a:rPr sz="2800" spc="-129" dirty="0"/>
              <a:t>and</a:t>
            </a:r>
            <a:r>
              <a:rPr sz="2800" spc="50" dirty="0"/>
              <a:t> </a:t>
            </a:r>
            <a:r>
              <a:rPr sz="2800" spc="40" dirty="0"/>
              <a:t>T</a:t>
            </a:r>
            <a:r>
              <a:rPr sz="2800" spc="-89" dirty="0"/>
              <a:t>echnical</a:t>
            </a:r>
            <a:r>
              <a:rPr sz="2800" spc="59" dirty="0"/>
              <a:t> </a:t>
            </a:r>
            <a:r>
              <a:rPr sz="2800" spc="-129" dirty="0"/>
              <a:t>Interviews</a:t>
            </a:r>
          </a:p>
        </p:txBody>
      </p:sp>
      <p:sp>
        <p:nvSpPr>
          <p:cNvPr id="3" name="object 3"/>
          <p:cNvSpPr txBox="1"/>
          <p:nvPr/>
        </p:nvSpPr>
        <p:spPr>
          <a:xfrm>
            <a:off x="984058" y="1501293"/>
            <a:ext cx="5871455" cy="3863943"/>
          </a:xfrm>
          <a:prstGeom prst="rect">
            <a:avLst/>
          </a:prstGeom>
        </p:spPr>
        <p:txBody>
          <a:bodyPr vert="horz" wrap="square" lIns="0" tIns="0" rIns="0" bIns="0" rtlCol="0">
            <a:spAutoFit/>
          </a:bodyPr>
          <a:lstStyle/>
          <a:p>
            <a:pPr marL="1371634" algn="ctr"/>
            <a:r>
              <a:rPr sz="2180" spc="-79" dirty="0">
                <a:latin typeface="+mj-lt"/>
                <a:cs typeface="Tahoma"/>
              </a:rPr>
              <a:t>Programming</a:t>
            </a:r>
            <a:r>
              <a:rPr sz="2180" spc="30" dirty="0">
                <a:latin typeface="+mj-lt"/>
                <a:cs typeface="Tahoma"/>
              </a:rPr>
              <a:t> </a:t>
            </a:r>
            <a:r>
              <a:rPr sz="2180" spc="-79" dirty="0">
                <a:latin typeface="+mj-lt"/>
                <a:cs typeface="Tahoma"/>
              </a:rPr>
              <a:t>contest</a:t>
            </a:r>
            <a:r>
              <a:rPr sz="2180" spc="30" dirty="0">
                <a:latin typeface="+mj-lt"/>
                <a:cs typeface="Tahoma"/>
              </a:rPr>
              <a:t> </a:t>
            </a:r>
            <a:r>
              <a:rPr sz="2180" spc="-159" dirty="0">
                <a:latin typeface="+mj-lt"/>
                <a:cs typeface="Tahoma"/>
              </a:rPr>
              <a:t>p</a:t>
            </a:r>
            <a:r>
              <a:rPr sz="2180" spc="-99" dirty="0">
                <a:latin typeface="+mj-lt"/>
                <a:cs typeface="Tahoma"/>
              </a:rPr>
              <a:t>roblems</a:t>
            </a:r>
            <a:endParaRPr lang="en-US" sz="2180" dirty="0">
              <a:latin typeface="+mj-lt"/>
              <a:cs typeface="Tahoma"/>
            </a:endParaRPr>
          </a:p>
          <a:p>
            <a:pPr marL="1371634" algn="ctr"/>
            <a:endParaRPr lang="en-US" sz="2180" spc="-50" dirty="0">
              <a:latin typeface="+mj-lt"/>
              <a:cs typeface="Tahoma"/>
            </a:endParaRPr>
          </a:p>
          <a:p>
            <a:pPr marL="1371634" algn="ctr"/>
            <a:r>
              <a:rPr sz="2180" spc="-50" dirty="0">
                <a:latin typeface="+mj-lt"/>
                <a:cs typeface="Tahoma"/>
              </a:rPr>
              <a:t>White</a:t>
            </a:r>
            <a:r>
              <a:rPr sz="2180" spc="10" dirty="0">
                <a:latin typeface="+mj-lt"/>
                <a:cs typeface="Tahoma"/>
              </a:rPr>
              <a:t>b</a:t>
            </a:r>
            <a:r>
              <a:rPr sz="2180" spc="-109" dirty="0">
                <a:latin typeface="+mj-lt"/>
                <a:cs typeface="Tahoma"/>
              </a:rPr>
              <a:t>o</a:t>
            </a:r>
            <a:r>
              <a:rPr sz="2180" spc="-168" dirty="0">
                <a:latin typeface="+mj-lt"/>
                <a:cs typeface="Tahoma"/>
              </a:rPr>
              <a:t>a</a:t>
            </a:r>
            <a:r>
              <a:rPr sz="2180" spc="-79" dirty="0">
                <a:latin typeface="+mj-lt"/>
                <a:cs typeface="Tahoma"/>
              </a:rPr>
              <a:t>rd</a:t>
            </a:r>
            <a:r>
              <a:rPr sz="2180" spc="30" dirty="0">
                <a:latin typeface="+mj-lt"/>
                <a:cs typeface="Tahoma"/>
              </a:rPr>
              <a:t> </a:t>
            </a:r>
            <a:r>
              <a:rPr sz="2180" spc="-79" dirty="0">
                <a:latin typeface="+mj-lt"/>
                <a:cs typeface="Tahoma"/>
              </a:rPr>
              <a:t>c</a:t>
            </a:r>
            <a:r>
              <a:rPr sz="2180" spc="-30" dirty="0">
                <a:latin typeface="+mj-lt"/>
                <a:cs typeface="Tahoma"/>
              </a:rPr>
              <a:t>o</a:t>
            </a:r>
            <a:r>
              <a:rPr sz="2180" spc="-89" dirty="0">
                <a:latin typeface="+mj-lt"/>
                <a:cs typeface="Tahoma"/>
              </a:rPr>
              <a:t>ding</a:t>
            </a:r>
            <a:r>
              <a:rPr sz="2180" spc="30" dirty="0">
                <a:latin typeface="+mj-lt"/>
                <a:cs typeface="Tahoma"/>
              </a:rPr>
              <a:t> </a:t>
            </a:r>
            <a:r>
              <a:rPr sz="2180" spc="-79" dirty="0">
                <a:latin typeface="+mj-lt"/>
                <a:cs typeface="Tahoma"/>
              </a:rPr>
              <a:t>interview</a:t>
            </a:r>
            <a:r>
              <a:rPr sz="2180" spc="30" dirty="0">
                <a:latin typeface="+mj-lt"/>
                <a:cs typeface="Tahoma"/>
              </a:rPr>
              <a:t> </a:t>
            </a:r>
            <a:r>
              <a:rPr sz="2180" spc="-99" dirty="0">
                <a:latin typeface="+mj-lt"/>
                <a:cs typeface="Tahoma"/>
              </a:rPr>
              <a:t>questions</a:t>
            </a:r>
            <a:r>
              <a:rPr sz="2180" spc="-69" dirty="0">
                <a:latin typeface="+mj-lt"/>
                <a:cs typeface="Tahoma"/>
              </a:rPr>
              <a:t> </a:t>
            </a:r>
            <a:r>
              <a:rPr sz="2180" spc="-20" dirty="0">
                <a:latin typeface="+mj-lt"/>
                <a:cs typeface="Tahoma"/>
              </a:rPr>
              <a:t>(at</a:t>
            </a:r>
            <a:r>
              <a:rPr sz="2180" spc="30" dirty="0">
                <a:latin typeface="+mj-lt"/>
                <a:cs typeface="Tahoma"/>
              </a:rPr>
              <a:t> </a:t>
            </a:r>
            <a:r>
              <a:rPr sz="2180" spc="-69" dirty="0">
                <a:latin typeface="+mj-lt"/>
                <a:cs typeface="Tahoma"/>
              </a:rPr>
              <a:t>big</a:t>
            </a:r>
            <a:r>
              <a:rPr sz="2180" spc="40" dirty="0">
                <a:latin typeface="+mj-lt"/>
                <a:cs typeface="Tahoma"/>
              </a:rPr>
              <a:t> </a:t>
            </a:r>
            <a:r>
              <a:rPr sz="2180" spc="-79" dirty="0">
                <a:latin typeface="+mj-lt"/>
                <a:cs typeface="Tahoma"/>
              </a:rPr>
              <a:t>tech</a:t>
            </a:r>
            <a:r>
              <a:rPr sz="2180" spc="40" dirty="0">
                <a:latin typeface="+mj-lt"/>
                <a:cs typeface="Tahoma"/>
              </a:rPr>
              <a:t> </a:t>
            </a:r>
            <a:r>
              <a:rPr sz="2180" spc="-89" dirty="0">
                <a:latin typeface="+mj-lt"/>
                <a:cs typeface="Tahoma"/>
              </a:rPr>
              <a:t>companies)</a:t>
            </a:r>
            <a:endParaRPr sz="2180" dirty="0">
              <a:latin typeface="+mj-lt"/>
              <a:cs typeface="Tahoma"/>
            </a:endParaRPr>
          </a:p>
          <a:p>
            <a:pPr>
              <a:spcBef>
                <a:spcPts val="89"/>
              </a:spcBef>
            </a:pPr>
            <a:endParaRPr sz="3072" dirty="0">
              <a:latin typeface="+mj-lt"/>
              <a:cs typeface="Times New Roman"/>
            </a:endParaRPr>
          </a:p>
          <a:p>
            <a:pPr marL="2176997" lvl="2" indent="-339762">
              <a:buFont typeface="Arial" panose="020B0604020202020204" pitchFamily="34" charset="0"/>
              <a:buChar char="•"/>
            </a:pPr>
            <a:r>
              <a:rPr sz="2180" spc="59" dirty="0">
                <a:latin typeface="+mj-lt"/>
                <a:cs typeface="Tahoma"/>
              </a:rPr>
              <a:t>Bit</a:t>
            </a:r>
            <a:r>
              <a:rPr sz="2180" spc="30" dirty="0">
                <a:latin typeface="+mj-lt"/>
                <a:cs typeface="Tahoma"/>
              </a:rPr>
              <a:t> </a:t>
            </a:r>
            <a:r>
              <a:rPr sz="2180" spc="-69" dirty="0">
                <a:latin typeface="+mj-lt"/>
                <a:cs typeface="Tahoma"/>
              </a:rPr>
              <a:t>manipulation</a:t>
            </a:r>
            <a:endParaRPr sz="2180" dirty="0">
              <a:latin typeface="+mj-lt"/>
              <a:cs typeface="Tahoma"/>
            </a:endParaRPr>
          </a:p>
          <a:p>
            <a:pPr marL="2176997" lvl="2" indent="-339762">
              <a:spcBef>
                <a:spcPts val="654"/>
              </a:spcBef>
              <a:buFont typeface="Arial" panose="020B0604020202020204" pitchFamily="34" charset="0"/>
              <a:buChar char="•"/>
            </a:pPr>
            <a:r>
              <a:rPr sz="2180" spc="-89" dirty="0">
                <a:latin typeface="+mj-lt"/>
                <a:cs typeface="Tahoma"/>
              </a:rPr>
              <a:t>Recursion</a:t>
            </a:r>
            <a:endParaRPr sz="2180" dirty="0">
              <a:latin typeface="+mj-lt"/>
              <a:cs typeface="Tahoma"/>
            </a:endParaRPr>
          </a:p>
          <a:p>
            <a:pPr marL="2176997" lvl="2" indent="-339762">
              <a:spcBef>
                <a:spcPts val="654"/>
              </a:spcBef>
              <a:buFont typeface="Arial" panose="020B0604020202020204" pitchFamily="34" charset="0"/>
              <a:buChar char="•"/>
            </a:pPr>
            <a:r>
              <a:rPr sz="2180" spc="-99" dirty="0">
                <a:latin typeface="+mj-lt"/>
                <a:cs typeface="Tahoma"/>
              </a:rPr>
              <a:t>Grap</a:t>
            </a:r>
            <a:r>
              <a:rPr sz="2180" spc="-89" dirty="0">
                <a:latin typeface="+mj-lt"/>
                <a:cs typeface="Tahoma"/>
              </a:rPr>
              <a:t>h</a:t>
            </a:r>
            <a:r>
              <a:rPr sz="2180" spc="40" dirty="0">
                <a:latin typeface="+mj-lt"/>
                <a:cs typeface="Tahoma"/>
              </a:rPr>
              <a:t> </a:t>
            </a:r>
            <a:r>
              <a:rPr sz="2180" spc="-79" dirty="0">
                <a:latin typeface="+mj-lt"/>
                <a:cs typeface="Tahoma"/>
              </a:rPr>
              <a:t>traversal</a:t>
            </a:r>
            <a:endParaRPr sz="2180" dirty="0">
              <a:latin typeface="+mj-lt"/>
              <a:cs typeface="Tahoma"/>
            </a:endParaRPr>
          </a:p>
          <a:p>
            <a:pPr marL="2176997" lvl="2" indent="-339762">
              <a:spcBef>
                <a:spcPts val="654"/>
              </a:spcBef>
              <a:buFont typeface="Arial" panose="020B0604020202020204" pitchFamily="34" charset="0"/>
              <a:buChar char="•"/>
            </a:pPr>
            <a:r>
              <a:rPr sz="2180" spc="-59" dirty="0">
                <a:latin typeface="+mj-lt"/>
                <a:cs typeface="Tahoma"/>
              </a:rPr>
              <a:t>Dynamic</a:t>
            </a:r>
            <a:r>
              <a:rPr sz="2180" spc="40" dirty="0">
                <a:latin typeface="+mj-lt"/>
                <a:cs typeface="Tahoma"/>
              </a:rPr>
              <a:t> </a:t>
            </a:r>
            <a:r>
              <a:rPr sz="2180" spc="-159" dirty="0">
                <a:latin typeface="+mj-lt"/>
                <a:cs typeface="Tahoma"/>
              </a:rPr>
              <a:t>p</a:t>
            </a:r>
            <a:r>
              <a:rPr sz="2180" spc="-99" dirty="0">
                <a:latin typeface="+mj-lt"/>
                <a:cs typeface="Tahoma"/>
              </a:rPr>
              <a:t>rog</a:t>
            </a:r>
            <a:r>
              <a:rPr sz="2180" spc="-89" dirty="0">
                <a:latin typeface="+mj-lt"/>
                <a:cs typeface="Tahoma"/>
              </a:rPr>
              <a:t>r</a:t>
            </a:r>
            <a:r>
              <a:rPr sz="2180" spc="-119" dirty="0">
                <a:latin typeface="+mj-lt"/>
                <a:cs typeface="Tahoma"/>
              </a:rPr>
              <a:t>amm</a:t>
            </a:r>
            <a:r>
              <a:rPr sz="2180" spc="-30" dirty="0">
                <a:latin typeface="+mj-lt"/>
                <a:cs typeface="Tahoma"/>
              </a:rPr>
              <a:t>i</a:t>
            </a:r>
            <a:r>
              <a:rPr lang="en-US" sz="2180" spc="-79" dirty="0">
                <a:latin typeface="+mj-lt"/>
                <a:cs typeface="Tahoma"/>
              </a:rPr>
              <a:t>ng</a:t>
            </a:r>
          </a:p>
          <a:p>
            <a:pPr marL="2176997" lvl="2" indent="-339762">
              <a:spcBef>
                <a:spcPts val="654"/>
              </a:spcBef>
              <a:buFont typeface="Arial" panose="020B0604020202020204" pitchFamily="34" charset="0"/>
              <a:buChar char="•"/>
            </a:pPr>
            <a:r>
              <a:rPr lang="en-US" sz="2180" spc="-79" dirty="0">
                <a:latin typeface="+mj-lt"/>
                <a:cs typeface="Tahoma"/>
              </a:rPr>
              <a:t>Data Structures</a:t>
            </a:r>
          </a:p>
        </p:txBody>
      </p:sp>
    </p:spTree>
    <p:extLst>
      <p:ext uri="{BB962C8B-B14F-4D97-AF65-F5344CB8AC3E}">
        <p14:creationId xmlns:p14="http://schemas.microsoft.com/office/powerpoint/2010/main" val="1605507936"/>
      </p:ext>
    </p:extLst>
  </p:cSld>
  <p:clrMapOvr>
    <a:masterClrMapping/>
  </p:clrMapOvr>
  <p:transition xmlns:p14="http://schemas.microsoft.com/office/powerpoint/2010/mai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2745" y="701263"/>
            <a:ext cx="7658510" cy="430887"/>
          </a:xfrm>
          <a:prstGeom prst="rect">
            <a:avLst/>
          </a:prstGeom>
        </p:spPr>
        <p:txBody>
          <a:bodyPr vert="horz" wrap="square" lIns="0" tIns="0" rIns="0" bIns="0" rtlCol="0" anchor="ctr">
            <a:spAutoFit/>
          </a:bodyPr>
          <a:lstStyle/>
          <a:p>
            <a:pPr marL="25168"/>
            <a:r>
              <a:rPr sz="2800" spc="-89" dirty="0"/>
              <a:t>Com</a:t>
            </a:r>
            <a:r>
              <a:rPr sz="2800" dirty="0"/>
              <a:t>p</a:t>
            </a:r>
            <a:r>
              <a:rPr sz="2800" spc="-59" dirty="0"/>
              <a:t>etitive</a:t>
            </a:r>
            <a:r>
              <a:rPr sz="2800" spc="59" dirty="0"/>
              <a:t> </a:t>
            </a:r>
            <a:r>
              <a:rPr sz="2800" spc="218" dirty="0"/>
              <a:t>P</a:t>
            </a:r>
            <a:r>
              <a:rPr sz="2800" spc="-109" dirty="0"/>
              <a:t>rogramming</a:t>
            </a:r>
            <a:r>
              <a:rPr sz="2800" spc="50" dirty="0"/>
              <a:t> </a:t>
            </a:r>
            <a:r>
              <a:rPr sz="2800" spc="-129" dirty="0"/>
              <a:t>and</a:t>
            </a:r>
            <a:r>
              <a:rPr sz="2800" spc="50" dirty="0"/>
              <a:t> </a:t>
            </a:r>
            <a:r>
              <a:rPr sz="2800" spc="40" dirty="0"/>
              <a:t>T</a:t>
            </a:r>
            <a:r>
              <a:rPr sz="2800" spc="-89" dirty="0"/>
              <a:t>echnical</a:t>
            </a:r>
            <a:r>
              <a:rPr sz="2800" spc="59" dirty="0"/>
              <a:t> </a:t>
            </a:r>
            <a:r>
              <a:rPr sz="2800" spc="-129" dirty="0"/>
              <a:t>Interviews</a:t>
            </a:r>
          </a:p>
        </p:txBody>
      </p:sp>
      <p:sp>
        <p:nvSpPr>
          <p:cNvPr id="3" name="object 3"/>
          <p:cNvSpPr txBox="1"/>
          <p:nvPr/>
        </p:nvSpPr>
        <p:spPr>
          <a:xfrm>
            <a:off x="742745" y="1163973"/>
            <a:ext cx="7279547" cy="4412746"/>
          </a:xfrm>
          <a:prstGeom prst="rect">
            <a:avLst/>
          </a:prstGeom>
        </p:spPr>
        <p:txBody>
          <a:bodyPr vert="horz" wrap="square" lIns="0" tIns="0" rIns="0" bIns="0" rtlCol="0">
            <a:spAutoFit/>
          </a:bodyPr>
          <a:lstStyle/>
          <a:p>
            <a:pPr marL="475665" algn="ctr"/>
            <a:r>
              <a:rPr spc="-79" dirty="0">
                <a:latin typeface="+mj-lt"/>
                <a:cs typeface="Tahoma"/>
              </a:rPr>
              <a:t>Programming</a:t>
            </a:r>
            <a:r>
              <a:rPr spc="30" dirty="0">
                <a:latin typeface="+mj-lt"/>
                <a:cs typeface="Tahoma"/>
              </a:rPr>
              <a:t> </a:t>
            </a:r>
            <a:r>
              <a:rPr spc="-79" dirty="0">
                <a:latin typeface="+mj-lt"/>
                <a:cs typeface="Tahoma"/>
              </a:rPr>
              <a:t>contest</a:t>
            </a:r>
            <a:r>
              <a:rPr spc="30" dirty="0">
                <a:latin typeface="+mj-lt"/>
                <a:cs typeface="Tahoma"/>
              </a:rPr>
              <a:t> </a:t>
            </a:r>
            <a:r>
              <a:rPr spc="-159" dirty="0">
                <a:latin typeface="+mj-lt"/>
                <a:cs typeface="Tahoma"/>
              </a:rPr>
              <a:t>p</a:t>
            </a:r>
            <a:r>
              <a:rPr spc="-99" dirty="0">
                <a:latin typeface="+mj-lt"/>
                <a:cs typeface="Tahoma"/>
              </a:rPr>
              <a:t>roblems</a:t>
            </a:r>
            <a:endParaRPr dirty="0">
              <a:latin typeface="+mj-lt"/>
              <a:cs typeface="Tahoma"/>
            </a:endParaRPr>
          </a:p>
          <a:p>
            <a:pPr marL="475665" algn="ctr">
              <a:spcBef>
                <a:spcPts val="654"/>
              </a:spcBef>
            </a:pPr>
            <a:r>
              <a:rPr i="1" spc="466" dirty="0">
                <a:latin typeface="+mj-lt"/>
                <a:cs typeface="Arial"/>
              </a:rPr>
              <a:t> </a:t>
            </a:r>
            <a:endParaRPr dirty="0">
              <a:latin typeface="+mj-lt"/>
              <a:cs typeface="Arial"/>
            </a:endParaRPr>
          </a:p>
          <a:p>
            <a:pPr marL="1653511" marR="1161484" algn="ctr">
              <a:lnSpc>
                <a:spcPct val="102699"/>
              </a:lnSpc>
              <a:spcBef>
                <a:spcPts val="585"/>
              </a:spcBef>
            </a:pPr>
            <a:r>
              <a:rPr spc="-50" dirty="0">
                <a:latin typeface="+mj-lt"/>
                <a:cs typeface="Tahoma"/>
              </a:rPr>
              <a:t>White</a:t>
            </a:r>
            <a:r>
              <a:rPr spc="10" dirty="0">
                <a:latin typeface="+mj-lt"/>
                <a:cs typeface="Tahoma"/>
              </a:rPr>
              <a:t>b</a:t>
            </a:r>
            <a:r>
              <a:rPr spc="-109" dirty="0">
                <a:latin typeface="+mj-lt"/>
                <a:cs typeface="Tahoma"/>
              </a:rPr>
              <a:t>o</a:t>
            </a:r>
            <a:r>
              <a:rPr spc="-168" dirty="0">
                <a:latin typeface="+mj-lt"/>
                <a:cs typeface="Tahoma"/>
              </a:rPr>
              <a:t>a</a:t>
            </a:r>
            <a:r>
              <a:rPr spc="-79" dirty="0">
                <a:latin typeface="+mj-lt"/>
                <a:cs typeface="Tahoma"/>
              </a:rPr>
              <a:t>rd</a:t>
            </a:r>
            <a:r>
              <a:rPr spc="30" dirty="0">
                <a:latin typeface="+mj-lt"/>
                <a:cs typeface="Tahoma"/>
              </a:rPr>
              <a:t> </a:t>
            </a:r>
            <a:r>
              <a:rPr spc="-79" dirty="0">
                <a:latin typeface="+mj-lt"/>
                <a:cs typeface="Tahoma"/>
              </a:rPr>
              <a:t>c</a:t>
            </a:r>
            <a:r>
              <a:rPr spc="-30" dirty="0">
                <a:latin typeface="+mj-lt"/>
                <a:cs typeface="Tahoma"/>
              </a:rPr>
              <a:t>o</a:t>
            </a:r>
            <a:r>
              <a:rPr spc="-89" dirty="0">
                <a:latin typeface="+mj-lt"/>
                <a:cs typeface="Tahoma"/>
              </a:rPr>
              <a:t>ding</a:t>
            </a:r>
            <a:r>
              <a:rPr spc="30" dirty="0">
                <a:latin typeface="+mj-lt"/>
                <a:cs typeface="Tahoma"/>
              </a:rPr>
              <a:t> </a:t>
            </a:r>
            <a:r>
              <a:rPr spc="-79" dirty="0">
                <a:latin typeface="+mj-lt"/>
                <a:cs typeface="Tahoma"/>
              </a:rPr>
              <a:t>interview</a:t>
            </a:r>
            <a:r>
              <a:rPr spc="30" dirty="0">
                <a:latin typeface="+mj-lt"/>
                <a:cs typeface="Tahoma"/>
              </a:rPr>
              <a:t> </a:t>
            </a:r>
            <a:r>
              <a:rPr spc="-99" dirty="0">
                <a:latin typeface="+mj-lt"/>
                <a:cs typeface="Tahoma"/>
              </a:rPr>
              <a:t>questions</a:t>
            </a:r>
            <a:r>
              <a:rPr spc="-69" dirty="0">
                <a:latin typeface="+mj-lt"/>
                <a:cs typeface="Tahoma"/>
              </a:rPr>
              <a:t> </a:t>
            </a:r>
            <a:r>
              <a:rPr spc="-20" dirty="0">
                <a:latin typeface="+mj-lt"/>
                <a:cs typeface="Tahoma"/>
              </a:rPr>
              <a:t>(at</a:t>
            </a:r>
            <a:r>
              <a:rPr spc="30" dirty="0">
                <a:latin typeface="+mj-lt"/>
                <a:cs typeface="Tahoma"/>
              </a:rPr>
              <a:t> </a:t>
            </a:r>
            <a:r>
              <a:rPr spc="-69" dirty="0">
                <a:latin typeface="+mj-lt"/>
                <a:cs typeface="Tahoma"/>
              </a:rPr>
              <a:t>big</a:t>
            </a:r>
            <a:r>
              <a:rPr spc="40" dirty="0">
                <a:latin typeface="+mj-lt"/>
                <a:cs typeface="Tahoma"/>
              </a:rPr>
              <a:t> </a:t>
            </a:r>
            <a:r>
              <a:rPr spc="-79" dirty="0">
                <a:latin typeface="+mj-lt"/>
                <a:cs typeface="Tahoma"/>
              </a:rPr>
              <a:t>tech</a:t>
            </a:r>
            <a:r>
              <a:rPr spc="40" dirty="0">
                <a:latin typeface="+mj-lt"/>
                <a:cs typeface="Tahoma"/>
              </a:rPr>
              <a:t> </a:t>
            </a:r>
            <a:r>
              <a:rPr spc="-89" dirty="0">
                <a:latin typeface="+mj-lt"/>
                <a:cs typeface="Tahoma"/>
              </a:rPr>
              <a:t>companies)</a:t>
            </a:r>
            <a:endParaRPr dirty="0">
              <a:latin typeface="+mj-lt"/>
              <a:cs typeface="Tahoma"/>
            </a:endParaRPr>
          </a:p>
          <a:p>
            <a:pPr>
              <a:spcBef>
                <a:spcPts val="46"/>
              </a:spcBef>
            </a:pPr>
            <a:endParaRPr dirty="0">
              <a:latin typeface="+mj-lt"/>
              <a:cs typeface="Times New Roman"/>
            </a:endParaRPr>
          </a:p>
          <a:p>
            <a:pPr marL="25168"/>
            <a:r>
              <a:rPr spc="-109" dirty="0">
                <a:latin typeface="+mj-lt"/>
                <a:cs typeface="Tahoma"/>
              </a:rPr>
              <a:t>Interview</a:t>
            </a:r>
            <a:r>
              <a:rPr spc="30" dirty="0">
                <a:latin typeface="+mj-lt"/>
                <a:cs typeface="Tahoma"/>
              </a:rPr>
              <a:t> </a:t>
            </a:r>
            <a:r>
              <a:rPr spc="-69" dirty="0">
                <a:latin typeface="+mj-lt"/>
                <a:cs typeface="Tahoma"/>
              </a:rPr>
              <a:t>skills:</a:t>
            </a:r>
            <a:endParaRPr dirty="0">
              <a:latin typeface="+mj-lt"/>
              <a:cs typeface="Tahoma"/>
            </a:endParaRPr>
          </a:p>
          <a:p>
            <a:pPr marL="620381" indent="-339762">
              <a:spcBef>
                <a:spcPts val="654"/>
              </a:spcBef>
              <a:buFont typeface="Arial" panose="020B0604020202020204" pitchFamily="34" charset="0"/>
              <a:buChar char="•"/>
            </a:pPr>
            <a:r>
              <a:rPr spc="-69" dirty="0">
                <a:latin typeface="+mj-lt"/>
                <a:cs typeface="Tahoma"/>
              </a:rPr>
              <a:t>Surviving</a:t>
            </a:r>
            <a:r>
              <a:rPr spc="30" dirty="0">
                <a:latin typeface="+mj-lt"/>
                <a:cs typeface="Tahoma"/>
              </a:rPr>
              <a:t> </a:t>
            </a:r>
            <a:r>
              <a:rPr spc="-59" dirty="0">
                <a:latin typeface="+mj-lt"/>
                <a:cs typeface="Tahoma"/>
              </a:rPr>
              <a:t>without</a:t>
            </a:r>
            <a:r>
              <a:rPr spc="40" dirty="0">
                <a:latin typeface="+mj-lt"/>
                <a:cs typeface="Tahoma"/>
              </a:rPr>
              <a:t> </a:t>
            </a:r>
            <a:r>
              <a:rPr spc="-149" dirty="0">
                <a:latin typeface="+mj-lt"/>
                <a:cs typeface="Tahoma"/>
              </a:rPr>
              <a:t>s</a:t>
            </a:r>
            <a:r>
              <a:rPr spc="-99" dirty="0">
                <a:latin typeface="+mj-lt"/>
                <a:cs typeface="Tahoma"/>
              </a:rPr>
              <a:t>y</a:t>
            </a:r>
            <a:r>
              <a:rPr spc="-129" dirty="0">
                <a:latin typeface="+mj-lt"/>
                <a:cs typeface="Tahoma"/>
              </a:rPr>
              <a:t>n</a:t>
            </a:r>
            <a:r>
              <a:rPr spc="50" dirty="0">
                <a:latin typeface="+mj-lt"/>
                <a:cs typeface="Tahoma"/>
              </a:rPr>
              <a:t>t</a:t>
            </a:r>
            <a:r>
              <a:rPr spc="-129" dirty="0">
                <a:latin typeface="+mj-lt"/>
                <a:cs typeface="Tahoma"/>
              </a:rPr>
              <a:t>a</a:t>
            </a:r>
            <a:r>
              <a:rPr spc="-89" dirty="0">
                <a:latin typeface="+mj-lt"/>
                <a:cs typeface="Tahoma"/>
              </a:rPr>
              <a:t>x</a:t>
            </a:r>
            <a:r>
              <a:rPr spc="40" dirty="0">
                <a:latin typeface="+mj-lt"/>
                <a:cs typeface="Tahoma"/>
              </a:rPr>
              <a:t> </a:t>
            </a:r>
            <a:r>
              <a:rPr spc="-59" dirty="0">
                <a:latin typeface="+mj-lt"/>
                <a:cs typeface="Tahoma"/>
              </a:rPr>
              <a:t>highlighting</a:t>
            </a:r>
            <a:r>
              <a:rPr spc="30" dirty="0">
                <a:latin typeface="+mj-lt"/>
                <a:cs typeface="Tahoma"/>
              </a:rPr>
              <a:t> </a:t>
            </a:r>
            <a:r>
              <a:rPr spc="238" dirty="0">
                <a:latin typeface="+mj-lt"/>
                <a:cs typeface="Tahoma"/>
              </a:rPr>
              <a:t>/</a:t>
            </a:r>
            <a:r>
              <a:rPr spc="30" dirty="0">
                <a:latin typeface="+mj-lt"/>
                <a:cs typeface="Tahoma"/>
              </a:rPr>
              <a:t> </a:t>
            </a:r>
            <a:r>
              <a:rPr spc="-79" dirty="0">
                <a:latin typeface="+mj-lt"/>
                <a:cs typeface="Tahoma"/>
              </a:rPr>
              <a:t>aut</a:t>
            </a:r>
            <a:r>
              <a:rPr spc="-30" dirty="0">
                <a:latin typeface="+mj-lt"/>
                <a:cs typeface="Tahoma"/>
              </a:rPr>
              <a:t>o</a:t>
            </a:r>
            <a:r>
              <a:rPr spc="-79" dirty="0">
                <a:latin typeface="+mj-lt"/>
                <a:cs typeface="Tahoma"/>
              </a:rPr>
              <a:t>completion</a:t>
            </a:r>
            <a:r>
              <a:rPr spc="40" dirty="0">
                <a:latin typeface="+mj-lt"/>
                <a:cs typeface="Tahoma"/>
              </a:rPr>
              <a:t> </a:t>
            </a:r>
            <a:r>
              <a:rPr spc="-69" dirty="0">
                <a:latin typeface="+mj-lt"/>
                <a:cs typeface="Tahoma"/>
              </a:rPr>
              <a:t>...</a:t>
            </a:r>
            <a:endParaRPr dirty="0">
              <a:latin typeface="+mj-lt"/>
              <a:cs typeface="Tahoma"/>
            </a:endParaRPr>
          </a:p>
          <a:p>
            <a:pPr marL="620381" indent="-339762">
              <a:spcBef>
                <a:spcPts val="654"/>
              </a:spcBef>
              <a:buFont typeface="Arial" panose="020B0604020202020204" pitchFamily="34" charset="0"/>
              <a:buChar char="•"/>
            </a:pPr>
            <a:r>
              <a:rPr spc="-59" dirty="0">
                <a:latin typeface="+mj-lt"/>
                <a:cs typeface="Tahoma"/>
              </a:rPr>
              <a:t>Explaining</a:t>
            </a:r>
            <a:r>
              <a:rPr spc="40" dirty="0">
                <a:latin typeface="+mj-lt"/>
                <a:cs typeface="Tahoma"/>
              </a:rPr>
              <a:t> </a:t>
            </a:r>
            <a:r>
              <a:rPr spc="-69" dirty="0">
                <a:latin typeface="+mj-lt"/>
                <a:cs typeface="Tahoma"/>
              </a:rPr>
              <a:t>thought</a:t>
            </a:r>
            <a:r>
              <a:rPr spc="40" dirty="0">
                <a:latin typeface="+mj-lt"/>
                <a:cs typeface="Tahoma"/>
              </a:rPr>
              <a:t> </a:t>
            </a:r>
            <a:r>
              <a:rPr spc="-159" dirty="0">
                <a:latin typeface="+mj-lt"/>
                <a:cs typeface="Tahoma"/>
              </a:rPr>
              <a:t>p</a:t>
            </a:r>
            <a:r>
              <a:rPr spc="-69" dirty="0">
                <a:latin typeface="+mj-lt"/>
                <a:cs typeface="Tahoma"/>
              </a:rPr>
              <a:t>r</a:t>
            </a:r>
            <a:r>
              <a:rPr spc="-50" dirty="0">
                <a:latin typeface="+mj-lt"/>
                <a:cs typeface="Tahoma"/>
              </a:rPr>
              <a:t>o</a:t>
            </a:r>
            <a:r>
              <a:rPr spc="-139" dirty="0">
                <a:latin typeface="+mj-lt"/>
                <a:cs typeface="Tahoma"/>
              </a:rPr>
              <a:t>cess</a:t>
            </a:r>
            <a:endParaRPr dirty="0">
              <a:latin typeface="+mj-lt"/>
              <a:cs typeface="Tahoma"/>
            </a:endParaRPr>
          </a:p>
          <a:p>
            <a:pPr marL="620381" indent="-339762">
              <a:spcBef>
                <a:spcPts val="654"/>
              </a:spcBef>
              <a:buFont typeface="Arial" panose="020B0604020202020204" pitchFamily="34" charset="0"/>
              <a:buChar char="•"/>
            </a:pPr>
            <a:r>
              <a:rPr spc="-69" dirty="0">
                <a:latin typeface="+mj-lt"/>
                <a:cs typeface="Tahoma"/>
              </a:rPr>
              <a:t>Illustrating</a:t>
            </a:r>
            <a:r>
              <a:rPr spc="30" dirty="0">
                <a:latin typeface="+mj-lt"/>
                <a:cs typeface="Tahoma"/>
              </a:rPr>
              <a:t> </a:t>
            </a:r>
            <a:r>
              <a:rPr spc="-119" dirty="0">
                <a:latin typeface="+mj-lt"/>
                <a:cs typeface="Tahoma"/>
              </a:rPr>
              <a:t>ideas</a:t>
            </a:r>
            <a:r>
              <a:rPr spc="30" dirty="0">
                <a:latin typeface="+mj-lt"/>
                <a:cs typeface="Tahoma"/>
              </a:rPr>
              <a:t> </a:t>
            </a:r>
            <a:r>
              <a:rPr spc="-149" dirty="0">
                <a:latin typeface="+mj-lt"/>
                <a:cs typeface="Tahoma"/>
              </a:rPr>
              <a:t>w</a:t>
            </a:r>
            <a:r>
              <a:rPr spc="-20" dirty="0">
                <a:latin typeface="+mj-lt"/>
                <a:cs typeface="Tahoma"/>
              </a:rPr>
              <a:t>ith</a:t>
            </a:r>
            <a:r>
              <a:rPr spc="30" dirty="0">
                <a:latin typeface="+mj-lt"/>
                <a:cs typeface="Tahoma"/>
              </a:rPr>
              <a:t> </a:t>
            </a:r>
            <a:r>
              <a:rPr spc="-99" dirty="0">
                <a:latin typeface="+mj-lt"/>
                <a:cs typeface="Tahoma"/>
              </a:rPr>
              <a:t>diagrams</a:t>
            </a:r>
            <a:endParaRPr dirty="0">
              <a:latin typeface="+mj-lt"/>
              <a:cs typeface="Tahoma"/>
            </a:endParaRPr>
          </a:p>
          <a:p>
            <a:pPr marL="620381" indent="-339762">
              <a:spcBef>
                <a:spcPts val="654"/>
              </a:spcBef>
              <a:buFont typeface="Arial" panose="020B0604020202020204" pitchFamily="34" charset="0"/>
              <a:buChar char="•"/>
            </a:pPr>
            <a:r>
              <a:rPr spc="-89" dirty="0">
                <a:latin typeface="+mj-lt"/>
                <a:cs typeface="Tahoma"/>
              </a:rPr>
              <a:t>Designing</a:t>
            </a:r>
            <a:r>
              <a:rPr spc="40" dirty="0">
                <a:latin typeface="+mj-lt"/>
                <a:cs typeface="Tahoma"/>
              </a:rPr>
              <a:t> </a:t>
            </a:r>
            <a:r>
              <a:rPr spc="-79" dirty="0">
                <a:latin typeface="+mj-lt"/>
                <a:cs typeface="Tahoma"/>
              </a:rPr>
              <a:t>c</a:t>
            </a:r>
            <a:r>
              <a:rPr spc="-30" dirty="0">
                <a:latin typeface="+mj-lt"/>
                <a:cs typeface="Tahoma"/>
              </a:rPr>
              <a:t>o</a:t>
            </a:r>
            <a:r>
              <a:rPr spc="-149" dirty="0">
                <a:latin typeface="+mj-lt"/>
                <a:cs typeface="Tahoma"/>
              </a:rPr>
              <a:t>de</a:t>
            </a:r>
            <a:r>
              <a:rPr spc="30" dirty="0">
                <a:latin typeface="+mj-lt"/>
                <a:cs typeface="Tahoma"/>
              </a:rPr>
              <a:t> </a:t>
            </a:r>
            <a:r>
              <a:rPr spc="-149" dirty="0">
                <a:latin typeface="+mj-lt"/>
                <a:cs typeface="Tahoma"/>
              </a:rPr>
              <a:t>s</a:t>
            </a:r>
            <a:r>
              <a:rPr dirty="0">
                <a:latin typeface="+mj-lt"/>
                <a:cs typeface="Tahoma"/>
              </a:rPr>
              <a:t>t</a:t>
            </a:r>
            <a:r>
              <a:rPr spc="-10" dirty="0">
                <a:latin typeface="+mj-lt"/>
                <a:cs typeface="Tahoma"/>
              </a:rPr>
              <a:t>r</a:t>
            </a:r>
            <a:r>
              <a:rPr spc="-79" dirty="0">
                <a:latin typeface="+mj-lt"/>
                <a:cs typeface="Tahoma"/>
              </a:rPr>
              <a:t>uc</a:t>
            </a:r>
            <a:r>
              <a:rPr spc="-30" dirty="0">
                <a:latin typeface="+mj-lt"/>
                <a:cs typeface="Tahoma"/>
              </a:rPr>
              <a:t>t</a:t>
            </a:r>
            <a:r>
              <a:rPr spc="-50" dirty="0">
                <a:latin typeface="+mj-lt"/>
                <a:cs typeface="Tahoma"/>
              </a:rPr>
              <a:t>u</a:t>
            </a:r>
            <a:r>
              <a:rPr spc="-129" dirty="0">
                <a:latin typeface="+mj-lt"/>
                <a:cs typeface="Tahoma"/>
              </a:rPr>
              <a:t>re</a:t>
            </a:r>
            <a:r>
              <a:rPr spc="40" dirty="0">
                <a:latin typeface="+mj-lt"/>
                <a:cs typeface="Tahoma"/>
              </a:rPr>
              <a:t> </a:t>
            </a:r>
            <a:r>
              <a:rPr i="1" spc="40" dirty="0">
                <a:latin typeface="+mj-lt"/>
                <a:cs typeface="Calibri"/>
              </a:rPr>
              <a:t>b</a:t>
            </a:r>
            <a:r>
              <a:rPr i="1" spc="-50" dirty="0">
                <a:latin typeface="+mj-lt"/>
                <a:cs typeface="Calibri"/>
              </a:rPr>
              <a:t>ef</a:t>
            </a:r>
            <a:r>
              <a:rPr i="1" spc="-129" dirty="0">
                <a:latin typeface="+mj-lt"/>
                <a:cs typeface="Calibri"/>
              </a:rPr>
              <a:t>o</a:t>
            </a:r>
            <a:r>
              <a:rPr i="1" spc="-59" dirty="0">
                <a:latin typeface="+mj-lt"/>
                <a:cs typeface="Calibri"/>
              </a:rPr>
              <a:t>re</a:t>
            </a:r>
            <a:r>
              <a:rPr i="1" dirty="0">
                <a:latin typeface="+mj-lt"/>
                <a:cs typeface="Calibri"/>
              </a:rPr>
              <a:t> </a:t>
            </a:r>
            <a:r>
              <a:rPr i="1" spc="-119" dirty="0">
                <a:latin typeface="+mj-lt"/>
                <a:cs typeface="Calibri"/>
              </a:rPr>
              <a:t> </a:t>
            </a:r>
            <a:r>
              <a:rPr spc="-59" dirty="0">
                <a:latin typeface="+mj-lt"/>
                <a:cs typeface="Tahoma"/>
              </a:rPr>
              <a:t>writing</a:t>
            </a:r>
            <a:r>
              <a:rPr spc="40" dirty="0">
                <a:latin typeface="+mj-lt"/>
                <a:cs typeface="Tahoma"/>
              </a:rPr>
              <a:t> </a:t>
            </a:r>
            <a:r>
              <a:rPr spc="-79" dirty="0">
                <a:latin typeface="+mj-lt"/>
                <a:cs typeface="Tahoma"/>
              </a:rPr>
              <a:t>c</a:t>
            </a:r>
            <a:r>
              <a:rPr spc="-30" dirty="0">
                <a:latin typeface="+mj-lt"/>
                <a:cs typeface="Tahoma"/>
              </a:rPr>
              <a:t>o</a:t>
            </a:r>
            <a:r>
              <a:rPr spc="-149" dirty="0">
                <a:latin typeface="+mj-lt"/>
                <a:cs typeface="Tahoma"/>
              </a:rPr>
              <a:t>de</a:t>
            </a:r>
            <a:endParaRPr dirty="0">
              <a:latin typeface="+mj-lt"/>
              <a:cs typeface="Tahoma"/>
            </a:endParaRPr>
          </a:p>
          <a:p>
            <a:pPr marL="620381" indent="-339762">
              <a:spcBef>
                <a:spcPts val="654"/>
              </a:spcBef>
              <a:buFont typeface="Arial" panose="020B0604020202020204" pitchFamily="34" charset="0"/>
              <a:buChar char="•"/>
            </a:pPr>
            <a:r>
              <a:rPr spc="-79" dirty="0">
                <a:latin typeface="+mj-lt"/>
                <a:cs typeface="Tahoma"/>
              </a:rPr>
              <a:t>Describing</a:t>
            </a:r>
            <a:r>
              <a:rPr spc="40" dirty="0">
                <a:latin typeface="+mj-lt"/>
                <a:cs typeface="Tahoma"/>
              </a:rPr>
              <a:t> </a:t>
            </a:r>
            <a:r>
              <a:rPr spc="-89" dirty="0">
                <a:latin typeface="+mj-lt"/>
                <a:cs typeface="Tahoma"/>
              </a:rPr>
              <a:t>efficiency</a:t>
            </a:r>
            <a:r>
              <a:rPr spc="40" dirty="0">
                <a:latin typeface="+mj-lt"/>
                <a:cs typeface="Tahoma"/>
              </a:rPr>
              <a:t> </a:t>
            </a:r>
            <a:r>
              <a:rPr spc="-89" dirty="0">
                <a:latin typeface="+mj-lt"/>
                <a:cs typeface="Tahoma"/>
              </a:rPr>
              <a:t>analysis</a:t>
            </a:r>
            <a:endParaRPr dirty="0">
              <a:latin typeface="+mj-lt"/>
              <a:cs typeface="Tahoma"/>
            </a:endParaRPr>
          </a:p>
          <a:p>
            <a:pPr marL="620381" indent="-339762">
              <a:spcBef>
                <a:spcPts val="654"/>
              </a:spcBef>
              <a:buFont typeface="Arial" panose="020B0604020202020204" pitchFamily="34" charset="0"/>
              <a:buChar char="•"/>
            </a:pPr>
            <a:r>
              <a:rPr spc="-79" dirty="0">
                <a:latin typeface="+mj-lt"/>
                <a:cs typeface="Tahoma"/>
              </a:rPr>
              <a:t>Stepping</a:t>
            </a:r>
            <a:r>
              <a:rPr spc="30" dirty="0">
                <a:latin typeface="+mj-lt"/>
                <a:cs typeface="Tahoma"/>
              </a:rPr>
              <a:t> </a:t>
            </a:r>
            <a:r>
              <a:rPr spc="-79" dirty="0">
                <a:latin typeface="+mj-lt"/>
                <a:cs typeface="Tahoma"/>
              </a:rPr>
              <a:t>through</a:t>
            </a:r>
            <a:r>
              <a:rPr spc="40" dirty="0">
                <a:latin typeface="+mj-lt"/>
                <a:cs typeface="Tahoma"/>
              </a:rPr>
              <a:t> </a:t>
            </a:r>
            <a:r>
              <a:rPr spc="-79" dirty="0">
                <a:latin typeface="+mj-lt"/>
                <a:cs typeface="Tahoma"/>
              </a:rPr>
              <a:t>c</a:t>
            </a:r>
            <a:r>
              <a:rPr spc="-30" dirty="0">
                <a:latin typeface="+mj-lt"/>
                <a:cs typeface="Tahoma"/>
              </a:rPr>
              <a:t>o</a:t>
            </a:r>
            <a:r>
              <a:rPr spc="-149" dirty="0">
                <a:latin typeface="+mj-lt"/>
                <a:cs typeface="Tahoma"/>
              </a:rPr>
              <a:t>de</a:t>
            </a:r>
            <a:r>
              <a:rPr spc="40" dirty="0">
                <a:latin typeface="+mj-lt"/>
                <a:cs typeface="Tahoma"/>
              </a:rPr>
              <a:t> </a:t>
            </a:r>
            <a:r>
              <a:rPr spc="-109" dirty="0">
                <a:latin typeface="+mj-lt"/>
                <a:cs typeface="Tahoma"/>
              </a:rPr>
              <a:t>on</a:t>
            </a:r>
            <a:r>
              <a:rPr spc="30" dirty="0">
                <a:latin typeface="+mj-lt"/>
                <a:cs typeface="Tahoma"/>
              </a:rPr>
              <a:t> </a:t>
            </a:r>
            <a:r>
              <a:rPr spc="-99" dirty="0">
                <a:latin typeface="+mj-lt"/>
                <a:cs typeface="Tahoma"/>
              </a:rPr>
              <a:t>concrete</a:t>
            </a:r>
            <a:r>
              <a:rPr spc="30" dirty="0">
                <a:latin typeface="+mj-lt"/>
                <a:cs typeface="Tahoma"/>
              </a:rPr>
              <a:t> </a:t>
            </a:r>
            <a:r>
              <a:rPr spc="-69" dirty="0">
                <a:latin typeface="+mj-lt"/>
                <a:cs typeface="Tahoma"/>
              </a:rPr>
              <a:t>inputs</a:t>
            </a:r>
            <a:endParaRPr lang="en-US" spc="-69" dirty="0">
              <a:latin typeface="+mj-lt"/>
              <a:cs typeface="Tahoma"/>
            </a:endParaRPr>
          </a:p>
          <a:p>
            <a:pPr marL="620381" indent="-339762">
              <a:spcBef>
                <a:spcPts val="654"/>
              </a:spcBef>
              <a:buFont typeface="Arial" panose="020B0604020202020204" pitchFamily="34" charset="0"/>
              <a:buChar char="•"/>
            </a:pPr>
            <a:r>
              <a:rPr lang="en-US" spc="-69" dirty="0">
                <a:latin typeface="+mj-lt"/>
                <a:cs typeface="Tahoma"/>
              </a:rPr>
              <a:t>Mock Interviews</a:t>
            </a:r>
          </a:p>
        </p:txBody>
      </p:sp>
    </p:spTree>
    <p:extLst>
      <p:ext uri="{BB962C8B-B14F-4D97-AF65-F5344CB8AC3E}">
        <p14:creationId xmlns:p14="http://schemas.microsoft.com/office/powerpoint/2010/main" val="1452669342"/>
      </p:ext>
    </p:extLst>
  </p:cSld>
  <p:clrMapOvr>
    <a:masterClrMapping/>
  </p:clrMapOvr>
  <p:transition xmlns:p14="http://schemas.microsoft.com/office/powerpoint/2010/main">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91547" y="852265"/>
            <a:ext cx="7658510" cy="430887"/>
          </a:xfrm>
          <a:prstGeom prst="rect">
            <a:avLst/>
          </a:prstGeom>
        </p:spPr>
        <p:txBody>
          <a:bodyPr vert="horz" wrap="square" lIns="0" tIns="0" rIns="0" bIns="0" rtlCol="0" anchor="ctr">
            <a:spAutoFit/>
          </a:bodyPr>
          <a:lstStyle/>
          <a:p>
            <a:pPr marL="25168"/>
            <a:r>
              <a:rPr sz="2800" spc="-89" dirty="0"/>
              <a:t>Com</a:t>
            </a:r>
            <a:r>
              <a:rPr sz="2800" dirty="0"/>
              <a:t>p</a:t>
            </a:r>
            <a:r>
              <a:rPr sz="2800" spc="-59" dirty="0"/>
              <a:t>etitive</a:t>
            </a:r>
            <a:r>
              <a:rPr sz="2800" spc="59" dirty="0"/>
              <a:t> </a:t>
            </a:r>
            <a:r>
              <a:rPr sz="2800" spc="218" dirty="0"/>
              <a:t>P</a:t>
            </a:r>
            <a:r>
              <a:rPr sz="2800" spc="-109" dirty="0"/>
              <a:t>rogramming</a:t>
            </a:r>
            <a:r>
              <a:rPr sz="2800" spc="50" dirty="0"/>
              <a:t> </a:t>
            </a:r>
            <a:r>
              <a:rPr sz="2800" spc="-129" dirty="0"/>
              <a:t>and</a:t>
            </a:r>
            <a:r>
              <a:rPr sz="2800" spc="50" dirty="0"/>
              <a:t> </a:t>
            </a:r>
            <a:r>
              <a:rPr sz="2800" spc="40" dirty="0"/>
              <a:t>T</a:t>
            </a:r>
            <a:r>
              <a:rPr sz="2800" spc="-89" dirty="0"/>
              <a:t>echnical</a:t>
            </a:r>
            <a:r>
              <a:rPr sz="2800" spc="59" dirty="0"/>
              <a:t> </a:t>
            </a:r>
            <a:r>
              <a:rPr sz="2800" spc="-129" dirty="0"/>
              <a:t>Interviews</a:t>
            </a:r>
          </a:p>
        </p:txBody>
      </p:sp>
      <p:sp>
        <p:nvSpPr>
          <p:cNvPr id="3" name="object 3"/>
          <p:cNvSpPr txBox="1"/>
          <p:nvPr/>
        </p:nvSpPr>
        <p:spPr>
          <a:xfrm>
            <a:off x="752834" y="2001519"/>
            <a:ext cx="7592876" cy="560282"/>
          </a:xfrm>
          <a:prstGeom prst="rect">
            <a:avLst/>
          </a:prstGeom>
        </p:spPr>
        <p:txBody>
          <a:bodyPr vert="horz" wrap="square" lIns="0" tIns="0" rIns="0" bIns="0" rtlCol="0">
            <a:spAutoFit/>
          </a:bodyPr>
          <a:lstStyle/>
          <a:p>
            <a:pPr marL="25168" marR="10067">
              <a:lnSpc>
                <a:spcPct val="102600"/>
              </a:lnSpc>
            </a:pPr>
            <a:r>
              <a:rPr spc="-99" dirty="0">
                <a:latin typeface="+mj-lt"/>
                <a:cs typeface="Tahoma"/>
              </a:rPr>
              <a:t>Course</a:t>
            </a:r>
            <a:r>
              <a:rPr spc="40" dirty="0">
                <a:latin typeface="+mj-lt"/>
                <a:cs typeface="Tahoma"/>
              </a:rPr>
              <a:t> </a:t>
            </a:r>
            <a:r>
              <a:rPr spc="-69" dirty="0">
                <a:latin typeface="+mj-lt"/>
                <a:cs typeface="Tahoma"/>
              </a:rPr>
              <a:t>is</a:t>
            </a:r>
            <a:r>
              <a:rPr spc="40" dirty="0">
                <a:latin typeface="+mj-lt"/>
                <a:cs typeface="Tahoma"/>
              </a:rPr>
              <a:t> </a:t>
            </a:r>
            <a:r>
              <a:rPr spc="-30" dirty="0">
                <a:latin typeface="+mj-lt"/>
                <a:cs typeface="Tahoma"/>
              </a:rPr>
              <a:t>tail</a:t>
            </a:r>
            <a:r>
              <a:rPr spc="-109" dirty="0">
                <a:latin typeface="+mj-lt"/>
                <a:cs typeface="Tahoma"/>
              </a:rPr>
              <a:t>o</a:t>
            </a:r>
            <a:r>
              <a:rPr spc="-119" dirty="0">
                <a:latin typeface="+mj-lt"/>
                <a:cs typeface="Tahoma"/>
              </a:rPr>
              <a:t>red</a:t>
            </a:r>
            <a:r>
              <a:rPr spc="30" dirty="0">
                <a:latin typeface="+mj-lt"/>
                <a:cs typeface="Tahoma"/>
              </a:rPr>
              <a:t> </a:t>
            </a:r>
            <a:r>
              <a:rPr spc="-30" dirty="0">
                <a:latin typeface="+mj-lt"/>
                <a:cs typeface="Tahoma"/>
              </a:rPr>
              <a:t>to</a:t>
            </a:r>
            <a:r>
              <a:rPr spc="40" dirty="0">
                <a:latin typeface="+mj-lt"/>
                <a:cs typeface="Tahoma"/>
              </a:rPr>
              <a:t> </a:t>
            </a:r>
            <a:r>
              <a:rPr spc="-119" dirty="0">
                <a:latin typeface="+mj-lt"/>
                <a:cs typeface="Tahoma"/>
              </a:rPr>
              <a:t>general</a:t>
            </a:r>
            <a:r>
              <a:rPr spc="40" dirty="0">
                <a:latin typeface="+mj-lt"/>
                <a:cs typeface="Tahoma"/>
              </a:rPr>
              <a:t> </a:t>
            </a:r>
            <a:r>
              <a:rPr spc="-69" dirty="0">
                <a:latin typeface="+mj-lt"/>
                <a:cs typeface="Tahoma"/>
              </a:rPr>
              <a:t>sof</a:t>
            </a:r>
            <a:r>
              <a:rPr spc="-129" dirty="0">
                <a:latin typeface="+mj-lt"/>
                <a:cs typeface="Tahoma"/>
              </a:rPr>
              <a:t>t</a:t>
            </a:r>
            <a:r>
              <a:rPr spc="-218" dirty="0">
                <a:latin typeface="+mj-lt"/>
                <a:cs typeface="Tahoma"/>
              </a:rPr>
              <a:t>w</a:t>
            </a:r>
            <a:r>
              <a:rPr spc="-178" dirty="0">
                <a:latin typeface="+mj-lt"/>
                <a:cs typeface="Tahoma"/>
              </a:rPr>
              <a:t>a</a:t>
            </a:r>
            <a:r>
              <a:rPr spc="-69" dirty="0">
                <a:latin typeface="+mj-lt"/>
                <a:cs typeface="Tahoma"/>
              </a:rPr>
              <a:t>r</a:t>
            </a:r>
            <a:r>
              <a:rPr spc="-198" dirty="0">
                <a:latin typeface="+mj-lt"/>
                <a:cs typeface="Tahoma"/>
              </a:rPr>
              <a:t>e</a:t>
            </a:r>
            <a:r>
              <a:rPr spc="40" dirty="0">
                <a:latin typeface="+mj-lt"/>
                <a:cs typeface="Tahoma"/>
              </a:rPr>
              <a:t> </a:t>
            </a:r>
            <a:r>
              <a:rPr spc="-119" dirty="0">
                <a:latin typeface="+mj-lt"/>
                <a:cs typeface="Tahoma"/>
              </a:rPr>
              <a:t>engineer</a:t>
            </a:r>
            <a:r>
              <a:rPr spc="40" dirty="0">
                <a:latin typeface="+mj-lt"/>
                <a:cs typeface="Tahoma"/>
              </a:rPr>
              <a:t> </a:t>
            </a:r>
            <a:r>
              <a:rPr spc="238" dirty="0">
                <a:latin typeface="+mj-lt"/>
                <a:cs typeface="Tahoma"/>
              </a:rPr>
              <a:t>/</a:t>
            </a:r>
            <a:r>
              <a:rPr spc="40" dirty="0">
                <a:latin typeface="+mj-lt"/>
                <a:cs typeface="Tahoma"/>
              </a:rPr>
              <a:t> </a:t>
            </a:r>
            <a:r>
              <a:rPr spc="-109" dirty="0">
                <a:latin typeface="+mj-lt"/>
                <a:cs typeface="Tahoma"/>
              </a:rPr>
              <a:t>develo</a:t>
            </a:r>
            <a:r>
              <a:rPr spc="-79" dirty="0">
                <a:latin typeface="+mj-lt"/>
                <a:cs typeface="Tahoma"/>
              </a:rPr>
              <a:t>p</a:t>
            </a:r>
            <a:r>
              <a:rPr spc="-129" dirty="0">
                <a:latin typeface="+mj-lt"/>
                <a:cs typeface="Tahoma"/>
              </a:rPr>
              <a:t>er</a:t>
            </a:r>
            <a:r>
              <a:rPr spc="-89" dirty="0">
                <a:latin typeface="+mj-lt"/>
                <a:cs typeface="Tahoma"/>
              </a:rPr>
              <a:t> </a:t>
            </a:r>
            <a:r>
              <a:rPr spc="-40" dirty="0">
                <a:latin typeface="+mj-lt"/>
                <a:cs typeface="Tahoma"/>
              </a:rPr>
              <a:t>p</a:t>
            </a:r>
            <a:r>
              <a:rPr spc="-79" dirty="0">
                <a:latin typeface="+mj-lt"/>
                <a:cs typeface="Tahoma"/>
              </a:rPr>
              <a:t>ositions</a:t>
            </a:r>
            <a:r>
              <a:rPr spc="40" dirty="0">
                <a:latin typeface="+mj-lt"/>
                <a:cs typeface="Tahoma"/>
              </a:rPr>
              <a:t> </a:t>
            </a:r>
            <a:r>
              <a:rPr spc="-30" dirty="0">
                <a:latin typeface="+mj-lt"/>
                <a:cs typeface="Tahoma"/>
              </a:rPr>
              <a:t>at</a:t>
            </a:r>
            <a:r>
              <a:rPr spc="30" dirty="0">
                <a:latin typeface="+mj-lt"/>
                <a:cs typeface="Tahoma"/>
              </a:rPr>
              <a:t> </a:t>
            </a:r>
            <a:r>
              <a:rPr spc="-69" dirty="0">
                <a:latin typeface="+mj-lt"/>
                <a:cs typeface="Tahoma"/>
              </a:rPr>
              <a:t>big</a:t>
            </a:r>
            <a:r>
              <a:rPr spc="40" dirty="0">
                <a:latin typeface="+mj-lt"/>
                <a:cs typeface="Tahoma"/>
              </a:rPr>
              <a:t> </a:t>
            </a:r>
            <a:r>
              <a:rPr spc="-79" dirty="0">
                <a:latin typeface="+mj-lt"/>
                <a:cs typeface="Tahoma"/>
              </a:rPr>
              <a:t>tech</a:t>
            </a:r>
            <a:r>
              <a:rPr spc="40" dirty="0">
                <a:latin typeface="+mj-lt"/>
                <a:cs typeface="Tahoma"/>
              </a:rPr>
              <a:t> </a:t>
            </a:r>
            <a:r>
              <a:rPr spc="-109" dirty="0">
                <a:latin typeface="+mj-lt"/>
                <a:cs typeface="Tahoma"/>
              </a:rPr>
              <a:t>companies</a:t>
            </a:r>
            <a:endParaRPr dirty="0">
              <a:latin typeface="+mj-lt"/>
              <a:cs typeface="Tahoma"/>
            </a:endParaRPr>
          </a:p>
        </p:txBody>
      </p:sp>
      <p:sp>
        <p:nvSpPr>
          <p:cNvPr id="4" name="object 4"/>
          <p:cNvSpPr txBox="1"/>
          <p:nvPr/>
        </p:nvSpPr>
        <p:spPr>
          <a:xfrm>
            <a:off x="752834" y="2824994"/>
            <a:ext cx="7592876" cy="276999"/>
          </a:xfrm>
          <a:prstGeom prst="rect">
            <a:avLst/>
          </a:prstGeom>
        </p:spPr>
        <p:txBody>
          <a:bodyPr vert="horz" wrap="square" lIns="0" tIns="0" rIns="0" bIns="0" rtlCol="0">
            <a:spAutoFit/>
          </a:bodyPr>
          <a:lstStyle/>
          <a:p>
            <a:pPr marL="25168"/>
            <a:r>
              <a:rPr spc="-30" dirty="0">
                <a:latin typeface="+mj-lt"/>
                <a:cs typeface="Tahoma"/>
              </a:rPr>
              <a:t>H</a:t>
            </a:r>
            <a:r>
              <a:rPr spc="-99" dirty="0">
                <a:latin typeface="+mj-lt"/>
                <a:cs typeface="Tahoma"/>
              </a:rPr>
              <a:t>o</a:t>
            </a:r>
            <a:r>
              <a:rPr spc="-149" dirty="0">
                <a:latin typeface="+mj-lt"/>
                <a:cs typeface="Tahoma"/>
              </a:rPr>
              <a:t>w</a:t>
            </a:r>
            <a:r>
              <a:rPr spc="40" dirty="0">
                <a:latin typeface="+mj-lt"/>
                <a:cs typeface="Tahoma"/>
              </a:rPr>
              <a:t> </a:t>
            </a:r>
            <a:r>
              <a:rPr spc="-99" dirty="0">
                <a:latin typeface="+mj-lt"/>
                <a:cs typeface="Tahoma"/>
              </a:rPr>
              <a:t>should</a:t>
            </a:r>
            <a:r>
              <a:rPr spc="40" dirty="0">
                <a:latin typeface="+mj-lt"/>
                <a:cs typeface="Tahoma"/>
              </a:rPr>
              <a:t> </a:t>
            </a:r>
            <a:r>
              <a:rPr spc="-99" dirty="0">
                <a:latin typeface="+mj-lt"/>
                <a:cs typeface="Tahoma"/>
              </a:rPr>
              <a:t>students</a:t>
            </a:r>
            <a:r>
              <a:rPr spc="40" dirty="0">
                <a:latin typeface="+mj-lt"/>
                <a:cs typeface="Tahoma"/>
              </a:rPr>
              <a:t> </a:t>
            </a:r>
            <a:r>
              <a:rPr spc="-159" dirty="0">
                <a:latin typeface="+mj-lt"/>
                <a:cs typeface="Tahoma"/>
              </a:rPr>
              <a:t>p</a:t>
            </a:r>
            <a:r>
              <a:rPr spc="-119" dirty="0">
                <a:latin typeface="+mj-lt"/>
                <a:cs typeface="Tahoma"/>
              </a:rPr>
              <a:t>rep</a:t>
            </a:r>
            <a:r>
              <a:rPr spc="-188" dirty="0">
                <a:latin typeface="+mj-lt"/>
                <a:cs typeface="Tahoma"/>
              </a:rPr>
              <a:t>a</a:t>
            </a:r>
            <a:r>
              <a:rPr spc="-129" dirty="0">
                <a:latin typeface="+mj-lt"/>
                <a:cs typeface="Tahoma"/>
              </a:rPr>
              <a:t>re</a:t>
            </a:r>
            <a:r>
              <a:rPr spc="30" dirty="0">
                <a:latin typeface="+mj-lt"/>
                <a:cs typeface="Tahoma"/>
              </a:rPr>
              <a:t> </a:t>
            </a:r>
            <a:r>
              <a:rPr spc="-59" dirty="0">
                <a:latin typeface="+mj-lt"/>
                <a:cs typeface="Tahoma"/>
              </a:rPr>
              <a:t>f</a:t>
            </a:r>
            <a:r>
              <a:rPr spc="-168" dirty="0">
                <a:latin typeface="+mj-lt"/>
                <a:cs typeface="Tahoma"/>
              </a:rPr>
              <a:t>o</a:t>
            </a:r>
            <a:r>
              <a:rPr spc="-59" dirty="0">
                <a:latin typeface="+mj-lt"/>
                <a:cs typeface="Tahoma"/>
              </a:rPr>
              <a:t>r</a:t>
            </a:r>
            <a:r>
              <a:rPr spc="30" dirty="0">
                <a:latin typeface="+mj-lt"/>
                <a:cs typeface="Tahoma"/>
              </a:rPr>
              <a:t> </a:t>
            </a:r>
            <a:r>
              <a:rPr spc="-79" dirty="0">
                <a:latin typeface="+mj-lt"/>
                <a:cs typeface="Tahoma"/>
              </a:rPr>
              <a:t>intervie</a:t>
            </a:r>
            <a:r>
              <a:rPr spc="-149" dirty="0">
                <a:latin typeface="+mj-lt"/>
                <a:cs typeface="Tahoma"/>
              </a:rPr>
              <a:t>ws</a:t>
            </a:r>
            <a:r>
              <a:rPr spc="30" dirty="0">
                <a:latin typeface="+mj-lt"/>
                <a:cs typeface="Tahoma"/>
              </a:rPr>
              <a:t> </a:t>
            </a:r>
            <a:r>
              <a:rPr spc="-59" dirty="0">
                <a:latin typeface="+mj-lt"/>
                <a:cs typeface="Tahoma"/>
              </a:rPr>
              <a:t>with</a:t>
            </a:r>
            <a:r>
              <a:rPr spc="40" dirty="0">
                <a:latin typeface="+mj-lt"/>
                <a:cs typeface="Tahoma"/>
              </a:rPr>
              <a:t> </a:t>
            </a:r>
            <a:r>
              <a:rPr spc="-40" dirty="0">
                <a:latin typeface="+mj-lt"/>
                <a:cs typeface="Tahoma"/>
              </a:rPr>
              <a:t>l</a:t>
            </a:r>
            <a:r>
              <a:rPr spc="-20" dirty="0">
                <a:latin typeface="+mj-lt"/>
                <a:cs typeface="Tahoma"/>
              </a:rPr>
              <a:t>o</a:t>
            </a:r>
            <a:r>
              <a:rPr spc="-59" dirty="0">
                <a:latin typeface="+mj-lt"/>
                <a:cs typeface="Tahoma"/>
              </a:rPr>
              <a:t>cal</a:t>
            </a:r>
            <a:r>
              <a:rPr spc="40" dirty="0">
                <a:latin typeface="+mj-lt"/>
                <a:cs typeface="Tahoma"/>
              </a:rPr>
              <a:t> </a:t>
            </a:r>
            <a:r>
              <a:rPr spc="-99" dirty="0">
                <a:latin typeface="+mj-lt"/>
                <a:cs typeface="Tahoma"/>
              </a:rPr>
              <a:t>companies?</a:t>
            </a:r>
            <a:endParaRPr dirty="0">
              <a:latin typeface="+mj-lt"/>
              <a:cs typeface="Tahoma"/>
            </a:endParaRPr>
          </a:p>
        </p:txBody>
      </p:sp>
    </p:spTree>
    <p:extLst>
      <p:ext uri="{BB962C8B-B14F-4D97-AF65-F5344CB8AC3E}">
        <p14:creationId xmlns:p14="http://schemas.microsoft.com/office/powerpoint/2010/main" val="2309874175"/>
      </p:ext>
    </p:extLst>
  </p:cSld>
  <p:clrMapOvr>
    <a:masterClrMapping/>
  </p:clrMapOvr>
  <p:transition xmlns:p14="http://schemas.microsoft.com/office/powerpoint/2010/main">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0" y="500497"/>
            <a:ext cx="9601200" cy="838200"/>
          </a:xfrm>
        </p:spPr>
        <p:txBody>
          <a:bodyPr>
            <a:normAutofit/>
          </a:bodyPr>
          <a:lstStyle/>
          <a:p>
            <a:r>
              <a:rPr lang="en-US" dirty="0" smtClean="0"/>
              <a:t>Agenda</a:t>
            </a:r>
            <a:endParaRPr lang="en-US" sz="3500" dirty="0"/>
          </a:p>
        </p:txBody>
      </p:sp>
      <p:sp>
        <p:nvSpPr>
          <p:cNvPr id="8" name="TextBox 7"/>
          <p:cNvSpPr txBox="1"/>
          <p:nvPr/>
        </p:nvSpPr>
        <p:spPr>
          <a:xfrm>
            <a:off x="6532775" y="3429000"/>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1047750" y="1839195"/>
            <a:ext cx="6780635" cy="3264522"/>
          </a:xfrm>
        </p:spPr>
        <p:txBody>
          <a:bodyPr>
            <a:normAutofit/>
          </a:bodyPr>
          <a:lstStyle/>
          <a:p>
            <a:pPr marL="0" indent="0">
              <a:buNone/>
            </a:pPr>
            <a:r>
              <a:rPr lang="en-US" sz="1600" dirty="0"/>
              <a:t> </a:t>
            </a:r>
          </a:p>
          <a:p>
            <a:pPr marL="0" indent="0">
              <a:buNone/>
            </a:pPr>
            <a:endParaRPr lang="en-US" sz="1600" dirty="0" smtClean="0">
              <a:latin typeface="+mj-lt"/>
            </a:endParaRPr>
          </a:p>
          <a:p>
            <a:pPr marL="0" indent="0">
              <a:buNone/>
            </a:pPr>
            <a:endParaRPr lang="en-US" dirty="0"/>
          </a:p>
        </p:txBody>
      </p:sp>
      <p:sp>
        <p:nvSpPr>
          <p:cNvPr id="6" name="TextBox 5"/>
          <p:cNvSpPr txBox="1"/>
          <p:nvPr/>
        </p:nvSpPr>
        <p:spPr>
          <a:xfrm>
            <a:off x="335886" y="1715540"/>
            <a:ext cx="8610558" cy="2657138"/>
          </a:xfrm>
          <a:prstGeom prst="rect">
            <a:avLst/>
          </a:prstGeom>
          <a:noFill/>
        </p:spPr>
        <p:txBody>
          <a:bodyPr wrap="square" rtlCol="0">
            <a:spAutoFit/>
          </a:bodyPr>
          <a:lstStyle/>
          <a:p>
            <a:pPr>
              <a:lnSpc>
                <a:spcPct val="150000"/>
              </a:lnSpc>
            </a:pPr>
            <a:r>
              <a:rPr lang="en-US" sz="1600" dirty="0"/>
              <a:t>3:00-3</a:t>
            </a:r>
            <a:r>
              <a:rPr lang="en-US" sz="1600" dirty="0" smtClean="0"/>
              <a:t>:15 Department News (Lan Wang), Round</a:t>
            </a:r>
            <a:r>
              <a:rPr lang="en-US" sz="1600" dirty="0"/>
              <a:t>-table </a:t>
            </a:r>
            <a:r>
              <a:rPr lang="en-US" sz="1600" dirty="0" smtClean="0"/>
              <a:t>Updates (IAB </a:t>
            </a:r>
            <a:r>
              <a:rPr lang="en-US" sz="1600" dirty="0"/>
              <a:t>and </a:t>
            </a:r>
            <a:r>
              <a:rPr lang="en-US" sz="1600" dirty="0" smtClean="0"/>
              <a:t>Faculty)</a:t>
            </a:r>
            <a:r>
              <a:rPr lang="en-US" sz="1600" dirty="0"/>
              <a:t/>
            </a:r>
            <a:br>
              <a:rPr lang="en-US" sz="1600" dirty="0"/>
            </a:br>
            <a:r>
              <a:rPr lang="en-US" sz="1600" dirty="0" smtClean="0"/>
              <a:t>3:15-</a:t>
            </a:r>
            <a:r>
              <a:rPr lang="en-US" sz="1600" dirty="0"/>
              <a:t>3</a:t>
            </a:r>
            <a:r>
              <a:rPr lang="en-US" sz="1600" dirty="0" smtClean="0"/>
              <a:t>:30</a:t>
            </a:r>
            <a:r>
              <a:rPr lang="en-US" sz="1600" dirty="0"/>
              <a:t> Spring 2017 Capstone </a:t>
            </a:r>
            <a:r>
              <a:rPr lang="en-US" sz="1600" dirty="0" smtClean="0"/>
              <a:t>course (Scott Fleming)</a:t>
            </a:r>
            <a:r>
              <a:rPr lang="en-US" sz="1600" dirty="0"/>
              <a:t/>
            </a:r>
            <a:br>
              <a:rPr lang="en-US" sz="1600" dirty="0"/>
            </a:br>
            <a:r>
              <a:rPr lang="en-US" sz="1600" dirty="0"/>
              <a:t>3</a:t>
            </a:r>
            <a:r>
              <a:rPr lang="en-US" sz="1600" dirty="0" smtClean="0"/>
              <a:t>:30-</a:t>
            </a:r>
            <a:r>
              <a:rPr lang="en-US" sz="1600" dirty="0"/>
              <a:t>3</a:t>
            </a:r>
            <a:r>
              <a:rPr lang="en-US" sz="1600" dirty="0" smtClean="0"/>
              <a:t>:</a:t>
            </a:r>
            <a:r>
              <a:rPr lang="en-US" sz="1600" dirty="0"/>
              <a:t>40 Competitive programming (Thomas Watson)</a:t>
            </a:r>
            <a:br>
              <a:rPr lang="en-US" sz="1600" dirty="0"/>
            </a:br>
            <a:r>
              <a:rPr lang="en-US" sz="1600" dirty="0" smtClean="0"/>
              <a:t>3:</a:t>
            </a:r>
            <a:r>
              <a:rPr lang="en-US" sz="1600" dirty="0"/>
              <a:t>4</a:t>
            </a:r>
            <a:r>
              <a:rPr lang="en-US" sz="1600" dirty="0" smtClean="0"/>
              <a:t>0-3:</a:t>
            </a:r>
            <a:r>
              <a:rPr lang="en-US" sz="1600" dirty="0"/>
              <a:t>5</a:t>
            </a:r>
            <a:r>
              <a:rPr lang="en-US" sz="1600" dirty="0" smtClean="0"/>
              <a:t>0 </a:t>
            </a:r>
            <a:r>
              <a:rPr lang="en-US" sz="1600" dirty="0"/>
              <a:t>Break</a:t>
            </a:r>
            <a:br>
              <a:rPr lang="en-US" sz="1600" dirty="0"/>
            </a:br>
            <a:r>
              <a:rPr lang="en-US" sz="1600" dirty="0" smtClean="0"/>
              <a:t>3:</a:t>
            </a:r>
            <a:r>
              <a:rPr lang="en-US" sz="1600" dirty="0"/>
              <a:t>5</a:t>
            </a:r>
            <a:r>
              <a:rPr lang="en-US" sz="1600" dirty="0" smtClean="0"/>
              <a:t>0</a:t>
            </a:r>
            <a:r>
              <a:rPr lang="en-US" sz="1600" dirty="0"/>
              <a:t>-4:</a:t>
            </a:r>
            <a:r>
              <a:rPr lang="en-US" sz="1600" dirty="0" smtClean="0"/>
              <a:t>20 </a:t>
            </a:r>
            <a:r>
              <a:rPr lang="en-US" sz="1600" dirty="0">
                <a:solidFill>
                  <a:srgbClr val="FF0000"/>
                </a:solidFill>
              </a:rPr>
              <a:t>Undergraduate </a:t>
            </a:r>
            <a:r>
              <a:rPr lang="en-US" sz="1600" dirty="0" smtClean="0">
                <a:solidFill>
                  <a:srgbClr val="FF0000"/>
                </a:solidFill>
              </a:rPr>
              <a:t>program overview and </a:t>
            </a:r>
            <a:r>
              <a:rPr lang="en-US" sz="1600" dirty="0">
                <a:solidFill>
                  <a:srgbClr val="FF0000"/>
                </a:solidFill>
              </a:rPr>
              <a:t>discussion</a:t>
            </a:r>
            <a:r>
              <a:rPr lang="en-US" sz="1600" dirty="0"/>
              <a:t> (</a:t>
            </a:r>
            <a:r>
              <a:rPr lang="en-US" sz="1600" dirty="0" err="1"/>
              <a:t>Vinhthuy</a:t>
            </a:r>
            <a:r>
              <a:rPr lang="en-US" sz="1600" dirty="0"/>
              <a:t> </a:t>
            </a:r>
            <a:r>
              <a:rPr lang="en-US" sz="1600" dirty="0" err="1"/>
              <a:t>Phan</a:t>
            </a:r>
            <a:r>
              <a:rPr lang="en-US" sz="1600" dirty="0"/>
              <a:t>)</a:t>
            </a:r>
          </a:p>
          <a:p>
            <a:pPr>
              <a:lnSpc>
                <a:spcPct val="150000"/>
              </a:lnSpc>
            </a:pPr>
            <a:r>
              <a:rPr lang="en-US" sz="1600" dirty="0" smtClean="0"/>
              <a:t>4</a:t>
            </a:r>
            <a:r>
              <a:rPr lang="en-US" sz="1600" dirty="0"/>
              <a:t>:</a:t>
            </a:r>
            <a:r>
              <a:rPr lang="en-US" sz="1600" dirty="0" smtClean="0"/>
              <a:t>20-</a:t>
            </a:r>
            <a:r>
              <a:rPr lang="en-US" sz="1600" dirty="0"/>
              <a:t>4</a:t>
            </a:r>
            <a:r>
              <a:rPr lang="en-US" sz="1600" dirty="0" smtClean="0"/>
              <a:t>:40</a:t>
            </a:r>
            <a:r>
              <a:rPr lang="en-US" sz="1600" dirty="0"/>
              <a:t> Graduate program overview and discussion (</a:t>
            </a:r>
            <a:r>
              <a:rPr lang="en-US" sz="1600" dirty="0" err="1"/>
              <a:t>Vasile</a:t>
            </a:r>
            <a:r>
              <a:rPr lang="en-US" sz="1600" dirty="0"/>
              <a:t> </a:t>
            </a:r>
            <a:r>
              <a:rPr lang="en-US" sz="1600" dirty="0" err="1"/>
              <a:t>Rus</a:t>
            </a:r>
            <a:r>
              <a:rPr lang="en-US" sz="1600" dirty="0"/>
              <a:t>)</a:t>
            </a:r>
          </a:p>
          <a:p>
            <a:pPr>
              <a:lnSpc>
                <a:spcPct val="150000"/>
              </a:lnSpc>
            </a:pPr>
            <a:r>
              <a:rPr lang="en-US" sz="1600" dirty="0" smtClean="0"/>
              <a:t>4:40-</a:t>
            </a:r>
            <a:r>
              <a:rPr lang="en-US" sz="1600" dirty="0"/>
              <a:t>5:00 </a:t>
            </a:r>
            <a:r>
              <a:rPr lang="en-US" sz="1600" dirty="0" smtClean="0"/>
              <a:t>Discussion </a:t>
            </a:r>
            <a:r>
              <a:rPr lang="en-US" sz="1600" dirty="0"/>
              <a:t>on strategies to increase graduate enrollment (</a:t>
            </a:r>
            <a:r>
              <a:rPr lang="en-US" sz="1600" dirty="0" err="1"/>
              <a:t>Dipankar</a:t>
            </a:r>
            <a:r>
              <a:rPr lang="en-US" sz="1600" dirty="0"/>
              <a:t> </a:t>
            </a:r>
            <a:r>
              <a:rPr lang="en-US" sz="1600" dirty="0" err="1"/>
              <a:t>Dasgupta</a:t>
            </a:r>
            <a:r>
              <a:rPr lang="en-US" sz="1600" dirty="0"/>
              <a:t>, Lan Wang)</a:t>
            </a:r>
          </a:p>
        </p:txBody>
      </p:sp>
    </p:spTree>
    <p:extLst>
      <p:ext uri="{BB962C8B-B14F-4D97-AF65-F5344CB8AC3E}">
        <p14:creationId xmlns:p14="http://schemas.microsoft.com/office/powerpoint/2010/main" val="8924529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t>Undergraduate Curriculum Structure</a:t>
            </a:r>
            <a:endParaRPr lang="en-US" dirty="0"/>
          </a:p>
        </p:txBody>
      </p:sp>
      <p:sp>
        <p:nvSpPr>
          <p:cNvPr id="3" name="Content Placeholder 2"/>
          <p:cNvSpPr>
            <a:spLocks noGrp="1"/>
          </p:cNvSpPr>
          <p:nvPr>
            <p:ph idx="1"/>
          </p:nvPr>
        </p:nvSpPr>
        <p:spPr/>
        <p:txBody>
          <a:bodyPr>
            <a:normAutofit lnSpcReduction="10000"/>
          </a:bodyPr>
          <a:lstStyle/>
          <a:p>
            <a:pPr marL="457200" indent="-457200">
              <a:buFont typeface="+mj-lt"/>
              <a:buAutoNum type="arabicPeriod"/>
            </a:pPr>
            <a:r>
              <a:rPr lang="en-US" dirty="0" smtClean="0"/>
              <a:t>Core (51 hours)</a:t>
            </a:r>
          </a:p>
          <a:p>
            <a:pPr lvl="1"/>
            <a:r>
              <a:rPr lang="en-US" smtClean="0"/>
              <a:t> MATHs, CS1&amp;2</a:t>
            </a:r>
            <a:r>
              <a:rPr lang="en-US" dirty="0" smtClean="0"/>
              <a:t>, Algorithms</a:t>
            </a:r>
            <a:r>
              <a:rPr lang="en-US" smtClean="0"/>
              <a:t>, Networking</a:t>
            </a:r>
            <a:r>
              <a:rPr lang="en-US" dirty="0" smtClean="0"/>
              <a:t>, Database</a:t>
            </a:r>
            <a:r>
              <a:rPr lang="en-US" smtClean="0"/>
              <a:t>, OS, CAPSTONE</a:t>
            </a:r>
            <a:r>
              <a:rPr lang="en-US" dirty="0" smtClean="0"/>
              <a:t>, ...</a:t>
            </a:r>
          </a:p>
          <a:p>
            <a:pPr lvl="1"/>
            <a:endParaRPr lang="en-US" dirty="0" smtClean="0"/>
          </a:p>
          <a:p>
            <a:pPr marL="457200" indent="-457200">
              <a:buFont typeface="+mj-lt"/>
              <a:buAutoNum type="arabicPeriod"/>
            </a:pPr>
            <a:r>
              <a:rPr lang="en-US" dirty="0" smtClean="0"/>
              <a:t>Concentrations (12 hours): one of the followings.</a:t>
            </a:r>
          </a:p>
          <a:p>
            <a:pPr lvl="1"/>
            <a:r>
              <a:rPr lang="en-US" dirty="0" smtClean="0"/>
              <a:t>General (4 courses)</a:t>
            </a:r>
          </a:p>
          <a:p>
            <a:pPr lvl="1"/>
            <a:r>
              <a:rPr lang="en-US" dirty="0" smtClean="0"/>
              <a:t>Cybersecurity (4 courses)</a:t>
            </a:r>
          </a:p>
          <a:p>
            <a:pPr lvl="1"/>
            <a:r>
              <a:rPr lang="en-US" dirty="0" smtClean="0"/>
              <a:t>Data Science (4 courses)</a:t>
            </a:r>
            <a:endParaRPr lang="en-US" dirty="0"/>
          </a:p>
        </p:txBody>
      </p:sp>
    </p:spTree>
    <p:extLst>
      <p:ext uri="{BB962C8B-B14F-4D97-AF65-F5344CB8AC3E}">
        <p14:creationId xmlns:p14="http://schemas.microsoft.com/office/powerpoint/2010/main" val="1454993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a:t>Specializations in Computer Science</a:t>
            </a:r>
          </a:p>
        </p:txBody>
      </p:sp>
      <p:sp>
        <p:nvSpPr>
          <p:cNvPr id="3" name="Content Placeholder 2"/>
          <p:cNvSpPr>
            <a:spLocks noGrp="1"/>
          </p:cNvSpPr>
          <p:nvPr>
            <p:ph idx="1"/>
          </p:nvPr>
        </p:nvSpPr>
        <p:spPr/>
        <p:txBody>
          <a:bodyPr>
            <a:normAutofit fontScale="85000" lnSpcReduction="20000"/>
          </a:bodyPr>
          <a:lstStyle/>
          <a:p>
            <a:r>
              <a:rPr lang="en-US" dirty="0"/>
              <a:t>Specializations within the major will be useful in seeking jobs.</a:t>
            </a:r>
          </a:p>
          <a:p>
            <a:r>
              <a:rPr lang="en-US" dirty="0"/>
              <a:t>Two different ways to achieve this.</a:t>
            </a:r>
          </a:p>
          <a:p>
            <a:r>
              <a:rPr lang="en-US" b="1" dirty="0"/>
              <a:t>Concentration</a:t>
            </a:r>
            <a:r>
              <a:rPr lang="en-US" dirty="0"/>
              <a:t>: </a:t>
            </a:r>
          </a:p>
          <a:p>
            <a:pPr lvl="1"/>
            <a:r>
              <a:rPr lang="en-US" dirty="0"/>
              <a:t>required specific 12 hours; </a:t>
            </a:r>
          </a:p>
          <a:p>
            <a:pPr lvl="1"/>
            <a:r>
              <a:rPr lang="en-US" dirty="0"/>
              <a:t>rigid: no overlap between concentrations; </a:t>
            </a:r>
          </a:p>
          <a:p>
            <a:pPr lvl="1"/>
            <a:r>
              <a:rPr lang="en-US" dirty="0"/>
              <a:t>designated on degree and transcript.</a:t>
            </a:r>
          </a:p>
          <a:p>
            <a:r>
              <a:rPr lang="en-US" b="1" dirty="0"/>
              <a:t>Track</a:t>
            </a:r>
            <a:r>
              <a:rPr lang="en-US" dirty="0"/>
              <a:t>: </a:t>
            </a:r>
          </a:p>
          <a:p>
            <a:pPr lvl="1"/>
            <a:r>
              <a:rPr lang="en-US" dirty="0"/>
              <a:t>suggest 12 hours of specialization; </a:t>
            </a:r>
          </a:p>
          <a:p>
            <a:pPr lvl="1"/>
            <a:r>
              <a:rPr lang="en-US" dirty="0"/>
              <a:t>flexible; </a:t>
            </a:r>
          </a:p>
          <a:p>
            <a:pPr lvl="1"/>
            <a:r>
              <a:rPr lang="en-US" dirty="0"/>
              <a:t>not appearing on degree or transcript.</a:t>
            </a:r>
          </a:p>
          <a:p>
            <a:endParaRPr lang="en-US" dirty="0"/>
          </a:p>
        </p:txBody>
      </p:sp>
    </p:spTree>
    <p:extLst>
      <p:ext uri="{BB962C8B-B14F-4D97-AF65-F5344CB8AC3E}">
        <p14:creationId xmlns:p14="http://schemas.microsoft.com/office/powerpoint/2010/main" val="2845839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B.S./M.S. degree</a:t>
            </a:r>
          </a:p>
        </p:txBody>
      </p:sp>
      <p:sp>
        <p:nvSpPr>
          <p:cNvPr id="3" name="Content Placeholder 2"/>
          <p:cNvSpPr>
            <a:spLocks noGrp="1"/>
          </p:cNvSpPr>
          <p:nvPr>
            <p:ph idx="1"/>
          </p:nvPr>
        </p:nvSpPr>
        <p:spPr/>
        <p:txBody>
          <a:bodyPr/>
          <a:lstStyle/>
          <a:p>
            <a:r>
              <a:rPr lang="en-US" dirty="0"/>
              <a:t>Can be accomplished in 5 years.</a:t>
            </a:r>
          </a:p>
          <a:p>
            <a:r>
              <a:rPr lang="en-US" dirty="0"/>
              <a:t>All course-work except MS projects can be done in 4.5 years.</a:t>
            </a:r>
          </a:p>
          <a:p>
            <a:r>
              <a:rPr lang="en-US" dirty="0"/>
              <a:t>How supportive are employers of their employees taking time to obtain MS degree?</a:t>
            </a:r>
          </a:p>
          <a:p>
            <a:pPr lvl="1"/>
            <a:r>
              <a:rPr lang="en-US" dirty="0"/>
              <a:t>M.S. projects can be directly relevant to their professions.</a:t>
            </a:r>
          </a:p>
          <a:p>
            <a:endParaRPr lang="en-US" dirty="0"/>
          </a:p>
        </p:txBody>
      </p:sp>
    </p:spTree>
    <p:extLst>
      <p:ext uri="{BB962C8B-B14F-4D97-AF65-F5344CB8AC3E}">
        <p14:creationId xmlns:p14="http://schemas.microsoft.com/office/powerpoint/2010/main" val="2353163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0" y="500497"/>
            <a:ext cx="9601200" cy="838200"/>
          </a:xfrm>
        </p:spPr>
        <p:txBody>
          <a:bodyPr>
            <a:normAutofit/>
          </a:bodyPr>
          <a:lstStyle/>
          <a:p>
            <a:r>
              <a:rPr lang="en-US" dirty="0" smtClean="0"/>
              <a:t>Agenda</a:t>
            </a:r>
            <a:endParaRPr lang="en-US" sz="3500" dirty="0"/>
          </a:p>
        </p:txBody>
      </p:sp>
      <p:sp>
        <p:nvSpPr>
          <p:cNvPr id="8" name="TextBox 7"/>
          <p:cNvSpPr txBox="1"/>
          <p:nvPr/>
        </p:nvSpPr>
        <p:spPr>
          <a:xfrm>
            <a:off x="6532775" y="3429000"/>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1047750" y="1839195"/>
            <a:ext cx="6780635" cy="3264522"/>
          </a:xfrm>
        </p:spPr>
        <p:txBody>
          <a:bodyPr>
            <a:normAutofit/>
          </a:bodyPr>
          <a:lstStyle/>
          <a:p>
            <a:pPr marL="0" indent="0">
              <a:buNone/>
            </a:pPr>
            <a:r>
              <a:rPr lang="en-US" sz="1600" dirty="0"/>
              <a:t> </a:t>
            </a:r>
          </a:p>
          <a:p>
            <a:pPr marL="0" indent="0">
              <a:buNone/>
            </a:pPr>
            <a:endParaRPr lang="en-US" sz="1600" dirty="0" smtClean="0">
              <a:latin typeface="+mj-lt"/>
            </a:endParaRPr>
          </a:p>
          <a:p>
            <a:pPr marL="0" indent="0">
              <a:buNone/>
            </a:pPr>
            <a:endParaRPr lang="en-US" dirty="0"/>
          </a:p>
        </p:txBody>
      </p:sp>
      <p:sp>
        <p:nvSpPr>
          <p:cNvPr id="6" name="TextBox 5"/>
          <p:cNvSpPr txBox="1"/>
          <p:nvPr/>
        </p:nvSpPr>
        <p:spPr>
          <a:xfrm>
            <a:off x="335886" y="1715540"/>
            <a:ext cx="8610558" cy="2657138"/>
          </a:xfrm>
          <a:prstGeom prst="rect">
            <a:avLst/>
          </a:prstGeom>
          <a:noFill/>
        </p:spPr>
        <p:txBody>
          <a:bodyPr wrap="square" rtlCol="0">
            <a:spAutoFit/>
          </a:bodyPr>
          <a:lstStyle/>
          <a:p>
            <a:pPr>
              <a:lnSpc>
                <a:spcPct val="150000"/>
              </a:lnSpc>
            </a:pPr>
            <a:r>
              <a:rPr lang="en-US" sz="1600" dirty="0"/>
              <a:t>3:00-3</a:t>
            </a:r>
            <a:r>
              <a:rPr lang="en-US" sz="1600" dirty="0" smtClean="0"/>
              <a:t>:15 Department News (Lan Wang), Round</a:t>
            </a:r>
            <a:r>
              <a:rPr lang="en-US" sz="1600" dirty="0"/>
              <a:t>-table </a:t>
            </a:r>
            <a:r>
              <a:rPr lang="en-US" sz="1600" dirty="0" smtClean="0"/>
              <a:t>Updates (IAB </a:t>
            </a:r>
            <a:r>
              <a:rPr lang="en-US" sz="1600" dirty="0"/>
              <a:t>and </a:t>
            </a:r>
            <a:r>
              <a:rPr lang="en-US" sz="1600" dirty="0" smtClean="0"/>
              <a:t>Faculty)</a:t>
            </a:r>
            <a:r>
              <a:rPr lang="en-US" sz="1600" dirty="0"/>
              <a:t/>
            </a:r>
            <a:br>
              <a:rPr lang="en-US" sz="1600" dirty="0"/>
            </a:br>
            <a:r>
              <a:rPr lang="en-US" sz="1600" dirty="0" smtClean="0"/>
              <a:t>3:15-</a:t>
            </a:r>
            <a:r>
              <a:rPr lang="en-US" sz="1600" dirty="0"/>
              <a:t>3</a:t>
            </a:r>
            <a:r>
              <a:rPr lang="en-US" sz="1600" dirty="0" smtClean="0"/>
              <a:t>:30</a:t>
            </a:r>
            <a:r>
              <a:rPr lang="en-US" sz="1600" dirty="0"/>
              <a:t> Spring 2017 Capstone </a:t>
            </a:r>
            <a:r>
              <a:rPr lang="en-US" sz="1600" dirty="0" smtClean="0"/>
              <a:t>course (Scott Fleming)</a:t>
            </a:r>
            <a:r>
              <a:rPr lang="en-US" sz="1600" dirty="0"/>
              <a:t/>
            </a:r>
            <a:br>
              <a:rPr lang="en-US" sz="1600" dirty="0"/>
            </a:br>
            <a:r>
              <a:rPr lang="en-US" sz="1600" dirty="0"/>
              <a:t>3</a:t>
            </a:r>
            <a:r>
              <a:rPr lang="en-US" sz="1600" dirty="0" smtClean="0"/>
              <a:t>:30-</a:t>
            </a:r>
            <a:r>
              <a:rPr lang="en-US" sz="1600" dirty="0"/>
              <a:t>3</a:t>
            </a:r>
            <a:r>
              <a:rPr lang="en-US" sz="1600" dirty="0" smtClean="0"/>
              <a:t>:</a:t>
            </a:r>
            <a:r>
              <a:rPr lang="en-US" sz="1600" dirty="0"/>
              <a:t>40 Competitive programming (Thomas Watson)</a:t>
            </a:r>
            <a:br>
              <a:rPr lang="en-US" sz="1600" dirty="0"/>
            </a:br>
            <a:r>
              <a:rPr lang="en-US" sz="1600" dirty="0" smtClean="0"/>
              <a:t>3:</a:t>
            </a:r>
            <a:r>
              <a:rPr lang="en-US" sz="1600" dirty="0"/>
              <a:t>4</a:t>
            </a:r>
            <a:r>
              <a:rPr lang="en-US" sz="1600" dirty="0" smtClean="0"/>
              <a:t>0-3:</a:t>
            </a:r>
            <a:r>
              <a:rPr lang="en-US" sz="1600" dirty="0"/>
              <a:t>5</a:t>
            </a:r>
            <a:r>
              <a:rPr lang="en-US" sz="1600" dirty="0" smtClean="0"/>
              <a:t>0 </a:t>
            </a:r>
            <a:r>
              <a:rPr lang="en-US" sz="1600" dirty="0"/>
              <a:t>Break</a:t>
            </a:r>
            <a:br>
              <a:rPr lang="en-US" sz="1600" dirty="0"/>
            </a:br>
            <a:r>
              <a:rPr lang="en-US" sz="1600" dirty="0" smtClean="0"/>
              <a:t>3:</a:t>
            </a:r>
            <a:r>
              <a:rPr lang="en-US" sz="1600" dirty="0"/>
              <a:t>5</a:t>
            </a:r>
            <a:r>
              <a:rPr lang="en-US" sz="1600" dirty="0" smtClean="0"/>
              <a:t>0</a:t>
            </a:r>
            <a:r>
              <a:rPr lang="en-US" sz="1600" dirty="0"/>
              <a:t>-4:</a:t>
            </a:r>
            <a:r>
              <a:rPr lang="en-US" sz="1600" dirty="0" smtClean="0"/>
              <a:t>20 </a:t>
            </a:r>
            <a:r>
              <a:rPr lang="en-US" sz="1600" dirty="0"/>
              <a:t>Undergraduate program overview and discussion (</a:t>
            </a:r>
            <a:r>
              <a:rPr lang="en-US" sz="1600" dirty="0" err="1"/>
              <a:t>Vinhthuy</a:t>
            </a:r>
            <a:r>
              <a:rPr lang="en-US" sz="1600" dirty="0"/>
              <a:t> </a:t>
            </a:r>
            <a:r>
              <a:rPr lang="en-US" sz="1600" dirty="0" err="1"/>
              <a:t>Phan</a:t>
            </a:r>
            <a:r>
              <a:rPr lang="en-US" sz="1600" dirty="0"/>
              <a:t>)</a:t>
            </a:r>
          </a:p>
          <a:p>
            <a:pPr>
              <a:lnSpc>
                <a:spcPct val="150000"/>
              </a:lnSpc>
            </a:pPr>
            <a:r>
              <a:rPr lang="en-US" sz="1600" dirty="0" smtClean="0"/>
              <a:t>4</a:t>
            </a:r>
            <a:r>
              <a:rPr lang="en-US" sz="1600" dirty="0"/>
              <a:t>:</a:t>
            </a:r>
            <a:r>
              <a:rPr lang="en-US" sz="1600" dirty="0" smtClean="0"/>
              <a:t>20-</a:t>
            </a:r>
            <a:r>
              <a:rPr lang="en-US" sz="1600" dirty="0"/>
              <a:t>4</a:t>
            </a:r>
            <a:r>
              <a:rPr lang="en-US" sz="1600" dirty="0" smtClean="0"/>
              <a:t>:40</a:t>
            </a:r>
            <a:r>
              <a:rPr lang="en-US" sz="1600" dirty="0"/>
              <a:t> </a:t>
            </a:r>
            <a:r>
              <a:rPr lang="en-US" sz="1600" dirty="0">
                <a:solidFill>
                  <a:srgbClr val="FF0000"/>
                </a:solidFill>
              </a:rPr>
              <a:t>Graduate program overview and discussion</a:t>
            </a:r>
            <a:r>
              <a:rPr lang="en-US" sz="1600" dirty="0"/>
              <a:t> (</a:t>
            </a:r>
            <a:r>
              <a:rPr lang="en-US" sz="1600" dirty="0" err="1"/>
              <a:t>Vasile</a:t>
            </a:r>
            <a:r>
              <a:rPr lang="en-US" sz="1600" dirty="0"/>
              <a:t> </a:t>
            </a:r>
            <a:r>
              <a:rPr lang="en-US" sz="1600" dirty="0" err="1"/>
              <a:t>Rus</a:t>
            </a:r>
            <a:r>
              <a:rPr lang="en-US" sz="1600" dirty="0"/>
              <a:t>)</a:t>
            </a:r>
          </a:p>
          <a:p>
            <a:pPr>
              <a:lnSpc>
                <a:spcPct val="150000"/>
              </a:lnSpc>
            </a:pPr>
            <a:r>
              <a:rPr lang="en-US" sz="1600" dirty="0" smtClean="0"/>
              <a:t>4:40-</a:t>
            </a:r>
            <a:r>
              <a:rPr lang="en-US" sz="1600" dirty="0"/>
              <a:t>5:00 </a:t>
            </a:r>
            <a:r>
              <a:rPr lang="en-US" sz="1600" dirty="0" smtClean="0"/>
              <a:t>Discussion </a:t>
            </a:r>
            <a:r>
              <a:rPr lang="en-US" sz="1600" dirty="0"/>
              <a:t>on strategies to increase graduate enrollment (</a:t>
            </a:r>
            <a:r>
              <a:rPr lang="en-US" sz="1600" dirty="0" err="1"/>
              <a:t>Dipankar</a:t>
            </a:r>
            <a:r>
              <a:rPr lang="en-US" sz="1600" dirty="0"/>
              <a:t> </a:t>
            </a:r>
            <a:r>
              <a:rPr lang="en-US" sz="1600" dirty="0" err="1"/>
              <a:t>Dasgupta</a:t>
            </a:r>
            <a:r>
              <a:rPr lang="en-US" sz="1600" dirty="0"/>
              <a:t>, Lan Wang)</a:t>
            </a:r>
          </a:p>
        </p:txBody>
      </p:sp>
    </p:spTree>
    <p:extLst>
      <p:ext uri="{BB962C8B-B14F-4D97-AF65-F5344CB8AC3E}">
        <p14:creationId xmlns:p14="http://schemas.microsoft.com/office/powerpoint/2010/main" val="892452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0" y="762951"/>
            <a:ext cx="9144000" cy="838200"/>
          </a:xfrm>
        </p:spPr>
        <p:txBody>
          <a:bodyPr>
            <a:normAutofit fontScale="90000"/>
          </a:bodyPr>
          <a:lstStyle/>
          <a:p>
            <a:r>
              <a:rPr lang="en-US" dirty="0" smtClean="0"/>
              <a:t>New IAB Member: Shiloh </a:t>
            </a:r>
            <a:r>
              <a:rPr lang="en-US" dirty="0" err="1" smtClean="0"/>
              <a:t>Barnat</a:t>
            </a:r>
            <a:r>
              <a:rPr lang="en-US" dirty="0" smtClean="0"/>
              <a:t> Goodman </a:t>
            </a:r>
            <a:r>
              <a:rPr lang="en-US" sz="3500" dirty="0" smtClean="0"/>
              <a:t/>
            </a:r>
            <a:br>
              <a:rPr lang="en-US" sz="3500" dirty="0" smtClean="0"/>
            </a:br>
            <a:endParaRPr lang="en-US" sz="2700" dirty="0"/>
          </a:p>
        </p:txBody>
      </p:sp>
      <p:sp>
        <p:nvSpPr>
          <p:cNvPr id="8" name="TextBox 7"/>
          <p:cNvSpPr txBox="1"/>
          <p:nvPr/>
        </p:nvSpPr>
        <p:spPr>
          <a:xfrm>
            <a:off x="6532775" y="3429000"/>
            <a:ext cx="184731"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4952999" y="1930243"/>
            <a:ext cx="4021667" cy="3662846"/>
          </a:xfrm>
        </p:spPr>
        <p:txBody>
          <a:bodyPr>
            <a:normAutofit fontScale="55000" lnSpcReduction="20000"/>
          </a:bodyPr>
          <a:lstStyle/>
          <a:p>
            <a:pPr marL="0" indent="0">
              <a:buNone/>
            </a:pPr>
            <a:r>
              <a:rPr lang="en-US" sz="4400" dirty="0" smtClean="0">
                <a:effectLst>
                  <a:outerShdw blurRad="38100" dist="38100" dir="2700000" algn="tl">
                    <a:srgbClr val="000000">
                      <a:alpha val="43137"/>
                    </a:srgbClr>
                  </a:outerShdw>
                </a:effectLst>
              </a:rPr>
              <a:t>VP, User Experience Strategy</a:t>
            </a:r>
          </a:p>
          <a:p>
            <a:pPr marL="0" indent="0">
              <a:buNone/>
            </a:pPr>
            <a:r>
              <a:rPr lang="en-US" sz="5100" dirty="0" err="1" smtClean="0">
                <a:effectLst>
                  <a:outerShdw blurRad="38100" dist="38100" dir="2700000" algn="tl">
                    <a:srgbClr val="000000">
                      <a:alpha val="43137"/>
                    </a:srgbClr>
                  </a:outerShdw>
                </a:effectLst>
              </a:rPr>
              <a:t>Lokion</a:t>
            </a:r>
            <a:endParaRPr lang="en-US" sz="5100" dirty="0" smtClean="0">
              <a:effectLst>
                <a:outerShdw blurRad="38100" dist="38100" dir="2700000" algn="tl">
                  <a:srgbClr val="000000">
                    <a:alpha val="43137"/>
                  </a:srgbClr>
                </a:outerShdw>
              </a:effectLst>
            </a:endParaRPr>
          </a:p>
          <a:p>
            <a:pPr marL="0" indent="0">
              <a:buNone/>
            </a:pPr>
            <a:endParaRPr lang="en-US" sz="4400" dirty="0" smtClean="0">
              <a:effectLst>
                <a:outerShdw blurRad="38100" dist="38100" dir="2700000" algn="tl">
                  <a:srgbClr val="000000">
                    <a:alpha val="43137"/>
                  </a:srgbClr>
                </a:outerShdw>
              </a:effectLst>
            </a:endParaRPr>
          </a:p>
          <a:p>
            <a:pPr marL="0" indent="0">
              <a:buNone/>
            </a:pPr>
            <a:r>
              <a:rPr lang="en-US" sz="4400" dirty="0" smtClean="0">
                <a:effectLst>
                  <a:outerShdw blurRad="38100" dist="38100" dir="2700000" algn="tl">
                    <a:srgbClr val="000000">
                      <a:alpha val="43137"/>
                    </a:srgbClr>
                  </a:outerShdw>
                </a:effectLst>
              </a:rPr>
              <a:t>Masters</a:t>
            </a:r>
            <a:r>
              <a:rPr lang="en-US" sz="4400" dirty="0">
                <a:effectLst>
                  <a:outerShdw blurRad="38100" dist="38100" dir="2700000" algn="tl">
                    <a:srgbClr val="000000">
                      <a:alpha val="43137"/>
                    </a:srgbClr>
                  </a:outerShdw>
                </a:effectLst>
              </a:rPr>
              <a:t>, </a:t>
            </a:r>
            <a:r>
              <a:rPr lang="en-US" sz="4400" dirty="0" smtClean="0">
                <a:effectLst>
                  <a:outerShdw blurRad="38100" dist="38100" dir="2700000" algn="tl">
                    <a:srgbClr val="000000">
                      <a:alpha val="43137"/>
                    </a:srgbClr>
                  </a:outerShdw>
                </a:effectLst>
              </a:rPr>
              <a:t>Sociology, </a:t>
            </a:r>
            <a:r>
              <a:rPr lang="en-US" sz="4400" dirty="0">
                <a:effectLst>
                  <a:outerShdw blurRad="38100" dist="38100" dir="2700000" algn="tl">
                    <a:srgbClr val="000000">
                      <a:alpha val="43137"/>
                    </a:srgbClr>
                  </a:outerShdw>
                </a:effectLst>
              </a:rPr>
              <a:t>University of New </a:t>
            </a:r>
            <a:r>
              <a:rPr lang="en-US" sz="4400" dirty="0" smtClean="0">
                <a:effectLst>
                  <a:outerShdw blurRad="38100" dist="38100" dir="2700000" algn="tl">
                    <a:srgbClr val="000000">
                      <a:alpha val="43137"/>
                    </a:srgbClr>
                  </a:outerShdw>
                </a:effectLst>
              </a:rPr>
              <a:t>Orleans, 1994 </a:t>
            </a:r>
            <a:endParaRPr lang="en-US" sz="4400" dirty="0">
              <a:effectLst>
                <a:outerShdw blurRad="38100" dist="38100" dir="2700000" algn="tl">
                  <a:srgbClr val="000000">
                    <a:alpha val="43137"/>
                  </a:srgbClr>
                </a:outerShdw>
              </a:effectLst>
            </a:endParaRPr>
          </a:p>
          <a:p>
            <a:pPr marL="0" indent="0">
              <a:buNone/>
            </a:pPr>
            <a:r>
              <a:rPr lang="en-US" sz="4400" dirty="0">
                <a:effectLst>
                  <a:outerShdw blurRad="38100" dist="38100" dir="2700000" algn="tl">
                    <a:srgbClr val="000000">
                      <a:alpha val="43137"/>
                    </a:srgbClr>
                  </a:outerShdw>
                </a:effectLst>
              </a:rPr>
              <a:t>   </a:t>
            </a:r>
          </a:p>
          <a:p>
            <a:pPr marL="0" indent="0">
              <a:buNone/>
            </a:pPr>
            <a:r>
              <a:rPr lang="en-US" sz="4400" dirty="0" smtClean="0">
                <a:effectLst>
                  <a:outerShdw blurRad="38100" dist="38100" dir="2700000" algn="tl">
                    <a:srgbClr val="000000">
                      <a:alpha val="43137"/>
                    </a:srgbClr>
                  </a:outerShdw>
                </a:effectLst>
              </a:rPr>
              <a:t>BA, </a:t>
            </a:r>
            <a:r>
              <a:rPr lang="en-US" sz="4400" dirty="0">
                <a:effectLst>
                  <a:outerShdw blurRad="38100" dist="38100" dir="2700000" algn="tl">
                    <a:srgbClr val="000000">
                      <a:alpha val="43137"/>
                    </a:srgbClr>
                  </a:outerShdw>
                </a:effectLst>
              </a:rPr>
              <a:t>Political Science, Philosophy, French &amp; </a:t>
            </a:r>
            <a:r>
              <a:rPr lang="en-US" sz="4400" dirty="0" smtClean="0">
                <a:effectLst>
                  <a:outerShdw blurRad="38100" dist="38100" dir="2700000" algn="tl">
                    <a:srgbClr val="000000">
                      <a:alpha val="43137"/>
                    </a:srgbClr>
                  </a:outerShdw>
                </a:effectLst>
              </a:rPr>
              <a:t>Spanish, Tulane University, 1993</a:t>
            </a:r>
            <a:endParaRPr lang="en-US" sz="4400" dirty="0">
              <a:effectLst>
                <a:outerShdw blurRad="38100" dist="38100" dir="2700000" algn="tl">
                  <a:srgbClr val="000000">
                    <a:alpha val="43137"/>
                  </a:srgbClr>
                </a:outerShdw>
              </a:effectLst>
            </a:endParaRPr>
          </a:p>
        </p:txBody>
      </p:sp>
      <p:pic>
        <p:nvPicPr>
          <p:cNvPr id="9" name="Picture 8" descr="barnat-shilo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668" y="1721556"/>
            <a:ext cx="3414888" cy="3414888"/>
          </a:xfrm>
          <a:prstGeom prst="rect">
            <a:avLst/>
          </a:prstGeom>
        </p:spPr>
      </p:pic>
    </p:spTree>
    <p:extLst>
      <p:ext uri="{BB962C8B-B14F-4D97-AF65-F5344CB8AC3E}">
        <p14:creationId xmlns:p14="http://schemas.microsoft.com/office/powerpoint/2010/main" val="310924170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76793"/>
            <a:ext cx="7772400" cy="2387600"/>
          </a:xfrm>
        </p:spPr>
        <p:txBody>
          <a:bodyPr/>
          <a:lstStyle/>
          <a:p>
            <a:r>
              <a:rPr lang="en-US" dirty="0"/>
              <a:t>Graduate </a:t>
            </a:r>
            <a:r>
              <a:rPr lang="en-US" dirty="0" smtClean="0"/>
              <a:t>Programs</a:t>
            </a:r>
            <a:endParaRPr lang="en-US" b="1" dirty="0"/>
          </a:p>
        </p:txBody>
      </p:sp>
      <p:sp>
        <p:nvSpPr>
          <p:cNvPr id="3" name="Subtitle 2"/>
          <p:cNvSpPr>
            <a:spLocks noGrp="1"/>
          </p:cNvSpPr>
          <p:nvPr>
            <p:ph type="subTitle" idx="1"/>
          </p:nvPr>
        </p:nvSpPr>
        <p:spPr/>
        <p:txBody>
          <a:bodyPr/>
          <a:lstStyle/>
          <a:p>
            <a:r>
              <a:rPr lang="en-US" dirty="0" smtClean="0"/>
              <a:t>Dr. Vasile Rus (</a:t>
            </a:r>
            <a:r>
              <a:rPr lang="en-US" smtClean="0">
                <a:hlinkClick r:id="rId2"/>
              </a:rPr>
              <a:t>vrus@memphis.edu</a:t>
            </a:r>
            <a:r>
              <a:rPr lang="en-US" smtClean="0"/>
              <a:t>)</a:t>
            </a:r>
            <a:endParaRPr lang="en-US" dirty="0" smtClean="0"/>
          </a:p>
        </p:txBody>
      </p:sp>
    </p:spTree>
    <p:extLst>
      <p:ext uri="{BB962C8B-B14F-4D97-AF65-F5344CB8AC3E}">
        <p14:creationId xmlns:p14="http://schemas.microsoft.com/office/powerpoint/2010/main" val="232727494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Graduate Programs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Masters of Science</a:t>
            </a:r>
          </a:p>
          <a:p>
            <a:pPr lvl="1"/>
            <a:r>
              <a:rPr lang="en-US" dirty="0" smtClean="0"/>
              <a:t>Computer Science</a:t>
            </a:r>
          </a:p>
          <a:p>
            <a:pPr lvl="1"/>
            <a:r>
              <a:rPr lang="en-US" dirty="0" smtClean="0"/>
              <a:t>Bioinformatics</a:t>
            </a:r>
          </a:p>
          <a:p>
            <a:r>
              <a:rPr lang="en-US" dirty="0" smtClean="0"/>
              <a:t>Doctor of Philosophy (PhD)</a:t>
            </a:r>
          </a:p>
          <a:p>
            <a:r>
              <a:rPr lang="en-US" dirty="0" smtClean="0"/>
              <a:t>Two Certificates</a:t>
            </a:r>
          </a:p>
          <a:p>
            <a:pPr lvl="1"/>
            <a:r>
              <a:rPr lang="en-US" dirty="0" err="1" smtClean="0"/>
              <a:t>CyberSecurity</a:t>
            </a:r>
            <a:r>
              <a:rPr lang="en-US" dirty="0" smtClean="0"/>
              <a:t>/Information Assurance</a:t>
            </a:r>
          </a:p>
          <a:p>
            <a:pPr lvl="1"/>
            <a:r>
              <a:rPr lang="en-US" dirty="0" smtClean="0"/>
              <a:t>Data Science</a:t>
            </a:r>
          </a:p>
          <a:p>
            <a:r>
              <a:rPr lang="en-US" dirty="0" smtClean="0"/>
              <a:t>Workshops</a:t>
            </a:r>
          </a:p>
          <a:p>
            <a:pPr lvl="1"/>
            <a:r>
              <a:rPr lang="en-US" dirty="0" smtClean="0"/>
              <a:t>R</a:t>
            </a:r>
          </a:p>
          <a:p>
            <a:pPr lvl="1"/>
            <a:r>
              <a:rPr lang="en-US" dirty="0" smtClean="0"/>
              <a:t>Python</a:t>
            </a:r>
          </a:p>
          <a:p>
            <a:pPr lvl="1"/>
            <a:r>
              <a:rPr lang="en-US" dirty="0" smtClean="0"/>
              <a:t>Software Testing</a:t>
            </a:r>
            <a:endParaRPr lang="en-US" dirty="0"/>
          </a:p>
        </p:txBody>
      </p:sp>
    </p:spTree>
    <p:extLst>
      <p:ext uri="{BB962C8B-B14F-4D97-AF65-F5344CB8AC3E}">
        <p14:creationId xmlns:p14="http://schemas.microsoft.com/office/powerpoint/2010/main" val="18200665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Masters Requirements</a:t>
            </a:r>
            <a:endParaRPr lang="en-US" dirty="0"/>
          </a:p>
        </p:txBody>
      </p:sp>
      <p:sp>
        <p:nvSpPr>
          <p:cNvPr id="3" name="Content Placeholder 2"/>
          <p:cNvSpPr>
            <a:spLocks noGrp="1"/>
          </p:cNvSpPr>
          <p:nvPr>
            <p:ph idx="1"/>
          </p:nvPr>
        </p:nvSpPr>
        <p:spPr/>
        <p:txBody>
          <a:bodyPr>
            <a:normAutofit fontScale="92500"/>
          </a:bodyPr>
          <a:lstStyle/>
          <a:p>
            <a:r>
              <a:rPr lang="en-US" b="1" dirty="0"/>
              <a:t>33 credit hours </a:t>
            </a:r>
            <a:endParaRPr lang="en-US" dirty="0" smtClean="0"/>
          </a:p>
          <a:p>
            <a:r>
              <a:rPr lang="en-US" dirty="0" smtClean="0"/>
              <a:t>Core Requirements:</a:t>
            </a:r>
            <a:endParaRPr lang="en-US" dirty="0"/>
          </a:p>
          <a:p>
            <a:pPr lvl="1"/>
            <a:r>
              <a:rPr lang="en-US" dirty="0" smtClean="0"/>
              <a:t>COMP </a:t>
            </a:r>
            <a:r>
              <a:rPr lang="en-US" dirty="0"/>
              <a:t>7012 - </a:t>
            </a:r>
            <a:r>
              <a:rPr lang="en-US" dirty="0" err="1"/>
              <a:t>Fndtns</a:t>
            </a:r>
            <a:r>
              <a:rPr lang="en-US" dirty="0"/>
              <a:t>/Software </a:t>
            </a:r>
            <a:r>
              <a:rPr lang="en-US" dirty="0" err="1"/>
              <a:t>Engr</a:t>
            </a:r>
            <a:endParaRPr lang="en-US" dirty="0"/>
          </a:p>
          <a:p>
            <a:pPr lvl="1"/>
            <a:r>
              <a:rPr lang="en-US" dirty="0"/>
              <a:t>COMP 7212 - Operating/</a:t>
            </a:r>
            <a:r>
              <a:rPr lang="en-US" dirty="0" err="1"/>
              <a:t>Distrib</a:t>
            </a:r>
            <a:r>
              <a:rPr lang="en-US" dirty="0"/>
              <a:t> Sys</a:t>
            </a:r>
          </a:p>
          <a:p>
            <a:pPr lvl="1"/>
            <a:r>
              <a:rPr lang="en-US" dirty="0"/>
              <a:t>COMP 7612 - Foundations of Computing</a:t>
            </a:r>
          </a:p>
          <a:p>
            <a:pPr lvl="1"/>
            <a:r>
              <a:rPr lang="en-US" dirty="0"/>
              <a:t>COMP 7712 - Algorithms/</a:t>
            </a:r>
            <a:r>
              <a:rPr lang="en-US" dirty="0" err="1"/>
              <a:t>Prob</a:t>
            </a:r>
            <a:r>
              <a:rPr lang="en-US" dirty="0"/>
              <a:t> </a:t>
            </a:r>
            <a:r>
              <a:rPr lang="en-US" dirty="0" err="1"/>
              <a:t>Solv</a:t>
            </a:r>
            <a:endParaRPr lang="en-US" dirty="0"/>
          </a:p>
          <a:p>
            <a:r>
              <a:rPr lang="en-US" dirty="0"/>
              <a:t>Project/Thesis</a:t>
            </a:r>
            <a:r>
              <a:rPr lang="en-US" dirty="0" smtClean="0"/>
              <a:t>:</a:t>
            </a:r>
            <a:endParaRPr lang="en-US" dirty="0"/>
          </a:p>
          <a:p>
            <a:pPr lvl="1"/>
            <a:r>
              <a:rPr lang="en-US" dirty="0"/>
              <a:t>COMP 7996 - Advanced Topics in Computer Science</a:t>
            </a:r>
          </a:p>
          <a:p>
            <a:pPr lvl="1"/>
            <a:r>
              <a:rPr lang="en-US" dirty="0"/>
              <a:t>COMP 7980 - Master's </a:t>
            </a:r>
            <a:r>
              <a:rPr lang="en-US" dirty="0" smtClean="0"/>
              <a:t>Project</a:t>
            </a:r>
            <a:endParaRPr lang="en-US" dirty="0"/>
          </a:p>
        </p:txBody>
      </p:sp>
    </p:spTree>
    <p:extLst>
      <p:ext uri="{BB962C8B-B14F-4D97-AF65-F5344CB8AC3E}">
        <p14:creationId xmlns:p14="http://schemas.microsoft.com/office/powerpoint/2010/main" val="2993008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Certificate In </a:t>
            </a:r>
            <a:r>
              <a:rPr lang="en-US" dirty="0" smtClean="0"/>
              <a:t>Cyber Security</a:t>
            </a:r>
            <a:r>
              <a:rPr lang="en-US" dirty="0" smtClean="0"/>
              <a:t>/IA</a:t>
            </a:r>
            <a:endParaRPr lang="en-US" dirty="0"/>
          </a:p>
        </p:txBody>
      </p:sp>
      <p:sp>
        <p:nvSpPr>
          <p:cNvPr id="3" name="Content Placeholder 2"/>
          <p:cNvSpPr>
            <a:spLocks noGrp="1"/>
          </p:cNvSpPr>
          <p:nvPr>
            <p:ph idx="1"/>
          </p:nvPr>
        </p:nvSpPr>
        <p:spPr/>
        <p:txBody>
          <a:bodyPr>
            <a:normAutofit fontScale="85000" lnSpcReduction="20000"/>
          </a:bodyPr>
          <a:lstStyle/>
          <a:p>
            <a:r>
              <a:rPr lang="en-US" dirty="0"/>
              <a:t>Major Cyber Security and Information Assurance </a:t>
            </a:r>
            <a:r>
              <a:rPr lang="en-US" dirty="0" smtClean="0"/>
              <a:t>Courses</a:t>
            </a:r>
            <a:endParaRPr lang="en-US" dirty="0"/>
          </a:p>
          <a:p>
            <a:pPr lvl="1"/>
            <a:r>
              <a:rPr lang="en-US" dirty="0"/>
              <a:t>COMP 6410 - Computer Security</a:t>
            </a:r>
          </a:p>
          <a:p>
            <a:pPr lvl="1"/>
            <a:r>
              <a:rPr lang="en-US" dirty="0"/>
              <a:t>COMP </a:t>
            </a:r>
            <a:r>
              <a:rPr lang="en-US" dirty="0" smtClean="0"/>
              <a:t>7120/8120</a:t>
            </a:r>
            <a:r>
              <a:rPr lang="en-US" dirty="0"/>
              <a:t> (Same as MIS 7670). Cryptography and Data Security</a:t>
            </a:r>
          </a:p>
          <a:p>
            <a:pPr lvl="1"/>
            <a:r>
              <a:rPr lang="en-US" dirty="0"/>
              <a:t>COMP </a:t>
            </a:r>
            <a:r>
              <a:rPr lang="en-US" dirty="0" smtClean="0"/>
              <a:t>7327</a:t>
            </a:r>
            <a:r>
              <a:rPr lang="en-US" dirty="0"/>
              <a:t>/</a:t>
            </a:r>
            <a:r>
              <a:rPr lang="en-US" dirty="0" smtClean="0"/>
              <a:t>8327</a:t>
            </a:r>
            <a:r>
              <a:rPr lang="en-US" dirty="0"/>
              <a:t>. Network and Internet Security</a:t>
            </a:r>
          </a:p>
          <a:p>
            <a:r>
              <a:rPr lang="en-US" dirty="0" smtClean="0"/>
              <a:t>Cyber </a:t>
            </a:r>
            <a:r>
              <a:rPr lang="en-US" dirty="0"/>
              <a:t>Security and Information Assurance </a:t>
            </a:r>
            <a:r>
              <a:rPr lang="en-US" dirty="0" smtClean="0"/>
              <a:t>Electives</a:t>
            </a:r>
            <a:endParaRPr lang="en-US" dirty="0"/>
          </a:p>
          <a:p>
            <a:pPr lvl="1"/>
            <a:r>
              <a:rPr lang="en-US" dirty="0"/>
              <a:t>COMP 6272 - System Admin and Unix </a:t>
            </a:r>
            <a:r>
              <a:rPr lang="en-US" dirty="0" err="1"/>
              <a:t>Prog</a:t>
            </a:r>
            <a:endParaRPr lang="en-US" dirty="0"/>
          </a:p>
          <a:p>
            <a:pPr lvl="1"/>
            <a:r>
              <a:rPr lang="en-US" dirty="0"/>
              <a:t>COMP 7900 - Cyber Ethics</a:t>
            </a:r>
          </a:p>
          <a:p>
            <a:pPr lvl="1"/>
            <a:r>
              <a:rPr lang="en-US" dirty="0"/>
              <a:t>COMP 7125 - Computer Forensics</a:t>
            </a:r>
          </a:p>
          <a:p>
            <a:pPr lvl="1"/>
            <a:r>
              <a:rPr lang="en-US" dirty="0"/>
              <a:t>LAW </a:t>
            </a:r>
            <a:r>
              <a:rPr lang="en-US" dirty="0" smtClean="0"/>
              <a:t>386 - </a:t>
            </a:r>
            <a:r>
              <a:rPr lang="en-US" dirty="0"/>
              <a:t>Cyber Law</a:t>
            </a:r>
          </a:p>
          <a:p>
            <a:pPr lvl="1"/>
            <a:r>
              <a:rPr lang="en-US" dirty="0"/>
              <a:t>CJUS 6180 - Corp/White Collar Crime</a:t>
            </a:r>
          </a:p>
        </p:txBody>
      </p:sp>
    </p:spTree>
    <p:extLst>
      <p:ext uri="{BB962C8B-B14F-4D97-AF65-F5344CB8AC3E}">
        <p14:creationId xmlns:p14="http://schemas.microsoft.com/office/powerpoint/2010/main" val="233637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t>Graduate Certificate in Data Science</a:t>
            </a:r>
            <a:endParaRPr lang="en-US" dirty="0"/>
          </a:p>
        </p:txBody>
      </p:sp>
      <p:sp>
        <p:nvSpPr>
          <p:cNvPr id="3" name="Content Placeholder 2"/>
          <p:cNvSpPr>
            <a:spLocks noGrp="1"/>
          </p:cNvSpPr>
          <p:nvPr>
            <p:ph idx="1"/>
          </p:nvPr>
        </p:nvSpPr>
        <p:spPr/>
        <p:txBody>
          <a:bodyPr>
            <a:normAutofit fontScale="92500" lnSpcReduction="20000"/>
          </a:bodyPr>
          <a:lstStyle/>
          <a:p>
            <a:r>
              <a:rPr lang="en-US" dirty="0"/>
              <a:t>Data Science Core </a:t>
            </a:r>
            <a:r>
              <a:rPr lang="en-US" dirty="0" smtClean="0"/>
              <a:t>Courses</a:t>
            </a:r>
            <a:endParaRPr lang="en-US" dirty="0"/>
          </a:p>
          <a:p>
            <a:pPr lvl="1"/>
            <a:r>
              <a:rPr lang="en-US" dirty="0"/>
              <a:t>COMP 7150 - Fundamentals of Data Science</a:t>
            </a:r>
          </a:p>
          <a:p>
            <a:pPr lvl="1"/>
            <a:r>
              <a:rPr lang="en-US" dirty="0" smtClean="0"/>
              <a:t>COMP </a:t>
            </a:r>
            <a:r>
              <a:rPr lang="en-US" dirty="0"/>
              <a:t>7745 - Machine Learning</a:t>
            </a:r>
          </a:p>
          <a:p>
            <a:r>
              <a:rPr lang="en-US" dirty="0" smtClean="0"/>
              <a:t>Data </a:t>
            </a:r>
            <a:r>
              <a:rPr lang="en-US" dirty="0"/>
              <a:t>Science </a:t>
            </a:r>
            <a:r>
              <a:rPr lang="en-US" dirty="0" smtClean="0"/>
              <a:t>Electives</a:t>
            </a:r>
            <a:endParaRPr lang="en-US" dirty="0"/>
          </a:p>
          <a:p>
            <a:pPr lvl="1"/>
            <a:r>
              <a:rPr lang="en-US" dirty="0"/>
              <a:t>COMP 6118 - Introduction to Data </a:t>
            </a:r>
            <a:r>
              <a:rPr lang="en-US" dirty="0" smtClean="0"/>
              <a:t>Mining, COMP </a:t>
            </a:r>
            <a:r>
              <a:rPr lang="en-US" dirty="0"/>
              <a:t>7115 - Database </a:t>
            </a:r>
            <a:r>
              <a:rPr lang="en-US" dirty="0" smtClean="0"/>
              <a:t>Systems, COMP </a:t>
            </a:r>
            <a:r>
              <a:rPr lang="en-US" dirty="0"/>
              <a:t>7116 - </a:t>
            </a:r>
            <a:r>
              <a:rPr lang="en-US" dirty="0" err="1"/>
              <a:t>Adv</a:t>
            </a:r>
            <a:r>
              <a:rPr lang="en-US" dirty="0"/>
              <a:t> Database </a:t>
            </a:r>
            <a:r>
              <a:rPr lang="en-US" dirty="0" smtClean="0"/>
              <a:t>Systems, COMP </a:t>
            </a:r>
            <a:r>
              <a:rPr lang="en-US" dirty="0"/>
              <a:t>7118 - Data </a:t>
            </a:r>
            <a:r>
              <a:rPr lang="en-US" dirty="0" smtClean="0"/>
              <a:t>Mining, COMP </a:t>
            </a:r>
            <a:r>
              <a:rPr lang="en-US" dirty="0"/>
              <a:t>7130 - Inform Retrieval/Web </a:t>
            </a:r>
            <a:r>
              <a:rPr lang="en-US" dirty="0" smtClean="0"/>
              <a:t>Search, COMP </a:t>
            </a:r>
            <a:r>
              <a:rPr lang="en-US" dirty="0"/>
              <a:t>7740 - Neural </a:t>
            </a:r>
            <a:r>
              <a:rPr lang="en-US" dirty="0" smtClean="0"/>
              <a:t>Networks, COMP </a:t>
            </a:r>
            <a:r>
              <a:rPr lang="en-US" dirty="0"/>
              <a:t>7747 - </a:t>
            </a:r>
            <a:r>
              <a:rPr lang="en-US" dirty="0" err="1"/>
              <a:t>Adv</a:t>
            </a:r>
            <a:r>
              <a:rPr lang="en-US" dirty="0"/>
              <a:t> Topics in Machine </a:t>
            </a:r>
            <a:r>
              <a:rPr lang="en-US" dirty="0" smtClean="0"/>
              <a:t>Learning, COMP </a:t>
            </a:r>
            <a:r>
              <a:rPr lang="en-US" dirty="0"/>
              <a:t>7780 - Natural Lang </a:t>
            </a:r>
            <a:r>
              <a:rPr lang="en-US" dirty="0" err="1" smtClean="0"/>
              <a:t>Processng</a:t>
            </a:r>
            <a:r>
              <a:rPr lang="en-US" dirty="0" smtClean="0"/>
              <a:t>, MATH </a:t>
            </a:r>
            <a:r>
              <a:rPr lang="en-US" dirty="0"/>
              <a:t>7670 - App Stochastic </a:t>
            </a:r>
            <a:r>
              <a:rPr lang="en-US" dirty="0" smtClean="0"/>
              <a:t>Models, MATH </a:t>
            </a:r>
            <a:r>
              <a:rPr lang="en-US" dirty="0"/>
              <a:t>7680 - Bayesian </a:t>
            </a:r>
            <a:r>
              <a:rPr lang="en-US" dirty="0" smtClean="0"/>
              <a:t>Inference, PSYC </a:t>
            </a:r>
            <a:r>
              <a:rPr lang="en-US" dirty="0"/>
              <a:t>7302 - </a:t>
            </a:r>
            <a:r>
              <a:rPr lang="en-US" dirty="0" err="1"/>
              <a:t>Adv</a:t>
            </a:r>
            <a:r>
              <a:rPr lang="en-US" dirty="0"/>
              <a:t> Statistics Psych </a:t>
            </a:r>
            <a:r>
              <a:rPr lang="en-US" dirty="0" smtClean="0"/>
              <a:t>I</a:t>
            </a:r>
            <a:endParaRPr lang="en-US" dirty="0"/>
          </a:p>
        </p:txBody>
      </p:sp>
    </p:spTree>
    <p:extLst>
      <p:ext uri="{BB962C8B-B14F-4D97-AF65-F5344CB8AC3E}">
        <p14:creationId xmlns:p14="http://schemas.microsoft.com/office/powerpoint/2010/main" val="1391148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Any topic we should include in our programs?</a:t>
            </a:r>
          </a:p>
          <a:p>
            <a:r>
              <a:rPr lang="en-US" dirty="0" smtClean="0"/>
              <a:t>Any specific needs or trends in your organization/industry?</a:t>
            </a:r>
          </a:p>
          <a:p>
            <a:r>
              <a:rPr lang="en-US" dirty="0" smtClean="0"/>
              <a:t>Anything else?</a:t>
            </a:r>
            <a:endParaRPr lang="en-US" dirty="0"/>
          </a:p>
        </p:txBody>
      </p:sp>
    </p:spTree>
    <p:extLst>
      <p:ext uri="{BB962C8B-B14F-4D97-AF65-F5344CB8AC3E}">
        <p14:creationId xmlns:p14="http://schemas.microsoft.com/office/powerpoint/2010/main" val="951965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0" y="500497"/>
            <a:ext cx="9601200" cy="838200"/>
          </a:xfrm>
        </p:spPr>
        <p:txBody>
          <a:bodyPr>
            <a:normAutofit/>
          </a:bodyPr>
          <a:lstStyle/>
          <a:p>
            <a:r>
              <a:rPr lang="en-US" dirty="0" smtClean="0"/>
              <a:t>Agenda</a:t>
            </a:r>
            <a:endParaRPr lang="en-US" sz="3500" dirty="0"/>
          </a:p>
        </p:txBody>
      </p:sp>
      <p:sp>
        <p:nvSpPr>
          <p:cNvPr id="8" name="TextBox 7"/>
          <p:cNvSpPr txBox="1"/>
          <p:nvPr/>
        </p:nvSpPr>
        <p:spPr>
          <a:xfrm>
            <a:off x="6532775" y="3429000"/>
            <a:ext cx="184731" cy="369332"/>
          </a:xfrm>
          <a:prstGeom prst="rect">
            <a:avLst/>
          </a:prstGeom>
          <a:noFill/>
        </p:spPr>
        <p:txBody>
          <a:bodyPr wrap="none" rtlCol="0">
            <a:spAutoFit/>
          </a:bodyPr>
          <a:lstStyle/>
          <a:p>
            <a:endParaRPr lang="en-US" dirty="0"/>
          </a:p>
        </p:txBody>
      </p:sp>
      <p:sp>
        <p:nvSpPr>
          <p:cNvPr id="6" name="TextBox 5"/>
          <p:cNvSpPr txBox="1"/>
          <p:nvPr/>
        </p:nvSpPr>
        <p:spPr>
          <a:xfrm>
            <a:off x="335886" y="1715540"/>
            <a:ext cx="8610558" cy="2657138"/>
          </a:xfrm>
          <a:prstGeom prst="rect">
            <a:avLst/>
          </a:prstGeom>
          <a:noFill/>
        </p:spPr>
        <p:txBody>
          <a:bodyPr wrap="square" rtlCol="0">
            <a:spAutoFit/>
          </a:bodyPr>
          <a:lstStyle/>
          <a:p>
            <a:pPr>
              <a:lnSpc>
                <a:spcPct val="150000"/>
              </a:lnSpc>
            </a:pPr>
            <a:r>
              <a:rPr lang="en-US" sz="1600" dirty="0"/>
              <a:t>3:00-3</a:t>
            </a:r>
            <a:r>
              <a:rPr lang="en-US" sz="1600" dirty="0" smtClean="0"/>
              <a:t>:15 Department News (Lan Wang), Round</a:t>
            </a:r>
            <a:r>
              <a:rPr lang="en-US" sz="1600" dirty="0"/>
              <a:t>-table </a:t>
            </a:r>
            <a:r>
              <a:rPr lang="en-US" sz="1600" dirty="0" smtClean="0"/>
              <a:t>Updates (IAB </a:t>
            </a:r>
            <a:r>
              <a:rPr lang="en-US" sz="1600" dirty="0"/>
              <a:t>and </a:t>
            </a:r>
            <a:r>
              <a:rPr lang="en-US" sz="1600" dirty="0" smtClean="0"/>
              <a:t>Faculty)</a:t>
            </a:r>
            <a:r>
              <a:rPr lang="en-US" sz="1600" dirty="0"/>
              <a:t/>
            </a:r>
            <a:br>
              <a:rPr lang="en-US" sz="1600" dirty="0"/>
            </a:br>
            <a:r>
              <a:rPr lang="en-US" sz="1600" dirty="0" smtClean="0"/>
              <a:t>3:15-</a:t>
            </a:r>
            <a:r>
              <a:rPr lang="en-US" sz="1600" dirty="0"/>
              <a:t>3</a:t>
            </a:r>
            <a:r>
              <a:rPr lang="en-US" sz="1600" dirty="0" smtClean="0"/>
              <a:t>:30</a:t>
            </a:r>
            <a:r>
              <a:rPr lang="en-US" sz="1600" dirty="0"/>
              <a:t> Spring 2017 Capstone </a:t>
            </a:r>
            <a:r>
              <a:rPr lang="en-US" sz="1600" dirty="0" smtClean="0"/>
              <a:t>course (Scott Fleming)</a:t>
            </a:r>
            <a:r>
              <a:rPr lang="en-US" sz="1600" dirty="0"/>
              <a:t/>
            </a:r>
            <a:br>
              <a:rPr lang="en-US" sz="1600" dirty="0"/>
            </a:br>
            <a:r>
              <a:rPr lang="en-US" sz="1600" dirty="0"/>
              <a:t>3</a:t>
            </a:r>
            <a:r>
              <a:rPr lang="en-US" sz="1600" dirty="0" smtClean="0"/>
              <a:t>:30-</a:t>
            </a:r>
            <a:r>
              <a:rPr lang="en-US" sz="1600" dirty="0"/>
              <a:t>3</a:t>
            </a:r>
            <a:r>
              <a:rPr lang="en-US" sz="1600" dirty="0" smtClean="0"/>
              <a:t>:</a:t>
            </a:r>
            <a:r>
              <a:rPr lang="en-US" sz="1600" dirty="0"/>
              <a:t>40 Competitive programming (Thomas Watson)</a:t>
            </a:r>
            <a:br>
              <a:rPr lang="en-US" sz="1600" dirty="0"/>
            </a:br>
            <a:r>
              <a:rPr lang="en-US" sz="1600" dirty="0" smtClean="0"/>
              <a:t>3:</a:t>
            </a:r>
            <a:r>
              <a:rPr lang="en-US" sz="1600" dirty="0"/>
              <a:t>4</a:t>
            </a:r>
            <a:r>
              <a:rPr lang="en-US" sz="1600" dirty="0" smtClean="0"/>
              <a:t>0-3:</a:t>
            </a:r>
            <a:r>
              <a:rPr lang="en-US" sz="1600" dirty="0"/>
              <a:t>5</a:t>
            </a:r>
            <a:r>
              <a:rPr lang="en-US" sz="1600" dirty="0" smtClean="0"/>
              <a:t>0 </a:t>
            </a:r>
            <a:r>
              <a:rPr lang="en-US" sz="1600" dirty="0"/>
              <a:t>Break</a:t>
            </a:r>
            <a:br>
              <a:rPr lang="en-US" sz="1600" dirty="0"/>
            </a:br>
            <a:r>
              <a:rPr lang="en-US" sz="1600" dirty="0" smtClean="0"/>
              <a:t>3:</a:t>
            </a:r>
            <a:r>
              <a:rPr lang="en-US" sz="1600" dirty="0"/>
              <a:t>5</a:t>
            </a:r>
            <a:r>
              <a:rPr lang="en-US" sz="1600" dirty="0" smtClean="0"/>
              <a:t>0</a:t>
            </a:r>
            <a:r>
              <a:rPr lang="en-US" sz="1600" dirty="0"/>
              <a:t>-4:</a:t>
            </a:r>
            <a:r>
              <a:rPr lang="en-US" sz="1600" dirty="0" smtClean="0"/>
              <a:t>20 </a:t>
            </a:r>
            <a:r>
              <a:rPr lang="en-US" sz="1600" dirty="0"/>
              <a:t>Undergraduate program overview and discussion (</a:t>
            </a:r>
            <a:r>
              <a:rPr lang="en-US" sz="1600" dirty="0" err="1"/>
              <a:t>Vinhthuy</a:t>
            </a:r>
            <a:r>
              <a:rPr lang="en-US" sz="1600" dirty="0"/>
              <a:t> </a:t>
            </a:r>
            <a:r>
              <a:rPr lang="en-US" sz="1600" dirty="0" err="1"/>
              <a:t>Phan</a:t>
            </a:r>
            <a:r>
              <a:rPr lang="en-US" sz="1600" dirty="0"/>
              <a:t>)</a:t>
            </a:r>
          </a:p>
          <a:p>
            <a:pPr>
              <a:lnSpc>
                <a:spcPct val="150000"/>
              </a:lnSpc>
            </a:pPr>
            <a:r>
              <a:rPr lang="en-US" sz="1600" dirty="0" smtClean="0"/>
              <a:t>4</a:t>
            </a:r>
            <a:r>
              <a:rPr lang="en-US" sz="1600" dirty="0"/>
              <a:t>:</a:t>
            </a:r>
            <a:r>
              <a:rPr lang="en-US" sz="1600" dirty="0" smtClean="0"/>
              <a:t>20-</a:t>
            </a:r>
            <a:r>
              <a:rPr lang="en-US" sz="1600" dirty="0"/>
              <a:t>4</a:t>
            </a:r>
            <a:r>
              <a:rPr lang="en-US" sz="1600" dirty="0" smtClean="0"/>
              <a:t>:40</a:t>
            </a:r>
            <a:r>
              <a:rPr lang="en-US" sz="1600" dirty="0"/>
              <a:t> Graduate program overview and discussion (</a:t>
            </a:r>
            <a:r>
              <a:rPr lang="en-US" sz="1600" dirty="0" err="1"/>
              <a:t>Vasile</a:t>
            </a:r>
            <a:r>
              <a:rPr lang="en-US" sz="1600" dirty="0"/>
              <a:t> </a:t>
            </a:r>
            <a:r>
              <a:rPr lang="en-US" sz="1600" dirty="0" err="1"/>
              <a:t>Rus</a:t>
            </a:r>
            <a:r>
              <a:rPr lang="en-US" sz="1600" dirty="0"/>
              <a:t>)</a:t>
            </a:r>
          </a:p>
          <a:p>
            <a:pPr>
              <a:lnSpc>
                <a:spcPct val="150000"/>
              </a:lnSpc>
            </a:pPr>
            <a:r>
              <a:rPr lang="en-US" sz="1600" dirty="0" smtClean="0"/>
              <a:t>4:40-</a:t>
            </a:r>
            <a:r>
              <a:rPr lang="en-US" sz="1600" dirty="0"/>
              <a:t>5:00 </a:t>
            </a:r>
            <a:r>
              <a:rPr lang="en-US" sz="1600" dirty="0" smtClean="0">
                <a:solidFill>
                  <a:srgbClr val="FF0000"/>
                </a:solidFill>
              </a:rPr>
              <a:t>Discussion </a:t>
            </a:r>
            <a:r>
              <a:rPr lang="en-US" sz="1600" dirty="0">
                <a:solidFill>
                  <a:srgbClr val="FF0000"/>
                </a:solidFill>
              </a:rPr>
              <a:t>on strategies to increase graduate enrollment </a:t>
            </a:r>
            <a:r>
              <a:rPr lang="en-US" sz="1600" dirty="0"/>
              <a:t>(</a:t>
            </a:r>
            <a:r>
              <a:rPr lang="en-US" sz="1600" dirty="0" err="1"/>
              <a:t>Dipankar</a:t>
            </a:r>
            <a:r>
              <a:rPr lang="en-US" sz="1600" dirty="0"/>
              <a:t> </a:t>
            </a:r>
            <a:r>
              <a:rPr lang="en-US" sz="1600" dirty="0" err="1"/>
              <a:t>Dasgupta</a:t>
            </a:r>
            <a:r>
              <a:rPr lang="en-US" sz="1600" dirty="0"/>
              <a:t>, Lan Wang)</a:t>
            </a:r>
          </a:p>
        </p:txBody>
      </p:sp>
    </p:spTree>
    <p:extLst>
      <p:ext uri="{BB962C8B-B14F-4D97-AF65-F5344CB8AC3E}">
        <p14:creationId xmlns:p14="http://schemas.microsoft.com/office/powerpoint/2010/main" val="8924529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Alumni Highlights: Faculty/Research</a:t>
            </a:r>
            <a:endParaRPr lang="en-US" sz="3600" dirty="0"/>
          </a:p>
        </p:txBody>
      </p:sp>
      <p:sp>
        <p:nvSpPr>
          <p:cNvPr id="3" name="Content Placeholder 2"/>
          <p:cNvSpPr>
            <a:spLocks noGrp="1"/>
          </p:cNvSpPr>
          <p:nvPr>
            <p:ph idx="1"/>
          </p:nvPr>
        </p:nvSpPr>
        <p:spPr>
          <a:xfrm>
            <a:off x="2167593" y="1336956"/>
            <a:ext cx="6590925" cy="4708525"/>
          </a:xfrm>
        </p:spPr>
        <p:txBody>
          <a:bodyPr>
            <a:normAutofit fontScale="47500" lnSpcReduction="20000"/>
          </a:bodyPr>
          <a:lstStyle/>
          <a:p>
            <a:pPr marL="0" indent="0">
              <a:buNone/>
            </a:pPr>
            <a:r>
              <a:rPr lang="en-US" sz="2700" b="1" i="1" dirty="0"/>
              <a:t>Sidney </a:t>
            </a:r>
            <a:r>
              <a:rPr lang="en-US" sz="2700" b="1" i="1" dirty="0" err="1"/>
              <a:t>D'Mello</a:t>
            </a:r>
            <a:r>
              <a:rPr lang="en-US" sz="2700" i="1" dirty="0"/>
              <a:t> </a:t>
            </a:r>
            <a:r>
              <a:rPr lang="en-US" sz="2700" i="1" dirty="0" smtClean="0"/>
              <a:t>is </a:t>
            </a:r>
            <a:r>
              <a:rPr lang="en-US" sz="2700" i="1" dirty="0"/>
              <a:t>an </a:t>
            </a:r>
            <a:r>
              <a:rPr lang="en-US" sz="2700" b="1" i="1" dirty="0"/>
              <a:t>Associate Professor </a:t>
            </a:r>
            <a:r>
              <a:rPr lang="en-US" sz="2700" i="1" dirty="0"/>
              <a:t>at the </a:t>
            </a:r>
            <a:r>
              <a:rPr lang="en-US" sz="2700" b="1" i="1" dirty="0"/>
              <a:t>Institute of Cognitive Science and Department of Computer Science </a:t>
            </a:r>
            <a:r>
              <a:rPr lang="en-US" sz="2700" i="1" dirty="0"/>
              <a:t>at the </a:t>
            </a:r>
            <a:r>
              <a:rPr lang="en-US" sz="2700" b="1" i="1" dirty="0"/>
              <a:t>University of Colorado </a:t>
            </a:r>
            <a:r>
              <a:rPr lang="en-US" sz="2700" b="1" i="1" dirty="0" smtClean="0"/>
              <a:t>Boulder</a:t>
            </a:r>
            <a:r>
              <a:rPr lang="en-US" sz="2700" i="1" dirty="0" smtClean="0"/>
              <a:t>. Prior to joining the University of Colorado Bolder, he </a:t>
            </a:r>
            <a:r>
              <a:rPr lang="en-US" sz="2700" i="1" dirty="0"/>
              <a:t>served as an Assistant and Associate Professor of Psychology and Computer Science at the University of Notre Dame</a:t>
            </a:r>
            <a:r>
              <a:rPr lang="en-US" sz="2700" i="1" dirty="0" smtClean="0"/>
              <a:t>. His </a:t>
            </a:r>
            <a:r>
              <a:rPr lang="en-US" sz="2700" i="1" dirty="0"/>
              <a:t>research interests include affective computing, attentional computing, intelligent learning environments, speech and language processing, human-computer interaction, and computational models of </a:t>
            </a:r>
            <a:r>
              <a:rPr lang="en-US" sz="2700" i="1" dirty="0" smtClean="0"/>
              <a:t>cognition. He </a:t>
            </a:r>
            <a:r>
              <a:rPr lang="en-US" sz="2700" i="1" dirty="0"/>
              <a:t>has co-edited five books and has published over 200 journal papers, book chapters, and conference proceedings in these areas</a:t>
            </a:r>
            <a:r>
              <a:rPr lang="en-US" sz="2700" i="1" dirty="0" smtClean="0"/>
              <a:t>. </a:t>
            </a:r>
            <a:r>
              <a:rPr lang="en-US" sz="2700" i="1" dirty="0"/>
              <a:t>He </a:t>
            </a:r>
            <a:r>
              <a:rPr lang="en-US" sz="2700" i="1" dirty="0" smtClean="0"/>
              <a:t>received his </a:t>
            </a:r>
            <a:r>
              <a:rPr lang="en-US" sz="2700" i="1" dirty="0"/>
              <a:t>Ph.D. </a:t>
            </a:r>
            <a:r>
              <a:rPr lang="en-US" sz="2700" i="1" dirty="0" smtClean="0"/>
              <a:t>from the University of Memphis in 2009.</a:t>
            </a:r>
          </a:p>
          <a:p>
            <a:pPr marL="0" indent="0">
              <a:buNone/>
            </a:pPr>
            <a:endParaRPr lang="en-US" sz="2700" dirty="0"/>
          </a:p>
          <a:p>
            <a:pPr marL="0" indent="0">
              <a:buNone/>
            </a:pPr>
            <a:endParaRPr lang="en-US" sz="2700" dirty="0"/>
          </a:p>
          <a:p>
            <a:pPr marL="0" indent="0">
              <a:buNone/>
            </a:pPr>
            <a:r>
              <a:rPr lang="en-US" sz="2700" b="1" i="1" dirty="0" smtClean="0"/>
              <a:t>Hillol </a:t>
            </a:r>
            <a:r>
              <a:rPr lang="en-US" sz="2700" b="1" i="1" dirty="0"/>
              <a:t>Sarker</a:t>
            </a:r>
            <a:r>
              <a:rPr lang="en-US" sz="2700" i="1" dirty="0"/>
              <a:t> joined </a:t>
            </a:r>
            <a:r>
              <a:rPr lang="en-US" sz="2700" b="1" i="1" dirty="0"/>
              <a:t>IBM Thomas J. Watson Research Center</a:t>
            </a:r>
            <a:r>
              <a:rPr lang="en-US" sz="2700" i="1" dirty="0"/>
              <a:t> as </a:t>
            </a:r>
            <a:r>
              <a:rPr lang="en-US" sz="2700" b="1" i="1" dirty="0"/>
              <a:t>Postdoctoral Researcher</a:t>
            </a:r>
            <a:r>
              <a:rPr lang="en-US" sz="2700" i="1" dirty="0"/>
              <a:t> on the </a:t>
            </a:r>
            <a:r>
              <a:rPr lang="en-US" sz="2700" b="1" i="1" dirty="0" err="1"/>
              <a:t>Collaboratory</a:t>
            </a:r>
            <a:r>
              <a:rPr lang="en-US" sz="2700" b="1" i="1" dirty="0"/>
              <a:t> Healthcare Effectiveness Research team</a:t>
            </a:r>
            <a:r>
              <a:rPr lang="en-US" sz="2700" i="1" dirty="0"/>
              <a:t>. He earned his Ph.D. from the University of Memphis in 2016 while working on mobile sensor research (at MD2K Center of Excellence) under the supervision of Dr. Santosh Kumar. His research focuses on the analysis of physiological data from human subject studies in free-living conditions. In his dissertation work, he developed machine learning models to infer location, stress, smoking, and user's availability from wearable sensor data. His research had revealed the statistically significant association between sensor inferred context (e.g., location) and adverse health outcomes (e.g., stress). His research is enabling the design and delivery of just-in-time mobile health (</a:t>
            </a:r>
            <a:r>
              <a:rPr lang="en-US" sz="2700" i="1" dirty="0" err="1"/>
              <a:t>mHealth</a:t>
            </a:r>
            <a:r>
              <a:rPr lang="en-US" sz="2700" i="1" dirty="0"/>
              <a:t>) intervention using wearable sensors to help users improve health and well-being. While he was a Ph.D. student at the Computer Science department of the University of Memphis and working on just-in-time intervention, he came across research problems regarding physiology, statistics, behavioral science, electronics, and computer science. The University of Memphis and the MD2K Center gave him opportunities to collaborate with leading researchers in each of these domains and borrow unique knowledge and perspective which significantly enriched his work. This unique training made him a desirable candidate in the job market of mobile sensor big data.</a:t>
            </a:r>
          </a:p>
          <a:p>
            <a:pPr marL="0" indent="0">
              <a:buNone/>
            </a:pPr>
            <a:endParaRPr lang="en-US" dirty="0"/>
          </a:p>
        </p:txBody>
      </p:sp>
      <p:pic>
        <p:nvPicPr>
          <p:cNvPr id="10" name="Picture 9" descr="C:\Users\Top\AppData\Local\Microsoft\Windows\INetCache\Content.Word\sdmello.jpg"/>
          <p:cNvPicPr/>
          <p:nvPr/>
        </p:nvPicPr>
        <p:blipFill>
          <a:blip r:embed="rId2">
            <a:extLst>
              <a:ext uri="{28A0092B-C50C-407E-A947-70E740481C1C}">
                <a14:useLocalDpi xmlns:a14="http://schemas.microsoft.com/office/drawing/2010/main" val="0"/>
              </a:ext>
            </a:extLst>
          </a:blip>
          <a:srcRect/>
          <a:stretch>
            <a:fillRect/>
          </a:stretch>
        </p:blipFill>
        <p:spPr bwMode="auto">
          <a:xfrm>
            <a:off x="383616" y="1336956"/>
            <a:ext cx="1712259" cy="1594503"/>
          </a:xfrm>
          <a:prstGeom prst="rect">
            <a:avLst/>
          </a:prstGeom>
          <a:noFill/>
          <a:ln>
            <a:no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15" y="3112387"/>
            <a:ext cx="1712259" cy="1782434"/>
          </a:xfrm>
          <a:prstGeom prst="rect">
            <a:avLst/>
          </a:prstGeom>
        </p:spPr>
      </p:pic>
    </p:spTree>
    <p:extLst>
      <p:ext uri="{BB962C8B-B14F-4D97-AF65-F5344CB8AC3E}">
        <p14:creationId xmlns:p14="http://schemas.microsoft.com/office/powerpoint/2010/main" val="8812102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Alumni Highlights: Amazon/Audible</a:t>
            </a:r>
            <a:endParaRPr lang="en-US" sz="3600" dirty="0"/>
          </a:p>
        </p:txBody>
      </p:sp>
      <p:sp>
        <p:nvSpPr>
          <p:cNvPr id="3" name="Content Placeholder 2"/>
          <p:cNvSpPr>
            <a:spLocks noGrp="1"/>
          </p:cNvSpPr>
          <p:nvPr>
            <p:ph idx="1"/>
          </p:nvPr>
        </p:nvSpPr>
        <p:spPr>
          <a:xfrm>
            <a:off x="1899839" y="1339797"/>
            <a:ext cx="6849713" cy="3497992"/>
          </a:xfrm>
        </p:spPr>
        <p:txBody>
          <a:bodyPr>
            <a:noAutofit/>
          </a:bodyPr>
          <a:lstStyle/>
          <a:p>
            <a:pPr marL="0" indent="0">
              <a:buNone/>
            </a:pPr>
            <a:r>
              <a:rPr lang="en-US" sz="1200" b="1" i="1" dirty="0" smtClean="0"/>
              <a:t>Stephen Ash </a:t>
            </a:r>
            <a:r>
              <a:rPr lang="en-US" sz="1200" i="1" dirty="0" smtClean="0"/>
              <a:t>is </a:t>
            </a:r>
            <a:r>
              <a:rPr lang="en-US" sz="1200" b="1" i="1" dirty="0" smtClean="0"/>
              <a:t>Senior </a:t>
            </a:r>
            <a:r>
              <a:rPr lang="en-US" sz="1200" b="1" i="1" dirty="0"/>
              <a:t>Software Engineer</a:t>
            </a:r>
            <a:r>
              <a:rPr lang="en-US" sz="1200" i="1" dirty="0"/>
              <a:t> in the </a:t>
            </a:r>
            <a:r>
              <a:rPr lang="en-US" sz="1200" b="1" i="1" dirty="0"/>
              <a:t>Amazon AWS Deep Learning group </a:t>
            </a:r>
            <a:r>
              <a:rPr lang="en-US" sz="1200" i="1" dirty="0"/>
              <a:t>in Seattle, WA. Prior to </a:t>
            </a:r>
            <a:r>
              <a:rPr lang="en-US" sz="1200" i="1" dirty="0" smtClean="0"/>
              <a:t>joining </a:t>
            </a:r>
            <a:r>
              <a:rPr lang="en-US" sz="1200" i="1" dirty="0"/>
              <a:t>Amazon, </a:t>
            </a:r>
            <a:r>
              <a:rPr lang="en-US" sz="1200" i="1" dirty="0" smtClean="0"/>
              <a:t>he </a:t>
            </a:r>
            <a:r>
              <a:rPr lang="en-US" sz="1200" i="1" dirty="0"/>
              <a:t>worked for 10+ years in R&amp;D for banking and healthcare software vendors. At Amazon, </a:t>
            </a:r>
            <a:r>
              <a:rPr lang="en-US" sz="1200" i="1" dirty="0" smtClean="0"/>
              <a:t>he works </a:t>
            </a:r>
            <a:r>
              <a:rPr lang="en-US" sz="1200" i="1" dirty="0"/>
              <a:t>in the Deep Learning group, which builds AWS services such as Lex, a platform for natural language understanding (NLU), and </a:t>
            </a:r>
            <a:r>
              <a:rPr lang="en-US" sz="1200" i="1" dirty="0" err="1"/>
              <a:t>Rekognition</a:t>
            </a:r>
            <a:r>
              <a:rPr lang="en-US" sz="1200" i="1" dirty="0"/>
              <a:t>, an image detection and analysis service. As a Senior Engineer, </a:t>
            </a:r>
            <a:r>
              <a:rPr lang="en-US" sz="1200" i="1" dirty="0" smtClean="0"/>
              <a:t>Stephen works </a:t>
            </a:r>
            <a:r>
              <a:rPr lang="en-US" sz="1200" i="1" dirty="0"/>
              <a:t>with scientists, engineers, and business stakeholders to deliver state-of-the-art ML-based services to be consumed by thousands of customers across the globe. </a:t>
            </a:r>
            <a:r>
              <a:rPr lang="en-US" sz="1200" i="1" dirty="0" smtClean="0"/>
              <a:t>Stephen received </a:t>
            </a:r>
            <a:r>
              <a:rPr lang="en-US" sz="1200" i="1" dirty="0"/>
              <a:t>a B.A. in Computer Science from Rhodes College and a M.S. and Ph.D. in Computer Science from the University of Memphis. As a U of M graduate student, </a:t>
            </a:r>
            <a:r>
              <a:rPr lang="en-US" sz="1200" i="1" dirty="0" smtClean="0"/>
              <a:t>Stephen had </a:t>
            </a:r>
            <a:r>
              <a:rPr lang="en-US" sz="1200" i="1" dirty="0"/>
              <a:t>the opportunity to work on challenging problems with a number of faculty members in addition to working hard to build a strong foundation in computer science. </a:t>
            </a:r>
            <a:r>
              <a:rPr lang="en-US" sz="1200" i="1" dirty="0" smtClean="0"/>
              <a:t>Stephen uses his University </a:t>
            </a:r>
            <a:r>
              <a:rPr lang="en-US" sz="1200" i="1" dirty="0"/>
              <a:t>of Memphis education every day at </a:t>
            </a:r>
            <a:r>
              <a:rPr lang="en-US" sz="1200" i="1" dirty="0" smtClean="0"/>
              <a:t>his job</a:t>
            </a:r>
            <a:r>
              <a:rPr lang="en-US" sz="1200" i="1" dirty="0"/>
              <a:t>, whether it is analyzing the runtime complexity and performance of algorithms or building out sophisticated NLP pipelines to tackle hard real-world problems</a:t>
            </a:r>
            <a:r>
              <a:rPr lang="en-US" sz="1200" i="1" dirty="0" smtClean="0"/>
              <a:t>.</a:t>
            </a:r>
          </a:p>
          <a:p>
            <a:endParaRPr lang="en-US" sz="1200" i="1" dirty="0"/>
          </a:p>
          <a:p>
            <a:pPr marL="0" indent="0">
              <a:spcAft>
                <a:spcPts val="1000"/>
              </a:spcAft>
              <a:buNone/>
            </a:pPr>
            <a:r>
              <a:rPr lang="en-US" sz="1200" b="1" i="1" dirty="0" smtClean="0">
                <a:ea typeface="Calibri" panose="020F0502020204030204" pitchFamily="34" charset="0"/>
                <a:cs typeface="Mangal" panose="02040503050203030202" pitchFamily="18" charset="0"/>
              </a:rPr>
              <a:t>Rajendra Banjade </a:t>
            </a:r>
            <a:r>
              <a:rPr lang="en-US" sz="1200" i="1" dirty="0" smtClean="0">
                <a:ea typeface="Calibri" panose="020F0502020204030204" pitchFamily="34" charset="0"/>
                <a:cs typeface="Mangal" panose="02040503050203030202" pitchFamily="18" charset="0"/>
              </a:rPr>
              <a:t>has worked as </a:t>
            </a:r>
            <a:r>
              <a:rPr lang="en-US" sz="1200" b="1" i="1" dirty="0" smtClean="0">
                <a:ea typeface="Calibri" panose="020F0502020204030204" pitchFamily="34" charset="0"/>
                <a:cs typeface="Mangal" panose="02040503050203030202" pitchFamily="18" charset="0"/>
              </a:rPr>
              <a:t>Manager </a:t>
            </a:r>
            <a:r>
              <a:rPr lang="en-US" sz="1200" b="1" i="1" dirty="0">
                <a:ea typeface="Calibri" panose="020F0502020204030204" pitchFamily="34" charset="0"/>
                <a:cs typeface="Mangal" panose="02040503050203030202" pitchFamily="18" charset="0"/>
              </a:rPr>
              <a:t>in the Data Science department</a:t>
            </a:r>
            <a:r>
              <a:rPr lang="en-US" sz="1200" i="1" dirty="0">
                <a:ea typeface="Calibri" panose="020F0502020204030204" pitchFamily="34" charset="0"/>
                <a:cs typeface="Mangal" panose="02040503050203030202" pitchFamily="18" charset="0"/>
              </a:rPr>
              <a:t> at </a:t>
            </a:r>
            <a:r>
              <a:rPr lang="en-US" sz="1200" b="1" i="1" dirty="0">
                <a:ea typeface="Calibri" panose="020F0502020204030204" pitchFamily="34" charset="0"/>
                <a:cs typeface="Mangal" panose="02040503050203030202" pitchFamily="18" charset="0"/>
              </a:rPr>
              <a:t>Audible Inc. (an Amazon company</a:t>
            </a:r>
            <a:r>
              <a:rPr lang="en-US" sz="1200" b="1" i="1" dirty="0" smtClean="0">
                <a:ea typeface="Calibri" panose="020F0502020204030204" pitchFamily="34" charset="0"/>
                <a:cs typeface="Mangal" panose="02040503050203030202" pitchFamily="18" charset="0"/>
              </a:rPr>
              <a:t>) </a:t>
            </a:r>
            <a:r>
              <a:rPr lang="en-US" sz="1200" i="1" dirty="0" smtClean="0">
                <a:ea typeface="Calibri" panose="020F0502020204030204" pitchFamily="34" charset="0"/>
                <a:cs typeface="Mangal" panose="02040503050203030202" pitchFamily="18" charset="0"/>
              </a:rPr>
              <a:t>since he obtained </a:t>
            </a:r>
            <a:r>
              <a:rPr lang="en-US" sz="1200" i="1" dirty="0">
                <a:ea typeface="Calibri" panose="020F0502020204030204" pitchFamily="34" charset="0"/>
                <a:cs typeface="Mangal" panose="02040503050203030202" pitchFamily="18" charset="0"/>
              </a:rPr>
              <a:t>his Ph.D. in Computer Science from the University of Memphis, Tennessee in August, </a:t>
            </a:r>
            <a:r>
              <a:rPr lang="en-US" sz="1200" i="1" dirty="0" smtClean="0">
                <a:ea typeface="Calibri" panose="020F0502020204030204" pitchFamily="34" charset="0"/>
                <a:cs typeface="Mangal" panose="02040503050203030202" pitchFamily="18" charset="0"/>
              </a:rPr>
              <a:t>2017. During </a:t>
            </a:r>
            <a:r>
              <a:rPr lang="en-US" sz="1200" i="1" dirty="0">
                <a:ea typeface="Calibri" panose="020F0502020204030204" pitchFamily="34" charset="0"/>
                <a:cs typeface="Mangal" panose="02040503050203030202" pitchFamily="18" charset="0"/>
              </a:rPr>
              <a:t>his </a:t>
            </a:r>
            <a:r>
              <a:rPr lang="en-US" sz="1200" i="1" dirty="0" smtClean="0">
                <a:ea typeface="Calibri" panose="020F0502020204030204" pitchFamily="34" charset="0"/>
                <a:cs typeface="Mangal" panose="02040503050203030202" pitchFamily="18" charset="0"/>
              </a:rPr>
              <a:t>Ph.D., </a:t>
            </a:r>
            <a:r>
              <a:rPr lang="en-US" sz="1200" i="1" dirty="0">
                <a:ea typeface="Calibri" panose="020F0502020204030204" pitchFamily="34" charset="0"/>
                <a:cs typeface="Mangal" panose="02040503050203030202" pitchFamily="18" charset="0"/>
              </a:rPr>
              <a:t>he was a member of Language and Information Processing research lab and was involved in Artificial Intelligence (AI) research targeting educational systems. He proposed machine learning models for understanding natural language interactions that can be used in various high-tech applications, such as virtual assistants (e.g. Amazon Echo and Apple Siri) and automatic answer grading. His research work has been published in major NLP conference proceedings. He </a:t>
            </a:r>
            <a:r>
              <a:rPr lang="en-US" sz="1200" i="1" dirty="0" smtClean="0">
                <a:ea typeface="Calibri" panose="020F0502020204030204" pitchFamily="34" charset="0"/>
                <a:cs typeface="Mangal" panose="02040503050203030202" pitchFamily="18" charset="0"/>
              </a:rPr>
              <a:t>also </a:t>
            </a:r>
            <a:r>
              <a:rPr lang="en-US" sz="1200" i="1" dirty="0">
                <a:ea typeface="Calibri" panose="020F0502020204030204" pitchFamily="34" charset="0"/>
                <a:cs typeface="Mangal" panose="02040503050203030202" pitchFamily="18" charset="0"/>
              </a:rPr>
              <a:t>played leading roles in participating in international competitions where his team was often ranked among the top performers. </a:t>
            </a:r>
            <a:r>
              <a:rPr lang="en-US" sz="1200" i="1" dirty="0" smtClean="0">
                <a:ea typeface="Calibri" panose="020F0502020204030204" pitchFamily="34" charset="0"/>
                <a:cs typeface="Mangal" panose="02040503050203030202" pitchFamily="18" charset="0"/>
              </a:rPr>
              <a:t>As </a:t>
            </a:r>
            <a:r>
              <a:rPr lang="en-US" sz="1200" i="1" dirty="0">
                <a:ea typeface="Calibri" panose="020F0502020204030204" pitchFamily="34" charset="0"/>
                <a:cs typeface="Mangal" panose="02040503050203030202" pitchFamily="18" charset="0"/>
              </a:rPr>
              <a:t>part of Amazon, he has </a:t>
            </a:r>
            <a:r>
              <a:rPr lang="en-US" sz="1200" i="1" dirty="0" smtClean="0">
                <a:ea typeface="Calibri" panose="020F0502020204030204" pitchFamily="34" charset="0"/>
                <a:cs typeface="Mangal" panose="02040503050203030202" pitchFamily="18" charset="0"/>
              </a:rPr>
              <a:t>received </a:t>
            </a:r>
            <a:r>
              <a:rPr lang="en-US" sz="1200" i="1" dirty="0">
                <a:ea typeface="Calibri" panose="020F0502020204030204" pitchFamily="34" charset="0"/>
                <a:cs typeface="Mangal" panose="02040503050203030202" pitchFamily="18" charset="0"/>
              </a:rPr>
              <a:t>opportunities to work on very challenging problems in the areas of his interest and where access to vast amounts of data is paramount. He develops content and transaction based prediction models that can impact millions of customers. </a:t>
            </a:r>
            <a:r>
              <a:rPr lang="en-US" sz="1200" i="1" dirty="0" smtClean="0">
                <a:ea typeface="Calibri" panose="020F0502020204030204" pitchFamily="34" charset="0"/>
                <a:cs typeface="Mangal" panose="02040503050203030202" pitchFamily="18" charset="0"/>
              </a:rPr>
              <a:t> The </a:t>
            </a:r>
            <a:r>
              <a:rPr lang="en-US" sz="1200" i="1" dirty="0">
                <a:ea typeface="Calibri" panose="020F0502020204030204" pitchFamily="34" charset="0"/>
                <a:cs typeface="Mangal" panose="02040503050203030202" pitchFamily="18" charset="0"/>
              </a:rPr>
              <a:t>courses and research work done during the </a:t>
            </a:r>
            <a:r>
              <a:rPr lang="en-US" sz="1200" i="1" dirty="0" smtClean="0">
                <a:ea typeface="Calibri" panose="020F0502020204030204" pitchFamily="34" charset="0"/>
                <a:cs typeface="Mangal" panose="02040503050203030202" pitchFamily="18" charset="0"/>
              </a:rPr>
              <a:t>Ph.D. </a:t>
            </a:r>
            <a:r>
              <a:rPr lang="en-US" sz="1200" i="1" dirty="0">
                <a:ea typeface="Calibri" panose="020F0502020204030204" pitchFamily="34" charset="0"/>
                <a:cs typeface="Mangal" panose="02040503050203030202" pitchFamily="18" charset="0"/>
              </a:rPr>
              <a:t>program at the </a:t>
            </a:r>
            <a:r>
              <a:rPr lang="en-US" sz="1200" i="1" dirty="0" err="1">
                <a:ea typeface="Calibri" panose="020F0502020204030204" pitchFamily="34" charset="0"/>
                <a:cs typeface="Mangal" panose="02040503050203030202" pitchFamily="18" charset="0"/>
              </a:rPr>
              <a:t>UofM</a:t>
            </a:r>
            <a:r>
              <a:rPr lang="en-US" sz="1200" i="1" dirty="0">
                <a:ea typeface="Calibri" panose="020F0502020204030204" pitchFamily="34" charset="0"/>
                <a:cs typeface="Mangal" panose="02040503050203030202" pitchFamily="18" charset="0"/>
              </a:rPr>
              <a:t> were decisive for embarking on his current career path</a:t>
            </a:r>
            <a:r>
              <a:rPr lang="en-US" sz="1200" i="1" dirty="0" smtClean="0">
                <a:ea typeface="Calibri" panose="020F0502020204030204" pitchFamily="34" charset="0"/>
                <a:cs typeface="Mangal" panose="02040503050203030202" pitchFamily="18" charset="0"/>
              </a:rPr>
              <a:t>.</a:t>
            </a:r>
            <a:endParaRPr lang="en-US" sz="1200" i="1" dirty="0">
              <a:ea typeface="Calibri" panose="020F0502020204030204" pitchFamily="34" charset="0"/>
              <a:cs typeface="Mangal" panose="02040503050203030202" pitchFamily="18" charset="0"/>
            </a:endParaRPr>
          </a:p>
        </p:txBody>
      </p:sp>
      <p:pic>
        <p:nvPicPr>
          <p:cNvPr id="4098" name="Picture 2" descr="steve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92" y="1473519"/>
            <a:ext cx="1259254" cy="169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1192" t="10981" r="32326" b="15270"/>
          <a:stretch/>
        </p:blipFill>
        <p:spPr>
          <a:xfrm>
            <a:off x="548891" y="3855186"/>
            <a:ext cx="1259255" cy="1765555"/>
          </a:xfrm>
          <a:prstGeom prst="rect">
            <a:avLst/>
          </a:prstGeom>
        </p:spPr>
      </p:pic>
    </p:spTree>
    <p:extLst>
      <p:ext uri="{BB962C8B-B14F-4D97-AF65-F5344CB8AC3E}">
        <p14:creationId xmlns:p14="http://schemas.microsoft.com/office/powerpoint/2010/main" val="3778059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Alumni Highlights: Intel Corp.</a:t>
            </a:r>
            <a:endParaRPr lang="en-US" sz="3600" dirty="0"/>
          </a:p>
        </p:txBody>
      </p:sp>
      <p:sp>
        <p:nvSpPr>
          <p:cNvPr id="3" name="Content Placeholder 2"/>
          <p:cNvSpPr>
            <a:spLocks noGrp="1"/>
          </p:cNvSpPr>
          <p:nvPr>
            <p:ph idx="1"/>
          </p:nvPr>
        </p:nvSpPr>
        <p:spPr>
          <a:xfrm>
            <a:off x="1744824" y="1417638"/>
            <a:ext cx="6941976" cy="4504764"/>
          </a:xfrm>
        </p:spPr>
        <p:txBody>
          <a:bodyPr>
            <a:noAutofit/>
          </a:bodyPr>
          <a:lstStyle/>
          <a:p>
            <a:pPr marL="0" indent="0">
              <a:spcBef>
                <a:spcPts val="0"/>
              </a:spcBef>
              <a:buNone/>
            </a:pPr>
            <a:r>
              <a:rPr lang="en-US" sz="1400" b="1" i="1" dirty="0"/>
              <a:t>Naga </a:t>
            </a:r>
            <a:r>
              <a:rPr lang="en-US" sz="1400" b="1" i="1" dirty="0" smtClean="0"/>
              <a:t>Gurumoorthy </a:t>
            </a:r>
            <a:r>
              <a:rPr lang="en-US" sz="1400" i="1" dirty="0" smtClean="0"/>
              <a:t>is </a:t>
            </a:r>
            <a:r>
              <a:rPr lang="en-US" sz="1400" b="1" i="1" dirty="0"/>
              <a:t>Senior Principal </a:t>
            </a:r>
            <a:r>
              <a:rPr lang="en-US" sz="1400" b="1" i="1" dirty="0" smtClean="0"/>
              <a:t>Engineer </a:t>
            </a:r>
            <a:r>
              <a:rPr lang="en-US" sz="1400" i="1" dirty="0" smtClean="0"/>
              <a:t>of the </a:t>
            </a:r>
            <a:r>
              <a:rPr lang="en-US" sz="1400" b="1" i="1" dirty="0" smtClean="0"/>
              <a:t>Data </a:t>
            </a:r>
            <a:r>
              <a:rPr lang="en-US" sz="1400" b="1" i="1" dirty="0"/>
              <a:t>Center Engineering </a:t>
            </a:r>
            <a:r>
              <a:rPr lang="en-US" sz="1400" b="1" i="1" dirty="0" smtClean="0"/>
              <a:t>Group (DCG) </a:t>
            </a:r>
            <a:r>
              <a:rPr lang="en-US" sz="1400" i="1" dirty="0" smtClean="0"/>
              <a:t>at</a:t>
            </a:r>
            <a:r>
              <a:rPr lang="en-US" sz="1400" b="1" i="1" dirty="0" smtClean="0"/>
              <a:t> Intel Corp</a:t>
            </a:r>
            <a:r>
              <a:rPr lang="en-US" sz="1400" i="1" dirty="0" smtClean="0"/>
              <a:t>. Naga leads </a:t>
            </a:r>
            <a:r>
              <a:rPr lang="en-US" sz="1400" i="1" dirty="0"/>
              <a:t>the Platform Architecture Intercepts (PAI) team focusing on the definition and implementation of a variety of Data Center products.  He is focused on platform debug and stability, power and performance optimizations and innovations.  </a:t>
            </a:r>
            <a:r>
              <a:rPr lang="en-US" sz="1400" i="1" dirty="0" smtClean="0"/>
              <a:t>Naga works </a:t>
            </a:r>
            <a:r>
              <a:rPr lang="en-US" sz="1400" i="1" dirty="0"/>
              <a:t>closely with a variety of customers to anticipate their needs and translate them into products.  </a:t>
            </a:r>
            <a:r>
              <a:rPr lang="en-US" sz="1400" i="1" dirty="0" smtClean="0"/>
              <a:t>His MS </a:t>
            </a:r>
            <a:r>
              <a:rPr lang="en-US" sz="1400" i="1" dirty="0"/>
              <a:t>degree in Computer Science is fundamental to his way of approaching problems from 1st principles and helps him grounded with the basics in HW-FW-SW and System design. </a:t>
            </a:r>
            <a:r>
              <a:rPr lang="en-US" sz="1400" i="1" dirty="0" smtClean="0"/>
              <a:t>He received his MS degree from the University of Memphis in 1997.</a:t>
            </a:r>
          </a:p>
          <a:p>
            <a:pPr marL="0" indent="0">
              <a:spcBef>
                <a:spcPts val="0"/>
              </a:spcBef>
              <a:buNone/>
            </a:pPr>
            <a:endParaRPr lang="en-US" sz="1400" i="1" dirty="0"/>
          </a:p>
          <a:p>
            <a:pPr marL="0" indent="0">
              <a:spcBef>
                <a:spcPts val="0"/>
              </a:spcBef>
              <a:spcAft>
                <a:spcPts val="1000"/>
              </a:spcAft>
              <a:buNone/>
            </a:pPr>
            <a:r>
              <a:rPr lang="en-US" sz="1400" b="1" i="1" dirty="0" smtClean="0">
                <a:ea typeface="Calibri" panose="020F0502020204030204" pitchFamily="34" charset="0"/>
                <a:cs typeface="Mangal" panose="02040503050203030202" pitchFamily="18" charset="0"/>
              </a:rPr>
              <a:t>Mustafa Hajeer </a:t>
            </a:r>
            <a:r>
              <a:rPr lang="en-US" sz="1400" i="1" dirty="0" smtClean="0">
                <a:ea typeface="Calibri" panose="020F0502020204030204" pitchFamily="34" charset="0"/>
                <a:cs typeface="Mangal" panose="02040503050203030202" pitchFamily="18" charset="0"/>
              </a:rPr>
              <a:t>is</a:t>
            </a:r>
            <a:r>
              <a:rPr lang="en-US" sz="1400" b="1" i="1" dirty="0" smtClean="0">
                <a:ea typeface="Calibri" panose="020F0502020204030204" pitchFamily="34" charset="0"/>
                <a:cs typeface="Mangal" panose="02040503050203030202" pitchFamily="18" charset="0"/>
              </a:rPr>
              <a:t> </a:t>
            </a:r>
            <a:r>
              <a:rPr lang="en-US" sz="1400" i="1" dirty="0" smtClean="0">
                <a:ea typeface="Calibri" panose="020F0502020204030204" pitchFamily="34" charset="0"/>
                <a:cs typeface="Mangal" panose="02040503050203030202" pitchFamily="18" charset="0"/>
              </a:rPr>
              <a:t>a </a:t>
            </a:r>
            <a:r>
              <a:rPr lang="en-US" sz="1400" b="1" i="1" dirty="0" smtClean="0">
                <a:ea typeface="Calibri" panose="020F0502020204030204" pitchFamily="34" charset="0"/>
                <a:cs typeface="Mangal" panose="02040503050203030202" pitchFamily="18" charset="0"/>
              </a:rPr>
              <a:t>system engineer </a:t>
            </a:r>
            <a:r>
              <a:rPr lang="en-US" sz="1400" i="1" dirty="0" smtClean="0">
                <a:ea typeface="Calibri" panose="020F0502020204030204" pitchFamily="34" charset="0"/>
                <a:cs typeface="Mangal" panose="02040503050203030202" pitchFamily="18" charset="0"/>
              </a:rPr>
              <a:t>at</a:t>
            </a:r>
            <a:r>
              <a:rPr lang="en-US" sz="1400" b="1" i="1" dirty="0" smtClean="0">
                <a:ea typeface="Calibri" panose="020F0502020204030204" pitchFamily="34" charset="0"/>
                <a:cs typeface="Mangal" panose="02040503050203030202" pitchFamily="18" charset="0"/>
              </a:rPr>
              <a:t> Intel Corp. </a:t>
            </a:r>
            <a:r>
              <a:rPr lang="en-US" sz="1400" i="1" dirty="0" smtClean="0">
                <a:ea typeface="Calibri" panose="020F0502020204030204" pitchFamily="34" charset="0"/>
                <a:cs typeface="Mangal" panose="02040503050203030202" pitchFamily="18" charset="0"/>
              </a:rPr>
              <a:t>where he develops </a:t>
            </a:r>
            <a:r>
              <a:rPr lang="en-US" sz="1400" i="1" dirty="0">
                <a:ea typeface="Calibri" panose="020F0502020204030204" pitchFamily="34" charset="0"/>
                <a:cs typeface="Mangal" panose="02040503050203030202" pitchFamily="18" charset="0"/>
              </a:rPr>
              <a:t>end-to-end platform solutions for </a:t>
            </a:r>
            <a:r>
              <a:rPr lang="en-US" sz="1400" i="1" dirty="0" smtClean="0">
                <a:ea typeface="Calibri" panose="020F0502020204030204" pitchFamily="34" charset="0"/>
                <a:cs typeface="Mangal" panose="02040503050203030202" pitchFamily="18" charset="0"/>
              </a:rPr>
              <a:t>the Data Center. Mustafa has been with Intel Corp. since he first joined in Summer 2015 as an intern. Mustafa </a:t>
            </a:r>
            <a:r>
              <a:rPr lang="en-US" sz="1400" i="1" dirty="0">
                <a:ea typeface="Calibri" panose="020F0502020204030204" pitchFamily="34" charset="0"/>
                <a:cs typeface="Mangal" panose="02040503050203030202" pitchFamily="18" charset="0"/>
              </a:rPr>
              <a:t>is working on various areas, including: </a:t>
            </a:r>
            <a:r>
              <a:rPr lang="en-US" sz="1400" i="1" dirty="0" smtClean="0">
                <a:ea typeface="Calibri" panose="020F0502020204030204" pitchFamily="34" charset="0"/>
                <a:cs typeface="Mangal" panose="02040503050203030202" pitchFamily="18" charset="0"/>
              </a:rPr>
              <a:t>research </a:t>
            </a:r>
            <a:r>
              <a:rPr lang="en-US" sz="1400" i="1" dirty="0">
                <a:ea typeface="Calibri" panose="020F0502020204030204" pitchFamily="34" charset="0"/>
                <a:cs typeface="Mangal" panose="02040503050203030202" pitchFamily="18" charset="0"/>
              </a:rPr>
              <a:t>and exploration of scalable power delivery, emulation, RAS, power, performance optimizations for </a:t>
            </a:r>
            <a:r>
              <a:rPr lang="en-US" sz="1400" i="1" dirty="0" smtClean="0">
                <a:ea typeface="Calibri" panose="020F0502020204030204" pitchFamily="34" charset="0"/>
                <a:cs typeface="Mangal" panose="02040503050203030202" pitchFamily="18" charset="0"/>
              </a:rPr>
              <a:t>servers; </a:t>
            </a:r>
            <a:r>
              <a:rPr lang="en-US" sz="1400" i="1" dirty="0">
                <a:ea typeface="Calibri" panose="020F0502020204030204" pitchFamily="34" charset="0"/>
                <a:cs typeface="Mangal" panose="02040503050203030202" pitchFamily="18" charset="0"/>
              </a:rPr>
              <a:t>s</a:t>
            </a:r>
            <a:r>
              <a:rPr lang="en-US" sz="1400" i="1" dirty="0" smtClean="0">
                <a:ea typeface="Calibri" panose="020F0502020204030204" pitchFamily="34" charset="0"/>
                <a:cs typeface="Mangal" panose="02040503050203030202" pitchFamily="18" charset="0"/>
              </a:rPr>
              <a:t>calable </a:t>
            </a:r>
            <a:r>
              <a:rPr lang="en-US" sz="1400" i="1" dirty="0">
                <a:ea typeface="Calibri" panose="020F0502020204030204" pitchFamily="34" charset="0"/>
                <a:cs typeface="Mangal" panose="02040503050203030202" pitchFamily="18" charset="0"/>
              </a:rPr>
              <a:t>software lifecycle concepts for expediting mass </a:t>
            </a:r>
            <a:r>
              <a:rPr lang="en-US" sz="1400" i="1" dirty="0" smtClean="0">
                <a:ea typeface="Calibri" panose="020F0502020204030204" pitchFamily="34" charset="0"/>
                <a:cs typeface="Mangal" panose="02040503050203030202" pitchFamily="18" charset="0"/>
              </a:rPr>
              <a:t>production; and developing </a:t>
            </a:r>
            <a:r>
              <a:rPr lang="en-US" sz="1400" i="1" dirty="0">
                <a:ea typeface="Calibri" panose="020F0502020204030204" pitchFamily="34" charset="0"/>
                <a:cs typeface="Mangal" panose="02040503050203030202" pitchFamily="18" charset="0"/>
              </a:rPr>
              <a:t>methodology and flow for cutting edge storage and networking solutions around the following areas: </a:t>
            </a:r>
            <a:r>
              <a:rPr lang="en-US" sz="1400" i="1" dirty="0" smtClean="0">
                <a:ea typeface="Calibri" panose="020F0502020204030204" pitchFamily="34" charset="0"/>
                <a:cs typeface="Mangal" panose="02040503050203030202" pitchFamily="18" charset="0"/>
              </a:rPr>
              <a:t>cyber </a:t>
            </a:r>
            <a:r>
              <a:rPr lang="en-US" sz="1400" i="1" dirty="0">
                <a:ea typeface="Calibri" panose="020F0502020204030204" pitchFamily="34" charset="0"/>
                <a:cs typeface="Mangal" panose="02040503050203030202" pitchFamily="18" charset="0"/>
              </a:rPr>
              <a:t>security/information </a:t>
            </a:r>
            <a:r>
              <a:rPr lang="en-US" sz="1400" i="1" dirty="0" smtClean="0">
                <a:ea typeface="Calibri" panose="020F0502020204030204" pitchFamily="34" charset="0"/>
                <a:cs typeface="Mangal" panose="02040503050203030202" pitchFamily="18" charset="0"/>
              </a:rPr>
              <a:t>security; Big data; data </a:t>
            </a:r>
            <a:r>
              <a:rPr lang="en-US" sz="1400" i="1" dirty="0">
                <a:ea typeface="Calibri" panose="020F0502020204030204" pitchFamily="34" charset="0"/>
                <a:cs typeface="Mangal" panose="02040503050203030202" pitchFamily="18" charset="0"/>
              </a:rPr>
              <a:t>center </a:t>
            </a:r>
            <a:r>
              <a:rPr lang="en-US" sz="1400" i="1" dirty="0" smtClean="0">
                <a:ea typeface="Calibri" panose="020F0502020204030204" pitchFamily="34" charset="0"/>
                <a:cs typeface="Mangal" panose="02040503050203030202" pitchFamily="18" charset="0"/>
              </a:rPr>
              <a:t>networking; and data </a:t>
            </a:r>
            <a:r>
              <a:rPr lang="en-US" sz="1400" i="1" dirty="0">
                <a:ea typeface="Calibri" panose="020F0502020204030204" pitchFamily="34" charset="0"/>
                <a:cs typeface="Mangal" panose="02040503050203030202" pitchFamily="18" charset="0"/>
              </a:rPr>
              <a:t>visualization, machine learning/data analytics/data mining, cloud </a:t>
            </a:r>
            <a:r>
              <a:rPr lang="en-US" sz="1400" i="1" dirty="0" smtClean="0">
                <a:ea typeface="Calibri" panose="020F0502020204030204" pitchFamily="34" charset="0"/>
                <a:cs typeface="Mangal" panose="02040503050203030202" pitchFamily="18" charset="0"/>
              </a:rPr>
              <a:t>computing. Mustafa </a:t>
            </a:r>
            <a:r>
              <a:rPr lang="en-US" sz="1400" i="1" dirty="0">
                <a:ea typeface="Calibri" panose="020F0502020204030204" pitchFamily="34" charset="0"/>
                <a:cs typeface="Mangal" panose="02040503050203030202" pitchFamily="18" charset="0"/>
              </a:rPr>
              <a:t>completed his Master's degree in Computer Science from the University of Memphis, and he received his Bachelor's in Computer Science from Yarmouk University in Jordan in 2009. His research interests focus on big data, data science, and analytics.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241" t="27516" r="36081" b="19848"/>
          <a:stretch/>
        </p:blipFill>
        <p:spPr>
          <a:xfrm rot="16200000">
            <a:off x="359351" y="1660113"/>
            <a:ext cx="1474693" cy="1195932"/>
          </a:xfrm>
          <a:prstGeom prst="rect">
            <a:avLst/>
          </a:prstGeom>
        </p:spPr>
      </p:pic>
      <p:pic>
        <p:nvPicPr>
          <p:cNvPr id="6148" name="Picture 4" descr="Mustafa Hajeer"/>
          <p:cNvPicPr>
            <a:picLocks noChangeAspect="1" noChangeArrowheads="1"/>
          </p:cNvPicPr>
          <p:nvPr/>
        </p:nvPicPr>
        <p:blipFill rotWithShape="1">
          <a:blip r:embed="rId3">
            <a:extLst>
              <a:ext uri="{28A0092B-C50C-407E-A947-70E740481C1C}">
                <a14:useLocalDpi xmlns:a14="http://schemas.microsoft.com/office/drawing/2010/main" val="0"/>
              </a:ext>
            </a:extLst>
          </a:blip>
          <a:srcRect l="21070" r="13518"/>
          <a:stretch/>
        </p:blipFill>
        <p:spPr bwMode="auto">
          <a:xfrm>
            <a:off x="448570" y="3403320"/>
            <a:ext cx="1246094"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319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7" y="-297"/>
            <a:ext cx="9144793" cy="6858594"/>
          </a:xfrm>
          <a:prstGeom prst="rect">
            <a:avLst/>
          </a:prstGeom>
        </p:spPr>
      </p:pic>
      <p:sp>
        <p:nvSpPr>
          <p:cNvPr id="2" name="Title 1"/>
          <p:cNvSpPr>
            <a:spLocks noGrp="1"/>
          </p:cNvSpPr>
          <p:nvPr>
            <p:ph type="title"/>
          </p:nvPr>
        </p:nvSpPr>
        <p:spPr/>
        <p:txBody>
          <a:bodyPr>
            <a:normAutofit/>
          </a:bodyPr>
          <a:lstStyle/>
          <a:p>
            <a:r>
              <a:rPr lang="en-US" sz="3600" dirty="0" smtClean="0"/>
              <a:t>CS Degrees Awarded</a:t>
            </a:r>
            <a:endParaRPr lang="en-US" sz="3600" dirty="0"/>
          </a:p>
        </p:txBody>
      </p:sp>
      <p:graphicFrame>
        <p:nvGraphicFramePr>
          <p:cNvPr id="4" name="Table 3"/>
          <p:cNvGraphicFramePr>
            <a:graphicFrameLocks noGrp="1"/>
          </p:cNvGraphicFramePr>
          <p:nvPr>
            <p:extLst>
              <p:ext uri="{D42A27DB-BD31-4B8C-83A1-F6EECF244321}">
                <p14:modId xmlns:p14="http://schemas.microsoft.com/office/powerpoint/2010/main" val="2150521119"/>
              </p:ext>
            </p:extLst>
          </p:nvPr>
        </p:nvGraphicFramePr>
        <p:xfrm>
          <a:off x="858642" y="1438893"/>
          <a:ext cx="7248297" cy="1523999"/>
        </p:xfrm>
        <a:graphic>
          <a:graphicData uri="http://schemas.openxmlformats.org/drawingml/2006/table">
            <a:tbl>
              <a:tblPr firstRow="1" bandRow="1">
                <a:tableStyleId>{5C22544A-7EE6-4342-B048-85BDC9FD1C3A}</a:tableStyleId>
              </a:tblPr>
              <a:tblGrid>
                <a:gridCol w="1035471"/>
                <a:gridCol w="1035471"/>
                <a:gridCol w="1035471"/>
                <a:gridCol w="1035471"/>
                <a:gridCol w="1035471"/>
                <a:gridCol w="970930"/>
                <a:gridCol w="1100012"/>
              </a:tblGrid>
              <a:tr h="284592">
                <a:tc>
                  <a:txBody>
                    <a:bodyPr/>
                    <a:lstStyle/>
                    <a:p>
                      <a:endParaRPr lang="en-US" sz="1400" dirty="0"/>
                    </a:p>
                  </a:txBody>
                  <a:tcPr/>
                </a:tc>
                <a:tc>
                  <a:txBody>
                    <a:bodyPr/>
                    <a:lstStyle/>
                    <a:p>
                      <a:r>
                        <a:rPr lang="en-US" sz="1400" dirty="0" smtClean="0"/>
                        <a:t>2011-12</a:t>
                      </a:r>
                      <a:endParaRPr lang="en-US" sz="1400" dirty="0"/>
                    </a:p>
                  </a:txBody>
                  <a:tcPr/>
                </a:tc>
                <a:tc>
                  <a:txBody>
                    <a:bodyPr/>
                    <a:lstStyle/>
                    <a:p>
                      <a:r>
                        <a:rPr lang="en-US" sz="1400" dirty="0" smtClean="0"/>
                        <a:t>2012-13</a:t>
                      </a:r>
                      <a:endParaRPr lang="en-US" sz="1400" dirty="0"/>
                    </a:p>
                  </a:txBody>
                  <a:tcPr/>
                </a:tc>
                <a:tc>
                  <a:txBody>
                    <a:bodyPr/>
                    <a:lstStyle/>
                    <a:p>
                      <a:r>
                        <a:rPr lang="en-US" sz="1400" dirty="0" smtClean="0"/>
                        <a:t>2013-14</a:t>
                      </a:r>
                      <a:endParaRPr lang="en-US" sz="1400" dirty="0"/>
                    </a:p>
                  </a:txBody>
                  <a:tcPr/>
                </a:tc>
                <a:tc>
                  <a:txBody>
                    <a:bodyPr/>
                    <a:lstStyle/>
                    <a:p>
                      <a:r>
                        <a:rPr lang="en-US" sz="1400" dirty="0" smtClean="0"/>
                        <a:t>2014-15</a:t>
                      </a:r>
                      <a:endParaRPr lang="en-US" sz="1400" dirty="0"/>
                    </a:p>
                  </a:txBody>
                  <a:tcPr/>
                </a:tc>
                <a:tc>
                  <a:txBody>
                    <a:bodyPr/>
                    <a:lstStyle/>
                    <a:p>
                      <a:r>
                        <a:rPr lang="en-US" sz="1400" dirty="0" smtClean="0"/>
                        <a:t>2015-16</a:t>
                      </a:r>
                      <a:endParaRPr lang="en-US" sz="1400" dirty="0"/>
                    </a:p>
                  </a:txBody>
                  <a:tcPr/>
                </a:tc>
                <a:tc>
                  <a:txBody>
                    <a:bodyPr/>
                    <a:lstStyle/>
                    <a:p>
                      <a:r>
                        <a:rPr lang="en-US" sz="1400" dirty="0" smtClean="0"/>
                        <a:t>2016-17</a:t>
                      </a:r>
                      <a:endParaRPr lang="en-US" sz="1400" dirty="0"/>
                    </a:p>
                  </a:txBody>
                  <a:tcPr/>
                </a:tc>
              </a:tr>
              <a:tr h="27165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BS</a:t>
                      </a:r>
                      <a:endParaRPr lang="en-US" sz="1400" dirty="0"/>
                    </a:p>
                  </a:txBody>
                  <a:tcPr/>
                </a:tc>
                <a:tc>
                  <a:txBody>
                    <a:bodyPr/>
                    <a:lstStyle/>
                    <a:p>
                      <a:r>
                        <a:rPr lang="en-US" sz="1400" dirty="0" smtClean="0"/>
                        <a:t>18</a:t>
                      </a:r>
                      <a:endParaRPr lang="en-US" sz="1400" dirty="0"/>
                    </a:p>
                  </a:txBody>
                  <a:tcPr/>
                </a:tc>
                <a:tc>
                  <a:txBody>
                    <a:bodyPr/>
                    <a:lstStyle/>
                    <a:p>
                      <a:r>
                        <a:rPr lang="en-US" sz="1400" dirty="0" smtClean="0"/>
                        <a:t>15</a:t>
                      </a:r>
                      <a:endParaRPr lang="en-US" sz="1400" dirty="0"/>
                    </a:p>
                  </a:txBody>
                  <a:tcPr/>
                </a:tc>
                <a:tc>
                  <a:txBody>
                    <a:bodyPr/>
                    <a:lstStyle/>
                    <a:p>
                      <a:r>
                        <a:rPr lang="en-US" sz="1400" dirty="0" smtClean="0"/>
                        <a:t>24</a:t>
                      </a:r>
                      <a:endParaRPr lang="en-US" sz="1400" dirty="0"/>
                    </a:p>
                  </a:txBody>
                  <a:tcPr/>
                </a:tc>
                <a:tc>
                  <a:txBody>
                    <a:bodyPr/>
                    <a:lstStyle/>
                    <a:p>
                      <a:r>
                        <a:rPr lang="en-US" sz="1400" dirty="0" smtClean="0"/>
                        <a:t>36</a:t>
                      </a:r>
                      <a:endParaRPr lang="en-US" sz="1400" dirty="0"/>
                    </a:p>
                  </a:txBody>
                  <a:tcPr/>
                </a:tc>
                <a:tc>
                  <a:txBody>
                    <a:bodyPr/>
                    <a:lstStyle/>
                    <a:p>
                      <a:r>
                        <a:rPr lang="en-US" sz="1400" dirty="0" smtClean="0"/>
                        <a:t>29</a:t>
                      </a:r>
                      <a:endParaRPr lang="en-US" sz="1400" dirty="0"/>
                    </a:p>
                  </a:txBody>
                  <a:tcPr/>
                </a:tc>
                <a:tc>
                  <a:txBody>
                    <a:bodyPr/>
                    <a:lstStyle/>
                    <a:p>
                      <a:r>
                        <a:rPr lang="en-US" sz="1400" dirty="0" smtClean="0"/>
                        <a:t>41</a:t>
                      </a:r>
                      <a:endParaRPr lang="en-US" sz="1400" dirty="0"/>
                    </a:p>
                  </a:txBody>
                  <a:tcPr/>
                </a:tc>
              </a:tr>
              <a:tr h="271656">
                <a:tc>
                  <a:txBody>
                    <a:bodyPr/>
                    <a:lstStyle/>
                    <a:p>
                      <a:r>
                        <a:rPr lang="en-US" sz="1400" dirty="0" smtClean="0"/>
                        <a:t>MS</a:t>
                      </a:r>
                      <a:endParaRPr lang="en-US" sz="1400" dirty="0"/>
                    </a:p>
                  </a:txBody>
                  <a:tcPr/>
                </a:tc>
                <a:tc>
                  <a:txBody>
                    <a:bodyPr/>
                    <a:lstStyle/>
                    <a:p>
                      <a:r>
                        <a:rPr lang="de-DE" sz="1400" dirty="0" smtClean="0"/>
                        <a:t>10</a:t>
                      </a:r>
                      <a:endParaRPr lang="en-US" sz="1400" dirty="0"/>
                    </a:p>
                  </a:txBody>
                  <a:tcPr/>
                </a:tc>
                <a:tc>
                  <a:txBody>
                    <a:bodyPr/>
                    <a:lstStyle/>
                    <a:p>
                      <a:r>
                        <a:rPr lang="en-US" sz="1400" dirty="0" smtClean="0"/>
                        <a:t>19</a:t>
                      </a:r>
                      <a:endParaRPr lang="en-US" sz="1400" dirty="0"/>
                    </a:p>
                  </a:txBody>
                  <a:tcPr/>
                </a:tc>
                <a:tc>
                  <a:txBody>
                    <a:bodyPr/>
                    <a:lstStyle/>
                    <a:p>
                      <a:r>
                        <a:rPr lang="en-US" sz="1400" dirty="0" smtClean="0"/>
                        <a:t>14</a:t>
                      </a:r>
                      <a:endParaRPr lang="en-US" sz="1400" dirty="0"/>
                    </a:p>
                  </a:txBody>
                  <a:tcPr/>
                </a:tc>
                <a:tc>
                  <a:txBody>
                    <a:bodyPr/>
                    <a:lstStyle/>
                    <a:p>
                      <a:r>
                        <a:rPr lang="en-US" sz="1400" dirty="0" smtClean="0"/>
                        <a:t>14</a:t>
                      </a:r>
                      <a:endParaRPr lang="en-US" sz="1400" dirty="0"/>
                    </a:p>
                  </a:txBody>
                  <a:tcPr/>
                </a:tc>
                <a:tc>
                  <a:txBody>
                    <a:bodyPr/>
                    <a:lstStyle/>
                    <a:p>
                      <a:r>
                        <a:rPr lang="en-US" sz="1400" dirty="0" smtClean="0"/>
                        <a:t>19</a:t>
                      </a:r>
                      <a:endParaRPr lang="en-US" sz="1400" dirty="0"/>
                    </a:p>
                  </a:txBody>
                  <a:tcPr/>
                </a:tc>
                <a:tc>
                  <a:txBody>
                    <a:bodyPr/>
                    <a:lstStyle/>
                    <a:p>
                      <a:r>
                        <a:rPr lang="en-US" sz="1400" dirty="0" smtClean="0"/>
                        <a:t>21</a:t>
                      </a:r>
                      <a:endParaRPr lang="en-US" sz="1400" dirty="0"/>
                    </a:p>
                  </a:txBody>
                  <a:tcPr/>
                </a:tc>
              </a:tr>
              <a:tr h="271656">
                <a:tc>
                  <a:txBody>
                    <a:bodyPr/>
                    <a:lstStyle/>
                    <a:p>
                      <a:r>
                        <a:rPr lang="en-US" sz="1400" dirty="0" smtClean="0"/>
                        <a:t>PhD</a:t>
                      </a:r>
                      <a:endParaRPr lang="en-US" sz="1400" dirty="0"/>
                    </a:p>
                  </a:txBody>
                  <a:tcPr/>
                </a:tc>
                <a:tc>
                  <a:txBody>
                    <a:bodyPr/>
                    <a:lstStyle/>
                    <a:p>
                      <a:r>
                        <a:rPr lang="en-US" sz="1400" dirty="0" smtClean="0"/>
                        <a:t>8</a:t>
                      </a:r>
                      <a:endParaRPr lang="en-US" sz="1400" dirty="0"/>
                    </a:p>
                  </a:txBody>
                  <a:tcPr/>
                </a:tc>
                <a:tc>
                  <a:txBody>
                    <a:bodyPr/>
                    <a:lstStyle/>
                    <a:p>
                      <a:r>
                        <a:rPr lang="en-US" sz="1400" dirty="0" smtClean="0"/>
                        <a:t>2</a:t>
                      </a:r>
                      <a:endParaRPr lang="en-US" sz="1400" dirty="0"/>
                    </a:p>
                  </a:txBody>
                  <a:tcPr/>
                </a:tc>
                <a:tc>
                  <a:txBody>
                    <a:bodyPr/>
                    <a:lstStyle/>
                    <a:p>
                      <a:r>
                        <a:rPr lang="en-US" sz="1400" dirty="0" smtClean="0"/>
                        <a:t>4</a:t>
                      </a:r>
                      <a:endParaRPr lang="en-US" sz="1400" dirty="0"/>
                    </a:p>
                  </a:txBody>
                  <a:tcPr/>
                </a:tc>
                <a:tc>
                  <a:txBody>
                    <a:bodyPr/>
                    <a:lstStyle/>
                    <a:p>
                      <a:r>
                        <a:rPr lang="en-US" sz="1400" dirty="0" smtClean="0"/>
                        <a:t>6</a:t>
                      </a:r>
                      <a:endParaRPr lang="en-US" sz="1400" dirty="0"/>
                    </a:p>
                  </a:txBody>
                  <a:tcPr/>
                </a:tc>
                <a:tc>
                  <a:txBody>
                    <a:bodyPr/>
                    <a:lstStyle/>
                    <a:p>
                      <a:r>
                        <a:rPr lang="en-US" sz="1400" dirty="0" smtClean="0"/>
                        <a:t>4</a:t>
                      </a:r>
                      <a:endParaRPr lang="en-US" sz="1400" dirty="0"/>
                    </a:p>
                  </a:txBody>
                  <a:tcPr/>
                </a:tc>
                <a:tc>
                  <a:txBody>
                    <a:bodyPr/>
                    <a:lstStyle/>
                    <a:p>
                      <a:r>
                        <a:rPr lang="en-US" sz="1400" dirty="0" smtClean="0"/>
                        <a:t>7</a:t>
                      </a:r>
                      <a:endParaRPr lang="en-US" sz="1400" dirty="0"/>
                    </a:p>
                  </a:txBody>
                  <a:tcPr/>
                </a:tc>
              </a:tr>
              <a:tr h="271656">
                <a:tc>
                  <a:txBody>
                    <a:bodyPr/>
                    <a:lstStyle/>
                    <a:p>
                      <a:r>
                        <a:rPr lang="en-US" sz="1400" dirty="0" err="1" smtClean="0"/>
                        <a:t>MS+PhD</a:t>
                      </a:r>
                      <a:endParaRPr lang="en-US" sz="1400" dirty="0"/>
                    </a:p>
                  </a:txBody>
                  <a:tcPr/>
                </a:tc>
                <a:tc>
                  <a:txBody>
                    <a:bodyPr/>
                    <a:lstStyle/>
                    <a:p>
                      <a:r>
                        <a:rPr lang="en-US" sz="1400" dirty="0" smtClean="0"/>
                        <a:t>18</a:t>
                      </a:r>
                      <a:endParaRPr lang="en-US" sz="1400" dirty="0"/>
                    </a:p>
                  </a:txBody>
                  <a:tcPr/>
                </a:tc>
                <a:tc>
                  <a:txBody>
                    <a:bodyPr/>
                    <a:lstStyle/>
                    <a:p>
                      <a:r>
                        <a:rPr lang="en-US" sz="1400" dirty="0" smtClean="0"/>
                        <a:t>21</a:t>
                      </a:r>
                      <a:endParaRPr lang="en-US" sz="1400" dirty="0"/>
                    </a:p>
                  </a:txBody>
                  <a:tcPr/>
                </a:tc>
                <a:tc>
                  <a:txBody>
                    <a:bodyPr/>
                    <a:lstStyle/>
                    <a:p>
                      <a:r>
                        <a:rPr lang="en-US" sz="1400" dirty="0" smtClean="0"/>
                        <a:t>18</a:t>
                      </a:r>
                      <a:endParaRPr lang="en-US" sz="1400" dirty="0"/>
                    </a:p>
                  </a:txBody>
                  <a:tcPr/>
                </a:tc>
                <a:tc>
                  <a:txBody>
                    <a:bodyPr/>
                    <a:lstStyle/>
                    <a:p>
                      <a:r>
                        <a:rPr lang="en-US" sz="1400" dirty="0" smtClean="0"/>
                        <a:t>20</a:t>
                      </a:r>
                      <a:endParaRPr lang="en-US" sz="1400" dirty="0"/>
                    </a:p>
                  </a:txBody>
                  <a:tcPr/>
                </a:tc>
                <a:tc>
                  <a:txBody>
                    <a:bodyPr/>
                    <a:lstStyle/>
                    <a:p>
                      <a:r>
                        <a:rPr lang="en-US" sz="1400" dirty="0" smtClean="0"/>
                        <a:t>23</a:t>
                      </a:r>
                      <a:endParaRPr lang="en-US" sz="1400" dirty="0"/>
                    </a:p>
                  </a:txBody>
                  <a:tcPr/>
                </a:tc>
                <a:tc>
                  <a:txBody>
                    <a:bodyPr/>
                    <a:lstStyle/>
                    <a:p>
                      <a:r>
                        <a:rPr lang="en-US" sz="1400" dirty="0" smtClean="0"/>
                        <a:t>28</a:t>
                      </a:r>
                      <a:endParaRPr lang="en-US" sz="1400" dirty="0"/>
                    </a:p>
                  </a:txBody>
                  <a:tcPr/>
                </a:tc>
              </a:tr>
            </a:tbl>
          </a:graphicData>
        </a:graphic>
      </p:graphicFrame>
      <p:graphicFrame>
        <p:nvGraphicFramePr>
          <p:cNvPr id="9" name="Chart 8"/>
          <p:cNvGraphicFramePr/>
          <p:nvPr>
            <p:extLst>
              <p:ext uri="{D42A27DB-BD31-4B8C-83A1-F6EECF244321}">
                <p14:modId xmlns:p14="http://schemas.microsoft.com/office/powerpoint/2010/main" val="2474753131"/>
              </p:ext>
            </p:extLst>
          </p:nvPr>
        </p:nvGraphicFramePr>
        <p:xfrm>
          <a:off x="702527" y="3086739"/>
          <a:ext cx="7515921" cy="29363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4304438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97" y="-297"/>
            <a:ext cx="9144793" cy="6858594"/>
          </a:xfrm>
          <a:prstGeom prst="rect">
            <a:avLst/>
          </a:prstGeom>
        </p:spPr>
      </p:pic>
      <p:sp>
        <p:nvSpPr>
          <p:cNvPr id="2" name="Title 1"/>
          <p:cNvSpPr>
            <a:spLocks noGrp="1"/>
          </p:cNvSpPr>
          <p:nvPr>
            <p:ph type="title"/>
          </p:nvPr>
        </p:nvSpPr>
        <p:spPr/>
        <p:txBody>
          <a:bodyPr>
            <a:normAutofit/>
          </a:bodyPr>
          <a:lstStyle/>
          <a:p>
            <a:r>
              <a:rPr lang="en-US" sz="3600" dirty="0" smtClean="0"/>
              <a:t>Enrollment </a:t>
            </a:r>
            <a:r>
              <a:rPr lang="en-US" sz="3600" dirty="0" smtClean="0"/>
              <a:t>in </a:t>
            </a:r>
            <a:r>
              <a:rPr lang="en-US" sz="3600" dirty="0" smtClean="0"/>
              <a:t>CS, EECE </a:t>
            </a:r>
            <a:r>
              <a:rPr lang="en-US" sz="3600" dirty="0" smtClean="0"/>
              <a:t>and BIT</a:t>
            </a:r>
            <a:endParaRPr lang="en-US" sz="3600" dirty="0"/>
          </a:p>
        </p:txBody>
      </p:sp>
      <p:graphicFrame>
        <p:nvGraphicFramePr>
          <p:cNvPr id="3" name="Table 2"/>
          <p:cNvGraphicFramePr>
            <a:graphicFrameLocks noGrp="1"/>
          </p:cNvGraphicFramePr>
          <p:nvPr>
            <p:extLst/>
          </p:nvPr>
        </p:nvGraphicFramePr>
        <p:xfrm>
          <a:off x="214009" y="1417638"/>
          <a:ext cx="8626368" cy="3835012"/>
        </p:xfrm>
        <a:graphic>
          <a:graphicData uri="http://schemas.openxmlformats.org/drawingml/2006/table">
            <a:tbl>
              <a:tblPr firstRow="1" bandRow="1">
                <a:tableStyleId>{E8B1032C-EA38-4F05-BA0D-38AFFFC7BED3}</a:tableStyleId>
              </a:tblPr>
              <a:tblGrid>
                <a:gridCol w="1108953"/>
                <a:gridCol w="690664"/>
                <a:gridCol w="739302"/>
                <a:gridCol w="983567"/>
                <a:gridCol w="850647"/>
                <a:gridCol w="724160"/>
                <a:gridCol w="977134"/>
                <a:gridCol w="850647"/>
                <a:gridCol w="769504"/>
                <a:gridCol w="931790"/>
              </a:tblGrid>
              <a:tr h="768674">
                <a:tc>
                  <a:txBody>
                    <a:bodyPr/>
                    <a:lstStyle/>
                    <a:p>
                      <a:pPr algn="ctr"/>
                      <a:r>
                        <a:rPr lang="en-US" dirty="0" smtClean="0"/>
                        <a:t>DEPT</a:t>
                      </a:r>
                      <a:endParaRPr lang="en-US" dirty="0"/>
                    </a:p>
                  </a:txBody>
                  <a:tcPr/>
                </a:tc>
                <a:tc gridSpan="3">
                  <a:txBody>
                    <a:bodyPr/>
                    <a:lstStyle/>
                    <a:p>
                      <a:pPr algn="ctr"/>
                      <a:r>
                        <a:rPr lang="en-US" dirty="0" smtClean="0"/>
                        <a:t>CS</a:t>
                      </a:r>
                      <a:endParaRPr lang="en-US" dirty="0"/>
                    </a:p>
                  </a:txBody>
                  <a:tcPr/>
                </a:tc>
                <a:tc hMerge="1">
                  <a:txBody>
                    <a:bodyPr/>
                    <a:lstStyle/>
                    <a:p>
                      <a:endParaRPr lang="en-US" dirty="0"/>
                    </a:p>
                  </a:txBody>
                  <a:tcPr/>
                </a:tc>
                <a:tc hMerge="1">
                  <a:txBody>
                    <a:bodyPr/>
                    <a:lstStyle/>
                    <a:p>
                      <a:pPr algn="ctr"/>
                      <a:endParaRPr lang="en-US" dirty="0"/>
                    </a:p>
                  </a:txBody>
                  <a:tcPr/>
                </a:tc>
                <a:tc gridSpan="3">
                  <a:txBody>
                    <a:bodyPr/>
                    <a:lstStyle/>
                    <a:p>
                      <a:pPr algn="ctr"/>
                      <a:r>
                        <a:rPr lang="en-US" dirty="0" smtClean="0"/>
                        <a:t>EECE</a:t>
                      </a:r>
                      <a:endParaRPr lang="en-US" dirty="0"/>
                    </a:p>
                  </a:txBody>
                  <a:tcPr/>
                </a:tc>
                <a:tc hMerge="1">
                  <a:txBody>
                    <a:bodyPr/>
                    <a:lstStyle/>
                    <a:p>
                      <a:endParaRPr lang="en-US"/>
                    </a:p>
                  </a:txBody>
                  <a:tcPr/>
                </a:tc>
                <a:tc hMerge="1">
                  <a:txBody>
                    <a:bodyPr/>
                    <a:lstStyle/>
                    <a:p>
                      <a:pPr algn="ctr"/>
                      <a:endParaRPr lang="en-US" dirty="0"/>
                    </a:p>
                  </a:txBody>
                  <a:tcPr/>
                </a:tc>
                <a:tc gridSpan="3">
                  <a:txBody>
                    <a:bodyPr/>
                    <a:lstStyle/>
                    <a:p>
                      <a:pPr algn="ctr"/>
                      <a:r>
                        <a:rPr lang="en-US" dirty="0" smtClean="0"/>
                        <a:t>BIT</a:t>
                      </a:r>
                      <a:endParaRPr lang="en-US" dirty="0"/>
                    </a:p>
                  </a:txBody>
                  <a:tcPr/>
                </a:tc>
                <a:tc hMerge="1">
                  <a:txBody>
                    <a:bodyPr/>
                    <a:lstStyle/>
                    <a:p>
                      <a:endParaRPr lang="en-US" dirty="0"/>
                    </a:p>
                  </a:txBody>
                  <a:tcPr/>
                </a:tc>
                <a:tc hMerge="1">
                  <a:txBody>
                    <a:bodyPr/>
                    <a:lstStyle/>
                    <a:p>
                      <a:pPr algn="ctr"/>
                      <a:endParaRPr lang="en-US" dirty="0"/>
                    </a:p>
                  </a:txBody>
                  <a:tcPr/>
                </a:tc>
              </a:tr>
              <a:tr h="760316">
                <a:tc>
                  <a:txBody>
                    <a:bodyPr/>
                    <a:lstStyle/>
                    <a:p>
                      <a:endParaRPr lang="en-US" dirty="0"/>
                    </a:p>
                  </a:txBody>
                  <a:tcPr/>
                </a:tc>
                <a:tc>
                  <a:txBody>
                    <a:bodyPr/>
                    <a:lstStyle/>
                    <a:p>
                      <a:r>
                        <a:rPr lang="en-US" dirty="0" smtClean="0"/>
                        <a:t>2017</a:t>
                      </a:r>
                      <a:endParaRPr lang="en-US" dirty="0"/>
                    </a:p>
                  </a:txBody>
                  <a:tcPr/>
                </a:tc>
                <a:tc>
                  <a:txBody>
                    <a:bodyPr/>
                    <a:lstStyle/>
                    <a:p>
                      <a:r>
                        <a:rPr lang="en-US" dirty="0" smtClean="0"/>
                        <a:t>2016</a:t>
                      </a:r>
                      <a:endParaRPr lang="en-US" dirty="0"/>
                    </a:p>
                  </a:txBody>
                  <a:tcPr/>
                </a:tc>
                <a:tc>
                  <a:txBody>
                    <a:bodyPr/>
                    <a:lstStyle/>
                    <a:p>
                      <a:r>
                        <a:rPr lang="en-US" dirty="0" smtClean="0"/>
                        <a:t>change</a:t>
                      </a:r>
                      <a:endParaRPr lang="en-US" dirty="0"/>
                    </a:p>
                  </a:txBody>
                  <a:tcPr/>
                </a:tc>
                <a:tc>
                  <a:txBody>
                    <a:bodyPr/>
                    <a:lstStyle/>
                    <a:p>
                      <a:r>
                        <a:rPr lang="en-US" dirty="0" smtClean="0"/>
                        <a:t>2017</a:t>
                      </a:r>
                      <a:endParaRPr lang="en-US" dirty="0"/>
                    </a:p>
                  </a:txBody>
                  <a:tcPr/>
                </a:tc>
                <a:tc>
                  <a:txBody>
                    <a:bodyPr/>
                    <a:lstStyle/>
                    <a:p>
                      <a:r>
                        <a:rPr lang="en-US" dirty="0" smtClean="0"/>
                        <a:t>2016</a:t>
                      </a:r>
                      <a:endParaRPr lang="en-US" dirty="0"/>
                    </a:p>
                  </a:txBody>
                  <a:tcPr/>
                </a:tc>
                <a:tc>
                  <a:txBody>
                    <a:bodyPr/>
                    <a:lstStyle/>
                    <a:p>
                      <a:r>
                        <a:rPr lang="en-US" dirty="0" smtClean="0"/>
                        <a:t>change</a:t>
                      </a:r>
                      <a:endParaRPr lang="en-US" dirty="0"/>
                    </a:p>
                  </a:txBody>
                  <a:tcPr/>
                </a:tc>
                <a:tc>
                  <a:txBody>
                    <a:bodyPr/>
                    <a:lstStyle/>
                    <a:p>
                      <a:r>
                        <a:rPr lang="en-US" dirty="0" smtClean="0"/>
                        <a:t>2017</a:t>
                      </a:r>
                      <a:endParaRPr lang="en-US" dirty="0"/>
                    </a:p>
                  </a:txBody>
                  <a:tcPr/>
                </a:tc>
                <a:tc>
                  <a:txBody>
                    <a:bodyPr/>
                    <a:lstStyle/>
                    <a:p>
                      <a:r>
                        <a:rPr lang="en-US" dirty="0" smtClean="0"/>
                        <a:t>2016</a:t>
                      </a:r>
                      <a:endParaRPr lang="en-US" dirty="0"/>
                    </a:p>
                  </a:txBody>
                  <a:tcPr/>
                </a:tc>
                <a:tc>
                  <a:txBody>
                    <a:bodyPr/>
                    <a:lstStyle/>
                    <a:p>
                      <a:r>
                        <a:rPr lang="en-US" dirty="0" smtClean="0"/>
                        <a:t>change</a:t>
                      </a:r>
                      <a:endParaRPr lang="en-US" dirty="0"/>
                    </a:p>
                  </a:txBody>
                  <a:tcPr/>
                </a:tc>
              </a:tr>
              <a:tr h="768674">
                <a:tc>
                  <a:txBody>
                    <a:bodyPr/>
                    <a:lstStyle/>
                    <a:p>
                      <a:r>
                        <a:rPr lang="en-US" dirty="0" smtClean="0"/>
                        <a:t>BS</a:t>
                      </a:r>
                      <a:endParaRPr lang="en-US" dirty="0"/>
                    </a:p>
                  </a:txBody>
                  <a:tcPr/>
                </a:tc>
                <a:tc>
                  <a:txBody>
                    <a:bodyPr/>
                    <a:lstStyle/>
                    <a:p>
                      <a:r>
                        <a:rPr lang="en-US" dirty="0" smtClean="0"/>
                        <a:t>271</a:t>
                      </a:r>
                      <a:endParaRPr lang="en-US" dirty="0"/>
                    </a:p>
                  </a:txBody>
                  <a:tcPr/>
                </a:tc>
                <a:tc>
                  <a:txBody>
                    <a:bodyPr/>
                    <a:lstStyle/>
                    <a:p>
                      <a:r>
                        <a:rPr lang="en-US" dirty="0" smtClean="0"/>
                        <a:t>258</a:t>
                      </a:r>
                      <a:endParaRPr lang="en-US" dirty="0"/>
                    </a:p>
                  </a:txBody>
                  <a:tcPr/>
                </a:tc>
                <a:tc>
                  <a:txBody>
                    <a:bodyPr/>
                    <a:lstStyle/>
                    <a:p>
                      <a:r>
                        <a:rPr lang="en-US" dirty="0" smtClean="0"/>
                        <a:t>5.0%</a:t>
                      </a:r>
                      <a:endParaRPr lang="en-US" dirty="0"/>
                    </a:p>
                  </a:txBody>
                  <a:tcPr/>
                </a:tc>
                <a:tc>
                  <a:txBody>
                    <a:bodyPr/>
                    <a:lstStyle/>
                    <a:p>
                      <a:r>
                        <a:rPr lang="en-US" dirty="0" smtClean="0"/>
                        <a:t>70</a:t>
                      </a:r>
                      <a:endParaRPr lang="en-US" dirty="0"/>
                    </a:p>
                  </a:txBody>
                  <a:tcPr/>
                </a:tc>
                <a:tc>
                  <a:txBody>
                    <a:bodyPr/>
                    <a:lstStyle/>
                    <a:p>
                      <a:r>
                        <a:rPr lang="en-US" dirty="0" smtClean="0"/>
                        <a:t>59</a:t>
                      </a:r>
                      <a:endParaRPr lang="en-US" dirty="0"/>
                    </a:p>
                  </a:txBody>
                  <a:tcPr/>
                </a:tc>
                <a:tc>
                  <a:txBody>
                    <a:bodyPr/>
                    <a:lstStyle/>
                    <a:p>
                      <a:r>
                        <a:rPr lang="en-US" dirty="0" smtClean="0"/>
                        <a:t>18.6%</a:t>
                      </a:r>
                      <a:endParaRPr lang="en-US" dirty="0"/>
                    </a:p>
                  </a:txBody>
                  <a:tcPr/>
                </a:tc>
                <a:tc>
                  <a:txBody>
                    <a:bodyPr/>
                    <a:lstStyle/>
                    <a:p>
                      <a:r>
                        <a:rPr lang="en-US" dirty="0" smtClean="0"/>
                        <a:t>260</a:t>
                      </a:r>
                      <a:endParaRPr lang="en-US" dirty="0"/>
                    </a:p>
                  </a:txBody>
                  <a:tcPr/>
                </a:tc>
                <a:tc>
                  <a:txBody>
                    <a:bodyPr/>
                    <a:lstStyle/>
                    <a:p>
                      <a:r>
                        <a:rPr lang="en-US" dirty="0" smtClean="0"/>
                        <a:t>239</a:t>
                      </a:r>
                      <a:endParaRPr lang="en-US" dirty="0"/>
                    </a:p>
                  </a:txBody>
                  <a:tcPr/>
                </a:tc>
                <a:tc>
                  <a:txBody>
                    <a:bodyPr/>
                    <a:lstStyle/>
                    <a:p>
                      <a:r>
                        <a:rPr lang="en-US" dirty="0" smtClean="0"/>
                        <a:t>8.9%</a:t>
                      </a:r>
                      <a:endParaRPr lang="en-US" dirty="0"/>
                    </a:p>
                  </a:txBody>
                  <a:tcPr/>
                </a:tc>
              </a:tr>
              <a:tr h="768674">
                <a:tc>
                  <a:txBody>
                    <a:bodyPr/>
                    <a:lstStyle/>
                    <a:p>
                      <a:r>
                        <a:rPr lang="en-US" dirty="0" smtClean="0"/>
                        <a:t>MS</a:t>
                      </a:r>
                      <a:endParaRPr lang="en-US" dirty="0"/>
                    </a:p>
                  </a:txBody>
                  <a:tcPr/>
                </a:tc>
                <a:tc>
                  <a:txBody>
                    <a:bodyPr/>
                    <a:lstStyle/>
                    <a:p>
                      <a:r>
                        <a:rPr lang="en-US" dirty="0" smtClean="0"/>
                        <a:t>27</a:t>
                      </a:r>
                      <a:endParaRPr lang="en-US" dirty="0"/>
                    </a:p>
                  </a:txBody>
                  <a:tcPr/>
                </a:tc>
                <a:tc>
                  <a:txBody>
                    <a:bodyPr/>
                    <a:lstStyle/>
                    <a:p>
                      <a:r>
                        <a:rPr lang="en-US" dirty="0" smtClean="0"/>
                        <a:t>35</a:t>
                      </a:r>
                      <a:endParaRPr lang="en-US" dirty="0"/>
                    </a:p>
                  </a:txBody>
                  <a:tcPr/>
                </a:tc>
                <a:tc>
                  <a:txBody>
                    <a:bodyPr/>
                    <a:lstStyle/>
                    <a:p>
                      <a:r>
                        <a:rPr lang="en-US" dirty="0" smtClean="0"/>
                        <a:t>-22.9%</a:t>
                      </a:r>
                      <a:endParaRPr lang="en-US" dirty="0"/>
                    </a:p>
                  </a:txBody>
                  <a:tcPr/>
                </a:tc>
                <a:tc>
                  <a:txBody>
                    <a:bodyPr/>
                    <a:lstStyle/>
                    <a:p>
                      <a:r>
                        <a:rPr lang="en-US" dirty="0" smtClean="0"/>
                        <a:t>17</a:t>
                      </a:r>
                      <a:endParaRPr lang="en-US" dirty="0"/>
                    </a:p>
                  </a:txBody>
                  <a:tcPr/>
                </a:tc>
                <a:tc>
                  <a:txBody>
                    <a:bodyPr/>
                    <a:lstStyle/>
                    <a:p>
                      <a:r>
                        <a:rPr lang="en-US" dirty="0" smtClean="0"/>
                        <a:t>24</a:t>
                      </a:r>
                      <a:endParaRPr lang="en-US" dirty="0"/>
                    </a:p>
                  </a:txBody>
                  <a:tcPr/>
                </a:tc>
                <a:tc>
                  <a:txBody>
                    <a:bodyPr/>
                    <a:lstStyle/>
                    <a:p>
                      <a:r>
                        <a:rPr lang="en-US" dirty="0" smtClean="0"/>
                        <a:t>-29.2%</a:t>
                      </a:r>
                      <a:endParaRPr lang="en-US" dirty="0"/>
                    </a:p>
                  </a:txBody>
                  <a:tcPr/>
                </a:tc>
                <a:tc>
                  <a:txBody>
                    <a:bodyPr/>
                    <a:lstStyle/>
                    <a:p>
                      <a:r>
                        <a:rPr lang="en-US" dirty="0" smtClean="0"/>
                        <a:t>3</a:t>
                      </a:r>
                      <a:endParaRPr lang="en-US" dirty="0"/>
                    </a:p>
                  </a:txBody>
                  <a:tcPr/>
                </a:tc>
                <a:tc>
                  <a:txBody>
                    <a:bodyPr/>
                    <a:lstStyle/>
                    <a:p>
                      <a:r>
                        <a:rPr lang="en-US" dirty="0" smtClean="0"/>
                        <a:t>24</a:t>
                      </a:r>
                      <a:endParaRPr lang="en-US" dirty="0"/>
                    </a:p>
                  </a:txBody>
                  <a:tcPr/>
                </a:tc>
                <a:tc>
                  <a:txBody>
                    <a:bodyPr/>
                    <a:lstStyle/>
                    <a:p>
                      <a:r>
                        <a:rPr lang="en-US" dirty="0" smtClean="0"/>
                        <a:t>-87.5%</a:t>
                      </a:r>
                      <a:endParaRPr lang="en-US" dirty="0"/>
                    </a:p>
                  </a:txBody>
                  <a:tcPr/>
                </a:tc>
              </a:tr>
              <a:tr h="768674">
                <a:tc>
                  <a:txBody>
                    <a:bodyPr/>
                    <a:lstStyle/>
                    <a:p>
                      <a:r>
                        <a:rPr lang="en-US" dirty="0" smtClean="0"/>
                        <a:t>PhD</a:t>
                      </a:r>
                      <a:endParaRPr lang="en-US" dirty="0"/>
                    </a:p>
                  </a:txBody>
                  <a:tcPr/>
                </a:tc>
                <a:tc>
                  <a:txBody>
                    <a:bodyPr/>
                    <a:lstStyle/>
                    <a:p>
                      <a:r>
                        <a:rPr lang="en-US" dirty="0" smtClean="0"/>
                        <a:t>43</a:t>
                      </a:r>
                      <a:endParaRPr lang="en-US" dirty="0"/>
                    </a:p>
                  </a:txBody>
                  <a:tcPr/>
                </a:tc>
                <a:tc>
                  <a:txBody>
                    <a:bodyPr/>
                    <a:lstStyle/>
                    <a:p>
                      <a:r>
                        <a:rPr lang="en-US" dirty="0" smtClean="0"/>
                        <a:t>41</a:t>
                      </a:r>
                      <a:endParaRPr lang="en-US" dirty="0"/>
                    </a:p>
                  </a:txBody>
                  <a:tcPr/>
                </a:tc>
                <a:tc>
                  <a:txBody>
                    <a:bodyPr/>
                    <a:lstStyle/>
                    <a:p>
                      <a:r>
                        <a:rPr lang="en-US" dirty="0" smtClean="0"/>
                        <a:t>4.8%</a:t>
                      </a:r>
                      <a:endParaRPr lang="en-US" dirty="0"/>
                    </a:p>
                  </a:txBody>
                  <a:tcPr/>
                </a:tc>
                <a:tc>
                  <a:txBody>
                    <a:bodyPr/>
                    <a:lstStyle/>
                    <a:p>
                      <a:r>
                        <a:rPr lang="en-US" dirty="0" smtClean="0"/>
                        <a:t>24</a:t>
                      </a:r>
                      <a:endParaRPr lang="en-US" dirty="0"/>
                    </a:p>
                  </a:txBody>
                  <a:tcPr/>
                </a:tc>
                <a:tc>
                  <a:txBody>
                    <a:bodyPr/>
                    <a:lstStyle/>
                    <a:p>
                      <a:r>
                        <a:rPr lang="en-US" dirty="0" smtClean="0"/>
                        <a:t>26</a:t>
                      </a:r>
                      <a:endParaRPr lang="en-US" dirty="0"/>
                    </a:p>
                  </a:txBody>
                  <a:tcPr/>
                </a:tc>
                <a:tc>
                  <a:txBody>
                    <a:bodyPr/>
                    <a:lstStyle/>
                    <a:p>
                      <a:r>
                        <a:rPr lang="en-US" dirty="0" smtClean="0"/>
                        <a:t>-7.6%</a:t>
                      </a:r>
                      <a:endParaRPr lang="en-US" dirty="0"/>
                    </a:p>
                  </a:txBody>
                  <a:tcPr/>
                </a:tc>
                <a:tc>
                  <a:txBody>
                    <a:bodyPr/>
                    <a:lstStyle/>
                    <a:p>
                      <a:r>
                        <a:rPr lang="en-US" dirty="0" smtClean="0"/>
                        <a:t>9</a:t>
                      </a:r>
                      <a:endParaRPr lang="en-US" dirty="0"/>
                    </a:p>
                  </a:txBody>
                  <a:tcPr/>
                </a:tc>
                <a:tc>
                  <a:txBody>
                    <a:bodyPr/>
                    <a:lstStyle/>
                    <a:p>
                      <a:r>
                        <a:rPr lang="en-US" dirty="0" smtClean="0"/>
                        <a:t>8</a:t>
                      </a:r>
                      <a:endParaRPr lang="en-US" dirty="0"/>
                    </a:p>
                  </a:txBody>
                  <a:tcPr/>
                </a:tc>
                <a:tc>
                  <a:txBody>
                    <a:bodyPr/>
                    <a:lstStyle/>
                    <a:p>
                      <a:r>
                        <a:rPr lang="en-US" dirty="0" smtClean="0"/>
                        <a:t>12.5%</a:t>
                      </a:r>
                      <a:endParaRPr lang="en-US" dirty="0"/>
                    </a:p>
                  </a:txBody>
                  <a:tcPr/>
                </a:tc>
              </a:tr>
            </a:tbl>
          </a:graphicData>
        </a:graphic>
      </p:graphicFrame>
      <p:sp>
        <p:nvSpPr>
          <p:cNvPr id="6" name="TextBox 5"/>
          <p:cNvSpPr txBox="1"/>
          <p:nvPr/>
        </p:nvSpPr>
        <p:spPr>
          <a:xfrm>
            <a:off x="990406" y="5242899"/>
            <a:ext cx="6942926" cy="923330"/>
          </a:xfrm>
          <a:prstGeom prst="rect">
            <a:avLst/>
          </a:prstGeom>
          <a:noFill/>
        </p:spPr>
        <p:txBody>
          <a:bodyPr wrap="none" rtlCol="0">
            <a:spAutoFit/>
          </a:bodyPr>
          <a:lstStyle/>
          <a:p>
            <a:pPr marL="285750" indent="-285750">
              <a:buFont typeface="Arial"/>
              <a:buChar char="•"/>
            </a:pPr>
            <a:r>
              <a:rPr lang="en-US" dirty="0" smtClean="0"/>
              <a:t>Undergraduate enrollment has increased in all three departments.</a:t>
            </a:r>
          </a:p>
          <a:p>
            <a:pPr marL="285750" indent="-285750">
              <a:buFont typeface="Arial"/>
              <a:buChar char="•"/>
            </a:pPr>
            <a:r>
              <a:rPr lang="en-US" dirty="0" smtClean="0"/>
              <a:t>MS enrollment has decreased significant in all three </a:t>
            </a:r>
            <a:r>
              <a:rPr lang="en-US" dirty="0" smtClean="0"/>
              <a:t>departments.  </a:t>
            </a:r>
            <a:endParaRPr lang="en-US" dirty="0"/>
          </a:p>
          <a:p>
            <a:pPr marL="285750" indent="-285750">
              <a:buFont typeface="Arial"/>
              <a:buChar char="•"/>
            </a:pPr>
            <a:r>
              <a:rPr lang="en-US" dirty="0" smtClean="0"/>
              <a:t>PhD enrollment is relatively stable.</a:t>
            </a:r>
            <a:endParaRPr lang="en-US" dirty="0"/>
          </a:p>
        </p:txBody>
      </p:sp>
    </p:spTree>
    <p:extLst>
      <p:ext uri="{BB962C8B-B14F-4D97-AF65-F5344CB8AC3E}">
        <p14:creationId xmlns:p14="http://schemas.microsoft.com/office/powerpoint/2010/main" val="323651217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9182"/>
            <a:ext cx="8229600" cy="1143000"/>
          </a:xfrm>
        </p:spPr>
        <p:txBody>
          <a:bodyPr/>
          <a:lstStyle/>
          <a:p>
            <a:r>
              <a:rPr lang="en-US" dirty="0" smtClean="0"/>
              <a:t>New MS Enrollment by Country</a:t>
            </a:r>
            <a:endParaRPr lang="en-US" dirty="0"/>
          </a:p>
        </p:txBody>
      </p:sp>
      <p:pic>
        <p:nvPicPr>
          <p:cNvPr id="5" name="Picture 4"/>
          <p:cNvPicPr>
            <a:picLocks noChangeAspect="1"/>
          </p:cNvPicPr>
          <p:nvPr/>
        </p:nvPicPr>
        <p:blipFill>
          <a:blip r:embed="rId2"/>
          <a:stretch>
            <a:fillRect/>
          </a:stretch>
        </p:blipFill>
        <p:spPr>
          <a:xfrm>
            <a:off x="0" y="1592182"/>
            <a:ext cx="9144000" cy="4751060"/>
          </a:xfrm>
          <a:prstGeom prst="rect">
            <a:avLst/>
          </a:prstGeom>
        </p:spPr>
      </p:pic>
    </p:spTree>
    <p:extLst>
      <p:ext uri="{BB962C8B-B14F-4D97-AF65-F5344CB8AC3E}">
        <p14:creationId xmlns:p14="http://schemas.microsoft.com/office/powerpoint/2010/main" val="32027401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9182"/>
            <a:ext cx="8229600" cy="1143000"/>
          </a:xfrm>
        </p:spPr>
        <p:txBody>
          <a:bodyPr/>
          <a:lstStyle/>
          <a:p>
            <a:r>
              <a:rPr lang="en-US" dirty="0" smtClean="0"/>
              <a:t>New PhD Enrollment by Country</a:t>
            </a:r>
            <a:endParaRPr lang="en-US" dirty="0"/>
          </a:p>
        </p:txBody>
      </p:sp>
      <p:pic>
        <p:nvPicPr>
          <p:cNvPr id="3" name="Picture 2"/>
          <p:cNvPicPr>
            <a:picLocks noChangeAspect="1"/>
          </p:cNvPicPr>
          <p:nvPr/>
        </p:nvPicPr>
        <p:blipFill>
          <a:blip r:embed="rId2"/>
          <a:stretch>
            <a:fillRect/>
          </a:stretch>
        </p:blipFill>
        <p:spPr>
          <a:xfrm>
            <a:off x="-1" y="1592182"/>
            <a:ext cx="9128699" cy="4663562"/>
          </a:xfrm>
          <a:prstGeom prst="rect">
            <a:avLst/>
          </a:prstGeom>
        </p:spPr>
      </p:pic>
    </p:spTree>
    <p:extLst>
      <p:ext uri="{BB962C8B-B14F-4D97-AF65-F5344CB8AC3E}">
        <p14:creationId xmlns:p14="http://schemas.microsoft.com/office/powerpoint/2010/main" val="33482209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normAutofit/>
          </a:bodyPr>
          <a:lstStyle/>
          <a:p>
            <a:r>
              <a:rPr lang="en-US" dirty="0" smtClean="0"/>
              <a:t>Emerging immigration policies</a:t>
            </a:r>
          </a:p>
          <a:p>
            <a:r>
              <a:rPr lang="en-US" dirty="0" smtClean="0"/>
              <a:t>High</a:t>
            </a:r>
            <a:r>
              <a:rPr lang="en-US" dirty="0" smtClean="0"/>
              <a:t>-tech industry and the economy/employment is great which usually leads to drops in graduate </a:t>
            </a:r>
            <a:r>
              <a:rPr lang="en-US" dirty="0" smtClean="0"/>
              <a:t>enrollments</a:t>
            </a:r>
          </a:p>
          <a:p>
            <a:r>
              <a:rPr lang="en-US" dirty="0"/>
              <a:t>Most of our grad students need funding (TA and RA positions are limited by department budget and research funding</a:t>
            </a:r>
            <a:r>
              <a:rPr lang="en-US" dirty="0" smtClean="0"/>
              <a:t>)</a:t>
            </a:r>
            <a:endParaRPr lang="en-US" dirty="0" smtClean="0"/>
          </a:p>
          <a:p>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30077615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457200" y="442933"/>
            <a:ext cx="8229600" cy="1143000"/>
          </a:xfrm>
        </p:spPr>
        <p:txBody>
          <a:bodyPr>
            <a:normAutofit/>
          </a:bodyPr>
          <a:lstStyle/>
          <a:p>
            <a:r>
              <a:rPr lang="en-US" sz="3600" dirty="0" smtClean="0"/>
              <a:t>Boosting </a:t>
            </a:r>
            <a:r>
              <a:rPr lang="en-US" sz="3600" dirty="0" smtClean="0"/>
              <a:t>Enrollment: Marketing Campaign</a:t>
            </a:r>
            <a:endParaRPr lang="en-US" sz="3600" dirty="0"/>
          </a:p>
        </p:txBody>
      </p:sp>
      <p:sp>
        <p:nvSpPr>
          <p:cNvPr id="5" name="Content Placeholder 4"/>
          <p:cNvSpPr>
            <a:spLocks noGrp="1"/>
          </p:cNvSpPr>
          <p:nvPr>
            <p:ph idx="1"/>
          </p:nvPr>
        </p:nvSpPr>
        <p:spPr>
          <a:xfrm>
            <a:off x="457200" y="1378424"/>
            <a:ext cx="8229600" cy="4872251"/>
          </a:xfrm>
        </p:spPr>
        <p:txBody>
          <a:bodyPr>
            <a:normAutofit/>
          </a:bodyPr>
          <a:lstStyle/>
          <a:p>
            <a:r>
              <a:rPr lang="en-US" dirty="0"/>
              <a:t>A</a:t>
            </a:r>
            <a:r>
              <a:rPr lang="en-US" dirty="0" smtClean="0"/>
              <a:t>dvertised in Daily Helmsman, USA Today special edition, </a:t>
            </a:r>
            <a:r>
              <a:rPr lang="en-US" dirty="0" err="1" smtClean="0"/>
              <a:t>studyinternational.com</a:t>
            </a:r>
            <a:endParaRPr lang="en-US" dirty="0" smtClean="0"/>
          </a:p>
          <a:p>
            <a:r>
              <a:rPr lang="en-US" dirty="0" smtClean="0"/>
              <a:t>What else can we do?</a:t>
            </a:r>
          </a:p>
          <a:p>
            <a:pPr lvl="1"/>
            <a:r>
              <a:rPr lang="en-US" dirty="0" smtClean="0"/>
              <a:t>Billboards: $</a:t>
            </a:r>
            <a:r>
              <a:rPr lang="en-US" dirty="0"/>
              <a:t>1500 - $3000 per month depending on vinyl or digital and location.  </a:t>
            </a:r>
          </a:p>
          <a:p>
            <a:pPr lvl="1"/>
            <a:r>
              <a:rPr lang="en-US" dirty="0" smtClean="0"/>
              <a:t>TV: ~$</a:t>
            </a:r>
            <a:r>
              <a:rPr lang="en-US" dirty="0"/>
              <a:t>40k for air time</a:t>
            </a:r>
            <a:r>
              <a:rPr lang="en-US" dirty="0" smtClean="0"/>
              <a:t>, production from </a:t>
            </a:r>
            <a:r>
              <a:rPr lang="en-US" dirty="0"/>
              <a:t>$10k to $100K depending </a:t>
            </a:r>
            <a:r>
              <a:rPr lang="en-US" dirty="0" smtClean="0"/>
              <a:t>on </a:t>
            </a:r>
            <a:r>
              <a:rPr lang="en-US" dirty="0"/>
              <a:t>company/</a:t>
            </a:r>
            <a:r>
              <a:rPr lang="en-US" dirty="0" smtClean="0"/>
              <a:t>quality.</a:t>
            </a:r>
            <a:endParaRPr lang="en-US" dirty="0"/>
          </a:p>
          <a:p>
            <a:pPr lvl="1"/>
            <a:r>
              <a:rPr lang="en-US" dirty="0" err="1"/>
              <a:t>Spotify</a:t>
            </a:r>
            <a:r>
              <a:rPr lang="en-US" dirty="0"/>
              <a:t>/</a:t>
            </a:r>
            <a:r>
              <a:rPr lang="en-US" dirty="0" smtClean="0"/>
              <a:t>Pandora: </a:t>
            </a:r>
            <a:r>
              <a:rPr lang="en-US" dirty="0"/>
              <a:t>upwards of $6500 per month</a:t>
            </a:r>
            <a:r>
              <a:rPr lang="en-US" dirty="0" smtClean="0"/>
              <a:t>.</a:t>
            </a:r>
          </a:p>
          <a:p>
            <a:pPr lvl="1"/>
            <a:r>
              <a:rPr lang="en-US" dirty="0" smtClean="0"/>
              <a:t>Radio: $30k</a:t>
            </a:r>
            <a:r>
              <a:rPr lang="en-US" dirty="0"/>
              <a:t>-</a:t>
            </a:r>
            <a:r>
              <a:rPr lang="en-US" dirty="0" smtClean="0"/>
              <a:t>100k for 6 months</a:t>
            </a:r>
            <a:endParaRPr lang="en-US" dirty="0"/>
          </a:p>
          <a:p>
            <a:pPr lvl="1"/>
            <a:endParaRPr lang="en-US" dirty="0"/>
          </a:p>
        </p:txBody>
      </p:sp>
    </p:spTree>
    <p:extLst>
      <p:ext uri="{BB962C8B-B14F-4D97-AF65-F5344CB8AC3E}">
        <p14:creationId xmlns:p14="http://schemas.microsoft.com/office/powerpoint/2010/main" val="310432892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9356"/>
            <a:ext cx="8229600" cy="1143000"/>
          </a:xfrm>
        </p:spPr>
        <p:txBody>
          <a:bodyPr/>
          <a:lstStyle/>
          <a:p>
            <a:r>
              <a:rPr lang="en-US" dirty="0" smtClean="0"/>
              <a:t>Boosting Enrollment: More Idea</a:t>
            </a:r>
            <a:r>
              <a:rPr lang="en-US" dirty="0" smtClean="0"/>
              <a:t>s</a:t>
            </a:r>
            <a:endParaRPr lang="en-US" dirty="0"/>
          </a:p>
        </p:txBody>
      </p:sp>
      <p:sp>
        <p:nvSpPr>
          <p:cNvPr id="3" name="Content Placeholder 2"/>
          <p:cNvSpPr>
            <a:spLocks noGrp="1"/>
          </p:cNvSpPr>
          <p:nvPr>
            <p:ph idx="1"/>
          </p:nvPr>
        </p:nvSpPr>
        <p:spPr>
          <a:xfrm>
            <a:off x="628650" y="1552356"/>
            <a:ext cx="7886700" cy="4351338"/>
          </a:xfrm>
        </p:spPr>
        <p:txBody>
          <a:bodyPr>
            <a:normAutofit fontScale="85000" lnSpcReduction="20000"/>
          </a:bodyPr>
          <a:lstStyle/>
          <a:p>
            <a:r>
              <a:rPr lang="en-US" dirty="0"/>
              <a:t>Fundraising? The department has only 1 fellowship program that can offer $3000/year to 2-3 </a:t>
            </a:r>
            <a:r>
              <a:rPr lang="en-US" dirty="0" smtClean="0"/>
              <a:t>students</a:t>
            </a:r>
            <a:r>
              <a:rPr lang="en-US" dirty="0"/>
              <a:t> </a:t>
            </a:r>
            <a:endParaRPr lang="en-US" dirty="0" smtClean="0"/>
          </a:p>
          <a:p>
            <a:r>
              <a:rPr lang="en-US" dirty="0" smtClean="0"/>
              <a:t>M.S</a:t>
            </a:r>
            <a:r>
              <a:rPr lang="en-US" dirty="0"/>
              <a:t>. program with new concentrations?</a:t>
            </a:r>
          </a:p>
          <a:p>
            <a:pPr lvl="1"/>
            <a:r>
              <a:rPr lang="en-US" dirty="0"/>
              <a:t>Theory (with Math), data science, artificial intelligence (with IIS), </a:t>
            </a:r>
            <a:r>
              <a:rPr lang="en-US" dirty="0" err="1"/>
              <a:t>cybersecurity</a:t>
            </a:r>
            <a:r>
              <a:rPr lang="en-US" dirty="0"/>
              <a:t>, CS education (with </a:t>
            </a:r>
            <a:r>
              <a:rPr lang="en-US" dirty="0" err="1"/>
              <a:t>CoE</a:t>
            </a:r>
            <a:r>
              <a:rPr lang="en-US" dirty="0"/>
              <a:t>), digital health (with Psych, SPH), etc</a:t>
            </a:r>
            <a:r>
              <a:rPr lang="en-US" dirty="0" smtClean="0"/>
              <a:t>.</a:t>
            </a:r>
            <a:endParaRPr lang="en-US" dirty="0" smtClean="0"/>
          </a:p>
          <a:p>
            <a:r>
              <a:rPr lang="en-US" dirty="0" smtClean="0"/>
              <a:t>Attract </a:t>
            </a:r>
            <a:r>
              <a:rPr lang="en-US" dirty="0"/>
              <a:t>local students </a:t>
            </a:r>
            <a:endParaRPr lang="en-US" dirty="0" smtClean="0"/>
          </a:p>
          <a:p>
            <a:pPr lvl="1"/>
            <a:r>
              <a:rPr lang="en-US" dirty="0" smtClean="0"/>
              <a:t>offering </a:t>
            </a:r>
            <a:r>
              <a:rPr lang="en-US" dirty="0"/>
              <a:t>courses in the evening and </a:t>
            </a:r>
            <a:r>
              <a:rPr lang="en-US" dirty="0" smtClean="0"/>
              <a:t>weekends</a:t>
            </a:r>
          </a:p>
          <a:p>
            <a:pPr lvl="1"/>
            <a:r>
              <a:rPr lang="en-US" dirty="0" smtClean="0">
                <a:solidFill>
                  <a:srgbClr val="FF0000"/>
                </a:solidFill>
              </a:rPr>
              <a:t>offer </a:t>
            </a:r>
            <a:r>
              <a:rPr lang="en-US" dirty="0">
                <a:solidFill>
                  <a:srgbClr val="FF0000"/>
                </a:solidFill>
              </a:rPr>
              <a:t>more short courses </a:t>
            </a:r>
            <a:r>
              <a:rPr lang="en-US" dirty="0"/>
              <a:t>(such as python, R programming, </a:t>
            </a:r>
            <a:r>
              <a:rPr lang="en-US" dirty="0" err="1"/>
              <a:t>Blockchain</a:t>
            </a:r>
            <a:r>
              <a:rPr lang="en-US" dirty="0"/>
              <a:t> technology, Hadoop, </a:t>
            </a:r>
            <a:r>
              <a:rPr lang="en-US" dirty="0" err="1"/>
              <a:t>etc</a:t>
            </a:r>
            <a:r>
              <a:rPr lang="en-US" dirty="0" smtClean="0"/>
              <a:t>) </a:t>
            </a:r>
          </a:p>
          <a:p>
            <a:r>
              <a:rPr lang="en-US" dirty="0" smtClean="0"/>
              <a:t>Offer online courses/</a:t>
            </a:r>
            <a:r>
              <a:rPr lang="en-US" dirty="0" smtClean="0">
                <a:solidFill>
                  <a:srgbClr val="FF0000"/>
                </a:solidFill>
              </a:rPr>
              <a:t>certificates</a:t>
            </a:r>
            <a:r>
              <a:rPr lang="en-US" dirty="0" smtClean="0"/>
              <a:t>/degrees</a:t>
            </a:r>
            <a:endParaRPr lang="en-US" dirty="0" smtClean="0"/>
          </a:p>
        </p:txBody>
      </p:sp>
    </p:spTree>
    <p:extLst>
      <p:ext uri="{BB962C8B-B14F-4D97-AF65-F5344CB8AC3E}">
        <p14:creationId xmlns:p14="http://schemas.microsoft.com/office/powerpoint/2010/main" val="42874825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568469" y="2423817"/>
            <a:ext cx="6409340" cy="1477328"/>
          </a:xfrm>
          <a:prstGeom prst="rect">
            <a:avLst/>
          </a:prstGeom>
        </p:spPr>
        <p:txBody>
          <a:bodyPr wrap="square">
            <a:spAutoFit/>
          </a:bodyPr>
          <a:lstStyle/>
          <a:p>
            <a:r>
              <a:rPr lang="en-US" sz="3000" dirty="0" smtClean="0">
                <a:solidFill>
                  <a:schemeClr val="bg1"/>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a:t>Your contributions catalyze change in the </a:t>
            </a:r>
            <a:r>
              <a:rPr lang="en-US" sz="3000" dirty="0">
                <a:solidFill>
                  <a:schemeClr val="bg1"/>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a:t>CS Program to better serve </a:t>
            </a:r>
            <a:r>
              <a:rPr lang="en-US" sz="3000" dirty="0" smtClean="0">
                <a:solidFill>
                  <a:schemeClr val="bg1"/>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a:t>our students and the </a:t>
            </a:r>
            <a:r>
              <a:rPr lang="en-US" sz="3000" dirty="0">
                <a:solidFill>
                  <a:schemeClr val="bg1"/>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a:t>community.</a:t>
            </a:r>
            <a:endParaRPr lang="en-US" sz="3000" dirty="0">
              <a:solidFill>
                <a:schemeClr val="bg1"/>
              </a:solidFill>
            </a:endParaRPr>
          </a:p>
        </p:txBody>
      </p:sp>
      <p:sp>
        <p:nvSpPr>
          <p:cNvPr id="5" name="TextBox 4"/>
          <p:cNvSpPr txBox="1"/>
          <p:nvPr/>
        </p:nvSpPr>
        <p:spPr>
          <a:xfrm>
            <a:off x="1568469" y="1482227"/>
            <a:ext cx="5632174" cy="1015663"/>
          </a:xfrm>
          <a:prstGeom prst="rect">
            <a:avLst/>
          </a:prstGeom>
          <a:noFill/>
        </p:spPr>
        <p:txBody>
          <a:bodyPr wrap="square" rtlCol="0">
            <a:spAutoFit/>
          </a:bodyPr>
          <a:lstStyle/>
          <a:p>
            <a:r>
              <a:rPr lang="en-US" sz="6000" dirty="0" smtClean="0">
                <a:solidFill>
                  <a:schemeClr val="bg1"/>
                </a:solidFill>
                <a:effectLst>
                  <a:outerShdw blurRad="38100" dist="38100" dir="2700000" algn="tl">
                    <a:srgbClr val="000000">
                      <a:alpha val="43137"/>
                    </a:srgbClr>
                  </a:outerShdw>
                </a:effectLst>
              </a:rPr>
              <a:t>Thank you.</a:t>
            </a:r>
            <a:endParaRPr lang="en-US" sz="6000" dirty="0">
              <a:solidFill>
                <a:schemeClr val="bg1"/>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469" y="4295835"/>
            <a:ext cx="5756388" cy="2029127"/>
          </a:xfrm>
          <a:prstGeom prst="rect">
            <a:avLst/>
          </a:prstGeom>
        </p:spPr>
      </p:pic>
    </p:spTree>
    <p:extLst>
      <p:ext uri="{BB962C8B-B14F-4D97-AF65-F5344CB8AC3E}">
        <p14:creationId xmlns:p14="http://schemas.microsoft.com/office/powerpoint/2010/main" val="18101576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2012- 2017 MS/PhD Graduates</a:t>
            </a:r>
            <a:endParaRPr lang="en-US" dirty="0"/>
          </a:p>
        </p:txBody>
      </p:sp>
      <p:sp>
        <p:nvSpPr>
          <p:cNvPr id="3" name="Content Placeholder 2"/>
          <p:cNvSpPr>
            <a:spLocks noGrp="1"/>
          </p:cNvSpPr>
          <p:nvPr>
            <p:ph idx="1"/>
          </p:nvPr>
        </p:nvSpPr>
        <p:spPr>
          <a:xfrm>
            <a:off x="457200" y="1600200"/>
            <a:ext cx="8229600" cy="4175601"/>
          </a:xfrm>
        </p:spPr>
        <p:txBody>
          <a:bodyPr>
            <a:normAutofit fontScale="47500" lnSpcReduction="20000"/>
          </a:bodyPr>
          <a:lstStyle/>
          <a:p>
            <a:pPr marL="0" indent="0">
              <a:buNone/>
            </a:pPr>
            <a:r>
              <a:rPr lang="en-US" b="1" dirty="0"/>
              <a:t>Academic: </a:t>
            </a:r>
            <a:endParaRPr lang="en-US" dirty="0"/>
          </a:p>
          <a:p>
            <a:pPr lvl="0"/>
            <a:r>
              <a:rPr lang="en-US" dirty="0">
                <a:hlinkClick r:id="rId2"/>
              </a:rPr>
              <a:t>Abhijit Nag</a:t>
            </a:r>
            <a:r>
              <a:rPr lang="en-US" dirty="0"/>
              <a:t> (PhD 2016) is an Assistant Professor at Texas A&amp;M-Central Texas University.</a:t>
            </a:r>
          </a:p>
          <a:p>
            <a:pPr lvl="0"/>
            <a:r>
              <a:rPr lang="en-US" dirty="0" err="1"/>
              <a:t>Hanwen</a:t>
            </a:r>
            <a:r>
              <a:rPr lang="en-US" dirty="0"/>
              <a:t> Yu (MS 2015) is a Post-doc at Univ. of Houston.</a:t>
            </a:r>
          </a:p>
          <a:p>
            <a:pPr lvl="0"/>
            <a:r>
              <a:rPr lang="en-US" dirty="0"/>
              <a:t>Poonam Dharam (PhD 2015) is on the Computer Science faculty at Central Michigan University.</a:t>
            </a:r>
          </a:p>
          <a:p>
            <a:r>
              <a:rPr lang="en-US" dirty="0">
                <a:hlinkClick r:id="rId3"/>
              </a:rPr>
              <a:t>Vivek Shandilya</a:t>
            </a:r>
            <a:r>
              <a:rPr lang="en-US" dirty="0"/>
              <a:t> (PhD 2015) is an Assistant Professor at Jacksonville University. </a:t>
            </a:r>
          </a:p>
          <a:p>
            <a:pPr lvl="0"/>
            <a:r>
              <a:rPr lang="en-US" dirty="0">
                <a:hlinkClick r:id="rId4"/>
              </a:rPr>
              <a:t>Amin Ali</a:t>
            </a:r>
            <a:r>
              <a:rPr lang="en-US" dirty="0"/>
              <a:t> (PhD 2014) is an Assistant Professor at the University of Dhaka in Bangladesh.</a:t>
            </a:r>
          </a:p>
          <a:p>
            <a:pPr lvl="0"/>
            <a:r>
              <a:rPr lang="en-US" dirty="0">
                <a:hlinkClick r:id="rId5"/>
              </a:rPr>
              <a:t>Christopher Simmons</a:t>
            </a:r>
            <a:r>
              <a:rPr lang="en-US" dirty="0"/>
              <a:t> (PhD 2014) is an Assistant Professor at Lipscomb University. </a:t>
            </a:r>
          </a:p>
          <a:p>
            <a:pPr lvl="0"/>
            <a:r>
              <a:rPr lang="en-US" dirty="0"/>
              <a:t>Serge </a:t>
            </a:r>
            <a:r>
              <a:rPr lang="en-US" dirty="0" err="1"/>
              <a:t>Salan</a:t>
            </a:r>
            <a:r>
              <a:rPr lang="en-US" dirty="0"/>
              <a:t> (PhD 2013) is an Assistant Professor at Christian Brothers University in Memphis. </a:t>
            </a:r>
          </a:p>
          <a:p>
            <a:pPr lvl="0"/>
            <a:r>
              <a:rPr lang="en-US" dirty="0">
                <a:hlinkClick r:id="rId6"/>
              </a:rPr>
              <a:t>Yaoqing Liu</a:t>
            </a:r>
            <a:r>
              <a:rPr lang="en-US" dirty="0"/>
              <a:t> (PhD 2013, MS 2011) is an Assistant Professor at Clarkson University.</a:t>
            </a:r>
          </a:p>
          <a:p>
            <a:r>
              <a:rPr lang="en-US" dirty="0"/>
              <a:t>Denise </a:t>
            </a:r>
            <a:r>
              <a:rPr lang="en-US" dirty="0" err="1"/>
              <a:t>Ferebee</a:t>
            </a:r>
            <a:r>
              <a:rPr lang="en-US" dirty="0"/>
              <a:t> (PhD 2012) is a tenure-track faculty member at </a:t>
            </a:r>
            <a:r>
              <a:rPr lang="en-US" dirty="0" err="1"/>
              <a:t>LeMoyne</a:t>
            </a:r>
            <a:r>
              <a:rPr lang="en-US" dirty="0"/>
              <a:t>-Owen College in Memphis. </a:t>
            </a:r>
          </a:p>
          <a:p>
            <a:pPr marL="0" indent="0">
              <a:buNone/>
            </a:pPr>
            <a:endParaRPr lang="en-US" b="1" dirty="0" smtClean="0"/>
          </a:p>
          <a:p>
            <a:pPr marL="0" indent="0">
              <a:buNone/>
            </a:pPr>
            <a:r>
              <a:rPr lang="en-US" b="1" dirty="0" smtClean="0"/>
              <a:t>Local companies:</a:t>
            </a:r>
            <a:endParaRPr lang="en-US" dirty="0"/>
          </a:p>
          <a:p>
            <a:pPr lvl="0"/>
            <a:r>
              <a:rPr lang="en-US" dirty="0"/>
              <a:t>Soumya Medapati (MS 2017) is a data scientist at Methodist Healthcare</a:t>
            </a:r>
            <a:r>
              <a:rPr lang="en-US" dirty="0" smtClean="0"/>
              <a:t>.</a:t>
            </a:r>
            <a:endParaRPr lang="en-US" dirty="0"/>
          </a:p>
          <a:p>
            <a:pPr lvl="0"/>
            <a:r>
              <a:rPr lang="en-US" dirty="0">
                <a:hlinkClick r:id="rId7"/>
              </a:rPr>
              <a:t>Sree Lasya Vallabhaneni</a:t>
            </a:r>
            <a:r>
              <a:rPr lang="en-US" dirty="0"/>
              <a:t> (MS 2017) is a Software Engineer at </a:t>
            </a:r>
            <a:r>
              <a:rPr lang="en-US" dirty="0" err="1"/>
              <a:t>SmartBear</a:t>
            </a:r>
            <a:r>
              <a:rPr lang="en-US" dirty="0"/>
              <a:t> Software in Germantown. </a:t>
            </a:r>
          </a:p>
          <a:p>
            <a:pPr lvl="0"/>
            <a:r>
              <a:rPr lang="en-US" dirty="0">
                <a:hlinkClick r:id="rId8"/>
              </a:rPr>
              <a:t>Ruchi</a:t>
            </a:r>
            <a:r>
              <a:rPr lang="en-US" dirty="0"/>
              <a:t> </a:t>
            </a:r>
            <a:r>
              <a:rPr lang="en-US" dirty="0" err="1"/>
              <a:t>Ruchi</a:t>
            </a:r>
            <a:r>
              <a:rPr lang="en-US" dirty="0"/>
              <a:t> (MS 2016) is a Bioinformatics Research Specialist at Methodist Healthcare.</a:t>
            </a:r>
          </a:p>
          <a:p>
            <a:pPr lvl="0"/>
            <a:r>
              <a:rPr lang="en-US" dirty="0"/>
              <a:t>Ramya Dharam (PhD 2014) is an Information Security Research Scientist at FedEx.</a:t>
            </a:r>
          </a:p>
          <a:p>
            <a:pPr lvl="0"/>
            <a:r>
              <a:rPr lang="en-US" dirty="0"/>
              <a:t>Nisrine </a:t>
            </a:r>
            <a:r>
              <a:rPr lang="en-US" dirty="0" err="1"/>
              <a:t>Ait</a:t>
            </a:r>
            <a:r>
              <a:rPr lang="en-US" dirty="0"/>
              <a:t> </a:t>
            </a:r>
            <a:r>
              <a:rPr lang="en-US" dirty="0" err="1"/>
              <a:t>Khayi-Enyinda</a:t>
            </a:r>
            <a:r>
              <a:rPr lang="en-US" dirty="0"/>
              <a:t> (MS 2013) is at International Paper in Memphis</a:t>
            </a:r>
            <a:r>
              <a:rPr lang="en-US" dirty="0" smtClean="0"/>
              <a:t>.</a:t>
            </a:r>
            <a:endParaRPr lang="en-US" dirty="0"/>
          </a:p>
        </p:txBody>
      </p:sp>
    </p:spTree>
    <p:extLst>
      <p:ext uri="{BB962C8B-B14F-4D97-AF65-F5344CB8AC3E}">
        <p14:creationId xmlns:p14="http://schemas.microsoft.com/office/powerpoint/2010/main" val="2338155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2012-2017 MS/PhD Graduates</a:t>
            </a: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r>
              <a:rPr lang="en-US" b="1" dirty="0"/>
              <a:t>Intel</a:t>
            </a:r>
            <a:r>
              <a:rPr lang="en-US" b="1" dirty="0" smtClean="0"/>
              <a:t>:</a:t>
            </a:r>
          </a:p>
          <a:p>
            <a:r>
              <a:rPr lang="en-US" dirty="0" smtClean="0">
                <a:hlinkClick r:id="rId2"/>
              </a:rPr>
              <a:t>Mustafa </a:t>
            </a:r>
            <a:r>
              <a:rPr lang="en-US" dirty="0">
                <a:hlinkClick r:id="rId2"/>
              </a:rPr>
              <a:t>Hajeer</a:t>
            </a:r>
            <a:r>
              <a:rPr lang="en-US" dirty="0"/>
              <a:t> (PhD 2016, MS 2013) is a Software Engineer at Intel. </a:t>
            </a:r>
            <a:endParaRPr lang="en-US" dirty="0" smtClean="0"/>
          </a:p>
          <a:p>
            <a:pPr lvl="0"/>
            <a:r>
              <a:rPr lang="en-US" dirty="0" smtClean="0">
                <a:hlinkClick r:id="rId3"/>
              </a:rPr>
              <a:t>Md </a:t>
            </a:r>
            <a:r>
              <a:rPr lang="en-US" dirty="0">
                <a:hlinkClick r:id="rId3"/>
              </a:rPr>
              <a:t>Fahad Polash</a:t>
            </a:r>
            <a:r>
              <a:rPr lang="en-US" dirty="0"/>
              <a:t> (MS 2015) is a Software Development Engineer at Intel. </a:t>
            </a:r>
            <a:endParaRPr lang="en-US" dirty="0" smtClean="0"/>
          </a:p>
          <a:p>
            <a:pPr marL="0" indent="0">
              <a:buNone/>
            </a:pPr>
            <a:endParaRPr lang="en-US" b="1" dirty="0" smtClean="0"/>
          </a:p>
          <a:p>
            <a:pPr marL="0" indent="0">
              <a:buNone/>
            </a:pPr>
            <a:r>
              <a:rPr lang="en-US" b="1" dirty="0" smtClean="0"/>
              <a:t>IBM</a:t>
            </a:r>
            <a:r>
              <a:rPr lang="en-US" b="1" dirty="0"/>
              <a:t>:</a:t>
            </a:r>
            <a:endParaRPr lang="en-US" dirty="0"/>
          </a:p>
          <a:p>
            <a:r>
              <a:rPr lang="en-US" dirty="0"/>
              <a:t>Ernest McCracken (MS 2012, BS 2009) does front-end Web development for IBM and is an adjunct instructor at the U of M</a:t>
            </a:r>
            <a:r>
              <a:rPr lang="en-US" dirty="0" smtClean="0"/>
              <a:t>.</a:t>
            </a:r>
          </a:p>
          <a:p>
            <a:pPr marL="0" indent="0">
              <a:buNone/>
            </a:pPr>
            <a:r>
              <a:rPr lang="en-US" dirty="0"/>
              <a:t> </a:t>
            </a:r>
          </a:p>
          <a:p>
            <a:pPr marL="0" indent="0">
              <a:buNone/>
            </a:pPr>
            <a:r>
              <a:rPr lang="en-US" b="1" dirty="0"/>
              <a:t>Amazon:</a:t>
            </a:r>
            <a:endParaRPr lang="en-US" dirty="0"/>
          </a:p>
          <a:p>
            <a:pPr lvl="0"/>
            <a:r>
              <a:rPr lang="en-US" dirty="0">
                <a:hlinkClick r:id="rId4"/>
              </a:rPr>
              <a:t>Stephen Ash</a:t>
            </a:r>
            <a:r>
              <a:rPr lang="en-US" dirty="0"/>
              <a:t> (PhD 2017, MS 2012) is a Sr. Software Engineer at Amazon. </a:t>
            </a:r>
          </a:p>
          <a:p>
            <a:pPr lvl="0"/>
            <a:r>
              <a:rPr lang="en-US" dirty="0">
                <a:hlinkClick r:id="rId5"/>
              </a:rPr>
              <a:t>Rajendra Banjade</a:t>
            </a:r>
            <a:r>
              <a:rPr lang="en-US" dirty="0"/>
              <a:t> (PhD 2017, MS 2014) is at Amazon. </a:t>
            </a:r>
          </a:p>
          <a:p>
            <a:pPr lvl="0"/>
            <a:r>
              <a:rPr lang="en-US" dirty="0"/>
              <a:t>AKM </a:t>
            </a:r>
            <a:r>
              <a:rPr lang="en-US" dirty="0" err="1"/>
              <a:t>Mahmudul</a:t>
            </a:r>
            <a:r>
              <a:rPr lang="en-US" dirty="0"/>
              <a:t> </a:t>
            </a:r>
            <a:r>
              <a:rPr lang="en-US" dirty="0" err="1"/>
              <a:t>Hoque</a:t>
            </a:r>
            <a:r>
              <a:rPr lang="en-US" dirty="0"/>
              <a:t> (MS 2014) is at Amazon.</a:t>
            </a:r>
          </a:p>
          <a:p>
            <a:pPr lvl="0"/>
            <a:r>
              <a:rPr lang="en-US" dirty="0" err="1">
                <a:hlinkClick r:id="rId6"/>
              </a:rPr>
              <a:t>Jin</a:t>
            </a:r>
            <a:r>
              <a:rPr lang="en-US" dirty="0">
                <a:hlinkClick r:id="rId6"/>
              </a:rPr>
              <a:t> Wang</a:t>
            </a:r>
            <a:r>
              <a:rPr lang="en-US" dirty="0"/>
              <a:t> (MS Applied Computer Science, 2013) is at Amazon.</a:t>
            </a:r>
          </a:p>
          <a:p>
            <a:pPr marL="0" indent="0">
              <a:buNone/>
            </a:pPr>
            <a:r>
              <a:rPr lang="en-US" dirty="0"/>
              <a:t/>
            </a:r>
            <a:br>
              <a:rPr lang="en-US" dirty="0"/>
            </a:br>
            <a:r>
              <a:rPr lang="en-US" b="1" dirty="0"/>
              <a:t>Google:</a:t>
            </a:r>
            <a:endParaRPr lang="en-US" dirty="0"/>
          </a:p>
          <a:p>
            <a:pPr lvl="0"/>
            <a:r>
              <a:rPr lang="en-US" dirty="0">
                <a:hlinkClick r:id="rId7"/>
              </a:rPr>
              <a:t>Minsheng Zhang</a:t>
            </a:r>
            <a:r>
              <a:rPr lang="en-US" dirty="0"/>
              <a:t> (MS 2016) is at Google. </a:t>
            </a:r>
          </a:p>
          <a:p>
            <a:pPr lvl="0"/>
            <a:r>
              <a:rPr lang="en-US" dirty="0"/>
              <a:t>Javier </a:t>
            </a:r>
            <a:r>
              <a:rPr lang="en-US" dirty="0" err="1"/>
              <a:t>Snaider</a:t>
            </a:r>
            <a:r>
              <a:rPr lang="en-US" dirty="0"/>
              <a:t> (PhD 2012) is at Google.</a:t>
            </a:r>
          </a:p>
          <a:p>
            <a:endParaRPr lang="en-US" dirty="0"/>
          </a:p>
        </p:txBody>
      </p:sp>
    </p:spTree>
    <p:extLst>
      <p:ext uri="{BB962C8B-B14F-4D97-AF65-F5344CB8AC3E}">
        <p14:creationId xmlns:p14="http://schemas.microsoft.com/office/powerpoint/2010/main" val="276155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2012-2017 MS/PhD Graduates</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b="1" dirty="0" smtClean="0"/>
              <a:t>Research:</a:t>
            </a:r>
            <a:endParaRPr lang="en-US" dirty="0"/>
          </a:p>
          <a:p>
            <a:pPr lvl="0"/>
            <a:r>
              <a:rPr lang="en-US" dirty="0">
                <a:hlinkClick r:id="rId2"/>
              </a:rPr>
              <a:t>Md Mahbubur Rahman</a:t>
            </a:r>
            <a:r>
              <a:rPr lang="en-US" dirty="0"/>
              <a:t> (PhD 2016) is a Research Engineer at Samsung Research. </a:t>
            </a:r>
          </a:p>
          <a:p>
            <a:pPr lvl="0"/>
            <a:r>
              <a:rPr lang="en-US" dirty="0">
                <a:hlinkClick r:id="rId3"/>
              </a:rPr>
              <a:t>Hillol Sarker</a:t>
            </a:r>
            <a:r>
              <a:rPr lang="en-US" dirty="0"/>
              <a:t> (PhD 2016) is at the IBM T. J. Watson Research Center in Cambridge, MA</a:t>
            </a:r>
          </a:p>
          <a:p>
            <a:pPr lvl="0"/>
            <a:r>
              <a:rPr lang="en-US" dirty="0" smtClean="0">
                <a:hlinkClick r:id="rId4"/>
              </a:rPr>
              <a:t>Nobal </a:t>
            </a:r>
            <a:r>
              <a:rPr lang="en-US" dirty="0">
                <a:hlinkClick r:id="rId4"/>
              </a:rPr>
              <a:t>Niraula</a:t>
            </a:r>
            <a:r>
              <a:rPr lang="en-US" dirty="0"/>
              <a:t> (PhD 2015) is at Boeing Research. </a:t>
            </a:r>
          </a:p>
          <a:p>
            <a:pPr lvl="0"/>
            <a:r>
              <a:rPr lang="en-US" dirty="0" smtClean="0">
                <a:hlinkClick r:id="rId5"/>
              </a:rPr>
              <a:t>Vivek </a:t>
            </a:r>
            <a:r>
              <a:rPr lang="en-US" dirty="0">
                <a:hlinkClick r:id="rId5"/>
              </a:rPr>
              <a:t>Datla</a:t>
            </a:r>
            <a:r>
              <a:rPr lang="en-US" dirty="0"/>
              <a:t> (PhD 2014) is a Research Scientist at Philips Health Systems. </a:t>
            </a:r>
          </a:p>
          <a:p>
            <a:pPr lvl="0"/>
            <a:r>
              <a:rPr lang="en-US" dirty="0" err="1">
                <a:hlinkClick r:id="rId6"/>
              </a:rPr>
              <a:t>Harkeerat</a:t>
            </a:r>
            <a:r>
              <a:rPr lang="en-US" dirty="0">
                <a:hlinkClick r:id="rId6"/>
              </a:rPr>
              <a:t> </a:t>
            </a:r>
            <a:r>
              <a:rPr lang="en-US" dirty="0" err="1">
                <a:hlinkClick r:id="rId6"/>
              </a:rPr>
              <a:t>Bedi</a:t>
            </a:r>
            <a:r>
              <a:rPr lang="en-US" dirty="0"/>
              <a:t> (PhD 2013) is a Sr. Research Scientist at Verizon Digital Media Services. </a:t>
            </a:r>
          </a:p>
          <a:p>
            <a:pPr marL="0" indent="0">
              <a:buNone/>
            </a:pPr>
            <a:endParaRPr lang="en-US" b="1" dirty="0" smtClean="0"/>
          </a:p>
          <a:p>
            <a:pPr marL="0" indent="0">
              <a:buNone/>
            </a:pPr>
            <a:r>
              <a:rPr lang="en-US" b="1" dirty="0" smtClean="0"/>
              <a:t>Other</a:t>
            </a:r>
            <a:r>
              <a:rPr lang="en-US" b="1" dirty="0"/>
              <a:t>:</a:t>
            </a:r>
            <a:endParaRPr lang="en-US" dirty="0"/>
          </a:p>
          <a:p>
            <a:pPr lvl="0"/>
            <a:r>
              <a:rPr lang="en-US" dirty="0">
                <a:hlinkClick r:id="rId7"/>
              </a:rPr>
              <a:t>Marc Badrian</a:t>
            </a:r>
            <a:r>
              <a:rPr lang="en-US" dirty="0"/>
              <a:t> (MS 2016) is a Data Analyst at </a:t>
            </a:r>
            <a:r>
              <a:rPr lang="en-US" dirty="0" err="1"/>
              <a:t>Mosaik</a:t>
            </a:r>
            <a:r>
              <a:rPr lang="en-US" dirty="0"/>
              <a:t> Solutions.</a:t>
            </a:r>
          </a:p>
          <a:p>
            <a:pPr lvl="0"/>
            <a:r>
              <a:rPr lang="en-US" dirty="0" smtClean="0">
                <a:hlinkClick r:id="rId8"/>
              </a:rPr>
              <a:t>Maria </a:t>
            </a:r>
            <a:r>
              <a:rPr lang="en-US" dirty="0">
                <a:hlinkClick r:id="rId8"/>
              </a:rPr>
              <a:t>Luong</a:t>
            </a:r>
            <a:r>
              <a:rPr lang="en-US" dirty="0"/>
              <a:t> (MS 2015, BS 2014) is an Associate at PwC in Houston</a:t>
            </a:r>
            <a:r>
              <a:rPr lang="en-US" dirty="0" smtClean="0"/>
              <a:t>.</a:t>
            </a:r>
          </a:p>
          <a:p>
            <a:r>
              <a:rPr lang="en-US" dirty="0"/>
              <a:t>Brandie White (MS Applied Computer Science, 2014) is at </a:t>
            </a:r>
            <a:r>
              <a:rPr lang="en-US" dirty="0" smtClean="0"/>
              <a:t>Raytheon.</a:t>
            </a:r>
          </a:p>
          <a:p>
            <a:r>
              <a:rPr lang="en-US" dirty="0" smtClean="0"/>
              <a:t>Somnath </a:t>
            </a:r>
            <a:r>
              <a:rPr lang="en-US" dirty="0"/>
              <a:t>Mitra (MS 2012) is a Mobile Applications Engineer at Identity </a:t>
            </a:r>
            <a:r>
              <a:rPr lang="en-US" dirty="0" smtClean="0"/>
              <a:t>Guard</a:t>
            </a:r>
            <a:endParaRPr lang="en-US" dirty="0"/>
          </a:p>
        </p:txBody>
      </p:sp>
    </p:spTree>
    <p:extLst>
      <p:ext uri="{BB962C8B-B14F-4D97-AF65-F5344CB8AC3E}">
        <p14:creationId xmlns:p14="http://schemas.microsoft.com/office/powerpoint/2010/main" val="2614119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97" y="-297"/>
            <a:ext cx="9144793" cy="6858594"/>
          </a:xfrm>
          <a:prstGeom prst="rect">
            <a:avLst/>
          </a:prstGeom>
        </p:spPr>
      </p:pic>
      <p:sp>
        <p:nvSpPr>
          <p:cNvPr id="2" name="Title 1"/>
          <p:cNvSpPr>
            <a:spLocks noGrp="1"/>
          </p:cNvSpPr>
          <p:nvPr>
            <p:ph type="title"/>
          </p:nvPr>
        </p:nvSpPr>
        <p:spPr>
          <a:xfrm>
            <a:off x="457200" y="29846"/>
            <a:ext cx="8229600" cy="1143000"/>
          </a:xfrm>
        </p:spPr>
        <p:txBody>
          <a:bodyPr>
            <a:normAutofit/>
          </a:bodyPr>
          <a:lstStyle/>
          <a:p>
            <a:r>
              <a:rPr lang="en-US" sz="3600" dirty="0" smtClean="0"/>
              <a:t>Program Enrollment</a:t>
            </a:r>
            <a:endParaRPr lang="en-US" sz="3600" dirty="0"/>
          </a:p>
        </p:txBody>
      </p:sp>
      <p:sp>
        <p:nvSpPr>
          <p:cNvPr id="3" name="TextBox 2"/>
          <p:cNvSpPr txBox="1"/>
          <p:nvPr/>
        </p:nvSpPr>
        <p:spPr>
          <a:xfrm>
            <a:off x="128049" y="4453224"/>
            <a:ext cx="184731" cy="369332"/>
          </a:xfrm>
          <a:prstGeom prst="rect">
            <a:avLst/>
          </a:prstGeom>
          <a:noFill/>
        </p:spPr>
        <p:txBody>
          <a:bodyPr wrap="none" rtlCol="0">
            <a:spAutoFit/>
          </a:bodyPr>
          <a:lstStyle/>
          <a:p>
            <a:endParaRPr lang="en-US" dirty="0"/>
          </a:p>
        </p:txBody>
      </p:sp>
      <p:sp>
        <p:nvSpPr>
          <p:cNvPr id="4" name="TextBox 3"/>
          <p:cNvSpPr txBox="1"/>
          <p:nvPr/>
        </p:nvSpPr>
        <p:spPr>
          <a:xfrm>
            <a:off x="1001412" y="5452711"/>
            <a:ext cx="7443063" cy="646331"/>
          </a:xfrm>
          <a:prstGeom prst="rect">
            <a:avLst/>
          </a:prstGeom>
          <a:noFill/>
        </p:spPr>
        <p:txBody>
          <a:bodyPr wrap="none" rtlCol="0">
            <a:spAutoFit/>
          </a:bodyPr>
          <a:lstStyle/>
          <a:p>
            <a:pPr marL="285750" indent="-285750">
              <a:buFont typeface="Arial"/>
              <a:buChar char="•"/>
            </a:pPr>
            <a:r>
              <a:rPr lang="en-US" dirty="0" smtClean="0"/>
              <a:t>Undergrad enrollment increased 28.4% compared to 2012.</a:t>
            </a:r>
          </a:p>
          <a:p>
            <a:pPr marL="285750" indent="-285750">
              <a:buFont typeface="Arial"/>
              <a:buChar char="•"/>
            </a:pPr>
            <a:r>
              <a:rPr lang="en-US" dirty="0" smtClean="0"/>
              <a:t>Overall graduate enrollment is decreasing, due to decrease in MS program.</a:t>
            </a:r>
            <a:endParaRPr lang="en-US" dirty="0"/>
          </a:p>
        </p:txBody>
      </p:sp>
      <p:graphicFrame>
        <p:nvGraphicFramePr>
          <p:cNvPr id="7" name="Chart 6"/>
          <p:cNvGraphicFramePr/>
          <p:nvPr>
            <p:extLst>
              <p:ext uri="{D42A27DB-BD31-4B8C-83A1-F6EECF244321}">
                <p14:modId xmlns:p14="http://schemas.microsoft.com/office/powerpoint/2010/main" val="3887937508"/>
              </p:ext>
            </p:extLst>
          </p:nvPr>
        </p:nvGraphicFramePr>
        <p:xfrm>
          <a:off x="312780" y="996288"/>
          <a:ext cx="8668651" cy="42422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00233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7486</TotalTime>
  <Words>3463</Words>
  <Application>Microsoft Macintosh PowerPoint</Application>
  <PresentationFormat>On-screen Show (4:3)</PresentationFormat>
  <Paragraphs>464</Paragraphs>
  <Slides>56</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Office Theme</vt:lpstr>
      <vt:lpstr>Microsoft Word Document</vt:lpstr>
      <vt:lpstr>PowerPoint Presentation</vt:lpstr>
      <vt:lpstr>Agenda</vt:lpstr>
      <vt:lpstr>New CS Faculty: James Yu, Ph.D.  </vt:lpstr>
      <vt:lpstr>New IAB Member: Shiloh Barnat Goodman  </vt:lpstr>
      <vt:lpstr>CS Degrees Awarded</vt:lpstr>
      <vt:lpstr>2012- 2017 MS/PhD Graduates</vt:lpstr>
      <vt:lpstr>2012-2017 MS/PhD Graduates</vt:lpstr>
      <vt:lpstr>2012-2017 MS/PhD Graduates</vt:lpstr>
      <vt:lpstr>Program Enrollment</vt:lpstr>
      <vt:lpstr>PowerPoint Presentation</vt:lpstr>
      <vt:lpstr>Publication Highlights</vt:lpstr>
      <vt:lpstr>New Grants</vt:lpstr>
      <vt:lpstr>Women in Computing</vt:lpstr>
      <vt:lpstr>Outreach: Summer Camps</vt:lpstr>
      <vt:lpstr>Data Science &amp; Analytics in Python Workshop</vt:lpstr>
      <vt:lpstr>CS Full-Time Faculty and IAB Members</vt:lpstr>
      <vt:lpstr>Agenda</vt:lpstr>
      <vt:lpstr>CS Capstone 2017</vt:lpstr>
      <vt:lpstr>Project/Mentor Recruitment</vt:lpstr>
      <vt:lpstr>Projects</vt:lpstr>
      <vt:lpstr>Project Types</vt:lpstr>
      <vt:lpstr>Course Structure</vt:lpstr>
      <vt:lpstr>Selection of Project "Commercials"</vt:lpstr>
      <vt:lpstr>Demo Day</vt:lpstr>
      <vt:lpstr>Demo Day</vt:lpstr>
      <vt:lpstr>Demo Day</vt:lpstr>
      <vt:lpstr>2018 Project Mentor/Recruitment</vt:lpstr>
      <vt:lpstr>Agenda</vt:lpstr>
      <vt:lpstr>Competitive Programming and Technical Interviews</vt:lpstr>
      <vt:lpstr>Competitive Programming and Technical Interviews</vt:lpstr>
      <vt:lpstr>Competitive Programming and Technical Interviews</vt:lpstr>
      <vt:lpstr>Competitive Programming and Technical Interviews</vt:lpstr>
      <vt:lpstr>Competitive Programming and Technical Interviews</vt:lpstr>
      <vt:lpstr>Competitive Programming and Technical Interviews</vt:lpstr>
      <vt:lpstr>Agenda</vt:lpstr>
      <vt:lpstr>Undergraduate Curriculum Structure</vt:lpstr>
      <vt:lpstr>Specializations in Computer Science</vt:lpstr>
      <vt:lpstr>Accelerated B.S./M.S. degree</vt:lpstr>
      <vt:lpstr>Agenda</vt:lpstr>
      <vt:lpstr>Graduate Programs</vt:lpstr>
      <vt:lpstr>Graduate Programs</vt:lpstr>
      <vt:lpstr>Masters Requirements</vt:lpstr>
      <vt:lpstr>Certificate In Cyber Security/IA</vt:lpstr>
      <vt:lpstr>Graduate Certificate in Data Science</vt:lpstr>
      <vt:lpstr>Discussion</vt:lpstr>
      <vt:lpstr>Agenda</vt:lpstr>
      <vt:lpstr>Alumni Highlights: Faculty/Research</vt:lpstr>
      <vt:lpstr>Alumni Highlights: Amazon/Audible</vt:lpstr>
      <vt:lpstr>Alumni Highlights: Intel Corp.</vt:lpstr>
      <vt:lpstr>Enrollment in CS, EECE and BIT</vt:lpstr>
      <vt:lpstr>New MS Enrollment by Country</vt:lpstr>
      <vt:lpstr>New PhD Enrollment by Country</vt:lpstr>
      <vt:lpstr>Challenges</vt:lpstr>
      <vt:lpstr>Boosting Enrollment: Marketing Campaign</vt:lpstr>
      <vt:lpstr>Boosting Enrollment: More Ideas</vt:lpstr>
      <vt:lpstr>PowerPoint Presentation</vt:lpstr>
    </vt:vector>
  </TitlesOfParts>
  <Company>Arher Malom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Terri Harris</dc:creator>
  <cp:lastModifiedBy>LAN WANG</cp:lastModifiedBy>
  <cp:revision>312</cp:revision>
  <cp:lastPrinted>2016-11-11T19:54:00Z</cp:lastPrinted>
  <dcterms:created xsi:type="dcterms:W3CDTF">2015-02-18T21:50:14Z</dcterms:created>
  <dcterms:modified xsi:type="dcterms:W3CDTF">2017-11-03T17:23:25Z</dcterms:modified>
</cp:coreProperties>
</file>