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sldIdLst>
    <p:sldId id="256" r:id="rId2"/>
    <p:sldId id="288" r:id="rId3"/>
    <p:sldId id="289" r:id="rId4"/>
    <p:sldId id="291" r:id="rId5"/>
    <p:sldId id="292" r:id="rId6"/>
    <p:sldId id="295" r:id="rId7"/>
    <p:sldId id="290" r:id="rId8"/>
    <p:sldId id="29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8" autoAdjust="0"/>
    <p:restoredTop sz="94604" autoAdjust="0"/>
  </p:normalViewPr>
  <p:slideViewPr>
    <p:cSldViewPr>
      <p:cViewPr varScale="1">
        <p:scale>
          <a:sx n="87" d="100"/>
          <a:sy n="87" d="100"/>
        </p:scale>
        <p:origin x="110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C6B5-A962-4B24-855F-76EF53B620E8}" type="datetimeFigureOut">
              <a:rPr lang="en-US" smtClean="0"/>
              <a:pPr/>
              <a:t>9/1/2016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9C49B-3CDD-40F0-9E1E-954760A1CC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2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49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76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3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9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47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65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43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E5CE3-463F-4437-AD94-B90DB9598B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93FB5A-314B-4537-9BED-1F093CE8E5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CD49D0-CF36-4A86-A419-BEDAFEE2C8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BFF25-CE32-4BE4-84B6-312E61BB8F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843FF5-2391-40A9-89EC-72AEC20EBA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60103B-FEDA-4606-9830-EC2B52E10E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9B1A9-05F2-4956-9BBD-DD3DD95162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8BF1F1-905D-492B-9F4C-098FFED97F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6A9C9-BCBF-47BA-8879-4734682EED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6E66-A2B6-4D96-B4C8-6023E523F7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1F5E46-F5ED-42B8-9042-9F5B891A2C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3EBC7EB-0CE7-4A77-8C7C-E07900AACD7F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13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Computer Science Graduate Assistants Orientation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Fall</a:t>
            </a:r>
          </a:p>
          <a:p>
            <a:pPr eaLnBrk="1" hangingPunct="1"/>
            <a:r>
              <a:rPr lang="en-US" smtClean="0"/>
              <a:t> </a:t>
            </a:r>
            <a:r>
              <a:rPr lang="en-US" smtClean="0"/>
              <a:t>2016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GA responsibilities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Two types of GAs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Hired by the department: duties includes, but not limited to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100" dirty="0" smtClean="0"/>
              <a:t>Teaching as an instructor, Grading, Research, Lab hours, Office hours, Teaching support, Technical support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Hired by the faculty under his/her grant: </a:t>
            </a:r>
            <a:r>
              <a:rPr lang="en-US" sz="2100" dirty="0" smtClean="0"/>
              <a:t>research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Department GAs </a:t>
            </a:r>
            <a:r>
              <a:rPr lang="en-US" sz="2400" dirty="0"/>
              <a:t>are required to be on campus </a:t>
            </a:r>
            <a:r>
              <a:rPr lang="en-US" sz="2400" dirty="0">
                <a:solidFill>
                  <a:srgbClr val="FF0000"/>
                </a:solidFill>
              </a:rPr>
              <a:t>one week before the start of semester</a:t>
            </a:r>
            <a:r>
              <a:rPr lang="en-US" sz="2400" dirty="0"/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Only under exceptional circumstances will extension be granted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“Attend my brother’s wedding” is NOT an exceptional circumstance.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“Caring for my mother who is in serious illness” can be.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We may require written proof.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Failure to do so can mean the GA may be taken away without </a:t>
            </a:r>
            <a:r>
              <a:rPr lang="en-US" sz="2000" dirty="0" smtClean="0"/>
              <a:t>notice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GA Responsibilities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You are a representative of the department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You are being paid to do a JOB (20 hours or less as </a:t>
            </a:r>
            <a:r>
              <a:rPr lang="en-US" dirty="0"/>
              <a:t>stated in your </a:t>
            </a:r>
            <a:r>
              <a:rPr lang="en-US" dirty="0" smtClean="0"/>
              <a:t>contract)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You are expected to fulfill the task in a outstanding manner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Excuses: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“I have an exam in 3 hours”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“I have to go shopping”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These are NOT acceptable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GA Responsibilities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411662"/>
          </a:xfrm>
        </p:spPr>
        <p:txBody>
          <a:bodyPr/>
          <a:lstStyle/>
          <a:p>
            <a:pPr eaLnBrk="1" hangingPunct="1"/>
            <a:r>
              <a:rPr lang="en-US" sz="2400" dirty="0"/>
              <a:t>E-mail your </a:t>
            </a:r>
            <a:r>
              <a:rPr lang="en-US" sz="2400" dirty="0" smtClean="0"/>
              <a:t>course schedule and work </a:t>
            </a:r>
            <a:r>
              <a:rPr lang="en-US" sz="2400" dirty="0"/>
              <a:t>time to your supervisors</a:t>
            </a:r>
          </a:p>
          <a:p>
            <a:pPr lvl="1" eaLnBrk="1" hangingPunct="1"/>
            <a:r>
              <a:rPr lang="en-US" sz="2000" dirty="0"/>
              <a:t>Instructors - GA for a course</a:t>
            </a:r>
          </a:p>
          <a:p>
            <a:pPr lvl="1" eaLnBrk="1" hangingPunct="1"/>
            <a:r>
              <a:rPr lang="en-US" sz="2000" dirty="0"/>
              <a:t>LSP - system admin or lab assistants</a:t>
            </a:r>
          </a:p>
          <a:p>
            <a:pPr lvl="1" eaLnBrk="1" hangingPunct="1"/>
            <a:r>
              <a:rPr lang="en-US" sz="2000" dirty="0"/>
              <a:t>CS Secretary - helping in department </a:t>
            </a:r>
            <a:r>
              <a:rPr lang="en-US" sz="2000" dirty="0" smtClean="0"/>
              <a:t>office</a:t>
            </a:r>
          </a:p>
          <a:p>
            <a:pPr eaLnBrk="1" hangingPunct="1"/>
            <a:r>
              <a:rPr lang="en-US" sz="2400" dirty="0" smtClean="0"/>
              <a:t>Be in constant (at least weekly) communication with your supervisor</a:t>
            </a:r>
          </a:p>
          <a:p>
            <a:pPr eaLnBrk="1" hangingPunct="1"/>
            <a:r>
              <a:rPr lang="en-US" sz="2400" dirty="0" smtClean="0"/>
              <a:t>Attend colloquiums (by students &amp; outside speakers)</a:t>
            </a:r>
          </a:p>
          <a:p>
            <a:pPr lvl="1" eaLnBrk="1" hangingPunct="1"/>
            <a:r>
              <a:rPr lang="en-US" sz="2000" dirty="0" smtClean="0"/>
              <a:t>Fridays 12:30 – 1:30. Stay tuned for the start date.</a:t>
            </a:r>
          </a:p>
          <a:p>
            <a:pPr lvl="1" eaLnBrk="1" hangingPunct="1"/>
            <a:r>
              <a:rPr lang="en-US" sz="2000" dirty="0" smtClean="0"/>
              <a:t>Only exception: if you have to be in the lab or teaching at that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Teaching Assistants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81537"/>
          </a:xfrm>
        </p:spPr>
        <p:txBody>
          <a:bodyPr/>
          <a:lstStyle/>
          <a:p>
            <a:pPr eaLnBrk="1" hangingPunct="1"/>
            <a:r>
              <a:rPr lang="en-US" dirty="0"/>
              <a:t>H</a:t>
            </a:r>
            <a:r>
              <a:rPr lang="en-US" dirty="0" smtClean="0"/>
              <a:t>old office hours</a:t>
            </a:r>
          </a:p>
          <a:p>
            <a:pPr lvl="1" eaLnBrk="1" hangingPunct="1"/>
            <a:r>
              <a:rPr lang="en-US" dirty="0" smtClean="0"/>
              <a:t>Guideline: at least 5 hours of office hours per week, at least in 2 days</a:t>
            </a:r>
          </a:p>
          <a:p>
            <a:pPr eaLnBrk="1" hangingPunct="1"/>
            <a:r>
              <a:rPr lang="en-US" dirty="0" smtClean="0"/>
              <a:t>Grade homework and exams in a timely fashion (within one week)</a:t>
            </a:r>
          </a:p>
          <a:p>
            <a:pPr eaLnBrk="1" hangingPunct="1"/>
            <a:r>
              <a:rPr lang="en-US" dirty="0" smtClean="0"/>
              <a:t>Attend classes if asked by the instructor.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Resources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Use for job-related purpose </a:t>
            </a:r>
            <a:r>
              <a:rPr lang="en-US" dirty="0" smtClean="0"/>
              <a:t>only</a:t>
            </a:r>
          </a:p>
          <a:p>
            <a:pPr lvl="1" eaLnBrk="1" hangingPunct="1"/>
            <a:r>
              <a:rPr lang="en-US" dirty="0" smtClean="0"/>
              <a:t>Computer resources</a:t>
            </a:r>
          </a:p>
          <a:p>
            <a:pPr lvl="1" eaLnBrk="1" hangingPunct="1"/>
            <a:r>
              <a:rPr lang="en-US" dirty="0" smtClean="0"/>
              <a:t>Photocopiers</a:t>
            </a:r>
          </a:p>
          <a:p>
            <a:pPr lvl="1" eaLnBrk="1" hangingPunct="1"/>
            <a:r>
              <a:rPr lang="en-US" dirty="0" smtClean="0"/>
              <a:t>Stationary</a:t>
            </a:r>
          </a:p>
          <a:p>
            <a:pPr eaLnBrk="1" hangingPunct="1"/>
            <a:r>
              <a:rPr lang="en-US" dirty="0" smtClean="0"/>
              <a:t>Do not violate copyright</a:t>
            </a:r>
          </a:p>
          <a:p>
            <a:pPr eaLnBrk="1" hangingPunct="1"/>
            <a:r>
              <a:rPr lang="en-US" dirty="0" smtClean="0"/>
              <a:t>Usage will be tracked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Rules and regulations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Understand your contract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Maintain a 3.0 GPA (NO exceptions!)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If you are hired by the department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Enroll in at least </a:t>
            </a:r>
            <a:r>
              <a:rPr lang="en-US" sz="2400" dirty="0" smtClean="0">
                <a:solidFill>
                  <a:srgbClr val="FF0000"/>
                </a:solidFill>
              </a:rPr>
              <a:t>9</a:t>
            </a:r>
            <a:r>
              <a:rPr lang="en-US" sz="2400" dirty="0" smtClean="0"/>
              <a:t> credits (department pays only 9 hours)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Only exception: If all you have left is thesis/dissertation credits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Foreign students: limits on number of hours you can work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Foreign students: need the SPEAK test if you are assigned to teach a course as an instructor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URL: http://academics.memphis.edu/gradschool/ga.html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Rules and regulations -- extension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pPr eaLnBrk="1" hangingPunct="1"/>
            <a:r>
              <a:rPr lang="en-US" sz="2600" dirty="0" smtClean="0"/>
              <a:t>Semester-wise evaluation of performance</a:t>
            </a:r>
          </a:p>
          <a:p>
            <a:pPr lvl="1" eaLnBrk="1" hangingPunct="1"/>
            <a:r>
              <a:rPr lang="en-US" sz="2200" dirty="0" smtClean="0"/>
              <a:t>You will be reviewed by all faculty, on all aspects of your performance</a:t>
            </a:r>
          </a:p>
          <a:p>
            <a:pPr lvl="2" eaLnBrk="1" hangingPunct="1"/>
            <a:r>
              <a:rPr lang="en-US" sz="2100" dirty="0" smtClean="0"/>
              <a:t>Job-wise, academic-wise, attitude-wise etc.</a:t>
            </a:r>
          </a:p>
          <a:p>
            <a:pPr lvl="1" eaLnBrk="1" hangingPunct="1"/>
            <a:r>
              <a:rPr lang="en-US" sz="2200" dirty="0" smtClean="0"/>
              <a:t>Unsatisfactory performance leads to termination/non-renewal of contracts</a:t>
            </a:r>
          </a:p>
          <a:p>
            <a:pPr lvl="1" eaLnBrk="1" hangingPunct="1"/>
            <a:r>
              <a:rPr lang="en-US" sz="2200" dirty="0" smtClean="0"/>
              <a:t>If serious problem arises, can terminate in the middle of semester</a:t>
            </a:r>
          </a:p>
          <a:p>
            <a:pPr eaLnBrk="1" hangingPunct="1"/>
            <a:r>
              <a:rPr lang="en-US" sz="2600" dirty="0" smtClean="0"/>
              <a:t>For GA hired by department</a:t>
            </a:r>
          </a:p>
          <a:p>
            <a:pPr lvl="1" eaLnBrk="1" hangingPunct="1"/>
            <a:r>
              <a:rPr lang="en-US" sz="2200" dirty="0" smtClean="0"/>
              <a:t>Generally, 3 semesters limit for MS and 5 years for PhD (no guarantees)</a:t>
            </a:r>
          </a:p>
          <a:p>
            <a:pPr lvl="1" eaLnBrk="1" hangingPunct="1"/>
            <a:r>
              <a:rPr lang="en-US" sz="2200" dirty="0" smtClean="0"/>
              <a:t>Exception granted if recommend for good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1136</TotalTime>
  <Words>493</Words>
  <Application>Microsoft Office PowerPoint</Application>
  <PresentationFormat>On-screen Show (4:3)</PresentationFormat>
  <Paragraphs>70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Network</vt:lpstr>
      <vt:lpstr>Computer Science Graduate Assistants Orientation</vt:lpstr>
      <vt:lpstr>GA responsibilities</vt:lpstr>
      <vt:lpstr>GA Responsibilities</vt:lpstr>
      <vt:lpstr>GA Responsibilities</vt:lpstr>
      <vt:lpstr>Teaching Assistants</vt:lpstr>
      <vt:lpstr>Resources</vt:lpstr>
      <vt:lpstr>Rules and regulations</vt:lpstr>
      <vt:lpstr>Rules and regulations -- extension</vt:lpstr>
    </vt:vector>
  </TitlesOfParts>
  <Company>uofm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Science Graduate Students Orientation</dc:title>
  <dc:creator>linki</dc:creator>
  <cp:lastModifiedBy>vrus</cp:lastModifiedBy>
  <cp:revision>65</cp:revision>
  <dcterms:created xsi:type="dcterms:W3CDTF">2002-08-29T18:18:38Z</dcterms:created>
  <dcterms:modified xsi:type="dcterms:W3CDTF">2016-09-01T18:13:33Z</dcterms:modified>
</cp:coreProperties>
</file>