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9" r:id="rId1"/>
    <p:sldMasterId id="2147483771" r:id="rId2"/>
  </p:sldMasterIdLst>
  <p:notesMasterIdLst>
    <p:notesMasterId r:id="rId25"/>
  </p:notesMasterIdLst>
  <p:sldIdLst>
    <p:sldId id="256" r:id="rId3"/>
    <p:sldId id="257" r:id="rId4"/>
    <p:sldId id="259" r:id="rId5"/>
    <p:sldId id="263" r:id="rId6"/>
    <p:sldId id="261" r:id="rId7"/>
    <p:sldId id="320" r:id="rId8"/>
    <p:sldId id="323" r:id="rId9"/>
    <p:sldId id="324" r:id="rId10"/>
    <p:sldId id="328" r:id="rId11"/>
    <p:sldId id="325" r:id="rId12"/>
    <p:sldId id="326" r:id="rId13"/>
    <p:sldId id="327" r:id="rId14"/>
    <p:sldId id="316" r:id="rId15"/>
    <p:sldId id="329" r:id="rId16"/>
    <p:sldId id="321" r:id="rId17"/>
    <p:sldId id="318" r:id="rId18"/>
    <p:sldId id="303" r:id="rId19"/>
    <p:sldId id="314" r:id="rId20"/>
    <p:sldId id="319" r:id="rId21"/>
    <p:sldId id="330" r:id="rId22"/>
    <p:sldId id="331" r:id="rId23"/>
    <p:sldId id="332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1136" y="8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9CD308-2FF0-4C98-B8EC-4A0D844D3ACD}" type="datetimeFigureOut">
              <a:rPr lang="en-US" smtClean="0"/>
              <a:pPr/>
              <a:t>9/2/2016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AAD794-4C72-4738-A4C5-69B5A50130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2321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B5EA0-E4C1-4DEC-BDBE-4AE4C271C15D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2711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B5EA0-E4C1-4DEC-BDBE-4AE4C271C15D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1059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B5EA0-E4C1-4DEC-BDBE-4AE4C271C15D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4541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B5EA0-E4C1-4DEC-BDBE-4AE4C271C15D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0687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B5EA0-E4C1-4DEC-BDBE-4AE4C271C15D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973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B5EA0-E4C1-4DEC-BDBE-4AE4C271C15D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6266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B5EA0-E4C1-4DEC-BDBE-4AE4C271C15D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4492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B5EA0-E4C1-4DEC-BDBE-4AE4C271C15D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0272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Basically members help out and do what was stated in previous slides, but lead by the president</a:t>
            </a:r>
            <a:r>
              <a:rPr lang="en-US" baseline="0" dirty="0"/>
              <a:t> and secretary.</a:t>
            </a:r>
          </a:p>
          <a:p>
            <a:endParaRPr lang="en-US" baseline="0" dirty="0"/>
          </a:p>
          <a:p>
            <a:r>
              <a:rPr lang="en-US" baseline="0" dirty="0"/>
              <a:t>Positions held for (possibilities):</a:t>
            </a:r>
          </a:p>
          <a:p>
            <a:r>
              <a:rPr lang="en-US" baseline="0" dirty="0"/>
              <a:t>	a school year (</a:t>
            </a:r>
            <a:r>
              <a:rPr lang="en-US" baseline="0" dirty="0" err="1"/>
              <a:t>eg</a:t>
            </a:r>
            <a:r>
              <a:rPr lang="en-US" baseline="0" dirty="0"/>
              <a:t> fall 2015 and spring 2016)</a:t>
            </a:r>
          </a:p>
          <a:p>
            <a:r>
              <a:rPr lang="en-US" baseline="0" dirty="0"/>
              <a:t>	a calendar year (</a:t>
            </a:r>
            <a:r>
              <a:rPr lang="en-US" baseline="0" dirty="0" err="1"/>
              <a:t>eg</a:t>
            </a:r>
            <a:r>
              <a:rPr lang="en-US" baseline="0" dirty="0"/>
              <a:t> spring 2016 and fall 2016)</a:t>
            </a:r>
          </a:p>
          <a:p>
            <a:r>
              <a:rPr lang="en-US" baseline="0" dirty="0"/>
              <a:t>	a semesters (</a:t>
            </a:r>
            <a:r>
              <a:rPr lang="en-US" baseline="0" dirty="0" err="1"/>
              <a:t>eg</a:t>
            </a:r>
            <a:r>
              <a:rPr lang="en-US" baseline="0"/>
              <a:t> fall 2015)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2962B7-9A20-4275-8199-F6D24920BF4C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3149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1822" name="Picture 14" descr="clock_blu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8525" y="3646488"/>
            <a:ext cx="1895475" cy="320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71813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1271814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pic>
        <p:nvPicPr>
          <p:cNvPr id="1271818" name="Picture 10" descr="footer_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9400"/>
            <a:ext cx="9144000" cy="2286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71821" name="Picture 13" descr="header_b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810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77091415"/>
      </p:ext>
    </p:extLst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762000"/>
            <a:ext cx="2286000" cy="5867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762000"/>
            <a:ext cx="67056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28684912"/>
      </p:ext>
    </p:extLst>
  </p:cSld>
  <p:clrMapOvr>
    <a:masterClrMapping/>
  </p:clrMapOvr>
  <p:transition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1822" name="Picture 14" descr="clock_blu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8525" y="3646488"/>
            <a:ext cx="1895475" cy="320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71813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1271814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pic>
        <p:nvPicPr>
          <p:cNvPr id="1271818" name="Picture 10" descr="footer_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9400"/>
            <a:ext cx="9144000" cy="2286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71821" name="Picture 13" descr="header_b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810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err="1"/>
              <a:t>www.named-data.net</a:t>
            </a:r>
            <a:endParaRPr lang="en-US" dirty="0"/>
          </a:p>
        </p:txBody>
      </p:sp>
      <p:sp>
        <p:nvSpPr>
          <p:cNvPr id="8" name="Date Placeholder 2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1D1C62-A38A-D643-9C07-5D4D2BF9C8DD}" type="datetime1">
              <a:rPr lang="en-US" smtClean="0"/>
              <a:t>9/2/2016</a:t>
            </a:fld>
            <a:endParaRPr lang="en-US"/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3B3AB-4E47-0F47-AF51-3BDBAF17BA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124200" y="64928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err="1"/>
              <a:t>www.named-data.net</a:t>
            </a:r>
            <a:endParaRPr lang="en-US" dirty="0"/>
          </a:p>
        </p:txBody>
      </p:sp>
      <p:sp>
        <p:nvSpPr>
          <p:cNvPr id="5" name="Date Placeholder 2"/>
          <p:cNvSpPr>
            <a:spLocks noGrp="1"/>
          </p:cNvSpPr>
          <p:nvPr>
            <p:ph type="dt" sz="half" idx="2"/>
          </p:nvPr>
        </p:nvSpPr>
        <p:spPr>
          <a:xfrm>
            <a:off x="4572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C37883-EC5F-564F-AAAF-7A73B1FE60C2}" type="datetime1">
              <a:rPr lang="en-US" smtClean="0"/>
              <a:t>9/2/2016</a:t>
            </a:fld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5532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3B3AB-4E47-0F47-AF51-3BDBAF17BA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108249"/>
      </p:ext>
    </p:extLst>
  </p:cSld>
  <p:clrMapOvr>
    <a:masterClrMapping/>
  </p:clrMapOvr>
  <p:transition>
    <p:fade thruBlk="1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err="1"/>
              <a:t>www.named-data.net</a:t>
            </a:r>
            <a:endParaRPr lang="en-US" dirty="0"/>
          </a:p>
        </p:txBody>
      </p:sp>
      <p:sp>
        <p:nvSpPr>
          <p:cNvPr id="5" name="Date Placeholder 2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0FC619-A9B5-ED45-8687-83BF80E450A2}" type="datetime1">
              <a:rPr lang="en-US" smtClean="0"/>
              <a:t>9/2/2016</a:t>
            </a:fld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3B3AB-4E47-0F47-AF51-3BDBAF17BA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146117"/>
      </p:ext>
    </p:extLst>
  </p:cSld>
  <p:clrMapOvr>
    <a:masterClrMapping/>
  </p:clrMapOvr>
  <p:transition>
    <p:fade thruBlk="1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752600"/>
            <a:ext cx="42672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752600"/>
            <a:ext cx="42672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124200" y="64928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err="1"/>
              <a:t>www.named-data.net</a:t>
            </a:r>
            <a:endParaRPr lang="en-US" dirty="0"/>
          </a:p>
        </p:txBody>
      </p:sp>
      <p:sp>
        <p:nvSpPr>
          <p:cNvPr id="6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F98F9-1FC3-A44E-9BEA-7D646DC42BCE}" type="datetime1">
              <a:rPr lang="en-US" smtClean="0"/>
              <a:t>9/2/2016</a:t>
            </a:fld>
            <a:endParaRPr lang="en-US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5532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3B3AB-4E47-0F47-AF51-3BDBAF17BA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539652"/>
      </p:ext>
    </p:extLst>
  </p:cSld>
  <p:clrMapOvr>
    <a:masterClrMapping/>
  </p:clrMapOvr>
  <p:transition>
    <p:fade thruBlk="1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3124200" y="6511146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err="1"/>
              <a:t>www.named-data.net</a:t>
            </a:r>
            <a:endParaRPr lang="en-US" dirty="0"/>
          </a:p>
        </p:txBody>
      </p:sp>
      <p:sp>
        <p:nvSpPr>
          <p:cNvPr id="8" name="Date Placeholder 2"/>
          <p:cNvSpPr>
            <a:spLocks noGrp="1"/>
          </p:cNvSpPr>
          <p:nvPr>
            <p:ph type="dt" sz="half" idx="11"/>
          </p:nvPr>
        </p:nvSpPr>
        <p:spPr>
          <a:xfrm>
            <a:off x="457200" y="651114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53D414-677C-4D43-AFBD-7FE48C946891}" type="datetime1">
              <a:rPr lang="en-US" smtClean="0"/>
              <a:t>9/2/2016</a:t>
            </a:fld>
            <a:endParaRPr lang="en-US"/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51114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3B3AB-4E47-0F47-AF51-3BDBAF17BA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858584"/>
      </p:ext>
    </p:extLst>
  </p:cSld>
  <p:clrMapOvr>
    <a:masterClrMapping/>
  </p:clrMapOvr>
  <p:transition>
    <p:fade thruBlk="1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124200" y="653891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err="1"/>
              <a:t>www.named-data.net</a:t>
            </a:r>
            <a:endParaRPr lang="en-US" dirty="0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2"/>
          </p:nvPr>
        </p:nvSpPr>
        <p:spPr>
          <a:xfrm>
            <a:off x="457200" y="653891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F28F1F-DDCB-704D-A3AF-5E795C7D8CAF}" type="datetime1">
              <a:rPr lang="en-US" smtClean="0"/>
              <a:t>9/2/2016</a:t>
            </a:fld>
            <a:endParaRPr lang="en-US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553200" y="653891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3B3AB-4E47-0F47-AF51-3BDBAF17BA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754208"/>
      </p:ext>
    </p:extLst>
  </p:cSld>
  <p:clrMapOvr>
    <a:masterClrMapping/>
  </p:clrMapOvr>
  <p:transition>
    <p:fade thruBlk="1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err="1"/>
              <a:t>www.named-data.net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541F0F-2D4C-3049-A96F-0A95B8FC940B}" type="datetime1">
              <a:rPr lang="en-US" smtClean="0"/>
              <a:t>9/2/2016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3B3AB-4E47-0F47-AF51-3BDBAF17BA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793384"/>
      </p:ext>
    </p:extLst>
  </p:cSld>
  <p:clrMapOvr>
    <a:masterClrMapping/>
  </p:clrMapOvr>
  <p:transition>
    <p:fade thruBlk="1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err="1"/>
              <a:t>www.named-data.net</a:t>
            </a:r>
            <a:endParaRPr lang="en-US" dirty="0"/>
          </a:p>
        </p:txBody>
      </p:sp>
      <p:sp>
        <p:nvSpPr>
          <p:cNvPr id="6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28867F-593B-0040-BF9F-F5F00CD33751}" type="datetime1">
              <a:rPr lang="en-US" smtClean="0"/>
              <a:t>9/2/2016</a:t>
            </a:fld>
            <a:endParaRPr lang="en-US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3B3AB-4E47-0F47-AF51-3BDBAF17BA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728842"/>
      </p:ext>
    </p:extLst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94108249"/>
      </p:ext>
    </p:extLst>
  </p:cSld>
  <p:clrMapOvr>
    <a:masterClrMapping/>
  </p:clrMapOvr>
  <p:transition>
    <p:fade thruBlk="1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err="1"/>
              <a:t>www.named-data.net</a:t>
            </a:r>
            <a:endParaRPr lang="en-US" dirty="0"/>
          </a:p>
        </p:txBody>
      </p:sp>
      <p:sp>
        <p:nvSpPr>
          <p:cNvPr id="6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770C2-9085-754C-B0B4-65F7E1FC5F2C}" type="datetime1">
              <a:rPr lang="en-US" smtClean="0"/>
              <a:t>9/2/2016</a:t>
            </a:fld>
            <a:endParaRPr lang="en-US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3B3AB-4E47-0F47-AF51-3BDBAF17BA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768867"/>
      </p:ext>
    </p:extLst>
  </p:cSld>
  <p:clrMapOvr>
    <a:masterClrMapping/>
  </p:clrMapOvr>
  <p:transition>
    <p:fade thruBlk="1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err="1"/>
              <a:t>www.named-data.net</a:t>
            </a:r>
            <a:endParaRPr lang="en-US" dirty="0"/>
          </a:p>
        </p:txBody>
      </p:sp>
      <p:sp>
        <p:nvSpPr>
          <p:cNvPr id="5" name="Date Placeholder 2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FEC2BC-1249-5C45-9513-C7735EE0E7AA}" type="datetime1">
              <a:rPr lang="en-US" smtClean="0"/>
              <a:t>9/2/2016</a:t>
            </a:fld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3B3AB-4E47-0F47-AF51-3BDBAF17BA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091415"/>
      </p:ext>
    </p:extLst>
  </p:cSld>
  <p:clrMapOvr>
    <a:masterClrMapping/>
  </p:clrMapOvr>
  <p:transition>
    <p:fade thruBlk="1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762000"/>
            <a:ext cx="2286000" cy="5867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762000"/>
            <a:ext cx="67056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err="1"/>
              <a:t>www.named-data.net</a:t>
            </a:r>
            <a:endParaRPr lang="en-US" dirty="0"/>
          </a:p>
        </p:txBody>
      </p:sp>
      <p:sp>
        <p:nvSpPr>
          <p:cNvPr id="5" name="Date Placeholder 2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91EE5D-7D9D-524B-B463-3A10832EFD96}" type="datetime1">
              <a:rPr lang="en-US" smtClean="0"/>
              <a:t>9/2/2016</a:t>
            </a:fld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3B3AB-4E47-0F47-AF51-3BDBAF17BA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684912"/>
      </p:ext>
    </p:extLst>
  </p:cSld>
  <p:clrMapOvr>
    <a:masterClrMapping/>
  </p:clrMapOvr>
  <p:transition>
    <p:fade thruBlk="1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4494461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65146117"/>
      </p:ext>
    </p:extLst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752600"/>
            <a:ext cx="42672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752600"/>
            <a:ext cx="42672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79539652"/>
      </p:ext>
    </p:extLst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28858584"/>
      </p:ext>
    </p:extLst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91754208"/>
      </p:ext>
    </p:extLst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50793384"/>
      </p:ext>
    </p:extLst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95728842"/>
      </p:ext>
    </p:extLst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02768867"/>
      </p:ext>
    </p:extLst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0796" name="Picture 12" descr="clock_blue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8525" y="3646488"/>
            <a:ext cx="1895475" cy="320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7078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0" y="762000"/>
            <a:ext cx="91440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27079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752600"/>
            <a:ext cx="8686800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70793" name="Picture 9" descr="footer_b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9400"/>
            <a:ext cx="9144000" cy="2286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70795" name="Picture 11" descr="header_b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810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</p:sldLayoutIdLst>
  <p:transition>
    <p:fade thruBlk="1"/>
  </p:transition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" charset="0"/>
          <a:ea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" charset="0"/>
          <a:ea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" charset="0"/>
          <a:ea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" charset="0"/>
          <a:ea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" charset="0"/>
          <a:ea typeface="ＭＳ Ｐゴシック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" charset="0"/>
          <a:ea typeface="ＭＳ Ｐゴシック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" charset="0"/>
          <a:ea typeface="ＭＳ Ｐゴシック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078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0" y="762000"/>
            <a:ext cx="91440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7079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752600"/>
            <a:ext cx="8686800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1270795" name="Picture 11" descr="header_b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810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124200" y="64928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err="1"/>
              <a:t>www.named-data.net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2"/>
          </p:nvPr>
        </p:nvSpPr>
        <p:spPr>
          <a:xfrm>
            <a:off x="4572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2AF21C-F9F7-594B-BE53-642211EA9CAA}" type="datetime1">
              <a:rPr lang="en-US" smtClean="0"/>
              <a:t>9/2/2016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5532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3B3AB-4E47-0F47-AF51-3BDBAF17BA1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74" r:id="rId3"/>
    <p:sldLayoutId id="2147483775" r:id="rId4"/>
    <p:sldLayoutId id="2147483776" r:id="rId5"/>
    <p:sldLayoutId id="2147483777" r:id="rId6"/>
    <p:sldLayoutId id="2147483778" r:id="rId7"/>
    <p:sldLayoutId id="2147483779" r:id="rId8"/>
    <p:sldLayoutId id="2147483780" r:id="rId9"/>
    <p:sldLayoutId id="2147483781" r:id="rId10"/>
    <p:sldLayoutId id="2147483782" r:id="rId11"/>
    <p:sldLayoutId id="2147483783" r:id="rId12"/>
  </p:sldLayoutIdLst>
  <p:transition>
    <p:fade thruBlk="1"/>
  </p:transition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" charset="0"/>
          <a:ea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" charset="0"/>
          <a:ea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" charset="0"/>
          <a:ea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" charset="0"/>
          <a:ea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" charset="0"/>
          <a:ea typeface="ＭＳ Ｐゴシック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" charset="0"/>
          <a:ea typeface="ＭＳ Ｐゴシック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" charset="0"/>
          <a:ea typeface="ＭＳ Ｐゴシック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emphis.edu/cs/current_students/forms.php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eb0.memphis.edu/gradcatalog/assistantship.php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Computer Science Graduate Students Orientation	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Dr. Vasile Rus</a:t>
            </a:r>
          </a:p>
          <a:p>
            <a:r>
              <a:rPr lang="en-US" dirty="0"/>
              <a:t>Fall 2016</a:t>
            </a:r>
          </a:p>
          <a:p>
            <a:endParaRPr lang="en-US" dirty="0"/>
          </a:p>
        </p:txBody>
      </p:sp>
    </p:spTree>
  </p:cSld>
  <p:clrMapOvr>
    <a:masterClrMapping/>
  </p:clrMapOvr>
  <p:transition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3500" dirty="0"/>
              <a:t>Ph.D. Program – Comprehensive exam/Dissertation proposal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/>
              <a:t>Student should find a dissertation proposal advisor	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Settle for an advisor 2 years after BS/1 year after M.S.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No need to be your initial advisor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Prepare a dissertation proposal – what research to do for dissertation?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Select a dissertation committee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4 members minimum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Set a date for comprehensive exam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Include dissertation proposal defense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Questions on areas of study</a:t>
            </a:r>
          </a:p>
        </p:txBody>
      </p:sp>
    </p:spTree>
    <p:extLst>
      <p:ext uri="{BB962C8B-B14F-4D97-AF65-F5344CB8AC3E}">
        <p14:creationId xmlns:p14="http://schemas.microsoft.com/office/powerpoint/2010/main" val="867266904"/>
      </p:ext>
    </p:extLst>
  </p:cSld>
  <p:clrMapOvr>
    <a:masterClrMapping/>
  </p:clrMapOvr>
  <p:transition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500"/>
              <a:t>Ph.D. Program – Dissertation defense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/>
              <a:t>Final defense with dissertation committee</a:t>
            </a:r>
          </a:p>
          <a:p>
            <a:pPr lvl="1" eaLnBrk="1" hangingPunct="1"/>
            <a:r>
              <a:rPr lang="en-US"/>
              <a:t>Have the final draft of the dissertation early to the committee</a:t>
            </a:r>
          </a:p>
          <a:p>
            <a:pPr eaLnBrk="1" hangingPunct="1"/>
            <a:r>
              <a:rPr lang="en-US"/>
              <a:t>Follow graduate school guidelines “to the letter”</a:t>
            </a:r>
          </a:p>
        </p:txBody>
      </p:sp>
    </p:spTree>
    <p:extLst>
      <p:ext uri="{BB962C8B-B14F-4D97-AF65-F5344CB8AC3E}">
        <p14:creationId xmlns:p14="http://schemas.microsoft.com/office/powerpoint/2010/main" val="1320852691"/>
      </p:ext>
    </p:extLst>
  </p:cSld>
  <p:clrMapOvr>
    <a:masterClrMapping/>
  </p:clrMapOvr>
  <p:transition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500" dirty="0"/>
              <a:t>Ph.D. Program – What to do NOW!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0" y="1752600"/>
            <a:ext cx="8915400" cy="4876800"/>
          </a:xfrm>
        </p:spPr>
        <p:txBody>
          <a:bodyPr>
            <a:normAutofit fontScale="92500"/>
          </a:bodyPr>
          <a:lstStyle/>
          <a:p>
            <a:pPr eaLnBrk="1" hangingPunct="1"/>
            <a:r>
              <a:rPr lang="en-US" dirty="0"/>
              <a:t>If you’re a new </a:t>
            </a:r>
            <a:r>
              <a:rPr lang="en-US" dirty="0" err="1"/>
              <a:t>Ph.D</a:t>
            </a:r>
            <a:r>
              <a:rPr lang="en-US" dirty="0"/>
              <a:t> student</a:t>
            </a:r>
          </a:p>
          <a:p>
            <a:pPr lvl="1"/>
            <a:r>
              <a:rPr lang="en-US" dirty="0"/>
              <a:t>Talk to your initial advisor ASAP</a:t>
            </a:r>
          </a:p>
          <a:p>
            <a:pPr lvl="1"/>
            <a:r>
              <a:rPr lang="en-US" dirty="0"/>
              <a:t>Fill out a </a:t>
            </a:r>
            <a:r>
              <a:rPr lang="en-US" dirty="0" err="1"/>
              <a:t>Ph.D</a:t>
            </a:r>
            <a:r>
              <a:rPr lang="en-US" dirty="0"/>
              <a:t> Planning Form </a:t>
            </a:r>
          </a:p>
          <a:p>
            <a:pPr lvl="2"/>
            <a:r>
              <a:rPr lang="en-US" dirty="0"/>
              <a:t>Available from the department web site:</a:t>
            </a:r>
            <a:br>
              <a:rPr lang="en-US" dirty="0"/>
            </a:br>
            <a:r>
              <a:rPr lang="en-US" dirty="0">
                <a:hlinkClick r:id="rId3"/>
              </a:rPr>
              <a:t>http://www.memphis.edu/cs/current_students/forms.php</a:t>
            </a:r>
            <a:endParaRPr lang="en-US" dirty="0"/>
          </a:p>
          <a:p>
            <a:pPr lvl="2"/>
            <a:r>
              <a:rPr lang="en-US" dirty="0"/>
              <a:t>Have you advisor approve it and send it to the department</a:t>
            </a:r>
          </a:p>
          <a:p>
            <a:r>
              <a:rPr lang="en-US" dirty="0"/>
              <a:t>If you are a current Ph.D. student and have not filled in the form, do it ASAP.</a:t>
            </a:r>
          </a:p>
          <a:p>
            <a:r>
              <a:rPr lang="en-US" dirty="0"/>
              <a:t>Form needs to be updated and approved after passing qualifying exam.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7256327"/>
      </p:ext>
    </p:extLst>
  </p:cSld>
  <p:clrMapOvr>
    <a:masterClrMapping/>
  </p:clrMapOvr>
  <p:transition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Programming Test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52600"/>
            <a:ext cx="8991600" cy="4876800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Make sure you can write programs that run</a:t>
            </a:r>
          </a:p>
          <a:p>
            <a:r>
              <a:rPr lang="en-US" dirty="0"/>
              <a:t>1 week before semester begins</a:t>
            </a:r>
          </a:p>
          <a:p>
            <a:r>
              <a:rPr lang="en-US" dirty="0"/>
              <a:t>1 </a:t>
            </a:r>
            <a:r>
              <a:rPr lang="en-US" dirty="0" err="1"/>
              <a:t>hr</a:t>
            </a:r>
            <a:r>
              <a:rPr lang="en-US" dirty="0"/>
              <a:t> test on computer</a:t>
            </a:r>
          </a:p>
          <a:p>
            <a:r>
              <a:rPr lang="en-US" dirty="0"/>
              <a:t>Java, C or C++ (ask if you want to use other language)</a:t>
            </a:r>
          </a:p>
          <a:p>
            <a:r>
              <a:rPr lang="en-US" dirty="0"/>
              <a:t>You must either</a:t>
            </a:r>
          </a:p>
          <a:p>
            <a:pPr lvl="1"/>
            <a:r>
              <a:rPr lang="en-US" dirty="0"/>
              <a:t>Pass the test within your first 2 attempts</a:t>
            </a:r>
          </a:p>
          <a:p>
            <a:pPr lvl="1"/>
            <a:r>
              <a:rPr lang="en-US" dirty="0"/>
              <a:t>Take a programming course (chosen by the department) and get a B or better (B- do NOT count)</a:t>
            </a:r>
          </a:p>
          <a:p>
            <a:pPr lvl="2"/>
            <a:r>
              <a:rPr lang="en-US" dirty="0"/>
              <a:t>Remember, this course does NOT count towards the degree</a:t>
            </a:r>
          </a:p>
          <a:p>
            <a:r>
              <a:rPr lang="en-US" dirty="0"/>
              <a:t>Students who have not passed programming test cannot be department GA.</a:t>
            </a:r>
          </a:p>
        </p:txBody>
      </p:sp>
    </p:spTree>
    <p:extLst>
      <p:ext uri="{BB962C8B-B14F-4D97-AF65-F5344CB8AC3E}">
        <p14:creationId xmlns:p14="http://schemas.microsoft.com/office/powerpoint/2010/main" val="3173467798"/>
      </p:ext>
    </p:extLst>
  </p:cSld>
  <p:clrMapOvr>
    <a:masterClrMapping/>
  </p:clrMapOvr>
  <p:transition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Course Registration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GA: </a:t>
            </a:r>
            <a:r>
              <a:rPr lang="en-US" sz="2400" u="sng" dirty="0"/>
              <a:t>university-supported</a:t>
            </a:r>
            <a:r>
              <a:rPr lang="en-US" sz="2400" dirty="0"/>
              <a:t> graduate assistants are expected to carry a 9-credit-hour load every semester (or 6 hours when enrolled only in thesis or dissertation hours). </a:t>
            </a:r>
            <a:r>
              <a:rPr lang="en-US" sz="2400" u="sng" dirty="0">
                <a:hlinkClick r:id="rId2"/>
              </a:rPr>
              <a:t>https://web0.memphis.edu/gradcatalog/assistantship.php</a:t>
            </a:r>
            <a:endParaRPr lang="en-US" sz="2400" u="sng" dirty="0"/>
          </a:p>
          <a:p>
            <a:pPr lvl="1"/>
            <a:r>
              <a:rPr lang="en-US" sz="2000" dirty="0"/>
              <a:t>Grant-supported GAs may register in fewer than 9 credits but international students still need to follow the rules below.</a:t>
            </a:r>
          </a:p>
          <a:p>
            <a:endParaRPr lang="en-US" sz="2400" dirty="0"/>
          </a:p>
          <a:p>
            <a:r>
              <a:rPr lang="en-US" sz="2400" dirty="0"/>
              <a:t>International Students: Graduate students may take fewer than 9 credit hours only if they have met all coursework requirements and have dissertation-only, thesis-only, or final-project-only remaining.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9276691"/>
      </p:ext>
    </p:extLst>
  </p:cSld>
  <p:clrMapOvr>
    <a:masterClrMapping/>
  </p:clrMapOvr>
  <p:transition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 all courses count…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Some classes do not count towards the degree</a:t>
            </a:r>
          </a:p>
          <a:p>
            <a:pPr lvl="1"/>
            <a:r>
              <a:rPr lang="en-US" sz="2000" dirty="0"/>
              <a:t>Any pre-</a:t>
            </a:r>
            <a:r>
              <a:rPr lang="en-US" sz="2000" dirty="0" err="1"/>
              <a:t>req</a:t>
            </a:r>
            <a:r>
              <a:rPr lang="en-US" sz="2000" dirty="0"/>
              <a:t> course</a:t>
            </a:r>
          </a:p>
          <a:p>
            <a:pPr lvl="1"/>
            <a:r>
              <a:rPr lang="en-US" sz="2000" dirty="0"/>
              <a:t>Courses for non-majors: COMP 6001, 6005, 6014, 6011, 6030, 6040, 6270, 6601, etc.</a:t>
            </a:r>
          </a:p>
          <a:p>
            <a:r>
              <a:rPr lang="en-US" sz="2400" dirty="0"/>
              <a:t>Cognitive Science seminar (COMP7/8514): </a:t>
            </a:r>
          </a:p>
          <a:p>
            <a:pPr lvl="1"/>
            <a:r>
              <a:rPr lang="en-US" sz="2000" dirty="0"/>
              <a:t>only if closely related to computer science or your research</a:t>
            </a:r>
          </a:p>
          <a:p>
            <a:pPr lvl="1"/>
            <a:r>
              <a:rPr lang="en-US" sz="2000" dirty="0"/>
              <a:t>need to get advisor’s approval (based on course syllabus)</a:t>
            </a:r>
          </a:p>
          <a:p>
            <a:r>
              <a:rPr lang="en-US" sz="2400" dirty="0"/>
              <a:t>Courses from other departments</a:t>
            </a:r>
          </a:p>
          <a:p>
            <a:pPr lvl="1"/>
            <a:r>
              <a:rPr lang="en-US" sz="2000" dirty="0"/>
              <a:t>Rule of thumb: may count 1-2 at most toward a degree, but </a:t>
            </a:r>
            <a:r>
              <a:rPr lang="en-US" sz="2000" b="1" dirty="0"/>
              <a:t>must have approval of your advisor before taking the course (above 2 need advisor’s statement on why)</a:t>
            </a:r>
          </a:p>
          <a:p>
            <a:pPr lvl="1"/>
            <a:r>
              <a:rPr lang="en-US" sz="2000" dirty="0"/>
              <a:t>Easier version of our courses from other departments do not count (e.g. MIS database)</a:t>
            </a:r>
          </a:p>
        </p:txBody>
      </p:sp>
    </p:spTree>
    <p:extLst>
      <p:ext uri="{BB962C8B-B14F-4D97-AF65-F5344CB8AC3E}">
        <p14:creationId xmlns:p14="http://schemas.microsoft.com/office/powerpoint/2010/main" val="702313204"/>
      </p:ext>
    </p:extLst>
  </p:cSld>
  <p:clrMapOvr>
    <a:masterClrMapping/>
  </p:clrMapOvr>
  <p:transition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Academic Fraud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0" y="1600200"/>
            <a:ext cx="8686800" cy="4876800"/>
          </a:xfrm>
        </p:spPr>
        <p:txBody>
          <a:bodyPr/>
          <a:lstStyle/>
          <a:p>
            <a:pPr eaLnBrk="1" hangingPunct="1"/>
            <a:r>
              <a:rPr lang="en-US" dirty="0"/>
              <a:t>Serious matter! Zero tolerance</a:t>
            </a:r>
          </a:p>
          <a:p>
            <a:r>
              <a:rPr lang="en-US" dirty="0"/>
              <a:t>Plagiarism/Cheating: doing the following </a:t>
            </a:r>
            <a:r>
              <a:rPr lang="en-US" dirty="0">
                <a:solidFill>
                  <a:srgbClr val="000000"/>
                </a:solidFill>
              </a:rPr>
              <a:t>without clearly acknowledging the source 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Direct copying the work of another person</a:t>
            </a:r>
          </a:p>
          <a:p>
            <a:pPr lvl="1" eaLnBrk="1" hangingPunct="1"/>
            <a:r>
              <a:rPr lang="en-US" dirty="0">
                <a:solidFill>
                  <a:srgbClr val="000000"/>
                </a:solidFill>
              </a:rPr>
              <a:t>Paraphrasing the ideas of another person</a:t>
            </a:r>
          </a:p>
          <a:p>
            <a:pPr lvl="1" eaLnBrk="1" hangingPunct="1"/>
            <a:r>
              <a:rPr lang="en-US" dirty="0">
                <a:solidFill>
                  <a:srgbClr val="000000"/>
                </a:solidFill>
              </a:rPr>
              <a:t>Recycling previously submitted work</a:t>
            </a:r>
            <a:endParaRPr lang="en-US" dirty="0"/>
          </a:p>
          <a:p>
            <a:pPr eaLnBrk="1" hangingPunct="1"/>
            <a:r>
              <a:rPr lang="en-US" dirty="0"/>
              <a:t>Potential action</a:t>
            </a:r>
          </a:p>
          <a:p>
            <a:pPr lvl="1"/>
            <a:r>
              <a:rPr lang="en-US" dirty="0"/>
              <a:t>F grade – cannot be removed</a:t>
            </a:r>
          </a:p>
          <a:p>
            <a:pPr lvl="1"/>
            <a:r>
              <a:rPr lang="en-US" dirty="0"/>
              <a:t>Appear at University committee</a:t>
            </a:r>
          </a:p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1474356"/>
      </p:ext>
    </p:extLst>
  </p:cSld>
  <p:clrMapOvr>
    <a:masterClrMapping/>
  </p:clrMapOvr>
  <p:transition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Academic Probation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dirty="0"/>
              <a:t>GPA &lt; 3.0 </a:t>
            </a:r>
            <a:r>
              <a:rPr lang="en-US" dirty="0">
                <a:cs typeface="Arial" charset="0"/>
              </a:rPr>
              <a:t>→ Academic Probation</a:t>
            </a:r>
          </a:p>
          <a:p>
            <a:pPr eaLnBrk="1" hangingPunct="1">
              <a:lnSpc>
                <a:spcPct val="90000"/>
              </a:lnSpc>
            </a:pPr>
            <a:r>
              <a:rPr lang="en-US" dirty="0">
                <a:cs typeface="Arial" charset="0"/>
              </a:rPr>
              <a:t>First semester: 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>
                <a:cs typeface="Arial" charset="0"/>
              </a:rPr>
              <a:t>You must talk to your advisor and grad coordinator before registration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>
                <a:cs typeface="Arial" charset="0"/>
              </a:rPr>
              <a:t>You will lose your GA</a:t>
            </a:r>
          </a:p>
          <a:p>
            <a:pPr eaLnBrk="1" hangingPunct="1">
              <a:lnSpc>
                <a:spcPct val="90000"/>
              </a:lnSpc>
            </a:pPr>
            <a:r>
              <a:rPr lang="en-US" dirty="0">
                <a:cs typeface="Arial" charset="0"/>
              </a:rPr>
              <a:t>Two consecutive semesters: 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>
                <a:cs typeface="Arial" charset="0"/>
              </a:rPr>
              <a:t>You will appear before a 3-member committee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>
                <a:cs typeface="Arial" charset="0"/>
              </a:rPr>
              <a:t>Make your case 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>
                <a:cs typeface="Arial" charset="0"/>
              </a:rPr>
              <a:t>Committee may decide</a:t>
            </a:r>
          </a:p>
          <a:p>
            <a:pPr lvl="2" eaLnBrk="1" hangingPunct="1">
              <a:lnSpc>
                <a:spcPct val="90000"/>
              </a:lnSpc>
            </a:pPr>
            <a:r>
              <a:rPr lang="en-US" dirty="0">
                <a:cs typeface="Arial" charset="0"/>
              </a:rPr>
              <a:t>Terminate your student status</a:t>
            </a:r>
          </a:p>
          <a:p>
            <a:pPr lvl="2" eaLnBrk="1" hangingPunct="1">
              <a:lnSpc>
                <a:spcPct val="90000"/>
              </a:lnSpc>
            </a:pPr>
            <a:r>
              <a:rPr lang="en-US" dirty="0">
                <a:cs typeface="Arial" charset="0"/>
              </a:rPr>
              <a:t>Require you to take extra courses </a:t>
            </a:r>
          </a:p>
          <a:p>
            <a:pPr>
              <a:lnSpc>
                <a:spcPct val="90000"/>
              </a:lnSpc>
            </a:pPr>
            <a:r>
              <a:rPr lang="en-US" dirty="0"/>
              <a:t>To avoid getting into trouble</a:t>
            </a:r>
          </a:p>
          <a:p>
            <a:pPr lvl="1">
              <a:lnSpc>
                <a:spcPct val="90000"/>
              </a:lnSpc>
            </a:pPr>
            <a:r>
              <a:rPr lang="en-US" dirty="0">
                <a:cs typeface="Arial" charset="0"/>
              </a:rPr>
              <a:t>Work hard</a:t>
            </a:r>
          </a:p>
          <a:p>
            <a:pPr lvl="1">
              <a:lnSpc>
                <a:spcPct val="90000"/>
              </a:lnSpc>
            </a:pPr>
            <a:r>
              <a:rPr lang="en-US" dirty="0">
                <a:cs typeface="Arial" charset="0"/>
              </a:rPr>
              <a:t>Don’t overload yourself</a:t>
            </a:r>
          </a:p>
        </p:txBody>
      </p:sp>
    </p:spTree>
  </p:cSld>
  <p:clrMapOvr>
    <a:masterClrMapping/>
  </p:clrMapOvr>
  <p:transition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Common Issues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0"/>
            <a:ext cx="9144000" cy="5334000"/>
          </a:xfrm>
        </p:spPr>
        <p:txBody>
          <a:bodyPr/>
          <a:lstStyle/>
          <a:p>
            <a:r>
              <a:rPr lang="en-US" sz="2000" dirty="0"/>
              <a:t>Transfer credits</a:t>
            </a:r>
          </a:p>
          <a:p>
            <a:pPr lvl="1"/>
            <a:r>
              <a:rPr lang="en-US" sz="1800" dirty="0"/>
              <a:t>Talk to advisor. Apply for credit transfer in the first semester</a:t>
            </a:r>
          </a:p>
          <a:p>
            <a:pPr lvl="1"/>
            <a:r>
              <a:rPr lang="en-US" sz="1800" dirty="0"/>
              <a:t>Must be CS relevant course that has not been used to fulfill another degree</a:t>
            </a:r>
          </a:p>
          <a:p>
            <a:pPr lvl="1"/>
            <a:r>
              <a:rPr lang="en-US" sz="1800" dirty="0"/>
              <a:t>No UG level course can be transferred</a:t>
            </a:r>
          </a:p>
          <a:p>
            <a:pPr lvl="1"/>
            <a:r>
              <a:rPr lang="en-US" sz="1800" dirty="0"/>
              <a:t>For Masters students: at most 12</a:t>
            </a:r>
          </a:p>
          <a:p>
            <a:pPr lvl="1"/>
            <a:r>
              <a:rPr lang="en-US" sz="1800" dirty="0"/>
              <a:t>For Ph.D. students: at most 36</a:t>
            </a:r>
          </a:p>
          <a:p>
            <a:pPr lvl="1"/>
            <a:r>
              <a:rPr lang="en-US" sz="1800" dirty="0"/>
              <a:t>For PhD students, advisor puts his/her recommendation in the </a:t>
            </a:r>
            <a:r>
              <a:rPr lang="en-US" sz="1800" u="sng" dirty="0"/>
              <a:t>PhD curriculum planning form.</a:t>
            </a:r>
          </a:p>
          <a:p>
            <a:r>
              <a:rPr lang="en-US" sz="2200" dirty="0"/>
              <a:t>Waiving core courses</a:t>
            </a:r>
          </a:p>
          <a:p>
            <a:pPr lvl="1"/>
            <a:r>
              <a:rPr lang="en-US" sz="1800" dirty="0"/>
              <a:t>Need to be approved by advisor based on transcript, course syllabus, etc.</a:t>
            </a:r>
          </a:p>
          <a:p>
            <a:pPr lvl="1"/>
            <a:r>
              <a:rPr lang="en-US" sz="1800" dirty="0"/>
              <a:t>Advisor: email me for MS students, record in PhD form </a:t>
            </a:r>
            <a:r>
              <a:rPr lang="en-US" sz="1800"/>
              <a:t>for PhD </a:t>
            </a:r>
            <a:r>
              <a:rPr lang="en-US" sz="1800" dirty="0"/>
              <a:t>students</a:t>
            </a:r>
          </a:p>
        </p:txBody>
      </p:sp>
    </p:spTree>
    <p:extLst>
      <p:ext uri="{BB962C8B-B14F-4D97-AF65-F5344CB8AC3E}">
        <p14:creationId xmlns:p14="http://schemas.microsoft.com/office/powerpoint/2010/main" val="284514613"/>
      </p:ext>
    </p:extLst>
  </p:cSld>
  <p:clrMapOvr>
    <a:masterClrMapping/>
  </p:clrMapOvr>
  <p:transition>
    <p:fade thruBlk="1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/>
              <a:t>Misc</a:t>
            </a:r>
            <a:r>
              <a:rPr lang="en-US" dirty="0"/>
              <a:t> Information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/>
              <a:t>CS Notice board : Outside the CS dept office</a:t>
            </a:r>
          </a:p>
          <a:p>
            <a:pPr eaLnBrk="1" hangingPunct="1">
              <a:lnSpc>
                <a:spcPct val="90000"/>
              </a:lnSpc>
            </a:pPr>
            <a:r>
              <a:rPr lang="en-US" dirty="0"/>
              <a:t>Departmental activities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Fall: Social – have a bit of fun!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Spring: Research day – show off your research</a:t>
            </a:r>
          </a:p>
          <a:p>
            <a:pPr eaLnBrk="1" hangingPunct="1">
              <a:lnSpc>
                <a:spcPct val="90000"/>
              </a:lnSpc>
            </a:pPr>
            <a:r>
              <a:rPr lang="en-US" dirty="0"/>
              <a:t>Computer Science Colloquium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Fridays 12:30 – 2pm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All undergraduate and graduate students are welcome and department GAs must attend.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dirty="0"/>
          </a:p>
          <a:p>
            <a:pPr eaLnBrk="1" hangingPunct="1">
              <a:lnSpc>
                <a:spcPct val="9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5668896"/>
      </p:ext>
    </p:extLst>
  </p:cSld>
  <p:clrMapOvr>
    <a:masterClrMapping/>
  </p:clrMapOvr>
  <p:transition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Welcome</a:t>
            </a:r>
          </a:p>
          <a:p>
            <a:r>
              <a:rPr lang="en-US" dirty="0"/>
              <a:t>Main Presentation</a:t>
            </a:r>
          </a:p>
          <a:p>
            <a:pPr lvl="1"/>
            <a:r>
              <a:rPr lang="en-US" dirty="0"/>
              <a:t>Department overview</a:t>
            </a:r>
          </a:p>
          <a:p>
            <a:pPr lvl="1"/>
            <a:r>
              <a:rPr lang="en-US" dirty="0"/>
              <a:t>Program overviews</a:t>
            </a:r>
          </a:p>
          <a:p>
            <a:pPr lvl="1"/>
            <a:r>
              <a:rPr lang="en-US" dirty="0"/>
              <a:t>Common issues</a:t>
            </a:r>
          </a:p>
          <a:p>
            <a:pPr lvl="1"/>
            <a:r>
              <a:rPr lang="en-US" dirty="0"/>
              <a:t>Graduate Student Association</a:t>
            </a:r>
          </a:p>
          <a:p>
            <a:r>
              <a:rPr lang="en-US" dirty="0"/>
              <a:t>Open Questions</a:t>
            </a:r>
          </a:p>
        </p:txBody>
      </p:sp>
    </p:spTree>
  </p:cSld>
  <p:clrMapOvr>
    <a:masterClrMapping/>
  </p:clrMapOvr>
  <p:transition>
    <p:fade thruBlk="1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Computer Science Graduate Student Association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Goals</a:t>
            </a:r>
          </a:p>
          <a:p>
            <a:pPr lvl="1"/>
            <a:r>
              <a:rPr lang="en-US" dirty="0"/>
              <a:t>Better communication and interaction among graduate students in the Computer Science department.</a:t>
            </a:r>
          </a:p>
          <a:p>
            <a:pPr lvl="1"/>
            <a:r>
              <a:rPr lang="en-US" dirty="0"/>
              <a:t>Student participation in departmental activities</a:t>
            </a:r>
          </a:p>
          <a:p>
            <a:r>
              <a:rPr lang="en-US" dirty="0"/>
              <a:t>Activities</a:t>
            </a:r>
          </a:p>
          <a:p>
            <a:pPr lvl="1"/>
            <a:r>
              <a:rPr lang="en-US" dirty="0"/>
              <a:t>Organize CS research day, CS open house, etc.</a:t>
            </a:r>
          </a:p>
          <a:p>
            <a:pPr lvl="1"/>
            <a:r>
              <a:rPr lang="en-US" dirty="0"/>
              <a:t>Participate in open house, faculty hiring committees, student recruitment, and curriculum development.</a:t>
            </a:r>
          </a:p>
          <a:p>
            <a:pPr lvl="1"/>
            <a:r>
              <a:rPr lang="en-US" dirty="0"/>
              <a:t>Nominate fellow students for scholarships/awards.</a:t>
            </a:r>
          </a:p>
          <a:p>
            <a:pPr lvl="1"/>
            <a:r>
              <a:rPr lang="en-US" dirty="0"/>
              <a:t>Develop videos on research, lab activities, etc.</a:t>
            </a:r>
          </a:p>
        </p:txBody>
      </p:sp>
    </p:spTree>
    <p:extLst>
      <p:ext uri="{BB962C8B-B14F-4D97-AF65-F5344CB8AC3E}">
        <p14:creationId xmlns:p14="http://schemas.microsoft.com/office/powerpoint/2010/main" val="449482109"/>
      </p:ext>
    </p:extLst>
  </p:cSld>
  <p:clrMapOvr>
    <a:masterClrMapping/>
  </p:clrMapOvr>
  <p:transition>
    <p:fade thruBlk="1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0"/>
            <a:ext cx="4572000" cy="4876800"/>
          </a:xfrm>
        </p:spPr>
        <p:txBody>
          <a:bodyPr/>
          <a:lstStyle/>
          <a:p>
            <a:r>
              <a:rPr lang="en-US" sz="2400" dirty="0"/>
              <a:t>President</a:t>
            </a:r>
          </a:p>
          <a:p>
            <a:pPr marL="514350" lvl="1" indent="0">
              <a:buNone/>
            </a:pPr>
            <a:r>
              <a:rPr lang="en-US" sz="2000" dirty="0"/>
              <a:t>Lead monthly meetings</a:t>
            </a:r>
          </a:p>
          <a:p>
            <a:pPr marL="514350" lvl="1" indent="0">
              <a:buNone/>
            </a:pPr>
            <a:r>
              <a:rPr lang="en-US" sz="2000" dirty="0"/>
              <a:t>correspond with faculty advisors</a:t>
            </a:r>
          </a:p>
          <a:p>
            <a:pPr marL="514350" lvl="1" indent="0">
              <a:buNone/>
            </a:pPr>
            <a:r>
              <a:rPr lang="en-US" sz="2000" dirty="0"/>
              <a:t>plan events for the graduate students  </a:t>
            </a:r>
          </a:p>
          <a:p>
            <a:r>
              <a:rPr lang="en-US" sz="2400" dirty="0"/>
              <a:t>Secretary</a:t>
            </a:r>
          </a:p>
          <a:p>
            <a:pPr marL="514350" lvl="1" indent="0">
              <a:buNone/>
            </a:pPr>
            <a:r>
              <a:rPr lang="en-US" sz="2000" dirty="0"/>
              <a:t>Assist the president in planning events </a:t>
            </a:r>
          </a:p>
          <a:p>
            <a:pPr marL="514350" lvl="1" indent="0">
              <a:buNone/>
            </a:pPr>
            <a:r>
              <a:rPr lang="en-US" sz="2000" dirty="0"/>
              <a:t>record notes from meetings</a:t>
            </a:r>
          </a:p>
          <a:p>
            <a:pPr marL="514350" lvl="1" indent="0">
              <a:buNone/>
            </a:pPr>
            <a:r>
              <a:rPr lang="en-US" sz="2000" dirty="0"/>
              <a:t>distribute the notes to the graduate students for reference</a:t>
            </a:r>
          </a:p>
          <a:p>
            <a:pPr marL="457200"/>
            <a:r>
              <a:rPr lang="en-US" sz="2400" dirty="0"/>
              <a:t>Vice President, treasurer, …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Roles of Officers and Members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0" y="1752600"/>
            <a:ext cx="4572000" cy="3995966"/>
          </a:xfrm>
          <a:prstGeom prst="rect">
            <a:avLst/>
          </a:prstGeom>
        </p:spPr>
        <p:txBody>
          <a:bodyPr>
            <a:spAutoFit/>
          </a:bodyPr>
          <a:lstStyle/>
          <a:p>
            <a:pPr marL="114300" indent="-285750">
              <a:spcBef>
                <a:spcPts val="1000"/>
              </a:spcBef>
              <a:buFont typeface="Arial"/>
              <a:buChar char="•"/>
            </a:pPr>
            <a:r>
              <a:rPr lang="en-US" sz="2400" dirty="0"/>
              <a:t>Liaisons </a:t>
            </a:r>
          </a:p>
          <a:p>
            <a:pPr marL="285750" lvl="1">
              <a:spcBef>
                <a:spcPts val="1000"/>
              </a:spcBef>
            </a:pPr>
            <a:r>
              <a:rPr lang="en-US" sz="2000" dirty="0"/>
              <a:t>represent graduate students on faculty committee, e.g., hiring, graduate curriculum, etc.</a:t>
            </a:r>
          </a:p>
          <a:p>
            <a:pPr marL="285750" lvl="1">
              <a:spcBef>
                <a:spcPts val="1000"/>
              </a:spcBef>
            </a:pPr>
            <a:r>
              <a:rPr lang="en-US" sz="2000" dirty="0"/>
              <a:t>report the committee activities to students and get feedback </a:t>
            </a:r>
          </a:p>
          <a:p>
            <a:pPr marL="114300" indent="-285750">
              <a:spcBef>
                <a:spcPts val="1000"/>
              </a:spcBef>
              <a:buFont typeface="Arial"/>
              <a:buChar char="•"/>
            </a:pPr>
            <a:r>
              <a:rPr lang="en-US" sz="2400" dirty="0"/>
              <a:t>Members: all CS graduate students</a:t>
            </a:r>
          </a:p>
          <a:p>
            <a:pPr marL="285750" lvl="1">
              <a:spcBef>
                <a:spcPts val="1000"/>
              </a:spcBef>
            </a:pPr>
            <a:r>
              <a:rPr lang="en-US" sz="2000" dirty="0"/>
              <a:t>Elect officers and liaisons</a:t>
            </a:r>
          </a:p>
          <a:p>
            <a:pPr marL="285750" lvl="1">
              <a:spcBef>
                <a:spcPts val="1000"/>
              </a:spcBef>
            </a:pPr>
            <a:r>
              <a:rPr lang="en-US" sz="2000" dirty="0"/>
              <a:t>Participate in the CSGSA activities</a:t>
            </a:r>
          </a:p>
        </p:txBody>
      </p:sp>
    </p:spTree>
    <p:extLst>
      <p:ext uri="{BB962C8B-B14F-4D97-AF65-F5344CB8AC3E}">
        <p14:creationId xmlns:p14="http://schemas.microsoft.com/office/powerpoint/2010/main" val="683777237"/>
      </p:ext>
    </p:extLst>
  </p:cSld>
  <p:clrMapOvr>
    <a:masterClrMapping/>
  </p:clrMapOvr>
  <p:transition>
    <p:fade thruBlk="1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Immediate 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FontTx/>
              <a:buChar char="•"/>
            </a:pPr>
            <a:r>
              <a:rPr lang="en-US" dirty="0"/>
              <a:t>Solicit volunteers for the officer positions: president and secretary</a:t>
            </a:r>
          </a:p>
          <a:p>
            <a:pPr marL="342900" lvl="1" indent="-342900">
              <a:buFontTx/>
              <a:buChar char="•"/>
            </a:pPr>
            <a:r>
              <a:rPr lang="en-US" dirty="0"/>
              <a:t>If multiple students volunteer for a position</a:t>
            </a:r>
          </a:p>
          <a:p>
            <a:pPr marL="971550" lvl="1" indent="-514350"/>
            <a:r>
              <a:rPr lang="en-US" dirty="0"/>
              <a:t>Each candidate gives a short speech of why they would like to be in the position</a:t>
            </a:r>
          </a:p>
          <a:p>
            <a:pPr marL="971550" lvl="1" indent="-514350"/>
            <a:r>
              <a:rPr lang="en-US" dirty="0"/>
              <a:t>Voting</a:t>
            </a:r>
          </a:p>
          <a:p>
            <a:r>
              <a:rPr lang="en-US" dirty="0"/>
              <a:t>Establish forum for discussion, meeting space, mailing list.</a:t>
            </a:r>
          </a:p>
          <a:p>
            <a:r>
              <a:rPr lang="en-US" dirty="0"/>
              <a:t>Develop by-laws for electing officers and liaisons in the futures.</a:t>
            </a:r>
          </a:p>
          <a:p>
            <a:pPr marL="971550" lvl="1" indent="-514350">
              <a:buFont typeface="+mj-lt"/>
              <a:buAutoNum type="arabicPeriod"/>
            </a:pP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8090100"/>
      </p:ext>
    </p:extLst>
  </p:cSld>
  <p:clrMapOvr>
    <a:masterClrMapping/>
  </p:clrMapOvr>
  <p:transition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Department of Computer Science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52600"/>
            <a:ext cx="9144000" cy="4876800"/>
          </a:xfrm>
        </p:spPr>
        <p:txBody>
          <a:bodyPr/>
          <a:lstStyle/>
          <a:p>
            <a:pPr marL="342900" lvl="1" indent="-342900">
              <a:buFontTx/>
              <a:buChar char="•"/>
            </a:pPr>
            <a:r>
              <a:rPr lang="en-US" dirty="0"/>
              <a:t>Office: DH 375</a:t>
            </a:r>
          </a:p>
          <a:p>
            <a:r>
              <a:rPr lang="en-US" sz="2800" dirty="0"/>
              <a:t>Offering</a:t>
            </a:r>
          </a:p>
          <a:p>
            <a:pPr lvl="1"/>
            <a:r>
              <a:rPr lang="en-US" sz="2400" dirty="0"/>
              <a:t>Computer Science: Bachelor, Masters, Ph.D.</a:t>
            </a:r>
          </a:p>
          <a:p>
            <a:pPr lvl="1"/>
            <a:r>
              <a:rPr lang="en-US" sz="2400" dirty="0"/>
              <a:t>Data Science, Information assurance: Graduate Certificate</a:t>
            </a:r>
          </a:p>
          <a:p>
            <a:pPr lvl="1"/>
            <a:r>
              <a:rPr lang="en-US" sz="2400" dirty="0"/>
              <a:t>Bioinformatics: MS (with other departments)</a:t>
            </a:r>
          </a:p>
          <a:p>
            <a:r>
              <a:rPr lang="en-US" sz="2800" dirty="0"/>
              <a:t>Cutting-edge research </a:t>
            </a:r>
          </a:p>
          <a:p>
            <a:pPr lvl="1"/>
            <a:r>
              <a:rPr lang="en-US" sz="2400" dirty="0"/>
              <a:t>Areas such as: artificial intelligence, bio-inspired computing, big-data, natural language processing, networking, security, software engineering, etc.</a:t>
            </a:r>
          </a:p>
          <a:p>
            <a:pPr lvl="1"/>
            <a:r>
              <a:rPr lang="en-US" sz="2400" dirty="0"/>
              <a:t>Strong research funding and publication record</a:t>
            </a:r>
          </a:p>
        </p:txBody>
      </p:sp>
    </p:spTree>
  </p:cSld>
  <p:clrMapOvr>
    <a:masterClrMapping/>
  </p:clrMapOvr>
  <p:transition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roll-call (our faculty)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>
          <a:xfrm>
            <a:off x="0" y="1752600"/>
            <a:ext cx="5029200" cy="4876800"/>
          </a:xfrm>
        </p:spPr>
        <p:txBody>
          <a:bodyPr/>
          <a:lstStyle/>
          <a:p>
            <a:r>
              <a:rPr lang="en-US" sz="2400" dirty="0"/>
              <a:t>William Baggett </a:t>
            </a:r>
          </a:p>
          <a:p>
            <a:r>
              <a:rPr lang="en-US" sz="2400" dirty="0" err="1"/>
              <a:t>Dipankar</a:t>
            </a:r>
            <a:r>
              <a:rPr lang="en-US" sz="2400" dirty="0"/>
              <a:t> </a:t>
            </a:r>
            <a:r>
              <a:rPr lang="en-US" sz="2400" dirty="0" err="1"/>
              <a:t>Dasgupta</a:t>
            </a:r>
            <a:endParaRPr lang="en-US" sz="2400" dirty="0"/>
          </a:p>
          <a:p>
            <a:r>
              <a:rPr lang="en-US" sz="2400" dirty="0"/>
              <a:t>Scott Fleming</a:t>
            </a:r>
          </a:p>
          <a:p>
            <a:r>
              <a:rPr lang="en-US" sz="2400" dirty="0"/>
              <a:t>Max </a:t>
            </a:r>
            <a:r>
              <a:rPr lang="en-US" sz="2400" dirty="0" err="1"/>
              <a:t>Garzon</a:t>
            </a:r>
            <a:endParaRPr lang="en-US" sz="2400" dirty="0"/>
          </a:p>
          <a:p>
            <a:r>
              <a:rPr lang="en-US" sz="2400" dirty="0"/>
              <a:t>Nirman Kumar</a:t>
            </a:r>
          </a:p>
          <a:p>
            <a:r>
              <a:rPr lang="en-US" sz="2400" dirty="0" err="1"/>
              <a:t>Santosh</a:t>
            </a:r>
            <a:r>
              <a:rPr lang="en-US" sz="2400" dirty="0"/>
              <a:t> Kumar</a:t>
            </a:r>
          </a:p>
          <a:p>
            <a:r>
              <a:rPr lang="en-US" sz="2400" dirty="0" err="1"/>
              <a:t>Kriangsiri</a:t>
            </a:r>
            <a:r>
              <a:rPr lang="en-US" sz="2400" dirty="0"/>
              <a:t> </a:t>
            </a:r>
            <a:r>
              <a:rPr lang="en-US" sz="2400" dirty="0" err="1"/>
              <a:t>Malasri</a:t>
            </a:r>
            <a:r>
              <a:rPr lang="en-US" sz="2400" dirty="0"/>
              <a:t> (Advising Coordinator)</a:t>
            </a:r>
          </a:p>
          <a:p>
            <a:r>
              <a:rPr lang="en-US" sz="2400" dirty="0" err="1"/>
              <a:t>Vinhthuy</a:t>
            </a:r>
            <a:r>
              <a:rPr lang="en-US" sz="2400" dirty="0"/>
              <a:t> Phan (Associate Chair)</a:t>
            </a:r>
          </a:p>
          <a:p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>
          <a:xfrm>
            <a:off x="4838700" y="1752600"/>
            <a:ext cx="4267200" cy="4876800"/>
          </a:xfrm>
        </p:spPr>
        <p:txBody>
          <a:bodyPr/>
          <a:lstStyle/>
          <a:p>
            <a:r>
              <a:rPr lang="en-US" sz="2400" dirty="0"/>
              <a:t>Marko Puljic</a:t>
            </a:r>
          </a:p>
          <a:p>
            <a:r>
              <a:rPr lang="en-US" sz="2400" dirty="0"/>
              <a:t>Vasile Rus  (Graduate Coordinator)</a:t>
            </a:r>
          </a:p>
          <a:p>
            <a:r>
              <a:rPr lang="en-US" sz="2400" dirty="0"/>
              <a:t>Sajjan Shiva</a:t>
            </a:r>
          </a:p>
          <a:p>
            <a:r>
              <a:rPr lang="en-US" sz="2400" dirty="0"/>
              <a:t>Deepak Venugopal</a:t>
            </a:r>
          </a:p>
          <a:p>
            <a:r>
              <a:rPr lang="en-US" sz="2400" dirty="0"/>
              <a:t>Lan Wang (Chair)</a:t>
            </a:r>
          </a:p>
          <a:p>
            <a:r>
              <a:rPr lang="en-US" sz="2400" dirty="0"/>
              <a:t>Thomas Watson</a:t>
            </a:r>
          </a:p>
        </p:txBody>
      </p:sp>
    </p:spTree>
  </p:cSld>
  <p:clrMapOvr>
    <a:masterClrMapping/>
  </p:clrMapOvr>
  <p:transition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 I should HAVE MET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47800"/>
            <a:ext cx="8686800" cy="5181600"/>
          </a:xfrm>
        </p:spPr>
        <p:txBody>
          <a:bodyPr/>
          <a:lstStyle/>
          <a:p>
            <a:r>
              <a:rPr lang="en-US" sz="2400" dirty="0"/>
              <a:t>Department secretary: </a:t>
            </a:r>
            <a:r>
              <a:rPr lang="en-US" sz="2000" dirty="0" err="1"/>
              <a:t>Lyndsey</a:t>
            </a:r>
            <a:r>
              <a:rPr lang="en-US" sz="2000" dirty="0"/>
              <a:t> Rush (DH 375)</a:t>
            </a:r>
          </a:p>
          <a:p>
            <a:pPr lvl="1"/>
            <a:r>
              <a:rPr lang="en-US" sz="2000" dirty="0"/>
              <a:t>Give any forms for me to sign to the secretary</a:t>
            </a:r>
          </a:p>
          <a:p>
            <a:r>
              <a:rPr lang="en-US" sz="2400" dirty="0"/>
              <a:t>Your academic advisor</a:t>
            </a:r>
          </a:p>
          <a:p>
            <a:pPr lvl="1"/>
            <a:r>
              <a:rPr lang="en-US" sz="2000" dirty="0"/>
              <a:t>If you do not have one yet, talk to </a:t>
            </a:r>
            <a:r>
              <a:rPr lang="en-US" sz="2000" dirty="0" err="1"/>
              <a:t>Kriangsiri</a:t>
            </a:r>
            <a:r>
              <a:rPr lang="en-US" sz="2000" dirty="0"/>
              <a:t> (Top) </a:t>
            </a:r>
            <a:r>
              <a:rPr lang="en-US" sz="2000" dirty="0" err="1"/>
              <a:t>Malasri</a:t>
            </a:r>
            <a:r>
              <a:rPr lang="en-US" sz="2000" dirty="0"/>
              <a:t> and he will assign you one.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Call him/her Dr. </a:t>
            </a:r>
            <a:r>
              <a:rPr lang="en-US" sz="2000" dirty="0" err="1"/>
              <a:t>Lastname</a:t>
            </a:r>
            <a:r>
              <a:rPr lang="en-US" sz="2000" dirty="0"/>
              <a:t> (e.g., Dr. Wang) or  </a:t>
            </a:r>
            <a:r>
              <a:rPr lang="en-US" sz="2000" dirty="0" err="1"/>
              <a:t>firstname</a:t>
            </a:r>
            <a:r>
              <a:rPr lang="en-US" sz="2000" dirty="0"/>
              <a:t> if your advisor prefers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Get your advisor’s permission before you do anything related to your courses and research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Set up an appointment before meeting your advisor.</a:t>
            </a:r>
          </a:p>
          <a:p>
            <a:pPr lvl="1"/>
            <a:r>
              <a:rPr lang="en-US" sz="2000" dirty="0"/>
              <a:t>If you have any questions, ask your advisor first.  </a:t>
            </a:r>
          </a:p>
          <a:p>
            <a:pPr lvl="1"/>
            <a:r>
              <a:rPr lang="en-US" sz="2000" dirty="0"/>
              <a:t>Your advisor should email me any questions he/she cannot answer</a:t>
            </a:r>
            <a:r>
              <a:rPr lang="en-US" sz="2400" dirty="0"/>
              <a:t>.</a:t>
            </a:r>
          </a:p>
          <a:p>
            <a:pPr lvl="1"/>
            <a:r>
              <a:rPr lang="en-US" sz="2000" dirty="0"/>
              <a:t>You can change academic advisor, but let Top know and email both the old and new advisors </a:t>
            </a:r>
          </a:p>
        </p:txBody>
      </p:sp>
    </p:spTree>
  </p:cSld>
  <p:clrMapOvr>
    <a:masterClrMapping/>
  </p:clrMapOvr>
  <p:transition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Master Program: Requirements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/>
              <a:t>33 credits (starting Fall 2016)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Main points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4 core courses: COMP 7012, 7212, 7612, 7712, At least 3 of the 4 have to be B- or better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Maximum 6 credits of non-coursework (project/thesis/independent studies etc.)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At most 6 credits of 6000-level courses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Project/Thesis: COMP 7996 or COMP 7980</a:t>
            </a:r>
          </a:p>
          <a:p>
            <a:pPr lvl="1"/>
            <a:r>
              <a:rPr lang="en-US" sz="2400" dirty="0"/>
              <a:t>GPA : should be at least 3.0</a:t>
            </a:r>
          </a:p>
          <a:p>
            <a:pPr lvl="1"/>
            <a:r>
              <a:rPr lang="en-US" sz="2400" dirty="0"/>
              <a:t>Grades : should not have more than two “C+/C/C-”, No D or F</a:t>
            </a:r>
          </a:p>
          <a:p>
            <a:pPr lvl="1"/>
            <a:r>
              <a:rPr lang="en-US" sz="2400" dirty="0"/>
              <a:t>Programming test requirement</a:t>
            </a:r>
          </a:p>
        </p:txBody>
      </p:sp>
    </p:spTree>
    <p:extLst>
      <p:ext uri="{BB962C8B-B14F-4D97-AF65-F5344CB8AC3E}">
        <p14:creationId xmlns:p14="http://schemas.microsoft.com/office/powerpoint/2010/main" val="1993970112"/>
      </p:ext>
    </p:extLst>
  </p:cSld>
  <p:clrMapOvr>
    <a:masterClrMapping/>
  </p:clrMapOvr>
  <p:transition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dirty="0"/>
              <a:t>Ph.D. Program – Requirements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800" dirty="0"/>
              <a:t>Course credits</a:t>
            </a:r>
          </a:p>
          <a:p>
            <a:pPr eaLnBrk="1" hangingPunct="1"/>
            <a:r>
              <a:rPr lang="en-US" sz="2800" dirty="0"/>
              <a:t>Qualifying exams: 4 core courses</a:t>
            </a:r>
          </a:p>
          <a:p>
            <a:pPr eaLnBrk="1" hangingPunct="1"/>
            <a:r>
              <a:rPr lang="en-US" sz="2800" dirty="0"/>
              <a:t>Comprehensive exam/Dissertation Proposal</a:t>
            </a:r>
          </a:p>
          <a:p>
            <a:pPr eaLnBrk="1" hangingPunct="1"/>
            <a:r>
              <a:rPr lang="en-US" sz="2800" dirty="0"/>
              <a:t>Final Dissertation defense</a:t>
            </a:r>
          </a:p>
          <a:p>
            <a:pPr eaLnBrk="1" hangingPunct="1"/>
            <a:r>
              <a:rPr lang="en-US" sz="2800" dirty="0"/>
              <a:t>Remember to fill out the PhD curriculum planning form (on department website) the first semester.</a:t>
            </a:r>
          </a:p>
          <a:p>
            <a:pPr lvl="1"/>
            <a:r>
              <a:rPr lang="en-US" sz="2400" dirty="0"/>
              <a:t>Must be approved by advisor, graduate coordinator and department chair</a:t>
            </a:r>
          </a:p>
        </p:txBody>
      </p:sp>
    </p:spTree>
    <p:extLst>
      <p:ext uri="{BB962C8B-B14F-4D97-AF65-F5344CB8AC3E}">
        <p14:creationId xmlns:p14="http://schemas.microsoft.com/office/powerpoint/2010/main" val="162134273"/>
      </p:ext>
    </p:extLst>
  </p:cSld>
  <p:clrMapOvr>
    <a:masterClrMapping/>
  </p:clrMapOvr>
  <p:transition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500" dirty="0"/>
              <a:t>Ph.D. Program – Course credits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/>
              <a:t>72 credits from Bachelor degree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If you do not come with a Master’s</a:t>
            </a:r>
          </a:p>
          <a:p>
            <a:pPr lvl="2"/>
            <a:r>
              <a:rPr lang="en-US" sz="1600" dirty="0"/>
              <a:t>The 4 Master level core courses, must get at least B in all of them, before your first 36 credits </a:t>
            </a:r>
          </a:p>
          <a:p>
            <a:pPr lvl="2"/>
            <a:r>
              <a:rPr lang="en-US" sz="1600" dirty="0"/>
              <a:t>In case of failure, an additional exam will be given</a:t>
            </a:r>
            <a:endParaRPr lang="en-US" sz="2000" dirty="0"/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If you come with an approved Master, you need at least 36 credits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Other requirements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9-15 credits of COMP 9000 (Dissertation) – must be consecutive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At least 18 credits of 8000-level or above courses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At most 15 credits of Independent studies</a:t>
            </a:r>
          </a:p>
        </p:txBody>
      </p:sp>
    </p:spTree>
    <p:extLst>
      <p:ext uri="{BB962C8B-B14F-4D97-AF65-F5344CB8AC3E}">
        <p14:creationId xmlns:p14="http://schemas.microsoft.com/office/powerpoint/2010/main" val="1696026823"/>
      </p:ext>
    </p:extLst>
  </p:cSld>
  <p:clrMapOvr>
    <a:masterClrMapping/>
  </p:clrMapOvr>
  <p:transition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Approved Master’s Degree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52600"/>
            <a:ext cx="8686800" cy="388620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Courses and requirements similar to our MS degree</a:t>
            </a:r>
          </a:p>
          <a:p>
            <a:r>
              <a:rPr lang="en-US" sz="2800" dirty="0"/>
              <a:t>Give your transcript to advisor for evaluation</a:t>
            </a:r>
          </a:p>
          <a:p>
            <a:r>
              <a:rPr lang="en-US" sz="2800" dirty="0"/>
              <a:t>Advisor makes his/her recommendation to the graduate committee over email along with your transcript</a:t>
            </a:r>
          </a:p>
          <a:p>
            <a:r>
              <a:rPr lang="en-US" sz="2800" dirty="0"/>
              <a:t>If approved (up to 36 credits), put this info in the </a:t>
            </a:r>
            <a:r>
              <a:rPr lang="en-US" sz="2800" u="sng" dirty="0"/>
              <a:t>PhD curriculum planning form.</a:t>
            </a:r>
          </a:p>
          <a:p>
            <a:r>
              <a:rPr lang="en-US" sz="2800" dirty="0"/>
              <a:t>Put in degree candidacy form when graduating.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664204"/>
      </p:ext>
    </p:extLst>
  </p:cSld>
  <p:clrMapOvr>
    <a:masterClrMapping/>
  </p:clrMapOvr>
  <p:transition>
    <p:fade thruBlk="1"/>
  </p:transition>
</p:sld>
</file>

<file path=ppt/theme/theme1.xml><?xml version="1.0" encoding="utf-8"?>
<a:theme xmlns:a="http://schemas.openxmlformats.org/drawingml/2006/main" name="um_tower_blue">
  <a:themeElements>
    <a:clrScheme name="student_temp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8EAEEE"/>
      </a:accent1>
      <a:accent2>
        <a:srgbClr val="FFFFCC"/>
      </a:accent2>
      <a:accent3>
        <a:srgbClr val="FFFFFF"/>
      </a:accent3>
      <a:accent4>
        <a:srgbClr val="000000"/>
      </a:accent4>
      <a:accent5>
        <a:srgbClr val="C6D3F5"/>
      </a:accent5>
      <a:accent6>
        <a:srgbClr val="E7E7B9"/>
      </a:accent6>
      <a:hlink>
        <a:srgbClr val="000099"/>
      </a:hlink>
      <a:folHlink>
        <a:srgbClr val="B2B2B2"/>
      </a:folHlink>
    </a:clrScheme>
    <a:fontScheme name="student_temp">
      <a:majorFont>
        <a:latin typeface="Trebuchet MS"/>
        <a:ea typeface="ＭＳ Ｐゴシック"/>
        <a:cs typeface=""/>
      </a:majorFont>
      <a:minorFont>
        <a:latin typeface="Trebuchet MS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student_tem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ent_tem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ent_tem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ent_tem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ent_tem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ent_tem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ent_tem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ent_tem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ent_tem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ent_tem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ent_tem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ent_tem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ent_temp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8EAEEE"/>
        </a:accent1>
        <a:accent2>
          <a:srgbClr val="FFFFCC"/>
        </a:accent2>
        <a:accent3>
          <a:srgbClr val="FFFFFF"/>
        </a:accent3>
        <a:accent4>
          <a:srgbClr val="000000"/>
        </a:accent4>
        <a:accent5>
          <a:srgbClr val="C6D3F5"/>
        </a:accent5>
        <a:accent6>
          <a:srgbClr val="E7E7B9"/>
        </a:accent6>
        <a:hlink>
          <a:srgbClr val="000099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efault Theme">
  <a:themeElements>
    <a:clrScheme name="student_temp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8EAEEE"/>
      </a:accent1>
      <a:accent2>
        <a:srgbClr val="FFFFCC"/>
      </a:accent2>
      <a:accent3>
        <a:srgbClr val="FFFFFF"/>
      </a:accent3>
      <a:accent4>
        <a:srgbClr val="000000"/>
      </a:accent4>
      <a:accent5>
        <a:srgbClr val="C6D3F5"/>
      </a:accent5>
      <a:accent6>
        <a:srgbClr val="E7E7B9"/>
      </a:accent6>
      <a:hlink>
        <a:srgbClr val="000099"/>
      </a:hlink>
      <a:folHlink>
        <a:srgbClr val="B2B2B2"/>
      </a:folHlink>
    </a:clrScheme>
    <a:fontScheme name="student_temp">
      <a:majorFont>
        <a:latin typeface="Trebuchet MS"/>
        <a:ea typeface="ＭＳ Ｐゴシック"/>
        <a:cs typeface=""/>
      </a:majorFont>
      <a:minorFont>
        <a:latin typeface="Trebuchet MS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student_tem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ent_tem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ent_tem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ent_tem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ent_tem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ent_tem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ent_tem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ent_tem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ent_tem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ent_tem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ent_tem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ent_tem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ent_temp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8EAEEE"/>
        </a:accent1>
        <a:accent2>
          <a:srgbClr val="FFFFCC"/>
        </a:accent2>
        <a:accent3>
          <a:srgbClr val="FFFFFF"/>
        </a:accent3>
        <a:accent4>
          <a:srgbClr val="000000"/>
        </a:accent4>
        <a:accent5>
          <a:srgbClr val="C6D3F5"/>
        </a:accent5>
        <a:accent6>
          <a:srgbClr val="E7E7B9"/>
        </a:accent6>
        <a:hlink>
          <a:srgbClr val="000099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1453</TotalTime>
  <Words>1446</Words>
  <Application>Microsoft Office PowerPoint</Application>
  <PresentationFormat>On-screen Show (4:3)</PresentationFormat>
  <Paragraphs>215</Paragraphs>
  <Slides>22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ＭＳ Ｐゴシック</vt:lpstr>
      <vt:lpstr>Arial</vt:lpstr>
      <vt:lpstr>Calibri</vt:lpstr>
      <vt:lpstr>Trebuchet MS</vt:lpstr>
      <vt:lpstr>Wingdings</vt:lpstr>
      <vt:lpstr>um_tower_blue</vt:lpstr>
      <vt:lpstr>Default Theme</vt:lpstr>
      <vt:lpstr>Computer Science Graduate Students Orientation </vt:lpstr>
      <vt:lpstr>Agenda</vt:lpstr>
      <vt:lpstr>Department of Computer Science</vt:lpstr>
      <vt:lpstr>The roll-call (our faculty)</vt:lpstr>
      <vt:lpstr>Who I should HAVE MET </vt:lpstr>
      <vt:lpstr>Master Program: Requirements</vt:lpstr>
      <vt:lpstr>Ph.D. Program – Requirements</vt:lpstr>
      <vt:lpstr>Ph.D. Program – Course credits</vt:lpstr>
      <vt:lpstr>Approved Master’s Degree</vt:lpstr>
      <vt:lpstr>Ph.D. Program – Comprehensive exam/Dissertation proposal</vt:lpstr>
      <vt:lpstr>Ph.D. Program – Dissertation defense</vt:lpstr>
      <vt:lpstr>Ph.D. Program – What to do NOW!</vt:lpstr>
      <vt:lpstr>Programming Test</vt:lpstr>
      <vt:lpstr>Course Registration</vt:lpstr>
      <vt:lpstr>Not all courses count…</vt:lpstr>
      <vt:lpstr>Academic Fraud</vt:lpstr>
      <vt:lpstr>Academic Probation</vt:lpstr>
      <vt:lpstr>Other Common Issues</vt:lpstr>
      <vt:lpstr>Misc Information</vt:lpstr>
      <vt:lpstr>Computer Science Graduate Student Association</vt:lpstr>
      <vt:lpstr>Roles of Officers and Members</vt:lpstr>
      <vt:lpstr>Immediate Actions</vt:lpstr>
    </vt:vector>
  </TitlesOfParts>
  <Company>The University of Memphis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Science Graduate Students Orientation</dc:title>
  <dc:creator>davidlin</dc:creator>
  <cp:lastModifiedBy>Kriangsiri Malasri</cp:lastModifiedBy>
  <cp:revision>198</cp:revision>
  <dcterms:created xsi:type="dcterms:W3CDTF">2011-08-23T05:34:44Z</dcterms:created>
  <dcterms:modified xsi:type="dcterms:W3CDTF">2016-09-02T16:09:01Z</dcterms:modified>
</cp:coreProperties>
</file>