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  <p:sldMasterId id="2147483679" r:id="rId3"/>
    <p:sldMasterId id="2147483691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57" r:id="rId10"/>
    <p:sldId id="262" r:id="rId11"/>
    <p:sldId id="263" r:id="rId12"/>
    <p:sldId id="264" r:id="rId13"/>
    <p:sldId id="265" r:id="rId14"/>
  </p:sldIdLst>
  <p:sldSz cx="6858000" cy="51435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Wingdings 3" panose="05040102010807070707" pitchFamily="18" charset="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94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10c0b97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10c0b97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f8c788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0" tIns="88750" rIns="88750" bIns="88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g40f8c788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76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6858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1" name="Google Shape;11;p2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47087" y="1322450"/>
            <a:ext cx="5766075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1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7220" y="3172900"/>
            <a:ext cx="5766075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22795" y="4169130"/>
            <a:ext cx="559322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547088" y="733950"/>
            <a:ext cx="57663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47088" y="2272888"/>
            <a:ext cx="57663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6" descr="Untitled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169" y="747032"/>
            <a:ext cx="3809830" cy="439646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0" y="4690382"/>
            <a:ext cx="6328350" cy="453000"/>
          </a:xfrm>
          <a:prstGeom prst="snip1Rect">
            <a:avLst>
              <a:gd name="adj" fmla="val 50000"/>
            </a:avLst>
          </a:prstGeom>
          <a:solidFill>
            <a:srgbClr val="1B3764"/>
          </a:solidFill>
          <a:ln>
            <a:noFill/>
          </a:ln>
        </p:spPr>
        <p:txBody>
          <a:bodyPr spcFirstLastPara="1" wrap="square" lIns="60750" tIns="60750" rIns="81000" bIns="40500" anchor="ctr" anchorCtr="0">
            <a:noAutofit/>
          </a:bodyPr>
          <a:lstStyle/>
          <a:p>
            <a:pPr marL="104775" marR="0" lvl="0" indent="-4762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200"/>
              <a:buFont typeface="Noto Sans Symbols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"/>
          <p:cNvSpPr/>
          <p:nvPr/>
        </p:nvSpPr>
        <p:spPr>
          <a:xfrm flipH="1">
            <a:off x="6383474" y="4690382"/>
            <a:ext cx="474525" cy="453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1BA3DF"/>
          </a:solidFill>
          <a:ln>
            <a:noFill/>
          </a:ln>
        </p:spPr>
        <p:txBody>
          <a:bodyPr spcFirstLastPara="1" wrap="square" lIns="60750" tIns="60750" rIns="81000" bIns="40500" anchor="ctr" anchorCtr="0">
            <a:noAutofit/>
          </a:bodyPr>
          <a:lstStyle/>
          <a:p>
            <a:pPr marL="104775" marR="0" lvl="0" indent="-4762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200"/>
              <a:buFont typeface="Noto Sans Symbols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202364" y="4767263"/>
            <a:ext cx="270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ENABLING DIGITAL THOUGHT LEADERSHIP</a:t>
            </a:r>
            <a:endParaRPr sz="825"/>
          </a:p>
        </p:txBody>
      </p:sp>
      <p:sp>
        <p:nvSpPr>
          <p:cNvPr id="63" name="Google Shape;63;p16"/>
          <p:cNvSpPr txBox="1"/>
          <p:nvPr/>
        </p:nvSpPr>
        <p:spPr>
          <a:xfrm>
            <a:off x="4950618" y="4767263"/>
            <a:ext cx="111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1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www.bdpa.org</a:t>
            </a:r>
            <a:endParaRPr sz="825"/>
          </a:p>
        </p:txBody>
      </p:sp>
      <p:sp>
        <p:nvSpPr>
          <p:cNvPr id="64" name="Google Shape;64;p16"/>
          <p:cNvSpPr txBox="1"/>
          <p:nvPr/>
        </p:nvSpPr>
        <p:spPr>
          <a:xfrm>
            <a:off x="6447745" y="4767263"/>
            <a:ext cx="378225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fld id="{00000000-1234-1234-1234-123412341234}" type="slidenum">
              <a:rPr lang="en" sz="13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t>‹#›</a:t>
            </a:fld>
            <a:endParaRPr sz="10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869" y="514350"/>
            <a:ext cx="4500563" cy="2228851"/>
          </a:xfrm>
        </p:spPr>
        <p:txBody>
          <a:bodyPr anchor="b">
            <a:normAutofit/>
          </a:bodyPr>
          <a:lstStyle>
            <a:lvl1pPr algn="l">
              <a:defRPr sz="27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69" y="2882900"/>
            <a:ext cx="360045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181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28257" y="6350"/>
            <a:ext cx="2143125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5846" y="68659"/>
            <a:ext cx="3420368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70151" y="171450"/>
            <a:ext cx="2786063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26409" y="24209"/>
            <a:ext cx="2729806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413052" y="457201"/>
            <a:ext cx="2443162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4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9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69" y="1504950"/>
            <a:ext cx="4800601" cy="1711200"/>
          </a:xfrm>
        </p:spPr>
        <p:txBody>
          <a:bodyPr anchor="b">
            <a:normAutofit/>
          </a:bodyPr>
          <a:lstStyle>
            <a:lvl1pPr algn="l">
              <a:defRPr sz="2025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0" y="3371850"/>
            <a:ext cx="48006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2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869" y="514351"/>
            <a:ext cx="277743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7075" y="514351"/>
            <a:ext cx="2775644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5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95" y="514350"/>
            <a:ext cx="2615505" cy="432197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69" y="952897"/>
            <a:ext cx="277743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475" y="514350"/>
            <a:ext cx="2624138" cy="432197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182" y="946546"/>
            <a:ext cx="2772668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1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3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47088" y="1322450"/>
            <a:ext cx="57663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319" y="514350"/>
            <a:ext cx="2057400" cy="10287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69" y="514350"/>
            <a:ext cx="3343276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5319" y="1657350"/>
            <a:ext cx="20574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3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582" y="1085850"/>
            <a:ext cx="3386138" cy="85725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319" y="685800"/>
            <a:ext cx="1845548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6582" y="2082800"/>
            <a:ext cx="338703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75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5762" y="400050"/>
            <a:ext cx="6085582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4351" y="2882900"/>
            <a:ext cx="467111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00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0" y="514350"/>
            <a:ext cx="5657850" cy="2057400"/>
          </a:xfrm>
        </p:spPr>
        <p:txBody>
          <a:bodyPr anchor="ctr">
            <a:normAutofit/>
          </a:bodyPr>
          <a:lstStyle>
            <a:lvl1pPr algn="l">
              <a:defRPr sz="1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69" y="3086100"/>
            <a:ext cx="4801493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1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514350"/>
            <a:ext cx="5143501" cy="2057400"/>
          </a:xfrm>
        </p:spPr>
        <p:txBody>
          <a:bodyPr anchor="ctr">
            <a:normAutofit/>
          </a:bodyPr>
          <a:lstStyle>
            <a:lvl1pPr algn="l">
              <a:defRPr sz="1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3494" y="2571750"/>
            <a:ext cx="48006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0" y="3225801"/>
            <a:ext cx="48006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9144" y="609167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5544" y="2076451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86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69" y="2571750"/>
            <a:ext cx="4800600" cy="1273050"/>
          </a:xfrm>
        </p:spPr>
        <p:txBody>
          <a:bodyPr anchor="b">
            <a:normAutofit/>
          </a:bodyPr>
          <a:lstStyle>
            <a:lvl1pPr algn="l">
              <a:defRPr sz="1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69" y="3849736"/>
            <a:ext cx="4801494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5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5" y="514350"/>
            <a:ext cx="5143500" cy="2057400"/>
          </a:xfrm>
        </p:spPr>
        <p:txBody>
          <a:bodyPr anchor="ctr">
            <a:normAutofit/>
          </a:bodyPr>
          <a:lstStyle>
            <a:lvl1pPr algn="l">
              <a:defRPr sz="1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4869" y="2946400"/>
            <a:ext cx="48006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69" y="3733800"/>
            <a:ext cx="48006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144" y="609167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5544" y="2076451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52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0" y="514350"/>
            <a:ext cx="565785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4869" y="2946401"/>
            <a:ext cx="48006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69" y="3575049"/>
            <a:ext cx="48006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11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81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5432" y="514350"/>
            <a:ext cx="1157288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514350"/>
            <a:ext cx="440055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6858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5" name="Google Shape;25;p4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47088" y="1318650"/>
            <a:ext cx="576652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47088" y="2078875"/>
            <a:ext cx="576652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5FDD-9ECB-514A-9E4C-13D06B8A0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DF269-542E-5741-A16C-38A9F4A80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3F38A-AD6C-6941-BA47-8E276F83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1A6FC-9421-8E46-A093-5D0780C2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7D0D-F848-2F4C-A36C-40A8AC5D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7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7B95-CB85-094E-8412-549CC03F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8290-BEA2-5946-A135-BF63E96F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3FD5-2B57-0343-BE2A-EB6CA9EE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D210E-3308-724E-831B-56F07CF4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1D2CE-AF17-4E41-B981-7135AC3E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73BE-2892-7B40-92D4-7BA80FC4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9BA9-6305-2946-842F-B3A70F58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B572-6945-344C-877A-339C3AB0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7DEA-B173-4A40-915A-6D44C0A0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2F8C-D0BC-0444-8919-1B1BD86D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3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D12F-41EE-DA41-B867-38C87BC8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403A-7A7A-F84E-BE61-F3045CD8C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29C8F-B0EE-4943-9DA4-C0240A8FF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31EC9-D95C-F647-8504-1A864917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50EE3-8939-2A45-8915-430F1D69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69D1B-5DB9-7D41-8864-2EFE95B0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4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FD9E-CFDD-4A46-B0F4-E1753F72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13C43-B766-E24B-87B1-FB90F2397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B1D39-78C3-9E4E-8C8D-2982B6B6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96918-CFDD-2D4F-A443-21ADA4EC9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D628D-A652-5446-850E-AA9DE4EFA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CABDF-A9AF-2548-B024-16992342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D8AAE-6743-324A-B3F7-6B600DE3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D8DB2-AF90-4A4B-80E1-E30BCE29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3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C592-E13E-8F4B-863B-277450B1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A8E9F-3E04-004E-A79F-2809AE64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7FE8A-70A3-0346-BE39-E883586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3FE80-E6F8-3B48-B5A3-D922B96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86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5F780-A38F-F548-9701-8C3C8A16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762E8-BDD9-8542-B7F8-EDF1B7BC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685C-D291-BA44-9027-2226AE8E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2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D370-9392-9E40-AAC0-ED5F7468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8674-7CAE-394D-8884-39EF8317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9BCCA-1292-2F4F-B04C-2952F2DE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2D87A-38A5-8747-BC2D-59F8C155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D6A5B-B396-514D-B388-60777E08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B416D-2474-E54F-BA04-6A2BC0E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0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2C25-0537-C246-AF52-970582E3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50744-9BDC-4948-B1B5-322AA62C1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87BCB-04D4-D44A-8D5B-28C35DBA1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48701-5B54-B74B-8671-78BB37AF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C6A3F-6FFE-B340-A392-C60A03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165F-41B9-9342-996C-F34500F8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8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B59-2CDC-6843-8DF2-804FC6EB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76F7-9632-6846-B57E-C820EC8F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8C40-271A-9A47-A454-F0077794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E4A63-20B1-0F4C-BE32-5F6CA0A3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28AD-0097-2D4E-977F-9F917491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6858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3" name="Google Shape;33;p5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47088" y="1318650"/>
            <a:ext cx="5766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546994" y="2078875"/>
            <a:ext cx="283072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3482703" y="2078875"/>
            <a:ext cx="283072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9F1DD-8728-434B-AEE8-2D6E914BA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C8AC5-3A0C-FF41-823F-90D0DFAE6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E053-9BF6-4148-B879-1425947D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1F21-1C63-C848-B201-DA3DA992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AFCD1-AD61-D241-BBE3-D805D41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0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662" y="1085850"/>
            <a:ext cx="4964433" cy="249718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62" y="3583035"/>
            <a:ext cx="4964433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6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26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63" y="2146300"/>
            <a:ext cx="4964432" cy="1436735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662" y="3583036"/>
            <a:ext cx="4964433" cy="6453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4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613" y="1545432"/>
            <a:ext cx="2472941" cy="3146822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0653" y="1542069"/>
            <a:ext cx="2472942" cy="315018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5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614" y="1428750"/>
            <a:ext cx="2472940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13" y="1885950"/>
            <a:ext cx="2472941" cy="280630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0654" y="1428750"/>
            <a:ext cx="2472941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0654" y="1885950"/>
            <a:ext cx="2472941" cy="280630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2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75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61" y="1085850"/>
            <a:ext cx="1913099" cy="108585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347" y="1085850"/>
            <a:ext cx="2922748" cy="3429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662" y="2346961"/>
            <a:ext cx="1913098" cy="2171699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7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73" y="1390644"/>
            <a:ext cx="2864760" cy="1181106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9120" y="857250"/>
            <a:ext cx="180022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662" y="2743200"/>
            <a:ext cx="2860301" cy="10287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6858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42" name="Google Shape;42;p6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47088" y="1318650"/>
            <a:ext cx="5766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63" y="3600440"/>
            <a:ext cx="4964432" cy="425054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662" y="514350"/>
            <a:ext cx="4964433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663" y="4025494"/>
            <a:ext cx="4964432" cy="370284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7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62" y="1085850"/>
            <a:ext cx="4964433" cy="14859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662" y="2743200"/>
            <a:ext cx="4964433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6" y="1085850"/>
            <a:ext cx="4499615" cy="1742531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85850" y="2828380"/>
            <a:ext cx="4094803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662" y="3262993"/>
            <a:ext cx="4964433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291" y="728440"/>
            <a:ext cx="451076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8400" y="1960340"/>
            <a:ext cx="451076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273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62" y="2343151"/>
            <a:ext cx="4964434" cy="1239885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662" y="3583036"/>
            <a:ext cx="4964433" cy="6453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9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033" y="1485900"/>
            <a:ext cx="1657612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011" y="2000250"/>
            <a:ext cx="1646634" cy="269200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4558" y="1485900"/>
            <a:ext cx="1651636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8622" y="2000250"/>
            <a:ext cx="1657572" cy="269200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7644" y="1485900"/>
            <a:ext cx="164931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7644" y="2000250"/>
            <a:ext cx="1649314" cy="269200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5955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6253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5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011" y="3188212"/>
            <a:ext cx="1653778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011" y="1657350"/>
            <a:ext cx="165377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011" y="3620409"/>
            <a:ext cx="1653778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774" y="3188212"/>
            <a:ext cx="1648420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7773" y="1657350"/>
            <a:ext cx="1648420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013" y="3620408"/>
            <a:ext cx="1650603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7644" y="3188212"/>
            <a:ext cx="164931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7643" y="1657350"/>
            <a:ext cx="164931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7574" y="3620406"/>
            <a:ext cx="1651498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5955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6253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1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8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1120" y="322660"/>
            <a:ext cx="985838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011" y="665561"/>
            <a:ext cx="4175521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6858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49" name="Google Shape;49;p7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47500" y="1318650"/>
            <a:ext cx="2475675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540919" y="2781725"/>
            <a:ext cx="2475675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622795" y="4169130"/>
            <a:ext cx="559322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47088" y="864300"/>
            <a:ext cx="52659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63" name="Google Shape;63;p9"/>
          <p:cNvGrpSpPr/>
          <p:nvPr/>
        </p:nvGrpSpPr>
        <p:grpSpPr>
          <a:xfrm>
            <a:off x="622795" y="1191256"/>
            <a:ext cx="559322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547500" y="1318650"/>
            <a:ext cx="2475675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543713" y="3161525"/>
            <a:ext cx="2475675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3880669" y="1352625"/>
            <a:ext cx="25308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43713" y="4372551"/>
            <a:ext cx="577305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78920" y="2222500"/>
            <a:ext cx="1677295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869" y="3365499"/>
            <a:ext cx="48006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69" y="514351"/>
            <a:ext cx="48006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1232" y="4629150"/>
            <a:ext cx="90011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869" y="4629150"/>
            <a:ext cx="424338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9300" y="4183857"/>
            <a:ext cx="642513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47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257175" rtl="0" eaLnBrk="1" latinLnBrk="0" hangingPunct="1">
        <a:spcBef>
          <a:spcPct val="0"/>
        </a:spcBef>
        <a:buNone/>
        <a:defRPr sz="2025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D0D58-571A-2542-B7BA-AF0528DE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E3A89-0F54-3447-B467-AA27CB3B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ECA6-A9B1-2542-94B2-45CBA652D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8B3E-6501-B140-99CE-5C73668E730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96E51-769D-5043-AEBF-241E80673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B2E7-493C-6145-B76A-C85D1059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227081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856357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42569" y="1257300"/>
            <a:ext cx="1585913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4499670" y="1"/>
            <a:ext cx="901905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4842569" y="4572000"/>
            <a:ext cx="558975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71269" y="0"/>
            <a:ext cx="385763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438" y="339538"/>
            <a:ext cx="5290157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613" y="1539689"/>
            <a:ext cx="5032429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619679" y="1371601"/>
            <a:ext cx="742949" cy="1714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29C2EF-71D8-4653-8DE9-373953D71DD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673404" y="2447548"/>
            <a:ext cx="2894846" cy="1714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1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3304" y="221797"/>
            <a:ext cx="471487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7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257175" rtl="0" eaLnBrk="1" latinLnBrk="0" hangingPunct="1">
        <a:spcBef>
          <a:spcPct val="0"/>
        </a:spcBef>
        <a:buNone/>
        <a:defRPr sz="236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17909" indent="-160734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6429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9001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1572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gmoore@memph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fan1@memphis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emphis.co1.qualtrics.com/jfe/form/SV_0qV1UJzDSYfBmct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memphis.co1.qualtrics.com/jfe/form/SV_d5sbfwwhD5DKgM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facebook.com/groups/visamemphis/" TargetMode="External"/><Relationship Id="rId5" Type="http://schemas.openxmlformats.org/officeDocument/2006/relationships/hyperlink" Target="https://us4.list-manage.com/subscribe?u=5cc3f6b33eef4dff42254a12c&amp;id=afea79f671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emphis.acm.chapter@gmail.com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547088" y="1631925"/>
            <a:ext cx="5766525" cy="401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/>
              <a:t>CS Graduate Student Association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47088" y="2202094"/>
            <a:ext cx="5766525" cy="16958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/>
              <a:t>Tyler Moore, President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/>
              <a:t>Laqin Fan, Vice President</a:t>
            </a:r>
            <a:endParaRPr/>
          </a:p>
          <a:p>
            <a:pPr marL="0" indent="0">
              <a:spcBef>
                <a:spcPts val="1200"/>
              </a:spcBef>
              <a:buNone/>
            </a:pPr>
            <a:r>
              <a:rPr lang="en"/>
              <a:t>CSGSA organizes social and professional events for graduate students with the CS department and works to build a supportive community for students to collaborate, build skills, and succeed together. </a:t>
            </a:r>
            <a:endParaRPr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Help us to serve you by contacting Tyler (</a:t>
            </a:r>
            <a:r>
              <a:rPr lang="en" u="sng">
                <a:solidFill>
                  <a:schemeClr val="hlink"/>
                </a:solidFill>
                <a:hlinkClick r:id="rId3"/>
              </a:rPr>
              <a:t>tgmoore@memphis.edu</a:t>
            </a:r>
            <a:r>
              <a:rPr lang="en"/>
              <a:t>) or Laqin (</a:t>
            </a:r>
            <a:r>
              <a:rPr lang="en" u="sng">
                <a:solidFill>
                  <a:schemeClr val="hlink"/>
                </a:solidFill>
                <a:hlinkClick r:id="rId4"/>
              </a:rPr>
              <a:t>lfan1@memphis.edu</a:t>
            </a:r>
            <a:r>
              <a:rPr lang="en"/>
              <a:t>) with ideas for events, opportunities to support the student community, and specific questions about being a CS graduate student.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333F60C9-1576-48DD-8DF5-A5654B5E203C}"/>
              </a:ext>
            </a:extLst>
          </p:cNvPr>
          <p:cNvSpPr/>
          <p:nvPr/>
        </p:nvSpPr>
        <p:spPr>
          <a:xfrm>
            <a:off x="3637895" y="3321861"/>
            <a:ext cx="913618" cy="81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75">
              <a:buClrTx/>
            </a:pPr>
            <a:endParaRPr lang="en-US" sz="1013" kern="1200" dirty="0">
              <a:ln>
                <a:solidFill>
                  <a:srgbClr val="ACD433">
                    <a:lumMod val="50000"/>
                  </a:srgbClr>
                </a:solidFill>
              </a:ln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9D12EE-3215-4D84-A503-FCB373687E8C}"/>
              </a:ext>
            </a:extLst>
          </p:cNvPr>
          <p:cNvSpPr/>
          <p:nvPr/>
        </p:nvSpPr>
        <p:spPr>
          <a:xfrm>
            <a:off x="4957991" y="3361203"/>
            <a:ext cx="780551" cy="785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75">
              <a:buClrTx/>
            </a:pPr>
            <a:endParaRPr lang="en-US" sz="1013" kern="1200" dirty="0">
              <a:ln>
                <a:solidFill>
                  <a:srgbClr val="ACD433">
                    <a:lumMod val="50000"/>
                  </a:srgbClr>
                </a:solidFill>
              </a:ln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BDA949-4DA5-441D-A6B9-F1A2B1CAEA46}"/>
              </a:ext>
            </a:extLst>
          </p:cNvPr>
          <p:cNvSpPr/>
          <p:nvPr/>
        </p:nvSpPr>
        <p:spPr>
          <a:xfrm>
            <a:off x="4971946" y="1011407"/>
            <a:ext cx="79380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75">
              <a:buClrTx/>
            </a:pPr>
            <a:endParaRPr lang="en-US" sz="1013" kern="1200" dirty="0">
              <a:ln>
                <a:solidFill>
                  <a:srgbClr val="ACD433">
                    <a:lumMod val="50000"/>
                  </a:srgbClr>
                </a:solidFill>
              </a:ln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AB574A-AF82-4FBF-98F3-9C06FFC35D35}"/>
              </a:ext>
            </a:extLst>
          </p:cNvPr>
          <p:cNvSpPr/>
          <p:nvPr/>
        </p:nvSpPr>
        <p:spPr>
          <a:xfrm>
            <a:off x="3662811" y="1023662"/>
            <a:ext cx="1023303" cy="665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75">
              <a:buClrTx/>
            </a:pPr>
            <a:endParaRPr lang="en-US" sz="1013" kern="1200" dirty="0">
              <a:ln>
                <a:solidFill>
                  <a:srgbClr val="ACD433">
                    <a:lumMod val="50000"/>
                  </a:srgbClr>
                </a:solidFill>
              </a:ln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7ACF8-3494-4449-838B-79486CEBF24E}"/>
              </a:ext>
            </a:extLst>
          </p:cNvPr>
          <p:cNvSpPr txBox="1"/>
          <p:nvPr/>
        </p:nvSpPr>
        <p:spPr>
          <a:xfrm>
            <a:off x="3662811" y="1198685"/>
            <a:ext cx="1051451" cy="248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57175">
              <a:buClrTx/>
            </a:pPr>
            <a:r>
              <a:rPr lang="en-US" sz="1013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/>
                <a:ea typeface="+mn-ea"/>
                <a:cs typeface="+mn-cs"/>
              </a:rPr>
              <a:t>Weekly Email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2" y="326349"/>
            <a:ext cx="4871017" cy="787798"/>
          </a:xfrm>
        </p:spPr>
        <p:txBody>
          <a:bodyPr>
            <a:normAutofit/>
          </a:bodyPr>
          <a:lstStyle/>
          <a:p>
            <a:r>
              <a:rPr lang="en-US" sz="3600" dirty="0"/>
              <a:t>Get Connected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38F341-A0D3-4686-8966-46837E493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1"/>
          <a:stretch/>
        </p:blipFill>
        <p:spPr>
          <a:xfrm>
            <a:off x="3743110" y="1398190"/>
            <a:ext cx="1094248" cy="1090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1BF3B8-FB6E-4892-8EDE-96CF7D4B4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r="1" b="1"/>
          <a:stretch/>
        </p:blipFill>
        <p:spPr>
          <a:xfrm>
            <a:off x="5036061" y="2677542"/>
            <a:ext cx="1117463" cy="11164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3CC782-FC17-4ED3-AF44-A7EB1BA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642937"/>
            <a:ext cx="385763" cy="642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16" y="1472322"/>
            <a:ext cx="3327943" cy="27375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Sign-up for VISA Weekly Email</a:t>
            </a:r>
          </a:p>
          <a:p>
            <a:pPr lvl="1">
              <a:lnSpc>
                <a:spcPct val="90000"/>
              </a:lnSpc>
            </a:pPr>
            <a:r>
              <a:rPr lang="en-US" sz="394" dirty="0">
                <a:hlinkClick r:id="rId5"/>
              </a:rPr>
              <a:t>https://us4.list-manage.com/subscribe?u=5cc3f6b33eef4dff42254a12c&amp;id=afea79f671</a:t>
            </a:r>
            <a:endParaRPr lang="en-US" sz="394" dirty="0"/>
          </a:p>
          <a:p>
            <a:pPr lvl="1">
              <a:lnSpc>
                <a:spcPct val="90000"/>
              </a:lnSpc>
            </a:pPr>
            <a:endParaRPr lang="en-US" sz="619" dirty="0"/>
          </a:p>
          <a:p>
            <a:pPr>
              <a:lnSpc>
                <a:spcPct val="90000"/>
              </a:lnSpc>
            </a:pPr>
            <a:r>
              <a:rPr lang="en-US" sz="1350" dirty="0"/>
              <a:t>Join our VISA Facebook Group</a:t>
            </a:r>
          </a:p>
          <a:p>
            <a:pPr lvl="1">
              <a:lnSpc>
                <a:spcPct val="90000"/>
              </a:lnSpc>
            </a:pPr>
            <a:r>
              <a:rPr lang="en-US" sz="394" dirty="0">
                <a:hlinkClick r:id="rId6"/>
              </a:rPr>
              <a:t>https://www.facebook.com/groups/visamemphis/</a:t>
            </a:r>
            <a:endParaRPr lang="en-US" sz="394" dirty="0"/>
          </a:p>
          <a:p>
            <a:pPr lvl="1">
              <a:lnSpc>
                <a:spcPct val="90000"/>
              </a:lnSpc>
            </a:pPr>
            <a:endParaRPr lang="en-US" sz="619" dirty="0"/>
          </a:p>
          <a:p>
            <a:pPr>
              <a:lnSpc>
                <a:spcPct val="90000"/>
              </a:lnSpc>
            </a:pPr>
            <a:r>
              <a:rPr lang="en-US" sz="1350" dirty="0"/>
              <a:t>Sign-up for Girls’ Night</a:t>
            </a:r>
          </a:p>
          <a:p>
            <a:pPr lvl="1">
              <a:lnSpc>
                <a:spcPct val="90000"/>
              </a:lnSpc>
            </a:pPr>
            <a:r>
              <a:rPr lang="en-US" sz="394" dirty="0">
                <a:hlinkClick r:id="rId7"/>
              </a:rPr>
              <a:t>https://memphis.co1.qualtrics.com/jfe/form/SV_d5sbfwwhD5DKgMR</a:t>
            </a:r>
            <a:endParaRPr lang="en-US" sz="394" dirty="0"/>
          </a:p>
          <a:p>
            <a:pPr lvl="1">
              <a:lnSpc>
                <a:spcPct val="90000"/>
              </a:lnSpc>
            </a:pPr>
            <a:endParaRPr lang="en-US" sz="619" dirty="0"/>
          </a:p>
          <a:p>
            <a:pPr>
              <a:lnSpc>
                <a:spcPct val="90000"/>
              </a:lnSpc>
            </a:pPr>
            <a:r>
              <a:rPr lang="en-US" sz="1350" dirty="0"/>
              <a:t>Sign-up for CS Tour of Memphis</a:t>
            </a:r>
          </a:p>
          <a:p>
            <a:pPr lvl="1">
              <a:lnSpc>
                <a:spcPct val="90000"/>
              </a:lnSpc>
            </a:pPr>
            <a:r>
              <a:rPr lang="en-US" sz="394" dirty="0">
                <a:hlinkClick r:id="rId8"/>
              </a:rPr>
              <a:t>https://memphis.co1.qualtrics.com/jfe/form/SV_0qV1UJzDSYfBmct</a:t>
            </a:r>
            <a:endParaRPr lang="en-US" sz="39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D5730-352D-41C8-91B1-D4FE033BF3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" r="-1" b="-1"/>
          <a:stretch/>
        </p:blipFill>
        <p:spPr>
          <a:xfrm>
            <a:off x="5057747" y="1398191"/>
            <a:ext cx="1097245" cy="1093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E277A-B89F-4002-A4CD-1963D4007B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r="1" b="1"/>
          <a:stretch/>
        </p:blipFill>
        <p:spPr>
          <a:xfrm>
            <a:off x="3738066" y="2677542"/>
            <a:ext cx="1097823" cy="109670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26655-8077-455B-A1C8-12A1FC71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26155" y="642938"/>
            <a:ext cx="0" cy="38576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BE2D22-A74E-4C63-A4F4-ECC2146C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90620" y="2571750"/>
            <a:ext cx="386647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AD6CF0-307D-4E32-AE7E-6C654C73B35C}"/>
              </a:ext>
            </a:extLst>
          </p:cNvPr>
          <p:cNvSpPr txBox="1"/>
          <p:nvPr/>
        </p:nvSpPr>
        <p:spPr>
          <a:xfrm>
            <a:off x="4965136" y="1197523"/>
            <a:ext cx="1051451" cy="248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57175">
              <a:buClrTx/>
            </a:pPr>
            <a:r>
              <a:rPr lang="en-US" sz="1013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/>
                <a:ea typeface="+mn-ea"/>
                <a:cs typeface="+mn-cs"/>
              </a:rPr>
              <a:t>FB Group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D4D766-A4D4-4E01-9ED6-B073C69BA509}"/>
              </a:ext>
            </a:extLst>
          </p:cNvPr>
          <p:cNvSpPr txBox="1"/>
          <p:nvPr/>
        </p:nvSpPr>
        <p:spPr>
          <a:xfrm>
            <a:off x="3666500" y="3745310"/>
            <a:ext cx="1051451" cy="248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57175">
              <a:buClrTx/>
            </a:pPr>
            <a:r>
              <a:rPr lang="en-US" sz="1013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/>
                <a:ea typeface="+mn-ea"/>
                <a:cs typeface="+mn-cs"/>
              </a:rPr>
              <a:t>Girls’ Night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D58CB0-B5A0-4D10-8461-6EAE4D55034B}"/>
              </a:ext>
            </a:extLst>
          </p:cNvPr>
          <p:cNvSpPr txBox="1"/>
          <p:nvPr/>
        </p:nvSpPr>
        <p:spPr>
          <a:xfrm>
            <a:off x="4959050" y="3753751"/>
            <a:ext cx="1051451" cy="248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57175">
              <a:buClrTx/>
            </a:pPr>
            <a:r>
              <a:rPr lang="en-US" sz="1013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/>
                <a:ea typeface="+mn-ea"/>
                <a:cs typeface="+mn-cs"/>
              </a:rPr>
              <a:t>CS Tour</a:t>
            </a:r>
          </a:p>
        </p:txBody>
      </p:sp>
    </p:spTree>
    <p:extLst>
      <p:ext uri="{BB962C8B-B14F-4D97-AF65-F5344CB8AC3E}">
        <p14:creationId xmlns:p14="http://schemas.microsoft.com/office/powerpoint/2010/main" val="75105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5C37-2724-42E3-99D2-12853BBFE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56" y="642938"/>
            <a:ext cx="4500563" cy="1671638"/>
          </a:xfrm>
        </p:spPr>
        <p:txBody>
          <a:bodyPr/>
          <a:lstStyle/>
          <a:p>
            <a:r>
              <a:rPr lang="en-US" dirty="0"/>
              <a:t>ACM Student chapter</a:t>
            </a:r>
          </a:p>
        </p:txBody>
      </p:sp>
    </p:spTree>
    <p:extLst>
      <p:ext uri="{BB962C8B-B14F-4D97-AF65-F5344CB8AC3E}">
        <p14:creationId xmlns:p14="http://schemas.microsoft.com/office/powerpoint/2010/main" val="243099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FE7-47DA-4984-A191-4117E36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9" y="855313"/>
            <a:ext cx="4800600" cy="847725"/>
          </a:xfrm>
        </p:spPr>
        <p:txBody>
          <a:bodyPr/>
          <a:lstStyle/>
          <a:p>
            <a:r>
              <a:rPr lang="en-US" dirty="0"/>
              <a:t>Who are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4215-1DFF-4FEF-A51C-DF03F50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69" y="1703038"/>
            <a:ext cx="4800600" cy="2033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Association for Computing Machinery</a:t>
            </a: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Social Events</a:t>
            </a: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Networking</a:t>
            </a: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4849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FE7-47DA-4984-A191-4117E36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9" y="855313"/>
            <a:ext cx="4800600" cy="847725"/>
          </a:xfrm>
        </p:spPr>
        <p:txBody>
          <a:bodyPr/>
          <a:lstStyle/>
          <a:p>
            <a:r>
              <a:rPr lang="en-US" dirty="0"/>
              <a:t>Why should you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4215-1DFF-4FEF-A51C-DF03F50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69" y="1703038"/>
            <a:ext cx="4800600" cy="2033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Exposure </a:t>
            </a:r>
            <a:r>
              <a:rPr lang="en-US" sz="1575">
                <a:solidFill>
                  <a:schemeClr val="tx1"/>
                </a:solidFill>
              </a:rPr>
              <a:t>to growing </a:t>
            </a:r>
            <a:r>
              <a:rPr lang="en-US" sz="1575" dirty="0">
                <a:solidFill>
                  <a:schemeClr val="tx1"/>
                </a:solidFill>
              </a:rPr>
              <a:t>technologies</a:t>
            </a: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Networking with local IT professionals</a:t>
            </a: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Gaming tournaments, parties, hackathons, &amp; more!</a:t>
            </a:r>
          </a:p>
        </p:txBody>
      </p:sp>
    </p:spTree>
    <p:extLst>
      <p:ext uri="{BB962C8B-B14F-4D97-AF65-F5344CB8AC3E}">
        <p14:creationId xmlns:p14="http://schemas.microsoft.com/office/powerpoint/2010/main" val="76282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FE7-47DA-4984-A191-4117E36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9" y="855313"/>
            <a:ext cx="4800600" cy="847725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4215-1DFF-4FEF-A51C-DF03F50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69" y="1703038"/>
            <a:ext cx="4800600" cy="2033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Tiger Zone</a:t>
            </a: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memphis.acm.chapter@gmail.com</a:t>
            </a:r>
            <a:endParaRPr lang="en-US" sz="1575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75" dirty="0">
                <a:solidFill>
                  <a:schemeClr val="tx1"/>
                </a:solidFill>
              </a:rPr>
              <a:t>Dr. Thomas Watson</a:t>
            </a:r>
          </a:p>
          <a:p>
            <a:pPr>
              <a:lnSpc>
                <a:spcPct val="150000"/>
              </a:lnSpc>
            </a:pPr>
            <a:endParaRPr lang="en-US" sz="15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8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769950" y="264106"/>
            <a:ext cx="2659050" cy="3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buClr>
                <a:srgbClr val="1B3764"/>
              </a:buClr>
              <a:buSzPts val="3600"/>
            </a:pPr>
            <a:r>
              <a:rPr lang="en" sz="2700" b="1" dirty="0">
                <a:solidFill>
                  <a:srgbClr val="1B3764"/>
                </a:solidFill>
                <a:latin typeface="Open Sans"/>
                <a:ea typeface="Open Sans"/>
                <a:cs typeface="Open Sans"/>
                <a:sym typeface="Open Sans"/>
              </a:rPr>
              <a:t>WHO</a:t>
            </a:r>
            <a:r>
              <a:rPr lang="en" sz="2700" b="1" dirty="0">
                <a:solidFill>
                  <a:srgbClr val="3F43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700" b="1" dirty="0">
                <a:solidFill>
                  <a:srgbClr val="1BA3DF"/>
                </a:solidFill>
                <a:latin typeface="Open Sans"/>
                <a:ea typeface="Open Sans"/>
                <a:cs typeface="Open Sans"/>
                <a:sym typeface="Open Sans"/>
              </a:rPr>
              <a:t>WE ARE</a:t>
            </a:r>
            <a:endParaRPr sz="825" dirty="0"/>
          </a:p>
        </p:txBody>
      </p:sp>
      <p:sp>
        <p:nvSpPr>
          <p:cNvPr id="86" name="Google Shape;86;p22"/>
          <p:cNvSpPr/>
          <p:nvPr/>
        </p:nvSpPr>
        <p:spPr>
          <a:xfrm>
            <a:off x="445558" y="1664494"/>
            <a:ext cx="2861998" cy="337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1350" dirty="0">
                <a:latin typeface="Poppins"/>
                <a:ea typeface="Poppins"/>
                <a:cs typeface="Poppins"/>
                <a:sym typeface="Poppins"/>
              </a:rPr>
              <a:t>BDPA is the premier organization focused on </a:t>
            </a:r>
            <a:r>
              <a:rPr lang="en" sz="1350" b="1" dirty="0">
                <a:latin typeface="Poppins"/>
                <a:ea typeface="Poppins"/>
                <a:cs typeface="Poppins"/>
                <a:sym typeface="Poppins"/>
              </a:rPr>
              <a:t>nurturing </a:t>
            </a:r>
            <a:r>
              <a:rPr lang="en" sz="1350" dirty="0"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en" sz="1350" b="1" dirty="0">
                <a:latin typeface="Poppins"/>
                <a:ea typeface="Poppins"/>
                <a:cs typeface="Poppins"/>
                <a:sym typeface="Poppins"/>
              </a:rPr>
              <a:t> developing </a:t>
            </a:r>
            <a:r>
              <a:rPr lang="en" sz="1350" dirty="0">
                <a:latin typeface="Poppins"/>
                <a:ea typeface="Poppins"/>
                <a:cs typeface="Poppins"/>
                <a:sym typeface="Poppins"/>
              </a:rPr>
              <a:t>diverse working professionals and </a:t>
            </a:r>
            <a:r>
              <a:rPr lang="en" sz="1350" b="1" dirty="0">
                <a:latin typeface="Poppins"/>
                <a:ea typeface="Poppins"/>
                <a:cs typeface="Poppins"/>
                <a:sym typeface="Poppins"/>
              </a:rPr>
              <a:t>future IT leaders </a:t>
            </a:r>
            <a:r>
              <a:rPr lang="en" sz="1350" dirty="0">
                <a:latin typeface="Poppins"/>
                <a:ea typeface="Poppins"/>
                <a:cs typeface="Poppins"/>
                <a:sym typeface="Poppins"/>
              </a:rPr>
              <a:t>in the Science, Technology, Engineering, and Math (STEM) and all digital technology fields.</a:t>
            </a:r>
            <a:endParaRPr sz="1350" dirty="0">
              <a:solidFill>
                <a:srgbClr val="2E35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7" name="Google Shape;87;p22" descr="logo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1" y="260490"/>
            <a:ext cx="249249" cy="33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4257" y="282129"/>
            <a:ext cx="1174094" cy="357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0215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78106-2D8D-9445-B01E-23DE6E4A6A6B}"/>
              </a:ext>
            </a:extLst>
          </p:cNvPr>
          <p:cNvSpPr/>
          <p:nvPr/>
        </p:nvSpPr>
        <p:spPr>
          <a:xfrm>
            <a:off x="741704" y="929748"/>
            <a:ext cx="5358518" cy="519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51435" tIns="25718" rIns="51435" bIns="25718">
            <a:spAutoFit/>
          </a:bodyPr>
          <a:lstStyle/>
          <a:p>
            <a:pPr algn="ctr" defTabSz="514350">
              <a:buClrTx/>
            </a:pPr>
            <a:r>
              <a:rPr lang="en-US" sz="3038" b="1" kern="1200" dirty="0">
                <a:ln w="9525">
                  <a:noFill/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 IN COMPUTING</a:t>
            </a:r>
            <a:endParaRPr lang="en-US" sz="3038" b="1" kern="1200" dirty="0">
              <a:ln w="9525">
                <a:noFill/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9D870-2931-7745-9616-80DC7C3D60C9}"/>
              </a:ext>
            </a:extLst>
          </p:cNvPr>
          <p:cNvSpPr txBox="1"/>
          <p:nvPr/>
        </p:nvSpPr>
        <p:spPr>
          <a:xfrm>
            <a:off x="1231592" y="2193556"/>
            <a:ext cx="43787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sz="157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Women in Computing aims to connect female Computer Science students at University of Memphis through events like speaker talks, lab tours, movie nights and mentorship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33F63-6F46-EF47-A6BF-CEA5496DCDEA}"/>
              </a:ext>
            </a:extLst>
          </p:cNvPr>
          <p:cNvSpPr txBox="1"/>
          <p:nvPr/>
        </p:nvSpPr>
        <p:spPr>
          <a:xfrm>
            <a:off x="2531144" y="1449121"/>
            <a:ext cx="150244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sz="1125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At UofM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F0BAB-C305-A34A-A965-22DE1D7F0EC1}"/>
              </a:ext>
            </a:extLst>
          </p:cNvPr>
          <p:cNvSpPr txBox="1"/>
          <p:nvPr/>
        </p:nvSpPr>
        <p:spPr>
          <a:xfrm>
            <a:off x="1935956" y="3660551"/>
            <a:ext cx="3378994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013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know more, join our RSO and facebook group:</a:t>
            </a:r>
          </a:p>
          <a:p>
            <a:pPr defTabSz="514350">
              <a:buClrTx/>
            </a:pPr>
            <a:endParaRPr lang="en-US" sz="1013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514350">
              <a:buClrTx/>
            </a:pPr>
            <a:r>
              <a:rPr lang="en-US" sz="1013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https://memphis.campuslabs.com/engage/organization/wic</a:t>
            </a:r>
          </a:p>
          <a:p>
            <a:pPr defTabSz="514350">
              <a:buClrTx/>
            </a:pPr>
            <a:r>
              <a:rPr lang="en-US" sz="1013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https://</a:t>
            </a:r>
            <a:r>
              <a:rPr lang="en-US" sz="1013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www.facebook.com</a:t>
            </a:r>
            <a:r>
              <a:rPr lang="en-US" sz="1013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/groups/memphiswic/</a:t>
            </a:r>
          </a:p>
          <a:p>
            <a:pPr defTabSz="514350">
              <a:buClrTx/>
            </a:pPr>
            <a:endParaRPr lang="en-US" sz="1013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514350">
              <a:buClrTx/>
            </a:pPr>
            <a:endParaRPr lang="en-US" sz="1013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0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2" t="15260" r="27989"/>
          <a:stretch/>
        </p:blipFill>
        <p:spPr>
          <a:xfrm>
            <a:off x="591088" y="564631"/>
            <a:ext cx="3100337" cy="172924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2963" y="2702649"/>
            <a:ext cx="4017373" cy="2263447"/>
          </a:xfrm>
          <a:prstGeom prst="rect">
            <a:avLst/>
          </a:prstGeom>
        </p:spPr>
        <p:txBody>
          <a:bodyPr vert="horz" lIns="51435" tIns="25718" rIns="51435" bIns="25718" rtlCol="0">
            <a:normAutofit fontScale="97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257175">
              <a:spcBef>
                <a:spcPts val="563"/>
              </a:spcBef>
              <a:buClr>
                <a:srgbClr val="ACD433"/>
              </a:buClr>
              <a:buNone/>
            </a:pPr>
            <a:r>
              <a:rPr lang="en-US" sz="2100" dirty="0">
                <a:solidFill>
                  <a:prstClr val="white"/>
                </a:solidFill>
                <a:latin typeface="Century Gothic" panose="020B0502020202020204"/>
              </a:rPr>
              <a:t>Activities &amp; More</a:t>
            </a:r>
          </a:p>
          <a:p>
            <a:pPr marL="0" indent="0" defTabSz="257175">
              <a:spcBef>
                <a:spcPts val="563"/>
              </a:spcBef>
              <a:buClr>
                <a:srgbClr val="ACD433"/>
              </a:buClr>
              <a:buNone/>
            </a:pPr>
            <a:endParaRPr lang="en-US" sz="1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17909" lvl="1" indent="-160734" defTabSz="257175">
              <a:spcBef>
                <a:spcPts val="563"/>
              </a:spcBef>
              <a:buClr>
                <a:srgbClr val="ACD433"/>
              </a:buClr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/>
              </a:rPr>
              <a:t>Monthly Parties 		</a:t>
            </a:r>
          </a:p>
          <a:p>
            <a:pPr marL="417909" lvl="1" indent="-160734" defTabSz="257175">
              <a:spcBef>
                <a:spcPts val="563"/>
              </a:spcBef>
              <a:buClr>
                <a:srgbClr val="ACD433"/>
              </a:buClr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/>
              </a:rPr>
              <a:t>Tuesday Lunches</a:t>
            </a:r>
          </a:p>
          <a:p>
            <a:pPr marL="417909" lvl="1" indent="-160734" defTabSz="257175">
              <a:spcBef>
                <a:spcPts val="563"/>
              </a:spcBef>
              <a:buClr>
                <a:srgbClr val="ACD433"/>
              </a:buClr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/>
              </a:rPr>
              <a:t>Spring Break &amp; Summer Trips	</a:t>
            </a:r>
          </a:p>
          <a:p>
            <a:pPr marL="417909" lvl="1" indent="-160734" defTabSz="257175">
              <a:spcBef>
                <a:spcPts val="563"/>
              </a:spcBef>
              <a:buClr>
                <a:srgbClr val="ACD433"/>
              </a:buClr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/>
              </a:rPr>
              <a:t>Conversation Partners, Tours,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3" y="1207546"/>
            <a:ext cx="2424309" cy="138135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/>
          <a:stretch/>
        </p:blipFill>
        <p:spPr>
          <a:xfrm rot="392152">
            <a:off x="4037089" y="2650598"/>
            <a:ext cx="2218765" cy="136011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/>
          <a:stretch/>
        </p:blipFill>
        <p:spPr>
          <a:xfrm rot="21115540">
            <a:off x="3002069" y="2596783"/>
            <a:ext cx="1038010" cy="98007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45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42" y="246380"/>
            <a:ext cx="5135745" cy="787798"/>
          </a:xfrm>
        </p:spPr>
        <p:txBody>
          <a:bodyPr/>
          <a:lstStyle/>
          <a:p>
            <a:r>
              <a:rPr lang="en-US" sz="3600" dirty="0"/>
              <a:t>Upcoming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61" y="1436013"/>
            <a:ext cx="2759590" cy="2759590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9" y="2686049"/>
            <a:ext cx="2972858" cy="15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9" y="1436012"/>
            <a:ext cx="2972858" cy="11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354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355</Words>
  <Application>Microsoft Office PowerPoint</Application>
  <PresentationFormat>Custom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Poppins</vt:lpstr>
      <vt:lpstr>Calibri Light</vt:lpstr>
      <vt:lpstr>Wingdings 3</vt:lpstr>
      <vt:lpstr>Calibri</vt:lpstr>
      <vt:lpstr>Noto Sans Symbols</vt:lpstr>
      <vt:lpstr>Lato</vt:lpstr>
      <vt:lpstr>Raleway</vt:lpstr>
      <vt:lpstr>Verdana</vt:lpstr>
      <vt:lpstr>Arial</vt:lpstr>
      <vt:lpstr>Century Gothic</vt:lpstr>
      <vt:lpstr>Open Sans</vt:lpstr>
      <vt:lpstr>Streamline</vt:lpstr>
      <vt:lpstr>Slice</vt:lpstr>
      <vt:lpstr>Office Theme</vt:lpstr>
      <vt:lpstr>Ion</vt:lpstr>
      <vt:lpstr>CS Graduate Student Association</vt:lpstr>
      <vt:lpstr>ACM Student chapter</vt:lpstr>
      <vt:lpstr>Who are we</vt:lpstr>
      <vt:lpstr>Why should you join</vt:lpstr>
      <vt:lpstr>contact</vt:lpstr>
      <vt:lpstr>WHO WE ARE</vt:lpstr>
      <vt:lpstr>PowerPoint Presentation</vt:lpstr>
      <vt:lpstr>PowerPoint Presentation</vt:lpstr>
      <vt:lpstr>Upcoming Events</vt:lpstr>
      <vt:lpstr>Get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Graduate Student Association</dc:title>
  <cp:lastModifiedBy>Lyndsey DeNise Rush (ldrush)</cp:lastModifiedBy>
  <cp:revision>3</cp:revision>
  <dcterms:modified xsi:type="dcterms:W3CDTF">2018-09-13T17:11:46Z</dcterms:modified>
</cp:coreProperties>
</file>