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703" r:id="rId3"/>
    <p:sldMasterId id="2147483715" r:id="rId4"/>
    <p:sldMasterId id="2147483733" r:id="rId5"/>
    <p:sldMasterId id="2147483745" r:id="rId6"/>
    <p:sldMasterId id="2147483757" r:id="rId7"/>
  </p:sldMasterIdLst>
  <p:notesMasterIdLst>
    <p:notesMasterId r:id="rId78"/>
  </p:notesMasterIdLst>
  <p:sldIdLst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256" r:id="rId27"/>
    <p:sldId id="296" r:id="rId28"/>
    <p:sldId id="297" r:id="rId29"/>
    <p:sldId id="298" r:id="rId30"/>
    <p:sldId id="299" r:id="rId31"/>
    <p:sldId id="300" r:id="rId32"/>
    <p:sldId id="320" r:id="rId33"/>
    <p:sldId id="323" r:id="rId34"/>
    <p:sldId id="324" r:id="rId35"/>
    <p:sldId id="328" r:id="rId36"/>
    <p:sldId id="325" r:id="rId37"/>
    <p:sldId id="326" r:id="rId38"/>
    <p:sldId id="327" r:id="rId39"/>
    <p:sldId id="316" r:id="rId40"/>
    <p:sldId id="329" r:id="rId41"/>
    <p:sldId id="321" r:id="rId42"/>
    <p:sldId id="318" r:id="rId43"/>
    <p:sldId id="303" r:id="rId44"/>
    <p:sldId id="314" r:id="rId45"/>
    <p:sldId id="319" r:id="rId46"/>
    <p:sldId id="288" r:id="rId47"/>
    <p:sldId id="289" r:id="rId48"/>
    <p:sldId id="291" r:id="rId49"/>
    <p:sldId id="292" r:id="rId50"/>
    <p:sldId id="295" r:id="rId51"/>
    <p:sldId id="290" r:id="rId52"/>
    <p:sldId id="294" r:id="rId53"/>
    <p:sldId id="257" r:id="rId54"/>
    <p:sldId id="258" r:id="rId55"/>
    <p:sldId id="259" r:id="rId56"/>
    <p:sldId id="260" r:id="rId57"/>
    <p:sldId id="261" r:id="rId58"/>
    <p:sldId id="262" r:id="rId59"/>
    <p:sldId id="263" r:id="rId60"/>
    <p:sldId id="264" r:id="rId61"/>
    <p:sldId id="265" r:id="rId62"/>
    <p:sldId id="266" r:id="rId63"/>
    <p:sldId id="267" r:id="rId64"/>
    <p:sldId id="268" r:id="rId65"/>
    <p:sldId id="270" r:id="rId66"/>
    <p:sldId id="271" r:id="rId67"/>
    <p:sldId id="272" r:id="rId68"/>
    <p:sldId id="273" r:id="rId69"/>
    <p:sldId id="274" r:id="rId70"/>
    <p:sldId id="275" r:id="rId71"/>
    <p:sldId id="276" r:id="rId72"/>
    <p:sldId id="277" r:id="rId73"/>
    <p:sldId id="278" r:id="rId74"/>
    <p:sldId id="279" r:id="rId75"/>
    <p:sldId id="280" r:id="rId76"/>
    <p:sldId id="281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0B16-0843-4E36-935D-1FDFAE867937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FC8D1-117B-4514-90B5-8698881C6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3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7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7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5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4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9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2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5EA0-E4C1-4DEC-BDBE-4AE4C271C1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7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49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7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105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3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9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447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665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43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10c0b97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10c0b97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0f8c788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50" tIns="88750" rIns="88750" bIns="88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g40f8c788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760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97996" indent="-2684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73839" indent="-2147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03376" indent="-2147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32910" indent="-2147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62445" indent="-214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791981" indent="-214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21518" indent="-214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651054" indent="-2147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8913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150F5-F207-42B5-B91B-062D13A642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89135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8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54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6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9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62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4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B5EA0-E4C1-4DEC-BDBE-4AE4C271C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2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49C49B-3CDD-40F0-9E1E-954760A1CC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763267"/>
            <a:ext cx="7688100" cy="2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4230533"/>
            <a:ext cx="76881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581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3" y="5558840"/>
            <a:ext cx="745763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1" y="978600"/>
            <a:ext cx="76884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1" y="3030517"/>
            <a:ext cx="7688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008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042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6" descr="Untitled-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226" y="996043"/>
            <a:ext cx="5079773" cy="586195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0" y="6253843"/>
            <a:ext cx="8437800" cy="604000"/>
          </a:xfrm>
          <a:prstGeom prst="snip1Rect">
            <a:avLst>
              <a:gd name="adj" fmla="val 50000"/>
            </a:avLst>
          </a:prstGeom>
          <a:solidFill>
            <a:srgbClr val="1B3764"/>
          </a:solidFill>
          <a:ln>
            <a:noFill/>
          </a:ln>
        </p:spPr>
        <p:txBody>
          <a:bodyPr spcFirstLastPara="1" wrap="square" lIns="81000" tIns="81000" rIns="108000" bIns="54000" anchor="ctr" anchorCtr="0">
            <a:noAutofit/>
          </a:bodyPr>
          <a:lstStyle/>
          <a:p>
            <a:pPr marL="139697" marR="0" lvl="0" indent="-6349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"/>
          <p:cNvSpPr/>
          <p:nvPr/>
        </p:nvSpPr>
        <p:spPr>
          <a:xfrm flipH="1">
            <a:off x="8511299" y="6253843"/>
            <a:ext cx="632700" cy="604000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1BA3DF"/>
          </a:solidFill>
          <a:ln>
            <a:noFill/>
          </a:ln>
        </p:spPr>
        <p:txBody>
          <a:bodyPr spcFirstLastPara="1" wrap="square" lIns="81000" tIns="81000" rIns="108000" bIns="54000" anchor="ctr" anchorCtr="0">
            <a:noAutofit/>
          </a:bodyPr>
          <a:lstStyle/>
          <a:p>
            <a:pPr marL="139697" marR="0" lvl="0" indent="-63498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200"/>
              <a:buFont typeface="Noto Sans Symbols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269819" y="6356351"/>
            <a:ext cx="360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</a:pPr>
            <a:r>
              <a:rPr lang="en"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ENABLING DIGITAL THOUGHT LEADERSHIP</a:t>
            </a:r>
            <a:endParaRPr sz="1100"/>
          </a:p>
        </p:txBody>
      </p:sp>
      <p:sp>
        <p:nvSpPr>
          <p:cNvPr id="63" name="Google Shape;63;p16"/>
          <p:cNvSpPr txBox="1"/>
          <p:nvPr/>
        </p:nvSpPr>
        <p:spPr>
          <a:xfrm>
            <a:off x="6600824" y="6356351"/>
            <a:ext cx="1488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1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www.bdpa.org</a:t>
            </a:r>
            <a:endParaRPr sz="1100"/>
          </a:p>
        </p:txBody>
      </p:sp>
      <p:sp>
        <p:nvSpPr>
          <p:cNvPr id="64" name="Google Shape;64;p16"/>
          <p:cNvSpPr txBox="1"/>
          <p:nvPr/>
        </p:nvSpPr>
        <p:spPr>
          <a:xfrm>
            <a:off x="8596994" y="6356351"/>
            <a:ext cx="5043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</a:pPr>
            <a:fld id="{00000000-1234-1234-1234-123412341234}" type="slidenum">
              <a:rPr lang="en" sz="1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"/>
                <a:buNone/>
              </a:pPr>
              <a:t>‹#›</a:t>
            </a:fld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3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1"/>
            <a:ext cx="6000751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10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1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9" y="32279"/>
            <a:ext cx="3639741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83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4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2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3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1270529"/>
            <a:ext cx="3703241" cy="303053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0" y="685800"/>
            <a:ext cx="3498851" cy="576263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1"/>
            <a:ext cx="3696891" cy="303053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7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2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1" y="1763267"/>
            <a:ext cx="76884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0179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97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8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0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5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843867"/>
            <a:ext cx="622815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35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9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3"/>
            <a:ext cx="4572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407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32981"/>
            <a:ext cx="640199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0" y="3928533"/>
            <a:ext cx="64008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3"/>
            <a:ext cx="4572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8607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5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766732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1">
                <a:solidFill>
                  <a:schemeClr val="bg2">
                    <a:lumMod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3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35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1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1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1" y="1758200"/>
            <a:ext cx="76887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1" y="2771833"/>
            <a:ext cx="76887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5892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5FDD-9ECB-514A-9E4C-13D06B8A0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DF269-542E-5741-A16C-38A9F4A80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3F38A-AD6C-6941-BA47-8E276F83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1A6FC-9421-8E46-A093-5D0780C2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7D0D-F848-2F4C-A36C-40A8AC5D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74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7B95-CB85-094E-8412-549CC03F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8290-BEA2-5946-A135-BF63E96F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F3FD5-2B57-0343-BE2A-EB6CA9EE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D210E-3308-724E-831B-56F07CF4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1D2CE-AF17-4E41-B981-7135AC3E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46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73BE-2892-7B40-92D4-7BA80FC49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29BA9-6305-2946-842F-B3A70F58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B572-6945-344C-877A-339C3AB0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67DEA-B173-4A40-915A-6D44C0A0E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2F8C-D0BC-0444-8919-1B1BD86D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5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D12F-41EE-DA41-B867-38C87BC86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403A-7A7A-F84E-BE61-F3045CD8C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29C8F-B0EE-4943-9DA4-C0240A8FF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31EC9-D95C-F647-8504-1A864917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50EE3-8939-2A45-8915-430F1D69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69D1B-5DB9-7D41-8864-2EFE95B0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5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FD9E-CFDD-4A46-B0F4-E1753F725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13C43-B766-E24B-87B1-FB90F2397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B1D39-78C3-9E4E-8C8D-2982B6B6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96918-CFDD-2D4F-A443-21ADA4EC9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D628D-A652-5446-850E-AA9DE4EFA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CABDF-A9AF-2548-B024-16992342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D8AAE-6743-324A-B3F7-6B600DE3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D8DB2-AF90-4A4B-80E1-E30BCE29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4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C592-E13E-8F4B-863B-277450B1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A8E9F-3E04-004E-A79F-2809AE64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7FE8A-70A3-0346-BE39-E883586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3FE80-E6F8-3B48-B5A3-D922B96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73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5F780-A38F-F548-9701-8C3C8A16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762E8-BDD9-8542-B7F8-EDF1B7BC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685C-D291-BA44-9027-2226AE8E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54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D370-9392-9E40-AAC0-ED5F7468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D8674-7CAE-394D-8884-39EF8317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9BCCA-1292-2F4F-B04C-2952F2DE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2D87A-38A5-8747-BC2D-59F8C155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D6A5B-B396-514D-B388-60777E08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B416D-2474-E54F-BA04-6A2BC0E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1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2C25-0537-C246-AF52-970582E3F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50744-9BDC-4948-B1B5-322AA62C1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87BCB-04D4-D44A-8D5B-28C35DBA1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48701-5B54-B74B-8671-78BB37AF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C6A3F-6FFE-B340-A392-C60A0309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7165F-41B9-9342-996C-F34500F8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786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DB59-2CDC-6843-8DF2-804FC6EB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76F7-9632-6846-B57E-C820EC8F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08C40-271A-9A47-A454-F0077794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E4A63-20B1-0F4C-BE32-5F6CA0A3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328AD-0097-2D4E-977F-9F917491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0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1" y="1758200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6" y="2771833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5" y="2771833"/>
            <a:ext cx="37743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6833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9F1DD-8728-434B-AEE8-2D6E914BA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C8AC5-3A0C-FF41-823F-90D0DFAE6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E053-9BF6-4148-B879-1425947D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B1F21-1C63-C848-B201-DA3DA992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AFCD1-AD61-D241-BBE3-D805D41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23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7" y="1447800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7" y="4777381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21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3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5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5" cy="4195763"/>
          </a:xfrm>
        </p:spPr>
        <p:txBody>
          <a:bodyPr>
            <a:normAutofit/>
          </a:bodyPr>
          <a:lstStyle>
            <a:lvl1pPr>
              <a:defRPr sz="1351"/>
            </a:lvl1pPr>
            <a:lvl2pPr>
              <a:defRPr sz="1200"/>
            </a:lvl2pPr>
            <a:lvl3pPr>
              <a:defRPr sz="1051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1" y="2056092"/>
            <a:ext cx="3297256" cy="4200245"/>
          </a:xfrm>
        </p:spPr>
        <p:txBody>
          <a:bodyPr>
            <a:normAutofit/>
          </a:bodyPr>
          <a:lstStyle>
            <a:lvl1pPr>
              <a:defRPr sz="1351"/>
            </a:lvl1pPr>
            <a:lvl2pPr>
              <a:defRPr sz="1200"/>
            </a:lvl2pPr>
            <a:lvl3pPr>
              <a:defRPr sz="1051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65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6" y="1905001"/>
            <a:ext cx="3297253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5" cy="3741739"/>
          </a:xfrm>
        </p:spPr>
        <p:txBody>
          <a:bodyPr>
            <a:normAutofit/>
          </a:bodyPr>
          <a:lstStyle>
            <a:lvl1pPr>
              <a:defRPr sz="1351"/>
            </a:lvl1pPr>
            <a:lvl2pPr>
              <a:defRPr sz="1200"/>
            </a:lvl2pPr>
            <a:lvl3pPr>
              <a:defRPr sz="1051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1"/>
            <a:ext cx="3297255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5" cy="3741739"/>
          </a:xfrm>
        </p:spPr>
        <p:txBody>
          <a:bodyPr>
            <a:normAutofit/>
          </a:bodyPr>
          <a:lstStyle>
            <a:lvl1pPr>
              <a:defRPr sz="1351"/>
            </a:lvl1pPr>
            <a:lvl2pPr>
              <a:defRPr sz="1200"/>
            </a:lvl2pPr>
            <a:lvl3pPr>
              <a:defRPr sz="1051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3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7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9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3" y="1447800"/>
            <a:ext cx="3896997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  <a:lvl6pPr>
              <a:defRPr sz="1051"/>
            </a:lvl6pPr>
            <a:lvl7pPr>
              <a:defRPr sz="1051"/>
            </a:lvl7pPr>
            <a:lvl8pPr>
              <a:defRPr sz="1051"/>
            </a:lvl8pPr>
            <a:lvl9pPr>
              <a:defRPr sz="10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2"/>
            <a:ext cx="2550797" cy="2895599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6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1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1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3813735" cy="1371600"/>
          </a:xfrm>
        </p:spPr>
        <p:txBody>
          <a:bodyPr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1" y="1758200"/>
            <a:ext cx="76884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5088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3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69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2" y="1447801"/>
            <a:ext cx="5999487" cy="23233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1" y="3771174"/>
            <a:ext cx="5459737" cy="342175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1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721" y="971254"/>
            <a:ext cx="60143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7" y="2613787"/>
            <a:ext cx="60143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374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2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7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1" y="1981201"/>
            <a:ext cx="221014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8" y="2667000"/>
            <a:ext cx="2195512" cy="358933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4" y="1981201"/>
            <a:ext cx="2202181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1981201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6" y="2667000"/>
            <a:ext cx="219908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1" y="2133600"/>
            <a:ext cx="0" cy="39668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2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8" y="4250950"/>
            <a:ext cx="2205037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8" y="2209800"/>
            <a:ext cx="220503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8" y="4827212"/>
            <a:ext cx="220503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50"/>
            <a:ext cx="2197893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8" y="4827211"/>
            <a:ext cx="2200804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4250950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4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1" indent="0">
              <a:buNone/>
              <a:defRPr sz="1200"/>
            </a:lvl2pPr>
            <a:lvl3pPr marL="685783" indent="0">
              <a:buNone/>
              <a:defRPr sz="1200"/>
            </a:lvl3pPr>
            <a:lvl4pPr marL="1028674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9" indent="0">
              <a:buNone/>
              <a:defRPr sz="1200"/>
            </a:lvl7pPr>
            <a:lvl8pPr marL="2400240" indent="0">
              <a:buNone/>
              <a:defRPr sz="1200"/>
            </a:lvl8pPr>
            <a:lvl9pPr marL="2743131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8"/>
            <a:ext cx="2201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1" y="2133600"/>
            <a:ext cx="0" cy="39668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2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436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60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9" y="887415"/>
            <a:ext cx="5567361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10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66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9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1" y="1758200"/>
            <a:ext cx="33009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6" y="3708967"/>
            <a:ext cx="3300900" cy="2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3711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58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737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02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7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87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58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038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45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E5CE3-463F-4437-AD94-B90DB9598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3" y="5558840"/>
            <a:ext cx="745763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1" y="1152400"/>
            <a:ext cx="70212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7946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CBFF25-CE32-4BE4-84B6-312E61BB8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9938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43FF5-2391-40A9-89EC-72AEC20EB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36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0103B-FEDA-4606-9830-EC2B52E10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738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9B1A9-05F2-4956-9BBD-DD3DD9516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641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BF1F1-905D-492B-9F4C-098FFED97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9346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6A9C9-BCBF-47BA-8879-4734682EE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840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56E66-A2B6-4D96-B4C8-6023E523F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3874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F5E46-F5ED-42B8-9042-9F5B891A2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329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93FB5A-314B-4537-9BED-1F093CE8E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03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D49D0-CF36-4A86-A419-BEDAFEE2C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1" y="1758200"/>
            <a:ext cx="3300900" cy="2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1" y="4215367"/>
            <a:ext cx="3300900" cy="101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803500"/>
            <a:ext cx="3374400" cy="403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50025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1822" name="Picture 14" descr="clock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525" y="3646488"/>
            <a:ext cx="18954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1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718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271818" name="Picture 10" descr="footer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1821" name="Picture 13" descr="header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3368"/>
      </p:ext>
    </p:extLst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0452136"/>
      </p:ext>
    </p:extLst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907206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4267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08195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856538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1809487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748771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156020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946195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87136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1" y="5830068"/>
            <a:ext cx="76974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21371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0"/>
            <a:ext cx="22860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0"/>
            <a:ext cx="6705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59878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3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28316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8" y="2963333"/>
            <a:ext cx="2236393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2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10" y="6172200"/>
            <a:ext cx="120015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0"/>
            <a:ext cx="565785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1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4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342891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07" indent="-214307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198" indent="-214307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089" indent="-214307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59" indent="-128585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50" indent="-128585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04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795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686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578" indent="-171446" algn="l" defTabSz="342891" rtl="0" eaLnBrk="1" latinLnBrk="0" hangingPunct="1">
        <a:spcBef>
          <a:spcPct val="20000"/>
        </a:spcBef>
        <a:spcAft>
          <a:spcPts val="45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D0D58-571A-2542-B7BA-AF0528DE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E3A89-0F54-3447-B467-AA27CB3B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ECA6-A9B1-2542-94B2-45CBA652D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8B3E-6501-B140-99CE-5C73668E730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96E51-769D-5043-AEBF-241E80673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9B2E7-493C-6145-B76A-C85D10593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ECC1-A774-B041-BD93-B53051C80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1" y="2669685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1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1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5999561" y="2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7"/>
            <a:ext cx="7053543" cy="1400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2052920"/>
            <a:ext cx="670990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6" y="1828802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29C2EF-71D8-4653-8DE9-373953D71DD3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5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D831-AEAF-4A5E-B50D-92023698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3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</p:sldLayoutIdLst>
  <p:txStyles>
    <p:titleStyle>
      <a:lvl1pPr algn="l" defTabSz="342891" rtl="0" eaLnBrk="1" latinLnBrk="0" hangingPunct="1">
        <a:spcBef>
          <a:spcPct val="0"/>
        </a:spcBef>
        <a:buNone/>
        <a:defRPr sz="3151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57168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198" indent="-214307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1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29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21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12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04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795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686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578" indent="-171446" algn="l" defTabSz="342891" rtl="0" eaLnBrk="1" latinLnBrk="0" hangingPunct="1">
        <a:spcBef>
          <a:spcPts val="751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34289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0DB9-8607-4EB9-9A53-BD0F4B5048F3}" type="datetimeFigureOut">
              <a:rPr lang="en-US" smtClean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0DE62-B4B4-43AC-BA61-6DFD2F98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1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3EBC7EB-0CE7-4A77-8C7C-E07900AACD7F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570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796" name="Picture 12" descr="clock_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525" y="3646488"/>
            <a:ext cx="18954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7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7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526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70793" name="Picture 9" descr="footer_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0795" name="Picture 11" descr="header_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9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phis.edu/cs/current_students/forms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0.memphis.edu/gradcatalog/assistantship.php" TargetMode="Externa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phis.edu/cs/current_students/forms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0.memphis.edu/gradcatalog/assistantship.php" TargetMode="External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tgmoore@memphis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fan1@memphis.edu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memphis.acm.chapter@gmail.com" TargetMode="Externa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us4.list-manage.com/subscribe?u=5cc3f6b33eef4dff42254a12c&amp;id=afea79f67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visamemphis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Science Graduate Students Orientation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Scott Fleming</a:t>
            </a:r>
          </a:p>
          <a:p>
            <a:r>
              <a:rPr lang="en-US" dirty="0"/>
              <a:t>Fall 2019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500" dirty="0"/>
              <a:t>Ph.D. Program – Comprehensive exam/Dissertation proposal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Student should find a dissertation proposal advisor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Settle for an advisor 2 years after BS/1 year after M.S.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 need to be your initial advisor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Prepare a dissertation proposal – what research to do for dissertation?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Select a dissertation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4 members minimum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Set a date for comprehensive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Include dissertation proposal 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Questions on areas of study</a:t>
            </a:r>
          </a:p>
        </p:txBody>
      </p:sp>
    </p:spTree>
    <p:extLst>
      <p:ext uri="{BB962C8B-B14F-4D97-AF65-F5344CB8AC3E}">
        <p14:creationId xmlns:p14="http://schemas.microsoft.com/office/powerpoint/2010/main" val="1843374060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/>
              <a:t>Ph.D. Program – Dissertation defense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Final defense with dissertation committee</a:t>
            </a:r>
          </a:p>
          <a:p>
            <a:pPr lvl="1" eaLnBrk="1" hangingPunct="1"/>
            <a:r>
              <a:rPr lang="en-US"/>
              <a:t>Have the final draft of the dissertation early to the committee</a:t>
            </a:r>
          </a:p>
          <a:p>
            <a:pPr eaLnBrk="1" hangingPunct="1"/>
            <a:r>
              <a:rPr lang="en-US"/>
              <a:t>Follow graduate school guidelines “to the letter”</a:t>
            </a:r>
          </a:p>
        </p:txBody>
      </p:sp>
    </p:spTree>
    <p:extLst>
      <p:ext uri="{BB962C8B-B14F-4D97-AF65-F5344CB8AC3E}">
        <p14:creationId xmlns:p14="http://schemas.microsoft.com/office/powerpoint/2010/main" val="3396665648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/>
              <a:t>Ph.D. Program – What to do NOW!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915400" cy="4876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/>
              <a:t>If you’re a new </a:t>
            </a:r>
            <a:r>
              <a:rPr lang="en-US" dirty="0" err="1"/>
              <a:t>Ph.D</a:t>
            </a:r>
            <a:r>
              <a:rPr lang="en-US" dirty="0"/>
              <a:t> student</a:t>
            </a:r>
          </a:p>
          <a:p>
            <a:pPr lvl="1"/>
            <a:r>
              <a:rPr lang="en-US" dirty="0"/>
              <a:t>Talk to your initial advisor ASAP</a:t>
            </a:r>
          </a:p>
          <a:p>
            <a:pPr lvl="1"/>
            <a:r>
              <a:rPr lang="en-US" dirty="0"/>
              <a:t>Fill out a </a:t>
            </a:r>
            <a:r>
              <a:rPr lang="en-US" dirty="0" err="1"/>
              <a:t>Ph.D</a:t>
            </a:r>
            <a:r>
              <a:rPr lang="en-US" dirty="0"/>
              <a:t> Planning Form </a:t>
            </a:r>
          </a:p>
          <a:p>
            <a:pPr lvl="2"/>
            <a:r>
              <a:rPr lang="en-US" dirty="0"/>
              <a:t>Available from the department web site:</a:t>
            </a:r>
            <a:br>
              <a:rPr lang="en-US" dirty="0"/>
            </a:br>
            <a:r>
              <a:rPr lang="en-US" dirty="0">
                <a:hlinkClick r:id="rId3"/>
              </a:rPr>
              <a:t>http://www.memphis.edu/cs/current_students/forms.php</a:t>
            </a:r>
            <a:endParaRPr lang="en-US" dirty="0"/>
          </a:p>
          <a:p>
            <a:pPr lvl="2"/>
            <a:r>
              <a:rPr lang="en-US" dirty="0"/>
              <a:t>Have you advisor approve it and send it to the department</a:t>
            </a:r>
          </a:p>
          <a:p>
            <a:r>
              <a:rPr lang="en-US" dirty="0"/>
              <a:t>If you are a current Ph.D. student and have not filled in the form, do it ASAP.</a:t>
            </a:r>
          </a:p>
          <a:p>
            <a:r>
              <a:rPr lang="en-US" dirty="0"/>
              <a:t>Form needs to be updated and approved after passing qualifying exam.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6269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Make sure you can write programs that run</a:t>
            </a:r>
          </a:p>
          <a:p>
            <a:r>
              <a:rPr lang="en-US" dirty="0"/>
              <a:t>1 week before semester begins</a:t>
            </a:r>
          </a:p>
          <a:p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test on computer</a:t>
            </a:r>
          </a:p>
          <a:p>
            <a:r>
              <a:rPr lang="en-US" dirty="0"/>
              <a:t>Java, C or C++ (ask if you want to use other language)</a:t>
            </a:r>
          </a:p>
          <a:p>
            <a:r>
              <a:rPr lang="en-US" dirty="0"/>
              <a:t>You must either</a:t>
            </a:r>
          </a:p>
          <a:p>
            <a:pPr lvl="1"/>
            <a:r>
              <a:rPr lang="en-US" dirty="0"/>
              <a:t>Pass the test within your first 2 attempts</a:t>
            </a:r>
          </a:p>
          <a:p>
            <a:pPr lvl="1"/>
            <a:r>
              <a:rPr lang="en-US" dirty="0"/>
              <a:t>Take a programming course (chosen by the department) and get a B or better (B- do NOT count)</a:t>
            </a:r>
          </a:p>
          <a:p>
            <a:pPr lvl="2"/>
            <a:r>
              <a:rPr lang="en-US" dirty="0"/>
              <a:t>Remember, this course does NOT count towards the degree</a:t>
            </a:r>
          </a:p>
          <a:p>
            <a:r>
              <a:rPr lang="en-US" dirty="0"/>
              <a:t>Students who have not passed programming test cannot be department GA.</a:t>
            </a:r>
          </a:p>
        </p:txBody>
      </p:sp>
    </p:spTree>
    <p:extLst>
      <p:ext uri="{BB962C8B-B14F-4D97-AF65-F5344CB8AC3E}">
        <p14:creationId xmlns:p14="http://schemas.microsoft.com/office/powerpoint/2010/main" val="2935617999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GA: </a:t>
            </a:r>
            <a:r>
              <a:rPr lang="en-US" sz="2400" u="sng" dirty="0"/>
              <a:t>university-supported</a:t>
            </a:r>
            <a:r>
              <a:rPr lang="en-US" sz="2400" dirty="0"/>
              <a:t> graduate assistants are expected to carry a 9-credit-hour load every semester (or 6 hours when enrolled only in thesis or dissertation hours). </a:t>
            </a:r>
            <a:r>
              <a:rPr lang="en-US" sz="2400" u="sng" dirty="0">
                <a:hlinkClick r:id="rId2"/>
              </a:rPr>
              <a:t>https://web0.memphis.edu/gradcatalog/assistantship.php</a:t>
            </a:r>
            <a:endParaRPr lang="en-US" sz="2400" u="sng" dirty="0"/>
          </a:p>
          <a:p>
            <a:pPr lvl="1"/>
            <a:r>
              <a:rPr lang="en-US" sz="2000" dirty="0"/>
              <a:t>Grant-supported GAs may register in fewer than 9 credits but international students still need to follow the rules below.</a:t>
            </a:r>
          </a:p>
          <a:p>
            <a:endParaRPr lang="en-US" sz="2400" dirty="0"/>
          </a:p>
          <a:p>
            <a:r>
              <a:rPr lang="en-US" sz="2400" dirty="0"/>
              <a:t>International Students: Graduate students may take fewer than 9 credit hours only if they have met all coursework requirements and have dissertation-only, thesis-only, or final-project-only remaining.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75381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courses count…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classes do not count towards the degree</a:t>
            </a:r>
          </a:p>
          <a:p>
            <a:pPr lvl="1"/>
            <a:r>
              <a:rPr lang="en-US" sz="2000" dirty="0"/>
              <a:t>Any pre-</a:t>
            </a:r>
            <a:r>
              <a:rPr lang="en-US" sz="2000" dirty="0" err="1"/>
              <a:t>req</a:t>
            </a:r>
            <a:r>
              <a:rPr lang="en-US" sz="2000" dirty="0"/>
              <a:t> course</a:t>
            </a:r>
          </a:p>
          <a:p>
            <a:pPr lvl="1"/>
            <a:r>
              <a:rPr lang="en-US" sz="2000" dirty="0"/>
              <a:t>Courses for non-majors: COMP 6001, 6005, 6014, 6011, 6030, 6040, 6270, 6601, etc.</a:t>
            </a:r>
          </a:p>
          <a:p>
            <a:r>
              <a:rPr lang="en-US" sz="2400" dirty="0"/>
              <a:t>Cognitive Science seminar (COMP7/8514): </a:t>
            </a:r>
          </a:p>
          <a:p>
            <a:pPr lvl="1"/>
            <a:r>
              <a:rPr lang="en-US" sz="2000" dirty="0"/>
              <a:t>only if closely related to computer science or your research</a:t>
            </a:r>
          </a:p>
          <a:p>
            <a:pPr lvl="1"/>
            <a:r>
              <a:rPr lang="en-US" sz="2000" dirty="0"/>
              <a:t>need to get advisor’s approval (based on course syllabus)</a:t>
            </a:r>
          </a:p>
          <a:p>
            <a:r>
              <a:rPr lang="en-US" sz="2400" dirty="0"/>
              <a:t>Courses from other departments</a:t>
            </a:r>
          </a:p>
          <a:p>
            <a:pPr lvl="1"/>
            <a:r>
              <a:rPr lang="en-US" sz="2000" dirty="0"/>
              <a:t>Rule of thumb: may count 1-2 at most toward a degree, but </a:t>
            </a:r>
            <a:r>
              <a:rPr lang="en-US" sz="2000" b="1" dirty="0"/>
              <a:t>must have approval of your advisor </a:t>
            </a:r>
            <a:r>
              <a:rPr lang="en-US" sz="2000" b="1" u="sng" dirty="0"/>
              <a:t>before</a:t>
            </a:r>
            <a:r>
              <a:rPr lang="en-US" sz="2000" b="1" dirty="0"/>
              <a:t> taking the course (above 2 need advisor’s statement on why)</a:t>
            </a:r>
          </a:p>
          <a:p>
            <a:pPr lvl="1"/>
            <a:r>
              <a:rPr lang="en-US" sz="2000" dirty="0"/>
              <a:t>Easier version of our courses from other departments do not count (e.g. MIS database)</a:t>
            </a:r>
          </a:p>
        </p:txBody>
      </p:sp>
    </p:spTree>
    <p:extLst>
      <p:ext uri="{BB962C8B-B14F-4D97-AF65-F5344CB8AC3E}">
        <p14:creationId xmlns:p14="http://schemas.microsoft.com/office/powerpoint/2010/main" val="137837173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Academic Fraud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/>
              <a:t>Serious matter! Zero tolerance</a:t>
            </a:r>
          </a:p>
          <a:p>
            <a:r>
              <a:rPr lang="en-US" dirty="0"/>
              <a:t>Plagiarism/Cheating: doing the following </a:t>
            </a:r>
            <a:r>
              <a:rPr lang="en-US" dirty="0">
                <a:solidFill>
                  <a:srgbClr val="000000"/>
                </a:solidFill>
              </a:rPr>
              <a:t>without clearly acknowledging the source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Direct copying the work of another person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Paraphrasing the ideas of another person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Recycling previously submitted work</a:t>
            </a:r>
            <a:endParaRPr lang="en-US" dirty="0"/>
          </a:p>
          <a:p>
            <a:pPr eaLnBrk="1" hangingPunct="1"/>
            <a:r>
              <a:rPr lang="en-US" dirty="0"/>
              <a:t>Potential action</a:t>
            </a:r>
          </a:p>
          <a:p>
            <a:pPr lvl="1"/>
            <a:r>
              <a:rPr lang="en-US" dirty="0"/>
              <a:t>F grade – cannot be removed</a:t>
            </a:r>
          </a:p>
          <a:p>
            <a:pPr lvl="1"/>
            <a:r>
              <a:rPr lang="en-US" dirty="0"/>
              <a:t>Appear at University committee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6806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Academic Probation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GPA &lt; 3.0 </a:t>
            </a:r>
            <a:r>
              <a:rPr lang="en-US" dirty="0">
                <a:cs typeface="Arial" charset="0"/>
              </a:rPr>
              <a:t>→ Academic Probation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First semester: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You must talk to your advisor and grad coordinator before registration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You will lose your GA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Two consecutive semesters: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You will appear before a 3-member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Make your case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Committee may decide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Terminate your student status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Require you to take extra courses </a:t>
            </a:r>
          </a:p>
          <a:p>
            <a:pPr>
              <a:lnSpc>
                <a:spcPct val="90000"/>
              </a:lnSpc>
            </a:pPr>
            <a:r>
              <a:rPr lang="en-US" dirty="0"/>
              <a:t>To avoid getting into trouble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Work hard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Don’t overload yourself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sz="2000" dirty="0"/>
              <a:t>Transfer credits</a:t>
            </a:r>
          </a:p>
          <a:p>
            <a:pPr lvl="1"/>
            <a:r>
              <a:rPr lang="en-US" sz="1800" dirty="0"/>
              <a:t>Talk to advisor. Apply for credit transfer in the first semester</a:t>
            </a:r>
          </a:p>
          <a:p>
            <a:pPr lvl="1"/>
            <a:r>
              <a:rPr lang="en-US" sz="1800" dirty="0"/>
              <a:t>Must be CS relevant course that has not been used to fulfill another degree</a:t>
            </a:r>
          </a:p>
          <a:p>
            <a:pPr lvl="1"/>
            <a:r>
              <a:rPr lang="en-US" sz="1800" dirty="0"/>
              <a:t>No UG level course can be transferred</a:t>
            </a:r>
          </a:p>
          <a:p>
            <a:pPr lvl="1"/>
            <a:r>
              <a:rPr lang="en-US" sz="1800" dirty="0"/>
              <a:t>For Masters students: at most 12</a:t>
            </a:r>
          </a:p>
          <a:p>
            <a:pPr lvl="1"/>
            <a:r>
              <a:rPr lang="en-US" sz="1800" dirty="0"/>
              <a:t>For Ph.D. students: at most 36</a:t>
            </a:r>
          </a:p>
          <a:p>
            <a:pPr lvl="1"/>
            <a:r>
              <a:rPr lang="en-US" sz="1800" dirty="0"/>
              <a:t>For PhD students, advisor puts his/her recommendation in the </a:t>
            </a:r>
            <a:r>
              <a:rPr lang="en-US" sz="1800" u="sng" dirty="0"/>
              <a:t>PhD curriculum planning form.</a:t>
            </a:r>
          </a:p>
          <a:p>
            <a:r>
              <a:rPr lang="en-US" sz="2200" dirty="0"/>
              <a:t>Waiving core courses</a:t>
            </a:r>
          </a:p>
          <a:p>
            <a:pPr lvl="1"/>
            <a:r>
              <a:rPr lang="en-US" sz="1800" dirty="0"/>
              <a:t>Need to be approved by advisor based on transcript, course syllabus, etc.</a:t>
            </a:r>
          </a:p>
          <a:p>
            <a:pPr lvl="1"/>
            <a:r>
              <a:rPr lang="en-US" sz="1800" dirty="0"/>
              <a:t>Advisor: email me for MS students, record in PhD form </a:t>
            </a:r>
            <a:r>
              <a:rPr lang="en-US" sz="1800"/>
              <a:t>for PhD </a:t>
            </a:r>
            <a:r>
              <a:rPr lang="en-US" sz="1800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551640353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Misc</a:t>
            </a:r>
            <a:r>
              <a:rPr lang="en-US" dirty="0"/>
              <a:t> Information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CS Notice board : Outside the CS dept office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Departmental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Fall: Social – have a bit of fun!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Spring: Research day – show off your research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Computer Science Colloquium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Fridays 12:30 – 2pm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All undergraduate and graduate students are welcome and department GAs must attend.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812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Main Presentation</a:t>
            </a:r>
          </a:p>
          <a:p>
            <a:pPr lvl="1"/>
            <a:r>
              <a:rPr lang="en-US" dirty="0"/>
              <a:t>Department overview</a:t>
            </a:r>
          </a:p>
          <a:p>
            <a:pPr lvl="1"/>
            <a:r>
              <a:rPr lang="en-US" dirty="0"/>
              <a:t>Program overviews</a:t>
            </a:r>
          </a:p>
          <a:p>
            <a:pPr lvl="1"/>
            <a:r>
              <a:rPr lang="en-US" dirty="0"/>
              <a:t>Common issues</a:t>
            </a:r>
          </a:p>
          <a:p>
            <a:pPr lvl="1"/>
            <a:r>
              <a:rPr lang="en-US" dirty="0"/>
              <a:t>Student organizations</a:t>
            </a:r>
          </a:p>
          <a:p>
            <a:r>
              <a:rPr lang="en-US" dirty="0"/>
              <a:t>Open Questions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Computer Science Graduate Assistants Orientation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Fall</a:t>
            </a:r>
          </a:p>
          <a:p>
            <a:pPr eaLnBrk="1" hangingPunct="1"/>
            <a:r>
              <a:rPr lang="en-US"/>
              <a:t> 2019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Science Graduate Students Orientation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Scott Fleming</a:t>
            </a:r>
          </a:p>
          <a:p>
            <a:r>
              <a:rPr lang="en-US" dirty="0"/>
              <a:t>Fall 2019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Main Presentation</a:t>
            </a:r>
          </a:p>
          <a:p>
            <a:pPr lvl="1"/>
            <a:r>
              <a:rPr lang="en-US" dirty="0"/>
              <a:t>Department overview</a:t>
            </a:r>
          </a:p>
          <a:p>
            <a:pPr lvl="1"/>
            <a:r>
              <a:rPr lang="en-US" dirty="0"/>
              <a:t>Program overviews</a:t>
            </a:r>
          </a:p>
          <a:p>
            <a:pPr lvl="1"/>
            <a:r>
              <a:rPr lang="en-US" dirty="0"/>
              <a:t>Common issues</a:t>
            </a:r>
          </a:p>
          <a:p>
            <a:pPr lvl="1"/>
            <a:r>
              <a:rPr lang="en-US" dirty="0"/>
              <a:t>Student organizations</a:t>
            </a:r>
          </a:p>
          <a:p>
            <a:r>
              <a:rPr lang="en-US" dirty="0"/>
              <a:t>Open Questions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Office: DH 375</a:t>
            </a:r>
          </a:p>
          <a:p>
            <a:r>
              <a:rPr lang="en-US" sz="2800" dirty="0"/>
              <a:t>Offering</a:t>
            </a:r>
          </a:p>
          <a:p>
            <a:pPr lvl="1"/>
            <a:r>
              <a:rPr lang="en-US" sz="2400" dirty="0"/>
              <a:t>Computer Science: Bachelor, Masters, Ph.D.</a:t>
            </a:r>
          </a:p>
          <a:p>
            <a:pPr lvl="1"/>
            <a:r>
              <a:rPr lang="en-US" sz="2400" dirty="0"/>
              <a:t>Data Science, Information assurance: Graduate Certificate</a:t>
            </a:r>
          </a:p>
          <a:p>
            <a:pPr lvl="1"/>
            <a:r>
              <a:rPr lang="en-US" sz="2400" dirty="0"/>
              <a:t>Bioinformatics: MS (with other departments)</a:t>
            </a:r>
          </a:p>
          <a:p>
            <a:r>
              <a:rPr lang="en-US" sz="2800" dirty="0"/>
              <a:t>Cutting-edge research </a:t>
            </a:r>
          </a:p>
          <a:p>
            <a:pPr lvl="1"/>
            <a:r>
              <a:rPr lang="en-US" sz="2400" dirty="0"/>
              <a:t>Areas such as: artificial intelligence, bio-inspired computing, big-data, natural language processing, networking, security, software engineering, etc.</a:t>
            </a:r>
          </a:p>
          <a:p>
            <a:pPr lvl="1"/>
            <a:r>
              <a:rPr lang="en-US" sz="2400" dirty="0"/>
              <a:t>Strong research funding and publication record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roll-call (our faculty)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029200" cy="4876800"/>
          </a:xfrm>
        </p:spPr>
        <p:txBody>
          <a:bodyPr/>
          <a:lstStyle/>
          <a:p>
            <a:r>
              <a:rPr lang="en-US" sz="2400" dirty="0"/>
              <a:t>William Baggett</a:t>
            </a:r>
          </a:p>
          <a:p>
            <a:r>
              <a:rPr lang="en-US" sz="2400" dirty="0"/>
              <a:t>Amy Cooke </a:t>
            </a:r>
          </a:p>
          <a:p>
            <a:r>
              <a:rPr lang="en-US" sz="2400" dirty="0" err="1"/>
              <a:t>Dipankar</a:t>
            </a:r>
            <a:r>
              <a:rPr lang="en-US" sz="2400" dirty="0"/>
              <a:t> </a:t>
            </a:r>
            <a:r>
              <a:rPr lang="en-US" sz="2400" dirty="0" err="1"/>
              <a:t>Dasgupta</a:t>
            </a:r>
            <a:endParaRPr lang="en-US" sz="2400" dirty="0"/>
          </a:p>
          <a:p>
            <a:r>
              <a:rPr lang="en-US" sz="2400" dirty="0"/>
              <a:t>Scott Fleming</a:t>
            </a:r>
          </a:p>
          <a:p>
            <a:r>
              <a:rPr lang="en-US" sz="2400" dirty="0"/>
              <a:t>Xing Gao</a:t>
            </a:r>
          </a:p>
          <a:p>
            <a:r>
              <a:rPr lang="en-US" sz="2400" dirty="0"/>
              <a:t>Max Garzon</a:t>
            </a:r>
          </a:p>
          <a:p>
            <a:r>
              <a:rPr lang="en-US" sz="2400" dirty="0"/>
              <a:t>Nirman Kumar</a:t>
            </a:r>
          </a:p>
          <a:p>
            <a:r>
              <a:rPr lang="en-US" sz="2400" dirty="0" err="1"/>
              <a:t>Santosh</a:t>
            </a:r>
            <a:r>
              <a:rPr lang="en-US" sz="2400" dirty="0"/>
              <a:t> Kumar</a:t>
            </a:r>
          </a:p>
          <a:p>
            <a:r>
              <a:rPr lang="en-US" sz="2400" dirty="0" err="1"/>
              <a:t>Kriangsiri</a:t>
            </a:r>
            <a:r>
              <a:rPr lang="en-US" sz="2400" dirty="0"/>
              <a:t> </a:t>
            </a:r>
            <a:r>
              <a:rPr lang="en-US" sz="2400" dirty="0" err="1"/>
              <a:t>Malasri</a:t>
            </a:r>
            <a:r>
              <a:rPr lang="en-US" sz="2400" dirty="0"/>
              <a:t> (Advising Coordinator)</a:t>
            </a:r>
          </a:p>
          <a:p>
            <a:r>
              <a:rPr lang="en-US" sz="2400" dirty="0" err="1"/>
              <a:t>Vinhthuy</a:t>
            </a:r>
            <a:r>
              <a:rPr lang="en-US" sz="2400" dirty="0"/>
              <a:t> Phan (Associate Chair)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267200" cy="4876800"/>
          </a:xfrm>
        </p:spPr>
        <p:txBody>
          <a:bodyPr/>
          <a:lstStyle/>
          <a:p>
            <a:r>
              <a:rPr lang="en-US" sz="2400" dirty="0"/>
              <a:t>Vasile Rus</a:t>
            </a:r>
          </a:p>
          <a:p>
            <a:r>
              <a:rPr lang="en-US" sz="2400" dirty="0"/>
              <a:t>Fatih Sen  </a:t>
            </a:r>
          </a:p>
          <a:p>
            <a:r>
              <a:rPr lang="en-US" sz="2400" dirty="0"/>
              <a:t>Sajjan Shiva</a:t>
            </a:r>
          </a:p>
          <a:p>
            <a:r>
              <a:rPr lang="en-US" sz="2400" dirty="0"/>
              <a:t>Deepak Venugopal</a:t>
            </a:r>
          </a:p>
          <a:p>
            <a:r>
              <a:rPr lang="en-US" sz="2400" dirty="0"/>
              <a:t>Lan Wang (Chair)</a:t>
            </a:r>
          </a:p>
          <a:p>
            <a:r>
              <a:rPr lang="en-US" sz="2400" dirty="0"/>
              <a:t>Thomas Watson</a:t>
            </a:r>
          </a:p>
          <a:p>
            <a:r>
              <a:rPr lang="en-US" sz="2400" dirty="0"/>
              <a:t>Myounggyu Won</a:t>
            </a:r>
          </a:p>
          <a:p>
            <a:r>
              <a:rPr lang="en-US" sz="2400" dirty="0"/>
              <a:t>Kan Yang</a:t>
            </a:r>
          </a:p>
          <a:p>
            <a:r>
              <a:rPr lang="en-US" sz="2400" dirty="0"/>
              <a:t>James Yu</a:t>
            </a:r>
          </a:p>
          <a:p>
            <a:r>
              <a:rPr lang="en-US" sz="2400" dirty="0"/>
              <a:t>Xiaofei Zhang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should HAVE MET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181600"/>
          </a:xfrm>
        </p:spPr>
        <p:txBody>
          <a:bodyPr/>
          <a:lstStyle/>
          <a:p>
            <a:r>
              <a:rPr lang="en-US" sz="2400" dirty="0"/>
              <a:t>Department secretary: </a:t>
            </a:r>
            <a:r>
              <a:rPr lang="en-US" sz="2000" dirty="0"/>
              <a:t>Rhonda Smothers (DH 375)</a:t>
            </a:r>
          </a:p>
          <a:p>
            <a:pPr lvl="1"/>
            <a:r>
              <a:rPr lang="en-US" sz="2000" dirty="0"/>
              <a:t>Give any forms for me to sign to the secretary</a:t>
            </a:r>
          </a:p>
          <a:p>
            <a:r>
              <a:rPr lang="en-US" sz="2400" dirty="0"/>
              <a:t>Your academic advisor</a:t>
            </a:r>
          </a:p>
          <a:p>
            <a:pPr lvl="1"/>
            <a:r>
              <a:rPr lang="en-US" sz="2000" dirty="0"/>
              <a:t>If you do not have one yet, talk to </a:t>
            </a:r>
            <a:r>
              <a:rPr lang="en-US" sz="2000" dirty="0" err="1"/>
              <a:t>Kriangsiri</a:t>
            </a:r>
            <a:r>
              <a:rPr lang="en-US" sz="2000" dirty="0"/>
              <a:t> "Top" </a:t>
            </a:r>
            <a:r>
              <a:rPr lang="en-US" sz="2000" dirty="0" err="1"/>
              <a:t>Malasri</a:t>
            </a:r>
            <a:r>
              <a:rPr lang="en-US" sz="2000" dirty="0"/>
              <a:t> and he will assign you one.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Call him/her Dr. </a:t>
            </a:r>
            <a:r>
              <a:rPr lang="en-US" sz="2000" dirty="0" err="1"/>
              <a:t>Lastname</a:t>
            </a:r>
            <a:r>
              <a:rPr lang="en-US" sz="2000" dirty="0"/>
              <a:t> (e.g., Dr. Wang) or  </a:t>
            </a:r>
            <a:r>
              <a:rPr lang="en-US" sz="2000" dirty="0" err="1"/>
              <a:t>firstname</a:t>
            </a:r>
            <a:r>
              <a:rPr lang="en-US" sz="2000" dirty="0"/>
              <a:t> if your advisor prefers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Get your advisor’s permission before you do anything related to your courses and research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Set up an appointment before meeting your advisor.</a:t>
            </a:r>
          </a:p>
          <a:p>
            <a:pPr lvl="1"/>
            <a:r>
              <a:rPr lang="en-US" sz="2000" dirty="0"/>
              <a:t>If you have any questions, ask your advisor first.  </a:t>
            </a:r>
          </a:p>
          <a:p>
            <a:pPr lvl="1"/>
            <a:r>
              <a:rPr lang="en-US" sz="2000" dirty="0"/>
              <a:t>Your advisor should email me any questions he/she cannot answer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You can change academic advisor, but let Top know and email both the old and new advisors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Master Program: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33 credits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Main points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 core courses: COMP 7012, 7212, 7612, 7712, At least 3 of the 4 have to be B- or better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Maximum 6 credits of non-coursework (project/thesis/independent studies etc.)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most 6 credits of 6000-level courses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Project/Thesis: COMP 7996 or COMP 7980</a:t>
            </a:r>
          </a:p>
          <a:p>
            <a:pPr lvl="1"/>
            <a:r>
              <a:rPr lang="en-US" sz="2400" dirty="0"/>
              <a:t>GPA : should be at least 3.0</a:t>
            </a:r>
          </a:p>
          <a:p>
            <a:pPr lvl="1"/>
            <a:r>
              <a:rPr lang="en-US" sz="2400" dirty="0"/>
              <a:t>Grades : should not have more than two “C+/C/C-”, No D or F</a:t>
            </a:r>
          </a:p>
          <a:p>
            <a:pPr lvl="1"/>
            <a:r>
              <a:rPr lang="en-US" sz="2400" dirty="0"/>
              <a:t>Programming test requirement</a:t>
            </a:r>
          </a:p>
        </p:txBody>
      </p:sp>
    </p:spTree>
    <p:extLst>
      <p:ext uri="{BB962C8B-B14F-4D97-AF65-F5344CB8AC3E}">
        <p14:creationId xmlns:p14="http://schemas.microsoft.com/office/powerpoint/2010/main" val="199397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Ph.D. Program – Requirements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Course credits</a:t>
            </a:r>
          </a:p>
          <a:p>
            <a:pPr eaLnBrk="1" hangingPunct="1"/>
            <a:r>
              <a:rPr lang="en-US" sz="2800" dirty="0"/>
              <a:t>Qualifying exams: 4 core courses</a:t>
            </a:r>
          </a:p>
          <a:p>
            <a:pPr eaLnBrk="1" hangingPunct="1"/>
            <a:r>
              <a:rPr lang="en-US" sz="2800" dirty="0"/>
              <a:t>Comprehensive exam/Dissertation Proposal</a:t>
            </a:r>
          </a:p>
          <a:p>
            <a:pPr eaLnBrk="1" hangingPunct="1"/>
            <a:r>
              <a:rPr lang="en-US" sz="2800" dirty="0"/>
              <a:t>Final Dissertation defense</a:t>
            </a:r>
          </a:p>
          <a:p>
            <a:pPr eaLnBrk="1" hangingPunct="1"/>
            <a:r>
              <a:rPr lang="en-US" sz="2800" dirty="0"/>
              <a:t>Remember to fill out the PhD curriculum planning form (on department website) the first semester.</a:t>
            </a:r>
          </a:p>
          <a:p>
            <a:pPr lvl="1"/>
            <a:r>
              <a:rPr lang="en-US" sz="2400" dirty="0"/>
              <a:t>Must be approved by advisor, graduate coordinator and 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16213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/>
              <a:t>Ph.D. Program – Course credits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72 credits from Bachelor degree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you do not come with a Master’s</a:t>
            </a:r>
          </a:p>
          <a:p>
            <a:pPr lvl="2"/>
            <a:r>
              <a:rPr lang="en-US" sz="1600" dirty="0"/>
              <a:t>The 4 Master level core courses, must get at least B in all of them, before your first 36 credits </a:t>
            </a:r>
          </a:p>
          <a:p>
            <a:pPr lvl="2"/>
            <a:r>
              <a:rPr lang="en-US" sz="1600" dirty="0"/>
              <a:t>In case of failure, an additional exam will be given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you come with an approved Master, you need at least 36 credits (but maybe more)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requirements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9-15 credits of COMP 9000 (Dissertation) – must be consecutive and can't take until after passing proposal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least 18 credits of 8000-level or above courses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most 15 credits of Independent studies</a:t>
            </a:r>
          </a:p>
        </p:txBody>
      </p:sp>
    </p:spTree>
    <p:extLst>
      <p:ext uri="{BB962C8B-B14F-4D97-AF65-F5344CB8AC3E}">
        <p14:creationId xmlns:p14="http://schemas.microsoft.com/office/powerpoint/2010/main" val="1696026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Master’s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Courses and requirements similar to our MS degree</a:t>
            </a:r>
          </a:p>
          <a:p>
            <a:r>
              <a:rPr lang="en-US" sz="2800" dirty="0"/>
              <a:t>Give your transcript to advisor for evaluation</a:t>
            </a:r>
          </a:p>
          <a:p>
            <a:r>
              <a:rPr lang="en-US" sz="2800" dirty="0"/>
              <a:t>Advisor makes his/her recommendation to the graduate committee over email along with your transcript</a:t>
            </a:r>
          </a:p>
          <a:p>
            <a:r>
              <a:rPr lang="en-US" sz="2800" dirty="0"/>
              <a:t>If approved (up to 36 credits), put this info in the </a:t>
            </a:r>
            <a:r>
              <a:rPr lang="en-US" sz="2800" u="sng" dirty="0"/>
              <a:t>PhD curriculum planning form.</a:t>
            </a:r>
          </a:p>
          <a:p>
            <a:r>
              <a:rPr lang="en-US" sz="2800" dirty="0"/>
              <a:t>Put in degree candidacy form when graduating.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/>
              <a:t>Office: DH 375</a:t>
            </a:r>
          </a:p>
          <a:p>
            <a:r>
              <a:rPr lang="en-US" sz="2800" dirty="0"/>
              <a:t>Offering</a:t>
            </a:r>
          </a:p>
          <a:p>
            <a:pPr lvl="1"/>
            <a:r>
              <a:rPr lang="en-US" sz="2400" dirty="0"/>
              <a:t>Computer Science: Bachelor, Masters, Ph.D.</a:t>
            </a:r>
          </a:p>
          <a:p>
            <a:pPr lvl="1"/>
            <a:r>
              <a:rPr lang="en-US" sz="2400" dirty="0"/>
              <a:t>Data Science, Information assurance: Graduate Certificate</a:t>
            </a:r>
          </a:p>
          <a:p>
            <a:pPr lvl="1"/>
            <a:r>
              <a:rPr lang="en-US" sz="2400" dirty="0"/>
              <a:t>Bioinformatics: MS (with other departments)</a:t>
            </a:r>
          </a:p>
          <a:p>
            <a:r>
              <a:rPr lang="en-US" sz="2800" dirty="0"/>
              <a:t>Cutting-edge research </a:t>
            </a:r>
          </a:p>
          <a:p>
            <a:pPr lvl="1"/>
            <a:r>
              <a:rPr lang="en-US" sz="2400" dirty="0"/>
              <a:t>Areas such as: artificial intelligence, bio-inspired computing, big-data, natural language processing, networking, security, software engineering, etc.</a:t>
            </a:r>
          </a:p>
          <a:p>
            <a:pPr lvl="1"/>
            <a:r>
              <a:rPr lang="en-US" sz="2400" dirty="0"/>
              <a:t>Strong research funding and publication record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500" dirty="0"/>
              <a:t>Ph.D. Program – Comprehensive exam/Dissertation proposal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Student should find a dissertation proposal advisor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Settle for an advisor 2 years after BS/1 year after M.S.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 need to be your initial advisor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Prepare a dissertation proposal – what research to do for dissertation?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Select a dissertation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4 members minimum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Set a date for comprehensive exam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Include dissertation proposal 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Questions on areas of study</a:t>
            </a:r>
          </a:p>
        </p:txBody>
      </p:sp>
    </p:spTree>
    <p:extLst>
      <p:ext uri="{BB962C8B-B14F-4D97-AF65-F5344CB8AC3E}">
        <p14:creationId xmlns:p14="http://schemas.microsoft.com/office/powerpoint/2010/main" val="867266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/>
              <a:t>Ph.D. Program – Dissertation defense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Final defense with dissertation committee</a:t>
            </a:r>
          </a:p>
          <a:p>
            <a:pPr lvl="1" eaLnBrk="1" hangingPunct="1"/>
            <a:r>
              <a:rPr lang="en-US"/>
              <a:t>Have the final draft of the dissertation early to the committee</a:t>
            </a:r>
          </a:p>
          <a:p>
            <a:pPr eaLnBrk="1" hangingPunct="1"/>
            <a:r>
              <a:rPr lang="en-US"/>
              <a:t>Follow graduate school guidelines “to the letter”</a:t>
            </a:r>
          </a:p>
        </p:txBody>
      </p:sp>
    </p:spTree>
    <p:extLst>
      <p:ext uri="{BB962C8B-B14F-4D97-AF65-F5344CB8AC3E}">
        <p14:creationId xmlns:p14="http://schemas.microsoft.com/office/powerpoint/2010/main" val="132085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/>
              <a:t>Ph.D. Program – What to do NOW!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89154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If you’re a new </a:t>
            </a:r>
            <a:r>
              <a:rPr lang="en-US" dirty="0" err="1"/>
              <a:t>Ph.D</a:t>
            </a:r>
            <a:r>
              <a:rPr lang="en-US" dirty="0"/>
              <a:t> student</a:t>
            </a:r>
          </a:p>
          <a:p>
            <a:pPr lvl="1"/>
            <a:r>
              <a:rPr lang="en-US" dirty="0"/>
              <a:t>Talk to your initial advisor ASAP</a:t>
            </a:r>
          </a:p>
          <a:p>
            <a:pPr lvl="1"/>
            <a:r>
              <a:rPr lang="en-US" dirty="0"/>
              <a:t>Fill out a </a:t>
            </a:r>
            <a:r>
              <a:rPr lang="en-US" dirty="0" err="1"/>
              <a:t>Ph.D</a:t>
            </a:r>
            <a:r>
              <a:rPr lang="en-US" dirty="0"/>
              <a:t> Planning Form </a:t>
            </a:r>
          </a:p>
          <a:p>
            <a:pPr lvl="2"/>
            <a:r>
              <a:rPr lang="en-US" dirty="0"/>
              <a:t>Available from the department web site:</a:t>
            </a:r>
            <a:br>
              <a:rPr lang="en-US" dirty="0"/>
            </a:br>
            <a:r>
              <a:rPr lang="en-US" dirty="0">
                <a:hlinkClick r:id="rId3"/>
              </a:rPr>
              <a:t>http://www.memphis.edu/cs/current_students/forms.php</a:t>
            </a:r>
            <a:endParaRPr lang="en-US" dirty="0"/>
          </a:p>
          <a:p>
            <a:pPr lvl="2"/>
            <a:r>
              <a:rPr lang="en-US" dirty="0"/>
              <a:t>Have you advisor approve it and send it to the department</a:t>
            </a:r>
          </a:p>
          <a:p>
            <a:r>
              <a:rPr lang="en-US" dirty="0"/>
              <a:t>If you are a current Ph.D. student and have not filled in the form, do it ASAP.</a:t>
            </a:r>
          </a:p>
          <a:p>
            <a:r>
              <a:rPr lang="en-US" dirty="0"/>
              <a:t>Form needs to be updated and approved after passing qualifying exam.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5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991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Make sure you can write programs that run</a:t>
            </a:r>
          </a:p>
          <a:p>
            <a:r>
              <a:rPr lang="en-US" dirty="0"/>
              <a:t>1 week before semester begins</a:t>
            </a:r>
          </a:p>
          <a:p>
            <a:r>
              <a:rPr lang="en-US" dirty="0"/>
              <a:t>1 </a:t>
            </a:r>
            <a:r>
              <a:rPr lang="en-US" dirty="0" err="1"/>
              <a:t>hr</a:t>
            </a:r>
            <a:r>
              <a:rPr lang="en-US" dirty="0"/>
              <a:t> test on computer</a:t>
            </a:r>
          </a:p>
          <a:p>
            <a:r>
              <a:rPr lang="en-US" dirty="0"/>
              <a:t>Java, C or C++ (ask if you want to use other language)</a:t>
            </a:r>
          </a:p>
          <a:p>
            <a:r>
              <a:rPr lang="en-US" dirty="0"/>
              <a:t>You must either</a:t>
            </a:r>
          </a:p>
          <a:p>
            <a:pPr lvl="1"/>
            <a:r>
              <a:rPr lang="en-US" dirty="0"/>
              <a:t>Pass the test within your first 2 attempts</a:t>
            </a:r>
          </a:p>
          <a:p>
            <a:pPr lvl="1"/>
            <a:r>
              <a:rPr lang="en-US" dirty="0"/>
              <a:t>Take a programming course (chosen by the department) and get a B or better (B- do NOT count)</a:t>
            </a:r>
          </a:p>
          <a:p>
            <a:pPr lvl="2"/>
            <a:r>
              <a:rPr lang="en-US" dirty="0"/>
              <a:t>Remember, this course does NOT count towards the degree</a:t>
            </a:r>
          </a:p>
          <a:p>
            <a:r>
              <a:rPr lang="en-US" dirty="0"/>
              <a:t>Students who have not passed programming test cannot be department GA.</a:t>
            </a:r>
          </a:p>
        </p:txBody>
      </p:sp>
    </p:spTree>
    <p:extLst>
      <p:ext uri="{BB962C8B-B14F-4D97-AF65-F5344CB8AC3E}">
        <p14:creationId xmlns:p14="http://schemas.microsoft.com/office/powerpoint/2010/main" val="3173467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GA: </a:t>
            </a:r>
            <a:r>
              <a:rPr lang="en-US" sz="2400" u="sng" dirty="0"/>
              <a:t>university-supported</a:t>
            </a:r>
            <a:r>
              <a:rPr lang="en-US" sz="2400" dirty="0"/>
              <a:t> graduate assistants are expected to carry a 9-credit-hour load every semester (or 6 hours when enrolled only in thesis or dissertation hours). </a:t>
            </a:r>
            <a:r>
              <a:rPr lang="en-US" sz="2400" u="sng" dirty="0">
                <a:hlinkClick r:id="rId2"/>
              </a:rPr>
              <a:t>https://web0.memphis.edu/gradcatalog/assistantship.php</a:t>
            </a:r>
            <a:endParaRPr lang="en-US" sz="2400" u="sng" dirty="0"/>
          </a:p>
          <a:p>
            <a:pPr lvl="1"/>
            <a:r>
              <a:rPr lang="en-US" sz="2000" dirty="0"/>
              <a:t>Grant-supported GAs may register in fewer than 9 credits but international students still need to follow the rules below.</a:t>
            </a:r>
          </a:p>
          <a:p>
            <a:endParaRPr lang="en-US" sz="2400" dirty="0"/>
          </a:p>
          <a:p>
            <a:r>
              <a:rPr lang="en-US" sz="2400" dirty="0"/>
              <a:t>International Students: Graduate students may take fewer than 9 credit hours only if they have met all coursework requirements and have dissertation-only, thesis-only, or final-project-only remaining.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76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courses count…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classes do not count towards the degree</a:t>
            </a:r>
          </a:p>
          <a:p>
            <a:pPr lvl="1"/>
            <a:r>
              <a:rPr lang="en-US" sz="2000" dirty="0"/>
              <a:t>Any pre-</a:t>
            </a:r>
            <a:r>
              <a:rPr lang="en-US" sz="2000" dirty="0" err="1"/>
              <a:t>req</a:t>
            </a:r>
            <a:r>
              <a:rPr lang="en-US" sz="2000" dirty="0"/>
              <a:t> course</a:t>
            </a:r>
          </a:p>
          <a:p>
            <a:pPr lvl="1"/>
            <a:r>
              <a:rPr lang="en-US" sz="2000" dirty="0"/>
              <a:t>Courses for non-majors: COMP 6001, 6005, 6014, 6011, 6030, 6040, 6270, 6601, etc.</a:t>
            </a:r>
          </a:p>
          <a:p>
            <a:r>
              <a:rPr lang="en-US" sz="2400" dirty="0"/>
              <a:t>Cognitive Science seminar (COMP7/8514): </a:t>
            </a:r>
          </a:p>
          <a:p>
            <a:pPr lvl="1"/>
            <a:r>
              <a:rPr lang="en-US" sz="2000" dirty="0"/>
              <a:t>only if closely related to computer science or your research</a:t>
            </a:r>
          </a:p>
          <a:p>
            <a:pPr lvl="1"/>
            <a:r>
              <a:rPr lang="en-US" sz="2000" dirty="0"/>
              <a:t>need to get advisor’s approval (based on course syllabus)</a:t>
            </a:r>
          </a:p>
          <a:p>
            <a:r>
              <a:rPr lang="en-US" sz="2400" dirty="0"/>
              <a:t>Courses from other departments</a:t>
            </a:r>
          </a:p>
          <a:p>
            <a:pPr lvl="1"/>
            <a:r>
              <a:rPr lang="en-US" sz="2000" dirty="0"/>
              <a:t>Rule of thumb: may count 1-2 at most toward a degree, but </a:t>
            </a:r>
            <a:r>
              <a:rPr lang="en-US" sz="2000" b="1" dirty="0"/>
              <a:t>must have approval of your advisor </a:t>
            </a:r>
            <a:r>
              <a:rPr lang="en-US" sz="2000" b="1" u="sng" dirty="0"/>
              <a:t>before</a:t>
            </a:r>
            <a:r>
              <a:rPr lang="en-US" sz="2000" b="1" dirty="0"/>
              <a:t> taking the course (above 2 need advisor’s statement on why)</a:t>
            </a:r>
          </a:p>
          <a:p>
            <a:pPr lvl="1"/>
            <a:r>
              <a:rPr lang="en-US" sz="2000" dirty="0"/>
              <a:t>Easier version of our courses from other departments do not count (e.g. MIS database)</a:t>
            </a:r>
          </a:p>
        </p:txBody>
      </p:sp>
    </p:spTree>
    <p:extLst>
      <p:ext uri="{BB962C8B-B14F-4D97-AF65-F5344CB8AC3E}">
        <p14:creationId xmlns:p14="http://schemas.microsoft.com/office/powerpoint/2010/main" val="702313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Academic Fraud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dirty="0"/>
              <a:t>Serious matter! Zero tolerance</a:t>
            </a:r>
          </a:p>
          <a:p>
            <a:r>
              <a:rPr lang="en-US" dirty="0"/>
              <a:t>Plagiarism/Cheating: doing the following </a:t>
            </a:r>
            <a:r>
              <a:rPr lang="en-US" dirty="0">
                <a:solidFill>
                  <a:srgbClr val="000000"/>
                </a:solidFill>
              </a:rPr>
              <a:t>without clearly acknowledging the source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Direct copying the work of another person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Paraphrasing the ideas of another person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Recycling previously submitted work</a:t>
            </a:r>
            <a:endParaRPr lang="en-US" dirty="0"/>
          </a:p>
          <a:p>
            <a:pPr eaLnBrk="1" hangingPunct="1"/>
            <a:r>
              <a:rPr lang="en-US" dirty="0"/>
              <a:t>Potential action</a:t>
            </a:r>
          </a:p>
          <a:p>
            <a:pPr lvl="1"/>
            <a:r>
              <a:rPr lang="en-US" dirty="0"/>
              <a:t>F grade – cannot be removed</a:t>
            </a:r>
          </a:p>
          <a:p>
            <a:pPr lvl="1"/>
            <a:r>
              <a:rPr lang="en-US" dirty="0"/>
              <a:t>Appear at University committee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7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Academic Probation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GPA &lt; 3.0 </a:t>
            </a:r>
            <a:r>
              <a:rPr lang="en-US" dirty="0">
                <a:cs typeface="Arial" charset="0"/>
              </a:rPr>
              <a:t>→ Academic Probation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First semester: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You must talk to your advisor and grad coordinator before registration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You will lose your GA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Two consecutive semesters: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You will appear before a 3-member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Make your case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Committee may decide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Terminate your student status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cs typeface="Arial" charset="0"/>
              </a:rPr>
              <a:t>Require you to take extra courses </a:t>
            </a:r>
          </a:p>
          <a:p>
            <a:pPr>
              <a:lnSpc>
                <a:spcPct val="90000"/>
              </a:lnSpc>
            </a:pPr>
            <a:r>
              <a:rPr lang="en-US" dirty="0"/>
              <a:t>To avoid getting into trouble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Work hard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Don’t overload yourself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sz="2000" dirty="0"/>
              <a:t>Transfer credits</a:t>
            </a:r>
          </a:p>
          <a:p>
            <a:pPr lvl="1"/>
            <a:r>
              <a:rPr lang="en-US" sz="1800" dirty="0"/>
              <a:t>Talk to advisor. Apply for credit transfer in the first semester</a:t>
            </a:r>
          </a:p>
          <a:p>
            <a:pPr lvl="1"/>
            <a:r>
              <a:rPr lang="en-US" sz="1800" dirty="0"/>
              <a:t>Must be CS relevant course that has not been used to fulfill another degree</a:t>
            </a:r>
          </a:p>
          <a:p>
            <a:pPr lvl="1"/>
            <a:r>
              <a:rPr lang="en-US" sz="1800" dirty="0"/>
              <a:t>No UG level course can be transferred</a:t>
            </a:r>
          </a:p>
          <a:p>
            <a:pPr lvl="1"/>
            <a:r>
              <a:rPr lang="en-US" sz="1800" dirty="0"/>
              <a:t>For Masters students: at most 12</a:t>
            </a:r>
          </a:p>
          <a:p>
            <a:pPr lvl="1"/>
            <a:r>
              <a:rPr lang="en-US" sz="1800" dirty="0"/>
              <a:t>For Ph.D. students: at most 36</a:t>
            </a:r>
          </a:p>
          <a:p>
            <a:pPr lvl="1"/>
            <a:r>
              <a:rPr lang="en-US" sz="1800" dirty="0"/>
              <a:t>For PhD students, advisor puts his/her recommendation in the </a:t>
            </a:r>
            <a:r>
              <a:rPr lang="en-US" sz="1800" u="sng" dirty="0"/>
              <a:t>PhD curriculum planning form.</a:t>
            </a:r>
          </a:p>
          <a:p>
            <a:r>
              <a:rPr lang="en-US" sz="2200" dirty="0"/>
              <a:t>Waiving core courses</a:t>
            </a:r>
          </a:p>
          <a:p>
            <a:pPr lvl="1"/>
            <a:r>
              <a:rPr lang="en-US" sz="1800" dirty="0"/>
              <a:t>Need to be approved by advisor based on transcript, course syllabus, etc.</a:t>
            </a:r>
          </a:p>
          <a:p>
            <a:pPr lvl="1"/>
            <a:r>
              <a:rPr lang="en-US" sz="1800" dirty="0"/>
              <a:t>Advisor: email me for MS students, record in PhD form </a:t>
            </a:r>
            <a:r>
              <a:rPr lang="en-US" sz="1800"/>
              <a:t>for PhD </a:t>
            </a:r>
            <a:r>
              <a:rPr lang="en-US" sz="1800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284514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Misc</a:t>
            </a:r>
            <a:r>
              <a:rPr lang="en-US" dirty="0"/>
              <a:t> Information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CS Notice board : Outside the CS dept office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Departmental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Fall: Social – have a bit of fun!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Spring: Research day – show off your research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Computer Science Colloquium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Fridays 12:30 – 2pm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All undergraduate and graduate students are welcome and department GAs must attend.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6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roll-call (our faculty)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029200" cy="4876800"/>
          </a:xfrm>
        </p:spPr>
        <p:txBody>
          <a:bodyPr/>
          <a:lstStyle/>
          <a:p>
            <a:r>
              <a:rPr lang="en-US" sz="2400" dirty="0"/>
              <a:t>William Baggett</a:t>
            </a:r>
          </a:p>
          <a:p>
            <a:r>
              <a:rPr lang="en-US" sz="2400" dirty="0"/>
              <a:t>Amy Cooke </a:t>
            </a:r>
          </a:p>
          <a:p>
            <a:r>
              <a:rPr lang="en-US" sz="2400" dirty="0" err="1"/>
              <a:t>Dipankar</a:t>
            </a:r>
            <a:r>
              <a:rPr lang="en-US" sz="2400" dirty="0"/>
              <a:t> </a:t>
            </a:r>
            <a:r>
              <a:rPr lang="en-US" sz="2400" dirty="0" err="1"/>
              <a:t>Dasgupta</a:t>
            </a:r>
            <a:endParaRPr lang="en-US" sz="2400" dirty="0"/>
          </a:p>
          <a:p>
            <a:r>
              <a:rPr lang="en-US" sz="2400" dirty="0"/>
              <a:t>Scott Fleming</a:t>
            </a:r>
          </a:p>
          <a:p>
            <a:r>
              <a:rPr lang="en-US" sz="2400" dirty="0"/>
              <a:t>Xing Gao</a:t>
            </a:r>
          </a:p>
          <a:p>
            <a:r>
              <a:rPr lang="en-US" sz="2400" dirty="0"/>
              <a:t>Max Garzon</a:t>
            </a:r>
          </a:p>
          <a:p>
            <a:r>
              <a:rPr lang="en-US" sz="2400" dirty="0"/>
              <a:t>Nirman Kumar</a:t>
            </a:r>
          </a:p>
          <a:p>
            <a:r>
              <a:rPr lang="en-US" sz="2400" dirty="0" err="1"/>
              <a:t>Santosh</a:t>
            </a:r>
            <a:r>
              <a:rPr lang="en-US" sz="2400" dirty="0"/>
              <a:t> Kumar</a:t>
            </a:r>
          </a:p>
          <a:p>
            <a:r>
              <a:rPr lang="en-US" sz="2400" dirty="0" err="1"/>
              <a:t>Kriangsiri</a:t>
            </a:r>
            <a:r>
              <a:rPr lang="en-US" sz="2400" dirty="0"/>
              <a:t> </a:t>
            </a:r>
            <a:r>
              <a:rPr lang="en-US" sz="2400" dirty="0" err="1"/>
              <a:t>Malasri</a:t>
            </a:r>
            <a:r>
              <a:rPr lang="en-US" sz="2400" dirty="0"/>
              <a:t> (Advising Coordinator)</a:t>
            </a:r>
          </a:p>
          <a:p>
            <a:r>
              <a:rPr lang="en-US" sz="2400" dirty="0" err="1"/>
              <a:t>Vinhthuy</a:t>
            </a:r>
            <a:r>
              <a:rPr lang="en-US" sz="2400" dirty="0"/>
              <a:t> Phan (Associate Chair)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38700" y="1752600"/>
            <a:ext cx="4267200" cy="4876800"/>
          </a:xfrm>
        </p:spPr>
        <p:txBody>
          <a:bodyPr/>
          <a:lstStyle/>
          <a:p>
            <a:r>
              <a:rPr lang="en-US" sz="2400" dirty="0"/>
              <a:t>Vasile Rus</a:t>
            </a:r>
          </a:p>
          <a:p>
            <a:r>
              <a:rPr lang="en-US" sz="2400" dirty="0"/>
              <a:t>Fatih Sen  </a:t>
            </a:r>
          </a:p>
          <a:p>
            <a:r>
              <a:rPr lang="en-US" sz="2400" dirty="0"/>
              <a:t>Sajjan Shiva</a:t>
            </a:r>
          </a:p>
          <a:p>
            <a:r>
              <a:rPr lang="en-US" sz="2400" dirty="0"/>
              <a:t>Deepak Venugopal</a:t>
            </a:r>
          </a:p>
          <a:p>
            <a:r>
              <a:rPr lang="en-US" sz="2400" dirty="0"/>
              <a:t>Lan Wang (Chair)</a:t>
            </a:r>
          </a:p>
          <a:p>
            <a:r>
              <a:rPr lang="en-US" sz="2400" dirty="0"/>
              <a:t>Thomas Watson</a:t>
            </a:r>
          </a:p>
          <a:p>
            <a:r>
              <a:rPr lang="en-US" sz="2400" dirty="0"/>
              <a:t>Myounggyu Won</a:t>
            </a:r>
          </a:p>
          <a:p>
            <a:r>
              <a:rPr lang="en-US" sz="2400" dirty="0"/>
              <a:t>Kan Yang</a:t>
            </a:r>
          </a:p>
          <a:p>
            <a:r>
              <a:rPr lang="en-US" sz="2400" dirty="0"/>
              <a:t>James Yu</a:t>
            </a:r>
          </a:p>
          <a:p>
            <a:r>
              <a:rPr lang="en-US" sz="2400" dirty="0"/>
              <a:t>Xiaofei Zhang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 responsibilities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Two types of GAs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Hired by the department: duties includes, but not limited to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/>
              <a:t>Teaching as an instructor, Grading, Research, Lab hours, Office hours, Teaching support, Technical support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Hired by the faculty under his/her grant: </a:t>
            </a:r>
            <a:r>
              <a:rPr lang="en-US" sz="2100" dirty="0"/>
              <a:t>research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Department GAs are required to be on campus </a:t>
            </a:r>
            <a:r>
              <a:rPr lang="en-US" sz="2400" dirty="0">
                <a:solidFill>
                  <a:srgbClr val="FF0000"/>
                </a:solidFill>
              </a:rPr>
              <a:t>one week before the start of semester</a:t>
            </a:r>
            <a:r>
              <a:rPr lang="en-US" sz="2400" dirty="0"/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Only under exceptional circumstances will extension be granted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“Attend my brother’s wedding” is NOT an exceptional circumstance.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“Caring for my mother who is in serious illness” can be.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We may require written proof.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Failure to do so can mean the GA may be taken away without notice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GA Responsibilities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You are a representative of the department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You are being paid to do a JOB (20 hours or less as stated in your contract)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You are expected to fulfill the task in a outstanding manner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Excuses: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“I have an exam in 3 hours”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“I have to go shopping”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These are NOT acceptable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GA Responsibilities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86800" cy="4411662"/>
          </a:xfrm>
        </p:spPr>
        <p:txBody>
          <a:bodyPr/>
          <a:lstStyle/>
          <a:p>
            <a:pPr eaLnBrk="1" hangingPunct="1"/>
            <a:r>
              <a:rPr lang="en-US" sz="2400" dirty="0"/>
              <a:t>E-mail your course schedule and work time to your supervisors</a:t>
            </a:r>
          </a:p>
          <a:p>
            <a:pPr lvl="1" eaLnBrk="1" hangingPunct="1"/>
            <a:r>
              <a:rPr lang="en-US" sz="2000" dirty="0"/>
              <a:t>Instructors - GA for a course</a:t>
            </a:r>
          </a:p>
          <a:p>
            <a:pPr lvl="1" eaLnBrk="1" hangingPunct="1"/>
            <a:r>
              <a:rPr lang="en-US" sz="2000" dirty="0"/>
              <a:t>LSP - system admin or lab assistants</a:t>
            </a:r>
          </a:p>
          <a:p>
            <a:pPr lvl="1" eaLnBrk="1" hangingPunct="1"/>
            <a:r>
              <a:rPr lang="en-US" sz="2000" dirty="0"/>
              <a:t>CS Secretary - helping in department office</a:t>
            </a:r>
          </a:p>
          <a:p>
            <a:pPr eaLnBrk="1" hangingPunct="1"/>
            <a:r>
              <a:rPr lang="en-US" sz="2400" dirty="0"/>
              <a:t>Be in constant (at least weekly) communication with your supervisor</a:t>
            </a:r>
          </a:p>
          <a:p>
            <a:pPr eaLnBrk="1" hangingPunct="1"/>
            <a:r>
              <a:rPr lang="en-US" sz="2400" dirty="0"/>
              <a:t>Attend colloquiums (by students &amp; outside speakers)</a:t>
            </a:r>
          </a:p>
          <a:p>
            <a:pPr lvl="1" eaLnBrk="1" hangingPunct="1"/>
            <a:r>
              <a:rPr lang="en-US" sz="2000" dirty="0"/>
              <a:t>Fridays 12:30 – 1:30. Stay tuned for the start date.</a:t>
            </a:r>
          </a:p>
          <a:p>
            <a:pPr lvl="1" eaLnBrk="1" hangingPunct="1"/>
            <a:r>
              <a:rPr lang="en-US" sz="2000" dirty="0"/>
              <a:t>Only exception: if you have to be in the lab or teaching at that time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Teaching Assistants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2"/>
            <a:ext cx="8229600" cy="4681537"/>
          </a:xfrm>
        </p:spPr>
        <p:txBody>
          <a:bodyPr/>
          <a:lstStyle/>
          <a:p>
            <a:pPr eaLnBrk="1" hangingPunct="1"/>
            <a:r>
              <a:rPr lang="en-US" dirty="0"/>
              <a:t>Hold office hours</a:t>
            </a:r>
          </a:p>
          <a:p>
            <a:pPr lvl="1" eaLnBrk="1" hangingPunct="1"/>
            <a:r>
              <a:rPr lang="en-US" dirty="0"/>
              <a:t>Guideline: at least 5 hours of office hours per week, at least in 2 days</a:t>
            </a:r>
          </a:p>
          <a:p>
            <a:pPr eaLnBrk="1" hangingPunct="1"/>
            <a:r>
              <a:rPr lang="en-US" dirty="0"/>
              <a:t>Grade homework and exams in a timely fashion (within one week)</a:t>
            </a:r>
          </a:p>
          <a:p>
            <a:pPr eaLnBrk="1" hangingPunct="1"/>
            <a:r>
              <a:rPr lang="en-US" dirty="0"/>
              <a:t>Attend classes if asked by the instructor.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for job-related purpose only</a:t>
            </a:r>
          </a:p>
          <a:p>
            <a:pPr lvl="1" eaLnBrk="1" hangingPunct="1"/>
            <a:r>
              <a:rPr lang="en-US" dirty="0"/>
              <a:t>Computer resources</a:t>
            </a:r>
          </a:p>
          <a:p>
            <a:pPr lvl="1" eaLnBrk="1" hangingPunct="1"/>
            <a:r>
              <a:rPr lang="en-US" dirty="0"/>
              <a:t>Photocopiers</a:t>
            </a:r>
          </a:p>
          <a:p>
            <a:pPr lvl="1" eaLnBrk="1" hangingPunct="1"/>
            <a:r>
              <a:rPr lang="en-US" dirty="0"/>
              <a:t>Stationary</a:t>
            </a:r>
          </a:p>
          <a:p>
            <a:pPr eaLnBrk="1" hangingPunct="1"/>
            <a:r>
              <a:rPr lang="en-US" dirty="0"/>
              <a:t>Do not violate copyright</a:t>
            </a:r>
          </a:p>
          <a:p>
            <a:pPr eaLnBrk="1" hangingPunct="1"/>
            <a:r>
              <a:rPr lang="en-US" dirty="0"/>
              <a:t>Usage will be tracked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Rules and regulations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Understand your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Maintain a 3.0 GPA (NO exceptions!)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you are hired by the department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Enroll in at least </a:t>
            </a:r>
            <a:r>
              <a:rPr lang="en-US" sz="2400" dirty="0">
                <a:solidFill>
                  <a:srgbClr val="FF0000"/>
                </a:solidFill>
              </a:rPr>
              <a:t>9</a:t>
            </a:r>
            <a:r>
              <a:rPr lang="en-US" sz="2400" dirty="0"/>
              <a:t> credits (department pays only 9 hours)</a:t>
            </a:r>
            <a:endParaRPr lang="en-US" sz="24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Only exception: If all you have left is thesis/dissertation credits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Foreign students: limits on number of hours you can work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Foreign students: need the SPEAK test if you are assigned to teach a course as an instructor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URL: http://academics.memphis.edu/gradschool/ga.html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/>
              <a:t>Rules and regulations -- extension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pPr eaLnBrk="1" hangingPunct="1"/>
            <a:r>
              <a:rPr lang="en-US" sz="2600" dirty="0"/>
              <a:t>Semester-wise evaluation of performance</a:t>
            </a:r>
          </a:p>
          <a:p>
            <a:pPr lvl="1" eaLnBrk="1" hangingPunct="1"/>
            <a:r>
              <a:rPr lang="en-US" sz="2200" dirty="0"/>
              <a:t>You will be reviewed by all faculty, on all aspects of your performance</a:t>
            </a:r>
          </a:p>
          <a:p>
            <a:pPr lvl="2" eaLnBrk="1" hangingPunct="1"/>
            <a:r>
              <a:rPr lang="en-US" sz="2100" dirty="0"/>
              <a:t>Job-wise, academic-wise, attitude-wise etc.</a:t>
            </a:r>
          </a:p>
          <a:p>
            <a:pPr lvl="1" eaLnBrk="1" hangingPunct="1"/>
            <a:r>
              <a:rPr lang="en-US" sz="2200" dirty="0"/>
              <a:t>Unsatisfactory performance leads to termination/non-renewal of contracts</a:t>
            </a:r>
          </a:p>
          <a:p>
            <a:pPr lvl="1" eaLnBrk="1" hangingPunct="1"/>
            <a:r>
              <a:rPr lang="en-US" sz="2200" dirty="0"/>
              <a:t>If serious problem arises, can terminate in the middle of semester</a:t>
            </a:r>
          </a:p>
          <a:p>
            <a:pPr eaLnBrk="1" hangingPunct="1"/>
            <a:r>
              <a:rPr lang="en-US" sz="2600" dirty="0"/>
              <a:t>For GA hired by department</a:t>
            </a:r>
          </a:p>
          <a:p>
            <a:pPr lvl="1" eaLnBrk="1" hangingPunct="1"/>
            <a:r>
              <a:rPr lang="en-US" sz="2200" dirty="0"/>
              <a:t>Generally, 3 semesters limit for MS and 5 years for PhD (no guarantees)</a:t>
            </a:r>
          </a:p>
          <a:p>
            <a:pPr lvl="1" eaLnBrk="1" hangingPunct="1"/>
            <a:r>
              <a:rPr lang="en-US" sz="2200" dirty="0"/>
              <a:t>Exception granted if recommend for good performance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9451" y="2175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CS Graduate Student Association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9451" y="2936126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Tyler Moore, President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Laqin Fan, Vice President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CSGSA organizes social and professional events for graduate students with the CS department and works to build a supportive community for students to collaborate, build skills, and succeed together.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Help us to serve you by contacting Tyler (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tgmoore@memphis.edu</a:t>
            </a:r>
            <a:r>
              <a:rPr lang="en" dirty="0"/>
              <a:t>) or Laqin (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lfan1@memphis.edu</a:t>
            </a:r>
            <a:r>
              <a:rPr lang="en" dirty="0"/>
              <a:t>) with ideas for events, opportunities to support the student community, and specific questions about being a CS graduate student.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5C37-2724-42E3-99D2-12853BBFE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42" y="857251"/>
            <a:ext cx="6000751" cy="2228851"/>
          </a:xfrm>
        </p:spPr>
        <p:txBody>
          <a:bodyPr/>
          <a:lstStyle/>
          <a:p>
            <a:r>
              <a:rPr lang="en-US" dirty="0"/>
              <a:t>ACM Student chapter</a:t>
            </a:r>
          </a:p>
        </p:txBody>
      </p:sp>
    </p:spTree>
    <p:extLst>
      <p:ext uri="{BB962C8B-B14F-4D97-AF65-F5344CB8AC3E}">
        <p14:creationId xmlns:p14="http://schemas.microsoft.com/office/powerpoint/2010/main" val="24309981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FE7-47DA-4984-A191-4117E36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40418"/>
            <a:ext cx="6400800" cy="1130300"/>
          </a:xfrm>
        </p:spPr>
        <p:txBody>
          <a:bodyPr/>
          <a:lstStyle/>
          <a:p>
            <a:r>
              <a:rPr lang="en-US" dirty="0"/>
              <a:t>Who are we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4215-1DFF-4FEF-A51C-DF03F50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2270717"/>
            <a:ext cx="6400800" cy="2711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Association for Computing Machinery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Social Events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Networking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4849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 should HAVE MET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5181600"/>
          </a:xfrm>
        </p:spPr>
        <p:txBody>
          <a:bodyPr/>
          <a:lstStyle/>
          <a:p>
            <a:r>
              <a:rPr lang="en-US" sz="2400" dirty="0"/>
              <a:t>Department secretary: </a:t>
            </a:r>
            <a:r>
              <a:rPr lang="en-US" sz="2000" dirty="0"/>
              <a:t>Rhonda Smothers (DH 375)</a:t>
            </a:r>
          </a:p>
          <a:p>
            <a:pPr lvl="1"/>
            <a:r>
              <a:rPr lang="en-US" sz="2000" dirty="0"/>
              <a:t>Give any forms for me to sign to the secretary</a:t>
            </a:r>
          </a:p>
          <a:p>
            <a:r>
              <a:rPr lang="en-US" sz="2400" dirty="0"/>
              <a:t>Your academic advisor</a:t>
            </a:r>
          </a:p>
          <a:p>
            <a:pPr lvl="1"/>
            <a:r>
              <a:rPr lang="en-US" sz="2000" dirty="0"/>
              <a:t>If you do not have one yet, talk to </a:t>
            </a:r>
            <a:r>
              <a:rPr lang="en-US" sz="2000" dirty="0" err="1"/>
              <a:t>Kriangsiri</a:t>
            </a:r>
            <a:r>
              <a:rPr lang="en-US" sz="2000" dirty="0"/>
              <a:t> "Top" </a:t>
            </a:r>
            <a:r>
              <a:rPr lang="en-US" sz="2000" dirty="0" err="1"/>
              <a:t>Malasri</a:t>
            </a:r>
            <a:r>
              <a:rPr lang="en-US" sz="2000" dirty="0"/>
              <a:t> and he will assign you one.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Call him/her Dr. </a:t>
            </a:r>
            <a:r>
              <a:rPr lang="en-US" sz="2000" dirty="0" err="1"/>
              <a:t>Lastname</a:t>
            </a:r>
            <a:r>
              <a:rPr lang="en-US" sz="2000" dirty="0"/>
              <a:t> (e.g., Dr. Wang) or  </a:t>
            </a:r>
            <a:r>
              <a:rPr lang="en-US" sz="2000" dirty="0" err="1"/>
              <a:t>firstname</a:t>
            </a:r>
            <a:r>
              <a:rPr lang="en-US" sz="2000" dirty="0"/>
              <a:t> if your advisor prefers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Get your advisor’s permission before you do anything related to your courses and research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Set up an appointment before meeting your advisor.</a:t>
            </a:r>
          </a:p>
          <a:p>
            <a:pPr lvl="1"/>
            <a:r>
              <a:rPr lang="en-US" sz="2000" dirty="0"/>
              <a:t>If you have any questions, ask your advisor first.  </a:t>
            </a:r>
          </a:p>
          <a:p>
            <a:pPr lvl="1"/>
            <a:r>
              <a:rPr lang="en-US" sz="2000" dirty="0"/>
              <a:t>Your advisor should email me any questions he/she cannot answer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You can change academic advisor, but let Top know and email both the old and new advisors 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FE7-47DA-4984-A191-4117E36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40418"/>
            <a:ext cx="6400800" cy="1130300"/>
          </a:xfrm>
        </p:spPr>
        <p:txBody>
          <a:bodyPr/>
          <a:lstStyle/>
          <a:p>
            <a:r>
              <a:rPr lang="en-US" dirty="0"/>
              <a:t>Why should you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4215-1DFF-4FEF-A51C-DF03F50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2270717"/>
            <a:ext cx="6400800" cy="2711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Exposure to growing technologies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Networking with local IT professionals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Gaming tournaments, parties, hackathons, &amp; more!</a:t>
            </a:r>
          </a:p>
        </p:txBody>
      </p:sp>
    </p:spTree>
    <p:extLst>
      <p:ext uri="{BB962C8B-B14F-4D97-AF65-F5344CB8AC3E}">
        <p14:creationId xmlns:p14="http://schemas.microsoft.com/office/powerpoint/2010/main" val="762829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9FE7-47DA-4984-A191-4117E36A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40418"/>
            <a:ext cx="6400800" cy="1130300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4215-1DFF-4FEF-A51C-DF03F504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2270717"/>
            <a:ext cx="6400800" cy="2711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Tiger Zone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memphis.acm.chapter@gmail.com</a:t>
            </a:r>
            <a:endParaRPr lang="en-US" sz="21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</a:rPr>
              <a:t>Dr. Thomas Watson</a:t>
            </a:r>
          </a:p>
          <a:p>
            <a:pPr>
              <a:lnSpc>
                <a:spcPct val="150000"/>
              </a:lnSpc>
            </a:pP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83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1026600" y="352142"/>
            <a:ext cx="3545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1B3764"/>
              </a:buClr>
              <a:buSzPts val="3600"/>
            </a:pPr>
            <a:r>
              <a:rPr lang="en" sz="3600" b="1" dirty="0">
                <a:solidFill>
                  <a:srgbClr val="1B3764"/>
                </a:solidFill>
                <a:latin typeface="+mn-lt"/>
                <a:ea typeface="Open Sans"/>
                <a:cs typeface="Open Sans"/>
                <a:sym typeface="Open Sans"/>
              </a:rPr>
              <a:t>WHO</a:t>
            </a:r>
            <a:r>
              <a:rPr lang="en" sz="3600" b="1" dirty="0">
                <a:solidFill>
                  <a:srgbClr val="3F4346"/>
                </a:solidFill>
                <a:latin typeface="+mn-lt"/>
                <a:ea typeface="Open Sans"/>
                <a:cs typeface="Open Sans"/>
                <a:sym typeface="Open Sans"/>
              </a:rPr>
              <a:t> </a:t>
            </a:r>
            <a:r>
              <a:rPr lang="en" sz="3600" b="1" dirty="0">
                <a:solidFill>
                  <a:srgbClr val="1BA3DF"/>
                </a:solidFill>
                <a:latin typeface="+mn-lt"/>
                <a:ea typeface="Open Sans"/>
                <a:cs typeface="Open Sans"/>
                <a:sym typeface="Open Sans"/>
              </a:rPr>
              <a:t>WE ARE</a:t>
            </a:r>
            <a:endParaRPr sz="1100" dirty="0">
              <a:latin typeface="+mn-lt"/>
            </a:endParaRPr>
          </a:p>
        </p:txBody>
      </p:sp>
      <p:sp>
        <p:nvSpPr>
          <p:cNvPr id="86" name="Google Shape;86;p22"/>
          <p:cNvSpPr/>
          <p:nvPr/>
        </p:nvSpPr>
        <p:spPr>
          <a:xfrm>
            <a:off x="594078" y="2219326"/>
            <a:ext cx="3815997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BDPA is the premier organization focused on </a:t>
            </a:r>
            <a:r>
              <a:rPr lang="en" b="1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nurturing </a:t>
            </a:r>
            <a:r>
              <a:rPr lang="en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and</a:t>
            </a:r>
            <a:r>
              <a:rPr lang="en" b="1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 developing </a:t>
            </a:r>
            <a:r>
              <a:rPr lang="en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diverse working professionals and </a:t>
            </a:r>
            <a:r>
              <a:rPr lang="en" b="1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future IT leaders </a:t>
            </a:r>
            <a:r>
              <a:rPr lang="en" kern="0" dirty="0">
                <a:solidFill>
                  <a:srgbClr val="000000"/>
                </a:solidFill>
                <a:latin typeface="Arial"/>
                <a:ea typeface="Poppins"/>
                <a:cs typeface="Kartika" panose="020B0502040204020203" pitchFamily="18" charset="0"/>
                <a:sym typeface="Poppins"/>
              </a:rPr>
              <a:t>in the Science, Technology, Engineering, and Math (STEM) and all digital technology fields</a:t>
            </a:r>
            <a:r>
              <a:rPr lang="en" kern="0" dirty="0">
                <a:solidFill>
                  <a:srgbClr val="000000"/>
                </a:solidFill>
                <a:latin typeface="Arial"/>
                <a:ea typeface="Poppins"/>
                <a:cs typeface="Poppins"/>
                <a:sym typeface="Poppins"/>
              </a:rPr>
              <a:t>.</a:t>
            </a:r>
            <a:endParaRPr kern="0" dirty="0">
              <a:solidFill>
                <a:srgbClr val="2E3538"/>
              </a:solidFill>
              <a:latin typeface="Arial"/>
              <a:ea typeface="Poppins"/>
              <a:cs typeface="Poppins"/>
              <a:sym typeface="Poppins"/>
            </a:endParaRPr>
          </a:p>
        </p:txBody>
      </p:sp>
      <p:pic>
        <p:nvPicPr>
          <p:cNvPr id="87" name="Google Shape;87;p22" descr="logo 2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69" y="347321"/>
            <a:ext cx="332332" cy="4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676" y="376172"/>
            <a:ext cx="1565459" cy="476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10215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78106-2D8D-9445-B01E-23DE6E4A6A6B}"/>
              </a:ext>
            </a:extLst>
          </p:cNvPr>
          <p:cNvSpPr/>
          <p:nvPr/>
        </p:nvSpPr>
        <p:spPr>
          <a:xfrm>
            <a:off x="990276" y="1239664"/>
            <a:ext cx="7142019" cy="69262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68580" tIns="34291" rIns="68580" bIns="34291">
            <a:spAutoFit/>
          </a:bodyPr>
          <a:lstStyle/>
          <a:p>
            <a:pPr algn="ctr" defTabSz="685783"/>
            <a:r>
              <a:rPr lang="en-US" sz="4051" b="1" dirty="0">
                <a:ln w="9525">
                  <a:noFill/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WOMEN IN COMPUTING</a:t>
            </a:r>
            <a:endParaRPr lang="en-US" sz="4051" b="1" dirty="0">
              <a:ln w="9525">
                <a:noFill/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9D870-2931-7745-9616-80DC7C3D60C9}"/>
              </a:ext>
            </a:extLst>
          </p:cNvPr>
          <p:cNvSpPr txBox="1"/>
          <p:nvPr/>
        </p:nvSpPr>
        <p:spPr>
          <a:xfrm>
            <a:off x="1642123" y="2924741"/>
            <a:ext cx="5838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Women in Computing aims to connect female Computer Science students at University of Memphis through events like speaker talks, lab tours, movie nights and mentorship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33F63-6F46-EF47-A6BF-CEA5496DCDEA}"/>
              </a:ext>
            </a:extLst>
          </p:cNvPr>
          <p:cNvSpPr txBox="1"/>
          <p:nvPr/>
        </p:nvSpPr>
        <p:spPr>
          <a:xfrm>
            <a:off x="3374860" y="1932162"/>
            <a:ext cx="2003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5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Arial"/>
                <a:sym typeface="Arial"/>
              </a:rPr>
              <a:t>At UofM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6F0BAB-C305-A34A-A965-22DE1D7F0EC1}"/>
              </a:ext>
            </a:extLst>
          </p:cNvPr>
          <p:cNvSpPr txBox="1"/>
          <p:nvPr/>
        </p:nvSpPr>
        <p:spPr>
          <a:xfrm>
            <a:off x="2581275" y="4880735"/>
            <a:ext cx="4505325" cy="1339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35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To know more, join our RSO and facebook group:</a:t>
            </a:r>
          </a:p>
          <a:p>
            <a:pPr defTabSz="685783"/>
            <a:endParaRPr lang="en-US" sz="135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defTabSz="685783"/>
            <a:r>
              <a:rPr lang="en-US" sz="135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https://memphis.campuslabs.com/engage/organization/wic</a:t>
            </a:r>
          </a:p>
          <a:p>
            <a:pPr defTabSz="685783"/>
            <a:r>
              <a:rPr lang="en-US" sz="135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https://</a:t>
            </a:r>
            <a:r>
              <a:rPr lang="en-US" sz="1351" dirty="0" err="1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www.facebook.com</a:t>
            </a:r>
            <a:r>
              <a:rPr lang="en-US" sz="1351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/groups/memphiswic/</a:t>
            </a:r>
          </a:p>
          <a:p>
            <a:pPr defTabSz="685783"/>
            <a:endParaRPr lang="en-US" sz="135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  <a:p>
            <a:pPr defTabSz="685783"/>
            <a:endParaRPr lang="en-US" sz="1351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101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18" y="752842"/>
            <a:ext cx="4133783" cy="230566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77285" y="3603533"/>
            <a:ext cx="5356497" cy="3017929"/>
          </a:xfrm>
          <a:prstGeom prst="rect">
            <a:avLst/>
          </a:prstGeom>
        </p:spPr>
        <p:txBody>
          <a:bodyPr vert="horz" lIns="68580" tIns="34291" rIns="68580" bIns="34291" rtlCol="0">
            <a:normAutofit fontScale="97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defTabSz="342891">
              <a:spcBef>
                <a:spcPts val="751"/>
              </a:spcBef>
              <a:buClr>
                <a:srgbClr val="ACD433"/>
              </a:buClr>
              <a:buNone/>
            </a:pPr>
            <a:r>
              <a:rPr lang="en-US" sz="2800" dirty="0">
                <a:solidFill>
                  <a:prstClr val="white"/>
                </a:solidFill>
                <a:latin typeface="Century Gothic" panose="020B0502020202020204"/>
                <a:sym typeface="Arial"/>
              </a:rPr>
              <a:t>Activities &amp; More</a:t>
            </a:r>
          </a:p>
          <a:p>
            <a:pPr marL="0" indent="0" defTabSz="342891">
              <a:spcBef>
                <a:spcPts val="751"/>
              </a:spcBef>
              <a:buClr>
                <a:srgbClr val="ACD433"/>
              </a:buClr>
              <a:buNone/>
            </a:pPr>
            <a:endParaRPr lang="en-US" sz="133" dirty="0">
              <a:solidFill>
                <a:prstClr val="white"/>
              </a:solidFill>
              <a:latin typeface="Century Gothic" panose="020B0502020202020204"/>
              <a:sym typeface="Arial"/>
            </a:endParaRPr>
          </a:p>
          <a:p>
            <a:pPr marL="557198" lvl="1" indent="-214307" defTabSz="342891">
              <a:spcBef>
                <a:spcPts val="751"/>
              </a:spcBef>
              <a:buClr>
                <a:srgbClr val="ACD433"/>
              </a:buClr>
            </a:pPr>
            <a:r>
              <a:rPr lang="en-US" sz="1867" dirty="0">
                <a:solidFill>
                  <a:prstClr val="white"/>
                </a:solidFill>
                <a:latin typeface="Century Gothic" panose="020B0502020202020204"/>
                <a:sym typeface="Arial"/>
              </a:rPr>
              <a:t>Monthly Parties 		</a:t>
            </a:r>
          </a:p>
          <a:p>
            <a:pPr marL="557198" lvl="1" indent="-214307" defTabSz="342891">
              <a:spcBef>
                <a:spcPts val="751"/>
              </a:spcBef>
              <a:buClr>
                <a:srgbClr val="ACD433"/>
              </a:buClr>
            </a:pPr>
            <a:r>
              <a:rPr lang="en-US" sz="1867" dirty="0">
                <a:solidFill>
                  <a:prstClr val="white"/>
                </a:solidFill>
                <a:latin typeface="Century Gothic" panose="020B0502020202020204"/>
                <a:sym typeface="Arial"/>
              </a:rPr>
              <a:t>Tuesday Lunches</a:t>
            </a:r>
          </a:p>
          <a:p>
            <a:pPr marL="557198" lvl="1" indent="-214307" defTabSz="342891">
              <a:spcBef>
                <a:spcPts val="751"/>
              </a:spcBef>
              <a:buClr>
                <a:srgbClr val="ACD433"/>
              </a:buClr>
            </a:pPr>
            <a:r>
              <a:rPr lang="en-US" sz="1867" dirty="0">
                <a:solidFill>
                  <a:prstClr val="white"/>
                </a:solidFill>
                <a:latin typeface="Century Gothic" panose="020B0502020202020204"/>
                <a:sym typeface="Arial"/>
              </a:rPr>
              <a:t>Spring Break &amp; Summer Trips	</a:t>
            </a:r>
          </a:p>
          <a:p>
            <a:pPr marL="557198" lvl="1" indent="-214307" defTabSz="342891">
              <a:spcBef>
                <a:spcPts val="751"/>
              </a:spcBef>
              <a:buClr>
                <a:srgbClr val="ACD433"/>
              </a:buClr>
            </a:pPr>
            <a:r>
              <a:rPr lang="en-US" sz="1867" dirty="0">
                <a:solidFill>
                  <a:prstClr val="white"/>
                </a:solidFill>
                <a:latin typeface="Century Gothic" panose="020B0502020202020204"/>
                <a:sym typeface="Arial"/>
              </a:rPr>
              <a:t>Conversation Partners, Tours,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325" y="1610062"/>
            <a:ext cx="3232412" cy="1841801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92152">
            <a:off x="5382786" y="3534132"/>
            <a:ext cx="2958353" cy="181348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15540">
            <a:off x="4002759" y="3462377"/>
            <a:ext cx="1384013" cy="130676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455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90" y="328507"/>
            <a:ext cx="6847660" cy="1050397"/>
          </a:xfrm>
        </p:spPr>
        <p:txBody>
          <a:bodyPr/>
          <a:lstStyle/>
          <a:p>
            <a:r>
              <a:rPr lang="en-US" sz="4800" dirty="0"/>
              <a:t>Past Events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082" y="1914684"/>
            <a:ext cx="3679453" cy="3679453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65" y="3581400"/>
            <a:ext cx="3963811" cy="20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65" y="1914683"/>
            <a:ext cx="3963811" cy="158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35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7" y="435132"/>
            <a:ext cx="6494689" cy="1050397"/>
          </a:xfrm>
        </p:spPr>
        <p:txBody>
          <a:bodyPr>
            <a:normAutofit/>
          </a:bodyPr>
          <a:lstStyle/>
          <a:p>
            <a:r>
              <a:rPr lang="en-US" sz="4800" dirty="0"/>
              <a:t>Get Connected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68" y="1636951"/>
            <a:ext cx="6901177" cy="3742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Sign-up for VISA Weekly Email</a:t>
            </a:r>
          </a:p>
          <a:p>
            <a:pPr lvl="1">
              <a:lnSpc>
                <a:spcPct val="90000"/>
              </a:lnSpc>
            </a:pPr>
            <a:r>
              <a:rPr lang="en-US" sz="1000" dirty="0">
                <a:hlinkClick r:id="rId3"/>
              </a:rPr>
              <a:t>https://us4.list-manage.com/subscribe?u=5cc3f6b33eef4dff42254a12c&amp;id=afea79f671</a:t>
            </a:r>
            <a:endParaRPr lang="en-US" sz="1000" dirty="0"/>
          </a:p>
          <a:p>
            <a:pPr lvl="1">
              <a:lnSpc>
                <a:spcPct val="90000"/>
              </a:lnSpc>
            </a:pPr>
            <a:endParaRPr lang="en-US" sz="700" dirty="0"/>
          </a:p>
          <a:p>
            <a:pPr lvl="1">
              <a:lnSpc>
                <a:spcPct val="90000"/>
              </a:lnSpc>
            </a:pPr>
            <a:endParaRPr lang="en-US" sz="700" dirty="0"/>
          </a:p>
          <a:p>
            <a:pPr lvl="1">
              <a:lnSpc>
                <a:spcPct val="90000"/>
              </a:lnSpc>
            </a:pPr>
            <a:endParaRPr lang="en-US" sz="700" dirty="0"/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 lvl="1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Join our VISA Facebook Group</a:t>
            </a:r>
          </a:p>
          <a:p>
            <a:pPr lvl="1">
              <a:lnSpc>
                <a:spcPct val="90000"/>
              </a:lnSpc>
            </a:pPr>
            <a:r>
              <a:rPr lang="en-US" sz="1000" dirty="0">
                <a:hlinkClick r:id="rId4"/>
              </a:rPr>
              <a:t>https://www.facebook.com/groups/visamemphis/</a:t>
            </a:r>
            <a:r>
              <a:rPr lang="en-US" sz="1000" dirty="0"/>
              <a:t> </a:t>
            </a:r>
          </a:p>
          <a:p>
            <a:pPr lvl="1">
              <a:lnSpc>
                <a:spcPct val="90000"/>
              </a:lnSpc>
            </a:pPr>
            <a:endParaRPr lang="en-US" sz="1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38F341-A0D3-4686-8966-46837E493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188413" y="2348841"/>
            <a:ext cx="1185079" cy="11806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B3CC782-FC17-4ED3-AF44-A7EB1BA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857249"/>
            <a:ext cx="514351" cy="85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D5730-352D-41C8-91B1-D4FE033BF3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188413" y="4788968"/>
            <a:ext cx="1185248" cy="118069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26655-8077-455B-A1C8-12A1FC71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68207" y="857251"/>
            <a:ext cx="0" cy="51435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BE2D22-A74E-4C63-A4F4-ECC2146C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7493" y="3429000"/>
            <a:ext cx="515529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056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entury Gothic" panose="020B0502020202020204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4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black"/>
              </a:solidFill>
              <a:latin typeface="Century Gothic" panose="020B0502020202020204"/>
              <a:cs typeface="Arial"/>
              <a:sym typeface="Arial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EEBE5-A81B-4461-A289-09BA19C7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08" y="734712"/>
            <a:ext cx="6710641" cy="1400531"/>
          </a:xfrm>
        </p:spPr>
        <p:txBody>
          <a:bodyPr anchor="ctr">
            <a:normAutofit/>
          </a:bodyPr>
          <a:lstStyle/>
          <a:p>
            <a:r>
              <a:rPr lang="en-US" sz="3733" dirty="0">
                <a:solidFill>
                  <a:srgbClr val="FFFFFF"/>
                </a:solidFill>
              </a:rPr>
              <a:t>UofM Counseling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A63B6-54A7-4091-B105-B642F449A5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33" y="2286162"/>
            <a:ext cx="8358484" cy="389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331F6A-DA09-422D-8CED-00C0B4585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prstClr val="white"/>
              </a:solidFill>
              <a:latin typeface="Century Gothic" panose="020B0502020202020204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C2F65-00C4-451C-8BFA-E765DEC17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0550" y="0"/>
            <a:ext cx="2411729" cy="6858000"/>
          </a:xfrm>
          <a:prstGeom prst="rect">
            <a:avLst/>
          </a:prstGeom>
          <a:solidFill>
            <a:schemeClr val="bg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prstClr val="white"/>
              </a:solidFill>
              <a:latin typeface="Century Gothic" panose="020B0502020202020204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DF752-B2A6-49DC-B474-8E1F71AF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5008" y="0"/>
            <a:ext cx="1078992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6C133"/>
              </a:solidFill>
              <a:latin typeface="Century Gothic" panose="020B0502020202020204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75BC93-11C6-4B40-859C-7ED50A50F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650"/>
            <a:ext cx="9144000" cy="66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33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115611" y="3387197"/>
            <a:ext cx="6575895" cy="65671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Where Tiger Talent Thrives</a:t>
            </a:r>
            <a:endParaRPr kumimoji="0" lang="en-US" sz="1650" b="0" i="1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88858" y="3278912"/>
            <a:ext cx="6629400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974558" y="1573129"/>
            <a:ext cx="6858000" cy="165765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all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Career services</a:t>
            </a:r>
            <a:br>
              <a:rPr kumimoji="0" lang="en-US" sz="4500" b="1" i="0" u="none" strike="noStrike" kern="1200" cap="all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95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717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Master Program: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33 credits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Main points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4 core courses: COMP 7012, 7212, 7612, 7712, At least 3 of the 4 have to be B- or better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Maximum 6 credits of non-coursework (project/thesis/independent studies etc.)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most 6 credits of 6000-level courses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Project/Thesis: COMP 7996 or COMP 7980</a:t>
            </a:r>
          </a:p>
          <a:p>
            <a:pPr lvl="1"/>
            <a:r>
              <a:rPr lang="en-US" sz="2400" dirty="0"/>
              <a:t>GPA : should be at least 3.0</a:t>
            </a:r>
          </a:p>
          <a:p>
            <a:pPr lvl="1"/>
            <a:r>
              <a:rPr lang="en-US" sz="2400" dirty="0"/>
              <a:t>Grades : should not have more than two “C+/C/C-”, No D or F</a:t>
            </a:r>
          </a:p>
          <a:p>
            <a:pPr lvl="1"/>
            <a:r>
              <a:rPr lang="en-US" sz="2400" dirty="0"/>
              <a:t>Programming test requirement</a:t>
            </a:r>
          </a:p>
        </p:txBody>
      </p:sp>
    </p:spTree>
    <p:extLst>
      <p:ext uri="{BB962C8B-B14F-4D97-AF65-F5344CB8AC3E}">
        <p14:creationId xmlns:p14="http://schemas.microsoft.com/office/powerpoint/2010/main" val="764239107"/>
      </p:ext>
    </p:extLst>
  </p:cSld>
  <p:clrMapOvr>
    <a:masterClrMapping/>
  </p:clrMapOvr>
  <p:transition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7250" y="1121343"/>
            <a:ext cx="7406640" cy="10172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Services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3427" y="2202205"/>
            <a:ext cx="8099914" cy="353061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Career Advising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Resume and Cover Letter Review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Mock Interviewing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FOCUS 2 Personality Assessment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Job and Internship Searching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Graduate School Planning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8DEE8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Connecting students with Employers 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Career Fairs, Workshops, On-Campus Interviews, Information/Recruiting Tables and more</a:t>
            </a:r>
            <a:r>
              <a:rPr kumimoji="0" lang="en-US" sz="2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57251" y="1966459"/>
            <a:ext cx="2285503" cy="9163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926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3945" y="1097489"/>
            <a:ext cx="7406640" cy="10172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Student Leadership and Professional Competencies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98995" y="2171632"/>
            <a:ext cx="7193446" cy="15475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554" y="2290273"/>
            <a:ext cx="5635462" cy="35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3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D204E-5B10-43FC-8BEB-0D8B18D1E21A}"/>
              </a:ext>
            </a:extLst>
          </p:cNvPr>
          <p:cNvSpPr txBox="1"/>
          <p:nvPr/>
        </p:nvSpPr>
        <p:spPr>
          <a:xfrm>
            <a:off x="4454107" y="2747087"/>
            <a:ext cx="243423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4A91"/>
                </a:solidFill>
                <a:effectLst/>
                <a:uLnTx/>
                <a:uFillTx/>
                <a:latin typeface="Formata" panose="02000506040000020004" pitchFamily="2" charset="0"/>
                <a:ea typeface="Malgun Gothic" panose="020B0503020000020004" pitchFamily="34" charset="-127"/>
                <a:cs typeface="+mn-cs"/>
              </a:rPr>
              <a:t>Dr. Jada Meeks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A91"/>
                </a:solidFill>
                <a:effectLst/>
                <a:uLnTx/>
                <a:uFillTx/>
                <a:latin typeface="Formata" panose="02000506040000020004" pitchFamily="2" charset="0"/>
                <a:ea typeface="Malgun Gothic" panose="020B0503020000020004" pitchFamily="34" charset="-127"/>
                <a:cs typeface="+mn-cs"/>
              </a:rPr>
              <a:t>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E8F55-A97B-4431-B768-CEC342BA3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0653" y="2050462"/>
            <a:ext cx="1335185" cy="2002778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1148492" y="1707264"/>
            <a:ext cx="6629400" cy="0"/>
          </a:xfrm>
          <a:prstGeom prst="line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1397822" y="857253"/>
            <a:ext cx="6275071" cy="855905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Your STEM Career Specialists</a:t>
            </a:r>
          </a:p>
        </p:txBody>
      </p:sp>
    </p:spTree>
    <p:extLst>
      <p:ext uri="{BB962C8B-B14F-4D97-AF65-F5344CB8AC3E}">
        <p14:creationId xmlns:p14="http://schemas.microsoft.com/office/powerpoint/2010/main" val="24658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480" y="857253"/>
            <a:ext cx="7960523" cy="4975328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12956" y="2325670"/>
            <a:ext cx="871370" cy="8471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594" y="2317631"/>
            <a:ext cx="4840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94761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918" y="857252"/>
            <a:ext cx="7853082" cy="4970507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12956" y="2325670"/>
            <a:ext cx="871370" cy="8471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594" y="2317631"/>
            <a:ext cx="4840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3274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5326" y="1714502"/>
            <a:ext cx="6572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Career Fair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Sep. 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8:30 am – 11:30 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Majors Career Fair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Sep. 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1pm - 4pm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Science, Technology and Math Career Fair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Oct. 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11am - 3pm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4950" y="1478361"/>
            <a:ext cx="57150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914448"/>
            <a:ext cx="4171950" cy="415498"/>
          </a:xfrm>
          <a:prstGeom prst="rect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CAREER FAIR CALENDARS</a:t>
            </a:r>
          </a:p>
        </p:txBody>
      </p:sp>
    </p:spTree>
    <p:extLst>
      <p:ext uri="{BB962C8B-B14F-4D97-AF65-F5344CB8AC3E}">
        <p14:creationId xmlns:p14="http://schemas.microsoft.com/office/powerpoint/2010/main" val="15344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753" y="0"/>
            <a:ext cx="5207508" cy="6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711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248"/>
            <a:ext cx="9134053" cy="683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5175" y="2264394"/>
            <a:ext cx="67437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CONNECTING WITH EMPLOYERS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Mock Interviews and Networking with Employers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Oct. 24</a:t>
            </a:r>
            <a:r>
              <a:rPr kumimoji="0" lang="en-US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1:00 - 4:00 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Nov. 1</a:t>
            </a:r>
            <a:r>
              <a:rPr kumimoji="0" lang="en-US" sz="2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1:00 – 4:00 pm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must register on TigerLink powered by Handshake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8568" y="1016067"/>
            <a:ext cx="4374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5900" y="1039066"/>
            <a:ext cx="588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STEM TIGER TALENT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CALENDAR</a:t>
            </a:r>
          </a:p>
        </p:txBody>
      </p:sp>
    </p:spTree>
    <p:extLst>
      <p:ext uri="{BB962C8B-B14F-4D97-AF65-F5344CB8AC3E}">
        <p14:creationId xmlns:p14="http://schemas.microsoft.com/office/powerpoint/2010/main" val="312602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7639" y="2551146"/>
            <a:ext cx="6515100" cy="74136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jmeeks@memphis.edu		901-678-3103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6296"/>
            <a:ext cx="9143999" cy="57150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STEM CAREER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4450" y="3829053"/>
            <a:ext cx="6515100" cy="1696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4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Website: Memphis.edu/stem	        Make appointments on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Tigerlink</a:t>
            </a:r>
          </a:p>
          <a:p>
            <a:pPr marL="1828800" marR="0" lvl="4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	    </a:t>
            </a:r>
          </a:p>
          <a:p>
            <a:pPr marL="1828800" marR="0" lvl="4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/>
              <a:ea typeface="+mn-ea"/>
              <a:cs typeface="+mn-cs"/>
            </a:endParaRPr>
          </a:p>
          <a:p>
            <a:pPr marL="1828800" marR="0" lvl="4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              		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/>
                <a:ea typeface="+mn-ea"/>
                <a:cs typeface="+mn-cs"/>
              </a:rPr>
              <a:t>UofMSTEMCareers	</a:t>
            </a:r>
          </a:p>
          <a:p>
            <a:pPr marL="1828800" marR="0" lvl="4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1" y="4330632"/>
            <a:ext cx="689372" cy="689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722" y="4355441"/>
            <a:ext cx="664563" cy="664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1" y="4355440"/>
            <a:ext cx="651836" cy="65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131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468" y="1417818"/>
            <a:ext cx="6422666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Your STEM Website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Memphis.edu/STEM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4503" y="3588524"/>
            <a:ext cx="5134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STEM Resume Samples</a:t>
            </a:r>
          </a:p>
          <a:p>
            <a:pPr marL="214308" marR="0" lvl="0" indent="-21430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Job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sites</a:t>
            </a:r>
          </a:p>
          <a:p>
            <a:pPr marL="214308" marR="0" lvl="0" indent="-21430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6033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Ph.D. Program – Requirements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Course credits</a:t>
            </a:r>
          </a:p>
          <a:p>
            <a:pPr eaLnBrk="1" hangingPunct="1"/>
            <a:r>
              <a:rPr lang="en-US" sz="2800" dirty="0"/>
              <a:t>Qualifying exams: 4 core courses</a:t>
            </a:r>
          </a:p>
          <a:p>
            <a:pPr eaLnBrk="1" hangingPunct="1"/>
            <a:r>
              <a:rPr lang="en-US" sz="2800" dirty="0"/>
              <a:t>Comprehensive exam/Dissertation Proposal</a:t>
            </a:r>
          </a:p>
          <a:p>
            <a:pPr eaLnBrk="1" hangingPunct="1"/>
            <a:r>
              <a:rPr lang="en-US" sz="2800" dirty="0"/>
              <a:t>Final Dissertation defense</a:t>
            </a:r>
          </a:p>
          <a:p>
            <a:pPr eaLnBrk="1" hangingPunct="1"/>
            <a:r>
              <a:rPr lang="en-US" sz="2800" dirty="0"/>
              <a:t>Remember to fill out the PhD curriculum planning form (on department website) the first semester.</a:t>
            </a:r>
          </a:p>
          <a:p>
            <a:pPr lvl="1"/>
            <a:r>
              <a:rPr lang="en-US" sz="2400" dirty="0"/>
              <a:t>Must be approved by advisor, graduate coordinator and 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3140445872"/>
      </p:ext>
    </p:extLst>
  </p:cSld>
  <p:clrMapOvr>
    <a:masterClrMapping/>
  </p:clrMapOvr>
  <p:transition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3468" y="1417816"/>
            <a:ext cx="6422666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STEM Social Media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UOFMSTEMCAREERS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953" y="3459163"/>
            <a:ext cx="1000028" cy="1000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400" y="3504767"/>
            <a:ext cx="908820" cy="908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79" y="3504767"/>
            <a:ext cx="908820" cy="90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1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/>
              <a:t>Ph.D. Program – Course credits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72 credits from Bachelor degree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you do not come with a Master’s</a:t>
            </a:r>
          </a:p>
          <a:p>
            <a:pPr lvl="2"/>
            <a:r>
              <a:rPr lang="en-US" sz="1600" dirty="0"/>
              <a:t>The 4 Master level core courses, must get at least B in all of them, before your first 36 credits </a:t>
            </a:r>
          </a:p>
          <a:p>
            <a:pPr lvl="2"/>
            <a:r>
              <a:rPr lang="en-US" sz="1600" dirty="0"/>
              <a:t>In case of failure, an additional exam will be given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you come with an approved Master, you need at least 36 credits (but maybe more)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Other requirements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9-15 credits of COMP 9000 (Dissertation) – must be consecutive and can't take until after passing proposal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least 18 credits of 8000-level or above courses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At most 15 credits of Independent studies</a:t>
            </a:r>
          </a:p>
        </p:txBody>
      </p:sp>
    </p:spTree>
    <p:extLst>
      <p:ext uri="{BB962C8B-B14F-4D97-AF65-F5344CB8AC3E}">
        <p14:creationId xmlns:p14="http://schemas.microsoft.com/office/powerpoint/2010/main" val="74912855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Master’s Degree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Courses and requirements similar to our MS degree</a:t>
            </a:r>
          </a:p>
          <a:p>
            <a:r>
              <a:rPr lang="en-US" sz="2800" dirty="0"/>
              <a:t>Give your transcript to advisor for evaluation</a:t>
            </a:r>
          </a:p>
          <a:p>
            <a:r>
              <a:rPr lang="en-US" sz="2800" dirty="0"/>
              <a:t>Advisor makes his/her recommendation to the graduate committee over email along with your transcript</a:t>
            </a:r>
          </a:p>
          <a:p>
            <a:r>
              <a:rPr lang="en-US" sz="2800" dirty="0"/>
              <a:t>If approved (up to 36 credits), put this info in the </a:t>
            </a:r>
            <a:r>
              <a:rPr lang="en-US" sz="2800" u="sng" dirty="0"/>
              <a:t>PhD curriculum planning form.</a:t>
            </a:r>
          </a:p>
          <a:p>
            <a:r>
              <a:rPr lang="en-US" sz="2800" dirty="0"/>
              <a:t>Put in degree candidacy form when graduating.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1060"/>
      </p:ext>
    </p:extLst>
  </p:cSld>
  <p:clrMapOvr>
    <a:masterClrMapping/>
  </p:clrMapOvr>
  <p:transition>
    <p:fade thruBlk="1"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m_tower_blue">
  <a:themeElements>
    <a:clrScheme name="student_temp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EAEEE"/>
      </a:accent1>
      <a:accent2>
        <a:srgbClr val="FFFFCC"/>
      </a:accent2>
      <a:accent3>
        <a:srgbClr val="FFFFFF"/>
      </a:accent3>
      <a:accent4>
        <a:srgbClr val="000000"/>
      </a:accent4>
      <a:accent5>
        <a:srgbClr val="C6D3F5"/>
      </a:accent5>
      <a:accent6>
        <a:srgbClr val="E7E7B9"/>
      </a:accent6>
      <a:hlink>
        <a:srgbClr val="000099"/>
      </a:hlink>
      <a:folHlink>
        <a:srgbClr val="B2B2B2"/>
      </a:folHlink>
    </a:clrScheme>
    <a:fontScheme name="student_temp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udent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ent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ent_tem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EAEEE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6D3F5"/>
        </a:accent5>
        <a:accent6>
          <a:srgbClr val="E7E7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3470</Words>
  <Application>Microsoft Office PowerPoint</Application>
  <PresentationFormat>On-screen Show (4:3)</PresentationFormat>
  <Paragraphs>535</Paragraphs>
  <Slides>70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70</vt:i4>
      </vt:variant>
    </vt:vector>
  </HeadingPairs>
  <TitlesOfParts>
    <vt:vector size="93" baseType="lpstr">
      <vt:lpstr>Arial</vt:lpstr>
      <vt:lpstr>Calibri</vt:lpstr>
      <vt:lpstr>Calibri Light</vt:lpstr>
      <vt:lpstr>Cambria</vt:lpstr>
      <vt:lpstr>Century Gothic</vt:lpstr>
      <vt:lpstr>Corbel</vt:lpstr>
      <vt:lpstr>Formata</vt:lpstr>
      <vt:lpstr>Lato</vt:lpstr>
      <vt:lpstr>Noto Sans Symbols</vt:lpstr>
      <vt:lpstr>Open Sans</vt:lpstr>
      <vt:lpstr>Poppins</vt:lpstr>
      <vt:lpstr>Raleway</vt:lpstr>
      <vt:lpstr>Trebuchet MS</vt:lpstr>
      <vt:lpstr>Verdana</vt:lpstr>
      <vt:lpstr>Wingdings</vt:lpstr>
      <vt:lpstr>Wingdings 3</vt:lpstr>
      <vt:lpstr>Streamline</vt:lpstr>
      <vt:lpstr>Slice</vt:lpstr>
      <vt:lpstr>1_Office Theme</vt:lpstr>
      <vt:lpstr>Ion</vt:lpstr>
      <vt:lpstr>Office Theme</vt:lpstr>
      <vt:lpstr>Network</vt:lpstr>
      <vt:lpstr>um_tower_blue</vt:lpstr>
      <vt:lpstr>Computer Science Graduate Students Orientation </vt:lpstr>
      <vt:lpstr>Agenda</vt:lpstr>
      <vt:lpstr>Department of Computer Science</vt:lpstr>
      <vt:lpstr>The roll-call (our faculty)</vt:lpstr>
      <vt:lpstr>Who I should HAVE MET </vt:lpstr>
      <vt:lpstr>Master Program: Requirements</vt:lpstr>
      <vt:lpstr>Ph.D. Program – Requirements</vt:lpstr>
      <vt:lpstr>Ph.D. Program – Course credits</vt:lpstr>
      <vt:lpstr>Approved Master’s Degree</vt:lpstr>
      <vt:lpstr>Ph.D. Program – Comprehensive exam/Dissertation proposal</vt:lpstr>
      <vt:lpstr>Ph.D. Program – Dissertation defense</vt:lpstr>
      <vt:lpstr>Ph.D. Program – What to do NOW!</vt:lpstr>
      <vt:lpstr>Programming Test</vt:lpstr>
      <vt:lpstr>Course Registration</vt:lpstr>
      <vt:lpstr>Not all courses count…</vt:lpstr>
      <vt:lpstr>Academic Fraud</vt:lpstr>
      <vt:lpstr>Academic Probation</vt:lpstr>
      <vt:lpstr>Other Common Issues</vt:lpstr>
      <vt:lpstr>Misc Information</vt:lpstr>
      <vt:lpstr>Computer Science Graduate Assistants Orientation</vt:lpstr>
      <vt:lpstr>Computer Science Graduate Students Orientation </vt:lpstr>
      <vt:lpstr>Agenda</vt:lpstr>
      <vt:lpstr>Department of Computer Science</vt:lpstr>
      <vt:lpstr>The roll-call (our faculty)</vt:lpstr>
      <vt:lpstr>Who I should HAVE MET </vt:lpstr>
      <vt:lpstr>Master Program: Requirements</vt:lpstr>
      <vt:lpstr>Ph.D. Program – Requirements</vt:lpstr>
      <vt:lpstr>Ph.D. Program – Course credits</vt:lpstr>
      <vt:lpstr>Approved Master’s Degree</vt:lpstr>
      <vt:lpstr>Ph.D. Program – Comprehensive exam/Dissertation proposal</vt:lpstr>
      <vt:lpstr>Ph.D. Program – Dissertation defense</vt:lpstr>
      <vt:lpstr>Ph.D. Program – What to do NOW!</vt:lpstr>
      <vt:lpstr>Programming Test</vt:lpstr>
      <vt:lpstr>Course Registration</vt:lpstr>
      <vt:lpstr>Not all courses count…</vt:lpstr>
      <vt:lpstr>Academic Fraud</vt:lpstr>
      <vt:lpstr>Academic Probation</vt:lpstr>
      <vt:lpstr>Other Common Issues</vt:lpstr>
      <vt:lpstr>Misc Information</vt:lpstr>
      <vt:lpstr>GA responsibilities</vt:lpstr>
      <vt:lpstr>GA Responsibilities</vt:lpstr>
      <vt:lpstr>GA Responsibilities</vt:lpstr>
      <vt:lpstr>Teaching Assistants</vt:lpstr>
      <vt:lpstr>Resources</vt:lpstr>
      <vt:lpstr>Rules and regulations</vt:lpstr>
      <vt:lpstr>Rules and regulations -- extension</vt:lpstr>
      <vt:lpstr>CS Graduate Student Association</vt:lpstr>
      <vt:lpstr>ACM Student chapter</vt:lpstr>
      <vt:lpstr>Who are we</vt:lpstr>
      <vt:lpstr>Why should you join</vt:lpstr>
      <vt:lpstr>contact</vt:lpstr>
      <vt:lpstr>WHO WE ARE</vt:lpstr>
      <vt:lpstr>PowerPoint Presentation</vt:lpstr>
      <vt:lpstr>PowerPoint Presentation</vt:lpstr>
      <vt:lpstr>Past Events</vt:lpstr>
      <vt:lpstr>Get Connected</vt:lpstr>
      <vt:lpstr>UofM Counseling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CAREER DEVELOPMENT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Graduate Student Association</dc:title>
  <dc:creator>Lyndsey DeNise Rush (ldrush)</dc:creator>
  <cp:lastModifiedBy>Kriangsiri Malasri (kmalasri)</cp:lastModifiedBy>
  <cp:revision>5</cp:revision>
  <dcterms:created xsi:type="dcterms:W3CDTF">2019-09-10T18:19:53Z</dcterms:created>
  <dcterms:modified xsi:type="dcterms:W3CDTF">2019-09-13T18:12:09Z</dcterms:modified>
</cp:coreProperties>
</file>