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302" r:id="rId3"/>
    <p:sldId id="309" r:id="rId4"/>
    <p:sldId id="258" r:id="rId5"/>
    <p:sldId id="260" r:id="rId6"/>
    <p:sldId id="261" r:id="rId7"/>
    <p:sldId id="303" r:id="rId8"/>
    <p:sldId id="259" r:id="rId9"/>
    <p:sldId id="304" r:id="rId10"/>
    <p:sldId id="310" r:id="rId11"/>
    <p:sldId id="257" r:id="rId12"/>
    <p:sldId id="305" r:id="rId13"/>
    <p:sldId id="306" r:id="rId14"/>
    <p:sldId id="307" r:id="rId15"/>
    <p:sldId id="308" r:id="rId16"/>
    <p:sldId id="263" r:id="rId17"/>
    <p:sldId id="31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97D6"/>
    <a:srgbClr val="37D142"/>
    <a:srgbClr val="042CA1"/>
    <a:srgbClr val="2E6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2" autoAdjust="0"/>
    <p:restoredTop sz="86462"/>
  </p:normalViewPr>
  <p:slideViewPr>
    <p:cSldViewPr snapToGrid="0">
      <p:cViewPr varScale="1">
        <p:scale>
          <a:sx n="188" d="100"/>
          <a:sy n="188" d="100"/>
        </p:scale>
        <p:origin x="1792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217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FA1FE-4248-5D4F-9DE1-6D6634CA3ED8}" type="datetimeFigureOut">
              <a:rPr lang="en-US" smtClean="0"/>
              <a:t>8/17/20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9E65EF-6CA5-6748-8746-9D86401AF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6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CEC14-D56D-4D94-805B-8628FC609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6BB50A-B3DA-47B5-B6AF-6AD3F2EFBE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DE22C-480D-461B-A4BC-F679C7128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8/17/20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5A5BC6-0035-4D99-A7E7-AF5554FE8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89F76-7858-403E-84C4-0AE095D31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428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AF54E-3922-4F10-B76F-A21660D2C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815F08-4AEB-4FDB-A7FD-6C55DC8BC8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BDCF01-548B-4E0C-8BFB-F4F9D44BF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8/17/20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B8F5CC-71B3-4DBC-865D-74754E624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376A14-8AFD-42C6-BBA6-63D087186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256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EDC664-DFDC-43FA-864B-51F24E9C33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C94CF-762E-4B40-9B1F-DD012AC5EB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D7445-0182-4527-958F-446D76927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8/17/20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E61CB-B33E-4500-BAC5-D4304846F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4210C-E83F-412F-9A97-A354A232C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151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B70C7-4AB8-4BF1-AA8A-17D7F6AFD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8CB8C7-81B8-4F1F-839E-31F3430F2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5B368-6BBF-4D28-8D48-A3ABB3B34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8/17/20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F500C-DC62-4A0E-A1DE-53728A159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B1137-8FDA-418D-A755-FA6D573E7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58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6C29E-088E-49CE-9DE1-5EF169511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E48CA3-39FE-4C5E-AE17-48F7623B6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020F8-3663-443B-8E8E-EF97FCE50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8/17/20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5FAFBE-4822-473B-9FCE-5E713967B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D135E-41FF-4B13-8028-0CD3D8588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290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941C1-04E2-4426-8BBF-2A5287825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C10AC-140D-4213-9CF1-C7E7E939F6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6A8A03-F04C-46C2-A2D6-8CACFE417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C2D736-DE44-425E-A413-D50297E6F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8/17/20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FBA2D3-43EE-4670-AA73-08A44BDF1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9DC748-802A-40AF-82BF-DB0960DC6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71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9A3E8-DF51-43E1-A936-DD6228FD9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57A895-533E-4AFA-ACB8-CDF52F225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03F0DE-DB04-4488-A79B-C42D57593D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1710B1-AED2-493E-B575-FDA5743BA1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3F1082-FAD4-4C28-93FD-7A277A366D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57375D-C7EA-4475-AE84-5FDDA8617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8/17/20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E2E199-D33B-42EA-BC93-0D23DA961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B72E4A-DF3D-4118-80D2-D0943A73E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1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63EDE-2938-490F-8472-A52368D73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71FF3-F136-4E1B-BE95-638C12CF0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8/17/20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CC4F27-2C84-4B79-8F09-1C8D211F0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065302-408B-4B5C-87A5-66647E54C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205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B79238-0E76-4B81-A1BA-78DEFE1E3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8/17/20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1ABEAA-6A18-4789-88B8-6D6C7C43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91BC46-C572-4B47-83D6-F0EB7C633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86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1DC15-9FE6-4596-B9C2-2B4DD2EE2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07456-58ED-42C8-84C9-827B1F477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D81D98-DDF1-450B-BA2B-A4C2B229F4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67383A-0A29-43D1-86A4-15B18D65B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8/17/20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7D330A-181B-43D2-AB3C-8BD8AFAAA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FD000B-4EB9-4EA2-8237-84C5D88A5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63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047A1-BB49-469D-9A74-912259DD4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9311E5-851B-4CC8-8D47-985FB0A15C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2120F1-BF6A-488F-B2BB-708469C066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10A93A-E5B1-4803-AD14-77D52336D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8/17/20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A0D12E-521E-4C41-8DE5-F45FF7C84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A00E40-FD28-43AC-9033-0D8CFE636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54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A0A5B-8410-4B38-BFF8-FACEC57F1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733EB6-5334-4B3F-948C-6CF5788E0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5AEB3A-0D0F-4741-AF04-514D23ADCF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7B187-168D-4FDA-B0A0-BAB9EC992736}" type="datetimeFigureOut">
              <a:rPr lang="en-US" smtClean="0"/>
              <a:t>8/17/20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7817F-21C5-4CEA-A93B-7D99A14598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4BFBF-C4D5-45C8-8C77-F630BD39C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0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mphis.edu/gradschool/current_students/ga.php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CCE86DB-A69A-FA4A-BD65-4B8539E4C7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9DD906-A1FD-4D4D-AFE9-A6681776C2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Graduate Assistant Orientation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637755-7596-425B-9BC0-4E1DA510E4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1"/>
            <a:r>
              <a:rPr lang="en-US" dirty="0"/>
              <a:t>Dr. Scott Fleming</a:t>
            </a:r>
          </a:p>
          <a:p>
            <a:pPr lvl="1"/>
            <a:r>
              <a:rPr lang="en-US" dirty="0"/>
              <a:t>Fall 2020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BD0772-C664-9D4E-9FDB-686FFE4699E3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7" t="5967" b="16502"/>
          <a:stretch/>
        </p:blipFill>
        <p:spPr bwMode="auto">
          <a:xfrm>
            <a:off x="326471" y="82349"/>
            <a:ext cx="5270765" cy="18932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75345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8C047E1-EB46-6843-9979-293A740A1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Rules and Regulations</a:t>
            </a:r>
          </a:p>
        </p:txBody>
      </p:sp>
    </p:spTree>
    <p:extLst>
      <p:ext uri="{BB962C8B-B14F-4D97-AF65-F5344CB8AC3E}">
        <p14:creationId xmlns:p14="http://schemas.microsoft.com/office/powerpoint/2010/main" val="3635868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8CF13-5ECA-254A-A768-1D34AEDBF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Required Start Date for Dept GAs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FE1F2-7311-1A41-9AD4-E166F81E6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15815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Required: On campus one week before start of semester</a:t>
            </a:r>
          </a:p>
          <a:p>
            <a:pPr>
              <a:spcBef>
                <a:spcPts val="2200"/>
              </a:spcBef>
            </a:pPr>
            <a:r>
              <a:rPr lang="en-US" dirty="0"/>
              <a:t>Possible Consequences: GA terminated without notice</a:t>
            </a:r>
          </a:p>
          <a:p>
            <a:pPr>
              <a:spcBef>
                <a:spcPts val="2200"/>
              </a:spcBef>
            </a:pPr>
            <a:r>
              <a:rPr lang="en-US" dirty="0"/>
              <a:t>Only under exceptional circumstances will extension be granted</a:t>
            </a:r>
          </a:p>
          <a:p>
            <a:pPr lvl="2"/>
            <a:r>
              <a:rPr lang="en-US" dirty="0"/>
              <a:t>“Attend my brother’s wedding” – NOT an exceptional circumstance</a:t>
            </a:r>
          </a:p>
          <a:p>
            <a:pPr lvl="2"/>
            <a:r>
              <a:rPr lang="en-US" dirty="0"/>
              <a:t>“Caring for my mother who is in serious illness” can be</a:t>
            </a:r>
          </a:p>
          <a:p>
            <a:pPr lvl="2"/>
            <a:r>
              <a:rPr lang="en-US" dirty="0"/>
              <a:t>We may require written proof</a:t>
            </a:r>
          </a:p>
        </p:txBody>
      </p:sp>
    </p:spTree>
    <p:extLst>
      <p:ext uri="{BB962C8B-B14F-4D97-AF65-F5344CB8AC3E}">
        <p14:creationId xmlns:p14="http://schemas.microsoft.com/office/powerpoint/2010/main" val="1739998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E105E-3564-7B40-B9E0-385680306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Minimum GPA Requirement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248D4-062E-B94E-AF72-E354EC769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GAs must maintain at least </a:t>
            </a:r>
            <a:r>
              <a:rPr lang="en-US" b="1" dirty="0">
                <a:solidFill>
                  <a:srgbClr val="0297D6"/>
                </a:solidFill>
              </a:rPr>
              <a:t>3.0 GPA</a:t>
            </a:r>
          </a:p>
          <a:p>
            <a:pPr>
              <a:spcBef>
                <a:spcPts val="2200"/>
              </a:spcBef>
            </a:pPr>
            <a:r>
              <a:rPr lang="en-US" dirty="0"/>
              <a:t>GAs with less will be terminated</a:t>
            </a:r>
          </a:p>
          <a:p>
            <a:pPr>
              <a:spcBef>
                <a:spcPts val="2200"/>
              </a:spcBef>
            </a:pPr>
            <a:r>
              <a:rPr lang="en-US" b="1" dirty="0">
                <a:solidFill>
                  <a:srgbClr val="FF0000"/>
                </a:solidFill>
              </a:rPr>
              <a:t>No exceptions!</a:t>
            </a:r>
          </a:p>
        </p:txBody>
      </p:sp>
    </p:spTree>
    <p:extLst>
      <p:ext uri="{BB962C8B-B14F-4D97-AF65-F5344CB8AC3E}">
        <p14:creationId xmlns:p14="http://schemas.microsoft.com/office/powerpoint/2010/main" val="173530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15BD7-2E41-2445-AB39-DE0429880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Minimum Enrollment </a:t>
            </a:r>
            <a:r>
              <a:rPr lang="en-US" dirty="0" err="1"/>
              <a:t>Requirment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42487D-9B85-CF45-80E2-15C7654A6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GAs must enroll in at least </a:t>
            </a:r>
            <a:r>
              <a:rPr lang="en-US" b="1" dirty="0">
                <a:solidFill>
                  <a:srgbClr val="0297D6"/>
                </a:solidFill>
              </a:rPr>
              <a:t>9 credit hours</a:t>
            </a:r>
          </a:p>
          <a:p>
            <a:pPr>
              <a:spcBef>
                <a:spcPts val="2200"/>
              </a:spcBef>
            </a:pPr>
            <a:r>
              <a:rPr lang="en-US" dirty="0"/>
              <a:t>Exception: Only thesis/dissertation credits remain</a:t>
            </a:r>
          </a:p>
          <a:p>
            <a:pPr lvl="1"/>
            <a:r>
              <a:rPr lang="en-US" dirty="0"/>
              <a:t>Assumes that PhDs have passed comprehensive/proposal</a:t>
            </a:r>
          </a:p>
          <a:p>
            <a:pPr>
              <a:spcBef>
                <a:spcPts val="2200"/>
              </a:spcBef>
            </a:pPr>
            <a:r>
              <a:rPr lang="en-US" dirty="0"/>
              <a:t>CS Dept will pay for max of 9 credits</a:t>
            </a:r>
          </a:p>
        </p:txBody>
      </p:sp>
    </p:spTree>
    <p:extLst>
      <p:ext uri="{BB962C8B-B14F-4D97-AF65-F5344CB8AC3E}">
        <p14:creationId xmlns:p14="http://schemas.microsoft.com/office/powerpoint/2010/main" val="703108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BDC66-56FC-E240-9074-75ACAE288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International Student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F711A-2233-FF4A-9EFC-456448FF2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Limit on number of hours you can work</a:t>
            </a:r>
          </a:p>
          <a:p>
            <a:pPr>
              <a:spcBef>
                <a:spcPts val="2200"/>
              </a:spcBef>
            </a:pPr>
            <a:r>
              <a:rPr lang="en-US" dirty="0"/>
              <a:t>SPEAK test required if you are assigned to teach a course as an instructor</a:t>
            </a:r>
          </a:p>
        </p:txBody>
      </p:sp>
    </p:spTree>
    <p:extLst>
      <p:ext uri="{BB962C8B-B14F-4D97-AF65-F5344CB8AC3E}">
        <p14:creationId xmlns:p14="http://schemas.microsoft.com/office/powerpoint/2010/main" val="38475765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8BA68-6DBD-7142-9531-65EE8872C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Info on GA Rules and 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013C0-86CE-ED48-B4BB-E560941A27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www.memphis.edu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gradschool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current_students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ga.php</a:t>
            </a:r>
            <a:endParaRPr lang="en-US" dirty="0"/>
          </a:p>
          <a:p>
            <a:pPr>
              <a:spcBef>
                <a:spcPts val="2200"/>
              </a:spcBef>
            </a:pPr>
            <a:r>
              <a:rPr lang="en-US" dirty="0"/>
              <a:t>Also, read and understand your </a:t>
            </a:r>
            <a:r>
              <a:rPr lang="en-US" b="1" dirty="0">
                <a:solidFill>
                  <a:srgbClr val="0297D6"/>
                </a:solidFill>
              </a:rPr>
              <a:t>GA contract</a:t>
            </a:r>
          </a:p>
        </p:txBody>
      </p:sp>
    </p:spTree>
    <p:extLst>
      <p:ext uri="{BB962C8B-B14F-4D97-AF65-F5344CB8AC3E}">
        <p14:creationId xmlns:p14="http://schemas.microsoft.com/office/powerpoint/2010/main" val="40262404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BEDF7-FBD9-4D4C-B0FC-7B331CCAC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on CS Dept GAs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DA22F-209D-7447-94B9-504A751F9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200"/>
              </a:spcBef>
            </a:pPr>
            <a:r>
              <a:rPr lang="en-US" dirty="0"/>
              <a:t>3-semester limit for MS students</a:t>
            </a:r>
          </a:p>
          <a:p>
            <a:pPr>
              <a:spcBef>
                <a:spcPts val="2200"/>
              </a:spcBef>
            </a:pPr>
            <a:r>
              <a:rPr lang="en-US" dirty="0"/>
              <a:t>5-year limit for PhD students (but no guarantees)</a:t>
            </a:r>
          </a:p>
          <a:p>
            <a:pPr>
              <a:spcBef>
                <a:spcPts val="2200"/>
              </a:spcBef>
            </a:pPr>
            <a:r>
              <a:rPr lang="en-US" dirty="0"/>
              <a:t>Exceptions can be granted if recommended for good performance</a:t>
            </a:r>
          </a:p>
        </p:txBody>
      </p:sp>
    </p:spTree>
    <p:extLst>
      <p:ext uri="{BB962C8B-B14F-4D97-AF65-F5344CB8AC3E}">
        <p14:creationId xmlns:p14="http://schemas.microsoft.com/office/powerpoint/2010/main" val="39829630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58C5C-C0D9-A542-93D8-C49295660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3EA56-FDC6-7847-AE19-7B09EE4F2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You're a representative of the CS Dept – be </a:t>
            </a:r>
            <a:r>
              <a:rPr lang="en-US" b="1" dirty="0">
                <a:solidFill>
                  <a:srgbClr val="0297D6"/>
                </a:solidFill>
              </a:rPr>
              <a:t>professional</a:t>
            </a:r>
            <a:r>
              <a:rPr lang="en-US" dirty="0"/>
              <a:t>!</a:t>
            </a:r>
          </a:p>
          <a:p>
            <a:r>
              <a:rPr lang="en-US" dirty="0"/>
              <a:t>Maintain at least weekly </a:t>
            </a:r>
            <a:r>
              <a:rPr lang="en-US" b="1" dirty="0">
                <a:solidFill>
                  <a:srgbClr val="0297D6"/>
                </a:solidFill>
              </a:rPr>
              <a:t>communication</a:t>
            </a:r>
            <a:r>
              <a:rPr lang="en-US" dirty="0"/>
              <a:t> with your supervisor</a:t>
            </a:r>
          </a:p>
          <a:p>
            <a:r>
              <a:rPr lang="en-US" dirty="0"/>
              <a:t>Mind the </a:t>
            </a:r>
            <a:r>
              <a:rPr lang="en-US" b="1" dirty="0">
                <a:solidFill>
                  <a:srgbClr val="0297D6"/>
                </a:solidFill>
              </a:rPr>
              <a:t>rules</a:t>
            </a:r>
            <a:r>
              <a:rPr lang="en-US" dirty="0"/>
              <a:t>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86E7DED-097C-3D40-ACFF-28411024D5A4}"/>
              </a:ext>
            </a:extLst>
          </p:cNvPr>
          <p:cNvSpPr/>
          <p:nvPr/>
        </p:nvSpPr>
        <p:spPr>
          <a:xfrm>
            <a:off x="2133794" y="3759816"/>
            <a:ext cx="792441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Have a great semester, and</a:t>
            </a:r>
            <a:b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</a:br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make us proud!</a:t>
            </a:r>
          </a:p>
        </p:txBody>
      </p:sp>
    </p:spTree>
    <p:extLst>
      <p:ext uri="{BB962C8B-B14F-4D97-AF65-F5344CB8AC3E}">
        <p14:creationId xmlns:p14="http://schemas.microsoft.com/office/powerpoint/2010/main" val="51146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5DF14-808F-2D4E-9950-9D76EE973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dirty="0"/>
              <a:t>Types of GA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5B855-6FD4-E144-8762-E2518EAB7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3707"/>
            <a:ext cx="10515600" cy="4883256"/>
          </a:xfrm>
        </p:spPr>
        <p:txBody>
          <a:bodyPr/>
          <a:lstStyle/>
          <a:p>
            <a:r>
              <a:rPr lang="en-US" dirty="0"/>
              <a:t>Department GA</a:t>
            </a:r>
          </a:p>
          <a:p>
            <a:pPr lvl="1"/>
            <a:r>
              <a:rPr lang="en-US" dirty="0"/>
              <a:t>Hired by the department</a:t>
            </a:r>
          </a:p>
          <a:p>
            <a:pPr lvl="1"/>
            <a:r>
              <a:rPr lang="en-US" dirty="0"/>
              <a:t>Duties may include, but not limited to</a:t>
            </a:r>
          </a:p>
          <a:p>
            <a:pPr lvl="2"/>
            <a:r>
              <a:rPr lang="en-US" dirty="0"/>
              <a:t>Grading</a:t>
            </a:r>
          </a:p>
          <a:p>
            <a:pPr lvl="2"/>
            <a:r>
              <a:rPr lang="en-US" dirty="0"/>
              <a:t>Office hours</a:t>
            </a:r>
          </a:p>
          <a:p>
            <a:pPr lvl="2"/>
            <a:r>
              <a:rPr lang="en-US" dirty="0"/>
              <a:t>Lab hours</a:t>
            </a:r>
          </a:p>
          <a:p>
            <a:pPr lvl="2"/>
            <a:r>
              <a:rPr lang="en-US" dirty="0"/>
              <a:t>Teaching support</a:t>
            </a:r>
          </a:p>
          <a:p>
            <a:pPr lvl="2"/>
            <a:r>
              <a:rPr lang="en-US" dirty="0"/>
              <a:t>Teaching as an instructor</a:t>
            </a:r>
          </a:p>
          <a:p>
            <a:pPr lvl="2"/>
            <a:r>
              <a:rPr lang="en-US" dirty="0"/>
              <a:t>Technical support</a:t>
            </a:r>
          </a:p>
          <a:p>
            <a:pPr lvl="2"/>
            <a:r>
              <a:rPr lang="en-US" dirty="0"/>
              <a:t>Research</a:t>
            </a:r>
          </a:p>
          <a:p>
            <a:pPr>
              <a:spcBef>
                <a:spcPts val="2200"/>
              </a:spcBef>
            </a:pPr>
            <a:r>
              <a:rPr lang="en-US" dirty="0"/>
              <a:t>Research GA (RA)</a:t>
            </a:r>
          </a:p>
          <a:p>
            <a:pPr lvl="1"/>
            <a:r>
              <a:rPr lang="en-US" dirty="0"/>
              <a:t>Hired by the faculty under his/her grant</a:t>
            </a:r>
          </a:p>
          <a:p>
            <a:pPr lvl="1"/>
            <a:r>
              <a:rPr lang="en-US" dirty="0"/>
              <a:t>Duties are research focused and specified by supervisor</a:t>
            </a:r>
          </a:p>
        </p:txBody>
      </p:sp>
    </p:spTree>
    <p:extLst>
      <p:ext uri="{BB962C8B-B14F-4D97-AF65-F5344CB8AC3E}">
        <p14:creationId xmlns:p14="http://schemas.microsoft.com/office/powerpoint/2010/main" val="660391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34007-CDD3-5C40-B29E-7C8305CFB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GA Responsibilities</a:t>
            </a:r>
          </a:p>
        </p:txBody>
      </p:sp>
    </p:spTree>
    <p:extLst>
      <p:ext uri="{BB962C8B-B14F-4D97-AF65-F5344CB8AC3E}">
        <p14:creationId xmlns:p14="http://schemas.microsoft.com/office/powerpoint/2010/main" val="464229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382CA-91BB-7048-922E-B2F1CDA73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5E891-2FB9-8B40-9154-6BAB5703D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are a </a:t>
            </a:r>
            <a:r>
              <a:rPr lang="en-US" b="1" dirty="0">
                <a:solidFill>
                  <a:srgbClr val="0297D6"/>
                </a:solidFill>
              </a:rPr>
              <a:t>representative</a:t>
            </a:r>
            <a:r>
              <a:rPr lang="en-US" dirty="0"/>
              <a:t> of the department</a:t>
            </a:r>
          </a:p>
          <a:p>
            <a:pPr lvl="1"/>
            <a:r>
              <a:rPr lang="en-US" dirty="0"/>
              <a:t>Professional behavior expected</a:t>
            </a:r>
          </a:p>
          <a:p>
            <a:pPr>
              <a:spcBef>
                <a:spcPts val="2200"/>
              </a:spcBef>
            </a:pPr>
            <a:r>
              <a:rPr lang="en-US" dirty="0"/>
              <a:t>You are being paid to do a </a:t>
            </a:r>
            <a:r>
              <a:rPr lang="en-US" b="1" dirty="0">
                <a:solidFill>
                  <a:srgbClr val="0297D6"/>
                </a:solidFill>
              </a:rPr>
              <a:t>job</a:t>
            </a:r>
          </a:p>
          <a:p>
            <a:pPr lvl="1"/>
            <a:r>
              <a:rPr lang="en-US" dirty="0"/>
              <a:t>20 hours or less as stated in your GA contract</a:t>
            </a:r>
          </a:p>
          <a:p>
            <a:pPr>
              <a:spcBef>
                <a:spcPts val="2200"/>
              </a:spcBef>
            </a:pPr>
            <a:r>
              <a:rPr lang="en-US" dirty="0"/>
              <a:t>You are expected to fulfill tasks in an </a:t>
            </a:r>
            <a:r>
              <a:rPr lang="en-US" b="1" dirty="0">
                <a:solidFill>
                  <a:srgbClr val="0297D6"/>
                </a:solidFill>
              </a:rPr>
              <a:t>outstanding</a:t>
            </a:r>
            <a:r>
              <a:rPr lang="en-US" dirty="0"/>
              <a:t> manner</a:t>
            </a:r>
          </a:p>
          <a:p>
            <a:pPr>
              <a:spcBef>
                <a:spcPts val="2200"/>
              </a:spcBef>
            </a:pPr>
            <a:r>
              <a:rPr lang="en-US" dirty="0"/>
              <a:t>Avoid excuse-making</a:t>
            </a:r>
          </a:p>
          <a:p>
            <a:pPr lvl="1"/>
            <a:r>
              <a:rPr lang="en-US" dirty="0"/>
              <a:t>“I have an exam in 3 hours” </a:t>
            </a:r>
            <a:r>
              <a:rPr lang="en-US" b="1" dirty="0">
                <a:solidFill>
                  <a:srgbClr val="FF0000"/>
                </a:solidFill>
              </a:rPr>
              <a:t>– Not acceptable</a:t>
            </a:r>
          </a:p>
          <a:p>
            <a:pPr lvl="1"/>
            <a:r>
              <a:rPr lang="en-US" dirty="0"/>
              <a:t>“I have to go shopping” </a:t>
            </a:r>
            <a:r>
              <a:rPr lang="en-US" b="1" dirty="0">
                <a:solidFill>
                  <a:srgbClr val="FF0000"/>
                </a:solidFill>
              </a:rPr>
              <a:t>– Not acceptable</a:t>
            </a:r>
          </a:p>
        </p:txBody>
      </p:sp>
    </p:spTree>
    <p:extLst>
      <p:ext uri="{BB962C8B-B14F-4D97-AF65-F5344CB8AC3E}">
        <p14:creationId xmlns:p14="http://schemas.microsoft.com/office/powerpoint/2010/main" val="954909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E3D09-C12C-3945-948B-C5CFAA6ED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Teaching Assistant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B8A92-0279-6641-AD20-B6BAE6A75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Hold office hours</a:t>
            </a:r>
          </a:p>
          <a:p>
            <a:pPr lvl="1"/>
            <a:r>
              <a:rPr lang="en-US" dirty="0"/>
              <a:t>Guideline: At least 5 hours per week, spread across at least 2 days</a:t>
            </a:r>
          </a:p>
          <a:p>
            <a:pPr>
              <a:spcBef>
                <a:spcPts val="2200"/>
              </a:spcBef>
            </a:pPr>
            <a:r>
              <a:rPr lang="en-US" dirty="0"/>
              <a:t>Grade homework and exams in a timely fashion</a:t>
            </a:r>
          </a:p>
          <a:p>
            <a:pPr lvl="1"/>
            <a:r>
              <a:rPr lang="en-US" dirty="0"/>
              <a:t>Guideline: 1-week turnaround</a:t>
            </a:r>
          </a:p>
          <a:p>
            <a:pPr>
              <a:spcBef>
                <a:spcPts val="2200"/>
              </a:spcBef>
            </a:pPr>
            <a:r>
              <a:rPr lang="en-US" dirty="0"/>
              <a:t>Attend classes if asked by the instructor</a:t>
            </a:r>
          </a:p>
        </p:txBody>
      </p:sp>
    </p:spTree>
    <p:extLst>
      <p:ext uri="{BB962C8B-B14F-4D97-AF65-F5344CB8AC3E}">
        <p14:creationId xmlns:p14="http://schemas.microsoft.com/office/powerpoint/2010/main" val="890926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B440-F53C-714C-B116-8591B1D64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 Usage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3AD8B-C3F6-5649-B171-1821B53EB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Resources:</a:t>
            </a:r>
          </a:p>
          <a:p>
            <a:pPr lvl="1"/>
            <a:r>
              <a:rPr lang="en-US" dirty="0"/>
              <a:t>Computer resources</a:t>
            </a:r>
          </a:p>
          <a:p>
            <a:pPr lvl="1"/>
            <a:r>
              <a:rPr lang="en-US" dirty="0"/>
              <a:t>Photocopiers</a:t>
            </a:r>
          </a:p>
          <a:p>
            <a:pPr lvl="1"/>
            <a:r>
              <a:rPr lang="en-US" dirty="0"/>
              <a:t>Stationary</a:t>
            </a:r>
          </a:p>
          <a:p>
            <a:pPr>
              <a:spcBef>
                <a:spcPts val="2200"/>
              </a:spcBef>
            </a:pPr>
            <a:r>
              <a:rPr lang="en-US" dirty="0"/>
              <a:t>Use for job-related purposes only</a:t>
            </a:r>
          </a:p>
          <a:p>
            <a:pPr>
              <a:spcBef>
                <a:spcPts val="2200"/>
              </a:spcBef>
            </a:pPr>
            <a:r>
              <a:rPr lang="en-US" dirty="0"/>
              <a:t>Do not violate copyright</a:t>
            </a:r>
          </a:p>
          <a:p>
            <a:pPr>
              <a:spcBef>
                <a:spcPts val="2200"/>
              </a:spcBef>
            </a:pPr>
            <a:r>
              <a:rPr lang="en-US" dirty="0"/>
              <a:t>Usage will be tracked</a:t>
            </a:r>
          </a:p>
        </p:txBody>
      </p:sp>
    </p:spTree>
    <p:extLst>
      <p:ext uri="{BB962C8B-B14F-4D97-AF65-F5344CB8AC3E}">
        <p14:creationId xmlns:p14="http://schemas.microsoft.com/office/powerpoint/2010/main" val="1730771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998B4-AD40-F74C-A83E-940408EB3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Required CS Colloquium Attendance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B6934-02F7-9F4A-BE48-8C4206B85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Dept GAs are </a:t>
            </a:r>
            <a:r>
              <a:rPr lang="en-US" b="1" dirty="0">
                <a:solidFill>
                  <a:srgbClr val="0297D6"/>
                </a:solidFill>
              </a:rPr>
              <a:t>required</a:t>
            </a:r>
            <a:r>
              <a:rPr lang="en-US" dirty="0"/>
              <a:t> to attend colloquiums</a:t>
            </a:r>
          </a:p>
          <a:p>
            <a:pPr>
              <a:spcBef>
                <a:spcPts val="2200"/>
              </a:spcBef>
            </a:pPr>
            <a:r>
              <a:rPr lang="en-US" dirty="0"/>
              <a:t>CS colloquiums are presentations by guest speakers</a:t>
            </a:r>
          </a:p>
          <a:p>
            <a:pPr>
              <a:spcBef>
                <a:spcPts val="2200"/>
              </a:spcBef>
            </a:pPr>
            <a:r>
              <a:rPr lang="en-US" dirty="0"/>
              <a:t>Held on certain Fridays 12:30 – 1:30</a:t>
            </a:r>
          </a:p>
          <a:p>
            <a:pPr>
              <a:spcBef>
                <a:spcPts val="2200"/>
              </a:spcBef>
            </a:pPr>
            <a:r>
              <a:rPr lang="en-US" dirty="0"/>
              <a:t>Only exception: Lab or teaching duties at that time</a:t>
            </a:r>
          </a:p>
        </p:txBody>
      </p:sp>
    </p:spTree>
    <p:extLst>
      <p:ext uri="{BB962C8B-B14F-4D97-AF65-F5344CB8AC3E}">
        <p14:creationId xmlns:p14="http://schemas.microsoft.com/office/powerpoint/2010/main" val="3958545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998B4-AD40-F74C-A83E-940408EB3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 Supervisor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B6934-02F7-9F4A-BE48-8C4206B85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E-mail your course schedule and work time to your supervisor(s)</a:t>
            </a:r>
          </a:p>
          <a:p>
            <a:pPr>
              <a:spcBef>
                <a:spcPts val="2200"/>
              </a:spcBef>
            </a:pPr>
            <a:r>
              <a:rPr lang="en-US" dirty="0"/>
              <a:t>Be in </a:t>
            </a:r>
            <a:r>
              <a:rPr lang="en-US" b="1" dirty="0">
                <a:solidFill>
                  <a:srgbClr val="0297D6"/>
                </a:solidFill>
              </a:rPr>
              <a:t>constant</a:t>
            </a:r>
            <a:r>
              <a:rPr lang="en-US" dirty="0"/>
              <a:t> (at least weekly) communication with your supervisor</a:t>
            </a:r>
          </a:p>
          <a:p>
            <a:pPr>
              <a:spcBef>
                <a:spcPts val="2200"/>
              </a:spcBef>
            </a:pPr>
            <a:r>
              <a:rPr lang="en-US" dirty="0"/>
              <a:t>Be </a:t>
            </a:r>
            <a:r>
              <a:rPr lang="en-US" b="1" dirty="0">
                <a:solidFill>
                  <a:srgbClr val="0297D6"/>
                </a:solidFill>
              </a:rPr>
              <a:t>proactive</a:t>
            </a:r>
            <a:r>
              <a:rPr lang="en-US" dirty="0"/>
              <a:t> in initiating communication</a:t>
            </a:r>
          </a:p>
          <a:p>
            <a:pPr>
              <a:spcBef>
                <a:spcPts val="2200"/>
              </a:spcBef>
            </a:pPr>
            <a:r>
              <a:rPr lang="en-US" b="1" dirty="0">
                <a:solidFill>
                  <a:srgbClr val="FF0000"/>
                </a:solidFill>
              </a:rPr>
              <a:t>Pitfall</a:t>
            </a:r>
            <a:r>
              <a:rPr lang="en-US" dirty="0"/>
              <a:t>: Not communicating enough with supervisor</a:t>
            </a:r>
          </a:p>
          <a:p>
            <a:pPr lvl="1">
              <a:spcBef>
                <a:spcPts val="1000"/>
              </a:spcBef>
            </a:pPr>
            <a:r>
              <a:rPr lang="en-US" dirty="0"/>
              <a:t>Comes across as slacking or being irresponsible</a:t>
            </a:r>
          </a:p>
          <a:p>
            <a:pPr lvl="1">
              <a:spcBef>
                <a:spcPts val="1000"/>
              </a:spcBef>
            </a:pPr>
            <a:r>
              <a:rPr lang="en-US" dirty="0"/>
              <a:t>If no work is being assigned to you, </a:t>
            </a:r>
            <a:r>
              <a:rPr lang="en-US" b="1" dirty="0">
                <a:solidFill>
                  <a:srgbClr val="0297D6"/>
                </a:solidFill>
              </a:rPr>
              <a:t>ask for some!</a:t>
            </a:r>
          </a:p>
        </p:txBody>
      </p:sp>
    </p:spTree>
    <p:extLst>
      <p:ext uri="{BB962C8B-B14F-4D97-AF65-F5344CB8AC3E}">
        <p14:creationId xmlns:p14="http://schemas.microsoft.com/office/powerpoint/2010/main" val="4062539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016B3-F39B-B847-9BD9-16804AEA2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 Performance Evaluations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A18D1-62D9-E949-B7A3-74B17EEAE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Evaluations performed each semester</a:t>
            </a:r>
          </a:p>
          <a:p>
            <a:pPr>
              <a:spcBef>
                <a:spcPts val="2200"/>
              </a:spcBef>
            </a:pPr>
            <a:r>
              <a:rPr lang="en-US" dirty="0"/>
              <a:t>You will be reviewed by all faculty</a:t>
            </a:r>
          </a:p>
          <a:p>
            <a:pPr>
              <a:spcBef>
                <a:spcPts val="2200"/>
              </a:spcBef>
            </a:pPr>
            <a:r>
              <a:rPr lang="en-US" dirty="0"/>
              <a:t>Covers all aspects of performance</a:t>
            </a:r>
          </a:p>
          <a:p>
            <a:pPr lvl="1"/>
            <a:r>
              <a:rPr lang="en-US" dirty="0"/>
              <a:t>Job-wise, academic-wise, attitude-wise, etc.</a:t>
            </a:r>
          </a:p>
          <a:p>
            <a:pPr>
              <a:spcBef>
                <a:spcPts val="2200"/>
              </a:spcBef>
            </a:pPr>
            <a:r>
              <a:rPr lang="en-US" dirty="0"/>
              <a:t>Unsatisfactory performance leads to termination/non-renewal of contracts</a:t>
            </a:r>
          </a:p>
          <a:p>
            <a:pPr lvl="1"/>
            <a:r>
              <a:rPr lang="en-US" dirty="0"/>
              <a:t>If serious problem arises, can terminate in the middle of semester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186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5772</TotalTime>
  <Words>573</Words>
  <Application>Microsoft Macintosh PowerPoint</Application>
  <PresentationFormat>Widescreen</PresentationFormat>
  <Paragraphs>92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Graduate Assistant Orientation</vt:lpstr>
      <vt:lpstr>Types of GA</vt:lpstr>
      <vt:lpstr>GA Responsibilities</vt:lpstr>
      <vt:lpstr>Basic Expectations</vt:lpstr>
      <vt:lpstr>Teaching Assistant Responsibilities</vt:lpstr>
      <vt:lpstr>Resource Usage Responsibilities</vt:lpstr>
      <vt:lpstr>Required CS Colloquium Attendance</vt:lpstr>
      <vt:lpstr>GA Supervisor Communication</vt:lpstr>
      <vt:lpstr>GA Performance Evaluations</vt:lpstr>
      <vt:lpstr>Rules and Regulations</vt:lpstr>
      <vt:lpstr>Required Start Date for Dept GAs</vt:lpstr>
      <vt:lpstr>Minimum GPA Requirement</vt:lpstr>
      <vt:lpstr>Minimum Enrollment Requirment</vt:lpstr>
      <vt:lpstr>International Student Rules</vt:lpstr>
      <vt:lpstr>More Info on GA Rules and Benefits</vt:lpstr>
      <vt:lpstr>Limit on CS Dept GAs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Jazmine Patrice Phillips (jpphllp2)</dc:creator>
  <cp:lastModifiedBy>Scott Fleming (sdflming)</cp:lastModifiedBy>
  <cp:revision>222</cp:revision>
  <dcterms:created xsi:type="dcterms:W3CDTF">2019-11-18T15:59:31Z</dcterms:created>
  <dcterms:modified xsi:type="dcterms:W3CDTF">2020-08-17T18:30:17Z</dcterms:modified>
</cp:coreProperties>
</file>