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6" r:id="rId2"/>
    <p:sldId id="289" r:id="rId3"/>
    <p:sldId id="309" r:id="rId4"/>
    <p:sldId id="314" r:id="rId5"/>
    <p:sldId id="308" r:id="rId6"/>
    <p:sldId id="307" r:id="rId7"/>
    <p:sldId id="315" r:id="rId8"/>
    <p:sldId id="316" r:id="rId9"/>
    <p:sldId id="291" r:id="rId10"/>
    <p:sldId id="319" r:id="rId11"/>
    <p:sldId id="317" r:id="rId12"/>
    <p:sldId id="310" r:id="rId13"/>
    <p:sldId id="320" r:id="rId14"/>
    <p:sldId id="293" r:id="rId15"/>
    <p:sldId id="321" r:id="rId16"/>
    <p:sldId id="294" r:id="rId17"/>
    <p:sldId id="322" r:id="rId18"/>
    <p:sldId id="323" r:id="rId19"/>
    <p:sldId id="302" r:id="rId20"/>
    <p:sldId id="311" r:id="rId21"/>
    <p:sldId id="324" r:id="rId22"/>
    <p:sldId id="326" r:id="rId23"/>
    <p:sldId id="325" r:id="rId24"/>
    <p:sldId id="312" r:id="rId25"/>
    <p:sldId id="327" r:id="rId26"/>
    <p:sldId id="301" r:id="rId27"/>
    <p:sldId id="328" r:id="rId28"/>
    <p:sldId id="329" r:id="rId29"/>
    <p:sldId id="304" r:id="rId30"/>
    <p:sldId id="303" r:id="rId31"/>
    <p:sldId id="313" r:id="rId32"/>
    <p:sldId id="330" r:id="rId33"/>
    <p:sldId id="300" r:id="rId34"/>
    <p:sldId id="331" r:id="rId35"/>
    <p:sldId id="332" r:id="rId36"/>
    <p:sldId id="295" r:id="rId37"/>
    <p:sldId id="296" r:id="rId38"/>
    <p:sldId id="33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97D6"/>
    <a:srgbClr val="37D142"/>
    <a:srgbClr val="042CA1"/>
    <a:srgbClr val="2E6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8" autoAdjust="0"/>
    <p:restoredTop sz="86447"/>
  </p:normalViewPr>
  <p:slideViewPr>
    <p:cSldViewPr snapToGrid="0">
      <p:cViewPr varScale="1">
        <p:scale>
          <a:sx n="102" d="100"/>
          <a:sy n="102" d="100"/>
        </p:scale>
        <p:origin x="1032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217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5FA1FE-4248-5D4F-9DE1-6D6634CA3ED8}" type="datetimeFigureOut">
              <a:rPr lang="en-US" smtClean="0"/>
              <a:t>8/14/20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9E65EF-6CA5-6748-8746-9D86401AF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CEC14-D56D-4D94-805B-8628FC6098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6BB50A-B3DA-47B5-B6AF-6AD3F2EFBE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DE22C-480D-461B-A4BC-F679C7128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A5BC6-0035-4D99-A7E7-AF5554FE8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89F76-7858-403E-84C4-0AE095D31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2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AF54E-3922-4F10-B76F-A21660D2C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815F08-4AEB-4FDB-A7FD-6C55DC8BC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DCF01-548B-4E0C-8BFB-F4F9D44B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8F5CC-71B3-4DBC-865D-74754E62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76A14-8AFD-42C6-BBA6-63D087186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5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EDC664-DFDC-43FA-864B-51F24E9C33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C94CF-762E-4B40-9B1F-DD012AC5E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D7445-0182-4527-958F-446D7692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E61CB-B33E-4500-BAC5-D4304846F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C4210C-E83F-412F-9A97-A354A232C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15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B70C7-4AB8-4BF1-AA8A-17D7F6AFD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CB8C7-81B8-4F1F-839E-31F3430F2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5B368-6BBF-4D28-8D48-A3ABB3B34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8F500C-DC62-4A0E-A1DE-53728A159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B1137-8FDA-418D-A755-FA6D573E7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8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6C29E-088E-49CE-9DE1-5EF1695114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48CA3-39FE-4C5E-AE17-48F7623B6C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B020F8-3663-443B-8E8E-EF97FCE50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FAFBE-4822-473B-9FCE-5E713967B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D135E-41FF-4B13-8028-0CD3D8588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90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941C1-04E2-4426-8BBF-2A5287825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C10AC-140D-4213-9CF1-C7E7E939F6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A8A03-F04C-46C2-A2D6-8CACFE4173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C2D736-DE44-425E-A413-D50297E6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BA2D3-43EE-4670-AA73-08A44BDF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9DC748-802A-40AF-82BF-DB0960DC6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871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9A3E8-DF51-43E1-A936-DD6228FD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7A895-533E-4AFA-ACB8-CDF52F225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3F0DE-DB04-4488-A79B-C42D57593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1710B1-AED2-493E-B575-FDA5743BA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3F1082-FAD4-4C28-93FD-7A277A366D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7375D-C7EA-4475-AE84-5FDDA8617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E2E199-D33B-42EA-BC93-0D23DA961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B72E4A-DF3D-4118-80D2-D0943A73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11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63EDE-2938-490F-8472-A52368D73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F71FF3-F136-4E1B-BE95-638C12CF0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CC4F27-2C84-4B79-8F09-1C8D211F0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065302-408B-4B5C-87A5-66647E54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205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B79238-0E76-4B81-A1BA-78DEFE1E3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1ABEAA-6A18-4789-88B8-6D6C7C439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91BC46-C572-4B47-83D6-F0EB7C633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586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1DC15-9FE6-4596-B9C2-2B4DD2EE2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07456-58ED-42C8-84C9-827B1F477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81D98-DDF1-450B-BA2B-A4C2B229F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7383A-0A29-43D1-86A4-15B18D65B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D330A-181B-43D2-AB3C-8BD8AFAAA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FD000B-4EB9-4EA2-8237-84C5D88A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30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047A1-BB49-469D-9A74-912259DD4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9311E5-851B-4CC8-8D47-985FB0A15C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120F1-BF6A-488F-B2BB-708469C066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0A93A-E5B1-4803-AD14-77D52336D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A0D12E-521E-4C41-8DE5-F45FF7C84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A00E40-FD28-43AC-9033-0D8CFE636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4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A0A5B-8410-4B38-BFF8-FACEC57F1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733EB6-5334-4B3F-948C-6CF5788E0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5AEB3A-0D0F-4741-AF04-514D23ADCF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7B187-168D-4FDA-B0A0-BAB9EC992736}" type="datetimeFigureOut">
              <a:rPr lang="en-US" smtClean="0"/>
              <a:t>8/14/20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87817F-21C5-4CEA-A93B-7D99A1459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C4BFBF-C4D5-45C8-8C77-F630BD39C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8D4DB-CDC2-4428-B2D2-1DC11880F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0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rsmothrs@memphis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catalog.memphis.edu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kmalasri@memphis.edu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mphis.edu/osa/students/code-of-rights.php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mphis.edu/cs/research/research_groups.php" TargetMode="External"/><Relationship Id="rId2" Type="http://schemas.openxmlformats.org/officeDocument/2006/relationships/hyperlink" Target="https://www.memphis.edu/cs/resear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emphis.edu/cs/people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CCE86DB-A69A-FA4A-BD65-4B8539E4C7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9DD906-A1FD-4D4D-AFE9-A6681776C2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Graduate Student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637755-7596-425B-9BC0-4E1DA510E4E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dirty="0"/>
              <a:t>Dr. Scott Fleming</a:t>
            </a:r>
          </a:p>
          <a:p>
            <a:pPr lvl="1"/>
            <a:r>
              <a:rPr lang="en-US" dirty="0"/>
              <a:t>Fall 2020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BD0772-C664-9D4E-9FDB-686FFE4699E3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5967" b="16502"/>
          <a:stretch/>
        </p:blipFill>
        <p:spPr bwMode="auto">
          <a:xfrm>
            <a:off x="326471" y="82349"/>
            <a:ext cx="5270765" cy="18932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75345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7BC6C-E51C-0249-B5E3-92D84BF23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Dept Office &amp; Secretary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634A4-FCA6-C541-94A4-EEBF27406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Office: 375 Dunn Hall</a:t>
            </a:r>
          </a:p>
          <a:p>
            <a:pPr lvl="1"/>
            <a:r>
              <a:rPr lang="en-US" dirty="0"/>
              <a:t>Notice Board outside</a:t>
            </a:r>
          </a:p>
          <a:p>
            <a:endParaRPr lang="en-US" dirty="0"/>
          </a:p>
          <a:p>
            <a:r>
              <a:rPr lang="en-US" dirty="0"/>
              <a:t>Secretary: Rhonda Smothers &lt;</a:t>
            </a:r>
            <a:r>
              <a:rPr lang="en-US" dirty="0">
                <a:hlinkClick r:id="rId2"/>
              </a:rPr>
              <a:t>rsmothrs@memphis.edu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Submit forms to her</a:t>
            </a:r>
          </a:p>
          <a:p>
            <a:pPr lvl="1"/>
            <a:r>
              <a:rPr lang="en-US" dirty="0"/>
              <a:t>You will be seeing a lot of her!</a:t>
            </a:r>
          </a:p>
          <a:p>
            <a:pPr lvl="1"/>
            <a:r>
              <a:rPr lang="en-US" dirty="0"/>
              <a:t>Be nice to her!!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473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828A54-658A-0441-AB47-F1E18DD30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Dept Events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F7099E-D4E2-2745-883B-A28D8ADC1A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CS Social</a:t>
            </a:r>
          </a:p>
          <a:p>
            <a:pPr lvl="1"/>
            <a:r>
              <a:rPr lang="en-US" dirty="0"/>
              <a:t>Fall event</a:t>
            </a:r>
          </a:p>
          <a:p>
            <a:pPr lvl="1"/>
            <a:r>
              <a:rPr lang="en-US" dirty="0"/>
              <a:t>Party with games &amp; food</a:t>
            </a:r>
          </a:p>
          <a:p>
            <a:pPr>
              <a:spcBef>
                <a:spcPts val="2200"/>
              </a:spcBef>
            </a:pPr>
            <a:r>
              <a:rPr lang="en-US" dirty="0"/>
              <a:t>CS Research Symposium</a:t>
            </a:r>
          </a:p>
          <a:p>
            <a:pPr lvl="1"/>
            <a:r>
              <a:rPr lang="en-US" dirty="0"/>
              <a:t>Spring event</a:t>
            </a:r>
          </a:p>
          <a:p>
            <a:pPr lvl="1"/>
            <a:r>
              <a:rPr lang="en-US" dirty="0"/>
              <a:t>Student posters, presentations, exhibits (&amp; food!)</a:t>
            </a:r>
          </a:p>
          <a:p>
            <a:pPr>
              <a:spcBef>
                <a:spcPts val="2200"/>
              </a:spcBef>
            </a:pPr>
            <a:r>
              <a:rPr lang="en-US" dirty="0"/>
              <a:t>CS Colloquium &amp; Reception</a:t>
            </a:r>
          </a:p>
          <a:p>
            <a:pPr lvl="1"/>
            <a:r>
              <a:rPr lang="en-US" dirty="0"/>
              <a:t>Fridays 12:30-2:00</a:t>
            </a:r>
          </a:p>
          <a:p>
            <a:pPr lvl="1"/>
            <a:r>
              <a:rPr lang="en-US" dirty="0"/>
              <a:t>Invited speakers on various CS topics</a:t>
            </a:r>
          </a:p>
          <a:p>
            <a:pPr lvl="1"/>
            <a:r>
              <a:rPr lang="en-US" dirty="0"/>
              <a:t>Snacks!</a:t>
            </a:r>
          </a:p>
        </p:txBody>
      </p:sp>
    </p:spTree>
    <p:extLst>
      <p:ext uri="{BB962C8B-B14F-4D97-AF65-F5344CB8AC3E}">
        <p14:creationId xmlns:p14="http://schemas.microsoft.com/office/powerpoint/2010/main" val="21904012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430D4ACF-D610-0A44-82E2-B16CF4B6C04C}"/>
              </a:ext>
            </a:extLst>
          </p:cNvPr>
          <p:cNvSpPr/>
          <p:nvPr/>
        </p:nvSpPr>
        <p:spPr>
          <a:xfrm>
            <a:off x="0" y="2216780"/>
            <a:ext cx="1102290" cy="651353"/>
          </a:xfrm>
          <a:prstGeom prst="rightArrow">
            <a:avLst>
              <a:gd name="adj1" fmla="val 50000"/>
              <a:gd name="adj2" fmla="val 67308"/>
            </a:avLst>
          </a:prstGeom>
          <a:solidFill>
            <a:srgbClr val="0297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8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3F237-410E-E549-95A0-FDE5B889E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Caution!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57090-98CD-7A4C-8C37-1DAF39728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only a summary!</a:t>
            </a:r>
          </a:p>
          <a:p>
            <a:r>
              <a:rPr lang="en-US" dirty="0"/>
              <a:t>Omissions and ambiguities possible!</a:t>
            </a:r>
          </a:p>
          <a:p>
            <a:endParaRPr lang="en-US" dirty="0"/>
          </a:p>
          <a:p>
            <a:r>
              <a:rPr lang="en-US" dirty="0"/>
              <a:t>Official source: The Graduate Catalog</a:t>
            </a:r>
          </a:p>
          <a:p>
            <a:pPr lvl="1"/>
            <a:r>
              <a:rPr lang="en-US" dirty="0">
                <a:hlinkClick r:id="rId2"/>
              </a:rPr>
              <a:t>https://catalog.memphis.edu/</a:t>
            </a:r>
            <a:endParaRPr lang="en-US" dirty="0"/>
          </a:p>
          <a:p>
            <a:pPr lvl="1"/>
            <a:r>
              <a:rPr lang="en-US" dirty="0"/>
              <a:t>Get familiar with it!</a:t>
            </a:r>
          </a:p>
        </p:txBody>
      </p:sp>
    </p:spTree>
    <p:extLst>
      <p:ext uri="{BB962C8B-B14F-4D97-AF65-F5344CB8AC3E}">
        <p14:creationId xmlns:p14="http://schemas.microsoft.com/office/powerpoint/2010/main" val="1700286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62424-AAD0-FF41-A75C-37B579384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M.S.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BBC57-5451-F745-B3C9-245693D2D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33 credits</a:t>
            </a:r>
          </a:p>
          <a:p>
            <a:pPr lvl="1"/>
            <a:r>
              <a:rPr lang="en-US" dirty="0"/>
              <a:t>Core Requirement: COMP 7012, 7212, 7612, 7712</a:t>
            </a:r>
          </a:p>
          <a:p>
            <a:pPr lvl="2"/>
            <a:r>
              <a:rPr lang="en-US" dirty="0"/>
              <a:t>At least 3 with B- or better</a:t>
            </a:r>
          </a:p>
          <a:p>
            <a:pPr lvl="1"/>
            <a:r>
              <a:rPr lang="en-US" dirty="0"/>
              <a:t>Max 6 credits of non-coursework (project/thesis/independent studies, etc.)</a:t>
            </a:r>
          </a:p>
          <a:p>
            <a:pPr lvl="1"/>
            <a:r>
              <a:rPr lang="en-US" dirty="0"/>
              <a:t>Max 6 credits of 6000-level courses</a:t>
            </a:r>
          </a:p>
          <a:p>
            <a:pPr lvl="1"/>
            <a:r>
              <a:rPr lang="en-US" dirty="0"/>
              <a:t>Min 3 credits of Project (COMP 7980) or Thesis (COMP 7996)</a:t>
            </a:r>
          </a:p>
          <a:p>
            <a:r>
              <a:rPr lang="en-US" dirty="0"/>
              <a:t>Comprehensive Exam:</a:t>
            </a:r>
          </a:p>
          <a:p>
            <a:pPr lvl="1"/>
            <a:r>
              <a:rPr lang="en-US" dirty="0"/>
              <a:t>Project Report/Presentation or Thesis/Defense</a:t>
            </a:r>
          </a:p>
        </p:txBody>
      </p:sp>
    </p:spTree>
    <p:extLst>
      <p:ext uri="{BB962C8B-B14F-4D97-AF65-F5344CB8AC3E}">
        <p14:creationId xmlns:p14="http://schemas.microsoft.com/office/powerpoint/2010/main" val="1745709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5EAE4-B3FB-4143-92E5-5EDC02429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M.S.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A7593E-60E7-574A-B139-B6057EB13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Year 1</a:t>
            </a:r>
          </a:p>
          <a:p>
            <a:pPr lvl="1"/>
            <a:r>
              <a:rPr lang="en-US" dirty="0"/>
              <a:t>Focus on courses</a:t>
            </a:r>
          </a:p>
          <a:p>
            <a:pPr lvl="1"/>
            <a:r>
              <a:rPr lang="en-US" dirty="0"/>
              <a:t>Complete Core Requirement</a:t>
            </a:r>
          </a:p>
          <a:p>
            <a:pPr lvl="1"/>
            <a:endParaRPr lang="en-US" dirty="0"/>
          </a:p>
          <a:p>
            <a:r>
              <a:rPr lang="en-US" dirty="0"/>
              <a:t>Year 2</a:t>
            </a:r>
          </a:p>
          <a:p>
            <a:pPr lvl="1"/>
            <a:r>
              <a:rPr lang="en-US" dirty="0"/>
              <a:t>Find project/thesis advisor (earlier is better)</a:t>
            </a:r>
          </a:p>
          <a:p>
            <a:pPr lvl="1"/>
            <a:r>
              <a:rPr lang="en-US" dirty="0"/>
              <a:t>Mix courses and project/thesis work</a:t>
            </a:r>
          </a:p>
          <a:p>
            <a:pPr lvl="1"/>
            <a:r>
              <a:rPr lang="en-US" dirty="0"/>
              <a:t>Optionally take 3-credit Independent Study to work on project/thesis</a:t>
            </a:r>
          </a:p>
          <a:p>
            <a:pPr lvl="1"/>
            <a:r>
              <a:rPr lang="en-US" dirty="0"/>
              <a:t>Complete Comprehensive Exam during last semester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955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ED027-7560-814C-A018-12BDC0D21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Ph.D.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81B49-D731-7840-9F66-AF781C726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72 credit hours</a:t>
            </a:r>
          </a:p>
          <a:p>
            <a:pPr lvl="1"/>
            <a:r>
              <a:rPr lang="en-US" dirty="0"/>
              <a:t>9-</a:t>
            </a:r>
            <a:r>
              <a:rPr lang="en-US" dirty="0">
                <a:highlight>
                  <a:srgbClr val="FFFF00"/>
                </a:highlight>
              </a:rPr>
              <a:t>15</a:t>
            </a:r>
            <a:r>
              <a:rPr lang="en-US" dirty="0"/>
              <a:t> credits COMP 9000 (Dissertation)</a:t>
            </a:r>
          </a:p>
          <a:p>
            <a:pPr lvl="1"/>
            <a:r>
              <a:rPr lang="en-US" dirty="0"/>
              <a:t>Min 12 credits 8000-level courses (other than 8901)</a:t>
            </a:r>
          </a:p>
          <a:p>
            <a:pPr lvl="1"/>
            <a:r>
              <a:rPr lang="en-US" dirty="0"/>
              <a:t>Max </a:t>
            </a:r>
            <a:r>
              <a:rPr lang="en-US" dirty="0">
                <a:highlight>
                  <a:srgbClr val="FFFF00"/>
                </a:highlight>
              </a:rPr>
              <a:t>18</a:t>
            </a:r>
            <a:r>
              <a:rPr lang="en-US" dirty="0"/>
              <a:t> credits Independent Studies</a:t>
            </a:r>
          </a:p>
          <a:p>
            <a:pPr lvl="1"/>
            <a:r>
              <a:rPr lang="en-US" dirty="0"/>
              <a:t>Max 6 credits 6000-level courses</a:t>
            </a:r>
          </a:p>
          <a:p>
            <a:r>
              <a:rPr lang="en-US" dirty="0"/>
              <a:t>Qualifying Exam: 4 core courses with B- or better</a:t>
            </a:r>
          </a:p>
          <a:p>
            <a:r>
              <a:rPr lang="en-US" dirty="0"/>
              <a:t>Comprehensive Exam: Dissertation Proposal</a:t>
            </a:r>
          </a:p>
          <a:p>
            <a:r>
              <a:rPr lang="en-US" dirty="0"/>
              <a:t>Final Dissertation/Defense</a:t>
            </a:r>
          </a:p>
        </p:txBody>
      </p:sp>
    </p:spTree>
    <p:extLst>
      <p:ext uri="{BB962C8B-B14F-4D97-AF65-F5344CB8AC3E}">
        <p14:creationId xmlns:p14="http://schemas.microsoft.com/office/powerpoint/2010/main" val="2098569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71A19-CF67-6047-9509-19D56CD27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Ph.D.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A978-0048-244C-8160-887F1028F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Year 1</a:t>
            </a:r>
          </a:p>
          <a:p>
            <a:pPr lvl="1"/>
            <a:r>
              <a:rPr lang="en-US" dirty="0"/>
              <a:t>Find research/dissertation advisor</a:t>
            </a:r>
          </a:p>
          <a:p>
            <a:pPr lvl="1"/>
            <a:r>
              <a:rPr lang="en-US" dirty="0"/>
              <a:t>Complete Qualifying Exam (Core Requirement)</a:t>
            </a:r>
          </a:p>
          <a:p>
            <a:r>
              <a:rPr lang="en-US" dirty="0"/>
              <a:t>Year 2–3</a:t>
            </a:r>
          </a:p>
          <a:p>
            <a:pPr lvl="1"/>
            <a:r>
              <a:rPr lang="en-US" dirty="0"/>
              <a:t>Conduct formative research with advisor (Ind Studies COM 8901)</a:t>
            </a:r>
          </a:p>
          <a:p>
            <a:pPr lvl="1"/>
            <a:r>
              <a:rPr lang="en-US" dirty="0"/>
              <a:t>Publish paper(s)</a:t>
            </a:r>
          </a:p>
          <a:p>
            <a:pPr lvl="1"/>
            <a:r>
              <a:rPr lang="en-US" dirty="0"/>
              <a:t>Complete Comprehensive Exam (Dissertation Proposal) by end of Year 3</a:t>
            </a:r>
          </a:p>
          <a:p>
            <a:r>
              <a:rPr lang="en-US" dirty="0"/>
              <a:t>Year 4–5</a:t>
            </a:r>
          </a:p>
          <a:p>
            <a:pPr lvl="1"/>
            <a:r>
              <a:rPr lang="en-US" dirty="0"/>
              <a:t>Conduct and publish proposed dissertation research</a:t>
            </a:r>
          </a:p>
          <a:p>
            <a:pPr lvl="1"/>
            <a:r>
              <a:rPr lang="en-US" dirty="0"/>
              <a:t>Take dissertation credits (COMP 9000)</a:t>
            </a:r>
          </a:p>
          <a:p>
            <a:pPr lvl="1"/>
            <a:r>
              <a:rPr lang="en-US" dirty="0"/>
              <a:t>Complete Dissertation/Defense by end of Year 5</a:t>
            </a:r>
          </a:p>
        </p:txBody>
      </p:sp>
    </p:spTree>
    <p:extLst>
      <p:ext uri="{BB962C8B-B14F-4D97-AF65-F5344CB8AC3E}">
        <p14:creationId xmlns:p14="http://schemas.microsoft.com/office/powerpoint/2010/main" val="2195836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CDE58-C82B-BB40-A035-9090DAE03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M.S. on the Way to Ph.D.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26456-9E46-5E4E-8754-AB951ECE3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first 2 years of Ph.D. to complete M.S. thesis</a:t>
            </a:r>
          </a:p>
          <a:p>
            <a:r>
              <a:rPr lang="en-US" dirty="0"/>
              <a:t>Benefits:</a:t>
            </a:r>
          </a:p>
          <a:p>
            <a:pPr lvl="1"/>
            <a:r>
              <a:rPr lang="en-US" dirty="0"/>
              <a:t>Additional M.S. degree</a:t>
            </a:r>
          </a:p>
          <a:p>
            <a:pPr lvl="1"/>
            <a:r>
              <a:rPr lang="en-US" dirty="0"/>
              <a:t>Little/no extra time or cost</a:t>
            </a:r>
          </a:p>
          <a:p>
            <a:pPr lvl="1"/>
            <a:r>
              <a:rPr lang="en-US" dirty="0"/>
              <a:t>Add thesis to resume</a:t>
            </a:r>
          </a:p>
          <a:p>
            <a:pPr lvl="1"/>
            <a:r>
              <a:rPr lang="en-US" dirty="0"/>
              <a:t>Thesis can be published as paper(s)</a:t>
            </a:r>
          </a:p>
          <a:p>
            <a:pPr lvl="1"/>
            <a:r>
              <a:rPr lang="en-US" dirty="0"/>
              <a:t>Serves as formative dissertation work for proposal</a:t>
            </a:r>
          </a:p>
          <a:p>
            <a:pPr lvl="1"/>
            <a:endParaRPr lang="en-US" dirty="0"/>
          </a:p>
          <a:p>
            <a:r>
              <a:rPr lang="en-US" b="1" dirty="0">
                <a:solidFill>
                  <a:srgbClr val="0297D6"/>
                </a:solidFill>
              </a:rPr>
              <a:t>Discuss this option with your advisor!</a:t>
            </a:r>
          </a:p>
        </p:txBody>
      </p:sp>
    </p:spTree>
    <p:extLst>
      <p:ext uri="{BB962C8B-B14F-4D97-AF65-F5344CB8AC3E}">
        <p14:creationId xmlns:p14="http://schemas.microsoft.com/office/powerpoint/2010/main" val="41205221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38635-9003-D646-8F79-19316796F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Caution! Not All Courses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044ED-0EAB-F64F-98C4-81DA4F9C3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4906670"/>
          </a:xfrm>
        </p:spPr>
        <p:txBody>
          <a:bodyPr/>
          <a:lstStyle/>
          <a:p>
            <a:r>
              <a:rPr lang="en-US" dirty="0"/>
              <a:t>Some COMP courses do not count</a:t>
            </a:r>
          </a:p>
          <a:p>
            <a:pPr lvl="1"/>
            <a:r>
              <a:rPr lang="en-US" dirty="0"/>
              <a:t>Admission pre-req courses</a:t>
            </a:r>
          </a:p>
          <a:p>
            <a:pPr lvl="1"/>
            <a:r>
              <a:rPr lang="en-US" dirty="0"/>
              <a:t>Non-major courses: COMP 6001, 6005, 6014, 6011, 6030, 6040, 6270, 6601, etc.</a:t>
            </a:r>
          </a:p>
          <a:p>
            <a:r>
              <a:rPr lang="en-US" dirty="0"/>
              <a:t>Cognitive Science Seminar (COMP7/8514)</a:t>
            </a:r>
          </a:p>
          <a:p>
            <a:pPr lvl="1"/>
            <a:r>
              <a:rPr lang="en-US" dirty="0"/>
              <a:t>Only counts if closely related to CS or your research</a:t>
            </a:r>
          </a:p>
          <a:p>
            <a:pPr lvl="1"/>
            <a:r>
              <a:rPr lang="en-US" dirty="0"/>
              <a:t>Advisor pre-approval required</a:t>
            </a:r>
          </a:p>
          <a:p>
            <a:r>
              <a:rPr lang="en-US" dirty="0"/>
              <a:t>Non-COMP courses</a:t>
            </a:r>
          </a:p>
          <a:p>
            <a:pPr lvl="1"/>
            <a:r>
              <a:rPr lang="en-US" dirty="0"/>
              <a:t>Rule of thumb: May count 1 for M.S. or 1–2 for Ph.D. if relevant to degree, but </a:t>
            </a:r>
            <a:r>
              <a:rPr lang="en-US" b="1" dirty="0">
                <a:solidFill>
                  <a:srgbClr val="0297D6"/>
                </a:solidFill>
              </a:rPr>
              <a:t>must have pre-approval</a:t>
            </a:r>
            <a:r>
              <a:rPr lang="en-US" dirty="0"/>
              <a:t> of advisor &amp; Graduate Coordinator</a:t>
            </a:r>
          </a:p>
          <a:p>
            <a:pPr lvl="1"/>
            <a:r>
              <a:rPr lang="en-US" b="1" dirty="0">
                <a:solidFill>
                  <a:srgbClr val="0297D6"/>
                </a:solidFill>
              </a:rPr>
              <a:t>Warning!</a:t>
            </a:r>
            <a:r>
              <a:rPr lang="en-US" dirty="0"/>
              <a:t> Easier versions of COMP courses from other departments will not be approved (e.g., MIS databases)</a:t>
            </a:r>
          </a:p>
        </p:txBody>
      </p:sp>
    </p:spTree>
    <p:extLst>
      <p:ext uri="{BB962C8B-B14F-4D97-AF65-F5344CB8AC3E}">
        <p14:creationId xmlns:p14="http://schemas.microsoft.com/office/powerpoint/2010/main" val="2105210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4133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430D4ACF-D610-0A44-82E2-B16CF4B6C04C}"/>
              </a:ext>
            </a:extLst>
          </p:cNvPr>
          <p:cNvSpPr/>
          <p:nvPr/>
        </p:nvSpPr>
        <p:spPr>
          <a:xfrm>
            <a:off x="0" y="2730346"/>
            <a:ext cx="1102290" cy="651353"/>
          </a:xfrm>
          <a:prstGeom prst="rightArrow">
            <a:avLst>
              <a:gd name="adj1" fmla="val 50000"/>
              <a:gd name="adj2" fmla="val 67308"/>
            </a:avLst>
          </a:prstGeom>
          <a:solidFill>
            <a:srgbClr val="0297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17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C9A89-3283-874F-A485-3492AF531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Academic Advisor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9D8D7E-ED61-044D-9DBD-C4AF90780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4"/>
            <a:ext cx="10515600" cy="5263126"/>
          </a:xfrm>
        </p:spPr>
        <p:txBody>
          <a:bodyPr/>
          <a:lstStyle/>
          <a:p>
            <a:r>
              <a:rPr lang="en-US" dirty="0"/>
              <a:t>Guides you through the degree program</a:t>
            </a:r>
          </a:p>
          <a:p>
            <a:r>
              <a:rPr lang="en-US" dirty="0"/>
              <a:t>Answers your questions</a:t>
            </a:r>
          </a:p>
          <a:p>
            <a:r>
              <a:rPr lang="en-US" dirty="0"/>
              <a:t>Approves certain things</a:t>
            </a:r>
          </a:p>
          <a:p>
            <a:r>
              <a:rPr lang="en-US" dirty="0"/>
              <a:t>Clears your registration pin</a:t>
            </a:r>
          </a:p>
          <a:p>
            <a:pPr>
              <a:spcBef>
                <a:spcPts val="2200"/>
              </a:spcBef>
            </a:pPr>
            <a:r>
              <a:rPr lang="en-US" dirty="0"/>
              <a:t>At the </a:t>
            </a:r>
            <a:r>
              <a:rPr lang="en-US" b="1" dirty="0">
                <a:solidFill>
                  <a:srgbClr val="0297D6"/>
                </a:solidFill>
              </a:rPr>
              <a:t>minimum</a:t>
            </a:r>
            <a:r>
              <a:rPr lang="en-US" dirty="0"/>
              <a:t>, you should have an </a:t>
            </a:r>
            <a:r>
              <a:rPr lang="en-US" b="1" dirty="0">
                <a:solidFill>
                  <a:srgbClr val="0297D6"/>
                </a:solidFill>
              </a:rPr>
              <a:t>advising meeting</a:t>
            </a:r>
            <a:r>
              <a:rPr lang="en-US" dirty="0"/>
              <a:t> once per semester</a:t>
            </a:r>
          </a:p>
          <a:p>
            <a:pPr lvl="1"/>
            <a:r>
              <a:rPr lang="en-US" dirty="0"/>
              <a:t>Advisor reviews/approves courses for next semester</a:t>
            </a:r>
          </a:p>
          <a:p>
            <a:pPr lvl="1"/>
            <a:r>
              <a:rPr lang="en-US" dirty="0"/>
              <a:t>Advisor makes sure you're on track, provides guidance</a:t>
            </a:r>
          </a:p>
          <a:p>
            <a:pPr lvl="1"/>
            <a:r>
              <a:rPr lang="en-US" dirty="0"/>
              <a:t>Advisor </a:t>
            </a:r>
            <a:r>
              <a:rPr lang="en-US" b="1" dirty="0">
                <a:solidFill>
                  <a:srgbClr val="0297D6"/>
                </a:solidFill>
              </a:rPr>
              <a:t>won't clear registration pin</a:t>
            </a:r>
            <a:r>
              <a:rPr lang="en-US" dirty="0"/>
              <a:t> until meeting happens!</a:t>
            </a:r>
          </a:p>
          <a:p>
            <a:pPr>
              <a:spcBef>
                <a:spcPts val="2200"/>
              </a:spcBef>
            </a:pPr>
            <a:r>
              <a:rPr lang="en-US" b="1" dirty="0">
                <a:solidFill>
                  <a:srgbClr val="0297D6"/>
                </a:solidFill>
              </a:rPr>
              <a:t>Always get your advisor's approval when making decisions!</a:t>
            </a:r>
          </a:p>
        </p:txBody>
      </p:sp>
    </p:spTree>
    <p:extLst>
      <p:ext uri="{BB962C8B-B14F-4D97-AF65-F5344CB8AC3E}">
        <p14:creationId xmlns:p14="http://schemas.microsoft.com/office/powerpoint/2010/main" val="8848417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48EB9-3DB9-774D-8442-BF3BBF842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30B98-136C-2244-A4DE-CD458D5583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ask your advisor</a:t>
            </a:r>
          </a:p>
          <a:p>
            <a:r>
              <a:rPr lang="en-US" dirty="0"/>
              <a:t>If your advisor doesn't know, you and your advisor may </a:t>
            </a:r>
            <a:r>
              <a:rPr lang="en-US" b="1" dirty="0">
                <a:solidFill>
                  <a:srgbClr val="0297D6"/>
                </a:solidFill>
              </a:rPr>
              <a:t>together</a:t>
            </a:r>
            <a:r>
              <a:rPr lang="en-US" dirty="0"/>
              <a:t> ask the Graduate Coordinator</a:t>
            </a:r>
          </a:p>
          <a:p>
            <a:pPr lvl="1"/>
            <a:r>
              <a:rPr lang="en-US" dirty="0"/>
              <a:t>Idea here is that the advisor learns the answer as well as student</a:t>
            </a:r>
          </a:p>
        </p:txBody>
      </p:sp>
    </p:spTree>
    <p:extLst>
      <p:ext uri="{BB962C8B-B14F-4D97-AF65-F5344CB8AC3E}">
        <p14:creationId xmlns:p14="http://schemas.microsoft.com/office/powerpoint/2010/main" val="419743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D86FA-5010-4149-A181-E502788DB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Changing Academic Advisor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323AD-439F-DD4B-863A-905AAEC93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5564"/>
            <a:ext cx="10515600" cy="5288178"/>
          </a:xfrm>
        </p:spPr>
        <p:txBody>
          <a:bodyPr/>
          <a:lstStyle/>
          <a:p>
            <a:r>
              <a:rPr lang="en-US" dirty="0"/>
              <a:t>You are assigned an advisor when you enter the program</a:t>
            </a:r>
          </a:p>
          <a:p>
            <a:pPr lvl="1"/>
            <a:r>
              <a:rPr lang="en-US" dirty="0"/>
              <a:t>If no advisor yet, request from "Top" </a:t>
            </a:r>
            <a:r>
              <a:rPr lang="en-US" dirty="0" err="1"/>
              <a:t>Malasri</a:t>
            </a:r>
            <a:r>
              <a:rPr lang="en-US" dirty="0"/>
              <a:t> &lt;</a:t>
            </a:r>
            <a:r>
              <a:rPr lang="en-US" dirty="0">
                <a:hlinkClick r:id="rId2"/>
              </a:rPr>
              <a:t>kmalasri@memphis.edu</a:t>
            </a:r>
            <a:r>
              <a:rPr lang="en-US" dirty="0"/>
              <a:t>&gt;</a:t>
            </a:r>
          </a:p>
          <a:p>
            <a:pPr>
              <a:spcBef>
                <a:spcPts val="2200"/>
              </a:spcBef>
            </a:pPr>
            <a:r>
              <a:rPr lang="en-US" dirty="0"/>
              <a:t>When you find a faculty who agrees to be your research/project advisor, change your academic advisor to be that person</a:t>
            </a:r>
          </a:p>
          <a:p>
            <a:pPr>
              <a:spcBef>
                <a:spcPts val="2200"/>
              </a:spcBef>
            </a:pPr>
            <a:r>
              <a:rPr lang="en-US" dirty="0"/>
              <a:t>Procedure for changing:</a:t>
            </a:r>
          </a:p>
          <a:p>
            <a:pPr lvl="1"/>
            <a:r>
              <a:rPr lang="en-US" dirty="0"/>
              <a:t>Make sure new advisor agrees and old advisor is aware</a:t>
            </a:r>
          </a:p>
          <a:p>
            <a:pPr lvl="1"/>
            <a:r>
              <a:rPr lang="en-US" dirty="0"/>
              <a:t>Email advisor change request to "Top" </a:t>
            </a:r>
            <a:r>
              <a:rPr lang="en-US" dirty="0" err="1"/>
              <a:t>Malasri</a:t>
            </a:r>
            <a:r>
              <a:rPr lang="en-US" dirty="0"/>
              <a:t> &lt;</a:t>
            </a:r>
            <a:r>
              <a:rPr lang="en-US" dirty="0">
                <a:hlinkClick r:id="rId2"/>
              </a:rPr>
              <a:t>kmalasri@memphis.edu</a:t>
            </a:r>
            <a:r>
              <a:rPr lang="en-US" dirty="0"/>
              <a:t>&gt;, </a:t>
            </a:r>
            <a:r>
              <a:rPr lang="en-US" dirty="0" err="1"/>
              <a:t>CCing</a:t>
            </a:r>
            <a:r>
              <a:rPr lang="en-US" dirty="0"/>
              <a:t> both new and old advisors</a:t>
            </a:r>
          </a:p>
          <a:p>
            <a:pPr>
              <a:spcBef>
                <a:spcPts val="2200"/>
              </a:spcBef>
            </a:pPr>
            <a:r>
              <a:rPr lang="en-US" dirty="0"/>
              <a:t>It is possible to subsequently change your research/project advisor</a:t>
            </a:r>
          </a:p>
          <a:p>
            <a:pPr lvl="1"/>
            <a:r>
              <a:rPr lang="en-US" dirty="0"/>
              <a:t>New advisor must agree</a:t>
            </a:r>
          </a:p>
          <a:p>
            <a:pPr lvl="1"/>
            <a:r>
              <a:rPr lang="en-US" dirty="0"/>
              <a:t>If old advisor is providing a GA, you must finish out contract</a:t>
            </a:r>
          </a:p>
        </p:txBody>
      </p:sp>
    </p:spTree>
    <p:extLst>
      <p:ext uri="{BB962C8B-B14F-4D97-AF65-F5344CB8AC3E}">
        <p14:creationId xmlns:p14="http://schemas.microsoft.com/office/powerpoint/2010/main" val="1438573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430D4ACF-D610-0A44-82E2-B16CF4B6C04C}"/>
              </a:ext>
            </a:extLst>
          </p:cNvPr>
          <p:cNvSpPr/>
          <p:nvPr/>
        </p:nvSpPr>
        <p:spPr>
          <a:xfrm>
            <a:off x="0" y="3256438"/>
            <a:ext cx="1102290" cy="651353"/>
          </a:xfrm>
          <a:prstGeom prst="rightArrow">
            <a:avLst>
              <a:gd name="adj1" fmla="val 50000"/>
              <a:gd name="adj2" fmla="val 67308"/>
            </a:avLst>
          </a:prstGeom>
          <a:solidFill>
            <a:srgbClr val="0297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91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A78D4-BD88-F548-9694-1F19CCC88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Dissertation (COMP 9000) 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3D773-CE7A-0748-90C1-DE9EEE7D2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</a:t>
            </a:r>
            <a:r>
              <a:rPr lang="en-US" b="1" dirty="0">
                <a:solidFill>
                  <a:srgbClr val="0297D6"/>
                </a:solidFill>
              </a:rPr>
              <a:t>cannot</a:t>
            </a:r>
            <a:r>
              <a:rPr lang="en-US" dirty="0"/>
              <a:t> register for COMP 9000 until you have completed the Comprehensive Exam (Dissertation Proposal)</a:t>
            </a:r>
          </a:p>
          <a:p>
            <a:endParaRPr lang="en-US" dirty="0"/>
          </a:p>
          <a:p>
            <a:r>
              <a:rPr lang="en-US" dirty="0"/>
              <a:t>Once you start taking COMP 9000 credits, you </a:t>
            </a:r>
            <a:r>
              <a:rPr lang="en-US" b="1" dirty="0">
                <a:solidFill>
                  <a:srgbClr val="0297D6"/>
                </a:solidFill>
              </a:rPr>
              <a:t>must</a:t>
            </a:r>
            <a:r>
              <a:rPr lang="en-US" dirty="0"/>
              <a:t> take at least one COMP 9000 credit every Fall and Spring semester until graduation</a:t>
            </a:r>
          </a:p>
          <a:p>
            <a:pPr lvl="1"/>
            <a:r>
              <a:rPr lang="en-US" dirty="0"/>
              <a:t>If you miss a semester, at time of graduation, you will be forced to </a:t>
            </a:r>
            <a:r>
              <a:rPr lang="en-US" b="1" dirty="0">
                <a:solidFill>
                  <a:srgbClr val="0297D6"/>
                </a:solidFill>
              </a:rPr>
              <a:t>retroactively purchase</a:t>
            </a:r>
            <a:r>
              <a:rPr lang="en-US" dirty="0"/>
              <a:t> credits for those semesters</a:t>
            </a:r>
          </a:p>
        </p:txBody>
      </p:sp>
    </p:spTree>
    <p:extLst>
      <p:ext uri="{BB962C8B-B14F-4D97-AF65-F5344CB8AC3E}">
        <p14:creationId xmlns:p14="http://schemas.microsoft.com/office/powerpoint/2010/main" val="649657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D85E2-9C59-9B4C-A0F5-D390034A4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 Course Load for International Students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4878F-57C9-AB40-AA26-CA5038EFE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 of 9 credit hours per semester</a:t>
            </a:r>
          </a:p>
          <a:p>
            <a:r>
              <a:rPr lang="en-US" dirty="0"/>
              <a:t>International graduate students may take fewer than 9 credit hours only if they have</a:t>
            </a:r>
          </a:p>
          <a:p>
            <a:pPr lvl="1"/>
            <a:r>
              <a:rPr lang="en-US" dirty="0"/>
              <a:t>met all coursework requirements</a:t>
            </a:r>
          </a:p>
          <a:p>
            <a:pPr lvl="1"/>
            <a:r>
              <a:rPr lang="en-US" dirty="0"/>
              <a:t>dissertation-only, thesis-only, or final-project-only credits remaining</a:t>
            </a:r>
          </a:p>
          <a:p>
            <a:pPr lvl="2"/>
            <a:r>
              <a:rPr lang="en-US" dirty="0"/>
              <a:t>Implies that Ph.D. students have passed Comprehensive Exam</a:t>
            </a:r>
          </a:p>
        </p:txBody>
      </p:sp>
    </p:spTree>
    <p:extLst>
      <p:ext uri="{BB962C8B-B14F-4D97-AF65-F5344CB8AC3E}">
        <p14:creationId xmlns:p14="http://schemas.microsoft.com/office/powerpoint/2010/main" val="20329399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EEE9E-3388-2242-ABEA-ED4008867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Call Faculty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AC747-3722-9040-8C67-C222A76A2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default, call faculty </a:t>
            </a:r>
            <a:r>
              <a:rPr lang="en-US" b="1" dirty="0">
                <a:solidFill>
                  <a:srgbClr val="0297D6"/>
                </a:solidFill>
              </a:rPr>
              <a:t>Dr. </a:t>
            </a:r>
            <a:r>
              <a:rPr lang="en-US" b="1" dirty="0" err="1">
                <a:solidFill>
                  <a:srgbClr val="0297D6"/>
                </a:solidFill>
              </a:rPr>
              <a:t>Lastname</a:t>
            </a:r>
            <a:r>
              <a:rPr lang="en-US" dirty="0"/>
              <a:t> or </a:t>
            </a:r>
            <a:r>
              <a:rPr lang="en-US" b="1" dirty="0">
                <a:solidFill>
                  <a:srgbClr val="0297D6"/>
                </a:solidFill>
              </a:rPr>
              <a:t>Professor </a:t>
            </a:r>
            <a:r>
              <a:rPr lang="en-US" b="1" dirty="0" err="1">
                <a:solidFill>
                  <a:srgbClr val="0297D6"/>
                </a:solidFill>
              </a:rPr>
              <a:t>Lastname</a:t>
            </a:r>
            <a:endParaRPr lang="en-US" b="1" dirty="0">
              <a:solidFill>
                <a:srgbClr val="0297D6"/>
              </a:solidFill>
            </a:endParaRPr>
          </a:p>
          <a:p>
            <a:endParaRPr lang="en-US" dirty="0"/>
          </a:p>
          <a:p>
            <a:r>
              <a:rPr lang="en-US" dirty="0"/>
              <a:t>It is common for some faculty to have you call them by their first name, but do so </a:t>
            </a:r>
            <a:r>
              <a:rPr lang="en-US" b="1" dirty="0">
                <a:solidFill>
                  <a:srgbClr val="0297D6"/>
                </a:solidFill>
              </a:rPr>
              <a:t>only with their permission</a:t>
            </a:r>
          </a:p>
        </p:txBody>
      </p:sp>
    </p:spTree>
    <p:extLst>
      <p:ext uri="{BB962C8B-B14F-4D97-AF65-F5344CB8AC3E}">
        <p14:creationId xmlns:p14="http://schemas.microsoft.com/office/powerpoint/2010/main" val="2040916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FE43E-AED8-624E-A26A-F9FC81911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78BF3-3915-4F40-8DA4-AD7A2685C9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Min GPA of 3.0</a:t>
            </a:r>
          </a:p>
          <a:p>
            <a:r>
              <a:rPr lang="en-US" dirty="0"/>
              <a:t>Max of 2 C+/C/C- grades can count</a:t>
            </a:r>
          </a:p>
          <a:p>
            <a:r>
              <a:rPr lang="en-US" dirty="0"/>
              <a:t>No D+/D/F grades can count</a:t>
            </a:r>
          </a:p>
          <a:p>
            <a:endParaRPr lang="en-US" dirty="0"/>
          </a:p>
          <a:p>
            <a:r>
              <a:rPr lang="en-US" dirty="0"/>
              <a:t>Enforced by the Graduate School – </a:t>
            </a:r>
            <a:r>
              <a:rPr lang="en-US" b="1" dirty="0">
                <a:solidFill>
                  <a:srgbClr val="FF0000"/>
                </a:solidFill>
              </a:rPr>
              <a:t>no exceptions</a:t>
            </a:r>
            <a:r>
              <a:rPr lang="en-US" dirty="0"/>
              <a:t> are allowed!</a:t>
            </a:r>
          </a:p>
        </p:txBody>
      </p:sp>
    </p:spTree>
    <p:extLst>
      <p:ext uri="{BB962C8B-B14F-4D97-AF65-F5344CB8AC3E}">
        <p14:creationId xmlns:p14="http://schemas.microsoft.com/office/powerpoint/2010/main" val="17592876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D6DF6-C2E5-A847-A40C-1778DB448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Academic Probation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AC3A7-8549-3745-8B1A-860D5E4F9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5435568"/>
          </a:xfrm>
        </p:spPr>
        <p:txBody>
          <a:bodyPr/>
          <a:lstStyle/>
          <a:p>
            <a:r>
              <a:rPr lang="en-US" dirty="0"/>
              <a:t>GPA &lt; 3.0 → Academic Probation</a:t>
            </a:r>
          </a:p>
          <a:p>
            <a:pPr>
              <a:spcBef>
                <a:spcPts val="2200"/>
              </a:spcBef>
            </a:pPr>
            <a:r>
              <a:rPr lang="en-US" dirty="0"/>
              <a:t>Recovery Process</a:t>
            </a:r>
          </a:p>
          <a:p>
            <a:pPr lvl="1"/>
            <a:r>
              <a:rPr lang="en-US" dirty="0"/>
              <a:t>Each semester on probation, must submit a recovery plan to advisor and CS Graduate Coordinator/Committee for approval</a:t>
            </a:r>
          </a:p>
          <a:p>
            <a:pPr lvl="1"/>
            <a:r>
              <a:rPr lang="en-US" dirty="0"/>
              <a:t>May be required to participate in a hearing with the CS Graduate Committee</a:t>
            </a:r>
          </a:p>
          <a:p>
            <a:pPr>
              <a:spcBef>
                <a:spcPts val="2200"/>
              </a:spcBef>
            </a:pPr>
            <a:r>
              <a:rPr lang="en-US" dirty="0"/>
              <a:t>Two consecutive semesters on probation may result in dismissal from the degree program</a:t>
            </a:r>
          </a:p>
          <a:p>
            <a:pPr>
              <a:spcBef>
                <a:spcPts val="2200"/>
              </a:spcBef>
            </a:pPr>
            <a:r>
              <a:rPr lang="en-US" dirty="0"/>
              <a:t>Some advice:</a:t>
            </a:r>
          </a:p>
          <a:p>
            <a:pPr lvl="1"/>
            <a:r>
              <a:rPr lang="en-US" dirty="0"/>
              <a:t>Work hard, don't overload yourself, and mind your grades</a:t>
            </a:r>
          </a:p>
          <a:p>
            <a:pPr lvl="1"/>
            <a:r>
              <a:rPr lang="en-US" b="1" dirty="0">
                <a:solidFill>
                  <a:srgbClr val="0297D6"/>
                </a:solidFill>
              </a:rPr>
              <a:t>Seek advice/help</a:t>
            </a:r>
            <a:r>
              <a:rPr lang="en-US" dirty="0"/>
              <a:t> from course prof or advisor if in trouble</a:t>
            </a:r>
          </a:p>
        </p:txBody>
      </p:sp>
    </p:spTree>
    <p:extLst>
      <p:ext uri="{BB962C8B-B14F-4D97-AF65-F5344CB8AC3E}">
        <p14:creationId xmlns:p14="http://schemas.microsoft.com/office/powerpoint/2010/main" val="3190048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430D4ACF-D610-0A44-82E2-B16CF4B6C04C}"/>
              </a:ext>
            </a:extLst>
          </p:cNvPr>
          <p:cNvSpPr/>
          <p:nvPr/>
        </p:nvSpPr>
        <p:spPr>
          <a:xfrm>
            <a:off x="0" y="1703214"/>
            <a:ext cx="1102290" cy="651353"/>
          </a:xfrm>
          <a:prstGeom prst="rightArrow">
            <a:avLst>
              <a:gd name="adj1" fmla="val 50000"/>
              <a:gd name="adj2" fmla="val 67308"/>
            </a:avLst>
          </a:prstGeom>
          <a:solidFill>
            <a:srgbClr val="0297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37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31B88-6C83-194B-A650-3B3713FC6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77636"/>
          </a:xfrm>
        </p:spPr>
        <p:txBody>
          <a:bodyPr/>
          <a:lstStyle/>
          <a:p>
            <a:r>
              <a:rPr lang="en-US" dirty="0"/>
              <a:t>Academic Dishonesty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B74D4-7398-2F4B-A400-230B7537B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636"/>
            <a:ext cx="10515600" cy="5473685"/>
          </a:xfrm>
        </p:spPr>
        <p:txBody>
          <a:bodyPr/>
          <a:lstStyle/>
          <a:p>
            <a:r>
              <a:rPr lang="en-US" dirty="0"/>
              <a:t>Serious matter – </a:t>
            </a:r>
            <a:r>
              <a:rPr lang="en-US" b="1" dirty="0">
                <a:solidFill>
                  <a:srgbClr val="FF0000"/>
                </a:solidFill>
              </a:rPr>
              <a:t>zero tolerance!</a:t>
            </a:r>
          </a:p>
          <a:p>
            <a:pPr>
              <a:spcBef>
                <a:spcPts val="2200"/>
              </a:spcBef>
            </a:pPr>
            <a:r>
              <a:rPr lang="en-US" dirty="0"/>
              <a:t>Some examples of plagiarism/cheating:</a:t>
            </a:r>
          </a:p>
          <a:p>
            <a:pPr lvl="1"/>
            <a:r>
              <a:rPr lang="en-US" dirty="0"/>
              <a:t>Representing the work of another as your own</a:t>
            </a:r>
          </a:p>
          <a:p>
            <a:pPr lvl="1"/>
            <a:r>
              <a:rPr lang="en-US" dirty="0"/>
              <a:t>Direct copying the work of another person</a:t>
            </a:r>
          </a:p>
          <a:p>
            <a:pPr lvl="1"/>
            <a:r>
              <a:rPr lang="en-US" dirty="0"/>
              <a:t>Paraphrasing the ideas of another person</a:t>
            </a:r>
          </a:p>
          <a:p>
            <a:pPr lvl="1"/>
            <a:r>
              <a:rPr lang="en-US" dirty="0"/>
              <a:t>Recycling previously submitted work</a:t>
            </a:r>
          </a:p>
          <a:p>
            <a:pPr>
              <a:spcBef>
                <a:spcPts val="2200"/>
              </a:spcBef>
            </a:pPr>
            <a:r>
              <a:rPr lang="en-US" dirty="0"/>
              <a:t>Potential consequences</a:t>
            </a:r>
          </a:p>
          <a:p>
            <a:pPr lvl="1"/>
            <a:r>
              <a:rPr lang="en-US" dirty="0"/>
              <a:t>F grade – cannot be removed</a:t>
            </a:r>
          </a:p>
          <a:p>
            <a:pPr lvl="1"/>
            <a:r>
              <a:rPr lang="en-US" dirty="0"/>
              <a:t>Appear before university committee</a:t>
            </a:r>
          </a:p>
          <a:p>
            <a:pPr lvl="1"/>
            <a:r>
              <a:rPr lang="en-US" dirty="0"/>
              <a:t>Dismissal from degree program/university</a:t>
            </a:r>
          </a:p>
          <a:p>
            <a:pPr>
              <a:spcBef>
                <a:spcPts val="2200"/>
              </a:spcBef>
            </a:pPr>
            <a:r>
              <a:rPr lang="en-US" dirty="0"/>
              <a:t>Code of Rights: </a:t>
            </a:r>
            <a:r>
              <a:rPr lang="en-US" sz="2400" dirty="0">
                <a:hlinkClick r:id="rId2"/>
              </a:rPr>
              <a:t>https://www.memphis.edu/osa/students/code-of-rights.php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02533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4848-935B-2E47-AFD7-80D7B9AA9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A9E4DE-326C-494C-9201-BEB3E1BD0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CS Dept</a:t>
            </a:r>
          </a:p>
          <a:p>
            <a:r>
              <a:rPr lang="en-US" dirty="0"/>
              <a:t>Degree Requirements</a:t>
            </a:r>
          </a:p>
          <a:p>
            <a:r>
              <a:rPr lang="en-US" dirty="0"/>
              <a:t>Academic Advising</a:t>
            </a:r>
          </a:p>
          <a:p>
            <a:r>
              <a:rPr lang="en-US" dirty="0"/>
              <a:t>Pitfalls to Avoid</a:t>
            </a:r>
          </a:p>
          <a:p>
            <a:r>
              <a:rPr lang="en-US" dirty="0"/>
              <a:t>Getting Started (Your First Semester)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430D4ACF-D610-0A44-82E2-B16CF4B6C04C}"/>
              </a:ext>
            </a:extLst>
          </p:cNvPr>
          <p:cNvSpPr/>
          <p:nvPr/>
        </p:nvSpPr>
        <p:spPr>
          <a:xfrm>
            <a:off x="0" y="3757478"/>
            <a:ext cx="1102290" cy="651353"/>
          </a:xfrm>
          <a:prstGeom prst="rightArrow">
            <a:avLst>
              <a:gd name="adj1" fmla="val 50000"/>
              <a:gd name="adj2" fmla="val 67308"/>
            </a:avLst>
          </a:prstGeom>
          <a:solidFill>
            <a:srgbClr val="0297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1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D1046-4A4E-7141-95FB-7A070B456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TODOs for Your First Semester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6EEDD-7884-AB4F-A521-06E51DA2B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Meet your advisor ASAP!</a:t>
            </a:r>
          </a:p>
          <a:p>
            <a:r>
              <a:rPr lang="en-US" dirty="0"/>
              <a:t>Complete the Programming Skills Test</a:t>
            </a:r>
          </a:p>
          <a:p>
            <a:r>
              <a:rPr lang="en-US" dirty="0"/>
              <a:t>Apply for transfer credits (if applicable)</a:t>
            </a:r>
          </a:p>
          <a:p>
            <a:r>
              <a:rPr lang="en-US" dirty="0"/>
              <a:t>Request core course waivers (if applicable)</a:t>
            </a:r>
          </a:p>
          <a:p>
            <a:r>
              <a:rPr lang="en-US" dirty="0"/>
              <a:t>(PhDs) Apply for Approved Master's credits (if applicable)</a:t>
            </a:r>
          </a:p>
          <a:p>
            <a:r>
              <a:rPr lang="en-US" dirty="0"/>
              <a:t>(PhDs) Submit the Curriculum Planning Form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7180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8FBC5-4802-DB4D-BB1B-BBE5E9F7B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r>
              <a:rPr lang="en-US" dirty="0"/>
              <a:t>Programming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21935-AFDB-9F4F-B724-7B211CAE9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3818"/>
            <a:ext cx="10515600" cy="5269924"/>
          </a:xfrm>
        </p:spPr>
        <p:txBody>
          <a:bodyPr/>
          <a:lstStyle/>
          <a:p>
            <a:r>
              <a:rPr lang="en-US" dirty="0"/>
              <a:t>Make sure you can write programs that run</a:t>
            </a:r>
          </a:p>
          <a:p>
            <a:r>
              <a:rPr lang="en-US" dirty="0"/>
              <a:t>1 week before semester begins</a:t>
            </a:r>
          </a:p>
          <a:p>
            <a:r>
              <a:rPr lang="en-US" dirty="0"/>
              <a:t>1 </a:t>
            </a:r>
            <a:r>
              <a:rPr lang="en-US" dirty="0" err="1"/>
              <a:t>hr</a:t>
            </a:r>
            <a:r>
              <a:rPr lang="en-US" dirty="0"/>
              <a:t> test on computer</a:t>
            </a:r>
          </a:p>
          <a:p>
            <a:r>
              <a:rPr lang="en-US" dirty="0"/>
              <a:t>Java, C or C++ (ask if you want to use other language)</a:t>
            </a:r>
          </a:p>
          <a:p>
            <a:r>
              <a:rPr lang="en-US" dirty="0"/>
              <a:t>You must either</a:t>
            </a:r>
          </a:p>
          <a:p>
            <a:pPr lvl="1"/>
            <a:r>
              <a:rPr lang="en-US" dirty="0"/>
              <a:t>Pass the test within your first 2 attempts</a:t>
            </a:r>
          </a:p>
          <a:p>
            <a:pPr lvl="1"/>
            <a:r>
              <a:rPr lang="en-US" dirty="0"/>
              <a:t>Take a programming course (chosen by the department) and get a B or better (B- do NOT count)</a:t>
            </a:r>
          </a:p>
          <a:p>
            <a:pPr lvl="2"/>
            <a:r>
              <a:rPr lang="en-US" dirty="0"/>
              <a:t>Remember, this course does NOT count towards the degree</a:t>
            </a:r>
          </a:p>
          <a:p>
            <a:r>
              <a:rPr lang="en-US" dirty="0"/>
              <a:t>Students who have not passed programming test cannot be department GA</a:t>
            </a:r>
          </a:p>
        </p:txBody>
      </p:sp>
    </p:spTree>
    <p:extLst>
      <p:ext uri="{BB962C8B-B14F-4D97-AF65-F5344CB8AC3E}">
        <p14:creationId xmlns:p14="http://schemas.microsoft.com/office/powerpoint/2010/main" val="26990041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C4EE7-501D-B448-A466-503AD7BAF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Transfer Credits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900CB2-FAEF-0A47-8F20-83C152B595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Consult with advisor if have taken graduate CS courses elsewhere</a:t>
            </a:r>
          </a:p>
          <a:p>
            <a:pPr lvl="1"/>
            <a:r>
              <a:rPr lang="en-US" dirty="0"/>
              <a:t>Must be CS relevant and not used to fulfill another degree</a:t>
            </a:r>
          </a:p>
          <a:p>
            <a:pPr lvl="1"/>
            <a:r>
              <a:rPr lang="en-US" dirty="0"/>
              <a:t>For Masters students: at most 12 credits</a:t>
            </a:r>
          </a:p>
          <a:p>
            <a:pPr lvl="1"/>
            <a:r>
              <a:rPr lang="en-US" dirty="0"/>
              <a:t>For Ph.D. students: at most 36 credits</a:t>
            </a:r>
          </a:p>
          <a:p>
            <a:r>
              <a:rPr lang="en-US" dirty="0"/>
              <a:t>Must be applied for with help of advisor</a:t>
            </a:r>
          </a:p>
          <a:p>
            <a:r>
              <a:rPr lang="en-US" dirty="0"/>
              <a:t>Will appear on transcript if accepted</a:t>
            </a:r>
          </a:p>
        </p:txBody>
      </p:sp>
    </p:spTree>
    <p:extLst>
      <p:ext uri="{BB962C8B-B14F-4D97-AF65-F5344CB8AC3E}">
        <p14:creationId xmlns:p14="http://schemas.microsoft.com/office/powerpoint/2010/main" val="307770810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390D2-608B-CA47-9519-14ABB0A3B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Course Waivers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8467E-1595-8D4C-985D-F6B3682E0B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have taken a graduate course elsewhere that is equivalent to a core course, you may request a waiver</a:t>
            </a:r>
          </a:p>
          <a:p>
            <a:r>
              <a:rPr lang="en-US" dirty="0"/>
              <a:t>A core course waiver removes the requirement that you must take that core course</a:t>
            </a:r>
          </a:p>
          <a:p>
            <a:pPr lvl="1"/>
            <a:r>
              <a:rPr lang="en-US" dirty="0"/>
              <a:t>Note: The credit requirements for the degree remain unchanged</a:t>
            </a:r>
          </a:p>
          <a:p>
            <a:r>
              <a:rPr lang="en-US" dirty="0"/>
              <a:t>Applications for waivers must be reviewed and approved, first, by your advisor and, then, by the Graduate Coordinator</a:t>
            </a:r>
          </a:p>
        </p:txBody>
      </p:sp>
    </p:spTree>
    <p:extLst>
      <p:ext uri="{BB962C8B-B14F-4D97-AF65-F5344CB8AC3E}">
        <p14:creationId xmlns:p14="http://schemas.microsoft.com/office/powerpoint/2010/main" val="19661228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F9105-7553-CA4B-88F4-FE0AE3DC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PhD Curriculum Planning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0FF7A-2EBA-7F40-A1B0-04B7506614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Complete with help of advisor</a:t>
            </a:r>
          </a:p>
          <a:p>
            <a:r>
              <a:rPr lang="en-US" dirty="0"/>
              <a:t>Submit during first semester</a:t>
            </a:r>
          </a:p>
          <a:p>
            <a:r>
              <a:rPr lang="en-US" dirty="0"/>
              <a:t>Must be approved by advisor, graduate coordinator, and department chair</a:t>
            </a:r>
          </a:p>
          <a:p>
            <a:r>
              <a:rPr lang="en-US" dirty="0"/>
              <a:t>Must be updated and approved again after completion of Qualifying Exam</a:t>
            </a:r>
          </a:p>
        </p:txBody>
      </p:sp>
    </p:spTree>
    <p:extLst>
      <p:ext uri="{BB962C8B-B14F-4D97-AF65-F5344CB8AC3E}">
        <p14:creationId xmlns:p14="http://schemas.microsoft.com/office/powerpoint/2010/main" val="30541030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B957B-58D5-6A44-AB6D-D691379AD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Approved Master’s Degree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FA397-BB1B-9041-B27F-F4B2DAB4CE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Courses and requirements similar to our MS degree</a:t>
            </a:r>
          </a:p>
          <a:p>
            <a:r>
              <a:rPr lang="en-US" dirty="0"/>
              <a:t>If approved, up to </a:t>
            </a:r>
            <a:r>
              <a:rPr lang="en-US" dirty="0">
                <a:highlight>
                  <a:srgbClr val="FFFF00"/>
                </a:highlight>
              </a:rPr>
              <a:t>36</a:t>
            </a:r>
            <a:r>
              <a:rPr lang="en-US" dirty="0"/>
              <a:t> credit reduction of the 72 required credits</a:t>
            </a:r>
          </a:p>
          <a:p>
            <a:r>
              <a:rPr lang="en-US" dirty="0"/>
              <a:t>Approval process:</a:t>
            </a:r>
          </a:p>
          <a:p>
            <a:pPr lvl="1"/>
            <a:r>
              <a:rPr lang="en-US" dirty="0"/>
              <a:t>Give your transcript to advisor for evaluation in first semester</a:t>
            </a:r>
          </a:p>
          <a:p>
            <a:pPr lvl="1"/>
            <a:r>
              <a:rPr lang="en-US" dirty="0"/>
              <a:t>Advisor makes recommendation to the graduate committee over email along with your transcript and number of credits to be counted</a:t>
            </a:r>
          </a:p>
          <a:p>
            <a:pPr lvl="1"/>
            <a:r>
              <a:rPr lang="en-US" dirty="0"/>
              <a:t>Graduate Committee reviews and approves/rejects</a:t>
            </a:r>
          </a:p>
          <a:p>
            <a:pPr lvl="1"/>
            <a:r>
              <a:rPr lang="en-US" dirty="0"/>
              <a:t>If approved, document in PhD Curriculum Planning Form</a:t>
            </a:r>
          </a:p>
          <a:p>
            <a:r>
              <a:rPr lang="en-US" dirty="0"/>
              <a:t>Note: You can use a UofM CS Master's</a:t>
            </a:r>
          </a:p>
        </p:txBody>
      </p:sp>
    </p:spTree>
    <p:extLst>
      <p:ext uri="{BB962C8B-B14F-4D97-AF65-F5344CB8AC3E}">
        <p14:creationId xmlns:p14="http://schemas.microsoft.com/office/powerpoint/2010/main" val="208424322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2C885-5C2E-924E-905D-D643B9050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Closing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ABAF3-BFD7-0740-B35D-8858DE54E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Meet with your advisor</a:t>
            </a:r>
          </a:p>
          <a:p>
            <a:r>
              <a:rPr lang="en-US" dirty="0"/>
              <a:t>Familiarize yourself with the Graduate Catalog</a:t>
            </a:r>
          </a:p>
          <a:p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CFDD7E-9465-9547-BBF8-25D104C3403D}"/>
              </a:ext>
            </a:extLst>
          </p:cNvPr>
          <p:cNvSpPr/>
          <p:nvPr/>
        </p:nvSpPr>
        <p:spPr>
          <a:xfrm>
            <a:off x="831257" y="3622756"/>
            <a:ext cx="1052948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297D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Welcome to the CS Department!</a:t>
            </a:r>
          </a:p>
          <a:p>
            <a:pPr algn="ctr"/>
            <a:r>
              <a:rPr 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297D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Have a great semester!</a:t>
            </a:r>
            <a:r>
              <a:rPr lang="en-US" sz="6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297D6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78640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9F2D6-155D-7B47-8F13-5AEC07D79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Department Mission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18136-F8DE-EE49-AB19-E89D61F3A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High-Impact Research</a:t>
            </a:r>
          </a:p>
          <a:p>
            <a:r>
              <a:rPr lang="en-US" dirty="0"/>
              <a:t>Effective Teaching</a:t>
            </a:r>
          </a:p>
          <a:p>
            <a:r>
              <a:rPr lang="en-US" dirty="0"/>
              <a:t>Service – University, Research, and Community</a:t>
            </a:r>
          </a:p>
        </p:txBody>
      </p:sp>
    </p:spTree>
    <p:extLst>
      <p:ext uri="{BB962C8B-B14F-4D97-AF65-F5344CB8AC3E}">
        <p14:creationId xmlns:p14="http://schemas.microsoft.com/office/powerpoint/2010/main" val="455840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3ACB7-20C1-2047-9CED-BDC8C5F1E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Degree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C4AFE-B731-024B-AD21-12F3B7560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Undergraduate Degree</a:t>
            </a:r>
          </a:p>
          <a:p>
            <a:pPr lvl="1"/>
            <a:r>
              <a:rPr lang="en-US" dirty="0"/>
              <a:t>Bachelor of Science (B.S.)</a:t>
            </a:r>
          </a:p>
          <a:p>
            <a:r>
              <a:rPr lang="en-US" dirty="0"/>
              <a:t>Graduate Degrees</a:t>
            </a:r>
          </a:p>
          <a:p>
            <a:pPr lvl="1"/>
            <a:r>
              <a:rPr lang="en-US" dirty="0"/>
              <a:t>Master of Science (M.S.)</a:t>
            </a:r>
          </a:p>
          <a:p>
            <a:pPr lvl="1"/>
            <a:r>
              <a:rPr lang="en-US" dirty="0"/>
              <a:t>Doctor of Philosophy (Ph.D.)</a:t>
            </a:r>
          </a:p>
          <a:p>
            <a:r>
              <a:rPr lang="en-US" dirty="0"/>
              <a:t>Graduate Certificates</a:t>
            </a:r>
          </a:p>
          <a:p>
            <a:pPr lvl="1"/>
            <a:r>
              <a:rPr lang="en-US" dirty="0"/>
              <a:t>Cyber Security and Information Assurance</a:t>
            </a:r>
          </a:p>
          <a:p>
            <a:pPr lvl="1"/>
            <a:r>
              <a:rPr lang="en-US" dirty="0"/>
              <a:t>Data Science</a:t>
            </a:r>
          </a:p>
          <a:p>
            <a:r>
              <a:rPr lang="en-US" dirty="0"/>
              <a:t>Interdisciplinary Graduate Degrees</a:t>
            </a:r>
          </a:p>
          <a:p>
            <a:pPr lvl="1"/>
            <a:r>
              <a:rPr lang="en-US" dirty="0"/>
              <a:t>M.S. in Bioinformatics</a:t>
            </a:r>
          </a:p>
        </p:txBody>
      </p:sp>
    </p:spTree>
    <p:extLst>
      <p:ext uri="{BB962C8B-B14F-4D97-AF65-F5344CB8AC3E}">
        <p14:creationId xmlns:p14="http://schemas.microsoft.com/office/powerpoint/2010/main" val="1567727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8DB64-674A-F24B-84A8-8E281574B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 Research Areas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CD5A01-E8F7-FB4D-A3A4-DDBCEDA56AC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Bio-Inspired Computing</a:t>
            </a:r>
          </a:p>
          <a:p>
            <a:r>
              <a:rPr lang="en-US" dirty="0"/>
              <a:t>Bioinformatics</a:t>
            </a:r>
          </a:p>
          <a:p>
            <a:r>
              <a:rPr lang="en-US" dirty="0"/>
              <a:t>Computer Science Education</a:t>
            </a:r>
          </a:p>
          <a:p>
            <a:r>
              <a:rPr lang="en-US" dirty="0"/>
              <a:t>Cybersecurity</a:t>
            </a:r>
          </a:p>
          <a:p>
            <a:r>
              <a:rPr lang="en-US" dirty="0"/>
              <a:t>Cybersecurity Education</a:t>
            </a:r>
          </a:p>
          <a:p>
            <a:r>
              <a:rPr lang="en-US" dirty="0"/>
              <a:t>Intelligent Systems</a:t>
            </a:r>
          </a:p>
          <a:p>
            <a:r>
              <a:rPr lang="en-US" dirty="0"/>
              <a:t>Internet Architecture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04EE2D7-ACF1-5F4A-B450-1AECB4FA66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Machine Learning</a:t>
            </a:r>
          </a:p>
          <a:p>
            <a:r>
              <a:rPr lang="en-US" dirty="0"/>
              <a:t>Mobile Health</a:t>
            </a:r>
          </a:p>
          <a:p>
            <a:r>
              <a:rPr lang="en-US" dirty="0"/>
              <a:t>Natural Language Processing</a:t>
            </a:r>
          </a:p>
          <a:p>
            <a:r>
              <a:rPr lang="en-US" dirty="0"/>
              <a:t>Software Engineering</a:t>
            </a:r>
          </a:p>
          <a:p>
            <a:r>
              <a:rPr lang="en-US" dirty="0"/>
              <a:t>Theoretical Computer Science</a:t>
            </a:r>
          </a:p>
          <a:p>
            <a:r>
              <a:rPr lang="en-US" dirty="0"/>
              <a:t>Wireless Sensor Networks</a:t>
            </a:r>
          </a:p>
        </p:txBody>
      </p:sp>
    </p:spTree>
    <p:extLst>
      <p:ext uri="{BB962C8B-B14F-4D97-AF65-F5344CB8AC3E}">
        <p14:creationId xmlns:p14="http://schemas.microsoft.com/office/powerpoint/2010/main" val="316340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DE334-2FDF-714D-A2B1-EB9056767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Impact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B6EE8-0C09-B940-80D4-0BFBF06DD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Publication</a:t>
            </a:r>
          </a:p>
          <a:p>
            <a:pPr lvl="1"/>
            <a:r>
              <a:rPr lang="en-US" dirty="0"/>
              <a:t>All publish in peer-reviewed science journals &amp; conferences</a:t>
            </a:r>
          </a:p>
          <a:p>
            <a:pPr lvl="1"/>
            <a:r>
              <a:rPr lang="en-US" dirty="0"/>
              <a:t>Many works appear in top-ranked publication venues</a:t>
            </a:r>
          </a:p>
          <a:p>
            <a:pPr lvl="1"/>
            <a:r>
              <a:rPr lang="en-US" dirty="0"/>
              <a:t>Well cited by other researchers</a:t>
            </a:r>
          </a:p>
          <a:p>
            <a:pPr lvl="1"/>
            <a:endParaRPr lang="en-US" dirty="0"/>
          </a:p>
          <a:p>
            <a:r>
              <a:rPr lang="en-US" dirty="0"/>
              <a:t>Funding</a:t>
            </a:r>
          </a:p>
          <a:p>
            <a:pPr lvl="1"/>
            <a:r>
              <a:rPr lang="en-US" dirty="0"/>
              <a:t>Grants from NSF, NIH, NASA, DARPA, ONR</a:t>
            </a:r>
          </a:p>
          <a:p>
            <a:pPr lvl="1"/>
            <a:r>
              <a:rPr lang="en-US" dirty="0"/>
              <a:t>Ranked 55th in the nation in federally funded research programs</a:t>
            </a:r>
          </a:p>
          <a:p>
            <a:pPr lvl="1"/>
            <a:r>
              <a:rPr lang="en-US" dirty="0"/>
              <a:t>Dept with most funding per faculty at UofM</a:t>
            </a:r>
          </a:p>
        </p:txBody>
      </p:sp>
    </p:spTree>
    <p:extLst>
      <p:ext uri="{BB962C8B-B14F-4D97-AF65-F5344CB8AC3E}">
        <p14:creationId xmlns:p14="http://schemas.microsoft.com/office/powerpoint/2010/main" val="3820079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E2B23-9B7F-8340-9558-32DC71568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Discover Research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8422F-B98D-5E4D-B292-B1662F25A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Department Research Overview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www.memphis.edu</a:t>
            </a:r>
            <a:r>
              <a:rPr lang="en-US" dirty="0">
                <a:hlinkClick r:id="rId2"/>
              </a:rPr>
              <a:t>/cs/research/</a:t>
            </a:r>
            <a:endParaRPr lang="en-US" dirty="0"/>
          </a:p>
          <a:p>
            <a:endParaRPr lang="en-US" dirty="0"/>
          </a:p>
          <a:p>
            <a:r>
              <a:rPr lang="en-US" dirty="0"/>
              <a:t>Research Groups Directory</a:t>
            </a:r>
          </a:p>
          <a:p>
            <a:pPr lvl="1"/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www.memphis.edu</a:t>
            </a:r>
            <a:r>
              <a:rPr lang="en-US" dirty="0">
                <a:hlinkClick r:id="rId3"/>
              </a:rPr>
              <a:t>/cs/research/</a:t>
            </a:r>
            <a:r>
              <a:rPr lang="en-US" dirty="0" err="1">
                <a:hlinkClick r:id="rId3"/>
              </a:rPr>
              <a:t>research_groups.php</a:t>
            </a:r>
            <a:endParaRPr lang="en-US" dirty="0"/>
          </a:p>
          <a:p>
            <a:endParaRPr lang="en-US" dirty="0"/>
          </a:p>
          <a:p>
            <a:r>
              <a:rPr lang="en-US" dirty="0"/>
              <a:t>Faculty Profiles and Websites</a:t>
            </a:r>
          </a:p>
          <a:p>
            <a:pPr lvl="1"/>
            <a:r>
              <a:rPr lang="en-US" dirty="0">
                <a:hlinkClick r:id="rId4"/>
              </a:rPr>
              <a:t>https://</a:t>
            </a:r>
            <a:r>
              <a:rPr lang="en-US" dirty="0" err="1">
                <a:hlinkClick r:id="rId4"/>
              </a:rPr>
              <a:t>www.memphis.edu</a:t>
            </a:r>
            <a:r>
              <a:rPr lang="en-US" dirty="0">
                <a:hlinkClick r:id="rId4"/>
              </a:rPr>
              <a:t>/cs/people/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36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42C75-4AD8-9B4E-9FD7-96442CF7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873" y="1"/>
            <a:ext cx="10515600" cy="1027906"/>
          </a:xfrm>
        </p:spPr>
        <p:txBody>
          <a:bodyPr/>
          <a:lstStyle/>
          <a:p>
            <a:r>
              <a:rPr lang="en-US" dirty="0"/>
              <a:t>CS Faculty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D70C38-7EC2-AB4E-A8B2-59B9433291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027906"/>
            <a:ext cx="5181600" cy="4351338"/>
          </a:xfrm>
        </p:spPr>
        <p:txBody>
          <a:bodyPr/>
          <a:lstStyle/>
          <a:p>
            <a:r>
              <a:rPr lang="en-US" dirty="0"/>
              <a:t>William Baggett</a:t>
            </a:r>
          </a:p>
          <a:p>
            <a:r>
              <a:rPr lang="en-US" dirty="0"/>
              <a:t>Amy Cook </a:t>
            </a:r>
          </a:p>
          <a:p>
            <a:r>
              <a:rPr lang="en-US" dirty="0"/>
              <a:t>Dipankar Dasgupta</a:t>
            </a:r>
          </a:p>
          <a:p>
            <a:r>
              <a:rPr lang="en-US" dirty="0"/>
              <a:t>Scott Fleming </a:t>
            </a:r>
            <a:r>
              <a:rPr lang="en-US" sz="1800" dirty="0">
                <a:solidFill>
                  <a:srgbClr val="0297D6"/>
                </a:solidFill>
              </a:rPr>
              <a:t>Graduate Coordinator</a:t>
            </a:r>
          </a:p>
          <a:p>
            <a:r>
              <a:rPr lang="en-US" dirty="0"/>
              <a:t>Max Garzon</a:t>
            </a:r>
          </a:p>
          <a:p>
            <a:r>
              <a:rPr lang="en-US" dirty="0" err="1"/>
              <a:t>Nirman</a:t>
            </a:r>
            <a:r>
              <a:rPr lang="en-US" dirty="0"/>
              <a:t> Kumar</a:t>
            </a:r>
          </a:p>
          <a:p>
            <a:r>
              <a:rPr lang="en-US" dirty="0"/>
              <a:t>Santosh Kumar</a:t>
            </a:r>
          </a:p>
          <a:p>
            <a:r>
              <a:rPr lang="en-US" dirty="0" err="1"/>
              <a:t>Weizi</a:t>
            </a:r>
            <a:r>
              <a:rPr lang="en-US" dirty="0"/>
              <a:t> Li </a:t>
            </a:r>
            <a:r>
              <a:rPr lang="en-US" sz="1800" b="1" dirty="0">
                <a:solidFill>
                  <a:srgbClr val="37D142"/>
                </a:solidFill>
              </a:rPr>
              <a:t>New!</a:t>
            </a:r>
          </a:p>
          <a:p>
            <a:r>
              <a:rPr lang="en-US" dirty="0" err="1"/>
              <a:t>Kriangsiri</a:t>
            </a:r>
            <a:r>
              <a:rPr lang="en-US" dirty="0"/>
              <a:t> </a:t>
            </a:r>
            <a:r>
              <a:rPr lang="en-US" dirty="0" err="1"/>
              <a:t>Malasri</a:t>
            </a:r>
            <a:r>
              <a:rPr lang="en-US" dirty="0"/>
              <a:t> </a:t>
            </a:r>
            <a:r>
              <a:rPr lang="en-US" sz="1800" dirty="0">
                <a:solidFill>
                  <a:srgbClr val="0297D6"/>
                </a:solidFill>
              </a:rPr>
              <a:t>Advising Coordinator</a:t>
            </a:r>
          </a:p>
          <a:p>
            <a:r>
              <a:rPr lang="en-US" dirty="0" err="1"/>
              <a:t>Vinhthuy</a:t>
            </a:r>
            <a:r>
              <a:rPr lang="en-US" dirty="0"/>
              <a:t> Phan </a:t>
            </a:r>
            <a:r>
              <a:rPr lang="en-US" sz="1800" dirty="0">
                <a:solidFill>
                  <a:srgbClr val="0297D6"/>
                </a:solidFill>
              </a:rPr>
              <a:t>Associate Chair</a:t>
            </a:r>
          </a:p>
          <a:p>
            <a:r>
              <a:rPr lang="en-US" dirty="0"/>
              <a:t>Christos Papadopoulos </a:t>
            </a:r>
            <a:r>
              <a:rPr lang="en-US" sz="1800" b="1" dirty="0">
                <a:solidFill>
                  <a:srgbClr val="37D142"/>
                </a:solidFill>
              </a:rPr>
              <a:t>New!</a:t>
            </a:r>
          </a:p>
          <a:p>
            <a:endParaRPr lang="en-US" sz="1800" dirty="0">
              <a:solidFill>
                <a:srgbClr val="0297D6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697EB40-CF3A-FD47-9319-2AF3D8206A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27906"/>
            <a:ext cx="6019800" cy="4351338"/>
          </a:xfrm>
        </p:spPr>
        <p:txBody>
          <a:bodyPr/>
          <a:lstStyle/>
          <a:p>
            <a:r>
              <a:rPr lang="en-US" dirty="0" err="1"/>
              <a:t>Vasile</a:t>
            </a:r>
            <a:r>
              <a:rPr lang="en-US" dirty="0"/>
              <a:t> Rus</a:t>
            </a:r>
          </a:p>
          <a:p>
            <a:r>
              <a:rPr lang="en-US" dirty="0" err="1"/>
              <a:t>Fatih</a:t>
            </a:r>
            <a:r>
              <a:rPr lang="en-US" dirty="0"/>
              <a:t> Sen  </a:t>
            </a:r>
          </a:p>
          <a:p>
            <a:r>
              <a:rPr lang="en-US" dirty="0"/>
              <a:t>Sajjan Shiva</a:t>
            </a:r>
          </a:p>
          <a:p>
            <a:r>
              <a:rPr lang="en-US" dirty="0"/>
              <a:t>Deepak Venugopal </a:t>
            </a:r>
            <a:r>
              <a:rPr lang="en-US" sz="1800" dirty="0">
                <a:solidFill>
                  <a:srgbClr val="0297D6"/>
                </a:solidFill>
              </a:rPr>
              <a:t>Data Science Cert. Coord.</a:t>
            </a:r>
            <a:endParaRPr lang="en-US" sz="1800" dirty="0"/>
          </a:p>
          <a:p>
            <a:r>
              <a:rPr lang="en-US" dirty="0"/>
              <a:t>Lan Wang </a:t>
            </a:r>
            <a:r>
              <a:rPr lang="en-US" sz="1800" dirty="0">
                <a:solidFill>
                  <a:srgbClr val="0297D6"/>
                </a:solidFill>
              </a:rPr>
              <a:t>Chair</a:t>
            </a:r>
          </a:p>
          <a:p>
            <a:r>
              <a:rPr lang="en-US" dirty="0"/>
              <a:t>Thomas Watson</a:t>
            </a:r>
          </a:p>
          <a:p>
            <a:r>
              <a:rPr lang="en-US" dirty="0" err="1"/>
              <a:t>Myounggyu</a:t>
            </a:r>
            <a:r>
              <a:rPr lang="en-US" dirty="0"/>
              <a:t> Won</a:t>
            </a:r>
          </a:p>
          <a:p>
            <a:r>
              <a:rPr lang="en-US" dirty="0"/>
              <a:t>Kan Yang </a:t>
            </a:r>
            <a:r>
              <a:rPr lang="en-US" sz="1800" dirty="0">
                <a:solidFill>
                  <a:srgbClr val="0297D6"/>
                </a:solidFill>
              </a:rPr>
              <a:t>Cyber Security &amp; Info Assurance Cert. Coord.</a:t>
            </a:r>
          </a:p>
          <a:p>
            <a:r>
              <a:rPr lang="en-US" dirty="0"/>
              <a:t>James Yu</a:t>
            </a:r>
          </a:p>
          <a:p>
            <a:r>
              <a:rPr lang="en-US" dirty="0" err="1"/>
              <a:t>Xiaofei</a:t>
            </a:r>
            <a:r>
              <a:rPr lang="en-US" dirty="0"/>
              <a:t> Zhang</a:t>
            </a:r>
          </a:p>
        </p:txBody>
      </p:sp>
    </p:spTree>
    <p:extLst>
      <p:ext uri="{BB962C8B-B14F-4D97-AF65-F5344CB8AC3E}">
        <p14:creationId xmlns:p14="http://schemas.microsoft.com/office/powerpoint/2010/main" val="421423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5146</TotalTime>
  <Words>1925</Words>
  <Application>Microsoft Macintosh PowerPoint</Application>
  <PresentationFormat>Widescreen</PresentationFormat>
  <Paragraphs>309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Office Theme</vt:lpstr>
      <vt:lpstr>Graduate Student Orientation</vt:lpstr>
      <vt:lpstr>Agenda</vt:lpstr>
      <vt:lpstr>Agenda</vt:lpstr>
      <vt:lpstr>CS Department Mission</vt:lpstr>
      <vt:lpstr>CS Degree Programs</vt:lpstr>
      <vt:lpstr>Faculty Research Areas</vt:lpstr>
      <vt:lpstr>Research Impact Indicators</vt:lpstr>
      <vt:lpstr>Discover Research Opportunities</vt:lpstr>
      <vt:lpstr>CS Faculty</vt:lpstr>
      <vt:lpstr>CS Dept Office &amp; Secretary</vt:lpstr>
      <vt:lpstr>CS Dept Events</vt:lpstr>
      <vt:lpstr>Agenda</vt:lpstr>
      <vt:lpstr>Caution!</vt:lpstr>
      <vt:lpstr>M.S. Requirements</vt:lpstr>
      <vt:lpstr>Model M.S. Program</vt:lpstr>
      <vt:lpstr>Ph.D. Requirements</vt:lpstr>
      <vt:lpstr>Model Ph.D. Program</vt:lpstr>
      <vt:lpstr>M.S. on the Way to Ph.D.</vt:lpstr>
      <vt:lpstr>Caution! Not All Courses Count</vt:lpstr>
      <vt:lpstr>Agenda</vt:lpstr>
      <vt:lpstr>Academic Advisor</vt:lpstr>
      <vt:lpstr>Advising Questions</vt:lpstr>
      <vt:lpstr>Changing Academic Advisor</vt:lpstr>
      <vt:lpstr>Agenda</vt:lpstr>
      <vt:lpstr>Dissertation (COMP 9000) Restrictions</vt:lpstr>
      <vt:lpstr>Min Course Load for International Students</vt:lpstr>
      <vt:lpstr>What to Call Faculty</vt:lpstr>
      <vt:lpstr>Grade Requirements</vt:lpstr>
      <vt:lpstr>Academic Probation</vt:lpstr>
      <vt:lpstr>Academic Dishonesty</vt:lpstr>
      <vt:lpstr>Agenda</vt:lpstr>
      <vt:lpstr>TODOs for Your First Semester</vt:lpstr>
      <vt:lpstr>Programming Test</vt:lpstr>
      <vt:lpstr>Transfer Credits</vt:lpstr>
      <vt:lpstr>Core Course Waivers</vt:lpstr>
      <vt:lpstr>PhD Curriculum Planning Form</vt:lpstr>
      <vt:lpstr>Approved Master’s Degree</vt:lpstr>
      <vt:lpstr>Closing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Jazmine Patrice Phillips (jpphllp2)</dc:creator>
  <cp:lastModifiedBy>Scott Fleming (sdflming)</cp:lastModifiedBy>
  <cp:revision>261</cp:revision>
  <dcterms:created xsi:type="dcterms:W3CDTF">2019-11-18T15:59:31Z</dcterms:created>
  <dcterms:modified xsi:type="dcterms:W3CDTF">2020-08-14T20:59:46Z</dcterms:modified>
</cp:coreProperties>
</file>