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letter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5874" autoAdjust="0"/>
  </p:normalViewPr>
  <p:slideViewPr>
    <p:cSldViewPr>
      <p:cViewPr varScale="1">
        <p:scale>
          <a:sx n="91" d="100"/>
          <a:sy n="91" d="100"/>
        </p:scale>
        <p:origin x="712" y="7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2" tIns="47126" rIns="94252" bIns="47126" numCol="1" anchor="t" anchorCtr="0" compatLnSpc="1">
            <a:prstTxWarp prst="textNoShape">
              <a:avLst/>
            </a:prstTxWarp>
          </a:bodyPr>
          <a:lstStyle>
            <a:lvl1pPr defTabSz="942975">
              <a:defRPr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2" tIns="47126" rIns="94252" bIns="47126" numCol="1" anchor="t" anchorCtr="0" compatLnSpc="1">
            <a:prstTxWarp prst="textNoShape">
              <a:avLst/>
            </a:prstTxWarp>
          </a:bodyPr>
          <a:lstStyle>
            <a:lvl1pPr algn="r" defTabSz="942975">
              <a:defRPr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2" tIns="47126" rIns="94252" bIns="47126" numCol="1" anchor="b" anchorCtr="0" compatLnSpc="1">
            <a:prstTxWarp prst="textNoShape">
              <a:avLst/>
            </a:prstTxWarp>
          </a:bodyPr>
          <a:lstStyle>
            <a:lvl1pPr defTabSz="942975">
              <a:defRPr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2" tIns="47126" rIns="94252" bIns="47126" numCol="1" anchor="b" anchorCtr="0" compatLnSpc="1">
            <a:prstTxWarp prst="textNoShape">
              <a:avLst/>
            </a:prstTxWarp>
          </a:bodyPr>
          <a:lstStyle>
            <a:lvl1pPr algn="r" defTabSz="942975">
              <a:defRPr b="0"/>
            </a:lvl1pPr>
          </a:lstStyle>
          <a:p>
            <a:fld id="{9AA697E3-BA56-41EB-80CC-C3E44FEEAD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793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079F7F-9307-4839-A308-B2E083FA66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198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688899-C6CD-490B-9FB0-E6F7A6CB94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7913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F5E947-1117-41A4-9C57-A17A97161E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84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C8471-C148-4695-B9EF-A907297DC0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109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FBA7A8-F96D-421E-BCA9-518B7609E4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1254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D8F5E-C6D2-4159-A198-4A83E9C311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64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A2589-7457-42FC-AE30-CF546A141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8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071333-096A-4817-B1EE-3A2389FB51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415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D2C5CC-C710-4B5F-9324-40ECCA003E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266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3E6BE5-60F7-42DA-931F-1C65D47111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50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614669-6C46-4BC1-B803-18D6BFE415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299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5FD9ED0D-0AA9-469B-91A1-4E96E3983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1752600" y="1590675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/>
              <a:t>COMP 1900</a:t>
            </a:r>
          </a:p>
          <a:p>
            <a:pPr algn="ctr" eaLnBrk="1" hangingPunct="1"/>
            <a:r>
              <a:rPr lang="en-US" altLang="en-US" b="0"/>
              <a:t>Intro to CS</a:t>
            </a:r>
          </a:p>
        </p:txBody>
      </p:sp>
      <p:sp>
        <p:nvSpPr>
          <p:cNvPr id="2057" name="Oval 13"/>
          <p:cNvSpPr>
            <a:spLocks noChangeArrowheads="1"/>
          </p:cNvSpPr>
          <p:nvPr/>
        </p:nvSpPr>
        <p:spPr bwMode="auto">
          <a:xfrm>
            <a:off x="4795565" y="2209800"/>
            <a:ext cx="1295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 dirty="0"/>
              <a:t>COMP </a:t>
            </a:r>
            <a:r>
              <a:rPr lang="en-US" altLang="en-US" b="0" dirty="0" smtClean="0"/>
              <a:t>3115</a:t>
            </a:r>
            <a:endParaRPr lang="en-US" altLang="en-US" b="0" dirty="0"/>
          </a:p>
          <a:p>
            <a:pPr algn="ctr" eaLnBrk="1" hangingPunct="1"/>
            <a:r>
              <a:rPr lang="en-US" altLang="en-US" b="0" dirty="0" smtClean="0"/>
              <a:t>Databases</a:t>
            </a:r>
            <a:endParaRPr lang="en-US" altLang="en-US" b="0" dirty="0"/>
          </a:p>
        </p:txBody>
      </p:sp>
      <p:sp>
        <p:nvSpPr>
          <p:cNvPr id="2058" name="Oval 15"/>
          <p:cNvSpPr>
            <a:spLocks noChangeArrowheads="1"/>
          </p:cNvSpPr>
          <p:nvPr/>
        </p:nvSpPr>
        <p:spPr bwMode="auto">
          <a:xfrm>
            <a:off x="7086600" y="5172075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Ctr="1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 dirty="0"/>
              <a:t>COMP 3825</a:t>
            </a:r>
          </a:p>
          <a:p>
            <a:pPr algn="ctr" eaLnBrk="1" hangingPunct="1"/>
            <a:r>
              <a:rPr lang="en-US" altLang="en-US" b="0" dirty="0"/>
              <a:t>Networking/IA</a:t>
            </a:r>
          </a:p>
        </p:txBody>
      </p:sp>
      <p:sp>
        <p:nvSpPr>
          <p:cNvPr id="2059" name="Oval 16"/>
          <p:cNvSpPr>
            <a:spLocks noChangeArrowheads="1"/>
          </p:cNvSpPr>
          <p:nvPr/>
        </p:nvSpPr>
        <p:spPr bwMode="auto">
          <a:xfrm>
            <a:off x="6116128" y="3724275"/>
            <a:ext cx="1351472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 dirty="0"/>
              <a:t>COMP </a:t>
            </a:r>
            <a:r>
              <a:rPr lang="en-US" altLang="en-US" b="0" dirty="0" smtClean="0"/>
              <a:t>4030</a:t>
            </a:r>
            <a:endParaRPr lang="en-US" altLang="en-US" b="0" dirty="0"/>
          </a:p>
          <a:p>
            <a:pPr algn="ctr" eaLnBrk="1" hangingPunct="1"/>
            <a:r>
              <a:rPr lang="en-US" altLang="en-US" b="0" dirty="0"/>
              <a:t>Algorithms</a:t>
            </a:r>
          </a:p>
        </p:txBody>
      </p:sp>
      <p:sp>
        <p:nvSpPr>
          <p:cNvPr id="2060" name="Oval 17"/>
          <p:cNvSpPr>
            <a:spLocks noChangeArrowheads="1"/>
          </p:cNvSpPr>
          <p:nvPr/>
        </p:nvSpPr>
        <p:spPr bwMode="auto">
          <a:xfrm>
            <a:off x="6813939" y="1584609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 dirty="0"/>
              <a:t>COMP 4040</a:t>
            </a:r>
          </a:p>
          <a:p>
            <a:pPr algn="ctr" eaLnBrk="1" hangingPunct="1"/>
            <a:r>
              <a:rPr lang="en-US" altLang="en-US" b="0" dirty="0" err="1"/>
              <a:t>Prog</a:t>
            </a:r>
            <a:r>
              <a:rPr lang="en-US" altLang="en-US" b="0" dirty="0"/>
              <a:t>. Languages</a:t>
            </a:r>
          </a:p>
        </p:txBody>
      </p:sp>
      <p:sp>
        <p:nvSpPr>
          <p:cNvPr id="2061" name="Oval 18"/>
          <p:cNvSpPr>
            <a:spLocks noChangeArrowheads="1"/>
          </p:cNvSpPr>
          <p:nvPr/>
        </p:nvSpPr>
        <p:spPr bwMode="auto">
          <a:xfrm>
            <a:off x="3276600" y="1590675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 dirty="0"/>
              <a:t>COMP 2150</a:t>
            </a:r>
          </a:p>
          <a:p>
            <a:pPr algn="ctr" eaLnBrk="1" hangingPunct="1"/>
            <a:r>
              <a:rPr lang="en-US" altLang="en-US" b="0" dirty="0" smtClean="0"/>
              <a:t>OOP/Data </a:t>
            </a:r>
            <a:r>
              <a:rPr lang="en-US" altLang="en-US" b="0" dirty="0" err="1" smtClean="0"/>
              <a:t>Struc</a:t>
            </a:r>
            <a:r>
              <a:rPr lang="en-US" altLang="en-US" b="0" dirty="0" smtClean="0"/>
              <a:t>.</a:t>
            </a:r>
            <a:endParaRPr lang="en-US" altLang="en-US" b="0" dirty="0"/>
          </a:p>
        </p:txBody>
      </p:sp>
      <p:sp>
        <p:nvSpPr>
          <p:cNvPr id="2062" name="Line 19"/>
          <p:cNvSpPr>
            <a:spLocks noChangeShapeType="1"/>
          </p:cNvSpPr>
          <p:nvPr/>
        </p:nvSpPr>
        <p:spPr bwMode="auto">
          <a:xfrm>
            <a:off x="1447800" y="18954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63" name="Line 33"/>
          <p:cNvSpPr>
            <a:spLocks noChangeShapeType="1"/>
          </p:cNvSpPr>
          <p:nvPr/>
        </p:nvSpPr>
        <p:spPr bwMode="auto">
          <a:xfrm>
            <a:off x="1444925" y="4038241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64" name="Text Box 37"/>
          <p:cNvSpPr txBox="1">
            <a:spLocks noChangeArrowheads="1"/>
          </p:cNvSpPr>
          <p:nvPr/>
        </p:nvSpPr>
        <p:spPr bwMode="auto">
          <a:xfrm>
            <a:off x="0" y="0"/>
            <a:ext cx="434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CS CORE COURSES AND PREREQUISITES</a:t>
            </a:r>
          </a:p>
        </p:txBody>
      </p:sp>
      <p:sp>
        <p:nvSpPr>
          <p:cNvPr id="2066" name="Oval 53"/>
          <p:cNvSpPr>
            <a:spLocks noChangeArrowheads="1"/>
          </p:cNvSpPr>
          <p:nvPr/>
        </p:nvSpPr>
        <p:spPr bwMode="auto">
          <a:xfrm>
            <a:off x="2895600" y="6019800"/>
            <a:ext cx="1295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/>
              <a:t>MATH 1920</a:t>
            </a:r>
          </a:p>
          <a:p>
            <a:pPr algn="ctr" eaLnBrk="1" hangingPunct="1"/>
            <a:r>
              <a:rPr lang="en-US" altLang="en-US" b="0"/>
              <a:t>Calculus II</a:t>
            </a:r>
          </a:p>
        </p:txBody>
      </p:sp>
      <p:sp>
        <p:nvSpPr>
          <p:cNvPr id="2067" name="Oval 54"/>
          <p:cNvSpPr>
            <a:spLocks noChangeArrowheads="1"/>
          </p:cNvSpPr>
          <p:nvPr/>
        </p:nvSpPr>
        <p:spPr bwMode="auto">
          <a:xfrm>
            <a:off x="4038600" y="5181600"/>
            <a:ext cx="1295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/>
              <a:t>MATH 3242</a:t>
            </a:r>
          </a:p>
          <a:p>
            <a:pPr algn="ctr" eaLnBrk="1" hangingPunct="1"/>
            <a:r>
              <a:rPr lang="en-US" altLang="en-US" b="0"/>
              <a:t>Linear Algebra</a:t>
            </a:r>
          </a:p>
        </p:txBody>
      </p:sp>
      <p:sp>
        <p:nvSpPr>
          <p:cNvPr id="2068" name="Oval 55"/>
          <p:cNvSpPr>
            <a:spLocks noChangeArrowheads="1"/>
          </p:cNvSpPr>
          <p:nvPr/>
        </p:nvSpPr>
        <p:spPr bwMode="auto">
          <a:xfrm>
            <a:off x="3273723" y="3714750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/>
              <a:t>COMP 2700</a:t>
            </a:r>
          </a:p>
          <a:p>
            <a:pPr algn="ctr" eaLnBrk="1" hangingPunct="1"/>
            <a:r>
              <a:rPr lang="en-US" altLang="en-US" b="0"/>
              <a:t>Discrete Math</a:t>
            </a:r>
          </a:p>
        </p:txBody>
      </p:sp>
      <p:sp>
        <p:nvSpPr>
          <p:cNvPr id="2069" name="Oval 56"/>
          <p:cNvSpPr>
            <a:spLocks noChangeArrowheads="1"/>
          </p:cNvSpPr>
          <p:nvPr/>
        </p:nvSpPr>
        <p:spPr bwMode="auto">
          <a:xfrm>
            <a:off x="5543939" y="5172075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/>
              <a:t>MATH 4614</a:t>
            </a:r>
          </a:p>
          <a:p>
            <a:pPr algn="ctr" eaLnBrk="1" hangingPunct="1"/>
            <a:r>
              <a:rPr lang="en-US" altLang="en-US" b="0"/>
              <a:t>Probability/Stats</a:t>
            </a:r>
          </a:p>
        </p:txBody>
      </p:sp>
      <p:sp>
        <p:nvSpPr>
          <p:cNvPr id="2070" name="Oval 57"/>
          <p:cNvSpPr>
            <a:spLocks noChangeArrowheads="1"/>
          </p:cNvSpPr>
          <p:nvPr/>
        </p:nvSpPr>
        <p:spPr bwMode="auto">
          <a:xfrm>
            <a:off x="7694839" y="4343400"/>
            <a:ext cx="1295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/>
              <a:t>COMP 4601</a:t>
            </a:r>
          </a:p>
          <a:p>
            <a:pPr algn="ctr" eaLnBrk="1" hangingPunct="1"/>
            <a:r>
              <a:rPr lang="en-US" altLang="en-US" b="0"/>
              <a:t>Models of Comp.</a:t>
            </a:r>
          </a:p>
        </p:txBody>
      </p:sp>
      <p:sp>
        <p:nvSpPr>
          <p:cNvPr id="2071" name="Oval 71"/>
          <p:cNvSpPr>
            <a:spLocks noChangeArrowheads="1"/>
          </p:cNvSpPr>
          <p:nvPr/>
        </p:nvSpPr>
        <p:spPr bwMode="auto">
          <a:xfrm>
            <a:off x="6172200" y="2809875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Ctr="1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 dirty="0"/>
              <a:t>COMP 4081</a:t>
            </a:r>
          </a:p>
          <a:p>
            <a:pPr algn="ctr" eaLnBrk="1" hangingPunct="1"/>
            <a:r>
              <a:rPr lang="en-US" altLang="en-US" b="0" dirty="0"/>
              <a:t>Software </a:t>
            </a:r>
            <a:r>
              <a:rPr lang="en-US" altLang="en-US" b="0" dirty="0" smtClean="0"/>
              <a:t>Eng.</a:t>
            </a:r>
            <a:endParaRPr lang="en-US" altLang="en-US" b="0" dirty="0"/>
          </a:p>
        </p:txBody>
      </p:sp>
      <p:sp>
        <p:nvSpPr>
          <p:cNvPr id="2076" name="Oval 92"/>
          <p:cNvSpPr>
            <a:spLocks noChangeArrowheads="1"/>
          </p:cNvSpPr>
          <p:nvPr/>
        </p:nvSpPr>
        <p:spPr bwMode="auto">
          <a:xfrm>
            <a:off x="7696200" y="2809875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/>
              <a:t>COMP 4882</a:t>
            </a:r>
          </a:p>
          <a:p>
            <a:pPr algn="ctr" eaLnBrk="1" hangingPunct="1"/>
            <a:r>
              <a:rPr lang="en-US" altLang="en-US" b="0"/>
              <a:t>Capstone Project</a:t>
            </a:r>
          </a:p>
        </p:txBody>
      </p:sp>
      <p:cxnSp>
        <p:nvCxnSpPr>
          <p:cNvPr id="2077" name="AutoShape 97"/>
          <p:cNvCxnSpPr>
            <a:cxnSpLocks noChangeShapeType="1"/>
            <a:stCxn id="2071" idx="6"/>
            <a:endCxn id="2076" idx="2"/>
          </p:cNvCxnSpPr>
          <p:nvPr/>
        </p:nvCxnSpPr>
        <p:spPr bwMode="auto">
          <a:xfrm>
            <a:off x="7467600" y="3119438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78" name="AutoShape 98"/>
          <p:cNvCxnSpPr>
            <a:cxnSpLocks noChangeShapeType="1"/>
            <a:stCxn id="2054" idx="6"/>
            <a:endCxn id="2061" idx="2"/>
          </p:cNvCxnSpPr>
          <p:nvPr/>
        </p:nvCxnSpPr>
        <p:spPr bwMode="auto">
          <a:xfrm>
            <a:off x="3048000" y="1900238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79" name="AutoShape 101"/>
          <p:cNvCxnSpPr>
            <a:cxnSpLocks noChangeShapeType="1"/>
            <a:stCxn id="2080" idx="6"/>
            <a:endCxn id="2068" idx="2"/>
          </p:cNvCxnSpPr>
          <p:nvPr/>
        </p:nvCxnSpPr>
        <p:spPr bwMode="auto">
          <a:xfrm flipV="1">
            <a:off x="3045125" y="4024313"/>
            <a:ext cx="228598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80" name="Oval 102"/>
          <p:cNvSpPr>
            <a:spLocks noChangeArrowheads="1"/>
          </p:cNvSpPr>
          <p:nvPr/>
        </p:nvSpPr>
        <p:spPr bwMode="auto">
          <a:xfrm>
            <a:off x="1749725" y="3724275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/>
              <a:t>MATH 1910</a:t>
            </a:r>
          </a:p>
          <a:p>
            <a:pPr algn="ctr" eaLnBrk="1" hangingPunct="1"/>
            <a:r>
              <a:rPr lang="en-US" altLang="en-US" b="0"/>
              <a:t>Calculus I</a:t>
            </a:r>
          </a:p>
        </p:txBody>
      </p:sp>
      <p:sp>
        <p:nvSpPr>
          <p:cNvPr id="2082" name="Oval 107"/>
          <p:cNvSpPr>
            <a:spLocks noChangeArrowheads="1"/>
          </p:cNvSpPr>
          <p:nvPr/>
        </p:nvSpPr>
        <p:spPr bwMode="auto">
          <a:xfrm>
            <a:off x="6819900" y="522977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 dirty="0"/>
              <a:t>COMP 4270</a:t>
            </a:r>
          </a:p>
          <a:p>
            <a:pPr algn="ctr" eaLnBrk="1" hangingPunct="1"/>
            <a:r>
              <a:rPr lang="en-US" altLang="en-US" b="0" dirty="0"/>
              <a:t>Operating </a:t>
            </a:r>
            <a:r>
              <a:rPr lang="en-US" altLang="en-US" b="0" dirty="0" smtClean="0"/>
              <a:t>Sys.</a:t>
            </a:r>
            <a:endParaRPr lang="en-US" altLang="en-US" b="0" dirty="0"/>
          </a:p>
        </p:txBody>
      </p:sp>
      <p:sp>
        <p:nvSpPr>
          <p:cNvPr id="2084" name="Oval 119"/>
          <p:cNvSpPr>
            <a:spLocks noChangeArrowheads="1"/>
          </p:cNvSpPr>
          <p:nvPr/>
        </p:nvSpPr>
        <p:spPr bwMode="auto">
          <a:xfrm>
            <a:off x="4800600" y="533400"/>
            <a:ext cx="1295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 dirty="0"/>
              <a:t>COMP 3410</a:t>
            </a:r>
          </a:p>
          <a:p>
            <a:pPr algn="ctr" eaLnBrk="1" hangingPunct="1"/>
            <a:r>
              <a:rPr lang="en-US" altLang="en-US" b="0" dirty="0" smtClean="0"/>
              <a:t>Org./Arch.</a:t>
            </a:r>
            <a:endParaRPr lang="en-US" altLang="en-US" b="0" dirty="0"/>
          </a:p>
        </p:txBody>
      </p:sp>
      <p:cxnSp>
        <p:nvCxnSpPr>
          <p:cNvPr id="2086" name="AutoShape 127"/>
          <p:cNvCxnSpPr>
            <a:cxnSpLocks noChangeShapeType="1"/>
            <a:stCxn id="2061" idx="6"/>
            <a:endCxn id="2057" idx="0"/>
          </p:cNvCxnSpPr>
          <p:nvPr/>
        </p:nvCxnSpPr>
        <p:spPr bwMode="auto">
          <a:xfrm>
            <a:off x="4572000" y="1900238"/>
            <a:ext cx="871265" cy="30956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95" name="AutoShape 152"/>
          <p:cNvCxnSpPr>
            <a:cxnSpLocks noChangeShapeType="1"/>
            <a:stCxn id="2054" idx="4"/>
            <a:endCxn id="2080" idx="0"/>
          </p:cNvCxnSpPr>
          <p:nvPr/>
        </p:nvCxnSpPr>
        <p:spPr bwMode="auto">
          <a:xfrm rot="5400000">
            <a:off x="1641626" y="2965600"/>
            <a:ext cx="1514475" cy="2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96" name="Rectangle 153"/>
          <p:cNvSpPr>
            <a:spLocks noChangeArrowheads="1"/>
          </p:cNvSpPr>
          <p:nvPr/>
        </p:nvSpPr>
        <p:spPr bwMode="auto">
          <a:xfrm>
            <a:off x="2362200" y="2833687"/>
            <a:ext cx="7747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b="0" i="1" dirty="0"/>
              <a:t>(co-requisites)</a:t>
            </a:r>
          </a:p>
        </p:txBody>
      </p:sp>
      <p:sp>
        <p:nvSpPr>
          <p:cNvPr id="2097" name="Text Box 155"/>
          <p:cNvSpPr txBox="1">
            <a:spLocks noChangeArrowheads="1"/>
          </p:cNvSpPr>
          <p:nvPr/>
        </p:nvSpPr>
        <p:spPr bwMode="auto">
          <a:xfrm>
            <a:off x="0" y="457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/>
              <a:t>Fall </a:t>
            </a:r>
            <a:r>
              <a:rPr lang="en-US" altLang="en-US" sz="1400" dirty="0" smtClean="0"/>
              <a:t>2016</a:t>
            </a:r>
            <a:endParaRPr lang="en-US" altLang="en-US" sz="1400" dirty="0"/>
          </a:p>
        </p:txBody>
      </p:sp>
      <p:cxnSp>
        <p:nvCxnSpPr>
          <p:cNvPr id="66" name="AutoShape 152"/>
          <p:cNvCxnSpPr>
            <a:cxnSpLocks noChangeShapeType="1"/>
            <a:stCxn id="2061" idx="4"/>
            <a:endCxn id="2068" idx="0"/>
          </p:cNvCxnSpPr>
          <p:nvPr/>
        </p:nvCxnSpPr>
        <p:spPr bwMode="auto">
          <a:xfrm rot="5400000">
            <a:off x="3170387" y="2960837"/>
            <a:ext cx="1504950" cy="287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" name="Rectangle 153"/>
          <p:cNvSpPr>
            <a:spLocks noChangeArrowheads="1"/>
          </p:cNvSpPr>
          <p:nvPr/>
        </p:nvSpPr>
        <p:spPr bwMode="auto">
          <a:xfrm>
            <a:off x="3886200" y="2833687"/>
            <a:ext cx="7747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b="0" i="1" dirty="0"/>
              <a:t>(co-requisites)</a:t>
            </a:r>
          </a:p>
        </p:txBody>
      </p:sp>
      <p:sp>
        <p:nvSpPr>
          <p:cNvPr id="70" name="Oval 5"/>
          <p:cNvSpPr>
            <a:spLocks noChangeArrowheads="1"/>
          </p:cNvSpPr>
          <p:nvPr/>
        </p:nvSpPr>
        <p:spPr bwMode="auto">
          <a:xfrm>
            <a:off x="1754757" y="769728"/>
            <a:ext cx="1295400" cy="6191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 dirty="0"/>
              <a:t>COMP </a:t>
            </a:r>
            <a:r>
              <a:rPr lang="en-US" altLang="en-US" b="0" dirty="0" smtClean="0"/>
              <a:t>1950</a:t>
            </a:r>
            <a:endParaRPr lang="en-US" altLang="en-US" b="0" dirty="0"/>
          </a:p>
          <a:p>
            <a:pPr algn="ctr" eaLnBrk="1" hangingPunct="1"/>
            <a:r>
              <a:rPr lang="en-US" altLang="en-US" b="0" dirty="0" smtClean="0"/>
              <a:t>Ethics/Prof. Dev.</a:t>
            </a:r>
            <a:endParaRPr lang="en-US" altLang="en-US" b="0" dirty="0"/>
          </a:p>
        </p:txBody>
      </p:sp>
      <p:sp>
        <p:nvSpPr>
          <p:cNvPr id="2056" name="Oval 12"/>
          <p:cNvSpPr>
            <a:spLocks noChangeArrowheads="1"/>
          </p:cNvSpPr>
          <p:nvPr/>
        </p:nvSpPr>
        <p:spPr bwMode="auto">
          <a:xfrm>
            <a:off x="152400" y="1143000"/>
            <a:ext cx="1541463" cy="36576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rIns="0" anchor="ctr" anchorCtr="1"/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0"/>
              <a:t>Prior Programming Experience</a:t>
            </a:r>
          </a:p>
          <a:p>
            <a:pPr algn="ctr" eaLnBrk="1" hangingPunct="1"/>
            <a:r>
              <a:rPr lang="en-US" altLang="en-US"/>
              <a:t>OR</a:t>
            </a:r>
          </a:p>
          <a:p>
            <a:pPr algn="ctr" eaLnBrk="1" hangingPunct="1"/>
            <a:r>
              <a:rPr lang="en-US" altLang="en-US" b="0"/>
              <a:t>COMP 1800</a:t>
            </a:r>
          </a:p>
          <a:p>
            <a:pPr algn="ctr" eaLnBrk="1" hangingPunct="1"/>
            <a:endParaRPr lang="en-US" altLang="en-US" b="0"/>
          </a:p>
          <a:p>
            <a:pPr algn="ctr" eaLnBrk="1" hangingPunct="1"/>
            <a:endParaRPr lang="en-US" altLang="en-US" b="0"/>
          </a:p>
          <a:p>
            <a:pPr algn="ctr" eaLnBrk="1" hangingPunct="1"/>
            <a:r>
              <a:rPr lang="en-US" altLang="en-US" b="0"/>
              <a:t>MATH 1730</a:t>
            </a:r>
          </a:p>
          <a:p>
            <a:pPr algn="ctr" eaLnBrk="1" hangingPunct="1"/>
            <a:r>
              <a:rPr lang="en-US" altLang="en-US" b="0"/>
              <a:t>(Algebra &amp; Trig)</a:t>
            </a:r>
          </a:p>
          <a:p>
            <a:pPr algn="ctr" eaLnBrk="1" hangingPunct="1"/>
            <a:r>
              <a:rPr lang="en-US" altLang="en-US"/>
              <a:t>OR</a:t>
            </a:r>
            <a:r>
              <a:rPr lang="en-US" altLang="en-US" b="0"/>
              <a:t> </a:t>
            </a:r>
          </a:p>
          <a:p>
            <a:pPr algn="ctr" eaLnBrk="1" hangingPunct="1"/>
            <a:r>
              <a:rPr lang="en-US" altLang="en-US" b="0"/>
              <a:t>MATH 1710 (Algebra)</a:t>
            </a:r>
          </a:p>
          <a:p>
            <a:pPr algn="ctr" eaLnBrk="1" hangingPunct="1"/>
            <a:r>
              <a:rPr lang="en-US" altLang="en-US" b="0"/>
              <a:t>+</a:t>
            </a:r>
          </a:p>
          <a:p>
            <a:pPr algn="ctr" eaLnBrk="1" hangingPunct="1"/>
            <a:r>
              <a:rPr lang="en-US" altLang="en-US" b="0"/>
              <a:t> MATH 1720</a:t>
            </a:r>
          </a:p>
          <a:p>
            <a:pPr algn="ctr" eaLnBrk="1" hangingPunct="1"/>
            <a:r>
              <a:rPr lang="en-US" altLang="en-US" b="0"/>
              <a:t>(Trig)</a:t>
            </a:r>
          </a:p>
        </p:txBody>
      </p:sp>
      <p:cxnSp>
        <p:nvCxnSpPr>
          <p:cNvPr id="96" name="AutoShape 101"/>
          <p:cNvCxnSpPr>
            <a:cxnSpLocks noChangeShapeType="1"/>
            <a:stCxn id="2068" idx="6"/>
            <a:endCxn id="2059" idx="2"/>
          </p:cNvCxnSpPr>
          <p:nvPr/>
        </p:nvCxnSpPr>
        <p:spPr bwMode="auto">
          <a:xfrm>
            <a:off x="4569123" y="4024313"/>
            <a:ext cx="1547005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Elbow Connector 49"/>
          <p:cNvCxnSpPr>
            <a:stCxn id="2057" idx="4"/>
            <a:endCxn id="2071" idx="2"/>
          </p:cNvCxnSpPr>
          <p:nvPr/>
        </p:nvCxnSpPr>
        <p:spPr bwMode="auto">
          <a:xfrm rot="16200000" flipH="1">
            <a:off x="5657713" y="2604951"/>
            <a:ext cx="300038" cy="728935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Dot"/>
            <a:round/>
            <a:headEnd type="none" w="med" len="med"/>
            <a:tailEnd type="triangle"/>
          </a:ln>
          <a:effectLst/>
        </p:spPr>
      </p:cxnSp>
      <p:cxnSp>
        <p:nvCxnSpPr>
          <p:cNvPr id="54" name="Elbow Connector 53"/>
          <p:cNvCxnSpPr>
            <a:stCxn id="2061" idx="0"/>
            <a:endCxn id="2084" idx="2"/>
          </p:cNvCxnSpPr>
          <p:nvPr/>
        </p:nvCxnSpPr>
        <p:spPr bwMode="auto">
          <a:xfrm rot="5400000" flipH="1" flipV="1">
            <a:off x="3986213" y="776288"/>
            <a:ext cx="752475" cy="87630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3" name="Straight Arrow Connector 72"/>
          <p:cNvCxnSpPr>
            <a:stCxn id="2084" idx="6"/>
            <a:endCxn id="2082" idx="2"/>
          </p:cNvCxnSpPr>
          <p:nvPr/>
        </p:nvCxnSpPr>
        <p:spPr bwMode="auto">
          <a:xfrm flipV="1">
            <a:off x="6096000" y="832540"/>
            <a:ext cx="723900" cy="56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8" name="Straight Connector 77"/>
          <p:cNvCxnSpPr>
            <a:stCxn id="2061" idx="6"/>
            <a:endCxn id="2060" idx="2"/>
          </p:cNvCxnSpPr>
          <p:nvPr/>
        </p:nvCxnSpPr>
        <p:spPr bwMode="auto">
          <a:xfrm flipV="1">
            <a:off x="4572000" y="1894172"/>
            <a:ext cx="2241939" cy="60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6" name="Elbow Connector 85"/>
          <p:cNvCxnSpPr>
            <a:stCxn id="2080" idx="4"/>
            <a:endCxn id="2066" idx="2"/>
          </p:cNvCxnSpPr>
          <p:nvPr/>
        </p:nvCxnSpPr>
        <p:spPr bwMode="auto">
          <a:xfrm rot="16200000" flipH="1">
            <a:off x="1655912" y="5084912"/>
            <a:ext cx="1981200" cy="498175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0" name="Elbow Connector 89"/>
          <p:cNvCxnSpPr>
            <a:stCxn id="2066" idx="6"/>
            <a:endCxn id="2067" idx="4"/>
          </p:cNvCxnSpPr>
          <p:nvPr/>
        </p:nvCxnSpPr>
        <p:spPr bwMode="auto">
          <a:xfrm flipV="1">
            <a:off x="4191000" y="5791200"/>
            <a:ext cx="495300" cy="53340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4" name="Elbow Connector 93"/>
          <p:cNvCxnSpPr>
            <a:stCxn id="2066" idx="6"/>
            <a:endCxn id="2069" idx="4"/>
          </p:cNvCxnSpPr>
          <p:nvPr/>
        </p:nvCxnSpPr>
        <p:spPr bwMode="auto">
          <a:xfrm flipV="1">
            <a:off x="4191000" y="5791200"/>
            <a:ext cx="2000639" cy="53340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9" name="Elbow Connector 98"/>
          <p:cNvCxnSpPr>
            <a:stCxn id="2068" idx="4"/>
            <a:endCxn id="2067" idx="0"/>
          </p:cNvCxnSpPr>
          <p:nvPr/>
        </p:nvCxnSpPr>
        <p:spPr bwMode="auto">
          <a:xfrm rot="16200000" flipH="1">
            <a:off x="3879999" y="4375298"/>
            <a:ext cx="847725" cy="764877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Elbow Connector 102"/>
          <p:cNvCxnSpPr>
            <a:stCxn id="2068" idx="4"/>
            <a:endCxn id="2069" idx="0"/>
          </p:cNvCxnSpPr>
          <p:nvPr/>
        </p:nvCxnSpPr>
        <p:spPr bwMode="auto">
          <a:xfrm rot="16200000" flipH="1">
            <a:off x="4637431" y="3617867"/>
            <a:ext cx="838200" cy="227021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4" name="Elbow Connector 113"/>
          <p:cNvCxnSpPr>
            <a:stCxn id="2057" idx="6"/>
            <a:endCxn id="2076" idx="0"/>
          </p:cNvCxnSpPr>
          <p:nvPr/>
        </p:nvCxnSpPr>
        <p:spPr bwMode="auto">
          <a:xfrm>
            <a:off x="6090965" y="2514600"/>
            <a:ext cx="2252935" cy="295275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0" name="Elbow Connector 119"/>
          <p:cNvCxnSpPr>
            <a:stCxn id="2059" idx="6"/>
            <a:endCxn id="2070" idx="0"/>
          </p:cNvCxnSpPr>
          <p:nvPr/>
        </p:nvCxnSpPr>
        <p:spPr bwMode="auto">
          <a:xfrm>
            <a:off x="7467600" y="4033838"/>
            <a:ext cx="874939" cy="309562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4" name="Elbow Connector 123"/>
          <p:cNvCxnSpPr>
            <a:stCxn id="2059" idx="6"/>
            <a:endCxn id="2076" idx="4"/>
          </p:cNvCxnSpPr>
          <p:nvPr/>
        </p:nvCxnSpPr>
        <p:spPr bwMode="auto">
          <a:xfrm flipV="1">
            <a:off x="7467600" y="3429000"/>
            <a:ext cx="876300" cy="604838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Straight Arrow Connector 46"/>
          <p:cNvCxnSpPr>
            <a:stCxn id="2069" idx="6"/>
            <a:endCxn id="2058" idx="2"/>
          </p:cNvCxnSpPr>
          <p:nvPr/>
        </p:nvCxnSpPr>
        <p:spPr bwMode="auto">
          <a:xfrm>
            <a:off x="6839339" y="5481638"/>
            <a:ext cx="24726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Rectangle 153"/>
          <p:cNvSpPr>
            <a:spLocks noChangeArrowheads="1"/>
          </p:cNvSpPr>
          <p:nvPr/>
        </p:nvSpPr>
        <p:spPr bwMode="auto">
          <a:xfrm>
            <a:off x="5327273" y="3124200"/>
            <a:ext cx="84492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b="0" i="1" dirty="0" smtClean="0"/>
              <a:t>(recommended)</a:t>
            </a:r>
            <a:endParaRPr lang="en-US" altLang="en-US" sz="800" b="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117</Words>
  <Application>Microsoft Office PowerPoint</Application>
  <PresentationFormat>Letter Paper (8.5x11 in)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Default Design</vt:lpstr>
      <vt:lpstr>PowerPoint Presentation</vt:lpstr>
    </vt:vector>
  </TitlesOfParts>
  <Company>The University of Memphis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 Faculty</dc:creator>
  <cp:lastModifiedBy>Kriangsiri Malasri</cp:lastModifiedBy>
  <cp:revision>96</cp:revision>
  <dcterms:created xsi:type="dcterms:W3CDTF">2001-03-19T15:55:41Z</dcterms:created>
  <dcterms:modified xsi:type="dcterms:W3CDTF">2016-04-15T20:44:20Z</dcterms:modified>
</cp:coreProperties>
</file>