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7"/>
  </p:notesMasterIdLst>
  <p:sldIdLst>
    <p:sldId id="256" r:id="rId6"/>
    <p:sldId id="390" r:id="rId7"/>
    <p:sldId id="323" r:id="rId8"/>
    <p:sldId id="297" r:id="rId9"/>
    <p:sldId id="381" r:id="rId10"/>
    <p:sldId id="328" r:id="rId11"/>
    <p:sldId id="406" r:id="rId12"/>
    <p:sldId id="396" r:id="rId13"/>
    <p:sldId id="324" r:id="rId14"/>
    <p:sldId id="386" r:id="rId15"/>
    <p:sldId id="404" r:id="rId16"/>
    <p:sldId id="257" r:id="rId17"/>
    <p:sldId id="258" r:id="rId18"/>
    <p:sldId id="259" r:id="rId19"/>
    <p:sldId id="267" r:id="rId20"/>
    <p:sldId id="268" r:id="rId21"/>
    <p:sldId id="290" r:id="rId22"/>
    <p:sldId id="382" r:id="rId23"/>
    <p:sldId id="292" r:id="rId24"/>
    <p:sldId id="293" r:id="rId25"/>
    <p:sldId id="294" r:id="rId26"/>
    <p:sldId id="296" r:id="rId27"/>
    <p:sldId id="401" r:id="rId28"/>
    <p:sldId id="298" r:id="rId29"/>
    <p:sldId id="402" r:id="rId30"/>
    <p:sldId id="300" r:id="rId31"/>
    <p:sldId id="306" r:id="rId32"/>
    <p:sldId id="370" r:id="rId33"/>
    <p:sldId id="262" r:id="rId34"/>
    <p:sldId id="393" r:id="rId35"/>
    <p:sldId id="394" r:id="rId36"/>
    <p:sldId id="395" r:id="rId37"/>
    <p:sldId id="307" r:id="rId38"/>
    <p:sldId id="352" r:id="rId39"/>
    <p:sldId id="365" r:id="rId40"/>
    <p:sldId id="397" r:id="rId41"/>
    <p:sldId id="398" r:id="rId42"/>
    <p:sldId id="399" r:id="rId43"/>
    <p:sldId id="400" r:id="rId44"/>
    <p:sldId id="383" r:id="rId45"/>
    <p:sldId id="372" r:id="rId46"/>
    <p:sldId id="335" r:id="rId47"/>
    <p:sldId id="299" r:id="rId48"/>
    <p:sldId id="339" r:id="rId49"/>
    <p:sldId id="388" r:id="rId50"/>
    <p:sldId id="378" r:id="rId51"/>
    <p:sldId id="392" r:id="rId52"/>
    <p:sldId id="349" r:id="rId53"/>
    <p:sldId id="403" r:id="rId54"/>
    <p:sldId id="391" r:id="rId55"/>
    <p:sldId id="314"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7D6"/>
    <a:srgbClr val="042CA1"/>
    <a:srgbClr val="2E6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E6C78-639D-4C18-B3EA-05BF350B0FAF}" v="15" dt="2023-08-23T15:36:42.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Enrollment Comparison (as</a:t>
            </a:r>
            <a:r>
              <a:rPr lang="en-US" baseline="0"/>
              <a:t> of 8/16/23)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751613532797661E-2"/>
          <c:y val="0.15751862132827518"/>
          <c:w val="0.91815136439973477"/>
          <c:h val="0.68735569238055771"/>
        </c:manualLayout>
      </c:layout>
      <c:barChart>
        <c:barDir val="col"/>
        <c:grouping val="stacked"/>
        <c:varyColors val="0"/>
        <c:ser>
          <c:idx val="0"/>
          <c:order val="0"/>
          <c:tx>
            <c:strRef>
              <c:f>Sheet1!$B$1</c:f>
              <c:strCache>
                <c:ptCount val="1"/>
                <c:pt idx="0">
                  <c:v>Undergraduate</c:v>
                </c:pt>
              </c:strCache>
            </c:strRef>
          </c:tx>
          <c:spPr>
            <a:solidFill>
              <a:schemeClr val="accent1"/>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460</c:v>
                </c:pt>
                <c:pt idx="1">
                  <c:v>382</c:v>
                </c:pt>
              </c:numCache>
            </c:numRef>
          </c:val>
          <c:extLst>
            <c:ext xmlns:c16="http://schemas.microsoft.com/office/drawing/2014/chart" uri="{C3380CC4-5D6E-409C-BE32-E72D297353CC}">
              <c16:uniqueId val="{00000000-0325-4F6C-8D17-21A88D636C9F}"/>
            </c:ext>
          </c:extLst>
        </c:ser>
        <c:ser>
          <c:idx val="1"/>
          <c:order val="1"/>
          <c:tx>
            <c:strRef>
              <c:f>Sheet1!$C$1</c:f>
              <c:strCache>
                <c:ptCount val="1"/>
                <c:pt idx="0">
                  <c:v>Graduate</c:v>
                </c:pt>
              </c:strCache>
            </c:strRef>
          </c:tx>
          <c:spPr>
            <a:solidFill>
              <a:schemeClr val="accent2"/>
            </a:solidFill>
            <a:ln>
              <a:noFill/>
            </a:ln>
            <a:effectLst/>
          </c:spPr>
          <c:invertIfNegative val="0"/>
          <c:cat>
            <c:numRef>
              <c:f>Sheet1!$A$2:$A$3</c:f>
              <c:numCache>
                <c:formatCode>General</c:formatCode>
                <c:ptCount val="2"/>
                <c:pt idx="0">
                  <c:v>2022</c:v>
                </c:pt>
                <c:pt idx="1">
                  <c:v>2023</c:v>
                </c:pt>
              </c:numCache>
            </c:numRef>
          </c:cat>
          <c:val>
            <c:numRef>
              <c:f>Sheet1!$C$2:$C$3</c:f>
              <c:numCache>
                <c:formatCode>General</c:formatCode>
                <c:ptCount val="2"/>
                <c:pt idx="0">
                  <c:v>816</c:v>
                </c:pt>
                <c:pt idx="1">
                  <c:v>802</c:v>
                </c:pt>
              </c:numCache>
            </c:numRef>
          </c:val>
          <c:extLst>
            <c:ext xmlns:c16="http://schemas.microsoft.com/office/drawing/2014/chart" uri="{C3380CC4-5D6E-409C-BE32-E72D297353CC}">
              <c16:uniqueId val="{00000001-0325-4F6C-8D17-21A88D636C9F}"/>
            </c:ext>
          </c:extLst>
        </c:ser>
        <c:dLbls>
          <c:showLegendKey val="0"/>
          <c:showVal val="0"/>
          <c:showCatName val="0"/>
          <c:showSerName val="0"/>
          <c:showPercent val="0"/>
          <c:showBubbleSize val="0"/>
        </c:dLbls>
        <c:gapWidth val="150"/>
        <c:overlap val="100"/>
        <c:axId val="1999114496"/>
        <c:axId val="1999115456"/>
      </c:barChart>
      <c:catAx>
        <c:axId val="19991144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115456"/>
        <c:crosses val="autoZero"/>
        <c:auto val="1"/>
        <c:lblAlgn val="ctr"/>
        <c:lblOffset val="100"/>
        <c:noMultiLvlLbl val="0"/>
      </c:catAx>
      <c:valAx>
        <c:axId val="199911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11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Undergraduate Enrollment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Sheet1!$A$17</c:f>
              <c:strCache>
                <c:ptCount val="1"/>
                <c:pt idx="0">
                  <c:v>2022</c:v>
                </c:pt>
              </c:strCache>
            </c:strRef>
          </c:tx>
          <c:spPr>
            <a:solidFill>
              <a:schemeClr val="accent1"/>
            </a:solidFill>
            <a:ln>
              <a:noFill/>
            </a:ln>
            <a:effectLst/>
          </c:spPr>
          <c:invertIfNegative val="0"/>
          <c:cat>
            <c:strRef>
              <c:f>Sheet1!$B$16:$D$16</c:f>
              <c:strCache>
                <c:ptCount val="3"/>
                <c:pt idx="0">
                  <c:v>TALN</c:v>
                </c:pt>
                <c:pt idx="1">
                  <c:v>HDVL</c:v>
                </c:pt>
                <c:pt idx="2">
                  <c:v>ITGS</c:v>
                </c:pt>
              </c:strCache>
            </c:strRef>
          </c:cat>
          <c:val>
            <c:numRef>
              <c:f>Sheet1!$B$17:$D$17</c:f>
              <c:numCache>
                <c:formatCode>General</c:formatCode>
                <c:ptCount val="3"/>
                <c:pt idx="0">
                  <c:v>274</c:v>
                </c:pt>
                <c:pt idx="1">
                  <c:v>90</c:v>
                </c:pt>
                <c:pt idx="2">
                  <c:v>64</c:v>
                </c:pt>
              </c:numCache>
            </c:numRef>
          </c:val>
          <c:extLst>
            <c:ext xmlns:c16="http://schemas.microsoft.com/office/drawing/2014/chart" uri="{C3380CC4-5D6E-409C-BE32-E72D297353CC}">
              <c16:uniqueId val="{00000000-69CD-477C-B572-0C003EA8F235}"/>
            </c:ext>
          </c:extLst>
        </c:ser>
        <c:ser>
          <c:idx val="1"/>
          <c:order val="1"/>
          <c:tx>
            <c:strRef>
              <c:f>Sheet1!$A$18</c:f>
              <c:strCache>
                <c:ptCount val="1"/>
                <c:pt idx="0">
                  <c:v>2023</c:v>
                </c:pt>
              </c:strCache>
            </c:strRef>
          </c:tx>
          <c:spPr>
            <a:solidFill>
              <a:schemeClr val="accent2"/>
            </a:solidFill>
            <a:ln>
              <a:noFill/>
            </a:ln>
            <a:effectLst/>
          </c:spPr>
          <c:invertIfNegative val="0"/>
          <c:cat>
            <c:strRef>
              <c:f>Sheet1!$B$16:$D$16</c:f>
              <c:strCache>
                <c:ptCount val="3"/>
                <c:pt idx="0">
                  <c:v>TALN</c:v>
                </c:pt>
                <c:pt idx="1">
                  <c:v>HDVL</c:v>
                </c:pt>
                <c:pt idx="2">
                  <c:v>ITGS</c:v>
                </c:pt>
              </c:strCache>
            </c:strRef>
          </c:cat>
          <c:val>
            <c:numRef>
              <c:f>Sheet1!$B$18:$D$18</c:f>
              <c:numCache>
                <c:formatCode>General</c:formatCode>
                <c:ptCount val="3"/>
                <c:pt idx="0">
                  <c:v>210</c:v>
                </c:pt>
                <c:pt idx="1">
                  <c:v>92</c:v>
                </c:pt>
                <c:pt idx="2">
                  <c:v>54</c:v>
                </c:pt>
              </c:numCache>
            </c:numRef>
          </c:val>
          <c:extLst>
            <c:ext xmlns:c16="http://schemas.microsoft.com/office/drawing/2014/chart" uri="{C3380CC4-5D6E-409C-BE32-E72D297353CC}">
              <c16:uniqueId val="{00000001-69CD-477C-B572-0C003EA8F235}"/>
            </c:ext>
          </c:extLst>
        </c:ser>
        <c:dLbls>
          <c:showLegendKey val="0"/>
          <c:showVal val="0"/>
          <c:showCatName val="0"/>
          <c:showSerName val="0"/>
          <c:showPercent val="0"/>
          <c:showBubbleSize val="0"/>
        </c:dLbls>
        <c:gapWidth val="219"/>
        <c:overlap val="-27"/>
        <c:axId val="1346771856"/>
        <c:axId val="1346762736"/>
      </c:barChart>
      <c:catAx>
        <c:axId val="134677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762736"/>
        <c:crosses val="autoZero"/>
        <c:auto val="1"/>
        <c:lblAlgn val="ctr"/>
        <c:lblOffset val="100"/>
        <c:noMultiLvlLbl val="0"/>
      </c:catAx>
      <c:valAx>
        <c:axId val="134676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77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Supports</c:v>
                </c:pt>
              </c:strCache>
            </c:strRef>
          </c:tx>
          <c:spPr>
            <a:solidFill>
              <a:schemeClr val="accent1"/>
            </a:solidFill>
            <a:ln w="25400">
              <a:solidFill>
                <a:schemeClr val="lt1"/>
              </a:solidFill>
            </a:ln>
            <a:effectLst/>
            <a:sp3d contourW="25400">
              <a:contourClr>
                <a:schemeClr val="lt1"/>
              </a:contourClr>
            </a:sp3d>
          </c:spPr>
          <c:invertIfNegative val="0"/>
          <c:cat>
            <c:strRef>
              <c:f>Sheet1!$A$2:$A$6</c:f>
              <c:strCache>
                <c:ptCount val="4"/>
                <c:pt idx="0">
                  <c:v>Academic Editing 82</c:v>
                </c:pt>
                <c:pt idx="1">
                  <c:v>Advising</c:v>
                </c:pt>
                <c:pt idx="2">
                  <c:v>Navigate Program</c:v>
                </c:pt>
                <c:pt idx="3">
                  <c:v>Research Groups </c:v>
                </c:pt>
              </c:strCache>
            </c:strRef>
          </c:cat>
          <c:val>
            <c:numRef>
              <c:f>Sheet1!$B$2:$B$6</c:f>
              <c:numCache>
                <c:formatCode>0%</c:formatCode>
                <c:ptCount val="5"/>
                <c:pt idx="0">
                  <c:v>0.59</c:v>
                </c:pt>
                <c:pt idx="1">
                  <c:v>0.7</c:v>
                </c:pt>
                <c:pt idx="2">
                  <c:v>0.68</c:v>
                </c:pt>
                <c:pt idx="3">
                  <c:v>0.62</c:v>
                </c:pt>
              </c:numCache>
            </c:numRef>
          </c:val>
          <c:extLst>
            <c:ext xmlns:c16="http://schemas.microsoft.com/office/drawing/2014/chart" uri="{C3380CC4-5D6E-409C-BE32-E72D297353CC}">
              <c16:uniqueId val="{00000000-8ABB-4E55-8EBB-C64F10666682}"/>
            </c:ext>
          </c:extLst>
        </c:ser>
        <c:dLbls>
          <c:showLegendKey val="0"/>
          <c:showVal val="0"/>
          <c:showCatName val="0"/>
          <c:showSerName val="0"/>
          <c:showPercent val="0"/>
          <c:showBubbleSize val="0"/>
        </c:dLbls>
        <c:gapWidth val="150"/>
        <c:shape val="box"/>
        <c:axId val="868424880"/>
        <c:axId val="868666608"/>
        <c:axId val="0"/>
      </c:bar3DChart>
      <c:catAx>
        <c:axId val="868424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666608"/>
        <c:crosses val="autoZero"/>
        <c:auto val="1"/>
        <c:lblAlgn val="ctr"/>
        <c:lblOffset val="100"/>
        <c:noMultiLvlLbl val="0"/>
      </c:catAx>
      <c:valAx>
        <c:axId val="86866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42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Strong</c:v>
                </c:pt>
              </c:strCache>
            </c:strRef>
          </c:tx>
          <c:spPr>
            <a:solidFill>
              <a:schemeClr val="accent1"/>
            </a:solidFill>
            <a:ln>
              <a:noFill/>
            </a:ln>
            <a:effectLst/>
            <a:sp3d/>
          </c:spPr>
          <c:invertIfNegative val="0"/>
          <c:cat>
            <c:strRef>
              <c:f>Sheet1!$A$2:$A$9</c:f>
              <c:strCache>
                <c:ptCount val="7"/>
                <c:pt idx="0">
                  <c:v>Dissertation Defense</c:v>
                </c:pt>
                <c:pt idx="1">
                  <c:v>Dissertation Committee</c:v>
                </c:pt>
                <c:pt idx="2">
                  <c:v>Dissertation Proposal</c:v>
                </c:pt>
                <c:pt idx="3">
                  <c:v>Quantitative or Qualitative</c:v>
                </c:pt>
                <c:pt idx="4">
                  <c:v>Doctoral Orientation</c:v>
                </c:pt>
                <c:pt idx="5">
                  <c:v>Research Groups</c:v>
                </c:pt>
                <c:pt idx="6">
                  <c:v>Research Design</c:v>
                </c:pt>
              </c:strCache>
            </c:strRef>
          </c:cat>
          <c:val>
            <c:numRef>
              <c:f>Sheet1!$B$2:$B$9</c:f>
              <c:numCache>
                <c:formatCode>General</c:formatCode>
                <c:ptCount val="8"/>
                <c:pt idx="0">
                  <c:v>85</c:v>
                </c:pt>
                <c:pt idx="1">
                  <c:v>82</c:v>
                </c:pt>
                <c:pt idx="2">
                  <c:v>82</c:v>
                </c:pt>
                <c:pt idx="3">
                  <c:v>83</c:v>
                </c:pt>
                <c:pt idx="4">
                  <c:v>71</c:v>
                </c:pt>
                <c:pt idx="5">
                  <c:v>68</c:v>
                </c:pt>
                <c:pt idx="6">
                  <c:v>78</c:v>
                </c:pt>
              </c:numCache>
            </c:numRef>
          </c:val>
          <c:extLst>
            <c:ext xmlns:c16="http://schemas.microsoft.com/office/drawing/2014/chart" uri="{C3380CC4-5D6E-409C-BE32-E72D297353CC}">
              <c16:uniqueId val="{00000000-D10D-43F5-82E9-9E68C4A1F7DA}"/>
            </c:ext>
          </c:extLst>
        </c:ser>
        <c:ser>
          <c:idx val="1"/>
          <c:order val="1"/>
          <c:tx>
            <c:strRef>
              <c:f>Sheet1!$C$1</c:f>
              <c:strCache>
                <c:ptCount val="1"/>
                <c:pt idx="0">
                  <c:v>Moderate</c:v>
                </c:pt>
              </c:strCache>
            </c:strRef>
          </c:tx>
          <c:spPr>
            <a:solidFill>
              <a:schemeClr val="accent2"/>
            </a:solidFill>
            <a:ln>
              <a:noFill/>
            </a:ln>
            <a:effectLst/>
            <a:sp3d/>
          </c:spPr>
          <c:invertIfNegative val="0"/>
          <c:cat>
            <c:strRef>
              <c:f>Sheet1!$A$2:$A$9</c:f>
              <c:strCache>
                <c:ptCount val="7"/>
                <c:pt idx="0">
                  <c:v>Dissertation Defense</c:v>
                </c:pt>
                <c:pt idx="1">
                  <c:v>Dissertation Committee</c:v>
                </c:pt>
                <c:pt idx="2">
                  <c:v>Dissertation Proposal</c:v>
                </c:pt>
                <c:pt idx="3">
                  <c:v>Quantitative or Qualitative</c:v>
                </c:pt>
                <c:pt idx="4">
                  <c:v>Doctoral Orientation</c:v>
                </c:pt>
                <c:pt idx="5">
                  <c:v>Research Groups</c:v>
                </c:pt>
                <c:pt idx="6">
                  <c:v>Research Design</c:v>
                </c:pt>
              </c:strCache>
            </c:strRef>
          </c:cat>
          <c:val>
            <c:numRef>
              <c:f>Sheet1!$C$2:$C$9</c:f>
              <c:numCache>
                <c:formatCode>General</c:formatCode>
                <c:ptCount val="8"/>
                <c:pt idx="0">
                  <c:v>11</c:v>
                </c:pt>
                <c:pt idx="1">
                  <c:v>14</c:v>
                </c:pt>
                <c:pt idx="2">
                  <c:v>13</c:v>
                </c:pt>
                <c:pt idx="3">
                  <c:v>14</c:v>
                </c:pt>
                <c:pt idx="4">
                  <c:v>17</c:v>
                </c:pt>
                <c:pt idx="5">
                  <c:v>22</c:v>
                </c:pt>
                <c:pt idx="6">
                  <c:v>16</c:v>
                </c:pt>
              </c:numCache>
            </c:numRef>
          </c:val>
          <c:extLst>
            <c:ext xmlns:c16="http://schemas.microsoft.com/office/drawing/2014/chart" uri="{C3380CC4-5D6E-409C-BE32-E72D297353CC}">
              <c16:uniqueId val="{00000001-D10D-43F5-82E9-9E68C4A1F7DA}"/>
            </c:ext>
          </c:extLst>
        </c:ser>
        <c:ser>
          <c:idx val="2"/>
          <c:order val="2"/>
          <c:tx>
            <c:strRef>
              <c:f>Sheet1!$D$1</c:f>
              <c:strCache>
                <c:ptCount val="1"/>
                <c:pt idx="0">
                  <c:v>Low</c:v>
                </c:pt>
              </c:strCache>
            </c:strRef>
          </c:tx>
          <c:spPr>
            <a:solidFill>
              <a:schemeClr val="accent3"/>
            </a:solidFill>
            <a:ln>
              <a:noFill/>
            </a:ln>
            <a:effectLst/>
            <a:sp3d/>
          </c:spPr>
          <c:invertIfNegative val="0"/>
          <c:cat>
            <c:strRef>
              <c:f>Sheet1!$A$2:$A$9</c:f>
              <c:strCache>
                <c:ptCount val="7"/>
                <c:pt idx="0">
                  <c:v>Dissertation Defense</c:v>
                </c:pt>
                <c:pt idx="1">
                  <c:v>Dissertation Committee</c:v>
                </c:pt>
                <c:pt idx="2">
                  <c:v>Dissertation Proposal</c:v>
                </c:pt>
                <c:pt idx="3">
                  <c:v>Quantitative or Qualitative</c:v>
                </c:pt>
                <c:pt idx="4">
                  <c:v>Doctoral Orientation</c:v>
                </c:pt>
                <c:pt idx="5">
                  <c:v>Research Groups</c:v>
                </c:pt>
                <c:pt idx="6">
                  <c:v>Research Design</c:v>
                </c:pt>
              </c:strCache>
            </c:strRef>
          </c:cat>
          <c:val>
            <c:numRef>
              <c:f>Sheet1!$D$2:$D$9</c:f>
              <c:numCache>
                <c:formatCode>General</c:formatCode>
                <c:ptCount val="8"/>
                <c:pt idx="0">
                  <c:v>4</c:v>
                </c:pt>
                <c:pt idx="1">
                  <c:v>4</c:v>
                </c:pt>
                <c:pt idx="2">
                  <c:v>5</c:v>
                </c:pt>
                <c:pt idx="3">
                  <c:v>3</c:v>
                </c:pt>
                <c:pt idx="4">
                  <c:v>12</c:v>
                </c:pt>
                <c:pt idx="5">
                  <c:v>10</c:v>
                </c:pt>
                <c:pt idx="6">
                  <c:v>6</c:v>
                </c:pt>
              </c:numCache>
            </c:numRef>
          </c:val>
          <c:extLst>
            <c:ext xmlns:c16="http://schemas.microsoft.com/office/drawing/2014/chart" uri="{C3380CC4-5D6E-409C-BE32-E72D297353CC}">
              <c16:uniqueId val="{00000002-D10D-43F5-82E9-9E68C4A1F7DA}"/>
            </c:ext>
          </c:extLst>
        </c:ser>
        <c:dLbls>
          <c:showLegendKey val="0"/>
          <c:showVal val="0"/>
          <c:showCatName val="0"/>
          <c:showSerName val="0"/>
          <c:showPercent val="0"/>
          <c:showBubbleSize val="0"/>
        </c:dLbls>
        <c:gapWidth val="150"/>
        <c:shape val="box"/>
        <c:axId val="826396832"/>
        <c:axId val="827042464"/>
        <c:axId val="0"/>
      </c:bar3DChart>
      <c:catAx>
        <c:axId val="826396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7042464"/>
        <c:crosses val="autoZero"/>
        <c:auto val="1"/>
        <c:lblAlgn val="ctr"/>
        <c:lblOffset val="100"/>
        <c:noMultiLvlLbl val="0"/>
      </c:catAx>
      <c:valAx>
        <c:axId val="82704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39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2808" tIns="46404" rIns="92808" bIns="4640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2808" tIns="46404" rIns="92808" bIns="46404" rtlCol="0"/>
          <a:lstStyle>
            <a:lvl1pPr algn="r">
              <a:defRPr sz="1200"/>
            </a:lvl1pPr>
          </a:lstStyle>
          <a:p>
            <a:fld id="{E75FA1FE-4248-5D4F-9DE1-6D6634CA3ED8}" type="datetimeFigureOut">
              <a:rPr lang="en-US" smtClean="0"/>
              <a:t>8/28/23</a:t>
            </a:fld>
            <a:endParaRPr lang="en-US"/>
          </a:p>
        </p:txBody>
      </p:sp>
      <p:sp>
        <p:nvSpPr>
          <p:cNvPr id="4" name="Slide Image Placeholder 3"/>
          <p:cNvSpPr>
            <a:spLocks noGrp="1" noRot="1" noChangeAspect="1"/>
          </p:cNvSpPr>
          <p:nvPr>
            <p:ph type="sldImg" idx="2"/>
          </p:nvPr>
        </p:nvSpPr>
        <p:spPr>
          <a:xfrm>
            <a:off x="736600" y="1173163"/>
            <a:ext cx="5629275" cy="3167062"/>
          </a:xfrm>
          <a:prstGeom prst="rect">
            <a:avLst/>
          </a:prstGeom>
          <a:noFill/>
          <a:ln w="12700">
            <a:solidFill>
              <a:prstClr val="black"/>
            </a:solidFill>
          </a:ln>
        </p:spPr>
        <p:txBody>
          <a:bodyPr vert="horz" lIns="92808" tIns="46404" rIns="92808" bIns="46404"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2808" tIns="46404" rIns="92808" bIns="4640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2808" tIns="46404" rIns="92808" bIns="4640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2808" tIns="46404" rIns="92808" bIns="46404" rtlCol="0" anchor="b"/>
          <a:lstStyle>
            <a:lvl1pPr algn="r">
              <a:defRPr sz="1200"/>
            </a:lvl1pPr>
          </a:lstStyle>
          <a:p>
            <a:fld id="{CB9E65EF-6CA5-6748-8746-9D86401AFCA5}" type="slidenum">
              <a:rPr lang="en-US" smtClean="0"/>
              <a:t>‹#›</a:t>
            </a:fld>
            <a:endParaRPr lang="en-US"/>
          </a:p>
        </p:txBody>
      </p:sp>
    </p:spTree>
    <p:extLst>
      <p:ext uri="{BB962C8B-B14F-4D97-AF65-F5344CB8AC3E}">
        <p14:creationId xmlns:p14="http://schemas.microsoft.com/office/powerpoint/2010/main" val="10496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relationship calls for adequate communication among these components, and full opportunity for appropriate joint planning and effort.”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553FA6-22DE-4A15-8C92-B233D7721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92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Contains principles that can “lead to the correction of existing weaknesses and assist in the establishment of sound structures and procedures.”</a:t>
            </a:r>
          </a:p>
          <a:p>
            <a:endParaRPr lang="en-US"/>
          </a:p>
          <a:p>
            <a:r>
              <a:rPr lang="en-US"/>
              <a:t>Essentially, the faculty has responsibility (voice and decision‐making authority) for matters in proportion to the degree of their expert knowledge.</a:t>
            </a:r>
          </a:p>
          <a:p>
            <a:endParaRPr lang="en-US"/>
          </a:p>
          <a:p>
            <a:r>
              <a:rPr lang="en-US"/>
              <a:t>“The faculty has primary responsibility for such fundamental areas as curriculum, subject matter and methods of instruction, research, faculty status, and those aspects of student life which relate to the educational process.</a:t>
            </a:r>
          </a:p>
          <a:p>
            <a:endParaRPr lang="en-US"/>
          </a:p>
          <a:p>
            <a:r>
              <a:rPr lang="en-US"/>
              <a:t>“Faculty status and related matters are primarily a faculty responsibility; this area includes appointments, reappointments, decisions not to reappoint, promotions, the granting of tenure, and dismissal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553FA6-22DE-4A15-8C92-B233D7721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78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0.xml"/><Relationship Id="rId1" Type="http://schemas.openxmlformats.org/officeDocument/2006/relationships/slideMaster" Target="../slideMasters/slideMaster1.xml"/><Relationship Id="rId4" Type="http://schemas.openxmlformats.org/officeDocument/2006/relationships/slide" Target="../slides/slide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EC14-D56D-4D94-805B-8628FC609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BB50A-B3DA-47B5-B6AF-6AD3F2EFB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DE22C-480D-461B-A4BC-F679C712882F}"/>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5" name="Footer Placeholder 4">
            <a:extLst>
              <a:ext uri="{FF2B5EF4-FFF2-40B4-BE49-F238E27FC236}">
                <a16:creationId xmlns:a16="http://schemas.microsoft.com/office/drawing/2014/main" id="{9B5A5BC6-0035-4D99-A7E7-AF5554FE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89F76-7858-403E-84C4-0AE095D3167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415342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54E-3922-4F10-B76F-A21660D2C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815F08-4AEB-4FDB-A7FD-6C55DC8BC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CF01-548B-4E0C-8BFB-F4F9D44BF81E}"/>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5" name="Footer Placeholder 4">
            <a:extLst>
              <a:ext uri="{FF2B5EF4-FFF2-40B4-BE49-F238E27FC236}">
                <a16:creationId xmlns:a16="http://schemas.microsoft.com/office/drawing/2014/main" id="{F1B8F5CC-71B3-4DBC-865D-74754E624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76A14-8AFD-42C6-BBA6-63D0871862C2}"/>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42625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DC664-DFDC-43FA-864B-51F24E9C33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C94CF-762E-4B40-9B1F-DD012AC5E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D7445-0182-4527-958F-446D76927874}"/>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5" name="Footer Placeholder 4">
            <a:extLst>
              <a:ext uri="{FF2B5EF4-FFF2-40B4-BE49-F238E27FC236}">
                <a16:creationId xmlns:a16="http://schemas.microsoft.com/office/drawing/2014/main" id="{107E61CB-B33E-4500-BAC5-D4304846F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4210C-E83F-412F-9A97-A354A232CDC6}"/>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01515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3">
            <a:hlinkClick r:id="rId2" action="ppaction://hlinksldjump"/>
          </p:cNvPr>
          <p:cNvSpPr txBox="1">
            <a:spLocks noGrp="1"/>
          </p:cNvSpPr>
          <p:nvPr>
            <p:ph type="title" idx="2" hasCustomPrompt="1"/>
          </p:nvPr>
        </p:nvSpPr>
        <p:spPr>
          <a:xfrm>
            <a:off x="950967" y="2383000"/>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1" name="Google Shape;61;p13">
            <a:hlinkClick r:id="rId2" action="ppaction://hlinksldjump"/>
          </p:cNvPr>
          <p:cNvSpPr txBox="1">
            <a:spLocks noGrp="1"/>
          </p:cNvSpPr>
          <p:nvPr>
            <p:ph type="title" idx="3"/>
          </p:nvPr>
        </p:nvSpPr>
        <p:spPr>
          <a:xfrm>
            <a:off x="2182113" y="2383000"/>
            <a:ext cx="2246000" cy="5820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sz="24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2" name="Google Shape;62;p13">
            <a:hlinkClick r:id="rId2" action="ppaction://hlinksldjump"/>
          </p:cNvPr>
          <p:cNvSpPr txBox="1">
            <a:spLocks noGrp="1"/>
          </p:cNvSpPr>
          <p:nvPr>
            <p:ph type="subTitle" idx="1"/>
          </p:nvPr>
        </p:nvSpPr>
        <p:spPr>
          <a:xfrm>
            <a:off x="2182101" y="2750223"/>
            <a:ext cx="2246000" cy="919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3" name="Google Shape;63;p13"/>
          <p:cNvSpPr txBox="1">
            <a:spLocks noGrp="1"/>
          </p:cNvSpPr>
          <p:nvPr>
            <p:ph type="title" idx="4" hasCustomPrompt="1"/>
          </p:nvPr>
        </p:nvSpPr>
        <p:spPr>
          <a:xfrm>
            <a:off x="950967" y="4839633"/>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4" name="Google Shape;64;p13"/>
          <p:cNvSpPr txBox="1">
            <a:spLocks noGrp="1"/>
          </p:cNvSpPr>
          <p:nvPr>
            <p:ph type="title" idx="5"/>
          </p:nvPr>
        </p:nvSpPr>
        <p:spPr>
          <a:xfrm>
            <a:off x="2182113" y="4839503"/>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3"/>
          <p:cNvSpPr txBox="1">
            <a:spLocks noGrp="1"/>
          </p:cNvSpPr>
          <p:nvPr>
            <p:ph type="subTitle" idx="6"/>
          </p:nvPr>
        </p:nvSpPr>
        <p:spPr>
          <a:xfrm>
            <a:off x="2182101" y="5206900"/>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6" name="Google Shape;66;p13">
            <a:hlinkClick r:id="rId3" action="ppaction://hlinksldjump"/>
          </p:cNvPr>
          <p:cNvSpPr txBox="1">
            <a:spLocks noGrp="1"/>
          </p:cNvSpPr>
          <p:nvPr>
            <p:ph type="title" idx="7" hasCustomPrompt="1"/>
          </p:nvPr>
        </p:nvSpPr>
        <p:spPr>
          <a:xfrm>
            <a:off x="4428233" y="2383000"/>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67" name="Google Shape;67;p13">
            <a:hlinkClick r:id="rId3" action="ppaction://hlinksldjump"/>
          </p:cNvPr>
          <p:cNvSpPr txBox="1">
            <a:spLocks noGrp="1"/>
          </p:cNvSpPr>
          <p:nvPr>
            <p:ph type="title" idx="8"/>
          </p:nvPr>
        </p:nvSpPr>
        <p:spPr>
          <a:xfrm>
            <a:off x="5659369" y="2383000"/>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3">
            <a:hlinkClick r:id="rId3" action="ppaction://hlinksldjump"/>
          </p:cNvPr>
          <p:cNvSpPr txBox="1">
            <a:spLocks noGrp="1"/>
          </p:cNvSpPr>
          <p:nvPr>
            <p:ph type="subTitle" idx="9"/>
          </p:nvPr>
        </p:nvSpPr>
        <p:spPr>
          <a:xfrm>
            <a:off x="5659368" y="2750223"/>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9" name="Google Shape;69;p13"/>
          <p:cNvSpPr txBox="1">
            <a:spLocks noGrp="1"/>
          </p:cNvSpPr>
          <p:nvPr>
            <p:ph type="title" idx="13" hasCustomPrompt="1"/>
          </p:nvPr>
        </p:nvSpPr>
        <p:spPr>
          <a:xfrm>
            <a:off x="4428233" y="4839633"/>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0" name="Google Shape;70;p13"/>
          <p:cNvSpPr txBox="1">
            <a:spLocks noGrp="1"/>
          </p:cNvSpPr>
          <p:nvPr>
            <p:ph type="title" idx="14"/>
          </p:nvPr>
        </p:nvSpPr>
        <p:spPr>
          <a:xfrm>
            <a:off x="5659369" y="4839503"/>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3"/>
          <p:cNvSpPr txBox="1">
            <a:spLocks noGrp="1"/>
          </p:cNvSpPr>
          <p:nvPr>
            <p:ph type="subTitle" idx="15"/>
          </p:nvPr>
        </p:nvSpPr>
        <p:spPr>
          <a:xfrm>
            <a:off x="5659368" y="5206900"/>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 name="Google Shape;72;p13">
            <a:hlinkClick r:id="rId4" action="ppaction://hlinksldjump"/>
          </p:cNvPr>
          <p:cNvSpPr txBox="1">
            <a:spLocks noGrp="1"/>
          </p:cNvSpPr>
          <p:nvPr>
            <p:ph type="title" idx="16" hasCustomPrompt="1"/>
          </p:nvPr>
        </p:nvSpPr>
        <p:spPr>
          <a:xfrm>
            <a:off x="7905500" y="2383000"/>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3" name="Google Shape;73;p13">
            <a:hlinkClick r:id="rId4" action="ppaction://hlinksldjump"/>
          </p:cNvPr>
          <p:cNvSpPr txBox="1">
            <a:spLocks noGrp="1"/>
          </p:cNvSpPr>
          <p:nvPr>
            <p:ph type="title" idx="17"/>
          </p:nvPr>
        </p:nvSpPr>
        <p:spPr>
          <a:xfrm>
            <a:off x="9136600" y="2383000"/>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3">
            <a:hlinkClick r:id="rId4" action="ppaction://hlinksldjump"/>
          </p:cNvPr>
          <p:cNvSpPr txBox="1">
            <a:spLocks noGrp="1"/>
          </p:cNvSpPr>
          <p:nvPr>
            <p:ph type="subTitle" idx="18"/>
          </p:nvPr>
        </p:nvSpPr>
        <p:spPr>
          <a:xfrm>
            <a:off x="9136608" y="2750223"/>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5" name="Google Shape;75;p13"/>
          <p:cNvSpPr txBox="1">
            <a:spLocks noGrp="1"/>
          </p:cNvSpPr>
          <p:nvPr>
            <p:ph type="title" idx="19" hasCustomPrompt="1"/>
          </p:nvPr>
        </p:nvSpPr>
        <p:spPr>
          <a:xfrm>
            <a:off x="7905500" y="4839633"/>
            <a:ext cx="12312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933"/>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6" name="Google Shape;76;p13"/>
          <p:cNvSpPr txBox="1">
            <a:spLocks noGrp="1"/>
          </p:cNvSpPr>
          <p:nvPr>
            <p:ph type="title" idx="20"/>
          </p:nvPr>
        </p:nvSpPr>
        <p:spPr>
          <a:xfrm>
            <a:off x="9136600" y="4839503"/>
            <a:ext cx="22460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3"/>
          <p:cNvSpPr txBox="1">
            <a:spLocks noGrp="1"/>
          </p:cNvSpPr>
          <p:nvPr>
            <p:ph type="subTitle" idx="21"/>
          </p:nvPr>
        </p:nvSpPr>
        <p:spPr>
          <a:xfrm>
            <a:off x="9136608" y="5206900"/>
            <a:ext cx="2246000" cy="919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14582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085500" y="4083399"/>
            <a:ext cx="60212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4" name="Google Shape;124;p21"/>
          <p:cNvSpPr txBox="1">
            <a:spLocks noGrp="1"/>
          </p:cNvSpPr>
          <p:nvPr>
            <p:ph type="title" idx="2" hasCustomPrompt="1"/>
          </p:nvPr>
        </p:nvSpPr>
        <p:spPr>
          <a:xfrm>
            <a:off x="3513300" y="2723932"/>
            <a:ext cx="5165600" cy="14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25" name="Google Shape;125;p21"/>
          <p:cNvSpPr txBox="1">
            <a:spLocks noGrp="1"/>
          </p:cNvSpPr>
          <p:nvPr>
            <p:ph type="subTitle" idx="1"/>
          </p:nvPr>
        </p:nvSpPr>
        <p:spPr>
          <a:xfrm>
            <a:off x="2963000" y="1660500"/>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6" name="Google Shape;126;p21"/>
          <p:cNvSpPr txBox="1">
            <a:spLocks noGrp="1"/>
          </p:cNvSpPr>
          <p:nvPr>
            <p:ph type="subTitle" idx="3"/>
          </p:nvPr>
        </p:nvSpPr>
        <p:spPr>
          <a:xfrm>
            <a:off x="3513409" y="1067400"/>
            <a:ext cx="5165200" cy="49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011856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22"/>
          <p:cNvSpPr/>
          <p:nvPr/>
        </p:nvSpPr>
        <p:spPr>
          <a:xfrm>
            <a:off x="11310233" y="3850733"/>
            <a:ext cx="608400" cy="608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2"/>
          <p:cNvSpPr/>
          <p:nvPr/>
        </p:nvSpPr>
        <p:spPr>
          <a:xfrm>
            <a:off x="152900" y="2781867"/>
            <a:ext cx="558400" cy="5584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2"/>
          <p:cNvSpPr/>
          <p:nvPr/>
        </p:nvSpPr>
        <p:spPr>
          <a:xfrm>
            <a:off x="9986433" y="231333"/>
            <a:ext cx="558400" cy="55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8501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951129" y="2570737"/>
            <a:ext cx="6266000" cy="100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04" name="Google Shape;104;p17"/>
          <p:cNvSpPr txBox="1">
            <a:spLocks noGrp="1"/>
          </p:cNvSpPr>
          <p:nvPr>
            <p:ph type="title" idx="2" hasCustomPrompt="1"/>
          </p:nvPr>
        </p:nvSpPr>
        <p:spPr>
          <a:xfrm>
            <a:off x="950967" y="827787"/>
            <a:ext cx="6266400" cy="18844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05" name="Google Shape;105;p17"/>
          <p:cNvSpPr txBox="1">
            <a:spLocks noGrp="1"/>
          </p:cNvSpPr>
          <p:nvPr>
            <p:ph type="subTitle" idx="1"/>
          </p:nvPr>
        </p:nvSpPr>
        <p:spPr>
          <a:xfrm>
            <a:off x="951100" y="4272653"/>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Google Shape;106;p17"/>
          <p:cNvSpPr txBox="1">
            <a:spLocks noGrp="1"/>
          </p:cNvSpPr>
          <p:nvPr>
            <p:ph type="subTitle" idx="3"/>
          </p:nvPr>
        </p:nvSpPr>
        <p:spPr>
          <a:xfrm>
            <a:off x="951100" y="3679553"/>
            <a:ext cx="6266000" cy="49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128484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974896" y="2591117"/>
            <a:ext cx="6266000" cy="10072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9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title" idx="2" hasCustomPrompt="1"/>
          </p:nvPr>
        </p:nvSpPr>
        <p:spPr>
          <a:xfrm>
            <a:off x="4974733" y="848167"/>
            <a:ext cx="6266400" cy="188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 name="Google Shape;18;p3"/>
          <p:cNvSpPr txBox="1">
            <a:spLocks noGrp="1"/>
          </p:cNvSpPr>
          <p:nvPr>
            <p:ph type="subTitle" idx="1"/>
          </p:nvPr>
        </p:nvSpPr>
        <p:spPr>
          <a:xfrm>
            <a:off x="4974867" y="4293033"/>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subTitle" idx="3"/>
          </p:nvPr>
        </p:nvSpPr>
        <p:spPr>
          <a:xfrm>
            <a:off x="4974867" y="3699933"/>
            <a:ext cx="6266000" cy="49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1048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3"/>
          <p:cNvSpPr/>
          <p:nvPr/>
        </p:nvSpPr>
        <p:spPr>
          <a:xfrm>
            <a:off x="11339967" y="1251800"/>
            <a:ext cx="410400" cy="410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3"/>
          <p:cNvSpPr/>
          <p:nvPr/>
        </p:nvSpPr>
        <p:spPr>
          <a:xfrm>
            <a:off x="3516600" y="103300"/>
            <a:ext cx="558400" cy="5584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23"/>
          <p:cNvSpPr/>
          <p:nvPr/>
        </p:nvSpPr>
        <p:spPr>
          <a:xfrm>
            <a:off x="308567" y="5121900"/>
            <a:ext cx="558400" cy="5584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9300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1148233" y="4106667"/>
            <a:ext cx="58716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19" name="Google Shape;119;p20"/>
          <p:cNvSpPr txBox="1">
            <a:spLocks noGrp="1"/>
          </p:cNvSpPr>
          <p:nvPr>
            <p:ph type="title" idx="2" hasCustomPrompt="1"/>
          </p:nvPr>
        </p:nvSpPr>
        <p:spPr>
          <a:xfrm>
            <a:off x="1501267" y="2738900"/>
            <a:ext cx="5165600" cy="14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20" name="Google Shape;120;p20"/>
          <p:cNvSpPr txBox="1">
            <a:spLocks noGrp="1"/>
          </p:cNvSpPr>
          <p:nvPr>
            <p:ph type="subTitle" idx="1"/>
          </p:nvPr>
        </p:nvSpPr>
        <p:spPr>
          <a:xfrm>
            <a:off x="950967" y="1660500"/>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1" name="Google Shape;121;p20"/>
          <p:cNvSpPr txBox="1">
            <a:spLocks noGrp="1"/>
          </p:cNvSpPr>
          <p:nvPr>
            <p:ph type="subTitle" idx="3"/>
          </p:nvPr>
        </p:nvSpPr>
        <p:spPr>
          <a:xfrm>
            <a:off x="1501376" y="1067400"/>
            <a:ext cx="5165200" cy="49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58223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950967" y="1571233"/>
            <a:ext cx="10290000" cy="45672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3" name="Google Shape;23;p4"/>
          <p:cNvSpPr/>
          <p:nvPr/>
        </p:nvSpPr>
        <p:spPr>
          <a:xfrm>
            <a:off x="126433" y="4272733"/>
            <a:ext cx="608400" cy="608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8288700" y="72633"/>
            <a:ext cx="558400" cy="5584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4"/>
          <p:cNvSpPr/>
          <p:nvPr/>
        </p:nvSpPr>
        <p:spPr>
          <a:xfrm>
            <a:off x="5672367" y="6226733"/>
            <a:ext cx="558400" cy="55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970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70C7-4AB8-4BF1-AA8A-17D7F6AFD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CB8C7-81B8-4F1F-839E-31F3430F2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5B368-6BBF-4D28-8D48-A3ABB3B34C96}"/>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5" name="Footer Placeholder 4">
            <a:extLst>
              <a:ext uri="{FF2B5EF4-FFF2-40B4-BE49-F238E27FC236}">
                <a16:creationId xmlns:a16="http://schemas.microsoft.com/office/drawing/2014/main" id="{308F500C-DC62-4A0E-A1DE-53728A15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B1137-8FDA-418D-A755-FA6D573E701E}"/>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18589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513367" y="2280337"/>
            <a:ext cx="5165200" cy="10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09" name="Google Shape;109;p18"/>
          <p:cNvSpPr txBox="1">
            <a:spLocks noGrp="1"/>
          </p:cNvSpPr>
          <p:nvPr>
            <p:ph type="title" idx="2" hasCustomPrompt="1"/>
          </p:nvPr>
        </p:nvSpPr>
        <p:spPr>
          <a:xfrm>
            <a:off x="3513233" y="710317"/>
            <a:ext cx="5165600" cy="18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10" name="Google Shape;110;p18"/>
          <p:cNvSpPr txBox="1">
            <a:spLocks noGrp="1"/>
          </p:cNvSpPr>
          <p:nvPr>
            <p:ph type="subTitle" idx="1"/>
          </p:nvPr>
        </p:nvSpPr>
        <p:spPr>
          <a:xfrm>
            <a:off x="2962933" y="3982253"/>
            <a:ext cx="6266000" cy="1078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1" name="Google Shape;111;p18"/>
          <p:cNvSpPr txBox="1">
            <a:spLocks noGrp="1"/>
          </p:cNvSpPr>
          <p:nvPr>
            <p:ph type="subTitle" idx="3"/>
          </p:nvPr>
        </p:nvSpPr>
        <p:spPr>
          <a:xfrm>
            <a:off x="3513343" y="3389153"/>
            <a:ext cx="5165200" cy="49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78950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857628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552555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1828713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9A0D77-B2AF-4324-B85D-321A111292E8}"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4244467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9A0D77-B2AF-4324-B85D-321A111292E8}" type="datetimeFigureOut">
              <a:rPr lang="en-US" smtClean="0"/>
              <a:t>8/28/23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2793368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629A0D77-B2AF-4324-B85D-321A111292E8}" type="datetimeFigureOut">
              <a:rPr lang="en-US" smtClean="0"/>
              <a:t>8/28/23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3618283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A0D77-B2AF-4324-B85D-321A111292E8}" type="datetimeFigureOut">
              <a:rPr lang="en-US" smtClean="0"/>
              <a:t>8/28/23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2873335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A0D77-B2AF-4324-B85D-321A111292E8}"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413745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A0D77-B2AF-4324-B85D-321A111292E8}"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105217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C29E-088E-49CE-9DE1-5EF1695114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48CA3-39FE-4C5E-AE17-48F7623B6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020F8-3663-443B-8E8E-EF97FCE50D13}"/>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5" name="Footer Placeholder 4">
            <a:extLst>
              <a:ext uri="{FF2B5EF4-FFF2-40B4-BE49-F238E27FC236}">
                <a16:creationId xmlns:a16="http://schemas.microsoft.com/office/drawing/2014/main" id="{F25FAFBE-4822-473B-9FCE-5E713967B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135E-41FF-4B13-8028-0CD3D8588B61}"/>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999290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A0D77-B2AF-4324-B85D-321A111292E8}" type="datetimeFigureOut">
              <a:rPr lang="en-US" smtClean="0"/>
              <a:t>8/28/23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894579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2684021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1741772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3505195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9A0D77-B2AF-4324-B85D-321A111292E8}" type="datetimeFigureOut">
              <a:rPr lang="en-US" smtClean="0"/>
              <a:t>8/28/23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674559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9A0D77-B2AF-4324-B85D-321A111292E8}" type="datetimeFigureOut">
              <a:rPr lang="en-US" smtClean="0"/>
              <a:t>8/28/23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1146907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330709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629A0D77-B2AF-4324-B85D-321A111292E8}" type="datetimeFigureOut">
              <a:rPr lang="en-US" smtClean="0"/>
              <a:t>8/28/23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AF4D1B-8158-4781-9161-32D8435993EF}" type="slidenum">
              <a:rPr lang="en-US" smtClean="0"/>
              <a:t>‹#›</a:t>
            </a:fld>
            <a:endParaRPr lang="en-US"/>
          </a:p>
        </p:txBody>
      </p:sp>
    </p:spTree>
    <p:extLst>
      <p:ext uri="{BB962C8B-B14F-4D97-AF65-F5344CB8AC3E}">
        <p14:creationId xmlns:p14="http://schemas.microsoft.com/office/powerpoint/2010/main" val="335091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41C1-04E2-4426-8BBF-2A5287825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C10AC-140D-4213-9CF1-C7E7E939F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A8A03-F04C-46C2-A2D6-8CACFE417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2D736-DE44-425E-A413-D50297E6FCC0}"/>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6" name="Footer Placeholder 5">
            <a:extLst>
              <a:ext uri="{FF2B5EF4-FFF2-40B4-BE49-F238E27FC236}">
                <a16:creationId xmlns:a16="http://schemas.microsoft.com/office/drawing/2014/main" id="{80FBA2D3-43EE-4670-AA73-08A44BDF1D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DC748-802A-40AF-82BF-DB0960DC67E3}"/>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5887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A3E8-DF51-43E1-A936-DD6228FD9E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7A895-533E-4AFA-ACB8-CDF52F225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3F0DE-DB04-4488-A79B-C42D57593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710B1-AED2-493E-B575-FDA5743BA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F1082-FAD4-4C28-93FD-7A277A366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7375D-C7EA-4475-AE84-5FDDA861717E}"/>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8" name="Footer Placeholder 7">
            <a:extLst>
              <a:ext uri="{FF2B5EF4-FFF2-40B4-BE49-F238E27FC236}">
                <a16:creationId xmlns:a16="http://schemas.microsoft.com/office/drawing/2014/main" id="{AEE2E199-D33B-42EA-BC93-0D23DA961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72E4A-DF3D-4118-80D2-D0943A73E170}"/>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8201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EDE-2938-490F-8472-A52368D73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71FF3-F136-4E1B-BE95-638C12CF0D8E}"/>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4" name="Footer Placeholder 3">
            <a:extLst>
              <a:ext uri="{FF2B5EF4-FFF2-40B4-BE49-F238E27FC236}">
                <a16:creationId xmlns:a16="http://schemas.microsoft.com/office/drawing/2014/main" id="{2FCC4F27-2C84-4B79-8F09-1C8D211F01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65302-408B-4B5C-87A5-66647E54C9F7}"/>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87520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79238-0E76-4B81-A1BA-78DEFE1E3E95}"/>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3" name="Footer Placeholder 2">
            <a:extLst>
              <a:ext uri="{FF2B5EF4-FFF2-40B4-BE49-F238E27FC236}">
                <a16:creationId xmlns:a16="http://schemas.microsoft.com/office/drawing/2014/main" id="{641ABEAA-6A18-4789-88B8-6D6C7C439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1BC46-C572-4B47-83D6-F0EB7C63340B}"/>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64258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DC15-9FE6-4596-B9C2-2B4DD2EE2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07456-58ED-42C8-84C9-827B1F477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81D98-DDF1-450B-BA2B-A4C2B229F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7383A-0A29-43D1-86A4-15B18D65B645}"/>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6" name="Footer Placeholder 5">
            <a:extLst>
              <a:ext uri="{FF2B5EF4-FFF2-40B4-BE49-F238E27FC236}">
                <a16:creationId xmlns:a16="http://schemas.microsoft.com/office/drawing/2014/main" id="{2C7D330A-181B-43D2-AB3C-8BD8AFAAA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D000B-4EB9-4EA2-8237-84C5D88A569F}"/>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13316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47A1-BB49-469D-9A74-912259DD4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311E5-851B-4CC8-8D47-985FB0A15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120F1-BF6A-488F-B2BB-708469C06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0A93A-E5B1-4803-AD14-77D52336D4F7}"/>
              </a:ext>
            </a:extLst>
          </p:cNvPr>
          <p:cNvSpPr>
            <a:spLocks noGrp="1"/>
          </p:cNvSpPr>
          <p:nvPr>
            <p:ph type="dt" sz="half" idx="10"/>
          </p:nvPr>
        </p:nvSpPr>
        <p:spPr/>
        <p:txBody>
          <a:bodyPr/>
          <a:lstStyle/>
          <a:p>
            <a:fld id="{7777B187-168D-4FDA-B0A0-BAB9EC992736}" type="datetimeFigureOut">
              <a:rPr lang="en-US" smtClean="0"/>
              <a:t>8/28/23</a:t>
            </a:fld>
            <a:endParaRPr lang="en-US"/>
          </a:p>
        </p:txBody>
      </p:sp>
      <p:sp>
        <p:nvSpPr>
          <p:cNvPr id="6" name="Footer Placeholder 5">
            <a:extLst>
              <a:ext uri="{FF2B5EF4-FFF2-40B4-BE49-F238E27FC236}">
                <a16:creationId xmlns:a16="http://schemas.microsoft.com/office/drawing/2014/main" id="{B5A0D12E-521E-4C41-8DE5-F45FF7C84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00E40-FD28-43AC-9033-0D8CFE636DCA}"/>
              </a:ext>
            </a:extLst>
          </p:cNvPr>
          <p:cNvSpPr>
            <a:spLocks noGrp="1"/>
          </p:cNvSpPr>
          <p:nvPr>
            <p:ph type="sldNum" sz="quarter" idx="12"/>
          </p:nvPr>
        </p:nvSpPr>
        <p:spPr/>
        <p:txBody>
          <a:bodyPr/>
          <a:lstStyle/>
          <a:p>
            <a:fld id="{B328D4DB-CDC2-4428-B2D2-1DC11880F93B}" type="slidenum">
              <a:rPr lang="en-US" smtClean="0"/>
              <a:t>‹#›</a:t>
            </a:fld>
            <a:endParaRPr lang="en-US"/>
          </a:p>
        </p:txBody>
      </p:sp>
    </p:spTree>
    <p:extLst>
      <p:ext uri="{BB962C8B-B14F-4D97-AF65-F5344CB8AC3E}">
        <p14:creationId xmlns:p14="http://schemas.microsoft.com/office/powerpoint/2010/main" val="210375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2.jpe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A0A5B-8410-4B38-BFF8-FACEC57F1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33EB6-5334-4B3F-948C-6CF5788E0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AEB3A-0D0F-4741-AF04-514D23ADC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7B187-168D-4FDA-B0A0-BAB9EC992736}" type="datetimeFigureOut">
              <a:rPr lang="en-US" smtClean="0"/>
              <a:t>8/28/23</a:t>
            </a:fld>
            <a:endParaRPr lang="en-US"/>
          </a:p>
        </p:txBody>
      </p:sp>
      <p:sp>
        <p:nvSpPr>
          <p:cNvPr id="5" name="Footer Placeholder 4">
            <a:extLst>
              <a:ext uri="{FF2B5EF4-FFF2-40B4-BE49-F238E27FC236}">
                <a16:creationId xmlns:a16="http://schemas.microsoft.com/office/drawing/2014/main" id="{D687817F-21C5-4CEA-A93B-7D99A1459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4BFBF-C4D5-45C8-8C77-F630BD39C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8D4DB-CDC2-4428-B2D2-1DC11880F93B}" type="slidenum">
              <a:rPr lang="en-US" smtClean="0"/>
              <a:t>‹#›</a:t>
            </a:fld>
            <a:endParaRPr lang="en-US"/>
          </a:p>
        </p:txBody>
      </p:sp>
    </p:spTree>
    <p:extLst>
      <p:ext uri="{BB962C8B-B14F-4D97-AF65-F5344CB8AC3E}">
        <p14:creationId xmlns:p14="http://schemas.microsoft.com/office/powerpoint/2010/main" val="246130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29A0D77-B2AF-4324-B85D-321A111292E8}" type="datetimeFigureOut">
              <a:rPr lang="en-US" smtClean="0"/>
              <a:t>8/28/23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EAF4D1B-8158-4781-9161-32D8435993EF}" type="slidenum">
              <a:rPr lang="en-US" smtClean="0"/>
              <a:t>‹#›</a:t>
            </a:fld>
            <a:endParaRPr lang="en-US"/>
          </a:p>
        </p:txBody>
      </p:sp>
    </p:spTree>
    <p:extLst>
      <p:ext uri="{BB962C8B-B14F-4D97-AF65-F5344CB8AC3E}">
        <p14:creationId xmlns:p14="http://schemas.microsoft.com/office/powerpoint/2010/main" val="3078749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hyperlink" Target="mailto:presfacultysenate@memphis.edu"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mphis.edu/aa/resources/divisiveconcepts.php"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memphis.edu/education/faculty/faculty_resources.php"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0.jpeg"/><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E86DB-A69A-FA4A-BD65-4B8539E4C7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DD906-A1FD-4D4D-AFE9-A6681776C2C2}"/>
              </a:ext>
            </a:extLst>
          </p:cNvPr>
          <p:cNvSpPr>
            <a:spLocks noGrp="1"/>
          </p:cNvSpPr>
          <p:nvPr>
            <p:ph type="ctrTitle"/>
          </p:nvPr>
        </p:nvSpPr>
        <p:spPr>
          <a:xfrm>
            <a:off x="1524000" y="1122363"/>
            <a:ext cx="8566461" cy="2387600"/>
          </a:xfrm>
        </p:spPr>
        <p:txBody>
          <a:bodyPr>
            <a:normAutofit/>
          </a:bodyPr>
          <a:lstStyle/>
          <a:p>
            <a:r>
              <a:rPr lang="en-US" sz="4400"/>
              <a:t>College of Education</a:t>
            </a:r>
            <a:br>
              <a:rPr lang="en-US" sz="4400"/>
            </a:br>
            <a:r>
              <a:rPr lang="en-US" sz="4400"/>
              <a:t>Welcome Back</a:t>
            </a:r>
            <a:br>
              <a:rPr lang="en-US" sz="4400"/>
            </a:br>
            <a:r>
              <a:rPr lang="en-US" sz="4400"/>
              <a:t>Fall 2023 </a:t>
            </a:r>
          </a:p>
        </p:txBody>
      </p:sp>
      <p:sp>
        <p:nvSpPr>
          <p:cNvPr id="3" name="Subtitle 2">
            <a:extLst>
              <a:ext uri="{FF2B5EF4-FFF2-40B4-BE49-F238E27FC236}">
                <a16:creationId xmlns:a16="http://schemas.microsoft.com/office/drawing/2014/main" id="{18637755-7596-425B-9BC0-4E1DA510E4E3}"/>
              </a:ext>
            </a:extLst>
          </p:cNvPr>
          <p:cNvSpPr>
            <a:spLocks noGrp="1"/>
          </p:cNvSpPr>
          <p:nvPr>
            <p:ph type="subTitle" idx="1"/>
          </p:nvPr>
        </p:nvSpPr>
        <p:spPr>
          <a:xfrm>
            <a:off x="1073792" y="4079875"/>
            <a:ext cx="9016670" cy="1655762"/>
          </a:xfrm>
        </p:spPr>
        <p:txBody>
          <a:bodyPr/>
          <a:lstStyle/>
          <a:p>
            <a:pPr lvl="1"/>
            <a:r>
              <a:rPr lang="en-US"/>
              <a:t>Faculty and Staff Meeting</a:t>
            </a:r>
          </a:p>
          <a:p>
            <a:pPr lvl="1"/>
            <a:r>
              <a:rPr lang="en-US"/>
              <a:t>August 22, 2023</a:t>
            </a:r>
          </a:p>
          <a:p>
            <a:pPr lvl="1"/>
            <a:endParaRPr lang="en-US"/>
          </a:p>
        </p:txBody>
      </p:sp>
      <p:pic>
        <p:nvPicPr>
          <p:cNvPr id="6" name="Picture 5" descr="A close up of a logo&#10;&#10;Description automatically generated">
            <a:extLst>
              <a:ext uri="{FF2B5EF4-FFF2-40B4-BE49-F238E27FC236}">
                <a16:creationId xmlns:a16="http://schemas.microsoft.com/office/drawing/2014/main" id="{7C7DE73D-C4FD-4E80-88BB-8B9B00475B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393" t="6255" r="7190" b="16897"/>
          <a:stretch/>
        </p:blipFill>
        <p:spPr>
          <a:xfrm>
            <a:off x="10298097" y="363321"/>
            <a:ext cx="1686267" cy="1518083"/>
          </a:xfrm>
          <a:prstGeom prst="rect">
            <a:avLst/>
          </a:prstGeom>
        </p:spPr>
      </p:pic>
    </p:spTree>
    <p:extLst>
      <p:ext uri="{BB962C8B-B14F-4D97-AF65-F5344CB8AC3E}">
        <p14:creationId xmlns:p14="http://schemas.microsoft.com/office/powerpoint/2010/main" val="227534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Faculty Senate President</a:t>
            </a:r>
          </a:p>
        </p:txBody>
      </p:sp>
      <p:sp>
        <p:nvSpPr>
          <p:cNvPr id="5" name="TextBox 4">
            <a:extLst>
              <a:ext uri="{FF2B5EF4-FFF2-40B4-BE49-F238E27FC236}">
                <a16:creationId xmlns:a16="http://schemas.microsoft.com/office/drawing/2014/main" id="{3CF3852B-862B-4C2D-A22A-ABCB48D53477}"/>
              </a:ext>
            </a:extLst>
          </p:cNvPr>
          <p:cNvSpPr txBox="1"/>
          <p:nvPr/>
        </p:nvSpPr>
        <p:spPr>
          <a:xfrm>
            <a:off x="3280299" y="4728991"/>
            <a:ext cx="5344358" cy="954107"/>
          </a:xfrm>
          <a:prstGeom prst="rect">
            <a:avLst/>
          </a:prstGeom>
          <a:noFill/>
        </p:spPr>
        <p:txBody>
          <a:bodyPr wrap="square" rtlCol="0">
            <a:spAutoFit/>
          </a:bodyPr>
          <a:lstStyle/>
          <a:p>
            <a:pPr algn="ctr"/>
            <a:r>
              <a:rPr lang="en-US" sz="2800" b="1"/>
              <a:t>Dr. DeAnna Owens-Mosby,</a:t>
            </a:r>
          </a:p>
          <a:p>
            <a:pPr algn="ctr"/>
            <a:r>
              <a:rPr lang="en-US" sz="2800"/>
              <a:t>ICL</a:t>
            </a:r>
          </a:p>
        </p:txBody>
      </p:sp>
      <p:pic>
        <p:nvPicPr>
          <p:cNvPr id="7" name="Picture 6" descr="A close up of a logo&#10;&#10;Description automatically generated">
            <a:extLst>
              <a:ext uri="{FF2B5EF4-FFF2-40B4-BE49-F238E27FC236}">
                <a16:creationId xmlns:a16="http://schemas.microsoft.com/office/drawing/2014/main" id="{FCA0EC32-1F3A-4F22-8BEF-7E96E531C1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8" name="Picture 7">
            <a:extLst>
              <a:ext uri="{FF2B5EF4-FFF2-40B4-BE49-F238E27FC236}">
                <a16:creationId xmlns:a16="http://schemas.microsoft.com/office/drawing/2014/main" id="{C5FC178F-EA61-4CC6-96EC-A14D196C4A1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891745" y="1821673"/>
            <a:ext cx="2121466" cy="2764943"/>
          </a:xfrm>
          <a:prstGeom prst="rect">
            <a:avLst/>
          </a:prstGeom>
        </p:spPr>
      </p:pic>
    </p:spTree>
    <p:extLst>
      <p:ext uri="{BB962C8B-B14F-4D97-AF65-F5344CB8AC3E}">
        <p14:creationId xmlns:p14="http://schemas.microsoft.com/office/powerpoint/2010/main" val="255574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510D-994F-46FF-AEAE-FA4DA3991379}"/>
              </a:ext>
            </a:extLst>
          </p:cNvPr>
          <p:cNvSpPr>
            <a:spLocks noGrp="1"/>
          </p:cNvSpPr>
          <p:nvPr>
            <p:ph type="ctrTitle"/>
          </p:nvPr>
        </p:nvSpPr>
        <p:spPr>
          <a:xfrm>
            <a:off x="1154954" y="2099733"/>
            <a:ext cx="10478245" cy="2677648"/>
          </a:xfrm>
        </p:spPr>
        <p:txBody>
          <a:bodyPr/>
          <a:lstStyle/>
          <a:p>
            <a:pPr algn="ctr"/>
            <a:r>
              <a:rPr lang="en-US"/>
              <a:t>Shared Governance Meetings with Deans </a:t>
            </a:r>
          </a:p>
        </p:txBody>
      </p:sp>
      <p:sp>
        <p:nvSpPr>
          <p:cNvPr id="3" name="Subtitle 2">
            <a:extLst>
              <a:ext uri="{FF2B5EF4-FFF2-40B4-BE49-F238E27FC236}">
                <a16:creationId xmlns:a16="http://schemas.microsoft.com/office/drawing/2014/main" id="{CCC8B157-612D-4BE8-92D7-31369BBD9852}"/>
              </a:ext>
            </a:extLst>
          </p:cNvPr>
          <p:cNvSpPr>
            <a:spLocks noGrp="1"/>
          </p:cNvSpPr>
          <p:nvPr>
            <p:ph type="subTitle" idx="1"/>
          </p:nvPr>
        </p:nvSpPr>
        <p:spPr/>
        <p:txBody>
          <a:bodyPr>
            <a:normAutofit/>
          </a:bodyPr>
          <a:lstStyle/>
          <a:p>
            <a:pPr algn="ctr"/>
            <a:r>
              <a:rPr lang="en-US"/>
              <a:t> </a:t>
            </a:r>
            <a:br>
              <a:rPr lang="en-US"/>
            </a:br>
            <a:r>
              <a:rPr lang="en-US"/>
              <a:t>Dr. DeAnna Owens-Mosby, Faculty Senate President </a:t>
            </a:r>
          </a:p>
        </p:txBody>
      </p:sp>
    </p:spTree>
    <p:extLst>
      <p:ext uri="{BB962C8B-B14F-4D97-AF65-F5344CB8AC3E}">
        <p14:creationId xmlns:p14="http://schemas.microsoft.com/office/powerpoint/2010/main" val="246812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8137-342E-4C34-882A-7D90563FEBE9}"/>
              </a:ext>
            </a:extLst>
          </p:cNvPr>
          <p:cNvSpPr>
            <a:spLocks noGrp="1"/>
          </p:cNvSpPr>
          <p:nvPr>
            <p:ph type="title"/>
          </p:nvPr>
        </p:nvSpPr>
        <p:spPr/>
        <p:txBody>
          <a:bodyPr/>
          <a:lstStyle/>
          <a:p>
            <a:pPr algn="ctr"/>
            <a:r>
              <a:rPr lang="en-US"/>
              <a:t>What is Shared Governance?</a:t>
            </a:r>
          </a:p>
        </p:txBody>
      </p:sp>
      <p:sp>
        <p:nvSpPr>
          <p:cNvPr id="3" name="Content Placeholder 2">
            <a:extLst>
              <a:ext uri="{FF2B5EF4-FFF2-40B4-BE49-F238E27FC236}">
                <a16:creationId xmlns:a16="http://schemas.microsoft.com/office/drawing/2014/main" id="{F0C576A0-5105-40B3-A5DC-DB49C8E11C71}"/>
              </a:ext>
            </a:extLst>
          </p:cNvPr>
          <p:cNvSpPr>
            <a:spLocks noGrp="1"/>
          </p:cNvSpPr>
          <p:nvPr>
            <p:ph idx="1"/>
          </p:nvPr>
        </p:nvSpPr>
        <p:spPr/>
        <p:txBody>
          <a:bodyPr/>
          <a:lstStyle/>
          <a:p>
            <a:r>
              <a:rPr lang="en-US"/>
              <a:t>The AAUP's Committee on College and University Governance composed its first statement on the subject, shared governance, in 1920, emphasizing the importance of faculty involvement in personnel decisions, selection of administrators, preparation of the budget, and determination of educational policies. ...</a:t>
            </a:r>
          </a:p>
          <a:p>
            <a:endParaRPr lang="en-US"/>
          </a:p>
          <a:p>
            <a:endParaRPr lang="en-US"/>
          </a:p>
          <a:p>
            <a:pPr marL="0" indent="0">
              <a:buNone/>
            </a:pPr>
            <a:r>
              <a:rPr lang="en-US" sz="3200"/>
              <a:t>aaup@aaup.org</a:t>
            </a:r>
          </a:p>
        </p:txBody>
      </p:sp>
    </p:spTree>
    <p:extLst>
      <p:ext uri="{BB962C8B-B14F-4D97-AF65-F5344CB8AC3E}">
        <p14:creationId xmlns:p14="http://schemas.microsoft.com/office/powerpoint/2010/main" val="380059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43B9-037F-4F19-BA35-2208DA6D8069}"/>
              </a:ext>
            </a:extLst>
          </p:cNvPr>
          <p:cNvSpPr>
            <a:spLocks noGrp="1"/>
          </p:cNvSpPr>
          <p:nvPr>
            <p:ph type="title"/>
          </p:nvPr>
        </p:nvSpPr>
        <p:spPr/>
        <p:txBody>
          <a:bodyPr/>
          <a:lstStyle/>
          <a:p>
            <a:pPr algn="ctr"/>
            <a:r>
              <a:rPr lang="en-US"/>
              <a:t>Principles of Shared Governance</a:t>
            </a:r>
          </a:p>
        </p:txBody>
      </p:sp>
      <p:sp>
        <p:nvSpPr>
          <p:cNvPr id="3" name="Content Placeholder 2">
            <a:extLst>
              <a:ext uri="{FF2B5EF4-FFF2-40B4-BE49-F238E27FC236}">
                <a16:creationId xmlns:a16="http://schemas.microsoft.com/office/drawing/2014/main" id="{87AB4FEF-C4F6-4C6F-A200-FA2404C57B4A}"/>
              </a:ext>
            </a:extLst>
          </p:cNvPr>
          <p:cNvSpPr>
            <a:spLocks noGrp="1"/>
          </p:cNvSpPr>
          <p:nvPr>
            <p:ph idx="1"/>
          </p:nvPr>
        </p:nvSpPr>
        <p:spPr/>
        <p:txBody>
          <a:bodyPr/>
          <a:lstStyle/>
          <a:p>
            <a:r>
              <a:rPr lang="en-US"/>
              <a:t>In its simplest form, shared governance is shared decision- making based on the principles of partnership, equity, accountability, and ownership at the point of service.</a:t>
            </a:r>
          </a:p>
        </p:txBody>
      </p:sp>
    </p:spTree>
    <p:extLst>
      <p:ext uri="{BB962C8B-B14F-4D97-AF65-F5344CB8AC3E}">
        <p14:creationId xmlns:p14="http://schemas.microsoft.com/office/powerpoint/2010/main" val="173462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4145-7AE7-4349-ACB9-76C585607946}"/>
              </a:ext>
            </a:extLst>
          </p:cNvPr>
          <p:cNvSpPr>
            <a:spLocks noGrp="1"/>
          </p:cNvSpPr>
          <p:nvPr>
            <p:ph type="title"/>
          </p:nvPr>
        </p:nvSpPr>
        <p:spPr/>
        <p:txBody>
          <a:bodyPr/>
          <a:lstStyle/>
          <a:p>
            <a:pPr algn="ctr"/>
            <a:r>
              <a:rPr lang="en-US"/>
              <a:t>How to assess Shared Governance in your Unit</a:t>
            </a:r>
          </a:p>
        </p:txBody>
      </p:sp>
      <p:sp>
        <p:nvSpPr>
          <p:cNvPr id="3" name="Content Placeholder 2">
            <a:extLst>
              <a:ext uri="{FF2B5EF4-FFF2-40B4-BE49-F238E27FC236}">
                <a16:creationId xmlns:a16="http://schemas.microsoft.com/office/drawing/2014/main" id="{BA70E91F-2C3E-495F-B2D8-F175F68097F3}"/>
              </a:ext>
            </a:extLst>
          </p:cNvPr>
          <p:cNvSpPr>
            <a:spLocks noGrp="1"/>
          </p:cNvSpPr>
          <p:nvPr>
            <p:ph idx="1"/>
          </p:nvPr>
        </p:nvSpPr>
        <p:spPr/>
        <p:txBody>
          <a:bodyPr>
            <a:normAutofit/>
          </a:bodyPr>
          <a:lstStyle/>
          <a:p>
            <a:r>
              <a:rPr lang="en-US"/>
              <a:t>Assessment of shared governance structures could include </a:t>
            </a:r>
          </a:p>
          <a:p>
            <a:pPr lvl="1"/>
            <a:r>
              <a:rPr lang="en-US"/>
              <a:t>Faculty organization regularly meet</a:t>
            </a:r>
          </a:p>
          <a:p>
            <a:pPr lvl="1"/>
            <a:r>
              <a:rPr lang="en-US"/>
              <a:t>Faculty serve on departmental/unit level committees in college</a:t>
            </a:r>
          </a:p>
          <a:p>
            <a:pPr lvl="1"/>
            <a:r>
              <a:rPr lang="en-US"/>
              <a:t>By-Laws - Faculty representation exist on university committees</a:t>
            </a:r>
          </a:p>
          <a:p>
            <a:pPr marL="457200" lvl="1" indent="0">
              <a:buNone/>
            </a:pPr>
            <a:endParaRPr lang="en-US"/>
          </a:p>
          <a:p>
            <a:r>
              <a:rPr lang="en-US"/>
              <a:t>Process assessment areas. Faculty:  </a:t>
            </a:r>
          </a:p>
          <a:p>
            <a:pPr lvl="1"/>
            <a:r>
              <a:rPr lang="en-US"/>
              <a:t>exercise decision‐making authority in their areas of expertise</a:t>
            </a:r>
          </a:p>
          <a:p>
            <a:pPr lvl="1"/>
            <a:r>
              <a:rPr lang="en-US"/>
              <a:t>participate in meetings</a:t>
            </a:r>
          </a:p>
          <a:p>
            <a:pPr lvl="1"/>
            <a:r>
              <a:rPr lang="en-US"/>
              <a:t>Communicate on general educational policy</a:t>
            </a:r>
          </a:p>
        </p:txBody>
      </p:sp>
    </p:spTree>
    <p:extLst>
      <p:ext uri="{BB962C8B-B14F-4D97-AF65-F5344CB8AC3E}">
        <p14:creationId xmlns:p14="http://schemas.microsoft.com/office/powerpoint/2010/main" val="60422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68945E3-6D9E-779B-2046-FB0351BD76CE}"/>
              </a:ext>
            </a:extLst>
          </p:cNvPr>
          <p:cNvSpPr>
            <a:spLocks noGrp="1"/>
          </p:cNvSpPr>
          <p:nvPr>
            <p:ph type="title"/>
          </p:nvPr>
        </p:nvSpPr>
        <p:spPr>
          <a:xfrm>
            <a:off x="590925" y="627523"/>
            <a:ext cx="5581866" cy="1622322"/>
          </a:xfrm>
        </p:spPr>
        <p:txBody>
          <a:bodyPr vert="horz" lIns="91440" tIns="45720" rIns="91440" bIns="45720" rtlCol="0" anchor="ctr">
            <a:normAutofit/>
          </a:bodyPr>
          <a:lstStyle/>
          <a:p>
            <a:r>
              <a:rPr lang="en-US">
                <a:solidFill>
                  <a:srgbClr val="EBEBEB"/>
                </a:solidFill>
              </a:rPr>
              <a:t>Faculty Senate Charges</a:t>
            </a:r>
            <a:endParaRPr lang="en-US" b="0" i="0" kern="1200">
              <a:solidFill>
                <a:srgbClr val="EBEBEB"/>
              </a:solidFill>
              <a:latin typeface="+mj-lt"/>
              <a:ea typeface="+mj-ea"/>
              <a:cs typeface="+mj-cs"/>
            </a:endParaRPr>
          </a:p>
        </p:txBody>
      </p:sp>
      <p:sp>
        <p:nvSpPr>
          <p:cNvPr id="18" name="Rectangle 1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Rectangle 1">
            <a:extLst>
              <a:ext uri="{FF2B5EF4-FFF2-40B4-BE49-F238E27FC236}">
                <a16:creationId xmlns:a16="http://schemas.microsoft.com/office/drawing/2014/main" id="{71BEE137-3C68-C7B1-B952-F127E54E2CDB}"/>
              </a:ext>
            </a:extLst>
          </p:cNvPr>
          <p:cNvSpPr>
            <a:spLocks noChangeArrowheads="1"/>
          </p:cNvSpPr>
          <p:nvPr/>
        </p:nvSpPr>
        <p:spPr bwMode="auto">
          <a:xfrm>
            <a:off x="639098" y="2418735"/>
            <a:ext cx="5132439" cy="38117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457200" rtl="0" eaLnBrk="1" fontAlgn="base" latinLnBrk="0" hangingPunct="1">
              <a:lnSpc>
                <a:spcPct val="100000"/>
              </a:lnSpc>
              <a:spcBef>
                <a:spcPts val="1000"/>
              </a:spcBef>
              <a:spcAft>
                <a:spcPts val="0"/>
              </a:spcAft>
              <a:buClr>
                <a:srgbClr val="B31166"/>
              </a:buClr>
              <a:buSzPct val="80000"/>
              <a:buFont typeface="Wingdings 3" charset="2"/>
              <a:buChar char=""/>
              <a:tabLst/>
              <a:defRPr/>
            </a:pPr>
            <a:r>
              <a:rPr kumimoji="0" lang="en-US" altLang="en-US" sz="1800" b="0" i="0" u="sng" strike="noStrike" kern="1200" cap="none" spc="0" normalizeH="0" baseline="0" noProof="0">
                <a:ln>
                  <a:noFill/>
                </a:ln>
                <a:solidFill>
                  <a:srgbClr val="FFFFFF"/>
                </a:solidFill>
                <a:effectLst/>
                <a:uLnTx/>
                <a:uFillTx/>
                <a:latin typeface="Century Gothic" panose="020B0502020202020204"/>
                <a:ea typeface="+mn-ea"/>
                <a:cs typeface="+mn-cs"/>
              </a:rPr>
              <a:t>Faculty Senate Charge Log AY2022-2023 </a:t>
            </a:r>
            <a:endParaRPr kumimoji="0" lang="en-US" alt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a:p>
            <a:pPr marL="0" marR="0" lvl="0" indent="0" algn="l" defTabSz="457200" rtl="0" eaLnBrk="1" fontAlgn="base" latinLnBrk="0" hangingPunct="1">
              <a:lnSpc>
                <a:spcPct val="100000"/>
              </a:lnSpc>
              <a:spcBef>
                <a:spcPts val="1000"/>
              </a:spcBef>
              <a:spcAft>
                <a:spcPts val="0"/>
              </a:spcAft>
              <a:buClr>
                <a:srgbClr val="B31166"/>
              </a:buClr>
              <a:buSzPct val="80000"/>
              <a:buFont typeface="Wingdings 3" charset="2"/>
              <a:buChar char=""/>
              <a:tabLst/>
              <a:defRPr/>
            </a:pPr>
            <a:endParaRPr kumimoji="0" lang="en-US" alt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4" name="Content Placeholder 3">
            <a:extLst>
              <a:ext uri="{FF2B5EF4-FFF2-40B4-BE49-F238E27FC236}">
                <a16:creationId xmlns:a16="http://schemas.microsoft.com/office/drawing/2014/main" id="{C6FA1508-2D5E-CFA2-52B1-55496CCC66B7}"/>
              </a:ext>
            </a:extLst>
          </p:cNvPr>
          <p:cNvGraphicFramePr>
            <a:graphicFrameLocks noGrp="1"/>
          </p:cNvGraphicFramePr>
          <p:nvPr>
            <p:ph idx="1"/>
          </p:nvPr>
        </p:nvGraphicFramePr>
        <p:xfrm>
          <a:off x="6714836" y="1060990"/>
          <a:ext cx="4828709" cy="5000949"/>
        </p:xfrm>
        <a:graphic>
          <a:graphicData uri="http://schemas.openxmlformats.org/drawingml/2006/table">
            <a:tbl>
              <a:tblPr firstRow="1" firstCol="1" bandRow="1"/>
              <a:tblGrid>
                <a:gridCol w="345335">
                  <a:extLst>
                    <a:ext uri="{9D8B030D-6E8A-4147-A177-3AD203B41FA5}">
                      <a16:colId xmlns:a16="http://schemas.microsoft.com/office/drawing/2014/main" val="2696861448"/>
                    </a:ext>
                  </a:extLst>
                </a:gridCol>
                <a:gridCol w="405728">
                  <a:extLst>
                    <a:ext uri="{9D8B030D-6E8A-4147-A177-3AD203B41FA5}">
                      <a16:colId xmlns:a16="http://schemas.microsoft.com/office/drawing/2014/main" val="436785468"/>
                    </a:ext>
                  </a:extLst>
                </a:gridCol>
                <a:gridCol w="882366">
                  <a:extLst>
                    <a:ext uri="{9D8B030D-6E8A-4147-A177-3AD203B41FA5}">
                      <a16:colId xmlns:a16="http://schemas.microsoft.com/office/drawing/2014/main" val="1469476739"/>
                    </a:ext>
                  </a:extLst>
                </a:gridCol>
                <a:gridCol w="2109734">
                  <a:extLst>
                    <a:ext uri="{9D8B030D-6E8A-4147-A177-3AD203B41FA5}">
                      <a16:colId xmlns:a16="http://schemas.microsoft.com/office/drawing/2014/main" val="2821512682"/>
                    </a:ext>
                  </a:extLst>
                </a:gridCol>
                <a:gridCol w="675172">
                  <a:extLst>
                    <a:ext uri="{9D8B030D-6E8A-4147-A177-3AD203B41FA5}">
                      <a16:colId xmlns:a16="http://schemas.microsoft.com/office/drawing/2014/main" val="3736796439"/>
                    </a:ext>
                  </a:extLst>
                </a:gridCol>
                <a:gridCol w="410374">
                  <a:extLst>
                    <a:ext uri="{9D8B030D-6E8A-4147-A177-3AD203B41FA5}">
                      <a16:colId xmlns:a16="http://schemas.microsoft.com/office/drawing/2014/main" val="3450874249"/>
                    </a:ext>
                  </a:extLst>
                </a:gridCol>
              </a:tblGrid>
              <a:tr h="112610">
                <a:tc>
                  <a:txBody>
                    <a:bodyPr/>
                    <a:lstStyle/>
                    <a:p>
                      <a:pPr marL="0" marR="0" algn="ctr">
                        <a:lnSpc>
                          <a:spcPct val="107000"/>
                        </a:lnSpc>
                        <a:spcBef>
                          <a:spcPts val="0"/>
                        </a:spcBef>
                        <a:spcAft>
                          <a:spcPts val="0"/>
                        </a:spcAft>
                      </a:pPr>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Reporting Date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Committee Assigned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Status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245225"/>
                  </a:ext>
                </a:extLst>
              </a:tr>
              <a:tr h="112610">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One-time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January 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Review and Revise Faculty Hiring Search Policy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Faculty Policies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 progress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104697"/>
                  </a:ext>
                </a:extLst>
              </a:tr>
              <a:tr h="636187">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Standing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Report monthly as needed but at least twice a year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800">
                          <a:solidFill>
                            <a:srgbClr val="212529"/>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Review and make recommendations to the Senate on academic freedom and responsibility, the Faculty Handbook, and on all policies and procedures, including appeals, pertaining to faculty appointment, dismissal, promotion, and tenure.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Faculty Policies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Ongoing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438510"/>
                  </a:ext>
                </a:extLst>
              </a:tr>
              <a:tr h="303488">
                <a:tc>
                  <a:txBody>
                    <a:bodyPr/>
                    <a:lstStyle/>
                    <a:p>
                      <a:pPr marL="0" marR="0" algn="ctr">
                        <a:lnSpc>
                          <a:spcPct val="107000"/>
                        </a:lnSpc>
                        <a:spcBef>
                          <a:spcPts val="0"/>
                        </a:spcBef>
                        <a:spcAft>
                          <a:spcPts val="0"/>
                        </a:spcAft>
                      </a:pPr>
                      <a:r>
                        <a:rPr lang="en-US" sz="600">
                          <a:solidFill>
                            <a:srgbClr val="000000"/>
                          </a:solidFill>
                          <a:effectLst/>
                          <a:highlight>
                            <a:srgbClr val="FF0000"/>
                          </a:highlight>
                          <a:latin typeface="Calibri" panose="020F0502020204030204" pitchFamily="34" charset="0"/>
                          <a:ea typeface="Times New Roman" panose="02020603050405020304" pitchFamily="18" charset="0"/>
                          <a:cs typeface="Calibri" panose="020F0502020204030204" pitchFamily="34" charset="0"/>
                        </a:rPr>
                        <a:t>One 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00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0000"/>
                          </a:highlight>
                          <a:latin typeface="Calibri" panose="020F0502020204030204" pitchFamily="34" charset="0"/>
                          <a:ea typeface="Times New Roman" panose="02020603050405020304" pitchFamily="18" charset="0"/>
                          <a:cs typeface="Calibri" panose="020F0502020204030204" pitchFamily="34" charset="0"/>
                        </a:rPr>
                        <a:t>November 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 Membership, Recognition of Service - release time per semester for President of the faculty Senate. Make a recommendation to the senate.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0000"/>
                          </a:highlight>
                          <a:latin typeface="Calibri" panose="020F0502020204030204" pitchFamily="34" charset="0"/>
                          <a:ea typeface="Times New Roman" panose="02020603050405020304" pitchFamily="18" charset="0"/>
                          <a:cs typeface="Calibri" panose="020F0502020204030204" pitchFamily="34" charset="0"/>
                        </a:rPr>
                        <a:t>Executive Committee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00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322238"/>
                  </a:ext>
                </a:extLst>
              </a:tr>
              <a:tr h="208049">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One 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January 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Establish a University Budget Council through negotiations with senior administration.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Executive Committee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350012"/>
                  </a:ext>
                </a:extLst>
              </a:tr>
              <a:tr h="208049">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Standing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Monthly June – Nov.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Review annual University Budget Proposals with Univ. Executive VP of Business and Finance and make recommendations as needed.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Business &amp; Finance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Ongoing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438718"/>
                  </a:ext>
                </a:extLst>
              </a:tr>
              <a:tr h="303488">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Standing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Report as needed. At least twice a year.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Review of last year’s budget priorities and implementation of the Faculty Senate’s motion on salary allocations. </a:t>
                      </a: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Review previous year’s faculty senate compensation motion and retain/revise.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Business &amp; Finance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Continuing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640389"/>
                  </a:ext>
                </a:extLst>
              </a:tr>
              <a:tr h="208049">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One-time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January 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Perform a comprehensive salary comparison with peer institutions (update peer institutions to be consistent with R1 status).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Business &amp; Finance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471310"/>
                  </a:ext>
                </a:extLst>
              </a:tr>
              <a:tr h="208049">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One-time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January 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Perform a salary comparison by rank between faculty in every department and access compression/inversion.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Business &amp; Finance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342393"/>
                  </a:ext>
                </a:extLst>
              </a:tr>
              <a:tr h="494367">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Standing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Report monthly as needed but at least twice a year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Coordinate with Faculty Senate representatives on the Undergraduate and Graduate Councils and report to the Faculty Senate on major programmatic, curricular changes, academic advising, and admissions policy changes that may require broader Senate input.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Academic Polices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Continuing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33508"/>
                  </a:ext>
                </a:extLst>
              </a:tr>
              <a:tr h="303488">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One-time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Monthly June – Nov.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Review current instrument for student evaluation of teaching (SETE).  Provide recommendations to the Senate for improving and/or replacing the current instrument.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Academic Polices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Continuing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262410"/>
                  </a:ext>
                </a:extLst>
              </a:tr>
              <a:tr h="589806">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Standing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Report monthly as needed but at least twice a year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Meet with VP for Research and Innovation at least twice each term to review faculty research opportunities, the award and administration of university supported grants, administration and support of grant and contract research, important changes in research policies, computer applications and utilization, and allocation and use of over-head funds.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Research Policies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Continuing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692240"/>
                  </a:ext>
                </a:extLst>
              </a:tr>
              <a:tr h="362952">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Standing</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August – April, 2022-23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Appointment of FS representatives for standing university committees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Replace FS representative on the COIA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Committee on Committees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163377"/>
                  </a:ext>
                </a:extLst>
              </a:tr>
              <a:tr h="303488">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One-time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November 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Review previous senate motion regarding Canvas Observers and consider alternative solutions for limiting access for Canvas Observers from CAAS.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Academic Support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728948"/>
                  </a:ext>
                </a:extLst>
              </a:tr>
              <a:tr h="398927">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One-time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8/23/2022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November 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Review Survey of Administrators to determine whether the Faculty Senate should continue with the annual survey.  If the Committee determines that it is still useful and should continue, review the survey and suggest revisions as needed.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Administrative Policies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600">
                          <a:solidFill>
                            <a:srgbClr val="000000"/>
                          </a:solidFill>
                          <a:effectLst/>
                          <a:highlight>
                            <a:srgbClr val="00FF00"/>
                          </a:highlight>
                          <a:latin typeface="Calibri" panose="020F0502020204030204" pitchFamily="34" charset="0"/>
                          <a:ea typeface="Times New Roman" panose="02020603050405020304" pitchFamily="18" charset="0"/>
                          <a:cs typeface="Calibri" panose="020F0502020204030204" pitchFamily="34" charset="0"/>
                        </a:rPr>
                        <a:t>New</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2301" marR="12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771853"/>
                  </a:ext>
                </a:extLst>
              </a:tr>
            </a:tbl>
          </a:graphicData>
        </a:graphic>
      </p:graphicFrame>
    </p:spTree>
    <p:extLst>
      <p:ext uri="{BB962C8B-B14F-4D97-AF65-F5344CB8AC3E}">
        <p14:creationId xmlns:p14="http://schemas.microsoft.com/office/powerpoint/2010/main" val="13071672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1C20-1D5E-E356-D1FF-05C5463D5912}"/>
              </a:ext>
            </a:extLst>
          </p:cNvPr>
          <p:cNvSpPr>
            <a:spLocks noGrp="1"/>
          </p:cNvSpPr>
          <p:nvPr>
            <p:ph type="title"/>
          </p:nvPr>
        </p:nvSpPr>
        <p:spPr/>
        <p:txBody>
          <a:bodyPr/>
          <a:lstStyle/>
          <a:p>
            <a:pPr algn="ctr"/>
            <a:r>
              <a:rPr lang="en-US"/>
              <a:t>     Contact Information</a:t>
            </a:r>
          </a:p>
        </p:txBody>
      </p:sp>
      <p:sp>
        <p:nvSpPr>
          <p:cNvPr id="3" name="Content Placeholder 2">
            <a:extLst>
              <a:ext uri="{FF2B5EF4-FFF2-40B4-BE49-F238E27FC236}">
                <a16:creationId xmlns:a16="http://schemas.microsoft.com/office/drawing/2014/main" id="{B86F79AD-25F7-909B-C367-A6894FE399F6}"/>
              </a:ext>
            </a:extLst>
          </p:cNvPr>
          <p:cNvSpPr>
            <a:spLocks noGrp="1"/>
          </p:cNvSpPr>
          <p:nvPr>
            <p:ph idx="1"/>
          </p:nvPr>
        </p:nvSpPr>
        <p:spPr>
          <a:xfrm>
            <a:off x="976184" y="3111273"/>
            <a:ext cx="10416746" cy="1670791"/>
          </a:xfrm>
        </p:spPr>
        <p:txBody>
          <a:bodyPr>
            <a:noAutofit/>
          </a:bodyPr>
          <a:lstStyle/>
          <a:p>
            <a:r>
              <a:rPr lang="en-US" sz="2400">
                <a:solidFill>
                  <a:srgbClr val="7030A0"/>
                </a:solidFill>
              </a:rPr>
              <a:t>Email the Faculty Senate Office: </a:t>
            </a:r>
            <a:r>
              <a:rPr lang="en-US" sz="2400">
                <a:solidFill>
                  <a:srgbClr val="7030A0"/>
                </a:solidFill>
                <a:hlinkClick r:id="rId2">
                  <a:extLst>
                    <a:ext uri="{A12FA001-AC4F-418D-AE19-62706E023703}">
                      <ahyp:hlinkClr xmlns:ahyp="http://schemas.microsoft.com/office/drawing/2018/hyperlinkcolor" val="tx"/>
                    </a:ext>
                  </a:extLst>
                </a:hlinkClick>
              </a:rPr>
              <a:t>presfacultysenate@memphis.edu</a:t>
            </a:r>
            <a:endParaRPr lang="en-US" sz="2400">
              <a:solidFill>
                <a:srgbClr val="7030A0"/>
              </a:solidFill>
            </a:endParaRPr>
          </a:p>
          <a:p>
            <a:r>
              <a:rPr lang="en-US" sz="2400">
                <a:solidFill>
                  <a:srgbClr val="7030A0"/>
                </a:solidFill>
              </a:rPr>
              <a:t>Dr. DeAnna Owens-Mosby Email: </a:t>
            </a:r>
            <a:r>
              <a:rPr lang="en-US" sz="2400" err="1">
                <a:solidFill>
                  <a:srgbClr val="7030A0"/>
                </a:solidFill>
              </a:rPr>
              <a:t>DeAnna.Owens@memphis.edu</a:t>
            </a:r>
            <a:endParaRPr lang="en-US" sz="2400">
              <a:solidFill>
                <a:srgbClr val="7030A0"/>
              </a:solidFill>
            </a:endParaRPr>
          </a:p>
        </p:txBody>
      </p:sp>
    </p:spTree>
    <p:extLst>
      <p:ext uri="{BB962C8B-B14F-4D97-AF65-F5344CB8AC3E}">
        <p14:creationId xmlns:p14="http://schemas.microsoft.com/office/powerpoint/2010/main" val="848741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838200" y="365125"/>
            <a:ext cx="8940800" cy="1325563"/>
          </a:xfrm>
        </p:spPr>
        <p:txBody>
          <a:bodyPr>
            <a:normAutofit/>
          </a:bodyPr>
          <a:lstStyle/>
          <a:p>
            <a:r>
              <a:rPr lang="en-US" sz="4000"/>
              <a:t>Charting a Path for the Future</a:t>
            </a:r>
            <a:br>
              <a:rPr lang="en-US"/>
            </a:br>
            <a:endParaRPr lang="en-US"/>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11" name="Content Placeholder 10" descr="Highway at sunset">
            <a:extLst>
              <a:ext uri="{FF2B5EF4-FFF2-40B4-BE49-F238E27FC236}">
                <a16:creationId xmlns:a16="http://schemas.microsoft.com/office/drawing/2014/main" id="{5E981216-1612-4388-985C-04F05815E4FB}"/>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1888003" y="1825625"/>
            <a:ext cx="6520518" cy="4351338"/>
          </a:xfrm>
        </p:spPr>
      </p:pic>
    </p:spTree>
    <p:extLst>
      <p:ext uri="{BB962C8B-B14F-4D97-AF65-F5344CB8AC3E}">
        <p14:creationId xmlns:p14="http://schemas.microsoft.com/office/powerpoint/2010/main" val="8111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838200" y="365125"/>
            <a:ext cx="8940800" cy="1325563"/>
          </a:xfrm>
        </p:spPr>
        <p:txBody>
          <a:bodyPr>
            <a:normAutofit/>
          </a:bodyPr>
          <a:lstStyle/>
          <a:p>
            <a:r>
              <a:rPr lang="en-US" sz="4000"/>
              <a:t>COE Strategic Planning</a:t>
            </a:r>
            <a:br>
              <a:rPr lang="en-US"/>
            </a:br>
            <a:r>
              <a:rPr lang="en-US" sz="4000"/>
              <a:t>co-Chairs: Dr. Beverly Cross, Janet Wiens</a:t>
            </a:r>
          </a:p>
        </p:txBody>
      </p:sp>
      <p:sp>
        <p:nvSpPr>
          <p:cNvPr id="3" name="Content Placeholder 2">
            <a:extLst>
              <a:ext uri="{FF2B5EF4-FFF2-40B4-BE49-F238E27FC236}">
                <a16:creationId xmlns:a16="http://schemas.microsoft.com/office/drawing/2014/main" id="{2859AE33-6CEC-4968-8252-80A44F5B6946}"/>
              </a:ext>
            </a:extLst>
          </p:cNvPr>
          <p:cNvSpPr>
            <a:spLocks noGrp="1"/>
          </p:cNvSpPr>
          <p:nvPr>
            <p:ph sz="half" idx="1"/>
          </p:nvPr>
        </p:nvSpPr>
        <p:spPr>
          <a:xfrm>
            <a:off x="838200" y="2185385"/>
            <a:ext cx="5181600" cy="3628186"/>
          </a:xfrm>
        </p:spPr>
        <p:txBody>
          <a:bodyPr vert="horz" lIns="91440" tIns="45720" rIns="91440" bIns="45720" rtlCol="0" anchor="t">
            <a:normAutofit/>
          </a:bodyPr>
          <a:lstStyle/>
          <a:p>
            <a:r>
              <a:rPr lang="en-US"/>
              <a:t>Dr. Sandra Nichols</a:t>
            </a:r>
          </a:p>
          <a:p>
            <a:r>
              <a:rPr lang="en-US"/>
              <a:t>Dr. Pam </a:t>
            </a:r>
            <a:r>
              <a:rPr lang="en-US" err="1"/>
              <a:t>Cogdal</a:t>
            </a:r>
            <a:endParaRPr lang="en-US"/>
          </a:p>
          <a:p>
            <a:r>
              <a:rPr lang="en-US"/>
              <a:t>Dr. Alison Happel-Parkins</a:t>
            </a:r>
          </a:p>
          <a:p>
            <a:r>
              <a:rPr lang="en-US"/>
              <a:t>Dr. Nichelle C. Robinson</a:t>
            </a:r>
            <a:endParaRPr lang="en-US">
              <a:cs typeface="Calibri"/>
            </a:endParaRPr>
          </a:p>
          <a:p>
            <a:r>
              <a:rPr lang="en-US"/>
              <a:t>Dr. Steve </a:t>
            </a:r>
            <a:r>
              <a:rPr lang="en-US" err="1"/>
              <a:t>Zanskas</a:t>
            </a:r>
            <a:endParaRPr lang="en-US" err="1">
              <a:cs typeface="Calibri"/>
            </a:endParaRPr>
          </a:p>
          <a:p>
            <a:r>
              <a:rPr lang="en-US"/>
              <a:t>Willie Clark</a:t>
            </a:r>
            <a:endParaRPr lang="en-US">
              <a:cs typeface="Calibri"/>
            </a:endParaRPr>
          </a:p>
          <a:p>
            <a:r>
              <a:rPr lang="en-US">
                <a:cs typeface="Calibri"/>
              </a:rPr>
              <a:t>Brandon Munoz</a:t>
            </a: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6" name="Content Placeholder 5">
            <a:extLst>
              <a:ext uri="{FF2B5EF4-FFF2-40B4-BE49-F238E27FC236}">
                <a16:creationId xmlns:a16="http://schemas.microsoft.com/office/drawing/2014/main" id="{F64ED0DF-9817-7AA7-F479-AE619454C4B0}"/>
              </a:ext>
            </a:extLst>
          </p:cNvPr>
          <p:cNvSpPr>
            <a:spLocks noGrp="1"/>
          </p:cNvSpPr>
          <p:nvPr>
            <p:ph sz="half" idx="2"/>
          </p:nvPr>
        </p:nvSpPr>
        <p:spPr>
          <a:xfrm>
            <a:off x="6172199" y="2185384"/>
            <a:ext cx="5777701" cy="4163899"/>
          </a:xfrm>
        </p:spPr>
        <p:txBody>
          <a:bodyPr>
            <a:normAutofit/>
          </a:bodyPr>
          <a:lstStyle/>
          <a:p>
            <a:r>
              <a:rPr lang="en-US"/>
              <a:t>Dr. Wendy Griswold</a:t>
            </a:r>
          </a:p>
          <a:p>
            <a:r>
              <a:rPr lang="en-US"/>
              <a:t>Dr. Andrew Tawfik</a:t>
            </a:r>
          </a:p>
          <a:p>
            <a:r>
              <a:rPr lang="en-US"/>
              <a:t>Dr. Rosie Davis</a:t>
            </a:r>
          </a:p>
          <a:p>
            <a:r>
              <a:rPr lang="en-US"/>
              <a:t>Tiffany Bates</a:t>
            </a:r>
          </a:p>
          <a:p>
            <a:r>
              <a:rPr lang="en-US"/>
              <a:t>Cindy Muzzi</a:t>
            </a:r>
          </a:p>
          <a:p>
            <a:r>
              <a:rPr lang="en-US"/>
              <a:t>Keith Hembree</a:t>
            </a:r>
          </a:p>
          <a:p>
            <a:r>
              <a:rPr lang="en-US"/>
              <a:t>Madan Birla</a:t>
            </a:r>
          </a:p>
          <a:p>
            <a:endParaRPr lang="en-US"/>
          </a:p>
          <a:p>
            <a:endParaRPr lang="en-US"/>
          </a:p>
        </p:txBody>
      </p:sp>
    </p:spTree>
    <p:extLst>
      <p:ext uri="{BB962C8B-B14F-4D97-AF65-F5344CB8AC3E}">
        <p14:creationId xmlns:p14="http://schemas.microsoft.com/office/powerpoint/2010/main" val="75875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COE Strategic Plan Survey Results</a:t>
            </a:r>
            <a:endParaRPr lang="en-US" sz="4000" b="1"/>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rmAutofit/>
          </a:bodyPr>
          <a:lstStyle/>
          <a:p>
            <a:pPr lvl="1">
              <a:lnSpc>
                <a:spcPct val="107000"/>
              </a:lnSpc>
              <a:spcBef>
                <a:spcPts val="0"/>
              </a:spcBef>
            </a:pPr>
            <a:r>
              <a:rPr lang="en-US" sz="2800" kern="100">
                <a:effectLst/>
                <a:latin typeface="Arial" panose="020B0604020202020204" pitchFamily="34" charset="0"/>
                <a:ea typeface="Calibri" panose="020F0502020204030204" pitchFamily="34" charset="0"/>
                <a:cs typeface="Arial" panose="020B0604020202020204" pitchFamily="34" charset="0"/>
              </a:rPr>
              <a:t>51% of faculty and staff responded to the survey</a:t>
            </a:r>
          </a:p>
          <a:p>
            <a:pPr marR="0" lvl="1">
              <a:lnSpc>
                <a:spcPct val="107000"/>
              </a:lnSpc>
              <a:spcBef>
                <a:spcPts val="0"/>
              </a:spcBef>
              <a:spcAft>
                <a:spcPts val="0"/>
              </a:spcAft>
            </a:pPr>
            <a:endParaRPr lang="en-US" sz="2800" kern="10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pPr>
            <a:r>
              <a:rPr lang="en-US" sz="2800" kern="100">
                <a:effectLst/>
                <a:latin typeface="Arial" panose="020B0604020202020204" pitchFamily="34" charset="0"/>
                <a:ea typeface="Calibri" panose="020F0502020204030204" pitchFamily="34" charset="0"/>
                <a:cs typeface="Arial" panose="020B0604020202020204" pitchFamily="34" charset="0"/>
              </a:rPr>
              <a:t>70% of respondents - progress toward fulfilling the vision</a:t>
            </a:r>
          </a:p>
          <a:p>
            <a:pPr marL="457200" marR="0" lvl="1" indent="0">
              <a:lnSpc>
                <a:spcPct val="107000"/>
              </a:lnSpc>
              <a:spcBef>
                <a:spcPts val="0"/>
              </a:spcBef>
              <a:spcAft>
                <a:spcPts val="0"/>
              </a:spcAft>
              <a:buNone/>
            </a:pPr>
            <a:endParaRPr lang="en-US" sz="2800" kern="10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pPr>
            <a:r>
              <a:rPr lang="en-US" sz="2800" kern="100">
                <a:effectLst/>
                <a:latin typeface="Arial" panose="020B0604020202020204" pitchFamily="34" charset="0"/>
                <a:ea typeface="Calibri" panose="020F0502020204030204" pitchFamily="34" charset="0"/>
                <a:cs typeface="Arial" panose="020B0604020202020204" pitchFamily="34" charset="0"/>
              </a:rPr>
              <a:t>75% of respondents - progress toward fulfilling our mission</a:t>
            </a:r>
          </a:p>
          <a:p>
            <a:pPr marL="457200" marR="0" lvl="1" indent="0">
              <a:lnSpc>
                <a:spcPct val="107000"/>
              </a:lnSpc>
              <a:spcBef>
                <a:spcPts val="0"/>
              </a:spcBef>
              <a:spcAft>
                <a:spcPts val="0"/>
              </a:spcAft>
              <a:buNone/>
            </a:pPr>
            <a:endParaRPr lang="en-US" sz="2800" kern="100">
              <a:effectLst/>
              <a:latin typeface="Arial" panose="020B060402020202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pPr>
            <a:r>
              <a:rPr lang="en-US" sz="2800" kern="100">
                <a:effectLst/>
                <a:latin typeface="Arial" panose="020B0604020202020204" pitchFamily="34" charset="0"/>
                <a:ea typeface="Calibri" panose="020F0502020204030204" pitchFamily="34" charset="0"/>
                <a:cs typeface="Arial" panose="020B0604020202020204" pitchFamily="34" charset="0"/>
              </a:rPr>
              <a:t>70% of respondents - progress toward fulfilling </a:t>
            </a:r>
            <a:r>
              <a:rPr lang="en-US" sz="2800" kern="100">
                <a:latin typeface="Arial" panose="020B0604020202020204" pitchFamily="34" charset="0"/>
                <a:ea typeface="Calibri" panose="020F0502020204030204" pitchFamily="34" charset="0"/>
                <a:cs typeface="Arial" panose="020B0604020202020204" pitchFamily="34" charset="0"/>
              </a:rPr>
              <a:t>our</a:t>
            </a:r>
            <a:r>
              <a:rPr lang="en-US" sz="2800" kern="100">
                <a:effectLst/>
                <a:latin typeface="Arial" panose="020B0604020202020204" pitchFamily="34" charset="0"/>
                <a:ea typeface="Calibri" panose="020F0502020204030204" pitchFamily="34" charset="0"/>
                <a:cs typeface="Arial" panose="020B0604020202020204" pitchFamily="34" charset="0"/>
              </a:rPr>
              <a:t> core values</a:t>
            </a: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195583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Executive Vice President for </a:t>
            </a:r>
            <a:br>
              <a:rPr lang="en-US"/>
            </a:br>
            <a:r>
              <a:rPr lang="en-US"/>
              <a:t>Academic Affairs and Provost</a:t>
            </a:r>
          </a:p>
        </p:txBody>
      </p:sp>
      <p:sp>
        <p:nvSpPr>
          <p:cNvPr id="5" name="TextBox 4">
            <a:extLst>
              <a:ext uri="{FF2B5EF4-FFF2-40B4-BE49-F238E27FC236}">
                <a16:creationId xmlns:a16="http://schemas.microsoft.com/office/drawing/2014/main" id="{3CF3852B-862B-4C2D-A22A-ABCB48D53477}"/>
              </a:ext>
            </a:extLst>
          </p:cNvPr>
          <p:cNvSpPr txBox="1"/>
          <p:nvPr/>
        </p:nvSpPr>
        <p:spPr>
          <a:xfrm>
            <a:off x="3280299" y="4728991"/>
            <a:ext cx="5344358" cy="523220"/>
          </a:xfrm>
          <a:prstGeom prst="rect">
            <a:avLst/>
          </a:prstGeom>
          <a:noFill/>
        </p:spPr>
        <p:txBody>
          <a:bodyPr wrap="square" rtlCol="0">
            <a:spAutoFit/>
          </a:bodyPr>
          <a:lstStyle/>
          <a:p>
            <a:pPr algn="ctr"/>
            <a:r>
              <a:rPr lang="en-US" sz="2800" b="1"/>
              <a:t>  Dr. David J. Russomanno </a:t>
            </a:r>
          </a:p>
        </p:txBody>
      </p:sp>
      <p:pic>
        <p:nvPicPr>
          <p:cNvPr id="6" name="Picture 5">
            <a:extLst>
              <a:ext uri="{FF2B5EF4-FFF2-40B4-BE49-F238E27FC236}">
                <a16:creationId xmlns:a16="http://schemas.microsoft.com/office/drawing/2014/main" id="{0794E1E9-563C-46DA-919B-4E8789BCA0E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988967" y="1897444"/>
            <a:ext cx="1927022" cy="2697832"/>
          </a:xfrm>
          <a:prstGeom prst="rect">
            <a:avLst/>
          </a:prstGeom>
          <a:effectLst/>
        </p:spPr>
      </p:pic>
      <p:pic>
        <p:nvPicPr>
          <p:cNvPr id="7" name="Picture 6" descr="A close up of a logo&#10;&#10;Description automatically generated">
            <a:extLst>
              <a:ext uri="{FF2B5EF4-FFF2-40B4-BE49-F238E27FC236}">
                <a16:creationId xmlns:a16="http://schemas.microsoft.com/office/drawing/2014/main" id="{FCA0EC32-1F3A-4F22-8BEF-7E96E531C1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Tree>
    <p:extLst>
      <p:ext uri="{BB962C8B-B14F-4D97-AF65-F5344CB8AC3E}">
        <p14:creationId xmlns:p14="http://schemas.microsoft.com/office/powerpoint/2010/main" val="48533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COE Strategic Plan Survey Results</a:t>
            </a:r>
            <a:endParaRPr lang="en-US" sz="4000" b="1"/>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Autofit/>
          </a:bodyPr>
          <a:lstStyle/>
          <a:p>
            <a:pPr marR="0" lvl="1">
              <a:lnSpc>
                <a:spcPct val="107000"/>
              </a:lnSpc>
              <a:spcBef>
                <a:spcPts val="0"/>
              </a:spcBef>
              <a:spcAft>
                <a:spcPts val="0"/>
              </a:spcAft>
            </a:pPr>
            <a:r>
              <a:rPr lang="en-US" sz="2000" i="1" kern="100">
                <a:effectLst/>
                <a:latin typeface="Arial" panose="020B0604020202020204" pitchFamily="34" charset="0"/>
                <a:ea typeface="Calibri" panose="020F0502020204030204" pitchFamily="34" charset="0"/>
                <a:cs typeface="Arial" panose="020B0604020202020204" pitchFamily="34" charset="0"/>
              </a:rPr>
              <a:t>Focus Area 1: Research &amp; Scholarship </a:t>
            </a:r>
            <a:r>
              <a:rPr lang="en-US" sz="2000" kern="100">
                <a:effectLst/>
                <a:latin typeface="Arial" panose="020B0604020202020204" pitchFamily="34" charset="0"/>
                <a:ea typeface="Calibri" panose="020F0502020204030204" pitchFamily="34" charset="0"/>
                <a:cs typeface="Arial" panose="020B0604020202020204" pitchFamily="34" charset="0"/>
              </a:rPr>
              <a:t>- 75% of respondents believe progress toward fulfilling</a:t>
            </a:r>
          </a:p>
          <a:p>
            <a:pPr marR="0" lvl="1">
              <a:lnSpc>
                <a:spcPct val="107000"/>
              </a:lnSpc>
              <a:spcBef>
                <a:spcPts val="0"/>
              </a:spcBef>
              <a:spcAft>
                <a:spcPts val="0"/>
              </a:spcAft>
            </a:pPr>
            <a:endParaRPr lang="en-US" sz="2000" kern="10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2000" i="1" kern="100">
                <a:effectLst/>
                <a:latin typeface="Arial" panose="020B0604020202020204" pitchFamily="34" charset="0"/>
                <a:ea typeface="Calibri" panose="020F0502020204030204" pitchFamily="34" charset="0"/>
                <a:cs typeface="Arial" panose="020B0604020202020204" pitchFamily="34" charset="0"/>
              </a:rPr>
              <a:t>Focus Area 2: Community Engagement and Partnerships </a:t>
            </a:r>
            <a:r>
              <a:rPr lang="en-US" sz="2000" kern="100">
                <a:effectLst/>
                <a:latin typeface="Arial" panose="020B0604020202020204" pitchFamily="34" charset="0"/>
                <a:ea typeface="Calibri" panose="020F0502020204030204" pitchFamily="34" charset="0"/>
                <a:cs typeface="Arial" panose="020B0604020202020204" pitchFamily="34" charset="0"/>
              </a:rPr>
              <a:t>- 71% of respondents believe progress toward fulfilling</a:t>
            </a:r>
          </a:p>
          <a:p>
            <a:pPr lvl="1">
              <a:lnSpc>
                <a:spcPct val="107000"/>
              </a:lnSpc>
              <a:spcBef>
                <a:spcPts val="0"/>
              </a:spcBef>
            </a:pPr>
            <a:endParaRPr lang="en-US" sz="2000" kern="10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2000" i="1" kern="100">
                <a:effectLst/>
                <a:latin typeface="Arial" panose="020B0604020202020204" pitchFamily="34" charset="0"/>
                <a:ea typeface="Calibri" panose="020F0502020204030204" pitchFamily="34" charset="0"/>
                <a:cs typeface="Arial" panose="020B0604020202020204" pitchFamily="34" charset="0"/>
              </a:rPr>
              <a:t>Focus Area 3: Excellence &amp; Accountability </a:t>
            </a:r>
            <a:r>
              <a:rPr lang="en-US" sz="2000" kern="100">
                <a:effectLst/>
                <a:latin typeface="Arial" panose="020B0604020202020204" pitchFamily="34" charset="0"/>
                <a:ea typeface="Calibri" panose="020F0502020204030204" pitchFamily="34" charset="0"/>
                <a:cs typeface="Arial" panose="020B0604020202020204" pitchFamily="34" charset="0"/>
              </a:rPr>
              <a:t>- 65% of respondents believe progress toward fulfilling</a:t>
            </a:r>
          </a:p>
          <a:p>
            <a:pPr lvl="1">
              <a:lnSpc>
                <a:spcPct val="107000"/>
              </a:lnSpc>
              <a:spcBef>
                <a:spcPts val="0"/>
              </a:spcBef>
            </a:pPr>
            <a:endParaRPr lang="en-US" sz="2000" kern="10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2000" i="1" kern="100">
                <a:effectLst/>
                <a:latin typeface="Arial" panose="020B0604020202020204" pitchFamily="34" charset="0"/>
                <a:ea typeface="Calibri" panose="020F0502020204030204" pitchFamily="34" charset="0"/>
                <a:cs typeface="Arial" panose="020B0604020202020204" pitchFamily="34" charset="0"/>
              </a:rPr>
              <a:t>Focus Area 4: Student Success &amp; Instructional Programming </a:t>
            </a:r>
            <a:r>
              <a:rPr lang="en-US" sz="2000" kern="100">
                <a:effectLst/>
                <a:latin typeface="Arial" panose="020B0604020202020204" pitchFamily="34" charset="0"/>
                <a:ea typeface="Calibri" panose="020F0502020204030204" pitchFamily="34" charset="0"/>
                <a:cs typeface="Arial" panose="020B0604020202020204" pitchFamily="34" charset="0"/>
              </a:rPr>
              <a:t>- 69% of respondents believe progress toward fulfilling</a:t>
            </a:r>
            <a:endParaRPr lang="en-US" altLang="en-US" sz="2000" b="1">
              <a:ea typeface="ＭＳ Ｐゴシック" panose="020B0600070205080204" pitchFamily="34" charset="-128"/>
            </a:endParaRPr>
          </a:p>
        </p:txBody>
      </p:sp>
    </p:spTree>
    <p:extLst>
      <p:ext uri="{BB962C8B-B14F-4D97-AF65-F5344CB8AC3E}">
        <p14:creationId xmlns:p14="http://schemas.microsoft.com/office/powerpoint/2010/main" val="424149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COE Strategic Plan Survey Results</a:t>
            </a:r>
            <a:endParaRPr lang="en-US" sz="4000"/>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rmAutofit lnSpcReduction="10000"/>
          </a:bodyPr>
          <a:lstStyle/>
          <a:p>
            <a:pPr marL="0" marR="0" lvl="0" indent="0">
              <a:lnSpc>
                <a:spcPct val="107000"/>
              </a:lnSpc>
              <a:spcBef>
                <a:spcPts val="0"/>
              </a:spcBef>
              <a:spcAft>
                <a:spcPts val="0"/>
              </a:spcAft>
              <a:buNone/>
            </a:pPr>
            <a:r>
              <a:rPr lang="en-US" sz="3000" b="1" kern="100">
                <a:latin typeface="Arial" panose="020B0604020202020204" pitchFamily="34" charset="0"/>
                <a:ea typeface="Calibri" panose="020F0502020204030204" pitchFamily="34" charset="0"/>
                <a:cs typeface="Arial" panose="020B0604020202020204" pitchFamily="34" charset="0"/>
              </a:rPr>
              <a:t>Strengths</a:t>
            </a:r>
            <a:endParaRPr lang="en-US" sz="3000" b="1"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3000" kern="10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Faculty and Staff</a:t>
            </a: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Students</a:t>
            </a: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Family-like culture and relationships</a:t>
            </a: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Commitment to DEI</a:t>
            </a: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Community Collaborations &amp; Partnerships</a:t>
            </a: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Diverse Faculty, Staff and Students</a:t>
            </a:r>
          </a:p>
          <a:p>
            <a:pPr marL="342900" marR="0" lvl="0" indent="-342900">
              <a:lnSpc>
                <a:spcPct val="107000"/>
              </a:lnSpc>
              <a:spcBef>
                <a:spcPts val="0"/>
              </a:spcBef>
              <a:spcAft>
                <a:spcPts val="0"/>
              </a:spcAft>
              <a:buFont typeface="Symbol" panose="05050102010706020507" pitchFamily="18" charset="2"/>
              <a:buChar char=""/>
            </a:pPr>
            <a:r>
              <a:rPr lang="en-US" sz="3000" kern="100">
                <a:effectLst/>
                <a:latin typeface="Arial" panose="020B0604020202020204" pitchFamily="34" charset="0"/>
                <a:ea typeface="Calibri" panose="020F0502020204030204" pitchFamily="34" charset="0"/>
                <a:cs typeface="Arial" panose="020B0604020202020204" pitchFamily="34" charset="0"/>
              </a:rPr>
              <a:t>Support for Faculty</a:t>
            </a: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212659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COE Strategic Plan Survey Results</a:t>
            </a:r>
            <a:endParaRPr lang="en-US" sz="4000"/>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3000" b="1" kern="100">
                <a:latin typeface="Arial" panose="020B0604020202020204" pitchFamily="34" charset="0"/>
                <a:ea typeface="Calibri" panose="020F0502020204030204" pitchFamily="34" charset="0"/>
                <a:cs typeface="Arial" panose="020B0604020202020204" pitchFamily="34" charset="0"/>
              </a:rPr>
              <a:t>Opportunities</a:t>
            </a:r>
            <a:endParaRPr lang="en-US" sz="3000" b="1"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3000" kern="10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Arial" panose="020B0604020202020204" pitchFamily="34" charset="0"/>
                <a:ea typeface="Calibri" panose="020F0502020204030204" pitchFamily="34" charset="0"/>
                <a:cs typeface="Arial" panose="020B0604020202020204" pitchFamily="34" charset="0"/>
              </a:rPr>
              <a:t>Cross-departmental collaborations, cohesiveness and connections</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Arial" panose="020B0604020202020204" pitchFamily="34" charset="0"/>
                <a:ea typeface="Calibri" panose="020F0502020204030204" pitchFamily="34" charset="0"/>
                <a:cs typeface="Arial" panose="020B0604020202020204" pitchFamily="34" charset="0"/>
              </a:rPr>
              <a:t>Enhanced communication within and across university, departments and college</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Arial" panose="020B0604020202020204" pitchFamily="34" charset="0"/>
                <a:ea typeface="Calibri" panose="020F0502020204030204" pitchFamily="34" charset="0"/>
                <a:cs typeface="Arial" panose="020B0604020202020204" pitchFamily="34" charset="0"/>
              </a:rPr>
              <a:t>Technological advances and AI</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Arial" panose="020B0604020202020204" pitchFamily="34" charset="0"/>
                <a:ea typeface="Calibri" panose="020F0502020204030204" pitchFamily="34" charset="0"/>
                <a:cs typeface="Arial" panose="020B0604020202020204" pitchFamily="34" charset="0"/>
              </a:rPr>
              <a:t>Increased grant productivity, research and scholarship  </a:t>
            </a:r>
          </a:p>
          <a:p>
            <a:pPr marL="342900" marR="0" lvl="0" indent="-342900">
              <a:lnSpc>
                <a:spcPct val="107000"/>
              </a:lnSpc>
              <a:spcBef>
                <a:spcPts val="0"/>
              </a:spcBef>
              <a:spcAft>
                <a:spcPts val="0"/>
              </a:spcAft>
              <a:buFont typeface="Symbol" panose="05050102010706020507" pitchFamily="18" charset="2"/>
              <a:buChar char=""/>
            </a:pPr>
            <a:r>
              <a:rPr lang="en-US" kern="100">
                <a:effectLst/>
                <a:latin typeface="Arial" panose="020B0604020202020204" pitchFamily="34" charset="0"/>
                <a:ea typeface="Calibri" panose="020F0502020204030204" pitchFamily="34" charset="0"/>
                <a:cs typeface="Arial" panose="020B0604020202020204" pitchFamily="34" charset="0"/>
              </a:rPr>
              <a:t>Graduate student engagement and success</a:t>
            </a: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293779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COE Strategic Plan Survey Results</a:t>
            </a:r>
            <a:endParaRPr lang="en-US" sz="4000"/>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2400" b="1" kern="100">
                <a:effectLst/>
                <a:latin typeface="Arial" panose="020B0604020202020204" pitchFamily="34" charset="0"/>
                <a:ea typeface="Calibri" panose="020F0502020204030204" pitchFamily="34" charset="0"/>
                <a:cs typeface="Arial" panose="020B0604020202020204" pitchFamily="34" charset="0"/>
              </a:rPr>
              <a:t>Hopes, Dreams and Aspirations</a:t>
            </a:r>
          </a:p>
          <a:p>
            <a:pPr marL="0" marR="0" indent="0">
              <a:lnSpc>
                <a:spcPct val="107000"/>
              </a:lnSpc>
              <a:spcBef>
                <a:spcPts val="0"/>
              </a:spcBef>
              <a:spcAft>
                <a:spcPts val="0"/>
              </a:spcAft>
              <a:buNone/>
            </a:pPr>
            <a:endParaRPr lang="en-US" sz="2400" b="1" kern="10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Arial" panose="020B0604020202020204" pitchFamily="34" charset="0"/>
                <a:ea typeface="Calibri" panose="020F0502020204030204" pitchFamily="34" charset="0"/>
                <a:cs typeface="Arial" panose="020B0604020202020204" pitchFamily="34" charset="0"/>
              </a:rPr>
              <a:t>Nationally ranked teacher prep programs</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Arial" panose="020B0604020202020204" pitchFamily="34" charset="0"/>
                <a:ea typeface="Calibri" panose="020F0502020204030204" pitchFamily="34" charset="0"/>
                <a:cs typeface="Arial" panose="020B0604020202020204" pitchFamily="34" charset="0"/>
              </a:rPr>
              <a:t>Nationally recognized for research and scholarship</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Arial" panose="020B0604020202020204" pitchFamily="34" charset="0"/>
                <a:ea typeface="Calibri" panose="020F0502020204030204" pitchFamily="34" charset="0"/>
                <a:cs typeface="Arial" panose="020B0604020202020204" pitchFamily="34" charset="0"/>
              </a:rPr>
              <a:t>Collegiality and connectedness</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Arial" panose="020B0604020202020204" pitchFamily="34" charset="0"/>
                <a:ea typeface="Calibri" panose="020F0502020204030204" pitchFamily="34" charset="0"/>
                <a:cs typeface="Arial" panose="020B0604020202020204" pitchFamily="34" charset="0"/>
              </a:rPr>
              <a:t>Ball Hall renovated or a new building</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Arial" panose="020B0604020202020204" pitchFamily="34" charset="0"/>
                <a:ea typeface="Calibri" panose="020F0502020204030204" pitchFamily="34" charset="0"/>
                <a:cs typeface="Arial" panose="020B0604020202020204" pitchFamily="34" charset="0"/>
              </a:rPr>
              <a:t>Increased Research supports and resources (e.g., consistent w/R 1, post award support, engagement of new faculty, navigating grants and research projects, etc.)</a:t>
            </a:r>
          </a:p>
          <a:p>
            <a:pPr marL="342900" marR="0" lvl="0" indent="-342900">
              <a:lnSpc>
                <a:spcPct val="107000"/>
              </a:lnSpc>
              <a:spcBef>
                <a:spcPts val="0"/>
              </a:spcBef>
              <a:spcAft>
                <a:spcPts val="0"/>
              </a:spcAft>
              <a:buFont typeface="Symbol" panose="05050102010706020507" pitchFamily="18" charset="2"/>
              <a:buChar char=""/>
            </a:pPr>
            <a:r>
              <a:rPr lang="en-US" sz="2400" kern="100">
                <a:effectLst/>
                <a:latin typeface="Arial" panose="020B0604020202020204" pitchFamily="34" charset="0"/>
                <a:ea typeface="Calibri" panose="020F0502020204030204" pitchFamily="34" charset="0"/>
                <a:cs typeface="Arial" panose="020B0604020202020204" pitchFamily="34" charset="0"/>
              </a:rPr>
              <a:t>Statewide and national recruitment strategy</a:t>
            </a:r>
          </a:p>
          <a:p>
            <a:pPr marL="0" marR="0" indent="0">
              <a:lnSpc>
                <a:spcPct val="107000"/>
              </a:lnSpc>
              <a:spcBef>
                <a:spcPts val="0"/>
              </a:spcBef>
              <a:spcAft>
                <a:spcPts val="0"/>
              </a:spcAf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311444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838200" y="234496"/>
            <a:ext cx="10515600" cy="1325563"/>
          </a:xfrm>
        </p:spPr>
        <p:txBody>
          <a:bodyPr>
            <a:normAutofit/>
          </a:bodyPr>
          <a:lstStyle/>
          <a:p>
            <a:r>
              <a:rPr lang="en-US" sz="4000">
                <a:latin typeface="Arial" panose="020B0604020202020204" pitchFamily="34" charset="0"/>
                <a:cs typeface="Arial" panose="020B0604020202020204" pitchFamily="34" charset="0"/>
              </a:rPr>
              <a:t>COE Strategic Plan Survey Results</a:t>
            </a:r>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3200" b="1" kern="100">
                <a:effectLst/>
                <a:latin typeface="Arial" panose="020B0604020202020204" pitchFamily="34" charset="0"/>
                <a:ea typeface="Calibri" panose="020F0502020204030204" pitchFamily="34" charset="0"/>
                <a:cs typeface="Arial" panose="020B0604020202020204" pitchFamily="34" charset="0"/>
              </a:rPr>
              <a:t>Additional comments</a:t>
            </a:r>
            <a:endParaRPr lang="en-US" sz="32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32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a:effectLst/>
                <a:latin typeface="Arial" panose="020B0604020202020204" pitchFamily="34" charset="0"/>
                <a:ea typeface="Calibri" panose="020F0502020204030204" pitchFamily="34" charset="0"/>
                <a:cs typeface="Arial" panose="020B0604020202020204" pitchFamily="34" charset="0"/>
              </a:rPr>
              <a:t>Concern about new law(s)</a:t>
            </a:r>
          </a:p>
          <a:p>
            <a:pPr marL="342900" marR="0" lvl="0" indent="-342900">
              <a:lnSpc>
                <a:spcPct val="107000"/>
              </a:lnSpc>
              <a:spcBef>
                <a:spcPts val="0"/>
              </a:spcBef>
              <a:spcAft>
                <a:spcPts val="0"/>
              </a:spcAft>
              <a:buFont typeface="Symbol" panose="05050102010706020507" pitchFamily="18" charset="2"/>
              <a:buChar char=""/>
            </a:pPr>
            <a:r>
              <a:rPr lang="en-US" sz="3200" kern="100">
                <a:effectLst/>
                <a:latin typeface="Arial" panose="020B0604020202020204" pitchFamily="34" charset="0"/>
                <a:ea typeface="Calibri" panose="020F0502020204030204" pitchFamily="34" charset="0"/>
                <a:cs typeface="Arial" panose="020B0604020202020204" pitchFamily="34" charset="0"/>
              </a:rPr>
              <a:t>More competitive salaries</a:t>
            </a:r>
          </a:p>
          <a:p>
            <a:pPr marL="342900" marR="0" lvl="0" indent="-342900">
              <a:lnSpc>
                <a:spcPct val="107000"/>
              </a:lnSpc>
              <a:spcBef>
                <a:spcPts val="0"/>
              </a:spcBef>
              <a:spcAft>
                <a:spcPts val="0"/>
              </a:spcAft>
              <a:buFont typeface="Symbol" panose="05050102010706020507" pitchFamily="18" charset="2"/>
              <a:buChar char=""/>
            </a:pPr>
            <a:r>
              <a:rPr lang="en-US" sz="3200" kern="100">
                <a:effectLst/>
                <a:latin typeface="Arial" panose="020B0604020202020204" pitchFamily="34" charset="0"/>
                <a:ea typeface="Calibri" panose="020F0502020204030204" pitchFamily="34" charset="0"/>
                <a:cs typeface="Arial" panose="020B0604020202020204" pitchFamily="34" charset="0"/>
              </a:rPr>
              <a:t>Additional resources &amp; supports for students</a:t>
            </a:r>
          </a:p>
          <a:p>
            <a:pPr marL="0" marR="0" indent="0">
              <a:lnSpc>
                <a:spcPct val="107000"/>
              </a:lnSpc>
              <a:spcBef>
                <a:spcPts val="0"/>
              </a:spcBef>
              <a:spcAft>
                <a:spcPts val="0"/>
              </a:spcAft>
              <a:buNone/>
            </a:pPr>
            <a:endParaRPr lang="en-US" sz="3200" kern="1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175244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E86DB-A69A-FA4A-BD65-4B8539E4C7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DD906-A1FD-4D4D-AFE9-A6681776C2C2}"/>
              </a:ext>
            </a:extLst>
          </p:cNvPr>
          <p:cNvSpPr>
            <a:spLocks noGrp="1"/>
          </p:cNvSpPr>
          <p:nvPr>
            <p:ph type="ctrTitle"/>
          </p:nvPr>
        </p:nvSpPr>
        <p:spPr/>
        <p:txBody>
          <a:bodyPr>
            <a:normAutofit/>
          </a:bodyPr>
          <a:lstStyle/>
          <a:p>
            <a:endParaRPr lang="en-US" sz="4400"/>
          </a:p>
        </p:txBody>
      </p:sp>
      <p:sp>
        <p:nvSpPr>
          <p:cNvPr id="3" name="Subtitle 2">
            <a:extLst>
              <a:ext uri="{FF2B5EF4-FFF2-40B4-BE49-F238E27FC236}">
                <a16:creationId xmlns:a16="http://schemas.microsoft.com/office/drawing/2014/main" id="{18637755-7596-425B-9BC0-4E1DA510E4E3}"/>
              </a:ext>
            </a:extLst>
          </p:cNvPr>
          <p:cNvSpPr>
            <a:spLocks noGrp="1"/>
          </p:cNvSpPr>
          <p:nvPr>
            <p:ph type="subTitle" idx="1"/>
          </p:nvPr>
        </p:nvSpPr>
        <p:spPr>
          <a:xfrm>
            <a:off x="1524000" y="3602038"/>
            <a:ext cx="9144000" cy="1232901"/>
          </a:xfrm>
        </p:spPr>
        <p:txBody>
          <a:bodyPr/>
          <a:lstStyle/>
          <a:p>
            <a:pPr lvl="1"/>
            <a:endParaRPr lang="en-US"/>
          </a:p>
        </p:txBody>
      </p:sp>
      <p:graphicFrame>
        <p:nvGraphicFramePr>
          <p:cNvPr id="5" name="Table 4">
            <a:extLst>
              <a:ext uri="{FF2B5EF4-FFF2-40B4-BE49-F238E27FC236}">
                <a16:creationId xmlns:a16="http://schemas.microsoft.com/office/drawing/2014/main" id="{C6FA21CB-C359-40B5-AA57-707B9707D678}"/>
              </a:ext>
            </a:extLst>
          </p:cNvPr>
          <p:cNvGraphicFramePr>
            <a:graphicFrameLocks noGrp="1"/>
          </p:cNvGraphicFramePr>
          <p:nvPr/>
        </p:nvGraphicFramePr>
        <p:xfrm>
          <a:off x="1573710" y="851608"/>
          <a:ext cx="9094290" cy="3908765"/>
        </p:xfrm>
        <a:graphic>
          <a:graphicData uri="http://schemas.openxmlformats.org/drawingml/2006/table">
            <a:tbl>
              <a:tblPr firstRow="1" firstCol="1" bandRow="1">
                <a:tableStyleId>{5C22544A-7EE6-4342-B048-85BDC9FD1C3A}</a:tableStyleId>
              </a:tblPr>
              <a:tblGrid>
                <a:gridCol w="4547145">
                  <a:extLst>
                    <a:ext uri="{9D8B030D-6E8A-4147-A177-3AD203B41FA5}">
                      <a16:colId xmlns:a16="http://schemas.microsoft.com/office/drawing/2014/main" val="4091139925"/>
                    </a:ext>
                  </a:extLst>
                </a:gridCol>
                <a:gridCol w="4547145">
                  <a:extLst>
                    <a:ext uri="{9D8B030D-6E8A-4147-A177-3AD203B41FA5}">
                      <a16:colId xmlns:a16="http://schemas.microsoft.com/office/drawing/2014/main" val="782686835"/>
                    </a:ext>
                  </a:extLst>
                </a:gridCol>
              </a:tblGrid>
              <a:tr h="597628">
                <a:tc gridSpan="2">
                  <a:txBody>
                    <a:bodyPr/>
                    <a:lstStyle/>
                    <a:p>
                      <a:pPr marL="0" marR="0">
                        <a:lnSpc>
                          <a:spcPct val="107000"/>
                        </a:lnSpc>
                        <a:spcBef>
                          <a:spcPts val="0"/>
                        </a:spcBef>
                        <a:spcAft>
                          <a:spcPts val="0"/>
                        </a:spcAft>
                        <a:tabLst>
                          <a:tab pos="3581400" algn="l"/>
                          <a:tab pos="4043045" algn="ctr"/>
                        </a:tabLst>
                      </a:pPr>
                      <a:r>
                        <a:rPr lang="en-US" sz="1600">
                          <a:effectLst/>
                        </a:rPr>
                        <a:t>	</a:t>
                      </a:r>
                      <a:r>
                        <a:rPr lang="en-US" sz="2800">
                          <a:effectLst/>
                        </a:rPr>
                        <a:t>Strategic Planning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62275216"/>
                  </a:ext>
                </a:extLst>
              </a:tr>
              <a:tr h="662228">
                <a:tc>
                  <a:txBody>
                    <a:bodyPr/>
                    <a:lstStyle/>
                    <a:p>
                      <a:pPr marL="0" marR="0">
                        <a:lnSpc>
                          <a:spcPct val="107000"/>
                        </a:lnSpc>
                        <a:spcBef>
                          <a:spcPts val="0"/>
                        </a:spcBef>
                        <a:spcAft>
                          <a:spcPts val="0"/>
                        </a:spcAft>
                        <a:tabLst>
                          <a:tab pos="1266825" algn="l"/>
                          <a:tab pos="1986915" algn="ctr"/>
                        </a:tabLst>
                      </a:pPr>
                      <a:r>
                        <a:rPr lang="en-US" sz="1600" b="1">
                          <a:effectLst/>
                        </a:rPr>
                        <a:t>		University Goals</a:t>
                      </a:r>
                      <a:endParaRPr lang="en-US" sz="1100" b="1">
                        <a:effectLst/>
                      </a:endParaRPr>
                    </a:p>
                    <a:p>
                      <a:pPr marL="0" marR="0" algn="ctr">
                        <a:lnSpc>
                          <a:spcPct val="107000"/>
                        </a:lnSpc>
                        <a:spcBef>
                          <a:spcPts val="0"/>
                        </a:spcBef>
                        <a:spcAft>
                          <a:spcPts val="0"/>
                        </a:spcAft>
                      </a:pPr>
                      <a:r>
                        <a:rPr lang="en-US" sz="1400" b="1" i="1">
                          <a:effectLst/>
                        </a:rPr>
                        <a:t>Success Driven Education &amp; Impact-Driven Research</a:t>
                      </a:r>
                      <a:endParaRPr lang="en-US" sz="11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College of Education Focus Areas</a:t>
                      </a:r>
                      <a:endParaRPr lang="en-US" sz="1100" b="1">
                        <a:effectLst/>
                      </a:endParaRPr>
                    </a:p>
                    <a:p>
                      <a:pPr marL="0" marR="0" algn="ctr">
                        <a:lnSpc>
                          <a:spcPct val="107000"/>
                        </a:lnSpc>
                        <a:spcBef>
                          <a:spcPts val="0"/>
                        </a:spcBef>
                        <a:spcAft>
                          <a:spcPts val="0"/>
                        </a:spcAft>
                      </a:pPr>
                      <a:r>
                        <a:rPr lang="en-US" sz="1400" b="1" i="1">
                          <a:effectLst/>
                        </a:rPr>
                        <a:t>Innovation</a:t>
                      </a:r>
                      <a:r>
                        <a:rPr lang="en-US" sz="1600" b="1" i="1">
                          <a:effectLst/>
                        </a:rPr>
                        <a:t> </a:t>
                      </a:r>
                      <a:r>
                        <a:rPr lang="en-US" sz="1400" b="1" i="1">
                          <a:effectLst/>
                        </a:rPr>
                        <a:t>in Action</a:t>
                      </a:r>
                      <a:endParaRPr lang="en-US" sz="11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362671"/>
                  </a:ext>
                </a:extLst>
              </a:tr>
              <a:tr h="323572">
                <a:tc>
                  <a:txBody>
                    <a:bodyPr/>
                    <a:lstStyle/>
                    <a:p>
                      <a:pPr marL="0" marR="0">
                        <a:lnSpc>
                          <a:spcPct val="107000"/>
                        </a:lnSpc>
                        <a:spcBef>
                          <a:spcPts val="0"/>
                        </a:spcBef>
                        <a:spcAft>
                          <a:spcPts val="0"/>
                        </a:spcAft>
                      </a:pPr>
                      <a:r>
                        <a:rPr lang="en-US" sz="1600" b="1">
                          <a:effectLst/>
                        </a:rPr>
                        <a:t>Strengthen Research Enterprise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effectLst/>
                        </a:rPr>
                        <a:t>Research and Scholarship</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057608"/>
                  </a:ext>
                </a:extLst>
              </a:tr>
              <a:tr h="323572">
                <a:tc>
                  <a:txBody>
                    <a:bodyPr/>
                    <a:lstStyle/>
                    <a:p>
                      <a:pPr marL="0" marR="0">
                        <a:lnSpc>
                          <a:spcPct val="107000"/>
                        </a:lnSpc>
                        <a:spcBef>
                          <a:spcPts val="0"/>
                        </a:spcBef>
                        <a:spcAft>
                          <a:spcPts val="0"/>
                        </a:spcAft>
                      </a:pPr>
                      <a:r>
                        <a:rPr lang="en-US" sz="16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effectLst/>
                        </a:rPr>
                        <a:t>Community Engagement and Partnerships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65699"/>
                  </a:ext>
                </a:extLst>
              </a:tr>
              <a:tr h="1339537">
                <a:tc>
                  <a:txBody>
                    <a:bodyPr/>
                    <a:lstStyle/>
                    <a:p>
                      <a:pPr marL="0" marR="0">
                        <a:lnSpc>
                          <a:spcPct val="107000"/>
                        </a:lnSpc>
                        <a:spcBef>
                          <a:spcPts val="0"/>
                        </a:spcBef>
                        <a:spcAft>
                          <a:spcPts val="0"/>
                        </a:spcAft>
                      </a:pPr>
                      <a:r>
                        <a:rPr lang="en-US" sz="1600" b="1">
                          <a:effectLst/>
                        </a:rPr>
                        <a:t>Outcomes-Focused Academics; Recruit, Retain, Reward &amp; Recognize Our People; Exemplify Operational Excellence; Generate &amp; Steward Financial Resources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effectLst/>
                        </a:rPr>
                        <a:t>Excellence and Accountability</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0108631"/>
                  </a:ext>
                </a:extLst>
              </a:tr>
              <a:tr h="662228">
                <a:tc>
                  <a:txBody>
                    <a:bodyPr/>
                    <a:lstStyle/>
                    <a:p>
                      <a:pPr marL="0" marR="0">
                        <a:lnSpc>
                          <a:spcPct val="107000"/>
                        </a:lnSpc>
                        <a:spcBef>
                          <a:spcPts val="0"/>
                        </a:spcBef>
                        <a:spcAft>
                          <a:spcPts val="0"/>
                        </a:spcAft>
                      </a:pPr>
                      <a:r>
                        <a:rPr lang="en-US" sz="1600" b="1">
                          <a:effectLst/>
                        </a:rPr>
                        <a:t>Aggressively Provide Access; Create Opportunities to Succeed</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effectLst/>
                        </a:rPr>
                        <a:t>Student Success and Instructional Programming</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0396162"/>
                  </a:ext>
                </a:extLst>
              </a:tr>
            </a:tbl>
          </a:graphicData>
        </a:graphic>
      </p:graphicFrame>
    </p:spTree>
    <p:extLst>
      <p:ext uri="{BB962C8B-B14F-4D97-AF65-F5344CB8AC3E}">
        <p14:creationId xmlns:p14="http://schemas.microsoft.com/office/powerpoint/2010/main" val="162599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838200" y="234496"/>
            <a:ext cx="10515600" cy="1325563"/>
          </a:xfrm>
        </p:spPr>
        <p:txBody>
          <a:bodyPr>
            <a:normAutofit/>
          </a:bodyPr>
          <a:lstStyle/>
          <a:p>
            <a:r>
              <a:rPr lang="en-US" sz="4000">
                <a:latin typeface="Arial" panose="020B0604020202020204" pitchFamily="34" charset="0"/>
                <a:cs typeface="Arial" panose="020B0604020202020204" pitchFamily="34" charset="0"/>
              </a:rPr>
              <a:t>COE Strategic Plan Survey Results</a:t>
            </a:r>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3200" b="1" kern="100">
                <a:effectLst/>
                <a:latin typeface="Arial" panose="020B0604020202020204" pitchFamily="34" charset="0"/>
                <a:ea typeface="Calibri" panose="020F0502020204030204" pitchFamily="34" charset="0"/>
                <a:cs typeface="Arial" panose="020B0604020202020204" pitchFamily="34" charset="0"/>
              </a:rPr>
              <a:t>Recent and Upcoming Actions</a:t>
            </a:r>
          </a:p>
          <a:p>
            <a:pPr marL="0" marR="0" indent="0">
              <a:lnSpc>
                <a:spcPct val="107000"/>
              </a:lnSpc>
              <a:spcBef>
                <a:spcPts val="0"/>
              </a:spcBef>
              <a:spcAft>
                <a:spcPts val="0"/>
              </a:spcAft>
              <a:buNone/>
            </a:pPr>
            <a:endParaRPr lang="en-US" sz="3200" b="1" kern="10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kern="100">
                <a:latin typeface="Arial" panose="020B0604020202020204" pitchFamily="34" charset="0"/>
                <a:ea typeface="Calibri" panose="020F0502020204030204" pitchFamily="34" charset="0"/>
                <a:cs typeface="Arial" panose="020B0604020202020204" pitchFamily="34" charset="0"/>
              </a:rPr>
              <a:t>Mee</a:t>
            </a:r>
            <a:r>
              <a:rPr lang="en-US" kern="100">
                <a:effectLst/>
                <a:latin typeface="Arial" panose="020B0604020202020204" pitchFamily="34" charset="0"/>
                <a:ea typeface="Calibri" panose="020F0502020204030204" pitchFamily="34" charset="0"/>
                <a:cs typeface="Arial" panose="020B0604020202020204" pitchFamily="34" charset="0"/>
              </a:rPr>
              <a:t>tings with Chairs and CREP Assistant Director regarding affirmation of vision and mission</a:t>
            </a:r>
          </a:p>
          <a:p>
            <a:pPr>
              <a:lnSpc>
                <a:spcPct val="107000"/>
              </a:lnSpc>
              <a:spcBef>
                <a:spcPts val="0"/>
              </a:spcBef>
            </a:pPr>
            <a:r>
              <a:rPr lang="en-US" kern="100">
                <a:latin typeface="Arial" panose="020B0604020202020204" pitchFamily="34" charset="0"/>
                <a:ea typeface="Calibri" panose="020F0502020204030204" pitchFamily="34" charset="0"/>
                <a:cs typeface="Arial" panose="020B0604020202020204" pitchFamily="34" charset="0"/>
              </a:rPr>
              <a:t>Meeting with the Leadership team – COE alignment with UofM plan</a:t>
            </a:r>
            <a:endParaRPr lang="en-US"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kern="100">
                <a:latin typeface="Arial" panose="020B0604020202020204" pitchFamily="34" charset="0"/>
                <a:ea typeface="Calibri" panose="020F0502020204030204" pitchFamily="34" charset="0"/>
                <a:cs typeface="Arial" panose="020B0604020202020204" pitchFamily="34" charset="0"/>
              </a:rPr>
              <a:t>Meeting today with Strategic Planning Committee</a:t>
            </a:r>
          </a:p>
          <a:p>
            <a:pPr>
              <a:lnSpc>
                <a:spcPct val="107000"/>
              </a:lnSpc>
              <a:spcBef>
                <a:spcPts val="0"/>
              </a:spcBef>
            </a:pPr>
            <a:r>
              <a:rPr lang="en-US" kern="100">
                <a:latin typeface="Arial" panose="020B0604020202020204" pitchFamily="34" charset="0"/>
                <a:ea typeface="Calibri" panose="020F0502020204030204" pitchFamily="34" charset="0"/>
                <a:cs typeface="Arial" panose="020B0604020202020204" pitchFamily="34" charset="0"/>
              </a:rPr>
              <a:t>Ongoing communications with COE faculty, staff and students – surveys, focus groups, etc.</a:t>
            </a:r>
            <a:endParaRPr lang="en-US"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3200" kern="1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2909846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Student Success Updates</a:t>
            </a:r>
          </a:p>
        </p:txBody>
      </p:sp>
      <p:sp>
        <p:nvSpPr>
          <p:cNvPr id="5" name="TextBox 4">
            <a:extLst>
              <a:ext uri="{FF2B5EF4-FFF2-40B4-BE49-F238E27FC236}">
                <a16:creationId xmlns:a16="http://schemas.microsoft.com/office/drawing/2014/main" id="{3CF3852B-862B-4C2D-A22A-ABCB48D53477}"/>
              </a:ext>
            </a:extLst>
          </p:cNvPr>
          <p:cNvSpPr txBox="1"/>
          <p:nvPr/>
        </p:nvSpPr>
        <p:spPr>
          <a:xfrm>
            <a:off x="3280299" y="4728991"/>
            <a:ext cx="5344358" cy="1692771"/>
          </a:xfrm>
          <a:prstGeom prst="rect">
            <a:avLst/>
          </a:prstGeom>
          <a:noFill/>
        </p:spPr>
        <p:txBody>
          <a:bodyPr wrap="square" rtlCol="0">
            <a:spAutoFit/>
          </a:bodyPr>
          <a:lstStyle/>
          <a:p>
            <a:pPr algn="ctr"/>
            <a:r>
              <a:rPr lang="en-US" sz="2800" b="1"/>
              <a:t>Dr. Celia Anderson</a:t>
            </a:r>
          </a:p>
          <a:p>
            <a:pPr algn="ctr"/>
            <a:r>
              <a:rPr lang="en-US" sz="2400"/>
              <a:t>Interim Assistant Dean of Student Success and Strategic Initiatives</a:t>
            </a:r>
            <a:endParaRPr lang="en-US" sz="3600" b="1"/>
          </a:p>
          <a:p>
            <a:endParaRPr lang="en-US" sz="2800" b="1"/>
          </a:p>
        </p:txBody>
      </p:sp>
      <p:pic>
        <p:nvPicPr>
          <p:cNvPr id="6" name="Picture 5">
            <a:extLst>
              <a:ext uri="{FF2B5EF4-FFF2-40B4-BE49-F238E27FC236}">
                <a16:creationId xmlns:a16="http://schemas.microsoft.com/office/drawing/2014/main" id="{0794E1E9-563C-46DA-919B-4E8789BCA0E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931315" y="1860923"/>
            <a:ext cx="4042324" cy="2697832"/>
          </a:xfrm>
          <a:prstGeom prst="rect">
            <a:avLst/>
          </a:prstGeom>
          <a:effectLst/>
        </p:spPr>
      </p:pic>
      <p:pic>
        <p:nvPicPr>
          <p:cNvPr id="7" name="Picture 6" descr="A close up of a logo&#10;&#10;Description automatically generated">
            <a:extLst>
              <a:ext uri="{FF2B5EF4-FFF2-40B4-BE49-F238E27FC236}">
                <a16:creationId xmlns:a16="http://schemas.microsoft.com/office/drawing/2014/main" id="{FCA0EC32-1F3A-4F22-8BEF-7E96E531C1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Tree>
    <p:extLst>
      <p:ext uri="{BB962C8B-B14F-4D97-AF65-F5344CB8AC3E}">
        <p14:creationId xmlns:p14="http://schemas.microsoft.com/office/powerpoint/2010/main" val="17969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E891-1DA2-4358-B085-986032E41979}"/>
              </a:ext>
            </a:extLst>
          </p:cNvPr>
          <p:cNvSpPr>
            <a:spLocks noGrp="1"/>
          </p:cNvSpPr>
          <p:nvPr>
            <p:ph type="title"/>
          </p:nvPr>
        </p:nvSpPr>
        <p:spPr/>
        <p:txBody>
          <a:bodyPr/>
          <a:lstStyle/>
          <a:p>
            <a:r>
              <a:rPr lang="en-US"/>
              <a:t>Enrollment Update</a:t>
            </a:r>
            <a:endParaRPr lang="en-US" sz="2400">
              <a:highlight>
                <a:srgbClr val="FFFF00"/>
              </a:highlight>
            </a:endParaRPr>
          </a:p>
        </p:txBody>
      </p:sp>
      <p:graphicFrame>
        <p:nvGraphicFramePr>
          <p:cNvPr id="10" name="Chart 9">
            <a:extLst>
              <a:ext uri="{FF2B5EF4-FFF2-40B4-BE49-F238E27FC236}">
                <a16:creationId xmlns:a16="http://schemas.microsoft.com/office/drawing/2014/main" id="{74B68683-5FEF-D047-B56B-E978190113B6}"/>
              </a:ext>
            </a:extLst>
          </p:cNvPr>
          <p:cNvGraphicFramePr>
            <a:graphicFrameLocks/>
          </p:cNvGraphicFramePr>
          <p:nvPr>
            <p:extLst>
              <p:ext uri="{D42A27DB-BD31-4B8C-83A1-F6EECF244321}">
                <p14:modId xmlns:p14="http://schemas.microsoft.com/office/powerpoint/2010/main" val="1175117534"/>
              </p:ext>
            </p:extLst>
          </p:nvPr>
        </p:nvGraphicFramePr>
        <p:xfrm>
          <a:off x="2192866" y="1323975"/>
          <a:ext cx="7806267" cy="302281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table">
            <a:extLst>
              <a:ext uri="{FF2B5EF4-FFF2-40B4-BE49-F238E27FC236}">
                <a16:creationId xmlns:a16="http://schemas.microsoft.com/office/drawing/2014/main" id="{1720D883-C20D-81DB-9E51-743C8EF05E57}"/>
              </a:ext>
            </a:extLst>
          </p:cNvPr>
          <p:cNvPicPr>
            <a:picLocks noChangeAspect="1"/>
          </p:cNvPicPr>
          <p:nvPr/>
        </p:nvPicPr>
        <p:blipFill>
          <a:blip r:embed="rId3"/>
          <a:stretch>
            <a:fillRect/>
          </a:stretch>
        </p:blipFill>
        <p:spPr>
          <a:xfrm>
            <a:off x="2523065" y="4346787"/>
            <a:ext cx="5782735" cy="1737360"/>
          </a:xfrm>
          <a:prstGeom prst="rect">
            <a:avLst/>
          </a:prstGeom>
        </p:spPr>
      </p:pic>
    </p:spTree>
    <p:extLst>
      <p:ext uri="{BB962C8B-B14F-4D97-AF65-F5344CB8AC3E}">
        <p14:creationId xmlns:p14="http://schemas.microsoft.com/office/powerpoint/2010/main" val="363758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1148-BC86-C4F5-6647-60B0B76F631D}"/>
              </a:ext>
            </a:extLst>
          </p:cNvPr>
          <p:cNvSpPr>
            <a:spLocks noGrp="1"/>
          </p:cNvSpPr>
          <p:nvPr>
            <p:ph type="title"/>
          </p:nvPr>
        </p:nvSpPr>
        <p:spPr/>
        <p:txBody>
          <a:bodyPr/>
          <a:lstStyle/>
          <a:p>
            <a:r>
              <a:rPr lang="en-US"/>
              <a:t>Enrollment Update (as of August 16, 2023)</a:t>
            </a:r>
          </a:p>
        </p:txBody>
      </p:sp>
      <p:sp>
        <p:nvSpPr>
          <p:cNvPr id="3" name="Content Placeholder 2">
            <a:extLst>
              <a:ext uri="{FF2B5EF4-FFF2-40B4-BE49-F238E27FC236}">
                <a16:creationId xmlns:a16="http://schemas.microsoft.com/office/drawing/2014/main" id="{737C6C53-A74C-404B-6269-3DB793592310}"/>
              </a:ext>
            </a:extLst>
          </p:cNvPr>
          <p:cNvSpPr>
            <a:spLocks noGrp="1"/>
          </p:cNvSpPr>
          <p:nvPr>
            <p:ph idx="1"/>
          </p:nvPr>
        </p:nvSpPr>
        <p:spPr>
          <a:xfrm>
            <a:off x="2683724" y="1431360"/>
            <a:ext cx="6426199" cy="4351338"/>
          </a:xfrm>
        </p:spPr>
        <p:txBody>
          <a:bodyPr vert="horz" lIns="91440" tIns="45720" rIns="91440" bIns="45720" rtlCol="0" anchor="t">
            <a:normAutofit/>
          </a:bodyPr>
          <a:lstStyle/>
          <a:p>
            <a:pPr marL="0" indent="0">
              <a:buNone/>
            </a:pPr>
            <a:r>
              <a:rPr lang="en-US" sz="3600"/>
              <a:t>2023 Enrollment Increases </a:t>
            </a:r>
            <a:r>
              <a:rPr lang="en-US" sz="2000"/>
              <a:t>(up from 2022)</a:t>
            </a:r>
            <a:endParaRPr lang="en-US" sz="2000">
              <a:cs typeface="Calibri"/>
            </a:endParaRP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graphicFrame>
        <p:nvGraphicFramePr>
          <p:cNvPr id="4" name="Table 4">
            <a:extLst>
              <a:ext uri="{FF2B5EF4-FFF2-40B4-BE49-F238E27FC236}">
                <a16:creationId xmlns:a16="http://schemas.microsoft.com/office/drawing/2014/main" id="{C228286C-4C24-6CC6-7F3C-62D09E26C88C}"/>
              </a:ext>
            </a:extLst>
          </p:cNvPr>
          <p:cNvGraphicFramePr>
            <a:graphicFrameLocks noGrp="1"/>
          </p:cNvGraphicFramePr>
          <p:nvPr>
            <p:extLst>
              <p:ext uri="{D42A27DB-BD31-4B8C-83A1-F6EECF244321}">
                <p14:modId xmlns:p14="http://schemas.microsoft.com/office/powerpoint/2010/main" val="3446869184"/>
              </p:ext>
            </p:extLst>
          </p:nvPr>
        </p:nvGraphicFramePr>
        <p:xfrm>
          <a:off x="2445634" y="2361341"/>
          <a:ext cx="5786967" cy="2485812"/>
        </p:xfrm>
        <a:graphic>
          <a:graphicData uri="http://schemas.openxmlformats.org/drawingml/2006/table">
            <a:tbl>
              <a:tblPr firstRow="1" bandRow="1">
                <a:tableStyleId>{5C22544A-7EE6-4342-B048-85BDC9FD1C3A}</a:tableStyleId>
              </a:tblPr>
              <a:tblGrid>
                <a:gridCol w="1986647">
                  <a:extLst>
                    <a:ext uri="{9D8B030D-6E8A-4147-A177-3AD203B41FA5}">
                      <a16:colId xmlns:a16="http://schemas.microsoft.com/office/drawing/2014/main" val="249790908"/>
                    </a:ext>
                  </a:extLst>
                </a:gridCol>
                <a:gridCol w="837452">
                  <a:extLst>
                    <a:ext uri="{9D8B030D-6E8A-4147-A177-3AD203B41FA5}">
                      <a16:colId xmlns:a16="http://schemas.microsoft.com/office/drawing/2014/main" val="230102730"/>
                    </a:ext>
                  </a:extLst>
                </a:gridCol>
                <a:gridCol w="1097132">
                  <a:extLst>
                    <a:ext uri="{9D8B030D-6E8A-4147-A177-3AD203B41FA5}">
                      <a16:colId xmlns:a16="http://schemas.microsoft.com/office/drawing/2014/main" val="3931601940"/>
                    </a:ext>
                  </a:extLst>
                </a:gridCol>
                <a:gridCol w="1865736">
                  <a:extLst>
                    <a:ext uri="{9D8B030D-6E8A-4147-A177-3AD203B41FA5}">
                      <a16:colId xmlns:a16="http://schemas.microsoft.com/office/drawing/2014/main" val="2645178320"/>
                    </a:ext>
                  </a:extLst>
                </a:gridCol>
              </a:tblGrid>
              <a:tr h="621453">
                <a:tc>
                  <a:txBody>
                    <a:bodyPr/>
                    <a:lstStyle/>
                    <a:p>
                      <a:r>
                        <a:rPr lang="en-US"/>
                        <a:t>Program</a:t>
                      </a:r>
                    </a:p>
                  </a:txBody>
                  <a:tcPr/>
                </a:tc>
                <a:tc>
                  <a:txBody>
                    <a:bodyPr/>
                    <a:lstStyle/>
                    <a:p>
                      <a:pPr algn="ctr"/>
                      <a:r>
                        <a:rPr lang="en-US"/>
                        <a:t>2022</a:t>
                      </a:r>
                    </a:p>
                  </a:txBody>
                  <a:tcPr/>
                </a:tc>
                <a:tc>
                  <a:txBody>
                    <a:bodyPr/>
                    <a:lstStyle/>
                    <a:p>
                      <a:pPr algn="ctr"/>
                      <a:r>
                        <a:rPr lang="en-US"/>
                        <a:t>2023</a:t>
                      </a:r>
                    </a:p>
                  </a:txBody>
                  <a:tcPr/>
                </a:tc>
                <a:tc>
                  <a:txBody>
                    <a:bodyPr/>
                    <a:lstStyle/>
                    <a:p>
                      <a:pPr algn="ctr"/>
                      <a:r>
                        <a:rPr lang="en-US"/>
                        <a:t>% Increase</a:t>
                      </a:r>
                    </a:p>
                  </a:txBody>
                  <a:tcPr/>
                </a:tc>
                <a:extLst>
                  <a:ext uri="{0D108BD9-81ED-4DB2-BD59-A6C34878D82A}">
                    <a16:rowId xmlns:a16="http://schemas.microsoft.com/office/drawing/2014/main" val="1953075537"/>
                  </a:ext>
                </a:extLst>
              </a:tr>
              <a:tr h="621453">
                <a:tc>
                  <a:txBody>
                    <a:bodyPr/>
                    <a:lstStyle/>
                    <a:p>
                      <a:r>
                        <a:rPr lang="en-US"/>
                        <a:t>ICL – M.S. </a:t>
                      </a:r>
                    </a:p>
                  </a:txBody>
                  <a:tcPr/>
                </a:tc>
                <a:tc>
                  <a:txBody>
                    <a:bodyPr/>
                    <a:lstStyle/>
                    <a:p>
                      <a:pPr algn="ctr"/>
                      <a:r>
                        <a:rPr lang="en-US"/>
                        <a:t>69</a:t>
                      </a:r>
                    </a:p>
                  </a:txBody>
                  <a:tcPr/>
                </a:tc>
                <a:tc>
                  <a:txBody>
                    <a:bodyPr/>
                    <a:lstStyle/>
                    <a:p>
                      <a:pPr algn="ctr"/>
                      <a:r>
                        <a:rPr lang="en-US"/>
                        <a:t>91</a:t>
                      </a:r>
                    </a:p>
                  </a:txBody>
                  <a:tcPr/>
                </a:tc>
                <a:tc>
                  <a:txBody>
                    <a:bodyPr/>
                    <a:lstStyle/>
                    <a:p>
                      <a:pPr algn="ctr"/>
                      <a:r>
                        <a:rPr lang="en-US"/>
                        <a:t>32%</a:t>
                      </a:r>
                    </a:p>
                  </a:txBody>
                  <a:tcPr/>
                </a:tc>
                <a:extLst>
                  <a:ext uri="{0D108BD9-81ED-4DB2-BD59-A6C34878D82A}">
                    <a16:rowId xmlns:a16="http://schemas.microsoft.com/office/drawing/2014/main" val="3159672469"/>
                  </a:ext>
                </a:extLst>
              </a:tr>
              <a:tr h="621453">
                <a:tc>
                  <a:txBody>
                    <a:bodyPr/>
                    <a:lstStyle/>
                    <a:p>
                      <a:r>
                        <a:rPr lang="en-US"/>
                        <a:t>LEAD – M.S. LDPS</a:t>
                      </a:r>
                    </a:p>
                  </a:txBody>
                  <a:tcPr/>
                </a:tc>
                <a:tc>
                  <a:txBody>
                    <a:bodyPr/>
                    <a:lstStyle/>
                    <a:p>
                      <a:pPr algn="ctr"/>
                      <a:r>
                        <a:rPr lang="en-US"/>
                        <a:t>25</a:t>
                      </a:r>
                    </a:p>
                  </a:txBody>
                  <a:tcPr/>
                </a:tc>
                <a:tc>
                  <a:txBody>
                    <a:bodyPr/>
                    <a:lstStyle/>
                    <a:p>
                      <a:pPr algn="ctr"/>
                      <a:r>
                        <a:rPr lang="en-US"/>
                        <a:t>30</a:t>
                      </a:r>
                    </a:p>
                  </a:txBody>
                  <a:tcPr/>
                </a:tc>
                <a:tc>
                  <a:txBody>
                    <a:bodyPr/>
                    <a:lstStyle/>
                    <a:p>
                      <a:pPr algn="ctr"/>
                      <a:r>
                        <a:rPr lang="en-US"/>
                        <a:t>20%</a:t>
                      </a:r>
                    </a:p>
                  </a:txBody>
                  <a:tcPr/>
                </a:tc>
                <a:extLst>
                  <a:ext uri="{0D108BD9-81ED-4DB2-BD59-A6C34878D82A}">
                    <a16:rowId xmlns:a16="http://schemas.microsoft.com/office/drawing/2014/main" val="1871940610"/>
                  </a:ext>
                </a:extLst>
              </a:tr>
              <a:tr h="621453">
                <a:tc>
                  <a:txBody>
                    <a:bodyPr/>
                    <a:lstStyle/>
                    <a:p>
                      <a:r>
                        <a:rPr lang="en-US"/>
                        <a:t>CEPR – Ph.D. </a:t>
                      </a:r>
                    </a:p>
                  </a:txBody>
                  <a:tcPr/>
                </a:tc>
                <a:tc>
                  <a:txBody>
                    <a:bodyPr/>
                    <a:lstStyle/>
                    <a:p>
                      <a:pPr algn="ctr"/>
                      <a:r>
                        <a:rPr lang="en-US"/>
                        <a:t>65</a:t>
                      </a:r>
                    </a:p>
                  </a:txBody>
                  <a:tcPr/>
                </a:tc>
                <a:tc>
                  <a:txBody>
                    <a:bodyPr/>
                    <a:lstStyle/>
                    <a:p>
                      <a:pPr algn="ctr"/>
                      <a:r>
                        <a:rPr lang="en-US"/>
                        <a:t>67</a:t>
                      </a:r>
                    </a:p>
                  </a:txBody>
                  <a:tcPr/>
                </a:tc>
                <a:tc>
                  <a:txBody>
                    <a:bodyPr/>
                    <a:lstStyle/>
                    <a:p>
                      <a:pPr algn="ctr"/>
                      <a:r>
                        <a:rPr lang="en-US"/>
                        <a:t>3%</a:t>
                      </a:r>
                    </a:p>
                  </a:txBody>
                  <a:tcPr/>
                </a:tc>
                <a:extLst>
                  <a:ext uri="{0D108BD9-81ED-4DB2-BD59-A6C34878D82A}">
                    <a16:rowId xmlns:a16="http://schemas.microsoft.com/office/drawing/2014/main" val="1433159177"/>
                  </a:ext>
                </a:extLst>
              </a:tr>
            </a:tbl>
          </a:graphicData>
        </a:graphic>
      </p:graphicFrame>
    </p:spTree>
    <p:extLst>
      <p:ext uri="{BB962C8B-B14F-4D97-AF65-F5344CB8AC3E}">
        <p14:creationId xmlns:p14="http://schemas.microsoft.com/office/powerpoint/2010/main" val="416022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Dean’s Office Leadership</a:t>
            </a:r>
          </a:p>
        </p:txBody>
      </p:sp>
      <p:sp>
        <p:nvSpPr>
          <p:cNvPr id="5" name="TextBox 4">
            <a:extLst>
              <a:ext uri="{FF2B5EF4-FFF2-40B4-BE49-F238E27FC236}">
                <a16:creationId xmlns:a16="http://schemas.microsoft.com/office/drawing/2014/main" id="{3CF3852B-862B-4C2D-A22A-ABCB48D53477}"/>
              </a:ext>
            </a:extLst>
          </p:cNvPr>
          <p:cNvSpPr txBox="1"/>
          <p:nvPr/>
        </p:nvSpPr>
        <p:spPr>
          <a:xfrm>
            <a:off x="838200" y="3975495"/>
            <a:ext cx="2794417" cy="923330"/>
          </a:xfrm>
          <a:prstGeom prst="rect">
            <a:avLst/>
          </a:prstGeom>
          <a:noFill/>
        </p:spPr>
        <p:txBody>
          <a:bodyPr wrap="square" rtlCol="0">
            <a:spAutoFit/>
          </a:bodyPr>
          <a:lstStyle/>
          <a:p>
            <a:pPr algn="ctr"/>
            <a:r>
              <a:rPr lang="en-US" b="1"/>
              <a:t>Dr. Kandi Hill-Clarke</a:t>
            </a:r>
          </a:p>
          <a:p>
            <a:pPr algn="ctr"/>
            <a:r>
              <a:rPr lang="en-US"/>
              <a:t>Dean of the College of Education</a:t>
            </a:r>
          </a:p>
        </p:txBody>
      </p:sp>
      <p:pic>
        <p:nvPicPr>
          <p:cNvPr id="7" name="Picture 6">
            <a:extLst>
              <a:ext uri="{FF2B5EF4-FFF2-40B4-BE49-F238E27FC236}">
                <a16:creationId xmlns:a16="http://schemas.microsoft.com/office/drawing/2014/main" id="{291D2547-62B8-4118-8B7B-9744B2EAB80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38200" y="1986648"/>
            <a:ext cx="2794417" cy="1861124"/>
          </a:xfrm>
          <a:prstGeom prst="rect">
            <a:avLst/>
          </a:prstGeom>
        </p:spPr>
      </p:pic>
      <p:pic>
        <p:nvPicPr>
          <p:cNvPr id="10" name="Picture 9">
            <a:extLst>
              <a:ext uri="{FF2B5EF4-FFF2-40B4-BE49-F238E27FC236}">
                <a16:creationId xmlns:a16="http://schemas.microsoft.com/office/drawing/2014/main" id="{E374D497-F747-4BCB-962F-489D31437D1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23956" y="1950359"/>
            <a:ext cx="2791686" cy="1859960"/>
          </a:xfrm>
          <a:prstGeom prst="rect">
            <a:avLst/>
          </a:prstGeom>
        </p:spPr>
      </p:pic>
      <p:pic>
        <p:nvPicPr>
          <p:cNvPr id="11" name="Picture 10">
            <a:extLst>
              <a:ext uri="{FF2B5EF4-FFF2-40B4-BE49-F238E27FC236}">
                <a16:creationId xmlns:a16="http://schemas.microsoft.com/office/drawing/2014/main" id="{0F38E204-30A7-40B5-97E3-F0C4B35C4A3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08348" y="1986648"/>
            <a:ext cx="2791686" cy="1861124"/>
          </a:xfrm>
          <a:prstGeom prst="rect">
            <a:avLst/>
          </a:prstGeom>
        </p:spPr>
      </p:pic>
      <p:sp>
        <p:nvSpPr>
          <p:cNvPr id="12" name="TextBox 11">
            <a:extLst>
              <a:ext uri="{FF2B5EF4-FFF2-40B4-BE49-F238E27FC236}">
                <a16:creationId xmlns:a16="http://schemas.microsoft.com/office/drawing/2014/main" id="{EB89350B-2C7F-43CB-8133-C3EDB0B3C561}"/>
              </a:ext>
            </a:extLst>
          </p:cNvPr>
          <p:cNvSpPr txBox="1"/>
          <p:nvPr/>
        </p:nvSpPr>
        <p:spPr>
          <a:xfrm>
            <a:off x="4622590" y="3900100"/>
            <a:ext cx="2794417" cy="1200329"/>
          </a:xfrm>
          <a:prstGeom prst="rect">
            <a:avLst/>
          </a:prstGeom>
          <a:noFill/>
        </p:spPr>
        <p:txBody>
          <a:bodyPr wrap="square" rtlCol="0">
            <a:spAutoFit/>
          </a:bodyPr>
          <a:lstStyle/>
          <a:p>
            <a:pPr algn="ctr"/>
            <a:r>
              <a:rPr lang="en-US" b="1"/>
              <a:t>Dr. Celia Anderson</a:t>
            </a:r>
          </a:p>
          <a:p>
            <a:pPr algn="ctr"/>
            <a:r>
              <a:rPr lang="en-US"/>
              <a:t>Interim Assistant Dean of Student Success and Strategic Initiatives</a:t>
            </a:r>
          </a:p>
        </p:txBody>
      </p:sp>
      <p:sp>
        <p:nvSpPr>
          <p:cNvPr id="13" name="TextBox 12">
            <a:extLst>
              <a:ext uri="{FF2B5EF4-FFF2-40B4-BE49-F238E27FC236}">
                <a16:creationId xmlns:a16="http://schemas.microsoft.com/office/drawing/2014/main" id="{95004072-F4D3-4A95-9575-CD94376EEC89}"/>
              </a:ext>
            </a:extLst>
          </p:cNvPr>
          <p:cNvSpPr txBox="1"/>
          <p:nvPr/>
        </p:nvSpPr>
        <p:spPr>
          <a:xfrm>
            <a:off x="8406980" y="3975495"/>
            <a:ext cx="2794417" cy="1200329"/>
          </a:xfrm>
          <a:prstGeom prst="rect">
            <a:avLst/>
          </a:prstGeom>
          <a:noFill/>
        </p:spPr>
        <p:txBody>
          <a:bodyPr wrap="square" rtlCol="0">
            <a:spAutoFit/>
          </a:bodyPr>
          <a:lstStyle/>
          <a:p>
            <a:pPr algn="ctr"/>
            <a:r>
              <a:rPr lang="en-US" b="1"/>
              <a:t>Dr. Steve Zanskas</a:t>
            </a:r>
          </a:p>
          <a:p>
            <a:pPr algn="ctr"/>
            <a:r>
              <a:rPr lang="en-US"/>
              <a:t>Associate Dean of Research, Graduate Programs and Faculty Development</a:t>
            </a:r>
          </a:p>
        </p:txBody>
      </p:sp>
      <p:pic>
        <p:nvPicPr>
          <p:cNvPr id="9" name="Picture 8" descr="A close up of a logo&#10;&#10;Description automatically generated">
            <a:extLst>
              <a:ext uri="{FF2B5EF4-FFF2-40B4-BE49-F238E27FC236}">
                <a16:creationId xmlns:a16="http://schemas.microsoft.com/office/drawing/2014/main" id="{8DD08401-C269-46D6-95E8-4D0FB2617B2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Tree>
    <p:extLst>
      <p:ext uri="{BB962C8B-B14F-4D97-AF65-F5344CB8AC3E}">
        <p14:creationId xmlns:p14="http://schemas.microsoft.com/office/powerpoint/2010/main" val="261449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E891-1DA2-4358-B085-986032E41979}"/>
              </a:ext>
            </a:extLst>
          </p:cNvPr>
          <p:cNvSpPr>
            <a:spLocks noGrp="1"/>
          </p:cNvSpPr>
          <p:nvPr>
            <p:ph type="title"/>
          </p:nvPr>
        </p:nvSpPr>
        <p:spPr/>
        <p:txBody>
          <a:bodyPr>
            <a:normAutofit/>
          </a:bodyPr>
          <a:lstStyle/>
          <a:p>
            <a:r>
              <a:rPr lang="en-US"/>
              <a:t>Enrollment Growth Opportunities</a:t>
            </a:r>
            <a:br>
              <a:rPr lang="en-US"/>
            </a:br>
            <a:endParaRPr lang="en-US"/>
          </a:p>
        </p:txBody>
      </p:sp>
      <p:graphicFrame>
        <p:nvGraphicFramePr>
          <p:cNvPr id="3" name="Content Placeholder 3">
            <a:extLst>
              <a:ext uri="{FF2B5EF4-FFF2-40B4-BE49-F238E27FC236}">
                <a16:creationId xmlns:a16="http://schemas.microsoft.com/office/drawing/2014/main" id="{CA6AF239-F4DE-C64F-858B-BC90E0C8FF84}"/>
              </a:ext>
            </a:extLst>
          </p:cNvPr>
          <p:cNvGraphicFramePr>
            <a:graphicFrameLocks noGrp="1"/>
          </p:cNvGraphicFramePr>
          <p:nvPr>
            <p:extLst>
              <p:ext uri="{D42A27DB-BD31-4B8C-83A1-F6EECF244321}">
                <p14:modId xmlns:p14="http://schemas.microsoft.com/office/powerpoint/2010/main" val="1106552391"/>
              </p:ext>
            </p:extLst>
          </p:nvPr>
        </p:nvGraphicFramePr>
        <p:xfrm>
          <a:off x="2163233" y="1299690"/>
          <a:ext cx="7865533" cy="3318933"/>
        </p:xfrm>
        <a:graphic>
          <a:graphicData uri="http://schemas.openxmlformats.org/drawingml/2006/chart">
            <c:chart xmlns:c="http://schemas.openxmlformats.org/drawingml/2006/chart" xmlns:r="http://schemas.openxmlformats.org/officeDocument/2006/relationships" r:id="rId2"/>
          </a:graphicData>
        </a:graphic>
      </p:graphicFrame>
      <p:pic>
        <p:nvPicPr>
          <p:cNvPr id="4" name="table">
            <a:extLst>
              <a:ext uri="{FF2B5EF4-FFF2-40B4-BE49-F238E27FC236}">
                <a16:creationId xmlns:a16="http://schemas.microsoft.com/office/drawing/2014/main" id="{E8F95F84-6747-F9EB-32C6-2C28A21A70C7}"/>
              </a:ext>
            </a:extLst>
          </p:cNvPr>
          <p:cNvPicPr>
            <a:picLocks noChangeAspect="1"/>
          </p:cNvPicPr>
          <p:nvPr/>
        </p:nvPicPr>
        <p:blipFill>
          <a:blip r:embed="rId3"/>
          <a:stretch>
            <a:fillRect/>
          </a:stretch>
        </p:blipFill>
        <p:spPr>
          <a:xfrm>
            <a:off x="2400300" y="4909135"/>
            <a:ext cx="6426200" cy="1483360"/>
          </a:xfrm>
          <a:prstGeom prst="rect">
            <a:avLst/>
          </a:prstGeom>
        </p:spPr>
      </p:pic>
    </p:spTree>
    <p:extLst>
      <p:ext uri="{BB962C8B-B14F-4D97-AF65-F5344CB8AC3E}">
        <p14:creationId xmlns:p14="http://schemas.microsoft.com/office/powerpoint/2010/main" val="275926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E891-1DA2-4358-B085-986032E41979}"/>
              </a:ext>
            </a:extLst>
          </p:cNvPr>
          <p:cNvSpPr>
            <a:spLocks noGrp="1"/>
          </p:cNvSpPr>
          <p:nvPr>
            <p:ph type="title"/>
          </p:nvPr>
        </p:nvSpPr>
        <p:spPr/>
        <p:txBody>
          <a:bodyPr>
            <a:normAutofit/>
          </a:bodyPr>
          <a:lstStyle/>
          <a:p>
            <a:r>
              <a:rPr lang="en-US"/>
              <a:t>Student Success and Strategic Initiatives</a:t>
            </a:r>
            <a:br>
              <a:rPr lang="en-US"/>
            </a:br>
            <a:endParaRPr lang="en-US"/>
          </a:p>
        </p:txBody>
      </p:sp>
      <p:pic>
        <p:nvPicPr>
          <p:cNvPr id="6" name="Picture 5" descr="A group of people sitting at a table&#10;&#10;Description automatically generated">
            <a:extLst>
              <a:ext uri="{FF2B5EF4-FFF2-40B4-BE49-F238E27FC236}">
                <a16:creationId xmlns:a16="http://schemas.microsoft.com/office/drawing/2014/main" id="{100A8C79-F955-6268-CC0C-8246DDD3FA31}"/>
              </a:ext>
            </a:extLst>
          </p:cNvPr>
          <p:cNvPicPr>
            <a:picLocks noChangeAspect="1"/>
          </p:cNvPicPr>
          <p:nvPr/>
        </p:nvPicPr>
        <p:blipFill rotWithShape="1">
          <a:blip r:embed="rId2">
            <a:extLst>
              <a:ext uri="{28A0092B-C50C-407E-A947-70E740481C1C}">
                <a14:useLocalDpi xmlns:a14="http://schemas.microsoft.com/office/drawing/2010/main"/>
              </a:ext>
            </a:extLst>
          </a:blip>
          <a:srcRect t="4632" b="5902"/>
          <a:stretch/>
        </p:blipFill>
        <p:spPr>
          <a:xfrm>
            <a:off x="7820384" y="1491916"/>
            <a:ext cx="3757831" cy="4484296"/>
          </a:xfrm>
          <a:prstGeom prst="rect">
            <a:avLst/>
          </a:prstGeom>
        </p:spPr>
      </p:pic>
      <p:sp>
        <p:nvSpPr>
          <p:cNvPr id="3" name="Content Placeholder 2">
            <a:extLst>
              <a:ext uri="{FF2B5EF4-FFF2-40B4-BE49-F238E27FC236}">
                <a16:creationId xmlns:a16="http://schemas.microsoft.com/office/drawing/2014/main" id="{767E1A24-BCB1-6C17-E3DC-4D8807E71CC3}"/>
              </a:ext>
            </a:extLst>
          </p:cNvPr>
          <p:cNvSpPr>
            <a:spLocks noGrp="1"/>
          </p:cNvSpPr>
          <p:nvPr>
            <p:ph idx="1"/>
          </p:nvPr>
        </p:nvSpPr>
        <p:spPr>
          <a:xfrm>
            <a:off x="308194" y="1605891"/>
            <a:ext cx="7593013" cy="4351338"/>
          </a:xfrm>
        </p:spPr>
        <p:txBody>
          <a:bodyPr>
            <a:normAutofit/>
          </a:bodyPr>
          <a:lstStyle/>
          <a:p>
            <a:r>
              <a:rPr lang="en-US"/>
              <a:t>Student Success Coach (Pilot) </a:t>
            </a:r>
          </a:p>
          <a:p>
            <a:pPr lvl="1"/>
            <a:r>
              <a:rPr lang="en-US"/>
              <a:t>Student Success 2.0</a:t>
            </a:r>
          </a:p>
          <a:p>
            <a:pPr lvl="1"/>
            <a:r>
              <a:rPr lang="en-US"/>
              <a:t>Graduate Assistant Coaches</a:t>
            </a:r>
          </a:p>
          <a:p>
            <a:r>
              <a:rPr lang="en-US"/>
              <a:t>Recruitment/Retention </a:t>
            </a:r>
          </a:p>
          <a:p>
            <a:pPr lvl="1"/>
            <a:r>
              <a:rPr lang="en-US"/>
              <a:t>COE Recruitment/Retention Committee </a:t>
            </a:r>
          </a:p>
          <a:p>
            <a:pPr lvl="1"/>
            <a:r>
              <a:rPr lang="en-US"/>
              <a:t>Recruitment/Retention Coordinator (Keith Hembree)</a:t>
            </a:r>
          </a:p>
          <a:p>
            <a:pPr lvl="2"/>
            <a:r>
              <a:rPr lang="en-US"/>
              <a:t>Graduate Recruitment</a:t>
            </a:r>
          </a:p>
          <a:p>
            <a:r>
              <a:rPr lang="en-US"/>
              <a:t>Teaching as a Profession</a:t>
            </a:r>
          </a:p>
          <a:p>
            <a:pPr lvl="1"/>
            <a:r>
              <a:rPr lang="en-US"/>
              <a:t>1-Day Summer Experience </a:t>
            </a:r>
          </a:p>
          <a:p>
            <a:pPr lvl="1"/>
            <a:r>
              <a:rPr lang="en-US"/>
              <a:t>Dual Enrollment </a:t>
            </a:r>
          </a:p>
          <a:p>
            <a:pPr marL="457200" lvl="1" indent="0">
              <a:buNone/>
            </a:pPr>
            <a:endParaRPr lang="en-US"/>
          </a:p>
        </p:txBody>
      </p:sp>
    </p:spTree>
    <p:extLst>
      <p:ext uri="{BB962C8B-B14F-4D97-AF65-F5344CB8AC3E}">
        <p14:creationId xmlns:p14="http://schemas.microsoft.com/office/powerpoint/2010/main" val="82313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E891-1DA2-4358-B085-986032E41979}"/>
              </a:ext>
            </a:extLst>
          </p:cNvPr>
          <p:cNvSpPr>
            <a:spLocks noGrp="1"/>
          </p:cNvSpPr>
          <p:nvPr>
            <p:ph type="title"/>
          </p:nvPr>
        </p:nvSpPr>
        <p:spPr/>
        <p:txBody>
          <a:bodyPr>
            <a:normAutofit/>
          </a:bodyPr>
          <a:lstStyle/>
          <a:p>
            <a:r>
              <a:rPr lang="en-US"/>
              <a:t>Student Success and Strategic Initiatives</a:t>
            </a:r>
            <a:br>
              <a:rPr lang="en-US"/>
            </a:br>
            <a:endParaRPr lang="en-US"/>
          </a:p>
        </p:txBody>
      </p:sp>
      <p:pic>
        <p:nvPicPr>
          <p:cNvPr id="6" name="Picture 5">
            <a:extLst>
              <a:ext uri="{FF2B5EF4-FFF2-40B4-BE49-F238E27FC236}">
                <a16:creationId xmlns:a16="http://schemas.microsoft.com/office/drawing/2014/main" id="{56C65CB0-FD1A-6557-BA07-8DBF818C8B4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4501"/>
          <a:stretch/>
        </p:blipFill>
        <p:spPr bwMode="auto">
          <a:xfrm>
            <a:off x="5157788" y="1572126"/>
            <a:ext cx="6381749" cy="457087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7AC90C9-6F35-6BAD-3CFA-212694C8F4BE}"/>
              </a:ext>
            </a:extLst>
          </p:cNvPr>
          <p:cNvSpPr txBox="1">
            <a:spLocks/>
          </p:cNvSpPr>
          <p:nvPr/>
        </p:nvSpPr>
        <p:spPr>
          <a:xfrm>
            <a:off x="561975" y="1778000"/>
            <a:ext cx="4038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Grow Your Own Teacher Apprenticeship Program</a:t>
            </a:r>
          </a:p>
          <a:p>
            <a:pPr lvl="1"/>
            <a:r>
              <a:rPr lang="en-US"/>
              <a:t>Bachelor’s Cohort (TALN) – Summer 2023</a:t>
            </a:r>
          </a:p>
          <a:p>
            <a:pPr lvl="1"/>
            <a:r>
              <a:rPr lang="en-US"/>
              <a:t>MAT Cohort (ECED) – Fall 2023 </a:t>
            </a:r>
          </a:p>
          <a:p>
            <a:r>
              <a:rPr lang="en-US"/>
              <a:t>COE Welcome Back Events</a:t>
            </a:r>
          </a:p>
          <a:p>
            <a:pPr lvl="1"/>
            <a:r>
              <a:rPr lang="en-US"/>
              <a:t>September 5 &amp; 6 (morning and afternoon events)</a:t>
            </a:r>
          </a:p>
          <a:p>
            <a:pPr lvl="1"/>
            <a:r>
              <a:rPr lang="en-US"/>
              <a:t>Departmental Events</a:t>
            </a:r>
          </a:p>
          <a:p>
            <a:endParaRPr lang="en-US"/>
          </a:p>
        </p:txBody>
      </p:sp>
    </p:spTree>
    <p:extLst>
      <p:ext uri="{BB962C8B-B14F-4D97-AF65-F5344CB8AC3E}">
        <p14:creationId xmlns:p14="http://schemas.microsoft.com/office/powerpoint/2010/main" val="248787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Graduate Programs, Research &amp; Faculty</a:t>
            </a:r>
            <a:br>
              <a:rPr lang="en-US"/>
            </a:br>
            <a:r>
              <a:rPr lang="en-US"/>
              <a:t>Updates </a:t>
            </a:r>
          </a:p>
        </p:txBody>
      </p:sp>
      <p:sp>
        <p:nvSpPr>
          <p:cNvPr id="5" name="TextBox 4">
            <a:extLst>
              <a:ext uri="{FF2B5EF4-FFF2-40B4-BE49-F238E27FC236}">
                <a16:creationId xmlns:a16="http://schemas.microsoft.com/office/drawing/2014/main" id="{3CF3852B-862B-4C2D-A22A-ABCB48D53477}"/>
              </a:ext>
            </a:extLst>
          </p:cNvPr>
          <p:cNvSpPr txBox="1"/>
          <p:nvPr/>
        </p:nvSpPr>
        <p:spPr>
          <a:xfrm>
            <a:off x="3280299" y="4728991"/>
            <a:ext cx="5344358" cy="1692771"/>
          </a:xfrm>
          <a:prstGeom prst="rect">
            <a:avLst/>
          </a:prstGeom>
          <a:noFill/>
        </p:spPr>
        <p:txBody>
          <a:bodyPr wrap="square" rtlCol="0">
            <a:spAutoFit/>
          </a:bodyPr>
          <a:lstStyle/>
          <a:p>
            <a:pPr algn="ctr"/>
            <a:r>
              <a:rPr lang="en-US" sz="2800" b="1"/>
              <a:t>Dr. Steve Zanskas</a:t>
            </a:r>
          </a:p>
          <a:p>
            <a:pPr algn="ctr"/>
            <a:r>
              <a:rPr lang="en-US"/>
              <a:t> </a:t>
            </a:r>
            <a:r>
              <a:rPr lang="en-US" sz="2400"/>
              <a:t>Associate Dean of Graduate Programs, Research and Faculty Development</a:t>
            </a:r>
            <a:endParaRPr lang="en-US" sz="3600" b="1"/>
          </a:p>
          <a:p>
            <a:endParaRPr lang="en-US" sz="2800" b="1"/>
          </a:p>
        </p:txBody>
      </p:sp>
      <p:pic>
        <p:nvPicPr>
          <p:cNvPr id="6" name="Picture 5">
            <a:extLst>
              <a:ext uri="{FF2B5EF4-FFF2-40B4-BE49-F238E27FC236}">
                <a16:creationId xmlns:a16="http://schemas.microsoft.com/office/drawing/2014/main" id="{0794E1E9-563C-46DA-919B-4E8789BCA0E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929103" y="1860923"/>
            <a:ext cx="4046748" cy="2697832"/>
          </a:xfrm>
          <a:prstGeom prst="rect">
            <a:avLst/>
          </a:prstGeom>
          <a:effectLst/>
        </p:spPr>
      </p:pic>
      <p:pic>
        <p:nvPicPr>
          <p:cNvPr id="7" name="Picture 6" descr="A close up of a logo&#10;&#10;Description automatically generated">
            <a:extLst>
              <a:ext uri="{FF2B5EF4-FFF2-40B4-BE49-F238E27FC236}">
                <a16:creationId xmlns:a16="http://schemas.microsoft.com/office/drawing/2014/main" id="{4C74B297-4796-4BEC-8E07-5A712361112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067740" y="251896"/>
            <a:ext cx="1882160" cy="1663304"/>
          </a:xfrm>
          <a:prstGeom prst="rect">
            <a:avLst/>
          </a:prstGeom>
        </p:spPr>
      </p:pic>
    </p:spTree>
    <p:extLst>
      <p:ext uri="{BB962C8B-B14F-4D97-AF65-F5344CB8AC3E}">
        <p14:creationId xmlns:p14="http://schemas.microsoft.com/office/powerpoint/2010/main" val="9978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88722"/>
            <a:ext cx="9423137" cy="1325563"/>
          </a:xfrm>
        </p:spPr>
        <p:txBody>
          <a:bodyPr>
            <a:normAutofit/>
          </a:bodyPr>
          <a:lstStyle/>
          <a:p>
            <a:r>
              <a:rPr lang="en-US"/>
              <a:t>Research, Graduate Programs and Faculty Development</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7" name="Content Placeholder 2">
            <a:extLst>
              <a:ext uri="{FF2B5EF4-FFF2-40B4-BE49-F238E27FC236}">
                <a16:creationId xmlns:a16="http://schemas.microsoft.com/office/drawing/2014/main" id="{B247755F-5F93-8F48-A537-6C255851A09F}"/>
              </a:ext>
            </a:extLst>
          </p:cNvPr>
          <p:cNvSpPr>
            <a:spLocks noGrp="1"/>
          </p:cNvSpPr>
          <p:nvPr/>
        </p:nvSpPr>
        <p:spPr>
          <a:xfrm>
            <a:off x="838200" y="206280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3"/>
              </a:rPr>
              <a:t>Divisive Concepts Act Information &amp; Resources</a:t>
            </a:r>
            <a:endParaRPr lang="en-US"/>
          </a:p>
          <a:p>
            <a:r>
              <a:rPr lang="en-US"/>
              <a:t>Grants &amp; Contracts </a:t>
            </a:r>
          </a:p>
          <a:p>
            <a:pPr lvl="1"/>
            <a:r>
              <a:rPr lang="en-US"/>
              <a:t>FY 2022-2023: $5,460,976</a:t>
            </a:r>
          </a:p>
          <a:p>
            <a:pPr lvl="1"/>
            <a:r>
              <a:rPr lang="en-US"/>
              <a:t>19 Principal Investigators</a:t>
            </a:r>
          </a:p>
          <a:p>
            <a:r>
              <a:rPr lang="en-US">
                <a:hlinkClick r:id="rId4"/>
              </a:rPr>
              <a:t>CoE Faculty Resources</a:t>
            </a:r>
            <a:endParaRPr lang="en-US"/>
          </a:p>
          <a:p>
            <a:pPr lvl="1"/>
            <a:r>
              <a:rPr lang="en-US"/>
              <a:t>2023-24 Faculty Research Grant Application</a:t>
            </a:r>
          </a:p>
          <a:p>
            <a:pPr lvl="1"/>
            <a:r>
              <a:rPr lang="en-US"/>
              <a:t>2023-24 Faculty Supplemental Travel Grant Application</a:t>
            </a:r>
          </a:p>
          <a:p>
            <a:pPr lvl="1"/>
            <a:r>
              <a:rPr lang="en-US"/>
              <a:t>Graduate Student Conference Travel Grant</a:t>
            </a:r>
          </a:p>
          <a:p>
            <a:pPr lvl="1"/>
            <a:r>
              <a:rPr lang="en-US"/>
              <a:t>Professional Development Assignment (PDA)</a:t>
            </a:r>
          </a:p>
          <a:p>
            <a:pPr lvl="1"/>
            <a:r>
              <a:rPr lang="en-US"/>
              <a:t>New Syllabus Template</a:t>
            </a:r>
          </a:p>
          <a:p>
            <a:pPr marL="0" indent="0">
              <a:buNone/>
            </a:pPr>
            <a:endParaRPr lang="en-US"/>
          </a:p>
        </p:txBody>
      </p:sp>
    </p:spTree>
    <p:extLst>
      <p:ext uri="{BB962C8B-B14F-4D97-AF65-F5344CB8AC3E}">
        <p14:creationId xmlns:p14="http://schemas.microsoft.com/office/powerpoint/2010/main" val="4114906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88722"/>
            <a:ext cx="9423137" cy="1325563"/>
          </a:xfrm>
        </p:spPr>
        <p:txBody>
          <a:bodyPr>
            <a:normAutofit/>
          </a:bodyPr>
          <a:lstStyle/>
          <a:p>
            <a:r>
              <a:rPr lang="en-US"/>
              <a:t>Graduate Studies Doctoral Student Supports Survey</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3" name="Text Placeholder 2">
            <a:extLst>
              <a:ext uri="{FF2B5EF4-FFF2-40B4-BE49-F238E27FC236}">
                <a16:creationId xmlns:a16="http://schemas.microsoft.com/office/drawing/2014/main" id="{0795F705-6457-B640-8B09-3221DF23357D}"/>
              </a:ext>
            </a:extLst>
          </p:cNvPr>
          <p:cNvSpPr>
            <a:spLocks noGrp="1"/>
          </p:cNvSpPr>
          <p:nvPr/>
        </p:nvSpPr>
        <p:spPr>
          <a:xfrm>
            <a:off x="838200" y="1744374"/>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During Coursework</a:t>
            </a:r>
          </a:p>
        </p:txBody>
      </p:sp>
      <p:graphicFrame>
        <p:nvGraphicFramePr>
          <p:cNvPr id="6" name="Content Placeholder 6">
            <a:extLst>
              <a:ext uri="{FF2B5EF4-FFF2-40B4-BE49-F238E27FC236}">
                <a16:creationId xmlns:a16="http://schemas.microsoft.com/office/drawing/2014/main" id="{27F8C701-AFE7-D44B-A54F-19E52DB7110B}"/>
              </a:ext>
            </a:extLst>
          </p:cNvPr>
          <p:cNvGraphicFramePr>
            <a:graphicFrameLocks noGrp="1"/>
          </p:cNvGraphicFramePr>
          <p:nvPr>
            <p:extLst>
              <p:ext uri="{D42A27DB-BD31-4B8C-83A1-F6EECF244321}">
                <p14:modId xmlns:p14="http://schemas.microsoft.com/office/powerpoint/2010/main" val="616548263"/>
              </p:ext>
            </p:extLst>
          </p:nvPr>
        </p:nvGraphicFramePr>
        <p:xfrm>
          <a:off x="838200" y="2568286"/>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2997495B-10BE-324D-B157-3EA6C1B0C44D}"/>
              </a:ext>
            </a:extLst>
          </p:cNvPr>
          <p:cNvSpPr>
            <a:spLocks noGrp="1"/>
          </p:cNvSpPr>
          <p:nvPr/>
        </p:nvSpPr>
        <p:spPr>
          <a:xfrm>
            <a:off x="6170612" y="1744374"/>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After Comprehensives</a:t>
            </a:r>
          </a:p>
        </p:txBody>
      </p:sp>
      <p:graphicFrame>
        <p:nvGraphicFramePr>
          <p:cNvPr id="8" name="Content Placeholder 7">
            <a:extLst>
              <a:ext uri="{FF2B5EF4-FFF2-40B4-BE49-F238E27FC236}">
                <a16:creationId xmlns:a16="http://schemas.microsoft.com/office/drawing/2014/main" id="{EB081D0A-B0D1-894F-BA67-2CB52F73DCBA}"/>
              </a:ext>
            </a:extLst>
          </p:cNvPr>
          <p:cNvGraphicFramePr>
            <a:graphicFrameLocks noGrp="1"/>
          </p:cNvGraphicFramePr>
          <p:nvPr>
            <p:extLst>
              <p:ext uri="{D42A27DB-BD31-4B8C-83A1-F6EECF244321}">
                <p14:modId xmlns:p14="http://schemas.microsoft.com/office/powerpoint/2010/main" val="1930942364"/>
              </p:ext>
            </p:extLst>
          </p:nvPr>
        </p:nvGraphicFramePr>
        <p:xfrm>
          <a:off x="6170612" y="2568286"/>
          <a:ext cx="51831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162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88722"/>
            <a:ext cx="9423137" cy="1325563"/>
          </a:xfrm>
        </p:spPr>
        <p:txBody>
          <a:bodyPr>
            <a:normAutofit/>
          </a:bodyPr>
          <a:lstStyle/>
          <a:p>
            <a:r>
              <a:rPr lang="en-US"/>
              <a:t>Graduate Studies</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5" name="Content Placeholder 2">
            <a:extLst>
              <a:ext uri="{FF2B5EF4-FFF2-40B4-BE49-F238E27FC236}">
                <a16:creationId xmlns:a16="http://schemas.microsoft.com/office/drawing/2014/main" id="{5A9DCF63-9708-3446-B366-E786938B7CDA}"/>
              </a:ext>
            </a:extLst>
          </p:cNvPr>
          <p:cNvSpPr>
            <a:spLocks noGrp="1"/>
          </p:cNvSpPr>
          <p:nvPr/>
        </p:nvSpPr>
        <p:spPr>
          <a:xfrm>
            <a:off x="838200" y="1777982"/>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Inaugural COE Doctoral Student Orientation August 21</a:t>
            </a:r>
            <a:r>
              <a:rPr lang="en-US" baseline="30000"/>
              <a:t>st</a:t>
            </a:r>
            <a:r>
              <a:rPr lang="en-US"/>
              <a:t>	</a:t>
            </a:r>
          </a:p>
          <a:p>
            <a:r>
              <a:rPr lang="en-US"/>
              <a:t>Takeaways from the Doctoral Student Survey </a:t>
            </a:r>
          </a:p>
          <a:p>
            <a:pPr lvl="1"/>
            <a:r>
              <a:rPr lang="en-US"/>
              <a:t>Accessibility of faculty &amp; committee</a:t>
            </a:r>
          </a:p>
          <a:p>
            <a:pPr lvl="1"/>
            <a:r>
              <a:rPr lang="en-US"/>
              <a:t>Additional funding</a:t>
            </a:r>
          </a:p>
          <a:p>
            <a:pPr lvl="1"/>
            <a:r>
              <a:rPr lang="en-US"/>
              <a:t>Advising support</a:t>
            </a:r>
          </a:p>
          <a:p>
            <a:pPr lvl="1"/>
            <a:r>
              <a:rPr lang="en-US"/>
              <a:t>Consistency of communication program requirements, milestones &amp; orientation</a:t>
            </a:r>
          </a:p>
          <a:p>
            <a:pPr lvl="1"/>
            <a:r>
              <a:rPr lang="en-US"/>
              <a:t>Cohorts &amp; collaborations</a:t>
            </a:r>
          </a:p>
          <a:p>
            <a:pPr lvl="1"/>
            <a:r>
              <a:rPr lang="en-US"/>
              <a:t>Strong preference for departmental communication</a:t>
            </a:r>
          </a:p>
          <a:p>
            <a:pPr lvl="1"/>
            <a:r>
              <a:rPr lang="en-US"/>
              <a:t>Writing &amp; editing support</a:t>
            </a:r>
          </a:p>
          <a:p>
            <a:r>
              <a:rPr lang="en-US"/>
              <a:t>Need to close the gap between the successful completion of doctoral comprehensive examinations and dissertation proposals</a:t>
            </a:r>
          </a:p>
          <a:p>
            <a:endParaRPr lang="en-US"/>
          </a:p>
        </p:txBody>
      </p:sp>
    </p:spTree>
    <p:extLst>
      <p:ext uri="{BB962C8B-B14F-4D97-AF65-F5344CB8AC3E}">
        <p14:creationId xmlns:p14="http://schemas.microsoft.com/office/powerpoint/2010/main" val="414145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88722"/>
            <a:ext cx="9423137" cy="1325563"/>
          </a:xfrm>
        </p:spPr>
        <p:txBody>
          <a:bodyPr>
            <a:normAutofit/>
          </a:bodyPr>
          <a:lstStyle/>
          <a:p>
            <a:r>
              <a:rPr lang="en-US"/>
              <a:t>Research, Graduate Programs and Faculty Development</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3" name="Content Placeholder 2">
            <a:extLst>
              <a:ext uri="{FF2B5EF4-FFF2-40B4-BE49-F238E27FC236}">
                <a16:creationId xmlns:a16="http://schemas.microsoft.com/office/drawing/2014/main" id="{5BAFF065-E782-F54E-A322-F9F52521D8C4}"/>
              </a:ext>
            </a:extLst>
          </p:cNvPr>
          <p:cNvSpPr>
            <a:spLocks noGrp="1"/>
          </p:cNvSpPr>
          <p:nvPr/>
        </p:nvSpPr>
        <p:spPr>
          <a:xfrm>
            <a:off x="838200" y="206280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COE Research &amp; Collaborations</a:t>
            </a:r>
          </a:p>
          <a:p>
            <a:pPr lvl="1"/>
            <a:r>
              <a:rPr lang="en-US" sz="2800" b="0" i="0">
                <a:solidFill>
                  <a:srgbClr val="242424"/>
                </a:solidFill>
                <a:effectLst/>
                <a:latin typeface="Calibri" panose="020F0502020204030204" pitchFamily="34" charset="0"/>
              </a:rPr>
              <a:t>Sept 14 – Conducting Research with MSCS's 11:30 – 1:00 p.m.</a:t>
            </a:r>
          </a:p>
          <a:p>
            <a:pPr lvl="1"/>
            <a:r>
              <a:rPr lang="en-US" sz="2800" b="0" i="0">
                <a:solidFill>
                  <a:srgbClr val="242424"/>
                </a:solidFill>
                <a:effectLst/>
                <a:latin typeface="Calibri" panose="020F0502020204030204" pitchFamily="34" charset="0"/>
              </a:rPr>
              <a:t>October 5 – Conducting Research with our University Schools 11:30-1:00 p.m.</a:t>
            </a:r>
          </a:p>
          <a:p>
            <a:pPr lvl="1"/>
            <a:r>
              <a:rPr lang="en-US" sz="2800" b="0" i="0">
                <a:solidFill>
                  <a:srgbClr val="242424"/>
                </a:solidFill>
                <a:effectLst/>
                <a:latin typeface="Calibri" panose="020F0502020204030204" pitchFamily="34" charset="0"/>
              </a:rPr>
              <a:t>October 26 – Collaborations &amp; Educational Initiatives 2:30 – 4:00 p.m.</a:t>
            </a:r>
          </a:p>
          <a:p>
            <a:pPr lvl="1"/>
            <a:r>
              <a:rPr lang="en-US" sz="2800" b="0" i="0">
                <a:solidFill>
                  <a:srgbClr val="242424"/>
                </a:solidFill>
                <a:effectLst/>
                <a:latin typeface="Calibri" panose="020F0502020204030204" pitchFamily="34" charset="0"/>
              </a:rPr>
              <a:t>November 9 – CREP: Who we are &amp; how we can help  11:30 – 1:00 p.m.</a:t>
            </a:r>
          </a:p>
          <a:p>
            <a:pPr marL="0" marR="0" algn="l" fontAlgn="base"/>
            <a:r>
              <a:rPr lang="en-US" sz="3200" b="0" i="0">
                <a:solidFill>
                  <a:srgbClr val="242424"/>
                </a:solidFill>
                <a:effectLst/>
                <a:latin typeface="Calibri" panose="020F0502020204030204" pitchFamily="34" charset="0"/>
              </a:rPr>
              <a:t>Self-Care for Faculty &amp; Staff</a:t>
            </a:r>
          </a:p>
          <a:p>
            <a:pPr marL="457200" lvl="1" fontAlgn="base"/>
            <a:r>
              <a:rPr lang="en-US" sz="2800" b="0" i="0">
                <a:solidFill>
                  <a:srgbClr val="242424"/>
                </a:solidFill>
                <a:effectLst/>
                <a:latin typeface="Calibri" panose="020F0502020204030204" pitchFamily="34" charset="0"/>
              </a:rPr>
              <a:t>Sept 18 - The Relaxation Zone September Noon - 1:00 p.m.</a:t>
            </a:r>
          </a:p>
        </p:txBody>
      </p:sp>
    </p:spTree>
    <p:extLst>
      <p:ext uri="{BB962C8B-B14F-4D97-AF65-F5344CB8AC3E}">
        <p14:creationId xmlns:p14="http://schemas.microsoft.com/office/powerpoint/2010/main" val="2323511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88722"/>
            <a:ext cx="9423137" cy="1325563"/>
          </a:xfrm>
        </p:spPr>
        <p:txBody>
          <a:bodyPr>
            <a:normAutofit/>
          </a:bodyPr>
          <a:lstStyle/>
          <a:p>
            <a:r>
              <a:rPr lang="en-US"/>
              <a:t>Promotion and Tenure Timeline</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5" name="Content Placeholder 2">
            <a:extLst>
              <a:ext uri="{FF2B5EF4-FFF2-40B4-BE49-F238E27FC236}">
                <a16:creationId xmlns:a16="http://schemas.microsoft.com/office/drawing/2014/main" id="{CC3A6292-5D5F-AC4B-A895-A2BFA447BD46}"/>
              </a:ext>
            </a:extLst>
          </p:cNvPr>
          <p:cNvSpPr>
            <a:spLocks noGrp="1"/>
          </p:cNvSpPr>
          <p:nvPr/>
        </p:nvSpPr>
        <p:spPr>
          <a:xfrm>
            <a:off x="5183188" y="1542850"/>
            <a:ext cx="6172200" cy="487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marR="0">
              <a:spcBef>
                <a:spcPts val="0"/>
              </a:spcBef>
              <a:spcAft>
                <a:spcPts val="0"/>
              </a:spcAft>
            </a:pPr>
            <a:endParaRPr lang="en-US" sz="3200" b="0" i="0">
              <a:solidFill>
                <a:srgbClr val="242424"/>
              </a:solidFill>
              <a:effectLst/>
              <a:latin typeface="Calibri" panose="020F0502020204030204" pitchFamily="34" charset="0"/>
            </a:endParaRPr>
          </a:p>
          <a:p>
            <a:pPr marL="457200" marR="0">
              <a:spcBef>
                <a:spcPts val="0"/>
              </a:spcBef>
              <a:spcAft>
                <a:spcPts val="0"/>
              </a:spcAft>
            </a:pPr>
            <a:r>
              <a:rPr lang="en-US" sz="3200" b="0" i="0">
                <a:solidFill>
                  <a:srgbClr val="242424"/>
                </a:solidFill>
                <a:effectLst/>
                <a:latin typeface="Calibri" panose="020F0502020204030204" pitchFamily="34" charset="0"/>
              </a:rPr>
              <a:t>Department Reviews: August 25-September 22</a:t>
            </a:r>
          </a:p>
          <a:p>
            <a:pPr marL="457200" marR="0">
              <a:spcBef>
                <a:spcPts val="0"/>
              </a:spcBef>
              <a:spcAft>
                <a:spcPts val="0"/>
              </a:spcAft>
            </a:pPr>
            <a:r>
              <a:rPr lang="en-US" sz="3200" b="0" i="0">
                <a:solidFill>
                  <a:srgbClr val="242424"/>
                </a:solidFill>
                <a:effectLst/>
                <a:latin typeface="Calibri" panose="020F0502020204030204" pitchFamily="34" charset="0"/>
              </a:rPr>
              <a:t>Chair Reviews: September 22-October 13</a:t>
            </a:r>
          </a:p>
          <a:p>
            <a:pPr marL="914400" lvl="1">
              <a:spcBef>
                <a:spcPts val="0"/>
              </a:spcBef>
            </a:pPr>
            <a:r>
              <a:rPr lang="en-US" b="0" i="0">
                <a:solidFill>
                  <a:srgbClr val="242424"/>
                </a:solidFill>
                <a:effectLst/>
                <a:latin typeface="Calibri" panose="020F0502020204030204" pitchFamily="34" charset="0"/>
              </a:rPr>
              <a:t>Meeting with Chair October 12-13</a:t>
            </a:r>
          </a:p>
          <a:p>
            <a:pPr marL="457200" marR="0">
              <a:spcBef>
                <a:spcPts val="0"/>
              </a:spcBef>
              <a:spcAft>
                <a:spcPts val="0"/>
              </a:spcAft>
            </a:pPr>
            <a:r>
              <a:rPr lang="en-US" sz="3200" b="0" i="0">
                <a:solidFill>
                  <a:srgbClr val="242424"/>
                </a:solidFill>
                <a:effectLst/>
                <a:latin typeface="Calibri" panose="020F0502020204030204" pitchFamily="34" charset="0"/>
              </a:rPr>
              <a:t>College Reviews: October 13-November 7</a:t>
            </a:r>
          </a:p>
          <a:p>
            <a:pPr marL="457200" marR="0">
              <a:spcBef>
                <a:spcPts val="0"/>
              </a:spcBef>
              <a:spcAft>
                <a:spcPts val="0"/>
              </a:spcAft>
            </a:pPr>
            <a:r>
              <a:rPr lang="en-US" sz="3200" b="0" i="0">
                <a:solidFill>
                  <a:srgbClr val="242424"/>
                </a:solidFill>
                <a:effectLst/>
                <a:latin typeface="Calibri" panose="020F0502020204030204" pitchFamily="34" charset="0"/>
              </a:rPr>
              <a:t>Dean Review: November 7-29</a:t>
            </a:r>
          </a:p>
          <a:p>
            <a:pPr marL="914400" lvl="1">
              <a:spcBef>
                <a:spcPts val="0"/>
              </a:spcBef>
            </a:pPr>
            <a:r>
              <a:rPr lang="en-US" b="0" i="0">
                <a:solidFill>
                  <a:srgbClr val="242424"/>
                </a:solidFill>
                <a:effectLst/>
                <a:latin typeface="Calibri" panose="020F0502020204030204" pitchFamily="34" charset="0"/>
              </a:rPr>
              <a:t>Meeting with Dean December 7-8</a:t>
            </a:r>
          </a:p>
          <a:p>
            <a:endParaRPr lang="en-US"/>
          </a:p>
        </p:txBody>
      </p:sp>
      <p:pic>
        <p:nvPicPr>
          <p:cNvPr id="6" name="Picture 5" descr="Business people shaking hands">
            <a:extLst>
              <a:ext uri="{FF2B5EF4-FFF2-40B4-BE49-F238E27FC236}">
                <a16:creationId xmlns:a16="http://schemas.microsoft.com/office/drawing/2014/main" id="{105AAE18-D6C1-E441-8F41-B2B5AFCC53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6612" y="1983243"/>
            <a:ext cx="3935413" cy="3811588"/>
          </a:xfrm>
          <a:prstGeom prst="rect">
            <a:avLst/>
          </a:prstGeom>
        </p:spPr>
      </p:pic>
    </p:spTree>
    <p:extLst>
      <p:ext uri="{BB962C8B-B14F-4D97-AF65-F5344CB8AC3E}">
        <p14:creationId xmlns:p14="http://schemas.microsoft.com/office/powerpoint/2010/main" val="135945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88722"/>
            <a:ext cx="9423137" cy="1325563"/>
          </a:xfrm>
        </p:spPr>
        <p:txBody>
          <a:bodyPr>
            <a:normAutofit/>
          </a:bodyPr>
          <a:lstStyle/>
          <a:p>
            <a:r>
              <a:rPr lang="en-US" err="1"/>
              <a:t>Curriculog</a:t>
            </a:r>
            <a:r>
              <a:rPr lang="en-US"/>
              <a:t> &amp; Graduate Council Meetings</a:t>
            </a:r>
            <a:br>
              <a:rPr lang="en-US"/>
            </a:br>
            <a:r>
              <a:rPr lang="en-US"/>
              <a:t>COE Graduate Council</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5" name="Text Placeholder 2">
            <a:extLst>
              <a:ext uri="{FF2B5EF4-FFF2-40B4-BE49-F238E27FC236}">
                <a16:creationId xmlns:a16="http://schemas.microsoft.com/office/drawing/2014/main" id="{EF6006F1-4322-6F46-A038-48E22515B44F}"/>
              </a:ext>
            </a:extLst>
          </p:cNvPr>
          <p:cNvSpPr>
            <a:spLocks noGrp="1"/>
          </p:cNvSpPr>
          <p:nvPr/>
        </p:nvSpPr>
        <p:spPr>
          <a:xfrm>
            <a:off x="836612" y="1798867"/>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College Graduate Council</a:t>
            </a:r>
          </a:p>
        </p:txBody>
      </p:sp>
      <p:sp>
        <p:nvSpPr>
          <p:cNvPr id="6" name="Content Placeholder 3">
            <a:extLst>
              <a:ext uri="{FF2B5EF4-FFF2-40B4-BE49-F238E27FC236}">
                <a16:creationId xmlns:a16="http://schemas.microsoft.com/office/drawing/2014/main" id="{AB078411-6915-A040-8BCD-0C02C268BE6E}"/>
              </a:ext>
            </a:extLst>
          </p:cNvPr>
          <p:cNvSpPr>
            <a:spLocks noGrp="1"/>
          </p:cNvSpPr>
          <p:nvPr/>
        </p:nvSpPr>
        <p:spPr>
          <a:xfrm>
            <a:off x="839788" y="2613254"/>
            <a:ext cx="5157787" cy="36845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September 11</a:t>
            </a:r>
          </a:p>
          <a:p>
            <a:r>
              <a:rPr lang="en-US"/>
              <a:t>October 23</a:t>
            </a:r>
          </a:p>
          <a:p>
            <a:r>
              <a:rPr lang="en-US"/>
              <a:t>November 13</a:t>
            </a:r>
          </a:p>
          <a:p>
            <a:r>
              <a:rPr lang="en-US"/>
              <a:t>December 11</a:t>
            </a:r>
          </a:p>
          <a:p>
            <a:r>
              <a:rPr lang="en-US"/>
              <a:t>January 22</a:t>
            </a:r>
          </a:p>
          <a:p>
            <a:r>
              <a:rPr lang="en-US"/>
              <a:t>February 12</a:t>
            </a:r>
          </a:p>
          <a:p>
            <a:r>
              <a:rPr lang="en-US"/>
              <a:t>March 11</a:t>
            </a:r>
          </a:p>
          <a:p>
            <a:r>
              <a:rPr lang="en-US"/>
              <a:t>April 15</a:t>
            </a:r>
          </a:p>
          <a:p>
            <a:endParaRPr lang="en-US"/>
          </a:p>
        </p:txBody>
      </p:sp>
      <p:sp>
        <p:nvSpPr>
          <p:cNvPr id="7" name="Text Placeholder 4">
            <a:extLst>
              <a:ext uri="{FF2B5EF4-FFF2-40B4-BE49-F238E27FC236}">
                <a16:creationId xmlns:a16="http://schemas.microsoft.com/office/drawing/2014/main" id="{F2B9F38D-E96C-3543-898A-88EC9534CEED}"/>
              </a:ext>
            </a:extLst>
          </p:cNvPr>
          <p:cNvSpPr>
            <a:spLocks noGrp="1"/>
          </p:cNvSpPr>
          <p:nvPr/>
        </p:nvSpPr>
        <p:spPr>
          <a:xfrm>
            <a:off x="6172200" y="178934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UCGS Meeting Dates</a:t>
            </a:r>
          </a:p>
        </p:txBody>
      </p:sp>
      <p:sp>
        <p:nvSpPr>
          <p:cNvPr id="8" name="Content Placeholder 5">
            <a:extLst>
              <a:ext uri="{FF2B5EF4-FFF2-40B4-BE49-F238E27FC236}">
                <a16:creationId xmlns:a16="http://schemas.microsoft.com/office/drawing/2014/main" id="{9032A9CC-FBC5-CF41-8FAA-7DB6127C2D26}"/>
              </a:ext>
            </a:extLst>
          </p:cNvPr>
          <p:cNvSpPr>
            <a:spLocks noGrp="1"/>
          </p:cNvSpPr>
          <p:nvPr/>
        </p:nvSpPr>
        <p:spPr>
          <a:xfrm>
            <a:off x="6172200" y="2613254"/>
            <a:ext cx="5183188" cy="36845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September 1</a:t>
            </a:r>
          </a:p>
          <a:p>
            <a:r>
              <a:rPr lang="en-US"/>
              <a:t>October 6</a:t>
            </a:r>
          </a:p>
          <a:p>
            <a:r>
              <a:rPr lang="en-US"/>
              <a:t>November 3</a:t>
            </a:r>
          </a:p>
          <a:p>
            <a:r>
              <a:rPr lang="en-US"/>
              <a:t>December 1</a:t>
            </a:r>
          </a:p>
          <a:p>
            <a:r>
              <a:rPr lang="en-US"/>
              <a:t>February 2</a:t>
            </a:r>
          </a:p>
          <a:p>
            <a:r>
              <a:rPr lang="en-US"/>
              <a:t>March 1</a:t>
            </a:r>
          </a:p>
          <a:p>
            <a:r>
              <a:rPr lang="en-US"/>
              <a:t>April 5</a:t>
            </a:r>
          </a:p>
          <a:p>
            <a:r>
              <a:rPr lang="en-US"/>
              <a:t>May 3</a:t>
            </a:r>
          </a:p>
        </p:txBody>
      </p:sp>
    </p:spTree>
    <p:extLst>
      <p:ext uri="{BB962C8B-B14F-4D97-AF65-F5344CB8AC3E}">
        <p14:creationId xmlns:p14="http://schemas.microsoft.com/office/powerpoint/2010/main" val="401909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234140"/>
            <a:ext cx="9423137" cy="1325563"/>
          </a:xfrm>
        </p:spPr>
        <p:txBody>
          <a:bodyPr>
            <a:normAutofit/>
          </a:bodyPr>
          <a:lstStyle/>
          <a:p>
            <a:r>
              <a:rPr lang="en-US"/>
              <a:t>COE Dean’s Office Staff</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6" name="Picture 5">
            <a:extLst>
              <a:ext uri="{FF2B5EF4-FFF2-40B4-BE49-F238E27FC236}">
                <a16:creationId xmlns:a16="http://schemas.microsoft.com/office/drawing/2014/main" id="{1446FE42-8C8A-4202-AD89-12B8212C1A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18837" y="1591540"/>
            <a:ext cx="1647529" cy="1097280"/>
          </a:xfrm>
          <a:prstGeom prst="rect">
            <a:avLst/>
          </a:prstGeom>
        </p:spPr>
      </p:pic>
      <p:pic>
        <p:nvPicPr>
          <p:cNvPr id="9" name="Picture 8">
            <a:extLst>
              <a:ext uri="{FF2B5EF4-FFF2-40B4-BE49-F238E27FC236}">
                <a16:creationId xmlns:a16="http://schemas.microsoft.com/office/drawing/2014/main" id="{4D864821-F456-4227-84A6-413779D0E5A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843758" y="1591540"/>
            <a:ext cx="1647529" cy="1097280"/>
          </a:xfrm>
          <a:prstGeom prst="rect">
            <a:avLst/>
          </a:prstGeom>
        </p:spPr>
      </p:pic>
      <p:pic>
        <p:nvPicPr>
          <p:cNvPr id="11" name="Picture 10">
            <a:extLst>
              <a:ext uri="{FF2B5EF4-FFF2-40B4-BE49-F238E27FC236}">
                <a16:creationId xmlns:a16="http://schemas.microsoft.com/office/drawing/2014/main" id="{24D1A121-90A6-457B-A115-89393879CA9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16393" y="4047538"/>
            <a:ext cx="1645920" cy="1097280"/>
          </a:xfrm>
          <a:prstGeom prst="rect">
            <a:avLst/>
          </a:prstGeom>
        </p:spPr>
      </p:pic>
      <p:pic>
        <p:nvPicPr>
          <p:cNvPr id="12" name="Picture 11">
            <a:extLst>
              <a:ext uri="{FF2B5EF4-FFF2-40B4-BE49-F238E27FC236}">
                <a16:creationId xmlns:a16="http://schemas.microsoft.com/office/drawing/2014/main" id="{DC45AFDD-9DA6-4858-90B3-6F6D04FD9C1C}"/>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843758" y="4047539"/>
            <a:ext cx="1647529" cy="1097280"/>
          </a:xfrm>
          <a:prstGeom prst="rect">
            <a:avLst/>
          </a:prstGeom>
        </p:spPr>
      </p:pic>
      <p:pic>
        <p:nvPicPr>
          <p:cNvPr id="13" name="Picture 12">
            <a:extLst>
              <a:ext uri="{FF2B5EF4-FFF2-40B4-BE49-F238E27FC236}">
                <a16:creationId xmlns:a16="http://schemas.microsoft.com/office/drawing/2014/main" id="{81287F92-2A4D-4C85-A396-C06E5A4BB8C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7697152" y="4047540"/>
            <a:ext cx="1647529" cy="1097280"/>
          </a:xfrm>
          <a:prstGeom prst="rect">
            <a:avLst/>
          </a:prstGeom>
        </p:spPr>
      </p:pic>
      <p:sp>
        <p:nvSpPr>
          <p:cNvPr id="14" name="TextBox 13">
            <a:extLst>
              <a:ext uri="{FF2B5EF4-FFF2-40B4-BE49-F238E27FC236}">
                <a16:creationId xmlns:a16="http://schemas.microsoft.com/office/drawing/2014/main" id="{A24A51B5-862D-43CA-A29E-70B0A3CC74FE}"/>
              </a:ext>
            </a:extLst>
          </p:cNvPr>
          <p:cNvSpPr txBox="1"/>
          <p:nvPr/>
        </p:nvSpPr>
        <p:spPr>
          <a:xfrm>
            <a:off x="308072" y="2845454"/>
            <a:ext cx="1976812" cy="492443"/>
          </a:xfrm>
          <a:prstGeom prst="rect">
            <a:avLst/>
          </a:prstGeom>
          <a:noFill/>
        </p:spPr>
        <p:txBody>
          <a:bodyPr wrap="square" rtlCol="0">
            <a:spAutoFit/>
          </a:bodyPr>
          <a:lstStyle/>
          <a:p>
            <a:pPr algn="ctr"/>
            <a:r>
              <a:rPr lang="en-US" sz="1300" b="1"/>
              <a:t>Willie D. Clark, Jr.</a:t>
            </a:r>
          </a:p>
          <a:p>
            <a:r>
              <a:rPr lang="en-US" sz="1300"/>
              <a:t>Director of Development</a:t>
            </a:r>
          </a:p>
        </p:txBody>
      </p:sp>
      <p:sp>
        <p:nvSpPr>
          <p:cNvPr id="16" name="TextBox 15">
            <a:extLst>
              <a:ext uri="{FF2B5EF4-FFF2-40B4-BE49-F238E27FC236}">
                <a16:creationId xmlns:a16="http://schemas.microsoft.com/office/drawing/2014/main" id="{3AD069C4-FEED-47A7-AD65-45C12516C5A1}"/>
              </a:ext>
            </a:extLst>
          </p:cNvPr>
          <p:cNvSpPr txBox="1"/>
          <p:nvPr/>
        </p:nvSpPr>
        <p:spPr>
          <a:xfrm>
            <a:off x="2619488" y="2843783"/>
            <a:ext cx="2090620" cy="692497"/>
          </a:xfrm>
          <a:prstGeom prst="rect">
            <a:avLst/>
          </a:prstGeom>
          <a:noFill/>
        </p:spPr>
        <p:txBody>
          <a:bodyPr wrap="square" rtlCol="0">
            <a:spAutoFit/>
          </a:bodyPr>
          <a:lstStyle/>
          <a:p>
            <a:pPr algn="ctr"/>
            <a:r>
              <a:rPr lang="en-US" sz="1300" b="1"/>
              <a:t>Keith Hembree</a:t>
            </a:r>
          </a:p>
          <a:p>
            <a:pPr algn="ctr"/>
            <a:r>
              <a:rPr lang="en-US" sz="1300"/>
              <a:t>Recruitment and Retention Coordinator</a:t>
            </a:r>
          </a:p>
        </p:txBody>
      </p:sp>
      <p:sp>
        <p:nvSpPr>
          <p:cNvPr id="18" name="TextBox 17">
            <a:extLst>
              <a:ext uri="{FF2B5EF4-FFF2-40B4-BE49-F238E27FC236}">
                <a16:creationId xmlns:a16="http://schemas.microsoft.com/office/drawing/2014/main" id="{5288D65F-A32B-4B8D-A811-0E31B55B84DC}"/>
              </a:ext>
            </a:extLst>
          </p:cNvPr>
          <p:cNvSpPr txBox="1"/>
          <p:nvPr/>
        </p:nvSpPr>
        <p:spPr>
          <a:xfrm>
            <a:off x="350018" y="5266460"/>
            <a:ext cx="1755046" cy="692497"/>
          </a:xfrm>
          <a:prstGeom prst="rect">
            <a:avLst/>
          </a:prstGeom>
          <a:noFill/>
        </p:spPr>
        <p:txBody>
          <a:bodyPr wrap="square" rtlCol="0">
            <a:spAutoFit/>
          </a:bodyPr>
          <a:lstStyle/>
          <a:p>
            <a:pPr algn="ctr"/>
            <a:r>
              <a:rPr lang="en-US" sz="1300" b="1"/>
              <a:t>Brittany Foster</a:t>
            </a:r>
            <a:br>
              <a:rPr lang="en-US" sz="1300" b="1"/>
            </a:br>
            <a:r>
              <a:rPr lang="en-US" sz="1300"/>
              <a:t>Academic Services Counselor II, Graduate</a:t>
            </a:r>
            <a:endParaRPr lang="en-US" sz="1300" b="1"/>
          </a:p>
        </p:txBody>
      </p:sp>
      <p:sp>
        <p:nvSpPr>
          <p:cNvPr id="19" name="TextBox 18">
            <a:extLst>
              <a:ext uri="{FF2B5EF4-FFF2-40B4-BE49-F238E27FC236}">
                <a16:creationId xmlns:a16="http://schemas.microsoft.com/office/drawing/2014/main" id="{A78F6FBF-52D4-41DA-9EE2-8109AA2AC7C0}"/>
              </a:ext>
            </a:extLst>
          </p:cNvPr>
          <p:cNvSpPr txBox="1"/>
          <p:nvPr/>
        </p:nvSpPr>
        <p:spPr>
          <a:xfrm>
            <a:off x="2763758" y="5269347"/>
            <a:ext cx="1807529" cy="492443"/>
          </a:xfrm>
          <a:prstGeom prst="rect">
            <a:avLst/>
          </a:prstGeom>
          <a:noFill/>
        </p:spPr>
        <p:txBody>
          <a:bodyPr wrap="square" rtlCol="0">
            <a:spAutoFit/>
          </a:bodyPr>
          <a:lstStyle/>
          <a:p>
            <a:pPr algn="ctr"/>
            <a:r>
              <a:rPr lang="en-US" sz="1300" b="1"/>
              <a:t>Janet Wiens</a:t>
            </a:r>
          </a:p>
          <a:p>
            <a:pPr algn="ctr"/>
            <a:r>
              <a:rPr lang="en-US" sz="1300"/>
              <a:t>Pre-Award Coordinator</a:t>
            </a:r>
          </a:p>
        </p:txBody>
      </p:sp>
      <p:sp>
        <p:nvSpPr>
          <p:cNvPr id="20" name="TextBox 19">
            <a:extLst>
              <a:ext uri="{FF2B5EF4-FFF2-40B4-BE49-F238E27FC236}">
                <a16:creationId xmlns:a16="http://schemas.microsoft.com/office/drawing/2014/main" id="{CDB9ABF1-7012-45D1-A5FA-1A1643D9366A}"/>
              </a:ext>
            </a:extLst>
          </p:cNvPr>
          <p:cNvSpPr txBox="1"/>
          <p:nvPr/>
        </p:nvSpPr>
        <p:spPr>
          <a:xfrm>
            <a:off x="7697152" y="5269347"/>
            <a:ext cx="1647529" cy="492443"/>
          </a:xfrm>
          <a:prstGeom prst="rect">
            <a:avLst/>
          </a:prstGeom>
          <a:noFill/>
        </p:spPr>
        <p:txBody>
          <a:bodyPr wrap="square" rtlCol="0">
            <a:spAutoFit/>
          </a:bodyPr>
          <a:lstStyle/>
          <a:p>
            <a:pPr algn="ctr"/>
            <a:r>
              <a:rPr lang="en-US" sz="1300" b="1"/>
              <a:t>Amy Wilson</a:t>
            </a:r>
          </a:p>
          <a:p>
            <a:pPr algn="ctr"/>
            <a:r>
              <a:rPr lang="en-US" sz="1300"/>
              <a:t>Assistant to the Dean</a:t>
            </a:r>
          </a:p>
        </p:txBody>
      </p:sp>
      <p:sp>
        <p:nvSpPr>
          <p:cNvPr id="23" name="TextBox 22">
            <a:extLst>
              <a:ext uri="{FF2B5EF4-FFF2-40B4-BE49-F238E27FC236}">
                <a16:creationId xmlns:a16="http://schemas.microsoft.com/office/drawing/2014/main" id="{D5BACAC3-9436-49C5-88EF-B3629DFF05E4}"/>
              </a:ext>
            </a:extLst>
          </p:cNvPr>
          <p:cNvSpPr txBox="1"/>
          <p:nvPr/>
        </p:nvSpPr>
        <p:spPr>
          <a:xfrm>
            <a:off x="5268969" y="5266460"/>
            <a:ext cx="1647529" cy="492443"/>
          </a:xfrm>
          <a:prstGeom prst="rect">
            <a:avLst/>
          </a:prstGeom>
          <a:noFill/>
        </p:spPr>
        <p:txBody>
          <a:bodyPr wrap="square" rtlCol="0">
            <a:spAutoFit/>
          </a:bodyPr>
          <a:lstStyle/>
          <a:p>
            <a:pPr algn="ctr"/>
            <a:r>
              <a:rPr lang="en-US" sz="1300" b="1"/>
              <a:t>Tracy Williams</a:t>
            </a:r>
          </a:p>
          <a:p>
            <a:pPr algn="ctr"/>
            <a:r>
              <a:rPr lang="en-US" sz="1300"/>
              <a:t>Business Officer III</a:t>
            </a:r>
          </a:p>
        </p:txBody>
      </p:sp>
      <p:pic>
        <p:nvPicPr>
          <p:cNvPr id="5" name="Picture 4" descr="A picture containing person, blue, posing, dressed&#10;&#10;Description automatically generated">
            <a:extLst>
              <a:ext uri="{FF2B5EF4-FFF2-40B4-BE49-F238E27FC236}">
                <a16:creationId xmlns:a16="http://schemas.microsoft.com/office/drawing/2014/main" id="{1DB41A0C-4196-4880-A077-DB7E25F1B9A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71927" y="4047539"/>
            <a:ext cx="1645919" cy="1097279"/>
          </a:xfrm>
          <a:prstGeom prst="rect">
            <a:avLst/>
          </a:prstGeom>
        </p:spPr>
      </p:pic>
      <p:sp>
        <p:nvSpPr>
          <p:cNvPr id="21" name="TextBox 20">
            <a:extLst>
              <a:ext uri="{FF2B5EF4-FFF2-40B4-BE49-F238E27FC236}">
                <a16:creationId xmlns:a16="http://schemas.microsoft.com/office/drawing/2014/main" id="{8D4791BB-A96A-4E30-93B6-E36AC36210F2}"/>
              </a:ext>
            </a:extLst>
          </p:cNvPr>
          <p:cNvSpPr txBox="1"/>
          <p:nvPr/>
        </p:nvSpPr>
        <p:spPr>
          <a:xfrm>
            <a:off x="5142207" y="2843783"/>
            <a:ext cx="1937249" cy="892552"/>
          </a:xfrm>
          <a:prstGeom prst="rect">
            <a:avLst/>
          </a:prstGeom>
          <a:noFill/>
        </p:spPr>
        <p:txBody>
          <a:bodyPr wrap="square" rtlCol="0">
            <a:spAutoFit/>
          </a:bodyPr>
          <a:lstStyle/>
          <a:p>
            <a:pPr algn="ctr"/>
            <a:r>
              <a:rPr lang="en-US" sz="1300" b="1"/>
              <a:t>Dr. Teresa Banks</a:t>
            </a:r>
          </a:p>
          <a:p>
            <a:pPr algn="ctr"/>
            <a:r>
              <a:rPr lang="en-US" sz="1300"/>
              <a:t>Director of Assessment, Accreditation and Accountability</a:t>
            </a:r>
          </a:p>
        </p:txBody>
      </p:sp>
      <p:pic>
        <p:nvPicPr>
          <p:cNvPr id="8" name="Picture 7">
            <a:extLst>
              <a:ext uri="{FF2B5EF4-FFF2-40B4-BE49-F238E27FC236}">
                <a16:creationId xmlns:a16="http://schemas.microsoft.com/office/drawing/2014/main" id="{BEF0112E-8169-4C55-901C-D4005FCAD6E5}"/>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5268678" y="1590965"/>
            <a:ext cx="1647820" cy="1098430"/>
          </a:xfrm>
          <a:prstGeom prst="rect">
            <a:avLst/>
          </a:prstGeom>
        </p:spPr>
      </p:pic>
    </p:spTree>
    <p:extLst>
      <p:ext uri="{BB962C8B-B14F-4D97-AF65-F5344CB8AC3E}">
        <p14:creationId xmlns:p14="http://schemas.microsoft.com/office/powerpoint/2010/main" val="52682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Congratulations</a:t>
            </a:r>
          </a:p>
        </p:txBody>
      </p:sp>
      <p:pic>
        <p:nvPicPr>
          <p:cNvPr id="8" name="Picture 7" descr="Blue fireworks explosion in the sky">
            <a:extLst>
              <a:ext uri="{FF2B5EF4-FFF2-40B4-BE49-F238E27FC236}">
                <a16:creationId xmlns:a16="http://schemas.microsoft.com/office/drawing/2014/main" id="{2FC9FD69-A62E-453D-B70E-363154103E9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60805" y="1906322"/>
            <a:ext cx="5051865" cy="3367088"/>
          </a:xfrm>
          <a:prstGeom prst="rect">
            <a:avLst/>
          </a:prstGeom>
        </p:spPr>
      </p:pic>
      <p:pic>
        <p:nvPicPr>
          <p:cNvPr id="4" name="Picture 3" descr="A close up of a logo&#10;&#10;Description automatically generated">
            <a:extLst>
              <a:ext uri="{FF2B5EF4-FFF2-40B4-BE49-F238E27FC236}">
                <a16:creationId xmlns:a16="http://schemas.microsoft.com/office/drawing/2014/main" id="{A57BAE69-B8A4-4A7C-BDD9-333EF56FED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067740" y="243018"/>
            <a:ext cx="1882160" cy="1663304"/>
          </a:xfrm>
          <a:prstGeom prst="rect">
            <a:avLst/>
          </a:prstGeom>
        </p:spPr>
      </p:pic>
    </p:spTree>
    <p:extLst>
      <p:ext uri="{BB962C8B-B14F-4D97-AF65-F5344CB8AC3E}">
        <p14:creationId xmlns:p14="http://schemas.microsoft.com/office/powerpoint/2010/main" val="1803915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234140"/>
            <a:ext cx="9423137" cy="1325563"/>
          </a:xfrm>
        </p:spPr>
        <p:txBody>
          <a:bodyPr>
            <a:normAutofit/>
          </a:bodyPr>
          <a:lstStyle/>
          <a:p>
            <a:r>
              <a:rPr lang="en-US"/>
              <a:t>Promotion and Tenure</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5" name="Picture 4">
            <a:extLst>
              <a:ext uri="{FF2B5EF4-FFF2-40B4-BE49-F238E27FC236}">
                <a16:creationId xmlns:a16="http://schemas.microsoft.com/office/drawing/2014/main" id="{F9912745-594D-44E2-BD98-DBCEA426E81E}"/>
              </a:ext>
            </a:extLst>
          </p:cNvPr>
          <p:cNvPicPr>
            <a:picLocks noChangeAspect="1"/>
          </p:cNvPicPr>
          <p:nvPr/>
        </p:nvPicPr>
        <p:blipFill>
          <a:blip r:embed="rId3">
            <a:extLst>
              <a:ext uri="{28A0092B-C50C-407E-A947-70E740481C1C}">
                <a14:useLocalDpi xmlns:a14="http://schemas.microsoft.com/office/drawing/2010/main"/>
              </a:ext>
            </a:extLst>
          </a:blip>
          <a:srcRect t="3685" b="3685"/>
          <a:stretch/>
        </p:blipFill>
        <p:spPr>
          <a:xfrm>
            <a:off x="4634513" y="2346815"/>
            <a:ext cx="1140549" cy="1594709"/>
          </a:xfrm>
          <a:prstGeom prst="rect">
            <a:avLst/>
          </a:prstGeom>
        </p:spPr>
      </p:pic>
      <p:pic>
        <p:nvPicPr>
          <p:cNvPr id="6" name="Picture 5">
            <a:extLst>
              <a:ext uri="{FF2B5EF4-FFF2-40B4-BE49-F238E27FC236}">
                <a16:creationId xmlns:a16="http://schemas.microsoft.com/office/drawing/2014/main" id="{8044C9E9-EBB2-476D-B985-32C2FF664D3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150950" y="2450346"/>
            <a:ext cx="1261498" cy="1387646"/>
          </a:xfrm>
          <a:prstGeom prst="rect">
            <a:avLst/>
          </a:prstGeom>
        </p:spPr>
      </p:pic>
      <p:pic>
        <p:nvPicPr>
          <p:cNvPr id="10" name="Picture 9">
            <a:extLst>
              <a:ext uri="{FF2B5EF4-FFF2-40B4-BE49-F238E27FC236}">
                <a16:creationId xmlns:a16="http://schemas.microsoft.com/office/drawing/2014/main" id="{EF42B18A-D235-48AF-96EA-615B1BA977A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69535" y="2374785"/>
            <a:ext cx="1538774" cy="1538772"/>
          </a:xfrm>
          <a:prstGeom prst="rect">
            <a:avLst/>
          </a:prstGeom>
        </p:spPr>
      </p:pic>
      <p:sp>
        <p:nvSpPr>
          <p:cNvPr id="11" name="TextBox 10">
            <a:extLst>
              <a:ext uri="{FF2B5EF4-FFF2-40B4-BE49-F238E27FC236}">
                <a16:creationId xmlns:a16="http://schemas.microsoft.com/office/drawing/2014/main" id="{734C2B06-B05C-4079-8DFE-CA9586D635ED}"/>
              </a:ext>
            </a:extLst>
          </p:cNvPr>
          <p:cNvSpPr txBox="1"/>
          <p:nvPr/>
        </p:nvSpPr>
        <p:spPr>
          <a:xfrm>
            <a:off x="7603218" y="4048235"/>
            <a:ext cx="2356959" cy="738664"/>
          </a:xfrm>
          <a:prstGeom prst="rect">
            <a:avLst/>
          </a:prstGeom>
          <a:noFill/>
        </p:spPr>
        <p:txBody>
          <a:bodyPr wrap="square" rtlCol="0">
            <a:spAutoFit/>
          </a:bodyPr>
          <a:lstStyle/>
          <a:p>
            <a:pPr algn="ctr"/>
            <a:r>
              <a:rPr lang="en-US" sz="1400"/>
              <a:t>Dr. Michelle Brasfield, CEPR</a:t>
            </a:r>
          </a:p>
          <a:p>
            <a:pPr algn="ctr"/>
            <a:r>
              <a:rPr lang="en-US" sz="1400"/>
              <a:t>Promoted to Associate Professor</a:t>
            </a:r>
          </a:p>
        </p:txBody>
      </p:sp>
      <p:sp>
        <p:nvSpPr>
          <p:cNvPr id="13" name="TextBox 12">
            <a:extLst>
              <a:ext uri="{FF2B5EF4-FFF2-40B4-BE49-F238E27FC236}">
                <a16:creationId xmlns:a16="http://schemas.microsoft.com/office/drawing/2014/main" id="{3949D318-2C45-4D3D-8090-C1A0D090A270}"/>
              </a:ext>
            </a:extLst>
          </p:cNvPr>
          <p:cNvSpPr txBox="1"/>
          <p:nvPr/>
        </p:nvSpPr>
        <p:spPr>
          <a:xfrm>
            <a:off x="3829489" y="4048235"/>
            <a:ext cx="2750595" cy="523220"/>
          </a:xfrm>
          <a:prstGeom prst="rect">
            <a:avLst/>
          </a:prstGeom>
          <a:noFill/>
        </p:spPr>
        <p:txBody>
          <a:bodyPr wrap="square" rtlCol="0">
            <a:spAutoFit/>
          </a:bodyPr>
          <a:lstStyle/>
          <a:p>
            <a:pPr algn="ctr"/>
            <a:r>
              <a:rPr lang="en-US" sz="1400"/>
              <a:t>Dr. Charisse </a:t>
            </a:r>
            <a:r>
              <a:rPr lang="en-US" sz="1400" err="1"/>
              <a:t>Gulosino</a:t>
            </a:r>
            <a:r>
              <a:rPr lang="en-US" sz="1400"/>
              <a:t>, LEAD</a:t>
            </a:r>
            <a:br>
              <a:rPr lang="en-US" sz="1400"/>
            </a:br>
            <a:r>
              <a:rPr lang="en-US" sz="1400"/>
              <a:t>Promoted to Professor</a:t>
            </a:r>
          </a:p>
        </p:txBody>
      </p:sp>
      <p:sp>
        <p:nvSpPr>
          <p:cNvPr id="14" name="TextBox 13">
            <a:extLst>
              <a:ext uri="{FF2B5EF4-FFF2-40B4-BE49-F238E27FC236}">
                <a16:creationId xmlns:a16="http://schemas.microsoft.com/office/drawing/2014/main" id="{2FD399C2-CD52-4C00-B6F5-3A00B58454CC}"/>
              </a:ext>
            </a:extLst>
          </p:cNvPr>
          <p:cNvSpPr txBox="1"/>
          <p:nvPr/>
        </p:nvSpPr>
        <p:spPr>
          <a:xfrm>
            <a:off x="183405" y="4048235"/>
            <a:ext cx="3111032" cy="523220"/>
          </a:xfrm>
          <a:prstGeom prst="rect">
            <a:avLst/>
          </a:prstGeom>
          <a:noFill/>
        </p:spPr>
        <p:txBody>
          <a:bodyPr wrap="square" rtlCol="0">
            <a:spAutoFit/>
          </a:bodyPr>
          <a:lstStyle/>
          <a:p>
            <a:pPr algn="ctr"/>
            <a:r>
              <a:rPr lang="en-US" sz="1400"/>
              <a:t>Dr. Alfred Hall, Dean’s Office</a:t>
            </a:r>
            <a:br>
              <a:rPr lang="en-US" sz="1400"/>
            </a:br>
            <a:r>
              <a:rPr lang="en-US" sz="1400"/>
              <a:t>Promoted to Associate Professor</a:t>
            </a:r>
          </a:p>
        </p:txBody>
      </p:sp>
    </p:spTree>
    <p:extLst>
      <p:ext uri="{BB962C8B-B14F-4D97-AF65-F5344CB8AC3E}">
        <p14:creationId xmlns:p14="http://schemas.microsoft.com/office/powerpoint/2010/main" val="193304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Welcome to the COE</a:t>
            </a:r>
          </a:p>
        </p:txBody>
      </p:sp>
      <p:pic>
        <p:nvPicPr>
          <p:cNvPr id="8" name="Picture 7" descr="A picture containing food, drawing&#10;&#10;Description automatically generated">
            <a:extLst>
              <a:ext uri="{FF2B5EF4-FFF2-40B4-BE49-F238E27FC236}">
                <a16:creationId xmlns:a16="http://schemas.microsoft.com/office/drawing/2014/main" id="{2FC9FD69-A62E-453D-B70E-363154103E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79420" y="1932622"/>
            <a:ext cx="5387340" cy="3367088"/>
          </a:xfrm>
          <a:prstGeom prst="rect">
            <a:avLst/>
          </a:prstGeom>
        </p:spPr>
      </p:pic>
      <p:pic>
        <p:nvPicPr>
          <p:cNvPr id="4" name="Picture 3" descr="A close up of a logo&#10;&#10;Description automatically generated">
            <a:extLst>
              <a:ext uri="{FF2B5EF4-FFF2-40B4-BE49-F238E27FC236}">
                <a16:creationId xmlns:a16="http://schemas.microsoft.com/office/drawing/2014/main" id="{A57BAE69-B8A4-4A7C-BDD9-333EF56FED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067740" y="243018"/>
            <a:ext cx="1882160" cy="1663304"/>
          </a:xfrm>
          <a:prstGeom prst="rect">
            <a:avLst/>
          </a:prstGeom>
        </p:spPr>
      </p:pic>
    </p:spTree>
    <p:extLst>
      <p:ext uri="{BB962C8B-B14F-4D97-AF65-F5344CB8AC3E}">
        <p14:creationId xmlns:p14="http://schemas.microsoft.com/office/powerpoint/2010/main" val="3778879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a:xfrm>
            <a:off x="838200" y="365125"/>
            <a:ext cx="10515600" cy="834501"/>
          </a:xfrm>
        </p:spPr>
        <p:txBody>
          <a:bodyPr>
            <a:normAutofit/>
          </a:bodyPr>
          <a:lstStyle/>
          <a:p>
            <a:r>
              <a:rPr lang="en-US"/>
              <a:t>New Faces, CEPR</a:t>
            </a:r>
          </a:p>
        </p:txBody>
      </p:sp>
      <p:sp>
        <p:nvSpPr>
          <p:cNvPr id="11" name="TextBox 10">
            <a:extLst>
              <a:ext uri="{FF2B5EF4-FFF2-40B4-BE49-F238E27FC236}">
                <a16:creationId xmlns:a16="http://schemas.microsoft.com/office/drawing/2014/main" id="{7BFAFC6C-4C72-47BF-8432-3DF2A6CA0146}"/>
              </a:ext>
            </a:extLst>
          </p:cNvPr>
          <p:cNvSpPr txBox="1"/>
          <p:nvPr/>
        </p:nvSpPr>
        <p:spPr>
          <a:xfrm>
            <a:off x="1914460" y="1286016"/>
            <a:ext cx="3534816" cy="1446550"/>
          </a:xfrm>
          <a:prstGeom prst="rect">
            <a:avLst/>
          </a:prstGeom>
          <a:noFill/>
        </p:spPr>
        <p:txBody>
          <a:bodyPr wrap="square" rtlCol="0">
            <a:spAutoFit/>
          </a:bodyPr>
          <a:lstStyle/>
          <a:p>
            <a:pPr algn="ctr"/>
            <a:r>
              <a:rPr lang="en-US" sz="1600" b="1"/>
              <a:t>Talisa “Tally” Anderson</a:t>
            </a:r>
          </a:p>
          <a:p>
            <a:r>
              <a:rPr lang="en-US" sz="1200" b="1"/>
              <a:t>Current position: </a:t>
            </a:r>
            <a:r>
              <a:rPr lang="en-US" sz="1200">
                <a:effectLst/>
                <a:ea typeface="Times New Roman" panose="02020603050405020304" pitchFamily="18" charset="0"/>
                <a:cs typeface="Calibri" panose="020F0502020204030204" pitchFamily="34" charset="0"/>
              </a:rPr>
              <a:t>Administrative Associate II in the Department of Counsel Education Psych Research</a:t>
            </a:r>
            <a:endParaRPr lang="en-US" sz="1200">
              <a:solidFill>
                <a:srgbClr val="222222"/>
              </a:solidFill>
              <a:effectLst/>
              <a:ea typeface="Calibri" panose="020F0502020204030204" pitchFamily="34" charset="0"/>
              <a:cs typeface="Calibri" panose="020F0502020204030204" pitchFamily="34" charset="0"/>
            </a:endParaRPr>
          </a:p>
          <a:p>
            <a:r>
              <a:rPr lang="en-US" sz="1200" b="1"/>
              <a:t>Previous position: </a:t>
            </a:r>
            <a:r>
              <a:rPr lang="en-US" sz="1200">
                <a:effectLst/>
                <a:ea typeface="Times New Roman" panose="02020603050405020304" pitchFamily="18" charset="0"/>
                <a:cs typeface="Calibri" panose="020F0502020204030204" pitchFamily="34" charset="0"/>
              </a:rPr>
              <a:t>Administrative Assistant at an environmental waste plant</a:t>
            </a:r>
            <a:endParaRPr lang="en-US" sz="1200">
              <a:effectLst/>
              <a:ea typeface="Calibri" panose="020F0502020204030204" pitchFamily="34" charset="0"/>
            </a:endParaRPr>
          </a:p>
          <a:p>
            <a:r>
              <a:rPr lang="en-US" sz="1200" b="1"/>
              <a:t>Fun fact: </a:t>
            </a:r>
            <a:r>
              <a:rPr lang="en-US" sz="1200">
                <a:effectLst/>
                <a:ea typeface="Times New Roman" panose="02020603050405020304" pitchFamily="18" charset="0"/>
                <a:cs typeface="Calibri" panose="020F0502020204030204" pitchFamily="34" charset="0"/>
              </a:rPr>
              <a:t>I am a former Miss Indiana Plus America</a:t>
            </a:r>
            <a:endParaRPr lang="en-US" sz="1200">
              <a:effectLst/>
              <a:ea typeface="Calibri" panose="020F0502020204030204" pitchFamily="34" charset="0"/>
            </a:endParaRPr>
          </a:p>
          <a:p>
            <a:endParaRPr lang="en-US" sz="1200"/>
          </a:p>
        </p:txBody>
      </p:sp>
      <p:pic>
        <p:nvPicPr>
          <p:cNvPr id="12" name="Picture 11">
            <a:extLst>
              <a:ext uri="{FF2B5EF4-FFF2-40B4-BE49-F238E27FC236}">
                <a16:creationId xmlns:a16="http://schemas.microsoft.com/office/drawing/2014/main" id="{C100887E-B347-479A-9AAB-5C8EBC934A2A}"/>
              </a:ext>
            </a:extLst>
          </p:cNvPr>
          <p:cNvPicPr>
            <a:picLocks noChangeAspect="1"/>
          </p:cNvPicPr>
          <p:nvPr/>
        </p:nvPicPr>
        <p:blipFill rotWithShape="1">
          <a:blip r:embed="rId2">
            <a:extLst>
              <a:ext uri="{28A0092B-C50C-407E-A947-70E740481C1C}">
                <a14:useLocalDpi xmlns:a14="http://schemas.microsoft.com/office/drawing/2010/main"/>
              </a:ext>
            </a:extLst>
          </a:blip>
          <a:srcRect l="41295" t="11990" r="29099" b="39286"/>
          <a:stretch/>
        </p:blipFill>
        <p:spPr>
          <a:xfrm>
            <a:off x="442443" y="1328036"/>
            <a:ext cx="1416220" cy="1553868"/>
          </a:xfrm>
          <a:prstGeom prst="rect">
            <a:avLst/>
          </a:prstGeom>
        </p:spPr>
      </p:pic>
      <p:pic>
        <p:nvPicPr>
          <p:cNvPr id="13" name="Picture 12" descr="A close up of a logo&#10;&#10;Description automatically generated">
            <a:extLst>
              <a:ext uri="{FF2B5EF4-FFF2-40B4-BE49-F238E27FC236}">
                <a16:creationId xmlns:a16="http://schemas.microsoft.com/office/drawing/2014/main" id="{BD40BE41-A849-4C4A-A6C2-AD0E948012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635448" y="234140"/>
            <a:ext cx="1314451" cy="1161608"/>
          </a:xfrm>
          <a:prstGeom prst="rect">
            <a:avLst/>
          </a:prstGeom>
        </p:spPr>
      </p:pic>
      <p:sp>
        <p:nvSpPr>
          <p:cNvPr id="3" name="TextBox 2">
            <a:extLst>
              <a:ext uri="{FF2B5EF4-FFF2-40B4-BE49-F238E27FC236}">
                <a16:creationId xmlns:a16="http://schemas.microsoft.com/office/drawing/2014/main" id="{C987DB92-8948-4C29-A6F6-8EC7671C9374}"/>
              </a:ext>
            </a:extLst>
          </p:cNvPr>
          <p:cNvSpPr txBox="1"/>
          <p:nvPr/>
        </p:nvSpPr>
        <p:spPr>
          <a:xfrm>
            <a:off x="1914460" y="3412311"/>
            <a:ext cx="3534816" cy="2000548"/>
          </a:xfrm>
          <a:prstGeom prst="rect">
            <a:avLst/>
          </a:prstGeom>
          <a:noFill/>
        </p:spPr>
        <p:txBody>
          <a:bodyPr wrap="square" rtlCol="0">
            <a:spAutoFit/>
          </a:bodyPr>
          <a:lstStyle/>
          <a:p>
            <a:pPr algn="ctr"/>
            <a:r>
              <a:rPr lang="en-US" sz="1600" b="1"/>
              <a:t>Dr. Madeline Brodt</a:t>
            </a:r>
          </a:p>
          <a:p>
            <a:r>
              <a:rPr lang="en-US" sz="1200" b="1"/>
              <a:t>Current position: </a:t>
            </a:r>
            <a:r>
              <a:rPr lang="en-US" sz="1200"/>
              <a:t>Assistant Professor of Counseling Psychology</a:t>
            </a:r>
          </a:p>
          <a:p>
            <a:r>
              <a:rPr lang="en-US" sz="1200" b="1"/>
              <a:t>Previous position: </a:t>
            </a:r>
            <a:r>
              <a:rPr lang="en-US" sz="1200"/>
              <a:t>Assistant Professor of Counseling and Counseling Psychology at Oklahoma State University</a:t>
            </a:r>
            <a:br>
              <a:rPr lang="en-US" sz="1200"/>
            </a:br>
            <a:r>
              <a:rPr lang="en-US" sz="1200" b="1"/>
              <a:t>Teaching/research Area: </a:t>
            </a:r>
            <a:r>
              <a:rPr lang="en-US" sz="1200"/>
              <a:t>Intersection of culture and mental health, particularly disability </a:t>
            </a:r>
          </a:p>
          <a:p>
            <a:r>
              <a:rPr lang="en-US" sz="1200" b="1"/>
              <a:t>Fun fact: </a:t>
            </a:r>
            <a:r>
              <a:rPr lang="en-US" sz="1200"/>
              <a:t>I have two corgis, Daisy and Violet. I’m always happy to share a pic!</a:t>
            </a:r>
          </a:p>
        </p:txBody>
      </p:sp>
      <p:pic>
        <p:nvPicPr>
          <p:cNvPr id="6" name="Picture 5">
            <a:extLst>
              <a:ext uri="{FF2B5EF4-FFF2-40B4-BE49-F238E27FC236}">
                <a16:creationId xmlns:a16="http://schemas.microsoft.com/office/drawing/2014/main" id="{EC79F527-E6C7-CBD6-6C7B-68B5BED1B12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2605" r="18368"/>
          <a:stretch/>
        </p:blipFill>
        <p:spPr>
          <a:xfrm>
            <a:off x="446732" y="3549111"/>
            <a:ext cx="1344346" cy="1692370"/>
          </a:xfrm>
          <a:prstGeom prst="rect">
            <a:avLst/>
          </a:prstGeom>
        </p:spPr>
      </p:pic>
      <p:sp>
        <p:nvSpPr>
          <p:cNvPr id="16" name="TextBox 15">
            <a:extLst>
              <a:ext uri="{FF2B5EF4-FFF2-40B4-BE49-F238E27FC236}">
                <a16:creationId xmlns:a16="http://schemas.microsoft.com/office/drawing/2014/main" id="{94AD8352-7EDF-B09B-EA7F-FF05AED73E49}"/>
              </a:ext>
            </a:extLst>
          </p:cNvPr>
          <p:cNvSpPr txBox="1"/>
          <p:nvPr/>
        </p:nvSpPr>
        <p:spPr>
          <a:xfrm>
            <a:off x="7472447" y="3466460"/>
            <a:ext cx="3534816" cy="3108543"/>
          </a:xfrm>
          <a:prstGeom prst="rect">
            <a:avLst/>
          </a:prstGeom>
          <a:noFill/>
        </p:spPr>
        <p:txBody>
          <a:bodyPr wrap="square" rtlCol="0">
            <a:spAutoFit/>
          </a:bodyPr>
          <a:lstStyle/>
          <a:p>
            <a:pPr algn="ctr"/>
            <a:r>
              <a:rPr lang="en-US" sz="1600" b="1" dirty="0"/>
              <a:t>Dr. Claire Dempsey</a:t>
            </a:r>
          </a:p>
          <a:p>
            <a:r>
              <a:rPr lang="en-US" sz="1200" b="1" dirty="0"/>
              <a:t>Current position: </a:t>
            </a:r>
            <a:r>
              <a:rPr lang="en-US" sz="1200" dirty="0">
                <a:solidFill>
                  <a:srgbClr val="000000"/>
                </a:solidFill>
                <a:effectLst/>
                <a:ea typeface="Calibri" panose="020F0502020204030204" pitchFamily="34" charset="0"/>
                <a:cs typeface="Calibri" panose="020F0502020204030204" pitchFamily="34" charset="0"/>
              </a:rPr>
              <a:t>Clinical Associate Professor </a:t>
            </a:r>
            <a:r>
              <a:rPr lang="en-US" sz="1200">
                <a:solidFill>
                  <a:srgbClr val="000000"/>
                </a:solidFill>
                <a:effectLst/>
                <a:ea typeface="Calibri" panose="020F0502020204030204" pitchFamily="34" charset="0"/>
                <a:cs typeface="Calibri" panose="020F0502020204030204" pitchFamily="34" charset="0"/>
              </a:rPr>
              <a:t>of Counseling</a:t>
            </a:r>
            <a:endParaRPr lang="en-US" sz="1200" dirty="0">
              <a:solidFill>
                <a:srgbClr val="000000"/>
              </a:solidFill>
              <a:effectLst/>
              <a:ea typeface="Calibri" panose="020F0502020204030204" pitchFamily="34" charset="0"/>
              <a:cs typeface="Calibri" panose="020F0502020204030204" pitchFamily="34" charset="0"/>
            </a:endParaRPr>
          </a:p>
          <a:p>
            <a:r>
              <a:rPr lang="en-US" sz="1200" b="1" dirty="0"/>
              <a:t>Previous position: </a:t>
            </a:r>
            <a:r>
              <a:rPr lang="en-US" sz="1200" dirty="0">
                <a:solidFill>
                  <a:srgbClr val="242424"/>
                </a:solidFill>
                <a:effectLst/>
                <a:ea typeface="Calibri" panose="020F0502020204030204" pitchFamily="34" charset="0"/>
              </a:rPr>
              <a:t>Assistant Professor of Counseling and Clinical Mental Health Practicum/Internship Coordinator</a:t>
            </a:r>
            <a:endParaRPr lang="en-US" sz="1200" dirty="0">
              <a:effectLst/>
              <a:ea typeface="Calibri" panose="020F0502020204030204" pitchFamily="34" charset="0"/>
            </a:endParaRPr>
          </a:p>
          <a:p>
            <a:r>
              <a:rPr lang="en-US" sz="1200" b="1" dirty="0"/>
              <a:t>Teaching/research Area: </a:t>
            </a:r>
            <a:r>
              <a:rPr lang="en-US" sz="1200" dirty="0">
                <a:solidFill>
                  <a:srgbClr val="242424"/>
                </a:solidFill>
                <a:effectLst/>
                <a:ea typeface="Calibri" panose="020F0502020204030204" pitchFamily="34" charset="0"/>
              </a:rPr>
              <a:t>Clinical Mental Health Counseling and for research: Child Sexual Abuse Survivors; Collaboration between School and Clinical Mental Health Counseling; and Women with Fertility Roadblocks</a:t>
            </a:r>
            <a:endParaRPr lang="en-US" sz="1200" dirty="0">
              <a:solidFill>
                <a:srgbClr val="222222"/>
              </a:solidFill>
              <a:effectLst/>
              <a:ea typeface="Calibri" panose="020F0502020204030204" pitchFamily="34" charset="0"/>
              <a:cs typeface="Calibri" panose="020F0502020204030204" pitchFamily="34" charset="0"/>
            </a:endParaRPr>
          </a:p>
          <a:p>
            <a:r>
              <a:rPr lang="en-US" sz="1200" b="1" dirty="0"/>
              <a:t>Fun fact: </a:t>
            </a:r>
            <a:r>
              <a:rPr lang="en-US" sz="1200" dirty="0">
                <a:solidFill>
                  <a:srgbClr val="242424"/>
                </a:solidFill>
                <a:effectLst/>
                <a:ea typeface="Calibri" panose="020F0502020204030204" pitchFamily="34" charset="0"/>
              </a:rPr>
              <a:t>Prior to COVID, our blind weenie dog would run in weenie dog races! Once, she won her heat and made it to the championship race!</a:t>
            </a:r>
            <a:endParaRPr lang="en-US" sz="1200" dirty="0">
              <a:effectLst/>
              <a:ea typeface="Calibri" panose="020F0502020204030204" pitchFamily="34" charset="0"/>
            </a:endParaRPr>
          </a:p>
          <a:p>
            <a:endParaRPr lang="en-US" sz="1200" dirty="0">
              <a:effectLst/>
              <a:latin typeface="Calibri" panose="020F0502020204030204" pitchFamily="34" charset="0"/>
              <a:ea typeface="Calibri" panose="020F0502020204030204" pitchFamily="34" charset="0"/>
            </a:endParaRPr>
          </a:p>
          <a:p>
            <a:endParaRPr lang="en-US" sz="1200" dirty="0"/>
          </a:p>
        </p:txBody>
      </p:sp>
      <p:pic>
        <p:nvPicPr>
          <p:cNvPr id="17" name="Picture 16">
            <a:extLst>
              <a:ext uri="{FF2B5EF4-FFF2-40B4-BE49-F238E27FC236}">
                <a16:creationId xmlns:a16="http://schemas.microsoft.com/office/drawing/2014/main" id="{151CD988-98E5-FA8C-ED89-D9DB6008A1DD}"/>
              </a:ext>
            </a:extLst>
          </p:cNvPr>
          <p:cNvPicPr>
            <a:picLocks noChangeAspect="1"/>
          </p:cNvPicPr>
          <p:nvPr/>
        </p:nvPicPr>
        <p:blipFill>
          <a:blip r:embed="rId5" cstate="print">
            <a:extLst>
              <a:ext uri="{28A0092B-C50C-407E-A947-70E740481C1C}">
                <a14:useLocalDpi xmlns:a14="http://schemas.microsoft.com/office/drawing/2010/main"/>
              </a:ext>
            </a:extLst>
          </a:blip>
          <a:srcRect l="22649" r="22649"/>
          <a:stretch/>
        </p:blipFill>
        <p:spPr>
          <a:xfrm>
            <a:off x="5995183" y="3549111"/>
            <a:ext cx="1344346" cy="1638178"/>
          </a:xfrm>
          <a:prstGeom prst="rect">
            <a:avLst/>
          </a:prstGeom>
        </p:spPr>
      </p:pic>
      <p:sp>
        <p:nvSpPr>
          <p:cNvPr id="18" name="TextBox 17">
            <a:extLst>
              <a:ext uri="{FF2B5EF4-FFF2-40B4-BE49-F238E27FC236}">
                <a16:creationId xmlns:a16="http://schemas.microsoft.com/office/drawing/2014/main" id="{274C9CBF-C35C-9ACE-0F9B-371BDB3BBB77}"/>
              </a:ext>
            </a:extLst>
          </p:cNvPr>
          <p:cNvSpPr txBox="1"/>
          <p:nvPr/>
        </p:nvSpPr>
        <p:spPr>
          <a:xfrm>
            <a:off x="7472447" y="1277091"/>
            <a:ext cx="3534816" cy="2185214"/>
          </a:xfrm>
          <a:prstGeom prst="rect">
            <a:avLst/>
          </a:prstGeom>
          <a:noFill/>
        </p:spPr>
        <p:txBody>
          <a:bodyPr wrap="square" rtlCol="0">
            <a:spAutoFit/>
          </a:bodyPr>
          <a:lstStyle/>
          <a:p>
            <a:pPr algn="ctr"/>
            <a:r>
              <a:rPr lang="en-US" sz="1600" b="1"/>
              <a:t>Dr. </a:t>
            </a:r>
            <a:r>
              <a:rPr lang="en-US" sz="1600" b="1" err="1"/>
              <a:t>Sanchari</a:t>
            </a:r>
            <a:r>
              <a:rPr lang="en-US" sz="1600" b="1"/>
              <a:t> Banerjee</a:t>
            </a:r>
          </a:p>
          <a:p>
            <a:r>
              <a:rPr lang="en-US" sz="1200" b="1"/>
              <a:t>Current position: </a:t>
            </a:r>
            <a:r>
              <a:rPr lang="en-US" sz="1200">
                <a:solidFill>
                  <a:srgbClr val="222222"/>
                </a:solidFill>
                <a:effectLst/>
                <a:latin typeface="Aptos" panose="020B0004020202020204" pitchFamily="34" charset="0"/>
                <a:ea typeface="Calibri" panose="020F0502020204030204" pitchFamily="34" charset="0"/>
                <a:cs typeface="Calibri" panose="020F0502020204030204" pitchFamily="34" charset="0"/>
              </a:rPr>
              <a:t>Assistant Professor of Teaching, EDPR</a:t>
            </a:r>
          </a:p>
          <a:p>
            <a:r>
              <a:rPr lang="en-US" sz="1200" b="1"/>
              <a:t>Previous position: </a:t>
            </a:r>
            <a:r>
              <a:rPr lang="en-US" sz="1200">
                <a:solidFill>
                  <a:srgbClr val="222222"/>
                </a:solidFill>
                <a:effectLst/>
                <a:latin typeface="Aptos" panose="020B0004020202020204" pitchFamily="34" charset="0"/>
                <a:ea typeface="Calibri" panose="020F0502020204030204" pitchFamily="34" charset="0"/>
              </a:rPr>
              <a:t>Doctoral candidate at University of Illinois, Urbana-Champaign</a:t>
            </a:r>
            <a:endParaRPr lang="en-US" sz="1200">
              <a:effectLst/>
              <a:latin typeface="Calibri" panose="020F0502020204030204" pitchFamily="34" charset="0"/>
              <a:ea typeface="Calibri" panose="020F0502020204030204" pitchFamily="34" charset="0"/>
            </a:endParaRPr>
          </a:p>
          <a:p>
            <a:r>
              <a:rPr lang="en-US" sz="1200" b="1"/>
              <a:t>Teaching/research Area: </a:t>
            </a:r>
            <a:r>
              <a:rPr lang="en-US" sz="1200">
                <a:solidFill>
                  <a:srgbClr val="222222"/>
                </a:solidFill>
                <a:effectLst/>
                <a:latin typeface="Aptos" panose="020B0004020202020204" pitchFamily="34" charset="0"/>
                <a:ea typeface="Calibri" panose="020F0502020204030204" pitchFamily="34" charset="0"/>
                <a:cs typeface="Calibri" panose="020F0502020204030204" pitchFamily="34" charset="0"/>
              </a:rPr>
              <a:t>Developmental psychology, early childhood, cultural diversity</a:t>
            </a:r>
          </a:p>
          <a:p>
            <a:r>
              <a:rPr lang="en-US" sz="1200" b="1"/>
              <a:t>Fun fact: </a:t>
            </a:r>
            <a:r>
              <a:rPr lang="en-US" sz="1200">
                <a:solidFill>
                  <a:srgbClr val="222222"/>
                </a:solidFill>
                <a:effectLst/>
                <a:latin typeface="Aptos" panose="020B0004020202020204" pitchFamily="34" charset="0"/>
                <a:ea typeface="Calibri" panose="020F0502020204030204" pitchFamily="34" charset="0"/>
              </a:rPr>
              <a:t>Bought my first houseplant during the lockdown, and now the goal is to have a house full of plants</a:t>
            </a:r>
            <a:endParaRPr lang="en-US" sz="1200">
              <a:effectLst/>
              <a:latin typeface="Calibri" panose="020F0502020204030204" pitchFamily="34" charset="0"/>
              <a:ea typeface="Calibri" panose="020F0502020204030204" pitchFamily="34" charset="0"/>
            </a:endParaRPr>
          </a:p>
          <a:p>
            <a:endParaRPr lang="en-US" sz="1200"/>
          </a:p>
        </p:txBody>
      </p:sp>
      <p:pic>
        <p:nvPicPr>
          <p:cNvPr id="19" name="Picture 18">
            <a:extLst>
              <a:ext uri="{FF2B5EF4-FFF2-40B4-BE49-F238E27FC236}">
                <a16:creationId xmlns:a16="http://schemas.microsoft.com/office/drawing/2014/main" id="{6F507610-450F-2DDE-9645-478B094657E9}"/>
              </a:ext>
            </a:extLst>
          </p:cNvPr>
          <p:cNvPicPr>
            <a:picLocks noChangeAspect="1"/>
          </p:cNvPicPr>
          <p:nvPr/>
        </p:nvPicPr>
        <p:blipFill>
          <a:blip r:embed="rId6" cstate="print">
            <a:extLst>
              <a:ext uri="{28A0092B-C50C-407E-A947-70E740481C1C}">
                <a14:useLocalDpi xmlns:a14="http://schemas.microsoft.com/office/drawing/2010/main"/>
              </a:ext>
            </a:extLst>
          </a:blip>
          <a:srcRect t="5044" b="5044"/>
          <a:stretch/>
        </p:blipFill>
        <p:spPr>
          <a:xfrm>
            <a:off x="5995183" y="1359742"/>
            <a:ext cx="1344346" cy="1638178"/>
          </a:xfrm>
          <a:prstGeom prst="rect">
            <a:avLst/>
          </a:prstGeom>
        </p:spPr>
      </p:pic>
    </p:spTree>
    <p:extLst>
      <p:ext uri="{BB962C8B-B14F-4D97-AF65-F5344CB8AC3E}">
        <p14:creationId xmlns:p14="http://schemas.microsoft.com/office/powerpoint/2010/main" val="2491367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normAutofit/>
          </a:bodyPr>
          <a:lstStyle/>
          <a:p>
            <a:r>
              <a:rPr lang="en-US"/>
              <a:t>New Faces, ICL</a:t>
            </a:r>
          </a:p>
        </p:txBody>
      </p:sp>
      <p:sp>
        <p:nvSpPr>
          <p:cNvPr id="5" name="TextBox 4">
            <a:extLst>
              <a:ext uri="{FF2B5EF4-FFF2-40B4-BE49-F238E27FC236}">
                <a16:creationId xmlns:a16="http://schemas.microsoft.com/office/drawing/2014/main" id="{3CF3852B-862B-4C2D-A22A-ABCB48D53477}"/>
              </a:ext>
            </a:extLst>
          </p:cNvPr>
          <p:cNvSpPr txBox="1"/>
          <p:nvPr/>
        </p:nvSpPr>
        <p:spPr>
          <a:xfrm>
            <a:off x="1948577" y="1781367"/>
            <a:ext cx="3789494" cy="1815882"/>
          </a:xfrm>
          <a:prstGeom prst="rect">
            <a:avLst/>
          </a:prstGeom>
          <a:noFill/>
        </p:spPr>
        <p:txBody>
          <a:bodyPr wrap="square" rtlCol="0">
            <a:spAutoFit/>
          </a:bodyPr>
          <a:lstStyle/>
          <a:p>
            <a:pPr algn="ctr" fontAlgn="base"/>
            <a:r>
              <a:rPr lang="en-US" sz="1600" b="1" i="0">
                <a:solidFill>
                  <a:srgbClr val="201F1E"/>
                </a:solidFill>
                <a:effectLst/>
              </a:rPr>
              <a:t>Dr. George Falls</a:t>
            </a:r>
          </a:p>
          <a:p>
            <a:r>
              <a:rPr lang="en-US" sz="1200" b="1"/>
              <a:t>Current position: </a:t>
            </a:r>
            <a:r>
              <a:rPr lang="en-US" sz="1200">
                <a:solidFill>
                  <a:srgbClr val="000000"/>
                </a:solidFill>
                <a:effectLst/>
                <a:ea typeface="Times New Roman" panose="02020603050405020304" pitchFamily="18" charset="0"/>
                <a:cs typeface="Calibri" panose="020F0502020204030204" pitchFamily="34" charset="0"/>
              </a:rPr>
              <a:t>Assistant Professor of Teaching</a:t>
            </a:r>
          </a:p>
          <a:p>
            <a:pPr marL="0" marR="0">
              <a:spcBef>
                <a:spcPts val="0"/>
              </a:spcBef>
              <a:spcAft>
                <a:spcPts val="0"/>
              </a:spcAft>
            </a:pPr>
            <a:r>
              <a:rPr lang="en-US" sz="1200" b="1"/>
              <a:t>Previous position: </a:t>
            </a:r>
            <a:r>
              <a:rPr lang="en-US" sz="1200">
                <a:solidFill>
                  <a:srgbClr val="000000"/>
                </a:solidFill>
                <a:effectLst/>
                <a:ea typeface="Times New Roman" panose="02020603050405020304" pitchFamily="18" charset="0"/>
              </a:rPr>
              <a:t>Adjunct Professor 1998-present</a:t>
            </a:r>
            <a:endParaRPr lang="en-US" sz="1200">
              <a:effectLst/>
              <a:ea typeface="Calibri" panose="020F0502020204030204" pitchFamily="34" charset="0"/>
            </a:endParaRPr>
          </a:p>
          <a:p>
            <a:pPr marL="0" marR="0">
              <a:spcBef>
                <a:spcPts val="0"/>
              </a:spcBef>
              <a:spcAft>
                <a:spcPts val="0"/>
              </a:spcAft>
            </a:pPr>
            <a:r>
              <a:rPr lang="en-US" sz="1200">
                <a:solidFill>
                  <a:srgbClr val="000000"/>
                </a:solidFill>
                <a:effectLst/>
                <a:ea typeface="Times New Roman" panose="02020603050405020304" pitchFamily="18" charset="0"/>
              </a:rPr>
              <a:t>                                     Special Education</a:t>
            </a:r>
            <a:endParaRPr lang="en-US" sz="1200">
              <a:effectLst/>
              <a:ea typeface="Calibri" panose="020F0502020204030204" pitchFamily="34" charset="0"/>
            </a:endParaRPr>
          </a:p>
          <a:p>
            <a:r>
              <a:rPr lang="en-US" sz="1200" b="1"/>
              <a:t>Teaching/research Area: </a:t>
            </a:r>
            <a:r>
              <a:rPr lang="en-US" sz="1200">
                <a:solidFill>
                  <a:srgbClr val="000000"/>
                </a:solidFill>
                <a:effectLst/>
                <a:ea typeface="Times New Roman" panose="02020603050405020304" pitchFamily="18" charset="0"/>
              </a:rPr>
              <a:t>Special Education</a:t>
            </a:r>
          </a:p>
          <a:p>
            <a:r>
              <a:rPr lang="en-US" sz="1200" b="1">
                <a:solidFill>
                  <a:srgbClr val="000000"/>
                </a:solidFill>
                <a:ea typeface="Calibri" panose="020F0502020204030204" pitchFamily="34" charset="0"/>
              </a:rPr>
              <a:t>Fun Fact: </a:t>
            </a:r>
            <a:r>
              <a:rPr lang="en-US" sz="1200">
                <a:solidFill>
                  <a:srgbClr val="000000"/>
                </a:solidFill>
                <a:effectLst/>
                <a:ea typeface="Calibri" panose="020F0502020204030204" pitchFamily="34" charset="0"/>
                <a:cs typeface="Calibri" panose="020F0502020204030204" pitchFamily="34" charset="0"/>
              </a:rPr>
              <a:t>I was the son of one of the vice-presidents of Holiday Inn for one night (only), who now owns Paulette's.</a:t>
            </a:r>
            <a:endParaRPr lang="en-US" sz="1200">
              <a:effectLst/>
              <a:ea typeface="Calibri" panose="020F0502020204030204" pitchFamily="34" charset="0"/>
              <a:cs typeface="Times New Roman" panose="02020603050405020304" pitchFamily="18" charset="0"/>
            </a:endParaRPr>
          </a:p>
          <a:p>
            <a:endParaRPr lang="en-US" sz="120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64A3744E-6C11-4DEE-9D48-2758AF71C48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288251" y="1821673"/>
            <a:ext cx="1269856" cy="1505086"/>
          </a:xfrm>
          <a:prstGeom prst="rect">
            <a:avLst/>
          </a:prstGeom>
        </p:spPr>
      </p:pic>
      <p:sp>
        <p:nvSpPr>
          <p:cNvPr id="9" name="TextBox 8">
            <a:extLst>
              <a:ext uri="{FF2B5EF4-FFF2-40B4-BE49-F238E27FC236}">
                <a16:creationId xmlns:a16="http://schemas.microsoft.com/office/drawing/2014/main" id="{37B3A397-1303-4034-8866-4961E6B302A0}"/>
              </a:ext>
            </a:extLst>
          </p:cNvPr>
          <p:cNvSpPr txBox="1"/>
          <p:nvPr/>
        </p:nvSpPr>
        <p:spPr>
          <a:xfrm>
            <a:off x="7832807" y="1707201"/>
            <a:ext cx="3534816" cy="2923877"/>
          </a:xfrm>
          <a:prstGeom prst="rect">
            <a:avLst/>
          </a:prstGeom>
          <a:noFill/>
        </p:spPr>
        <p:txBody>
          <a:bodyPr wrap="square" lIns="91440" tIns="45720" rIns="91440" bIns="45720" rtlCol="0" anchor="t">
            <a:spAutoFit/>
          </a:bodyPr>
          <a:lstStyle/>
          <a:p>
            <a:pPr algn="ctr"/>
            <a:r>
              <a:rPr lang="en-US" sz="1600" b="1"/>
              <a:t>Dr. Huan Gao</a:t>
            </a:r>
          </a:p>
          <a:p>
            <a:pPr marL="0" marR="0">
              <a:spcBef>
                <a:spcPts val="0"/>
              </a:spcBef>
              <a:spcAft>
                <a:spcPts val="0"/>
              </a:spcAft>
            </a:pPr>
            <a:r>
              <a:rPr lang="en-US" sz="1200" b="1"/>
              <a:t>Current position: </a:t>
            </a:r>
            <a:r>
              <a:rPr lang="en-US" sz="1200">
                <a:solidFill>
                  <a:srgbClr val="000000"/>
                </a:solidFill>
                <a:ea typeface="Calibri" panose="020F0502020204030204" pitchFamily="34" charset="0"/>
              </a:rPr>
              <a:t>Assistant Professor in Elementary Education</a:t>
            </a:r>
            <a:endParaRPr lang="en-US" sz="1200">
              <a:ea typeface="Calibri" panose="020F0502020204030204" pitchFamily="34" charset="0"/>
            </a:endParaRPr>
          </a:p>
          <a:p>
            <a:r>
              <a:rPr lang="en-US" sz="1200" b="1"/>
              <a:t>Previous position: </a:t>
            </a:r>
            <a:r>
              <a:rPr lang="en-US" sz="1200">
                <a:solidFill>
                  <a:srgbClr val="000000"/>
                </a:solidFill>
                <a:effectLst/>
                <a:ea typeface="Calibri" panose="020F0502020204030204" pitchFamily="34" charset="0"/>
              </a:rPr>
              <a:t>Before pursuing my Ph.D., I served as a foreign language instructor in China's higher education institutions and also at Portland State University.</a:t>
            </a:r>
            <a:endParaRPr lang="en-US" sz="1200">
              <a:effectLst/>
              <a:ea typeface="Calibri" panose="020F0502020204030204" pitchFamily="34" charset="0"/>
            </a:endParaRPr>
          </a:p>
          <a:p>
            <a:pPr marL="0" marR="0">
              <a:spcBef>
                <a:spcPts val="0"/>
              </a:spcBef>
              <a:spcAft>
                <a:spcPts val="0"/>
              </a:spcAft>
            </a:pPr>
            <a:r>
              <a:rPr lang="en-US" sz="1200" b="1"/>
              <a:t>Teaching/research Area: </a:t>
            </a:r>
            <a:r>
              <a:rPr lang="en-US" sz="1200">
                <a:solidFill>
                  <a:srgbClr val="000000"/>
                </a:solidFill>
                <a:effectLst/>
                <a:ea typeface="Calibri" panose="020F0502020204030204" pitchFamily="34" charset="0"/>
              </a:rPr>
              <a:t>My areas of expertise and research interests include children's literature, elementary education and digital/information literacy.</a:t>
            </a:r>
          </a:p>
          <a:p>
            <a:pPr marL="0" marR="0">
              <a:spcBef>
                <a:spcPts val="0"/>
              </a:spcBef>
              <a:spcAft>
                <a:spcPts val="0"/>
              </a:spcAft>
            </a:pPr>
            <a:r>
              <a:rPr lang="en-US" sz="1200" b="1"/>
              <a:t>Fun fact: </a:t>
            </a:r>
            <a:r>
              <a:rPr lang="en-US" sz="1200">
                <a:solidFill>
                  <a:srgbClr val="000000"/>
                </a:solidFill>
                <a:effectLst/>
                <a:ea typeface="Calibri" panose="020F0502020204030204" pitchFamily="34" charset="0"/>
              </a:rPr>
              <a:t>For the longest time, I used to think that adjusting the brightness on phones could work wonders in improving the quality of pictures taken in dimly lit environments. I finally realized that this belief was not accurate!</a:t>
            </a:r>
            <a:endParaRPr lang="en-US" sz="1200">
              <a:effectLst/>
              <a:ea typeface="Calibri" panose="020F0502020204030204" pitchFamily="34" charset="0"/>
            </a:endParaRPr>
          </a:p>
        </p:txBody>
      </p:sp>
      <p:sp>
        <p:nvSpPr>
          <p:cNvPr id="11" name="TextBox 10">
            <a:extLst>
              <a:ext uri="{FF2B5EF4-FFF2-40B4-BE49-F238E27FC236}">
                <a16:creationId xmlns:a16="http://schemas.microsoft.com/office/drawing/2014/main" id="{7BFAFC6C-4C72-47BF-8432-3DF2A6CA0146}"/>
              </a:ext>
            </a:extLst>
          </p:cNvPr>
          <p:cNvSpPr txBox="1"/>
          <p:nvPr/>
        </p:nvSpPr>
        <p:spPr>
          <a:xfrm>
            <a:off x="1911762" y="4014982"/>
            <a:ext cx="3826310" cy="2369880"/>
          </a:xfrm>
          <a:prstGeom prst="rect">
            <a:avLst/>
          </a:prstGeom>
          <a:noFill/>
        </p:spPr>
        <p:txBody>
          <a:bodyPr wrap="square" rtlCol="0">
            <a:spAutoFit/>
          </a:bodyPr>
          <a:lstStyle/>
          <a:p>
            <a:pPr algn="ctr"/>
            <a:r>
              <a:rPr lang="en-US" sz="1600" b="1"/>
              <a:t>Dr. </a:t>
            </a:r>
            <a:r>
              <a:rPr lang="en-US" sz="1600" b="1" err="1"/>
              <a:t>Yeonji</a:t>
            </a:r>
            <a:r>
              <a:rPr lang="en-US" sz="1600" b="1"/>
              <a:t> Jung</a:t>
            </a:r>
          </a:p>
          <a:p>
            <a:r>
              <a:rPr lang="en-US" sz="1200" b="1"/>
              <a:t>Current position: </a:t>
            </a:r>
            <a:r>
              <a:rPr lang="en-US" sz="1200">
                <a:solidFill>
                  <a:srgbClr val="242424"/>
                </a:solidFill>
                <a:effectLst/>
                <a:latin typeface="Calibri" panose="020F0502020204030204" pitchFamily="34" charset="0"/>
                <a:ea typeface="Calibri" panose="020F0502020204030204" pitchFamily="34" charset="0"/>
              </a:rPr>
              <a:t>Assistant Professor of Instructional Design and Technology</a:t>
            </a:r>
            <a:endParaRPr lang="en-US" sz="1200">
              <a:solidFill>
                <a:srgbClr val="222222"/>
              </a:solidFill>
              <a:effectLst/>
              <a:latin typeface="Aptos" panose="020B0004020202020204" pitchFamily="34" charset="0"/>
              <a:ea typeface="Calibri" panose="020F0502020204030204" pitchFamily="34" charset="0"/>
              <a:cs typeface="Calibri" panose="020F0502020204030204" pitchFamily="34" charset="0"/>
            </a:endParaRPr>
          </a:p>
          <a:p>
            <a:r>
              <a:rPr lang="en-US" sz="1200" b="1"/>
              <a:t>Previous position: </a:t>
            </a:r>
            <a:r>
              <a:rPr lang="en-US" sz="1200">
                <a:solidFill>
                  <a:srgbClr val="242424"/>
                </a:solidFill>
                <a:effectLst/>
                <a:latin typeface="Calibri" panose="020F0502020204030204" pitchFamily="34" charset="0"/>
                <a:ea typeface="Calibri" panose="020F0502020204030204" pitchFamily="34" charset="0"/>
              </a:rPr>
              <a:t>Ph.D. candidate in Educational Communication and Technology Program at New York University</a:t>
            </a:r>
          </a:p>
          <a:p>
            <a:r>
              <a:rPr lang="en-US" sz="1200" b="1"/>
              <a:t>Teaching/research Area: </a:t>
            </a:r>
            <a:r>
              <a:rPr lang="en-US" sz="1200">
                <a:solidFill>
                  <a:srgbClr val="242424"/>
                </a:solidFill>
                <a:effectLst/>
                <a:latin typeface="Calibri" panose="020F0502020204030204" pitchFamily="34" charset="0"/>
                <a:ea typeface="Calibri" panose="020F0502020204030204" pitchFamily="34" charset="0"/>
              </a:rPr>
              <a:t>Facilitating actionable and seamless learning with educational data and analytics, based on learning sciences, learning design and educational data sciences</a:t>
            </a:r>
          </a:p>
          <a:p>
            <a:r>
              <a:rPr lang="en-US" sz="1200" b="1"/>
              <a:t>Fun fact: </a:t>
            </a:r>
            <a:r>
              <a:rPr lang="en-US" sz="1200">
                <a:solidFill>
                  <a:srgbClr val="212529"/>
                </a:solidFill>
                <a:effectLst/>
                <a:latin typeface="Calibri" panose="020F0502020204030204" pitchFamily="34" charset="0"/>
                <a:ea typeface="Calibri" panose="020F0502020204030204" pitchFamily="34" charset="0"/>
              </a:rPr>
              <a:t>As a kid, I wanted to grow up and be a soccer player, and I still love watching soccer games.</a:t>
            </a:r>
            <a:endParaRPr lang="en-US" sz="1200" b="1"/>
          </a:p>
        </p:txBody>
      </p:sp>
      <p:pic>
        <p:nvPicPr>
          <p:cNvPr id="4" name="Picture 3">
            <a:extLst>
              <a:ext uri="{FF2B5EF4-FFF2-40B4-BE49-F238E27FC236}">
                <a16:creationId xmlns:a16="http://schemas.microsoft.com/office/drawing/2014/main" id="{7897C69D-F2B3-4774-AF5F-A07F5D83BB9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45062" y="1888622"/>
            <a:ext cx="1128814" cy="1505086"/>
          </a:xfrm>
          <a:prstGeom prst="rect">
            <a:avLst/>
          </a:prstGeom>
        </p:spPr>
      </p:pic>
      <p:pic>
        <p:nvPicPr>
          <p:cNvPr id="6" name="Picture 5">
            <a:extLst>
              <a:ext uri="{FF2B5EF4-FFF2-40B4-BE49-F238E27FC236}">
                <a16:creationId xmlns:a16="http://schemas.microsoft.com/office/drawing/2014/main" id="{D4F5F8A9-0A38-4DCC-9EA2-8D41130C2382}"/>
              </a:ext>
            </a:extLst>
          </p:cNvPr>
          <p:cNvPicPr>
            <a:picLocks noChangeAspect="1"/>
          </p:cNvPicPr>
          <p:nvPr/>
        </p:nvPicPr>
        <p:blipFill>
          <a:blip r:embed="rId4" cstate="print">
            <a:extLst>
              <a:ext uri="{28A0092B-C50C-407E-A947-70E740481C1C}">
                <a14:useLocalDpi xmlns:a14="http://schemas.microsoft.com/office/drawing/2010/main"/>
              </a:ext>
            </a:extLst>
          </a:blip>
          <a:srcRect t="481" b="481"/>
          <a:stretch/>
        </p:blipFill>
        <p:spPr>
          <a:xfrm>
            <a:off x="581876" y="4085810"/>
            <a:ext cx="1055185" cy="1567544"/>
          </a:xfrm>
          <a:prstGeom prst="rect">
            <a:avLst/>
          </a:prstGeom>
        </p:spPr>
      </p:pic>
      <p:pic>
        <p:nvPicPr>
          <p:cNvPr id="12" name="Picture 11" descr="A close up of a logo&#10;&#10;Description automatically generated">
            <a:extLst>
              <a:ext uri="{FF2B5EF4-FFF2-40B4-BE49-F238E27FC236}">
                <a16:creationId xmlns:a16="http://schemas.microsoft.com/office/drawing/2014/main" id="{D24292EF-1094-4566-BD7D-183A10C7B2D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0539" t="6479" r="6763" b="16897"/>
          <a:stretch/>
        </p:blipFill>
        <p:spPr>
          <a:xfrm>
            <a:off x="10591060" y="234140"/>
            <a:ext cx="1358840" cy="1200835"/>
          </a:xfrm>
          <a:prstGeom prst="rect">
            <a:avLst/>
          </a:prstGeom>
        </p:spPr>
      </p:pic>
    </p:spTree>
    <p:extLst>
      <p:ext uri="{BB962C8B-B14F-4D97-AF65-F5344CB8AC3E}">
        <p14:creationId xmlns:p14="http://schemas.microsoft.com/office/powerpoint/2010/main" val="2000613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normAutofit/>
          </a:bodyPr>
          <a:lstStyle/>
          <a:p>
            <a:r>
              <a:rPr lang="en-US"/>
              <a:t>New Faces, ICL</a:t>
            </a:r>
          </a:p>
        </p:txBody>
      </p:sp>
      <p:sp>
        <p:nvSpPr>
          <p:cNvPr id="5" name="TextBox 4">
            <a:extLst>
              <a:ext uri="{FF2B5EF4-FFF2-40B4-BE49-F238E27FC236}">
                <a16:creationId xmlns:a16="http://schemas.microsoft.com/office/drawing/2014/main" id="{3CF3852B-862B-4C2D-A22A-ABCB48D53477}"/>
              </a:ext>
            </a:extLst>
          </p:cNvPr>
          <p:cNvSpPr txBox="1"/>
          <p:nvPr/>
        </p:nvSpPr>
        <p:spPr>
          <a:xfrm>
            <a:off x="2683725" y="1732633"/>
            <a:ext cx="3564198" cy="1631216"/>
          </a:xfrm>
          <a:prstGeom prst="rect">
            <a:avLst/>
          </a:prstGeom>
          <a:noFill/>
        </p:spPr>
        <p:txBody>
          <a:bodyPr wrap="square" rtlCol="0">
            <a:spAutoFit/>
          </a:bodyPr>
          <a:lstStyle/>
          <a:p>
            <a:pPr algn="ctr"/>
            <a:r>
              <a:rPr lang="en-US" sz="1600" b="1"/>
              <a:t>Dr. Matthew Panozzo</a:t>
            </a:r>
          </a:p>
          <a:p>
            <a:r>
              <a:rPr lang="en-US" sz="1200" b="1"/>
              <a:t>Current position: </a:t>
            </a:r>
            <a:r>
              <a:rPr lang="en-US" sz="1200">
                <a:solidFill>
                  <a:srgbClr val="242424"/>
                </a:solidFill>
                <a:effectLst/>
                <a:latin typeface="Calibri" panose="020F0502020204030204" pitchFamily="34" charset="0"/>
                <a:ea typeface="Calibri" panose="020F0502020204030204" pitchFamily="34" charset="0"/>
                <a:cs typeface="Calibri" panose="020F0502020204030204" pitchFamily="34" charset="0"/>
              </a:rPr>
              <a:t>Assistant Professor of Literacy</a:t>
            </a:r>
            <a:endParaRPr lang="en-US" sz="120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en-US" sz="1200" b="1"/>
              <a:t>Previous position: </a:t>
            </a:r>
            <a:r>
              <a:rPr lang="en-US" sz="1200">
                <a:solidFill>
                  <a:srgbClr val="242424"/>
                </a:solidFill>
                <a:effectLst/>
                <a:latin typeface="Calibri" panose="020F0502020204030204" pitchFamily="34" charset="0"/>
                <a:ea typeface="Calibri" panose="020F0502020204030204" pitchFamily="34" charset="0"/>
              </a:rPr>
              <a:t>Middle School Teacher at Annunciation Orthodox School in Houston, T</a:t>
            </a:r>
            <a:r>
              <a:rPr lang="en-US" sz="1200">
                <a:solidFill>
                  <a:srgbClr val="000000"/>
                </a:solidFill>
                <a:effectLst/>
                <a:latin typeface="Calibri" panose="020F0502020204030204" pitchFamily="34" charset="0"/>
                <a:ea typeface="Calibri" panose="020F0502020204030204" pitchFamily="34" charset="0"/>
              </a:rPr>
              <a:t>exas</a:t>
            </a:r>
            <a:endParaRPr lang="en-US" sz="1200">
              <a:effectLst/>
              <a:latin typeface="Calibri" panose="020F0502020204030204" pitchFamily="34" charset="0"/>
              <a:ea typeface="Calibri" panose="020F0502020204030204" pitchFamily="34" charset="0"/>
            </a:endParaRPr>
          </a:p>
          <a:p>
            <a:r>
              <a:rPr lang="en-US" sz="1200" b="1"/>
              <a:t>Teaching/research Area: </a:t>
            </a:r>
            <a:r>
              <a:rPr lang="en-US" sz="1200">
                <a:solidFill>
                  <a:srgbClr val="242424"/>
                </a:solidFill>
                <a:effectLst/>
                <a:latin typeface="Calibri" panose="020F0502020204030204" pitchFamily="34" charset="0"/>
                <a:ea typeface="Calibri" panose="020F0502020204030204" pitchFamily="34" charset="0"/>
              </a:rPr>
              <a:t>Exploring identity, empathy and humanity through literacy; Arts-Based Education Research; LGBTQ Children’s and Young Adult Books</a:t>
            </a:r>
            <a:endParaRPr lang="en-US" sz="1200">
              <a:solidFill>
                <a:srgbClr val="222222"/>
              </a:solidFill>
              <a:effectLst/>
              <a:latin typeface="Aptos" panose="020B0004020202020204" pitchFamily="34" charset="0"/>
              <a:ea typeface="Calibri" panose="020F0502020204030204" pitchFamily="34" charset="0"/>
              <a:cs typeface="Calibri" panose="020F0502020204030204" pitchFamily="34" charset="0"/>
            </a:endParaRPr>
          </a:p>
          <a:p>
            <a:r>
              <a:rPr lang="en-US" sz="1200" b="1"/>
              <a:t>Fun fact: </a:t>
            </a:r>
            <a:r>
              <a:rPr lang="en-US" sz="1200">
                <a:solidFill>
                  <a:srgbClr val="242424"/>
                </a:solidFill>
                <a:effectLst/>
                <a:latin typeface="Calibri" panose="020F0502020204030204" pitchFamily="34" charset="0"/>
                <a:ea typeface="Calibri" panose="020F0502020204030204" pitchFamily="34" charset="0"/>
              </a:rPr>
              <a:t>I’ve climbed the Sydney </a:t>
            </a:r>
            <a:r>
              <a:rPr lang="en-US" sz="1200" err="1">
                <a:solidFill>
                  <a:srgbClr val="242424"/>
                </a:solidFill>
                <a:effectLst/>
                <a:latin typeface="Calibri" panose="020F0502020204030204" pitchFamily="34" charset="0"/>
                <a:ea typeface="Calibri" panose="020F0502020204030204" pitchFamily="34" charset="0"/>
              </a:rPr>
              <a:t>Harbour</a:t>
            </a:r>
            <a:r>
              <a:rPr lang="en-US" sz="1200">
                <a:solidFill>
                  <a:srgbClr val="242424"/>
                </a:solidFill>
                <a:effectLst/>
                <a:latin typeface="Calibri" panose="020F0502020204030204" pitchFamily="34" charset="0"/>
                <a:ea typeface="Calibri" panose="020F0502020204030204" pitchFamily="34" charset="0"/>
              </a:rPr>
              <a:t> Bridge</a:t>
            </a:r>
            <a:endParaRPr lang="en-US" sz="1200"/>
          </a:p>
        </p:txBody>
      </p:sp>
      <p:pic>
        <p:nvPicPr>
          <p:cNvPr id="4" name="Picture 3">
            <a:extLst>
              <a:ext uri="{FF2B5EF4-FFF2-40B4-BE49-F238E27FC236}">
                <a16:creationId xmlns:a16="http://schemas.microsoft.com/office/drawing/2014/main" id="{8750DF2B-B697-4E11-BF0E-A88FE94E532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52809" y="1784478"/>
            <a:ext cx="1360709" cy="1700886"/>
          </a:xfrm>
          <a:prstGeom prst="rect">
            <a:avLst/>
          </a:prstGeom>
        </p:spPr>
      </p:pic>
      <p:pic>
        <p:nvPicPr>
          <p:cNvPr id="13" name="Picture 12" descr="A close up of a logo&#10;&#10;Description automatically generated">
            <a:extLst>
              <a:ext uri="{FF2B5EF4-FFF2-40B4-BE49-F238E27FC236}">
                <a16:creationId xmlns:a16="http://schemas.microsoft.com/office/drawing/2014/main" id="{BD40BE41-A849-4C4A-A6C2-AD0E948012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635448" y="234140"/>
            <a:ext cx="1314451" cy="1161608"/>
          </a:xfrm>
          <a:prstGeom prst="rect">
            <a:avLst/>
          </a:prstGeom>
        </p:spPr>
      </p:pic>
      <p:sp>
        <p:nvSpPr>
          <p:cNvPr id="3" name="TextBox 2">
            <a:extLst>
              <a:ext uri="{FF2B5EF4-FFF2-40B4-BE49-F238E27FC236}">
                <a16:creationId xmlns:a16="http://schemas.microsoft.com/office/drawing/2014/main" id="{1C601C3D-6908-764F-E26B-1FD4A4EAEAEC}"/>
              </a:ext>
            </a:extLst>
          </p:cNvPr>
          <p:cNvSpPr txBox="1"/>
          <p:nvPr/>
        </p:nvSpPr>
        <p:spPr>
          <a:xfrm>
            <a:off x="7813041" y="1690688"/>
            <a:ext cx="3503286" cy="3877985"/>
          </a:xfrm>
          <a:prstGeom prst="rect">
            <a:avLst/>
          </a:prstGeom>
          <a:noFill/>
        </p:spPr>
        <p:txBody>
          <a:bodyPr wrap="square" rtlCol="0">
            <a:spAutoFit/>
          </a:bodyPr>
          <a:lstStyle/>
          <a:p>
            <a:pPr algn="ctr"/>
            <a:r>
              <a:rPr lang="en-US" sz="1600" b="1"/>
              <a:t>Dr. Crystal White</a:t>
            </a:r>
          </a:p>
          <a:p>
            <a:pPr marL="0" marR="0">
              <a:spcBef>
                <a:spcPts val="0"/>
              </a:spcBef>
              <a:spcAft>
                <a:spcPts val="0"/>
              </a:spcAft>
            </a:pPr>
            <a:r>
              <a:rPr lang="en-US" sz="1200" b="1"/>
              <a:t>Current position: </a:t>
            </a:r>
            <a:r>
              <a:rPr lang="en-US" sz="1200">
                <a:solidFill>
                  <a:srgbClr val="000000"/>
                </a:solidFill>
                <a:effectLst/>
                <a:ea typeface="Calibri" panose="020F0502020204030204" pitchFamily="34" charset="0"/>
              </a:rPr>
              <a:t>Clinical Assistant Professor of Urban Education </a:t>
            </a:r>
          </a:p>
          <a:p>
            <a:pPr marL="0" marR="0">
              <a:spcBef>
                <a:spcPts val="0"/>
              </a:spcBef>
              <a:spcAft>
                <a:spcPts val="0"/>
              </a:spcAft>
            </a:pPr>
            <a:r>
              <a:rPr lang="en-US" sz="1200" b="1"/>
              <a:t>Previous position: </a:t>
            </a:r>
            <a:r>
              <a:rPr lang="en-US" sz="1200">
                <a:effectLst/>
                <a:ea typeface="Calibri" panose="020F0502020204030204" pitchFamily="34" charset="0"/>
                <a:cs typeface="Times New Roman" panose="02020603050405020304" pitchFamily="18" charset="0"/>
              </a:rPr>
              <a:t>Assistant Professor of Teaching in Human Development </a:t>
            </a:r>
            <a:r>
              <a:rPr lang="en-US" sz="1200">
                <a:ea typeface="Calibri" panose="020F0502020204030204" pitchFamily="34" charset="0"/>
                <a:cs typeface="Times New Roman" panose="02020603050405020304" pitchFamily="18" charset="0"/>
              </a:rPr>
              <a:t>in </a:t>
            </a:r>
            <a:r>
              <a:rPr lang="en-US" sz="1200">
                <a:effectLst/>
                <a:ea typeface="Calibri" panose="020F0502020204030204" pitchFamily="34" charset="0"/>
                <a:cs typeface="Times New Roman" panose="02020603050405020304" pitchFamily="18" charset="0"/>
              </a:rPr>
              <a:t>CEPR </a:t>
            </a:r>
            <a:endParaRPr lang="en-US" sz="1200">
              <a:effectLst/>
              <a:ea typeface="Calibri" panose="020F0502020204030204" pitchFamily="34" charset="0"/>
            </a:endParaRPr>
          </a:p>
          <a:p>
            <a:r>
              <a:rPr lang="en-US" sz="1200" b="1"/>
              <a:t>Teaching/research Area: </a:t>
            </a:r>
            <a:r>
              <a:rPr lang="en-US" sz="1200">
                <a:solidFill>
                  <a:srgbClr val="000000"/>
                </a:solidFill>
                <a:effectLst/>
                <a:latin typeface="Calibri" panose="020F0502020204030204" pitchFamily="34" charset="0"/>
                <a:ea typeface="Calibri" panose="020F0502020204030204" pitchFamily="34" charset="0"/>
              </a:rPr>
              <a:t>My teaching load includes a focus on teaching all learners (ICL/ELED courses) and human development (EDPR courses). Primary research interests include Critical, Qualitative and Ethnic theoretical lenses focusing on intersectional identities, development and urban education. </a:t>
            </a:r>
            <a:endParaRPr lang="en-US" sz="1200">
              <a:effectLst/>
              <a:latin typeface="Calibri" panose="020F0502020204030204" pitchFamily="34" charset="0"/>
              <a:ea typeface="Calibri" panose="020F0502020204030204" pitchFamily="34" charset="0"/>
            </a:endParaRPr>
          </a:p>
          <a:p>
            <a:r>
              <a:rPr lang="en-US" sz="1200" b="1"/>
              <a:t>Fun fact: </a:t>
            </a:r>
            <a:r>
              <a:rPr lang="en-US" sz="1200">
                <a:solidFill>
                  <a:srgbClr val="000000"/>
                </a:solidFill>
                <a:effectLst/>
                <a:ea typeface="Calibri" panose="020F0502020204030204" pitchFamily="34" charset="0"/>
              </a:rPr>
              <a:t>I once lived in Munich, Germany, and while there backpacked through Central Europe, where I was able to learn about their apprenticeship approach to education. I also got to explore Dachau, the Palace of Versailles, the Eiffel Tower, The Sound of Music House, the Swiss Alps and an original chocolatier factory! </a:t>
            </a:r>
            <a:endParaRPr lang="en-US" sz="1200">
              <a:effectLst/>
              <a:ea typeface="Calibri" panose="020F0502020204030204" pitchFamily="34" charset="0"/>
            </a:endParaRPr>
          </a:p>
          <a:p>
            <a:endParaRPr lang="en-US" sz="1200">
              <a:effectLst/>
              <a:latin typeface="Calibri" panose="020F0502020204030204" pitchFamily="34" charset="0"/>
              <a:ea typeface="Calibri" panose="020F0502020204030204" pitchFamily="34" charset="0"/>
            </a:endParaRPr>
          </a:p>
          <a:p>
            <a:pPr algn="ctr"/>
            <a:endParaRPr lang="en-US" sz="1400"/>
          </a:p>
        </p:txBody>
      </p:sp>
      <p:pic>
        <p:nvPicPr>
          <p:cNvPr id="6" name="Picture 5">
            <a:extLst>
              <a:ext uri="{FF2B5EF4-FFF2-40B4-BE49-F238E27FC236}">
                <a16:creationId xmlns:a16="http://schemas.microsoft.com/office/drawing/2014/main" id="{B29C96CE-C04D-412B-0969-3D6E0A28F3D9}"/>
              </a:ext>
            </a:extLst>
          </p:cNvPr>
          <p:cNvPicPr>
            <a:picLocks noChangeAspect="1"/>
          </p:cNvPicPr>
          <p:nvPr/>
        </p:nvPicPr>
        <p:blipFill rotWithShape="1">
          <a:blip r:embed="rId4">
            <a:extLst>
              <a:ext uri="{28A0092B-C50C-407E-A947-70E740481C1C}">
                <a14:useLocalDpi xmlns:a14="http://schemas.microsoft.com/office/drawing/2010/main"/>
              </a:ext>
            </a:extLst>
          </a:blip>
          <a:srcRect t="11592"/>
          <a:stretch/>
        </p:blipFill>
        <p:spPr>
          <a:xfrm>
            <a:off x="6496382" y="1832517"/>
            <a:ext cx="1148602" cy="1648854"/>
          </a:xfrm>
          <a:prstGeom prst="rect">
            <a:avLst/>
          </a:prstGeom>
        </p:spPr>
      </p:pic>
    </p:spTree>
    <p:extLst>
      <p:ext uri="{BB962C8B-B14F-4D97-AF65-F5344CB8AC3E}">
        <p14:creationId xmlns:p14="http://schemas.microsoft.com/office/powerpoint/2010/main" val="2715594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New Faces, LEAD</a:t>
            </a:r>
          </a:p>
        </p:txBody>
      </p:sp>
      <p:sp>
        <p:nvSpPr>
          <p:cNvPr id="9" name="TextBox 8">
            <a:extLst>
              <a:ext uri="{FF2B5EF4-FFF2-40B4-BE49-F238E27FC236}">
                <a16:creationId xmlns:a16="http://schemas.microsoft.com/office/drawing/2014/main" id="{37B3A397-1303-4034-8866-4961E6B302A0}"/>
              </a:ext>
            </a:extLst>
          </p:cNvPr>
          <p:cNvSpPr txBox="1"/>
          <p:nvPr/>
        </p:nvSpPr>
        <p:spPr>
          <a:xfrm>
            <a:off x="2403875" y="2093550"/>
            <a:ext cx="3534816" cy="2739211"/>
          </a:xfrm>
          <a:prstGeom prst="rect">
            <a:avLst/>
          </a:prstGeom>
          <a:noFill/>
        </p:spPr>
        <p:txBody>
          <a:bodyPr wrap="square" rtlCol="0">
            <a:spAutoFit/>
          </a:bodyPr>
          <a:lstStyle/>
          <a:p>
            <a:pPr algn="ctr"/>
            <a:r>
              <a:rPr lang="en-US" sz="1600" b="1" i="0">
                <a:solidFill>
                  <a:srgbClr val="201F1E"/>
                </a:solidFill>
                <a:effectLst/>
              </a:rPr>
              <a:t>Dr. </a:t>
            </a:r>
            <a:r>
              <a:rPr lang="en-US" sz="1600" b="1" i="0" err="1">
                <a:solidFill>
                  <a:srgbClr val="201F1E"/>
                </a:solidFill>
                <a:effectLst/>
              </a:rPr>
              <a:t>Canidra</a:t>
            </a:r>
            <a:r>
              <a:rPr lang="en-US" sz="1600" b="1" i="0">
                <a:solidFill>
                  <a:srgbClr val="201F1E"/>
                </a:solidFill>
                <a:effectLst/>
              </a:rPr>
              <a:t> McGuire</a:t>
            </a:r>
            <a:endParaRPr lang="en-US" sz="1600" b="0" i="0">
              <a:solidFill>
                <a:srgbClr val="201F1E"/>
              </a:solidFill>
              <a:effectLst/>
            </a:endParaRPr>
          </a:p>
          <a:p>
            <a:pPr marL="0" marR="0">
              <a:spcBef>
                <a:spcPts val="0"/>
              </a:spcBef>
              <a:spcAft>
                <a:spcPts val="0"/>
              </a:spcAft>
            </a:pPr>
            <a:r>
              <a:rPr lang="en-US" sz="1200" b="1" i="0">
                <a:solidFill>
                  <a:srgbClr val="201F1E"/>
                </a:solidFill>
                <a:effectLst/>
              </a:rPr>
              <a:t>Current position: </a:t>
            </a:r>
            <a:r>
              <a:rPr lang="en-US" sz="1200">
                <a:solidFill>
                  <a:srgbClr val="000000"/>
                </a:solidFill>
                <a:effectLst/>
                <a:ea typeface="Calibri" panose="020F0502020204030204" pitchFamily="34" charset="0"/>
              </a:rPr>
              <a:t>Leadership/Clinical Assistant Professor</a:t>
            </a:r>
            <a:endParaRPr lang="en-US" sz="1200">
              <a:effectLst/>
              <a:ea typeface="Calibri" panose="020F0502020204030204" pitchFamily="34" charset="0"/>
            </a:endParaRPr>
          </a:p>
          <a:p>
            <a:pPr algn="l"/>
            <a:r>
              <a:rPr lang="en-US" sz="1200" b="1" i="0">
                <a:solidFill>
                  <a:srgbClr val="201F1E"/>
                </a:solidFill>
                <a:effectLst/>
              </a:rPr>
              <a:t>Previous position: </a:t>
            </a:r>
            <a:r>
              <a:rPr lang="en-US" sz="1200">
                <a:solidFill>
                  <a:srgbClr val="000000"/>
                </a:solidFill>
                <a:effectLst/>
                <a:ea typeface="Calibri" panose="020F0502020204030204" pitchFamily="34" charset="0"/>
              </a:rPr>
              <a:t>Chief Operating Officer for Charter School Regional Network and Regional Manager (West TN) for TDOE/Grow Your Own Center</a:t>
            </a:r>
          </a:p>
          <a:p>
            <a:pPr algn="l"/>
            <a:r>
              <a:rPr lang="en-US" sz="1200" b="1" i="0">
                <a:solidFill>
                  <a:srgbClr val="201F1E"/>
                </a:solidFill>
                <a:effectLst/>
              </a:rPr>
              <a:t>Teaching/research area: </a:t>
            </a:r>
            <a:r>
              <a:rPr lang="en-US" sz="1200">
                <a:solidFill>
                  <a:srgbClr val="000000"/>
                </a:solidFill>
                <a:effectLst/>
                <a:ea typeface="Calibri" panose="020F0502020204030204" pitchFamily="34" charset="0"/>
              </a:rPr>
              <a:t>Principalship, Organizational Leadership and Measures of Principal Effectiveness for Teacher Retention</a:t>
            </a:r>
          </a:p>
          <a:p>
            <a:pPr algn="l"/>
            <a:r>
              <a:rPr lang="en-US" sz="1200" b="1">
                <a:solidFill>
                  <a:srgbClr val="201F1E"/>
                </a:solidFill>
              </a:rPr>
              <a:t>F</a:t>
            </a:r>
            <a:r>
              <a:rPr lang="en-US" sz="1200" b="1" i="0">
                <a:solidFill>
                  <a:srgbClr val="201F1E"/>
                </a:solidFill>
                <a:effectLst/>
              </a:rPr>
              <a:t>un fact: </a:t>
            </a:r>
            <a:r>
              <a:rPr lang="en-US" sz="1200">
                <a:solidFill>
                  <a:srgbClr val="000000"/>
                </a:solidFill>
                <a:effectLst/>
                <a:ea typeface="Calibri" panose="020F0502020204030204" pitchFamily="34" charset="0"/>
              </a:rPr>
              <a:t>As a child, my family and I spent four summers in a row driving from Chicago, Illinois, to Phoenix, Arizona, for family vacation. For this reason, I can't beg my family to take a road trip longer than 8 hours.</a:t>
            </a:r>
            <a:endParaRPr lang="en-US" sz="1200" i="0">
              <a:solidFill>
                <a:srgbClr val="201F1E"/>
              </a:solidFill>
              <a:effectLst/>
            </a:endParaRPr>
          </a:p>
        </p:txBody>
      </p:sp>
      <p:pic>
        <p:nvPicPr>
          <p:cNvPr id="4" name="Picture 3">
            <a:extLst>
              <a:ext uri="{FF2B5EF4-FFF2-40B4-BE49-F238E27FC236}">
                <a16:creationId xmlns:a16="http://schemas.microsoft.com/office/drawing/2014/main" id="{CF4F0C54-6EAF-4601-BCBC-9A7FA5766F6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59784" y="2196403"/>
            <a:ext cx="1866140" cy="1888990"/>
          </a:xfrm>
          <a:prstGeom prst="rect">
            <a:avLst/>
          </a:prstGeom>
        </p:spPr>
      </p:pic>
      <p:pic>
        <p:nvPicPr>
          <p:cNvPr id="5" name="Picture 4" descr="A close up of a logo&#10;&#10;Description automatically generated">
            <a:extLst>
              <a:ext uri="{FF2B5EF4-FFF2-40B4-BE49-F238E27FC236}">
                <a16:creationId xmlns:a16="http://schemas.microsoft.com/office/drawing/2014/main" id="{9EB0545B-7DC9-4738-899C-F75842B7EE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7" name="TextBox 6">
            <a:extLst>
              <a:ext uri="{FF2B5EF4-FFF2-40B4-BE49-F238E27FC236}">
                <a16:creationId xmlns:a16="http://schemas.microsoft.com/office/drawing/2014/main" id="{ADBB3625-44DE-122D-6E69-41AB670076E4}"/>
              </a:ext>
            </a:extLst>
          </p:cNvPr>
          <p:cNvSpPr txBox="1"/>
          <p:nvPr/>
        </p:nvSpPr>
        <p:spPr>
          <a:xfrm>
            <a:off x="8197402" y="2093550"/>
            <a:ext cx="3534816" cy="4247317"/>
          </a:xfrm>
          <a:prstGeom prst="rect">
            <a:avLst/>
          </a:prstGeom>
          <a:noFill/>
        </p:spPr>
        <p:txBody>
          <a:bodyPr wrap="square" rtlCol="0">
            <a:spAutoFit/>
          </a:bodyPr>
          <a:lstStyle/>
          <a:p>
            <a:pPr algn="ctr"/>
            <a:r>
              <a:rPr lang="en-US" sz="1600" b="1" i="0">
                <a:solidFill>
                  <a:srgbClr val="201F1E"/>
                </a:solidFill>
                <a:effectLst/>
              </a:rPr>
              <a:t>Dr. Nikki L. Wright</a:t>
            </a:r>
            <a:endParaRPr lang="en-US" sz="1600" b="0" i="0">
              <a:solidFill>
                <a:srgbClr val="201F1E"/>
              </a:solidFill>
              <a:effectLst/>
            </a:endParaRPr>
          </a:p>
          <a:p>
            <a:pPr marL="0" marR="0">
              <a:spcBef>
                <a:spcPts val="0"/>
              </a:spcBef>
              <a:spcAft>
                <a:spcPts val="0"/>
              </a:spcAft>
            </a:pPr>
            <a:r>
              <a:rPr lang="en-US" sz="1200" b="1" i="0">
                <a:solidFill>
                  <a:srgbClr val="201F1E"/>
                </a:solidFill>
                <a:effectLst/>
              </a:rPr>
              <a:t>Current position: </a:t>
            </a:r>
            <a:r>
              <a:rPr lang="en-US" sz="1200">
                <a:solidFill>
                  <a:srgbClr val="242424"/>
                </a:solidFill>
                <a:effectLst/>
                <a:ea typeface="Calibri" panose="020F0502020204030204" pitchFamily="34" charset="0"/>
              </a:rPr>
              <a:t>Assistant Professor of Educational Leadership </a:t>
            </a:r>
            <a:endParaRPr lang="en-US" sz="1200">
              <a:effectLst/>
              <a:ea typeface="Calibri" panose="020F0502020204030204" pitchFamily="34" charset="0"/>
            </a:endParaRPr>
          </a:p>
          <a:p>
            <a:pPr algn="l"/>
            <a:r>
              <a:rPr lang="en-US" sz="1200" b="1" i="0">
                <a:solidFill>
                  <a:srgbClr val="201F1E"/>
                </a:solidFill>
                <a:effectLst/>
              </a:rPr>
              <a:t>Previous position: </a:t>
            </a:r>
            <a:r>
              <a:rPr lang="en-US" sz="1200">
                <a:solidFill>
                  <a:srgbClr val="242424"/>
                </a:solidFill>
                <a:effectLst/>
                <a:ea typeface="Calibri" panose="020F0502020204030204" pitchFamily="34" charset="0"/>
              </a:rPr>
              <a:t>Postdoctoral Scholar of Educational Theory and Policy at The Pennsylvania State University </a:t>
            </a:r>
            <a:endParaRPr lang="en-US" sz="1200">
              <a:solidFill>
                <a:srgbClr val="000000"/>
              </a:solidFill>
              <a:effectLst/>
              <a:ea typeface="Calibri" panose="020F0502020204030204" pitchFamily="34" charset="0"/>
            </a:endParaRPr>
          </a:p>
          <a:p>
            <a:pPr algn="l"/>
            <a:r>
              <a:rPr lang="en-US" sz="1200" b="1" i="0">
                <a:solidFill>
                  <a:srgbClr val="201F1E"/>
                </a:solidFill>
                <a:effectLst/>
              </a:rPr>
              <a:t>Teaching/research area: </a:t>
            </a:r>
            <a:r>
              <a:rPr lang="en-US" sz="1200">
                <a:solidFill>
                  <a:srgbClr val="242424"/>
                </a:solidFill>
                <a:effectLst/>
                <a:ea typeface="Calibri" panose="020F0502020204030204" pitchFamily="34" charset="0"/>
              </a:rPr>
              <a:t>I'm a first-generation college student who is passionate about making academia a more accessible space for students from all backgrounds. My research interests are centered on teachers' work and well-being, including but not limited to teacher leadership, agency, voice, policy engagement, recruitment, preparation and retention. I also seek to better understand the intersections between student voice and teacher voice work (especially through youth-adult partnerships and participatory action research), and the role of other school leaders in supporting this work. </a:t>
            </a:r>
          </a:p>
          <a:p>
            <a:r>
              <a:rPr lang="en-US" sz="1200" b="1">
                <a:solidFill>
                  <a:srgbClr val="201F1E"/>
                </a:solidFill>
              </a:rPr>
              <a:t>F</a:t>
            </a:r>
            <a:r>
              <a:rPr lang="en-US" sz="1200" b="1" i="0">
                <a:solidFill>
                  <a:srgbClr val="201F1E"/>
                </a:solidFill>
                <a:effectLst/>
              </a:rPr>
              <a:t>un fact: </a:t>
            </a:r>
            <a:r>
              <a:rPr lang="en-US" sz="1200">
                <a:solidFill>
                  <a:srgbClr val="242424"/>
                </a:solidFill>
                <a:effectLst/>
                <a:ea typeface="Calibri" panose="020F0502020204030204" pitchFamily="34" charset="0"/>
              </a:rPr>
              <a:t>My favorite simple pleasure is enjoying my morning coffee while completing the daily NYT Crossword, Wordle and Spelling Bee. </a:t>
            </a:r>
            <a:endParaRPr lang="en-US" sz="1200">
              <a:effectLst/>
              <a:ea typeface="Calibri" panose="020F0502020204030204" pitchFamily="34" charset="0"/>
            </a:endParaRPr>
          </a:p>
          <a:p>
            <a:pPr algn="l"/>
            <a:endParaRPr lang="en-US" sz="1400" i="0">
              <a:solidFill>
                <a:srgbClr val="201F1E"/>
              </a:solidFill>
              <a:effectLst/>
            </a:endParaRPr>
          </a:p>
        </p:txBody>
      </p:sp>
      <p:pic>
        <p:nvPicPr>
          <p:cNvPr id="8" name="Picture 7">
            <a:extLst>
              <a:ext uri="{FF2B5EF4-FFF2-40B4-BE49-F238E27FC236}">
                <a16:creationId xmlns:a16="http://schemas.microsoft.com/office/drawing/2014/main" id="{2F4BD9AE-E47E-ADB1-BF2B-66338C6CE6C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2399"/>
          <a:stretch/>
        </p:blipFill>
        <p:spPr>
          <a:xfrm>
            <a:off x="6484689" y="2207828"/>
            <a:ext cx="1634761" cy="1866140"/>
          </a:xfrm>
          <a:prstGeom prst="rect">
            <a:avLst/>
          </a:prstGeom>
        </p:spPr>
      </p:pic>
    </p:spTree>
    <p:extLst>
      <p:ext uri="{BB962C8B-B14F-4D97-AF65-F5344CB8AC3E}">
        <p14:creationId xmlns:p14="http://schemas.microsoft.com/office/powerpoint/2010/main" val="1931633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New Face, CREP</a:t>
            </a:r>
          </a:p>
        </p:txBody>
      </p:sp>
      <p:sp>
        <p:nvSpPr>
          <p:cNvPr id="9" name="TextBox 8">
            <a:extLst>
              <a:ext uri="{FF2B5EF4-FFF2-40B4-BE49-F238E27FC236}">
                <a16:creationId xmlns:a16="http://schemas.microsoft.com/office/drawing/2014/main" id="{37B3A397-1303-4034-8866-4961E6B302A0}"/>
              </a:ext>
            </a:extLst>
          </p:cNvPr>
          <p:cNvSpPr txBox="1"/>
          <p:nvPr/>
        </p:nvSpPr>
        <p:spPr>
          <a:xfrm>
            <a:off x="5219331" y="2169051"/>
            <a:ext cx="3534816" cy="1692771"/>
          </a:xfrm>
          <a:prstGeom prst="rect">
            <a:avLst/>
          </a:prstGeom>
          <a:noFill/>
        </p:spPr>
        <p:txBody>
          <a:bodyPr wrap="square" rtlCol="0">
            <a:spAutoFit/>
          </a:bodyPr>
          <a:lstStyle/>
          <a:p>
            <a:pPr algn="ctr"/>
            <a:r>
              <a:rPr lang="en-US" sz="1600" b="1"/>
              <a:t>Dr. </a:t>
            </a:r>
            <a:r>
              <a:rPr lang="en-US" sz="1600" b="1" err="1"/>
              <a:t>Racquel</a:t>
            </a:r>
            <a:r>
              <a:rPr lang="en-US" sz="1600" b="1"/>
              <a:t> Harris</a:t>
            </a:r>
          </a:p>
          <a:p>
            <a:pPr marL="0" marR="0">
              <a:spcBef>
                <a:spcPts val="0"/>
              </a:spcBef>
              <a:spcAft>
                <a:spcPts val="0"/>
              </a:spcAft>
            </a:pPr>
            <a:r>
              <a:rPr lang="en-US" sz="1200" b="1" i="0">
                <a:effectLst/>
              </a:rPr>
              <a:t>Current position: ​</a:t>
            </a:r>
            <a:r>
              <a:rPr lang="en-US" sz="1200">
                <a:effectLst/>
                <a:latin typeface="Calibri" panose="020F0502020204030204" pitchFamily="34" charset="0"/>
                <a:ea typeface="Calibri" panose="020F0502020204030204" pitchFamily="34" charset="0"/>
              </a:rPr>
              <a:t>Research Associate II</a:t>
            </a:r>
          </a:p>
          <a:p>
            <a:pPr marL="0" marR="0" algn="l">
              <a:spcBef>
                <a:spcPts val="0"/>
              </a:spcBef>
              <a:spcAft>
                <a:spcPts val="0"/>
              </a:spcAft>
            </a:pPr>
            <a:r>
              <a:rPr lang="en-US" sz="1200" b="1" i="0">
                <a:effectLst/>
              </a:rPr>
              <a:t>Previous position: ​</a:t>
            </a:r>
            <a:r>
              <a:rPr lang="en-US" sz="1200">
                <a:effectLst/>
                <a:latin typeface="Calibri" panose="020F0502020204030204" pitchFamily="34" charset="0"/>
                <a:ea typeface="Calibri" panose="020F0502020204030204" pitchFamily="34" charset="0"/>
              </a:rPr>
              <a:t>Career Specialist</a:t>
            </a:r>
          </a:p>
          <a:p>
            <a:pPr marL="0" marR="0" algn="l">
              <a:spcBef>
                <a:spcPts val="0"/>
              </a:spcBef>
              <a:spcAft>
                <a:spcPts val="0"/>
              </a:spcAft>
            </a:pPr>
            <a:r>
              <a:rPr lang="en-US" sz="1200" b="1" i="0">
                <a:effectLst/>
              </a:rPr>
              <a:t>Research Focus: </a:t>
            </a:r>
            <a:r>
              <a:rPr lang="en-US" sz="1200">
                <a:effectLst/>
                <a:ea typeface="Calibri" panose="020F0502020204030204" pitchFamily="34" charset="0"/>
              </a:rPr>
              <a:t>Literacy in Elementary Education</a:t>
            </a:r>
          </a:p>
          <a:p>
            <a:pPr marL="0" marR="0">
              <a:spcBef>
                <a:spcPts val="0"/>
              </a:spcBef>
              <a:spcAft>
                <a:spcPts val="0"/>
              </a:spcAft>
            </a:pPr>
            <a:r>
              <a:rPr lang="en-US" sz="1200" b="1" i="0">
                <a:effectLst/>
              </a:rPr>
              <a:t>Area of Expertise: ​</a:t>
            </a:r>
            <a:r>
              <a:rPr lang="en-US" sz="1200" b="0" i="0">
                <a:solidFill>
                  <a:srgbClr val="212529"/>
                </a:solidFill>
                <a:effectLst/>
                <a:latin typeface="proxima-nova"/>
              </a:rPr>
              <a:t> </a:t>
            </a:r>
            <a:r>
              <a:rPr lang="en-US" sz="1200" b="0" i="0">
                <a:solidFill>
                  <a:srgbClr val="212529"/>
                </a:solidFill>
                <a:effectLst/>
              </a:rPr>
              <a:t>Communication, leadership, mentoring, time management/organizational skills </a:t>
            </a:r>
            <a:r>
              <a:rPr lang="en-US" sz="1200" b="1" i="0">
                <a:effectLst/>
              </a:rPr>
              <a:t>Fun fact: </a:t>
            </a:r>
            <a:r>
              <a:rPr lang="en-US" sz="1200">
                <a:effectLst/>
                <a:latin typeface="Calibri" panose="020F0502020204030204" pitchFamily="34" charset="0"/>
                <a:ea typeface="Calibri" panose="020F0502020204030204" pitchFamily="34" charset="0"/>
              </a:rPr>
              <a:t>I'm a Sneaker Head</a:t>
            </a:r>
          </a:p>
          <a:p>
            <a:pPr algn="ctr"/>
            <a:endParaRPr lang="en-US" sz="1600" b="1"/>
          </a:p>
        </p:txBody>
      </p:sp>
      <p:pic>
        <p:nvPicPr>
          <p:cNvPr id="5" name="Picture 4" descr="A close up of a logo&#10;&#10;Description automatically generated">
            <a:extLst>
              <a:ext uri="{FF2B5EF4-FFF2-40B4-BE49-F238E27FC236}">
                <a16:creationId xmlns:a16="http://schemas.microsoft.com/office/drawing/2014/main" id="{9EB0545B-7DC9-4738-899C-F75842B7EE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6" name="Picture 5">
            <a:extLst>
              <a:ext uri="{FF2B5EF4-FFF2-40B4-BE49-F238E27FC236}">
                <a16:creationId xmlns:a16="http://schemas.microsoft.com/office/drawing/2014/main" id="{F479E7BE-B77B-49CE-9617-59E8679660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415" r="22250"/>
          <a:stretch/>
        </p:blipFill>
        <p:spPr>
          <a:xfrm>
            <a:off x="3431451" y="2233461"/>
            <a:ext cx="1622326" cy="1852362"/>
          </a:xfrm>
          <a:prstGeom prst="rect">
            <a:avLst/>
          </a:prstGeom>
        </p:spPr>
      </p:pic>
    </p:spTree>
    <p:extLst>
      <p:ext uri="{BB962C8B-B14F-4D97-AF65-F5344CB8AC3E}">
        <p14:creationId xmlns:p14="http://schemas.microsoft.com/office/powerpoint/2010/main" val="3029796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New Roles, CREP</a:t>
            </a:r>
          </a:p>
        </p:txBody>
      </p:sp>
      <p:pic>
        <p:nvPicPr>
          <p:cNvPr id="5" name="Picture 4" descr="A close up of a logo&#10;&#10;Description automatically generated">
            <a:extLst>
              <a:ext uri="{FF2B5EF4-FFF2-40B4-BE49-F238E27FC236}">
                <a16:creationId xmlns:a16="http://schemas.microsoft.com/office/drawing/2014/main" id="{9EB0545B-7DC9-4738-899C-F75842B7EE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3" name="TextBox 2">
            <a:extLst>
              <a:ext uri="{FF2B5EF4-FFF2-40B4-BE49-F238E27FC236}">
                <a16:creationId xmlns:a16="http://schemas.microsoft.com/office/drawing/2014/main" id="{24996E4C-9F1C-1F0B-D46F-FD83F13D9CAD}"/>
              </a:ext>
            </a:extLst>
          </p:cNvPr>
          <p:cNvSpPr txBox="1"/>
          <p:nvPr/>
        </p:nvSpPr>
        <p:spPr>
          <a:xfrm>
            <a:off x="2382474" y="2074146"/>
            <a:ext cx="3503286" cy="923330"/>
          </a:xfrm>
          <a:prstGeom prst="rect">
            <a:avLst/>
          </a:prstGeom>
          <a:noFill/>
        </p:spPr>
        <p:txBody>
          <a:bodyPr wrap="square" rtlCol="0">
            <a:spAutoFit/>
          </a:bodyPr>
          <a:lstStyle/>
          <a:p>
            <a:pPr algn="ctr"/>
            <a:r>
              <a:rPr lang="en-US" sz="1600" b="1"/>
              <a:t>Cindy Muzzi</a:t>
            </a:r>
          </a:p>
          <a:p>
            <a:r>
              <a:rPr lang="en-US" sz="1200" b="1"/>
              <a:t>Current position: </a:t>
            </a:r>
            <a:r>
              <a:rPr lang="en-US" sz="1200">
                <a:solidFill>
                  <a:srgbClr val="222222"/>
                </a:solidFill>
                <a:cs typeface="Calibri" panose="020F0502020204030204" pitchFamily="34" charset="0"/>
              </a:rPr>
              <a:t>Associate Director</a:t>
            </a:r>
            <a:endParaRPr lang="en-US" sz="1200">
              <a:solidFill>
                <a:srgbClr val="222222"/>
              </a:solidFill>
              <a:effectLst/>
              <a:ea typeface="Calibri" panose="020F0502020204030204" pitchFamily="34" charset="0"/>
              <a:cs typeface="Calibri" panose="020F0502020204030204" pitchFamily="34" charset="0"/>
            </a:endParaRPr>
          </a:p>
          <a:p>
            <a:r>
              <a:rPr lang="en-US" sz="1200" b="1"/>
              <a:t>Previous position: </a:t>
            </a:r>
            <a:r>
              <a:rPr lang="en-US" sz="1200">
                <a:solidFill>
                  <a:srgbClr val="222222"/>
                </a:solidFill>
              </a:rPr>
              <a:t>Research Associate II</a:t>
            </a:r>
            <a:endParaRPr lang="en-US" sz="1200">
              <a:effectLst/>
              <a:ea typeface="Calibri" panose="020F0502020204030204" pitchFamily="34" charset="0"/>
            </a:endParaRPr>
          </a:p>
          <a:p>
            <a:pPr algn="ctr"/>
            <a:endParaRPr lang="en-US" sz="1400"/>
          </a:p>
        </p:txBody>
      </p:sp>
      <p:pic>
        <p:nvPicPr>
          <p:cNvPr id="4" name="Picture 3">
            <a:extLst>
              <a:ext uri="{FF2B5EF4-FFF2-40B4-BE49-F238E27FC236}">
                <a16:creationId xmlns:a16="http://schemas.microsoft.com/office/drawing/2014/main" id="{E0626235-8358-12ED-006A-AB96A80505F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61183" y="2149647"/>
            <a:ext cx="1216220" cy="1703908"/>
          </a:xfrm>
          <a:prstGeom prst="rect">
            <a:avLst/>
          </a:prstGeom>
        </p:spPr>
      </p:pic>
      <p:sp>
        <p:nvSpPr>
          <p:cNvPr id="7" name="TextBox 6">
            <a:extLst>
              <a:ext uri="{FF2B5EF4-FFF2-40B4-BE49-F238E27FC236}">
                <a16:creationId xmlns:a16="http://schemas.microsoft.com/office/drawing/2014/main" id="{FCB4E3E1-132F-6BF4-78CA-8B2B792A7956}"/>
              </a:ext>
            </a:extLst>
          </p:cNvPr>
          <p:cNvSpPr txBox="1"/>
          <p:nvPr/>
        </p:nvSpPr>
        <p:spPr>
          <a:xfrm>
            <a:off x="7566450" y="2074146"/>
            <a:ext cx="3503286" cy="923330"/>
          </a:xfrm>
          <a:prstGeom prst="rect">
            <a:avLst/>
          </a:prstGeom>
          <a:noFill/>
        </p:spPr>
        <p:txBody>
          <a:bodyPr wrap="square" rtlCol="0">
            <a:spAutoFit/>
          </a:bodyPr>
          <a:lstStyle/>
          <a:p>
            <a:pPr algn="ctr"/>
            <a:r>
              <a:rPr lang="en-US" sz="1600" b="1"/>
              <a:t>Todd Zoblotsky</a:t>
            </a:r>
          </a:p>
          <a:p>
            <a:r>
              <a:rPr lang="en-US" sz="1200" b="1"/>
              <a:t>Current position: </a:t>
            </a:r>
            <a:r>
              <a:rPr lang="en-US" sz="1200">
                <a:solidFill>
                  <a:srgbClr val="222222"/>
                </a:solidFill>
                <a:effectLst/>
                <a:ea typeface="Calibri" panose="020F0502020204030204" pitchFamily="34" charset="0"/>
                <a:cs typeface="Calibri" panose="020F0502020204030204" pitchFamily="34" charset="0"/>
              </a:rPr>
              <a:t>Research Director</a:t>
            </a:r>
          </a:p>
          <a:p>
            <a:r>
              <a:rPr lang="en-US" sz="1200" b="1"/>
              <a:t>Previous position: </a:t>
            </a:r>
            <a:r>
              <a:rPr lang="en-US" sz="1200">
                <a:solidFill>
                  <a:srgbClr val="222222"/>
                </a:solidFill>
              </a:rPr>
              <a:t>Research Professor</a:t>
            </a:r>
            <a:endParaRPr lang="en-US" sz="1200">
              <a:effectLst/>
              <a:ea typeface="Calibri" panose="020F0502020204030204" pitchFamily="34" charset="0"/>
            </a:endParaRPr>
          </a:p>
          <a:p>
            <a:pPr algn="ctr"/>
            <a:endParaRPr lang="en-US" sz="1400"/>
          </a:p>
        </p:txBody>
      </p:sp>
      <p:pic>
        <p:nvPicPr>
          <p:cNvPr id="8" name="Picture 7">
            <a:extLst>
              <a:ext uri="{FF2B5EF4-FFF2-40B4-BE49-F238E27FC236}">
                <a16:creationId xmlns:a16="http://schemas.microsoft.com/office/drawing/2014/main" id="{D6168D01-7AB0-0545-72A3-546B2A154B4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152645" y="2149647"/>
            <a:ext cx="1218027" cy="1703908"/>
          </a:xfrm>
          <a:prstGeom prst="rect">
            <a:avLst/>
          </a:prstGeom>
        </p:spPr>
      </p:pic>
    </p:spTree>
    <p:extLst>
      <p:ext uri="{BB962C8B-B14F-4D97-AF65-F5344CB8AC3E}">
        <p14:creationId xmlns:p14="http://schemas.microsoft.com/office/powerpoint/2010/main" val="348200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New Face, Dean’s Office</a:t>
            </a:r>
          </a:p>
        </p:txBody>
      </p:sp>
      <p:sp>
        <p:nvSpPr>
          <p:cNvPr id="9" name="TextBox 8">
            <a:extLst>
              <a:ext uri="{FF2B5EF4-FFF2-40B4-BE49-F238E27FC236}">
                <a16:creationId xmlns:a16="http://schemas.microsoft.com/office/drawing/2014/main" id="{37B3A397-1303-4034-8866-4961E6B302A0}"/>
              </a:ext>
            </a:extLst>
          </p:cNvPr>
          <p:cNvSpPr txBox="1"/>
          <p:nvPr/>
        </p:nvSpPr>
        <p:spPr>
          <a:xfrm>
            <a:off x="5219331" y="2169051"/>
            <a:ext cx="3534816" cy="2062103"/>
          </a:xfrm>
          <a:prstGeom prst="rect">
            <a:avLst/>
          </a:prstGeom>
          <a:noFill/>
        </p:spPr>
        <p:txBody>
          <a:bodyPr wrap="square" rtlCol="0">
            <a:spAutoFit/>
          </a:bodyPr>
          <a:lstStyle/>
          <a:p>
            <a:pPr algn="ctr"/>
            <a:r>
              <a:rPr lang="en-US" sz="1600" b="1"/>
              <a:t>Dr. Teresa Banks</a:t>
            </a:r>
          </a:p>
          <a:p>
            <a:pPr marL="0" marR="0">
              <a:spcBef>
                <a:spcPts val="0"/>
              </a:spcBef>
              <a:spcAft>
                <a:spcPts val="0"/>
              </a:spcAft>
            </a:pPr>
            <a:r>
              <a:rPr lang="en-US" sz="1200" b="1" i="0">
                <a:effectLst/>
              </a:rPr>
              <a:t>Current position: ​</a:t>
            </a:r>
            <a:r>
              <a:rPr lang="en-US" sz="1200">
                <a:effectLst/>
                <a:latin typeface="Calibri" panose="020F0502020204030204" pitchFamily="34" charset="0"/>
                <a:ea typeface="Calibri" panose="020F0502020204030204" pitchFamily="34" charset="0"/>
              </a:rPr>
              <a:t>Director of Assessment, Accreditation and Accountability</a:t>
            </a:r>
          </a:p>
          <a:p>
            <a:pPr marL="0" marR="0" algn="l">
              <a:spcBef>
                <a:spcPts val="0"/>
              </a:spcBef>
              <a:spcAft>
                <a:spcPts val="0"/>
              </a:spcAft>
            </a:pPr>
            <a:r>
              <a:rPr lang="en-US" sz="1200" b="1" i="0">
                <a:effectLst/>
              </a:rPr>
              <a:t>Previous position: ​</a:t>
            </a:r>
            <a:r>
              <a:rPr lang="en-US" sz="1200">
                <a:effectLst/>
                <a:latin typeface="Calibri" panose="020F0502020204030204" pitchFamily="34" charset="0"/>
                <a:ea typeface="Calibri" panose="020F0502020204030204" pitchFamily="34" charset="0"/>
              </a:rPr>
              <a:t>Assessment Coordinator/Assistant Professor</a:t>
            </a:r>
          </a:p>
          <a:p>
            <a:pPr marL="0" marR="0">
              <a:spcBef>
                <a:spcPts val="0"/>
              </a:spcBef>
              <a:spcAft>
                <a:spcPts val="0"/>
              </a:spcAft>
            </a:pPr>
            <a:r>
              <a:rPr lang="en-US" sz="1200" b="1" i="0">
                <a:effectLst/>
              </a:rPr>
              <a:t>Teaching Area of Expertise: ​</a:t>
            </a:r>
            <a:r>
              <a:rPr lang="en-US" sz="1200" b="0" i="0">
                <a:solidFill>
                  <a:srgbClr val="212529"/>
                </a:solidFill>
                <a:effectLst/>
              </a:rPr>
              <a:t>Math and Science Methods Research focus: using data for program improvement, math for P-12 teachers and students </a:t>
            </a:r>
            <a:r>
              <a:rPr lang="en-US" sz="1200" b="1" i="0">
                <a:effectLst/>
              </a:rPr>
              <a:t>Fun fact: </a:t>
            </a:r>
            <a:r>
              <a:rPr lang="en-US" sz="1200">
                <a:effectLst/>
                <a:latin typeface="Calibri" panose="020F0502020204030204" pitchFamily="34" charset="0"/>
                <a:ea typeface="Calibri" panose="020F0502020204030204" pitchFamily="34" charset="0"/>
              </a:rPr>
              <a:t>I love sunflowers</a:t>
            </a:r>
          </a:p>
          <a:p>
            <a:pPr algn="ctr"/>
            <a:endParaRPr lang="en-US" sz="1600" b="1"/>
          </a:p>
        </p:txBody>
      </p:sp>
      <p:pic>
        <p:nvPicPr>
          <p:cNvPr id="5" name="Picture 4" descr="A close up of a logo&#10;&#10;Description automatically generated">
            <a:extLst>
              <a:ext uri="{FF2B5EF4-FFF2-40B4-BE49-F238E27FC236}">
                <a16:creationId xmlns:a16="http://schemas.microsoft.com/office/drawing/2014/main" id="{9EB0545B-7DC9-4738-899C-F75842B7EE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6" name="Picture 5">
            <a:extLst>
              <a:ext uri="{FF2B5EF4-FFF2-40B4-BE49-F238E27FC236}">
                <a16:creationId xmlns:a16="http://schemas.microsoft.com/office/drawing/2014/main" id="{F479E7BE-B77B-49CE-9617-59E8679660B4}"/>
              </a:ext>
            </a:extLst>
          </p:cNvPr>
          <p:cNvPicPr>
            <a:picLocks noChangeAspect="1"/>
          </p:cNvPicPr>
          <p:nvPr/>
        </p:nvPicPr>
        <p:blipFill>
          <a:blip r:embed="rId3" cstate="print">
            <a:extLst>
              <a:ext uri="{28A0092B-C50C-407E-A947-70E740481C1C}">
                <a14:useLocalDpi xmlns:a14="http://schemas.microsoft.com/office/drawing/2010/main"/>
              </a:ext>
            </a:extLst>
          </a:blip>
          <a:srcRect l="20806" r="20806"/>
          <a:stretch/>
        </p:blipFill>
        <p:spPr>
          <a:xfrm>
            <a:off x="3431451" y="2233461"/>
            <a:ext cx="1622326" cy="1852362"/>
          </a:xfrm>
          <a:prstGeom prst="rect">
            <a:avLst/>
          </a:prstGeom>
        </p:spPr>
      </p:pic>
    </p:spTree>
    <p:extLst>
      <p:ext uri="{BB962C8B-B14F-4D97-AF65-F5344CB8AC3E}">
        <p14:creationId xmlns:p14="http://schemas.microsoft.com/office/powerpoint/2010/main" val="400677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234140"/>
            <a:ext cx="9423137" cy="1325563"/>
          </a:xfrm>
        </p:spPr>
        <p:txBody>
          <a:bodyPr>
            <a:normAutofit/>
          </a:bodyPr>
          <a:lstStyle/>
          <a:p>
            <a:r>
              <a:rPr lang="en-US"/>
              <a:t>2023-24 COE Leadership Team</a:t>
            </a:r>
            <a:endParaRPr lang="en-US">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10" name="Picture 9">
            <a:extLst>
              <a:ext uri="{FF2B5EF4-FFF2-40B4-BE49-F238E27FC236}">
                <a16:creationId xmlns:a16="http://schemas.microsoft.com/office/drawing/2014/main" id="{0C9A1B3F-8FA0-4EDB-93D6-C5C82010951F}"/>
              </a:ext>
            </a:extLst>
          </p:cNvPr>
          <p:cNvPicPr>
            <a:picLocks noChangeAspect="1"/>
          </p:cNvPicPr>
          <p:nvPr/>
        </p:nvPicPr>
        <p:blipFill>
          <a:blip r:embed="rId3" cstate="print">
            <a:extLst>
              <a:ext uri="{28A0092B-C50C-407E-A947-70E740481C1C}">
                <a14:useLocalDpi xmlns:a14="http://schemas.microsoft.com/office/drawing/2010/main"/>
              </a:ext>
            </a:extLst>
          </a:blip>
          <a:srcRect l="18699" r="18699"/>
          <a:stretch/>
        </p:blipFill>
        <p:spPr>
          <a:xfrm>
            <a:off x="4557953" y="4988010"/>
            <a:ext cx="748064" cy="796538"/>
          </a:xfrm>
          <a:prstGeom prst="rect">
            <a:avLst/>
          </a:prstGeom>
        </p:spPr>
      </p:pic>
      <p:pic>
        <p:nvPicPr>
          <p:cNvPr id="12" name="Picture 11">
            <a:extLst>
              <a:ext uri="{FF2B5EF4-FFF2-40B4-BE49-F238E27FC236}">
                <a16:creationId xmlns:a16="http://schemas.microsoft.com/office/drawing/2014/main" id="{DC45AFDD-9DA6-4858-90B3-6F6D04FD9C1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7174" r="17207"/>
          <a:stretch/>
        </p:blipFill>
        <p:spPr>
          <a:xfrm>
            <a:off x="2584080" y="4991967"/>
            <a:ext cx="785587" cy="797342"/>
          </a:xfrm>
          <a:prstGeom prst="rect">
            <a:avLst/>
          </a:prstGeom>
        </p:spPr>
      </p:pic>
      <p:pic>
        <p:nvPicPr>
          <p:cNvPr id="13" name="Picture 12">
            <a:extLst>
              <a:ext uri="{FF2B5EF4-FFF2-40B4-BE49-F238E27FC236}">
                <a16:creationId xmlns:a16="http://schemas.microsoft.com/office/drawing/2014/main" id="{81287F92-2A4D-4C85-A396-C06E5A4BB8C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328" r="22070"/>
          <a:stretch/>
        </p:blipFill>
        <p:spPr>
          <a:xfrm>
            <a:off x="7762575" y="3334293"/>
            <a:ext cx="785587" cy="785588"/>
          </a:xfrm>
          <a:prstGeom prst="rect">
            <a:avLst/>
          </a:prstGeom>
        </p:spPr>
      </p:pic>
      <p:sp>
        <p:nvSpPr>
          <p:cNvPr id="14" name="TextBox 13">
            <a:extLst>
              <a:ext uri="{FF2B5EF4-FFF2-40B4-BE49-F238E27FC236}">
                <a16:creationId xmlns:a16="http://schemas.microsoft.com/office/drawing/2014/main" id="{A24A51B5-862D-43CA-A29E-70B0A3CC74FE}"/>
              </a:ext>
            </a:extLst>
          </p:cNvPr>
          <p:cNvSpPr txBox="1"/>
          <p:nvPr/>
        </p:nvSpPr>
        <p:spPr>
          <a:xfrm>
            <a:off x="243300" y="2486660"/>
            <a:ext cx="162991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Kandi Hill-Clarke</a:t>
            </a:r>
            <a:r>
              <a:rPr lang="en-US" sz="1100" b="0" i="0">
                <a:solidFill>
                  <a:srgbClr val="201F1E"/>
                </a:solidFill>
                <a:effectLst/>
                <a:latin typeface="Calibri" panose="020F0502020204030204" pitchFamily="34" charset="0"/>
              </a:rPr>
              <a:t> Dean</a:t>
            </a:r>
            <a:endParaRPr lang="en-US" sz="1100"/>
          </a:p>
        </p:txBody>
      </p:sp>
      <p:sp>
        <p:nvSpPr>
          <p:cNvPr id="17" name="TextBox 16">
            <a:extLst>
              <a:ext uri="{FF2B5EF4-FFF2-40B4-BE49-F238E27FC236}">
                <a16:creationId xmlns:a16="http://schemas.microsoft.com/office/drawing/2014/main" id="{B91AA2B3-57A5-4237-A780-D133A02E7DD5}"/>
              </a:ext>
            </a:extLst>
          </p:cNvPr>
          <p:cNvSpPr txBox="1"/>
          <p:nvPr/>
        </p:nvSpPr>
        <p:spPr>
          <a:xfrm>
            <a:off x="4021817" y="5858296"/>
            <a:ext cx="1807529" cy="769441"/>
          </a:xfrm>
          <a:prstGeom prst="rect">
            <a:avLst/>
          </a:prstGeom>
          <a:noFill/>
        </p:spPr>
        <p:txBody>
          <a:bodyPr wrap="square" rtlCol="0">
            <a:spAutoFit/>
          </a:bodyPr>
          <a:lstStyle/>
          <a:p>
            <a:pPr algn="ctr"/>
            <a:r>
              <a:rPr lang="en-US" sz="1100" b="1"/>
              <a:t>Dr. Teresa Banks</a:t>
            </a:r>
          </a:p>
          <a:p>
            <a:pPr algn="ctr"/>
            <a:r>
              <a:rPr lang="en-US" sz="1100"/>
              <a:t>Director of Assessment, Accreditation and Accountability</a:t>
            </a:r>
          </a:p>
        </p:txBody>
      </p:sp>
      <p:sp>
        <p:nvSpPr>
          <p:cNvPr id="19" name="TextBox 18">
            <a:extLst>
              <a:ext uri="{FF2B5EF4-FFF2-40B4-BE49-F238E27FC236}">
                <a16:creationId xmlns:a16="http://schemas.microsoft.com/office/drawing/2014/main" id="{A78F6FBF-52D4-41DA-9EE2-8109AA2AC7C0}"/>
              </a:ext>
            </a:extLst>
          </p:cNvPr>
          <p:cNvSpPr txBox="1"/>
          <p:nvPr/>
        </p:nvSpPr>
        <p:spPr>
          <a:xfrm>
            <a:off x="2073108" y="5848073"/>
            <a:ext cx="1807529" cy="430887"/>
          </a:xfrm>
          <a:prstGeom prst="rect">
            <a:avLst/>
          </a:prstGeom>
          <a:noFill/>
        </p:spPr>
        <p:txBody>
          <a:bodyPr wrap="square" rtlCol="0">
            <a:spAutoFit/>
          </a:bodyPr>
          <a:lstStyle/>
          <a:p>
            <a:pPr algn="ctr"/>
            <a:r>
              <a:rPr lang="en-US" sz="1100" b="1"/>
              <a:t>Janet Wiens</a:t>
            </a:r>
          </a:p>
          <a:p>
            <a:pPr algn="ctr"/>
            <a:r>
              <a:rPr lang="en-US" sz="1100"/>
              <a:t>Pre-Award Coordinator</a:t>
            </a:r>
          </a:p>
        </p:txBody>
      </p:sp>
      <p:sp>
        <p:nvSpPr>
          <p:cNvPr id="20" name="TextBox 19">
            <a:extLst>
              <a:ext uri="{FF2B5EF4-FFF2-40B4-BE49-F238E27FC236}">
                <a16:creationId xmlns:a16="http://schemas.microsoft.com/office/drawing/2014/main" id="{CDB9ABF1-7012-45D1-A5FA-1A1643D9366A}"/>
              </a:ext>
            </a:extLst>
          </p:cNvPr>
          <p:cNvSpPr txBox="1"/>
          <p:nvPr/>
        </p:nvSpPr>
        <p:spPr>
          <a:xfrm>
            <a:off x="7354936" y="4185958"/>
            <a:ext cx="1647529" cy="430887"/>
          </a:xfrm>
          <a:prstGeom prst="rect">
            <a:avLst/>
          </a:prstGeom>
          <a:noFill/>
        </p:spPr>
        <p:txBody>
          <a:bodyPr wrap="square" rtlCol="0">
            <a:spAutoFit/>
          </a:bodyPr>
          <a:lstStyle/>
          <a:p>
            <a:pPr algn="ctr"/>
            <a:r>
              <a:rPr lang="en-US" sz="1100" b="1"/>
              <a:t>Amy Wilson</a:t>
            </a:r>
          </a:p>
          <a:p>
            <a:pPr algn="ctr"/>
            <a:r>
              <a:rPr lang="en-US" sz="1100"/>
              <a:t>Assistant to the Dean</a:t>
            </a:r>
          </a:p>
        </p:txBody>
      </p:sp>
      <p:sp>
        <p:nvSpPr>
          <p:cNvPr id="23" name="TextBox 22">
            <a:extLst>
              <a:ext uri="{FF2B5EF4-FFF2-40B4-BE49-F238E27FC236}">
                <a16:creationId xmlns:a16="http://schemas.microsoft.com/office/drawing/2014/main" id="{D5BACAC3-9436-49C5-88EF-B3629DFF05E4}"/>
              </a:ext>
            </a:extLst>
          </p:cNvPr>
          <p:cNvSpPr txBox="1"/>
          <p:nvPr/>
        </p:nvSpPr>
        <p:spPr>
          <a:xfrm>
            <a:off x="226522" y="5849267"/>
            <a:ext cx="1647529" cy="430887"/>
          </a:xfrm>
          <a:prstGeom prst="rect">
            <a:avLst/>
          </a:prstGeom>
          <a:noFill/>
        </p:spPr>
        <p:txBody>
          <a:bodyPr wrap="square" rtlCol="0">
            <a:spAutoFit/>
          </a:bodyPr>
          <a:lstStyle/>
          <a:p>
            <a:pPr algn="ctr"/>
            <a:r>
              <a:rPr lang="en-US" sz="1100" b="1"/>
              <a:t>Tracy Williams</a:t>
            </a:r>
          </a:p>
          <a:p>
            <a:pPr algn="ctr"/>
            <a:r>
              <a:rPr lang="en-US" sz="1100"/>
              <a:t>Business Officer III</a:t>
            </a:r>
          </a:p>
        </p:txBody>
      </p:sp>
      <p:pic>
        <p:nvPicPr>
          <p:cNvPr id="5" name="Picture 4" descr="A picture containing person, blue, posing, dressed&#10;&#10;Description automatically generated">
            <a:extLst>
              <a:ext uri="{FF2B5EF4-FFF2-40B4-BE49-F238E27FC236}">
                <a16:creationId xmlns:a16="http://schemas.microsoft.com/office/drawing/2014/main" id="{1DB41A0C-4196-4880-A077-DB7E25F1B9A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4782" r="19598"/>
          <a:stretch/>
        </p:blipFill>
        <p:spPr>
          <a:xfrm>
            <a:off x="646009" y="4975360"/>
            <a:ext cx="785587" cy="798121"/>
          </a:xfrm>
          <a:prstGeom prst="rect">
            <a:avLst/>
          </a:prstGeom>
        </p:spPr>
      </p:pic>
      <p:pic>
        <p:nvPicPr>
          <p:cNvPr id="8" name="Picture 7">
            <a:extLst>
              <a:ext uri="{FF2B5EF4-FFF2-40B4-BE49-F238E27FC236}">
                <a16:creationId xmlns:a16="http://schemas.microsoft.com/office/drawing/2014/main" id="{BEF0112E-8169-4C55-901C-D4005FCAD6E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292207" y="1587752"/>
            <a:ext cx="579439" cy="857087"/>
          </a:xfrm>
          <a:prstGeom prst="rect">
            <a:avLst/>
          </a:prstGeom>
        </p:spPr>
      </p:pic>
      <p:pic>
        <p:nvPicPr>
          <p:cNvPr id="22" name="Picture 21">
            <a:extLst>
              <a:ext uri="{FF2B5EF4-FFF2-40B4-BE49-F238E27FC236}">
                <a16:creationId xmlns:a16="http://schemas.microsoft.com/office/drawing/2014/main" id="{8D9BA830-0B45-4A99-B8B7-B59629AAEE8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3863" r="19535"/>
          <a:stretch/>
        </p:blipFill>
        <p:spPr>
          <a:xfrm>
            <a:off x="646010" y="1614216"/>
            <a:ext cx="785587" cy="785587"/>
          </a:xfrm>
          <a:prstGeom prst="rect">
            <a:avLst/>
          </a:prstGeom>
        </p:spPr>
      </p:pic>
      <p:pic>
        <p:nvPicPr>
          <p:cNvPr id="24" name="Picture 23">
            <a:extLst>
              <a:ext uri="{FF2B5EF4-FFF2-40B4-BE49-F238E27FC236}">
                <a16:creationId xmlns:a16="http://schemas.microsoft.com/office/drawing/2014/main" id="{0B98E11F-460C-4604-9EF4-4FD0AC8907A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13812" r="18965"/>
          <a:stretch/>
        </p:blipFill>
        <p:spPr>
          <a:xfrm>
            <a:off x="2539897" y="1626751"/>
            <a:ext cx="785587" cy="779090"/>
          </a:xfrm>
          <a:prstGeom prst="rect">
            <a:avLst/>
          </a:prstGeom>
        </p:spPr>
      </p:pic>
      <p:pic>
        <p:nvPicPr>
          <p:cNvPr id="25" name="Picture 24">
            <a:extLst>
              <a:ext uri="{FF2B5EF4-FFF2-40B4-BE49-F238E27FC236}">
                <a16:creationId xmlns:a16="http://schemas.microsoft.com/office/drawing/2014/main" id="{BB872BC0-5F2B-4CDA-AFA8-91E9E057288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4536" r="14536"/>
          <a:stretch/>
        </p:blipFill>
        <p:spPr>
          <a:xfrm>
            <a:off x="4433784" y="1614217"/>
            <a:ext cx="834895" cy="785587"/>
          </a:xfrm>
          <a:prstGeom prst="rect">
            <a:avLst/>
          </a:prstGeom>
        </p:spPr>
      </p:pic>
      <p:pic>
        <p:nvPicPr>
          <p:cNvPr id="7" name="Picture 6" descr="A picture containing person, wall, shirt, smiling&#10;&#10;Description automatically generated">
            <a:extLst>
              <a:ext uri="{FF2B5EF4-FFF2-40B4-BE49-F238E27FC236}">
                <a16:creationId xmlns:a16="http://schemas.microsoft.com/office/drawing/2014/main" id="{9062167B-FA2E-4E97-8CFE-3AA09FF5043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16018" r="18387"/>
          <a:stretch/>
        </p:blipFill>
        <p:spPr>
          <a:xfrm>
            <a:off x="670191" y="3376889"/>
            <a:ext cx="785587" cy="798121"/>
          </a:xfrm>
          <a:prstGeom prst="rect">
            <a:avLst/>
          </a:prstGeom>
        </p:spPr>
      </p:pic>
      <p:pic>
        <p:nvPicPr>
          <p:cNvPr id="26" name="Picture 25">
            <a:extLst>
              <a:ext uri="{FF2B5EF4-FFF2-40B4-BE49-F238E27FC236}">
                <a16:creationId xmlns:a16="http://schemas.microsoft.com/office/drawing/2014/main" id="{6B407BA5-ABB3-4069-B203-1C0EF559ACDF}"/>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7762576" y="1614215"/>
            <a:ext cx="785587" cy="785587"/>
          </a:xfrm>
          <a:prstGeom prst="rect">
            <a:avLst/>
          </a:prstGeom>
        </p:spPr>
      </p:pic>
      <p:pic>
        <p:nvPicPr>
          <p:cNvPr id="27" name="Picture 26">
            <a:extLst>
              <a:ext uri="{FF2B5EF4-FFF2-40B4-BE49-F238E27FC236}">
                <a16:creationId xmlns:a16="http://schemas.microsoft.com/office/drawing/2014/main" id="{55BA1B51-C2C1-4C5A-BDB7-FAB0ED633E04}"/>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2696308" y="3371222"/>
            <a:ext cx="561133" cy="785587"/>
          </a:xfrm>
          <a:prstGeom prst="rect">
            <a:avLst/>
          </a:prstGeom>
        </p:spPr>
      </p:pic>
      <p:pic>
        <p:nvPicPr>
          <p:cNvPr id="28" name="Picture 27">
            <a:extLst>
              <a:ext uri="{FF2B5EF4-FFF2-40B4-BE49-F238E27FC236}">
                <a16:creationId xmlns:a16="http://schemas.microsoft.com/office/drawing/2014/main" id="{757DBA78-A0C5-4B78-8ADA-223B61C4533F}"/>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4526290" y="3334294"/>
            <a:ext cx="785587" cy="785587"/>
          </a:xfrm>
          <a:prstGeom prst="rect">
            <a:avLst/>
          </a:prstGeom>
        </p:spPr>
      </p:pic>
      <p:pic>
        <p:nvPicPr>
          <p:cNvPr id="29" name="Picture 28">
            <a:extLst>
              <a:ext uri="{FF2B5EF4-FFF2-40B4-BE49-F238E27FC236}">
                <a16:creationId xmlns:a16="http://schemas.microsoft.com/office/drawing/2014/main" id="{CE8EDE1D-5393-4C61-869A-2A166C212F3C}"/>
              </a:ext>
            </a:extLst>
          </p:cNvPr>
          <p:cNvPicPr>
            <a:picLocks noChangeAspect="1"/>
          </p:cNvPicPr>
          <p:nvPr/>
        </p:nvPicPr>
        <p:blipFill>
          <a:blip r:embed="rId15">
            <a:extLst>
              <a:ext uri="{28A0092B-C50C-407E-A947-70E740481C1C}">
                <a14:useLocalDpi xmlns:a14="http://schemas.microsoft.com/office/drawing/2010/main"/>
              </a:ext>
            </a:extLst>
          </a:blip>
          <a:srcRect/>
          <a:stretch/>
        </p:blipFill>
        <p:spPr>
          <a:xfrm>
            <a:off x="6278273" y="3356129"/>
            <a:ext cx="638547" cy="800312"/>
          </a:xfrm>
          <a:prstGeom prst="rect">
            <a:avLst/>
          </a:prstGeom>
        </p:spPr>
      </p:pic>
      <p:sp>
        <p:nvSpPr>
          <p:cNvPr id="30" name="TextBox 29">
            <a:extLst>
              <a:ext uri="{FF2B5EF4-FFF2-40B4-BE49-F238E27FC236}">
                <a16:creationId xmlns:a16="http://schemas.microsoft.com/office/drawing/2014/main" id="{35A8F808-9F47-4AA8-9B8C-8F40ACE80682}"/>
              </a:ext>
            </a:extLst>
          </p:cNvPr>
          <p:cNvSpPr txBox="1"/>
          <p:nvPr/>
        </p:nvSpPr>
        <p:spPr>
          <a:xfrm>
            <a:off x="2128364" y="2486660"/>
            <a:ext cx="162991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Steve Zanskas </a:t>
            </a:r>
            <a:r>
              <a:rPr lang="en-US" sz="1100" i="0">
                <a:solidFill>
                  <a:srgbClr val="201F1E"/>
                </a:solidFill>
                <a:effectLst/>
                <a:latin typeface="Calibri" panose="020F0502020204030204" pitchFamily="34" charset="0"/>
              </a:rPr>
              <a:t>Associate Dean</a:t>
            </a:r>
            <a:endParaRPr lang="en-US" sz="1100"/>
          </a:p>
        </p:txBody>
      </p:sp>
      <p:sp>
        <p:nvSpPr>
          <p:cNvPr id="31" name="TextBox 30">
            <a:extLst>
              <a:ext uri="{FF2B5EF4-FFF2-40B4-BE49-F238E27FC236}">
                <a16:creationId xmlns:a16="http://schemas.microsoft.com/office/drawing/2014/main" id="{B43F5718-8D45-429F-980D-ED6E73A380EE}"/>
              </a:ext>
            </a:extLst>
          </p:cNvPr>
          <p:cNvSpPr txBox="1"/>
          <p:nvPr/>
        </p:nvSpPr>
        <p:spPr>
          <a:xfrm>
            <a:off x="4046984" y="2486660"/>
            <a:ext cx="162991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Celia Anderson </a:t>
            </a:r>
          </a:p>
          <a:p>
            <a:pPr algn="ctr"/>
            <a:r>
              <a:rPr lang="en-US" sz="1100" i="0">
                <a:solidFill>
                  <a:srgbClr val="201F1E"/>
                </a:solidFill>
                <a:effectLst/>
                <a:latin typeface="Calibri" panose="020F0502020204030204" pitchFamily="34" charset="0"/>
              </a:rPr>
              <a:t>Interim Assistant Dean</a:t>
            </a:r>
            <a:endParaRPr lang="en-US" sz="1100"/>
          </a:p>
        </p:txBody>
      </p:sp>
      <p:sp>
        <p:nvSpPr>
          <p:cNvPr id="32" name="TextBox 31">
            <a:extLst>
              <a:ext uri="{FF2B5EF4-FFF2-40B4-BE49-F238E27FC236}">
                <a16:creationId xmlns:a16="http://schemas.microsoft.com/office/drawing/2014/main" id="{C197BB0D-2A56-4D32-A74A-84E54CD45021}"/>
              </a:ext>
            </a:extLst>
          </p:cNvPr>
          <p:cNvSpPr txBox="1"/>
          <p:nvPr/>
        </p:nvSpPr>
        <p:spPr>
          <a:xfrm>
            <a:off x="5766971" y="2486660"/>
            <a:ext cx="1629910" cy="600164"/>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Nichelle Robinson </a:t>
            </a:r>
            <a:r>
              <a:rPr lang="en-US" sz="1100" i="0">
                <a:solidFill>
                  <a:srgbClr val="201F1E"/>
                </a:solidFill>
                <a:effectLst/>
                <a:latin typeface="Calibri" panose="020F0502020204030204" pitchFamily="34" charset="0"/>
              </a:rPr>
              <a:t>Director of Teacher Ed &amp; Clinical Practice</a:t>
            </a:r>
            <a:endParaRPr lang="en-US" sz="1100"/>
          </a:p>
        </p:txBody>
      </p:sp>
      <p:sp>
        <p:nvSpPr>
          <p:cNvPr id="33" name="TextBox 32">
            <a:extLst>
              <a:ext uri="{FF2B5EF4-FFF2-40B4-BE49-F238E27FC236}">
                <a16:creationId xmlns:a16="http://schemas.microsoft.com/office/drawing/2014/main" id="{B31BA98C-0615-4645-BF8B-B50EC1D0D721}"/>
              </a:ext>
            </a:extLst>
          </p:cNvPr>
          <p:cNvSpPr txBox="1"/>
          <p:nvPr/>
        </p:nvSpPr>
        <p:spPr>
          <a:xfrm>
            <a:off x="7353742" y="2487126"/>
            <a:ext cx="1629910" cy="600164"/>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Pamela </a:t>
            </a:r>
            <a:r>
              <a:rPr lang="en-US" sz="1100" b="1" i="0" err="1">
                <a:solidFill>
                  <a:srgbClr val="201F1E"/>
                </a:solidFill>
                <a:effectLst/>
                <a:latin typeface="Calibri" panose="020F0502020204030204" pitchFamily="34" charset="0"/>
              </a:rPr>
              <a:t>Cogdal</a:t>
            </a:r>
            <a:r>
              <a:rPr lang="en-US" sz="1100" b="1" i="0">
                <a:solidFill>
                  <a:srgbClr val="201F1E"/>
                </a:solidFill>
                <a:effectLst/>
                <a:latin typeface="Calibri" panose="020F0502020204030204" pitchFamily="34" charset="0"/>
              </a:rPr>
              <a:t> </a:t>
            </a:r>
            <a:r>
              <a:rPr lang="en-US" sz="1100" i="0">
                <a:solidFill>
                  <a:srgbClr val="201F1E"/>
                </a:solidFill>
                <a:effectLst/>
                <a:latin typeface="Calibri" panose="020F0502020204030204" pitchFamily="34" charset="0"/>
              </a:rPr>
              <a:t>Department Chair, CEPR (effective 9/1/22)</a:t>
            </a:r>
            <a:endParaRPr lang="en-US" sz="1100"/>
          </a:p>
        </p:txBody>
      </p:sp>
      <p:sp>
        <p:nvSpPr>
          <p:cNvPr id="34" name="TextBox 33">
            <a:extLst>
              <a:ext uri="{FF2B5EF4-FFF2-40B4-BE49-F238E27FC236}">
                <a16:creationId xmlns:a16="http://schemas.microsoft.com/office/drawing/2014/main" id="{28BE8D89-0DA9-4476-B66F-CE2FB51DEA64}"/>
              </a:ext>
            </a:extLst>
          </p:cNvPr>
          <p:cNvSpPr txBox="1"/>
          <p:nvPr/>
        </p:nvSpPr>
        <p:spPr>
          <a:xfrm>
            <a:off x="251689" y="4242184"/>
            <a:ext cx="162991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Sandra Nichols </a:t>
            </a:r>
            <a:r>
              <a:rPr lang="en-US" sz="1100" i="0">
                <a:solidFill>
                  <a:srgbClr val="201F1E"/>
                </a:solidFill>
                <a:effectLst/>
                <a:latin typeface="Calibri" panose="020F0502020204030204" pitchFamily="34" charset="0"/>
              </a:rPr>
              <a:t>Department Chair, ICL</a:t>
            </a:r>
            <a:endParaRPr lang="en-US" sz="1100"/>
          </a:p>
        </p:txBody>
      </p:sp>
      <p:sp>
        <p:nvSpPr>
          <p:cNvPr id="35" name="TextBox 34">
            <a:extLst>
              <a:ext uri="{FF2B5EF4-FFF2-40B4-BE49-F238E27FC236}">
                <a16:creationId xmlns:a16="http://schemas.microsoft.com/office/drawing/2014/main" id="{96100D3B-EED8-44A8-9DCA-A69E2623A45F}"/>
              </a:ext>
            </a:extLst>
          </p:cNvPr>
          <p:cNvSpPr txBox="1"/>
          <p:nvPr/>
        </p:nvSpPr>
        <p:spPr>
          <a:xfrm>
            <a:off x="2115053" y="4242184"/>
            <a:ext cx="171872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a:t>
            </a:r>
            <a:r>
              <a:rPr lang="en-US" sz="1100" b="1">
                <a:solidFill>
                  <a:srgbClr val="201F1E"/>
                </a:solidFill>
                <a:latin typeface="Calibri" panose="020F0502020204030204" pitchFamily="34" charset="0"/>
              </a:rPr>
              <a:t>Alison Happel-</a:t>
            </a:r>
            <a:r>
              <a:rPr lang="en-US" sz="1100" b="1" err="1">
                <a:solidFill>
                  <a:srgbClr val="201F1E"/>
                </a:solidFill>
                <a:latin typeface="Calibri" panose="020F0502020204030204" pitchFamily="34" charset="0"/>
              </a:rPr>
              <a:t>Parkins</a:t>
            </a:r>
            <a:endParaRPr lang="en-US" sz="1100" b="1">
              <a:solidFill>
                <a:srgbClr val="201F1E"/>
              </a:solidFill>
              <a:latin typeface="Calibri" panose="020F0502020204030204" pitchFamily="34" charset="0"/>
            </a:endParaRPr>
          </a:p>
          <a:p>
            <a:pPr algn="ctr"/>
            <a:r>
              <a:rPr lang="en-US" sz="1100" i="0">
                <a:solidFill>
                  <a:srgbClr val="201F1E"/>
                </a:solidFill>
                <a:effectLst/>
                <a:latin typeface="Calibri" panose="020F0502020204030204" pitchFamily="34" charset="0"/>
              </a:rPr>
              <a:t>Department Chair, LEAD</a:t>
            </a:r>
            <a:endParaRPr lang="en-US" sz="1100"/>
          </a:p>
        </p:txBody>
      </p:sp>
      <p:sp>
        <p:nvSpPr>
          <p:cNvPr id="36" name="TextBox 35">
            <a:extLst>
              <a:ext uri="{FF2B5EF4-FFF2-40B4-BE49-F238E27FC236}">
                <a16:creationId xmlns:a16="http://schemas.microsoft.com/office/drawing/2014/main" id="{60A8DFD4-63F7-45C8-A0AD-A6E1C26440B7}"/>
              </a:ext>
            </a:extLst>
          </p:cNvPr>
          <p:cNvSpPr txBox="1"/>
          <p:nvPr/>
        </p:nvSpPr>
        <p:spPr>
          <a:xfrm>
            <a:off x="4057716" y="4242182"/>
            <a:ext cx="173573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Leigh Harrell-Williams</a:t>
            </a:r>
            <a:r>
              <a:rPr lang="en-US" sz="1100" i="0">
                <a:solidFill>
                  <a:srgbClr val="201F1E"/>
                </a:solidFill>
                <a:effectLst/>
                <a:latin typeface="Calibri" panose="020F0502020204030204" pitchFamily="34" charset="0"/>
              </a:rPr>
              <a:t> Dean’s Faculty Fellow</a:t>
            </a:r>
            <a:endParaRPr lang="en-US" sz="1100"/>
          </a:p>
        </p:txBody>
      </p:sp>
      <p:sp>
        <p:nvSpPr>
          <p:cNvPr id="37" name="TextBox 36">
            <a:extLst>
              <a:ext uri="{FF2B5EF4-FFF2-40B4-BE49-F238E27FC236}">
                <a16:creationId xmlns:a16="http://schemas.microsoft.com/office/drawing/2014/main" id="{93761EB1-4B33-47EA-AC22-DA75A8B2ACB0}"/>
              </a:ext>
            </a:extLst>
          </p:cNvPr>
          <p:cNvSpPr txBox="1"/>
          <p:nvPr/>
        </p:nvSpPr>
        <p:spPr>
          <a:xfrm>
            <a:off x="5782592" y="4242182"/>
            <a:ext cx="1629910" cy="430887"/>
          </a:xfrm>
          <a:prstGeom prst="rect">
            <a:avLst/>
          </a:prstGeom>
          <a:noFill/>
        </p:spPr>
        <p:txBody>
          <a:bodyPr wrap="square" rtlCol="0">
            <a:spAutoFit/>
          </a:bodyPr>
          <a:lstStyle/>
          <a:p>
            <a:pPr algn="ctr"/>
            <a:r>
              <a:rPr lang="en-US" sz="1100" b="1" i="0">
                <a:solidFill>
                  <a:srgbClr val="201F1E"/>
                </a:solidFill>
                <a:effectLst/>
                <a:latin typeface="Calibri" panose="020F0502020204030204" pitchFamily="34" charset="0"/>
              </a:rPr>
              <a:t>Dr. Beverly Cross </a:t>
            </a:r>
          </a:p>
          <a:p>
            <a:pPr algn="ctr"/>
            <a:r>
              <a:rPr lang="en-US" sz="1100" i="0">
                <a:solidFill>
                  <a:srgbClr val="201F1E"/>
                </a:solidFill>
                <a:effectLst/>
                <a:latin typeface="Calibri" panose="020F0502020204030204" pitchFamily="34" charset="0"/>
              </a:rPr>
              <a:t>Chair of Excellence</a:t>
            </a:r>
            <a:endParaRPr lang="en-US" sz="1100"/>
          </a:p>
        </p:txBody>
      </p:sp>
      <p:sp>
        <p:nvSpPr>
          <p:cNvPr id="6" name="TextBox 5">
            <a:extLst>
              <a:ext uri="{FF2B5EF4-FFF2-40B4-BE49-F238E27FC236}">
                <a16:creationId xmlns:a16="http://schemas.microsoft.com/office/drawing/2014/main" id="{3C75C5B9-A960-4423-56D9-C234EDCD965F}"/>
              </a:ext>
            </a:extLst>
          </p:cNvPr>
          <p:cNvSpPr txBox="1"/>
          <p:nvPr/>
        </p:nvSpPr>
        <p:spPr>
          <a:xfrm>
            <a:off x="5722794" y="5847229"/>
            <a:ext cx="1807529" cy="430887"/>
          </a:xfrm>
          <a:prstGeom prst="rect">
            <a:avLst/>
          </a:prstGeom>
          <a:noFill/>
        </p:spPr>
        <p:txBody>
          <a:bodyPr wrap="square" rtlCol="0">
            <a:spAutoFit/>
          </a:bodyPr>
          <a:lstStyle/>
          <a:p>
            <a:pPr algn="ctr"/>
            <a:r>
              <a:rPr lang="en-US" sz="1100" b="1"/>
              <a:t>Dr. Todd A. Zoblotsky</a:t>
            </a:r>
          </a:p>
          <a:p>
            <a:pPr algn="ctr"/>
            <a:r>
              <a:rPr lang="en-US" sz="1100"/>
              <a:t>Research Director, CREP</a:t>
            </a:r>
          </a:p>
        </p:txBody>
      </p:sp>
      <p:pic>
        <p:nvPicPr>
          <p:cNvPr id="1026" name="Picture 2" descr="Picture of Todd Zoblotsky">
            <a:extLst>
              <a:ext uri="{FF2B5EF4-FFF2-40B4-BE49-F238E27FC236}">
                <a16:creationId xmlns:a16="http://schemas.microsoft.com/office/drawing/2014/main" id="{CB612D88-E199-EE6C-9E9B-1C5DCBF6AB6D}"/>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278272" y="4934282"/>
            <a:ext cx="638548" cy="89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49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E01-8084-4B26-A3C7-21704A946EBB}"/>
              </a:ext>
            </a:extLst>
          </p:cNvPr>
          <p:cNvSpPr>
            <a:spLocks noGrp="1"/>
          </p:cNvSpPr>
          <p:nvPr>
            <p:ph type="title"/>
          </p:nvPr>
        </p:nvSpPr>
        <p:spPr/>
        <p:txBody>
          <a:bodyPr/>
          <a:lstStyle/>
          <a:p>
            <a:r>
              <a:rPr lang="en-US"/>
              <a:t>New Face, Office of Teacher and </a:t>
            </a:r>
            <a:br>
              <a:rPr lang="en-US"/>
            </a:br>
            <a:r>
              <a:rPr lang="en-US"/>
              <a:t>Clinical Practice</a:t>
            </a:r>
          </a:p>
        </p:txBody>
      </p:sp>
      <p:sp>
        <p:nvSpPr>
          <p:cNvPr id="9" name="TextBox 8">
            <a:extLst>
              <a:ext uri="{FF2B5EF4-FFF2-40B4-BE49-F238E27FC236}">
                <a16:creationId xmlns:a16="http://schemas.microsoft.com/office/drawing/2014/main" id="{37B3A397-1303-4034-8866-4961E6B302A0}"/>
              </a:ext>
            </a:extLst>
          </p:cNvPr>
          <p:cNvSpPr txBox="1"/>
          <p:nvPr/>
        </p:nvSpPr>
        <p:spPr>
          <a:xfrm>
            <a:off x="5079966" y="2127106"/>
            <a:ext cx="3534816" cy="2431435"/>
          </a:xfrm>
          <a:prstGeom prst="rect">
            <a:avLst/>
          </a:prstGeom>
          <a:noFill/>
        </p:spPr>
        <p:txBody>
          <a:bodyPr wrap="square" rtlCol="0">
            <a:spAutoFit/>
          </a:bodyPr>
          <a:lstStyle/>
          <a:p>
            <a:pPr algn="ctr"/>
            <a:r>
              <a:rPr lang="en-US" sz="1600" b="1"/>
              <a:t>Courtney Garland</a:t>
            </a:r>
          </a:p>
          <a:p>
            <a:pPr marL="0" marR="0" algn="l">
              <a:spcBef>
                <a:spcPts val="0"/>
              </a:spcBef>
              <a:spcAft>
                <a:spcPts val="0"/>
              </a:spcAft>
            </a:pPr>
            <a:r>
              <a:rPr lang="en-US" sz="1200" b="1" i="0">
                <a:effectLst/>
              </a:rPr>
              <a:t>Current position: ​</a:t>
            </a:r>
            <a:r>
              <a:rPr lang="en-US" sz="1200" b="0" i="0">
                <a:solidFill>
                  <a:srgbClr val="212529"/>
                </a:solidFill>
                <a:effectLst/>
              </a:rPr>
              <a:t>Project Coordinator - River City Partnership Teachers Program (College of Education)</a:t>
            </a:r>
          </a:p>
          <a:p>
            <a:pPr marL="0" marR="0" algn="l">
              <a:spcBef>
                <a:spcPts val="0"/>
              </a:spcBef>
              <a:spcAft>
                <a:spcPts val="0"/>
              </a:spcAft>
            </a:pPr>
            <a:r>
              <a:rPr lang="en-US" sz="1200" b="1" i="0">
                <a:effectLst/>
              </a:rPr>
              <a:t>Previous position: ​</a:t>
            </a:r>
            <a:r>
              <a:rPr lang="en-US" sz="1200" b="0" i="0">
                <a:solidFill>
                  <a:srgbClr val="212529"/>
                </a:solidFill>
                <a:effectLst/>
              </a:rPr>
              <a:t>Academic Advisor/Student Retention Specialist</a:t>
            </a:r>
          </a:p>
          <a:p>
            <a:r>
              <a:rPr lang="en-US" sz="1200" b="1" i="0">
                <a:effectLst/>
              </a:rPr>
              <a:t>Research/Teaching Interests: ​</a:t>
            </a:r>
            <a:r>
              <a:rPr lang="en-US" sz="1200" b="0" i="0">
                <a:solidFill>
                  <a:srgbClr val="212529"/>
                </a:solidFill>
                <a:effectLst/>
                <a:latin typeface="proxima-nova"/>
              </a:rPr>
              <a:t>“Lack of diverse women in Strategic leadership roles at colleges and universities.”</a:t>
            </a:r>
          </a:p>
          <a:p>
            <a:r>
              <a:rPr lang="en-US" sz="1200" b="1" i="0">
                <a:effectLst/>
              </a:rPr>
              <a:t>Area of Expertise: ​</a:t>
            </a:r>
            <a:r>
              <a:rPr lang="en-US" sz="1200" b="0" i="0">
                <a:solidFill>
                  <a:srgbClr val="212529"/>
                </a:solidFill>
                <a:effectLst/>
                <a:latin typeface="proxima-nova"/>
              </a:rPr>
              <a:t> </a:t>
            </a:r>
            <a:r>
              <a:rPr lang="en-US" sz="1200" b="0" i="0">
                <a:solidFill>
                  <a:srgbClr val="212529"/>
                </a:solidFill>
                <a:effectLst/>
              </a:rPr>
              <a:t>Communication, leadership, mentoring, time management/organizational skills </a:t>
            </a:r>
            <a:r>
              <a:rPr lang="en-US" sz="1200" b="1" i="0">
                <a:effectLst/>
              </a:rPr>
              <a:t>Fun fact: ​​</a:t>
            </a:r>
            <a:r>
              <a:rPr lang="en-US" sz="1200">
                <a:solidFill>
                  <a:srgbClr val="212529"/>
                </a:solidFill>
              </a:rPr>
              <a:t> </a:t>
            </a:r>
            <a:r>
              <a:rPr lang="en-US" sz="1200" b="0" i="0">
                <a:solidFill>
                  <a:srgbClr val="212529"/>
                </a:solidFill>
                <a:effectLst/>
              </a:rPr>
              <a:t>“I’ll be bringing in 2024 in Ghana.”</a:t>
            </a:r>
            <a:endParaRPr lang="en-US" sz="1200" i="0">
              <a:effectLst/>
            </a:endParaRPr>
          </a:p>
          <a:p>
            <a:pPr algn="ctr"/>
            <a:endParaRPr lang="en-US" sz="1600" b="1"/>
          </a:p>
        </p:txBody>
      </p:sp>
      <p:pic>
        <p:nvPicPr>
          <p:cNvPr id="5" name="Picture 4" descr="A close up of a logo&#10;&#10;Description automatically generated">
            <a:extLst>
              <a:ext uri="{FF2B5EF4-FFF2-40B4-BE49-F238E27FC236}">
                <a16:creationId xmlns:a16="http://schemas.microsoft.com/office/drawing/2014/main" id="{9EB0545B-7DC9-4738-899C-F75842B7EE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6" name="Picture 5">
            <a:extLst>
              <a:ext uri="{FF2B5EF4-FFF2-40B4-BE49-F238E27FC236}">
                <a16:creationId xmlns:a16="http://schemas.microsoft.com/office/drawing/2014/main" id="{F479E7BE-B77B-49CE-9617-59E8679660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638" r="13990"/>
          <a:stretch/>
        </p:blipFill>
        <p:spPr>
          <a:xfrm>
            <a:off x="3028336" y="2255267"/>
            <a:ext cx="1936954" cy="1789086"/>
          </a:xfrm>
          <a:prstGeom prst="rect">
            <a:avLst/>
          </a:prstGeom>
        </p:spPr>
      </p:pic>
    </p:spTree>
    <p:extLst>
      <p:ext uri="{BB962C8B-B14F-4D97-AF65-F5344CB8AC3E}">
        <p14:creationId xmlns:p14="http://schemas.microsoft.com/office/powerpoint/2010/main" val="269930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5" name="TextBox 4">
            <a:extLst>
              <a:ext uri="{FF2B5EF4-FFF2-40B4-BE49-F238E27FC236}">
                <a16:creationId xmlns:a16="http://schemas.microsoft.com/office/drawing/2014/main" id="{23BC638E-771C-42F9-9E99-B73359625DB1}"/>
              </a:ext>
            </a:extLst>
          </p:cNvPr>
          <p:cNvSpPr txBox="1"/>
          <p:nvPr/>
        </p:nvSpPr>
        <p:spPr>
          <a:xfrm>
            <a:off x="1632857" y="982789"/>
            <a:ext cx="8005665" cy="769441"/>
          </a:xfrm>
          <a:prstGeom prst="rect">
            <a:avLst/>
          </a:prstGeom>
          <a:noFill/>
        </p:spPr>
        <p:txBody>
          <a:bodyPr wrap="square" rtlCol="0">
            <a:spAutoFit/>
          </a:bodyPr>
          <a:lstStyle/>
          <a:p>
            <a:pPr algn="ctr"/>
            <a:r>
              <a:rPr lang="en-US" sz="4400">
                <a:solidFill>
                  <a:srgbClr val="042CA1"/>
                </a:solidFill>
                <a:latin typeface="Freestyle Script" panose="030804020302050B0404" pitchFamily="66" charset="0"/>
              </a:rPr>
              <a:t>Have a wonderful and productive year!</a:t>
            </a:r>
          </a:p>
        </p:txBody>
      </p:sp>
      <p:pic>
        <p:nvPicPr>
          <p:cNvPr id="8" name="Picture 7">
            <a:extLst>
              <a:ext uri="{FF2B5EF4-FFF2-40B4-BE49-F238E27FC236}">
                <a16:creationId xmlns:a16="http://schemas.microsoft.com/office/drawing/2014/main" id="{63544730-8EFC-476C-BD6D-5D1E821CEB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217599" y="2141986"/>
            <a:ext cx="4626865" cy="3082648"/>
          </a:xfrm>
          <a:prstGeom prst="rect">
            <a:avLst/>
          </a:prstGeom>
        </p:spPr>
      </p:pic>
    </p:spTree>
    <p:extLst>
      <p:ext uri="{BB962C8B-B14F-4D97-AF65-F5344CB8AC3E}">
        <p14:creationId xmlns:p14="http://schemas.microsoft.com/office/powerpoint/2010/main" val="313549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234140"/>
            <a:ext cx="9423137" cy="1325563"/>
          </a:xfrm>
        </p:spPr>
        <p:txBody>
          <a:bodyPr>
            <a:normAutofit/>
          </a:bodyPr>
          <a:lstStyle/>
          <a:p>
            <a:r>
              <a:rPr lang="en-US"/>
              <a:t>Approved Faculty Searches and </a:t>
            </a:r>
            <a:br>
              <a:rPr lang="en-US"/>
            </a:br>
            <a:r>
              <a:rPr lang="en-US"/>
              <a:t>Staff Postings</a:t>
            </a:r>
            <a:endParaRPr lang="en-US" sz="1800">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sp>
        <p:nvSpPr>
          <p:cNvPr id="5" name="TextBox 4">
            <a:extLst>
              <a:ext uri="{FF2B5EF4-FFF2-40B4-BE49-F238E27FC236}">
                <a16:creationId xmlns:a16="http://schemas.microsoft.com/office/drawing/2014/main" id="{23BC638E-771C-42F9-9E99-B73359625DB1}"/>
              </a:ext>
            </a:extLst>
          </p:cNvPr>
          <p:cNvSpPr txBox="1"/>
          <p:nvPr/>
        </p:nvSpPr>
        <p:spPr>
          <a:xfrm>
            <a:off x="621437" y="1559703"/>
            <a:ext cx="9294920" cy="5539978"/>
          </a:xfrm>
          <a:prstGeom prst="rect">
            <a:avLst/>
          </a:prstGeom>
          <a:noFill/>
        </p:spPr>
        <p:txBody>
          <a:bodyPr wrap="square" numCol="2" rtlCol="0">
            <a:spAutoFit/>
          </a:bodyPr>
          <a:lstStyle/>
          <a:p>
            <a:pPr marL="285750" indent="-285750">
              <a:buFont typeface="Arial" panose="020B0604020202020204" pitchFamily="34" charset="0"/>
              <a:buChar char="•"/>
            </a:pPr>
            <a:r>
              <a:rPr lang="en-US" b="0" i="0">
                <a:solidFill>
                  <a:srgbClr val="201F1E"/>
                </a:solidFill>
                <a:effectLst/>
              </a:rPr>
              <a:t>Approved 2023-24 Faculty </a:t>
            </a:r>
            <a:r>
              <a:rPr lang="en-US"/>
              <a:t>Searches and Staff Postings</a:t>
            </a:r>
          </a:p>
          <a:p>
            <a:pPr marL="742950" lvl="1" indent="-285750">
              <a:buFont typeface="Arial" panose="020B0604020202020204" pitchFamily="34" charset="0"/>
              <a:buChar char="•"/>
            </a:pPr>
            <a:r>
              <a:rPr lang="en-US" sz="1600"/>
              <a:t>CEPR</a:t>
            </a:r>
          </a:p>
          <a:p>
            <a:pPr marL="1200150" lvl="2" indent="-285750">
              <a:buFont typeface="Arial" panose="020B0604020202020204" pitchFamily="34" charset="0"/>
              <a:buChar char="•"/>
            </a:pPr>
            <a:r>
              <a:rPr lang="en-US" sz="1600"/>
              <a:t>T/T Assistant Professor, COUN PSYCH</a:t>
            </a:r>
          </a:p>
          <a:p>
            <a:pPr marL="1200150" lvl="2" indent="-285750">
              <a:buFont typeface="Arial" panose="020B0604020202020204" pitchFamily="34" charset="0"/>
              <a:buChar char="•"/>
            </a:pPr>
            <a:r>
              <a:rPr lang="en-US" sz="1600"/>
              <a:t>T/T Assistant Professor, CLIN REHAB COUN</a:t>
            </a:r>
          </a:p>
          <a:p>
            <a:pPr marL="1200150" lvl="2" indent="-285750">
              <a:buFont typeface="Arial" panose="020B0604020202020204" pitchFamily="34" charset="0"/>
              <a:buChar char="•"/>
            </a:pPr>
            <a:r>
              <a:rPr lang="en-US" sz="1600"/>
              <a:t>Clinical Assistant Professor, COUN</a:t>
            </a:r>
          </a:p>
          <a:p>
            <a:pPr marL="742950" lvl="1" indent="-285750">
              <a:buFont typeface="Arial" panose="020B0604020202020204" pitchFamily="34" charset="0"/>
              <a:buChar char="•"/>
            </a:pPr>
            <a:r>
              <a:rPr lang="en-US" sz="1600"/>
              <a:t>ICL</a:t>
            </a:r>
          </a:p>
          <a:p>
            <a:pPr marL="1200150" lvl="2" indent="-285750">
              <a:buFont typeface="Arial" panose="020B0604020202020204" pitchFamily="34" charset="0"/>
              <a:buChar char="•"/>
            </a:pPr>
            <a:r>
              <a:rPr lang="en-US" sz="1600"/>
              <a:t>T/T Assistant/Associate, SPED</a:t>
            </a:r>
          </a:p>
          <a:p>
            <a:pPr marL="1200150" lvl="2" indent="-285750">
              <a:buFont typeface="Arial" panose="020B0604020202020204" pitchFamily="34" charset="0"/>
              <a:buChar char="•"/>
            </a:pPr>
            <a:r>
              <a:rPr lang="en-US" sz="1600"/>
              <a:t>Clinical Assistant Professor, SPED-</a:t>
            </a:r>
            <a:r>
              <a:rPr lang="en-US" sz="1600" err="1"/>
              <a:t>Lambuth</a:t>
            </a:r>
            <a:endParaRPr lang="en-US" sz="1600"/>
          </a:p>
          <a:p>
            <a:pPr marL="742950" lvl="1" indent="-285750">
              <a:buFont typeface="Arial" panose="020B0604020202020204" pitchFamily="34" charset="0"/>
              <a:buChar char="•"/>
            </a:pPr>
            <a:r>
              <a:rPr lang="en-US" sz="1600"/>
              <a:t>LEAD</a:t>
            </a:r>
          </a:p>
          <a:p>
            <a:pPr marL="1200150" lvl="2" indent="-285750">
              <a:buFont typeface="Arial" panose="020B0604020202020204" pitchFamily="34" charset="0"/>
              <a:buChar char="•"/>
            </a:pPr>
            <a:r>
              <a:rPr lang="en-US" sz="1600"/>
              <a:t>T/T Assistant Professor, HIAD</a:t>
            </a:r>
          </a:p>
          <a:p>
            <a:pPr marL="1200150" lvl="2" indent="-285750">
              <a:buFont typeface="Arial" panose="020B0604020202020204" pitchFamily="34" charset="0"/>
              <a:buChar char="•"/>
            </a:pPr>
            <a:r>
              <a:rPr lang="en-US" sz="1600"/>
              <a:t>Department Chair, Associate/Professor</a:t>
            </a:r>
          </a:p>
          <a:p>
            <a:pPr marL="742950" lvl="1" indent="-285750">
              <a:buFont typeface="Arial" panose="020B0604020202020204" pitchFamily="34" charset="0"/>
              <a:buChar char="•"/>
            </a:pPr>
            <a:r>
              <a:rPr lang="en-US" sz="1600"/>
              <a:t>Staff Postings</a:t>
            </a:r>
          </a:p>
          <a:p>
            <a:pPr marL="1200150" lvl="2" indent="-285750">
              <a:buFont typeface="Arial" panose="020B0604020202020204" pitchFamily="34" charset="0"/>
              <a:buChar char="•"/>
            </a:pPr>
            <a:r>
              <a:rPr lang="en-US" sz="1600"/>
              <a:t>Communications &amp; Marketing Manager</a:t>
            </a:r>
          </a:p>
          <a:p>
            <a:pPr marL="1200150" lvl="2" indent="-285750">
              <a:buFont typeface="Arial" panose="020B0604020202020204" pitchFamily="34" charset="0"/>
              <a:buChar char="•"/>
            </a:pPr>
            <a:r>
              <a:rPr lang="en-US" sz="1600"/>
              <a:t>Induction &amp; Clinical Placement Coordinator</a:t>
            </a:r>
          </a:p>
          <a:p>
            <a:pPr marL="1200150" lvl="2"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en-US" sz="1600"/>
          </a:p>
          <a:p>
            <a:pPr lvl="2"/>
            <a:endParaRPr lang="en-US" sz="1600"/>
          </a:p>
        </p:txBody>
      </p:sp>
    </p:spTree>
    <p:extLst>
      <p:ext uri="{BB962C8B-B14F-4D97-AF65-F5344CB8AC3E}">
        <p14:creationId xmlns:p14="http://schemas.microsoft.com/office/powerpoint/2010/main" val="193740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p:txBody>
          <a:bodyPr>
            <a:normAutofit/>
          </a:bodyPr>
          <a:lstStyle/>
          <a:p>
            <a:r>
              <a:rPr lang="en-US">
                <a:latin typeface="Calibri Light"/>
                <a:cs typeface="Arial"/>
              </a:rPr>
              <a:t>College Updates</a:t>
            </a:r>
            <a:endParaRPr lang="en-US">
              <a:latin typeface="Calibri Light"/>
              <a:cs typeface="Calibri Light"/>
            </a:endParaRPr>
          </a:p>
        </p:txBody>
      </p:sp>
      <p:sp>
        <p:nvSpPr>
          <p:cNvPr id="5" name="Content Placeholder 4">
            <a:extLst>
              <a:ext uri="{FF2B5EF4-FFF2-40B4-BE49-F238E27FC236}">
                <a16:creationId xmlns:a16="http://schemas.microsoft.com/office/drawing/2014/main" id="{DDE65382-25B7-E962-2B6C-564A09075843}"/>
              </a:ext>
            </a:extLst>
          </p:cNvPr>
          <p:cNvSpPr>
            <a:spLocks noGrp="1"/>
          </p:cNvSpPr>
          <p:nvPr>
            <p:ph idx="1"/>
          </p:nvPr>
        </p:nvSpPr>
        <p:spPr>
          <a:xfrm>
            <a:off x="728031" y="1495119"/>
            <a:ext cx="10515600" cy="4351338"/>
          </a:xfrm>
        </p:spPr>
        <p:txBody>
          <a:bodyPr vert="horz" lIns="91440" tIns="45720" rIns="91440" bIns="45720" rtlCol="0" anchor="t">
            <a:normAutofit fontScale="77500" lnSpcReduction="20000"/>
          </a:bodyPr>
          <a:lstStyle/>
          <a:p>
            <a:pPr marL="342900" indent="-342900">
              <a:lnSpc>
                <a:spcPct val="107000"/>
              </a:lnSpc>
              <a:spcBef>
                <a:spcPts val="0"/>
              </a:spcBef>
              <a:buFont typeface="Symbol" panose="05050102010706020507" pitchFamily="18" charset="2"/>
              <a:buChar char=""/>
            </a:pPr>
            <a:r>
              <a:rPr lang="en-US" sz="3000" kern="100">
                <a:latin typeface="Calibri Light"/>
                <a:ea typeface="Calibri" panose="020F0502020204030204" pitchFamily="34" charset="0"/>
                <a:cs typeface="Arial"/>
              </a:rPr>
              <a:t>COE Leadership Team Retreat</a:t>
            </a:r>
            <a:endParaRPr lang="en-US" sz="3000" kern="100">
              <a:effectLst/>
              <a:latin typeface="Calibri Light"/>
              <a:ea typeface="Calibri" panose="020F0502020204030204" pitchFamily="34" charset="0"/>
              <a:cs typeface="Arial" panose="020B0604020202020204" pitchFamily="34" charset="0"/>
            </a:endParaRPr>
          </a:p>
          <a:p>
            <a:pPr marL="800100" lvl="1">
              <a:lnSpc>
                <a:spcPct val="107000"/>
              </a:lnSpc>
              <a:spcBef>
                <a:spcPts val="0"/>
              </a:spcBef>
              <a:buFont typeface="Symbol" panose="05050102010706020507" pitchFamily="18" charset="2"/>
              <a:buChar char=""/>
            </a:pPr>
            <a:r>
              <a:rPr lang="en-US" sz="2600" kern="100">
                <a:latin typeface="Calibri Light"/>
                <a:ea typeface="Calibri" panose="020F0502020204030204" pitchFamily="34" charset="0"/>
                <a:cs typeface="Arial"/>
              </a:rPr>
              <a:t>HR, Office of Legal &amp; Grad School</a:t>
            </a:r>
          </a:p>
          <a:p>
            <a:pPr marL="342900" indent="-342900">
              <a:lnSpc>
                <a:spcPct val="107000"/>
              </a:lnSpc>
              <a:spcBef>
                <a:spcPts val="0"/>
              </a:spcBef>
              <a:buFont typeface="Symbol" panose="05050102010706020507" pitchFamily="18" charset="2"/>
              <a:buChar char=""/>
            </a:pPr>
            <a:r>
              <a:rPr lang="en-US" sz="3000" kern="100">
                <a:latin typeface="Calibri Light"/>
                <a:ea typeface="Calibri" panose="020F0502020204030204" pitchFamily="34" charset="0"/>
                <a:cs typeface="Arial"/>
              </a:rPr>
              <a:t>Provost's Deans Retreat</a:t>
            </a:r>
          </a:p>
          <a:p>
            <a:pPr marL="800100" lvl="1">
              <a:lnSpc>
                <a:spcPct val="107000"/>
              </a:lnSpc>
              <a:spcBef>
                <a:spcPts val="0"/>
              </a:spcBef>
              <a:buFont typeface="Symbol" panose="05050102010706020507" pitchFamily="18" charset="2"/>
              <a:buChar char=""/>
            </a:pPr>
            <a:r>
              <a:rPr lang="en-US" sz="2600" kern="100">
                <a:latin typeface="Calibri Light"/>
                <a:ea typeface="Calibri" panose="020F0502020204030204" pitchFamily="34" charset="0"/>
                <a:cs typeface="Arial"/>
              </a:rPr>
              <a:t>Enrollment Management, Inclusive Academy, Office of Legal, THEC</a:t>
            </a:r>
          </a:p>
          <a:p>
            <a:pPr marL="342900" indent="-342900">
              <a:lnSpc>
                <a:spcPct val="107000"/>
              </a:lnSpc>
              <a:spcBef>
                <a:spcPts val="0"/>
              </a:spcBef>
              <a:buFont typeface="Symbol" panose="05050102010706020507" pitchFamily="18" charset="2"/>
              <a:buChar char=""/>
            </a:pPr>
            <a:r>
              <a:rPr lang="en-US" sz="3000" kern="100">
                <a:latin typeface="Calibri Light"/>
                <a:ea typeface="Calibri" panose="020F0502020204030204" pitchFamily="34" charset="0"/>
                <a:cs typeface="Arial"/>
              </a:rPr>
              <a:t>Dean's Advisory Council (new members)</a:t>
            </a:r>
          </a:p>
          <a:p>
            <a:pPr marL="800100" lvl="1">
              <a:lnSpc>
                <a:spcPct val="107000"/>
              </a:lnSpc>
              <a:spcBef>
                <a:spcPts val="0"/>
              </a:spcBef>
              <a:buFont typeface="Symbol" panose="05050102010706020507" pitchFamily="18" charset="2"/>
              <a:buChar char=""/>
            </a:pPr>
            <a:r>
              <a:rPr lang="en-US" sz="2600" kern="100">
                <a:latin typeface="Calibri Light"/>
                <a:ea typeface="Calibri" panose="020F0502020204030204" pitchFamily="34" charset="0"/>
                <a:cs typeface="Arial"/>
              </a:rPr>
              <a:t>Sam O'Bryant</a:t>
            </a:r>
          </a:p>
          <a:p>
            <a:pPr marL="800100" lvl="1">
              <a:lnSpc>
                <a:spcPct val="107000"/>
              </a:lnSpc>
              <a:spcBef>
                <a:spcPts val="0"/>
              </a:spcBef>
              <a:buFont typeface="Symbol" panose="05050102010706020507" pitchFamily="18" charset="2"/>
              <a:buChar char=""/>
            </a:pPr>
            <a:r>
              <a:rPr lang="en-US" sz="2600" kern="100">
                <a:latin typeface="Calibri Light"/>
                <a:ea typeface="Calibri" panose="020F0502020204030204" pitchFamily="34" charset="0"/>
                <a:cs typeface="Arial"/>
              </a:rPr>
              <a:t>Dr. Justin Dodson</a:t>
            </a:r>
          </a:p>
          <a:p>
            <a:pPr marL="342900" indent="-342900">
              <a:lnSpc>
                <a:spcPct val="107000"/>
              </a:lnSpc>
              <a:spcBef>
                <a:spcPts val="0"/>
              </a:spcBef>
              <a:buFont typeface="Symbol" panose="05050102010706020507" pitchFamily="18" charset="2"/>
              <a:buChar char=""/>
            </a:pPr>
            <a:r>
              <a:rPr lang="en-US" sz="3000" kern="100">
                <a:latin typeface="Calibri Light"/>
                <a:ea typeface="Calibri" panose="020F0502020204030204" pitchFamily="34" charset="0"/>
                <a:cs typeface="Arial"/>
              </a:rPr>
              <a:t>Reactivation of the COE Alumni Association</a:t>
            </a:r>
          </a:p>
          <a:p>
            <a:pPr marL="342900" indent="-342900">
              <a:lnSpc>
                <a:spcPct val="107000"/>
              </a:lnSpc>
              <a:spcBef>
                <a:spcPts val="0"/>
              </a:spcBef>
              <a:buFont typeface="Symbol,Sans-Serif" panose="05050102010706020507" pitchFamily="18" charset="2"/>
              <a:buChar char=""/>
            </a:pPr>
            <a:r>
              <a:rPr lang="en-US" sz="3000" kern="100">
                <a:latin typeface="Calibri Light"/>
                <a:ea typeface="Calibri" panose="020F0502020204030204" pitchFamily="34" charset="0"/>
                <a:cs typeface="Arial"/>
              </a:rPr>
              <a:t>Development &amp; Advancement</a:t>
            </a:r>
          </a:p>
          <a:p>
            <a:pPr marL="800100" lvl="1">
              <a:lnSpc>
                <a:spcPct val="107000"/>
              </a:lnSpc>
              <a:spcBef>
                <a:spcPts val="0"/>
              </a:spcBef>
              <a:buFont typeface="Symbol" panose="05050102010706020507" pitchFamily="18" charset="2"/>
              <a:buChar char=""/>
            </a:pPr>
            <a:r>
              <a:rPr lang="en-US" sz="2600" kern="100">
                <a:latin typeface="Calibri Light"/>
                <a:ea typeface="Calibri" panose="020F0502020204030204" pitchFamily="34" charset="0"/>
                <a:cs typeface="Arial"/>
              </a:rPr>
              <a:t>New Scholarships</a:t>
            </a:r>
            <a:endParaRPr lang="en-US" kern="100">
              <a:latin typeface="Calibri Light"/>
              <a:ea typeface="Calibri" panose="020F0502020204030204" pitchFamily="34" charset="0"/>
              <a:cs typeface="Arial"/>
            </a:endParaRPr>
          </a:p>
          <a:p>
            <a:pPr marL="1257300" lvl="2" indent="-342900">
              <a:lnSpc>
                <a:spcPct val="107000"/>
              </a:lnSpc>
              <a:spcBef>
                <a:spcPts val="0"/>
              </a:spcBef>
              <a:buFont typeface="Symbol" panose="05050102010706020507" pitchFamily="18" charset="2"/>
              <a:buChar char=""/>
            </a:pPr>
            <a:r>
              <a:rPr lang="en-US" kern="100">
                <a:latin typeface="Calibri Light"/>
                <a:ea typeface="Calibri" panose="020F0502020204030204" pitchFamily="34" charset="0"/>
                <a:cs typeface="Calibri"/>
              </a:rPr>
              <a:t>Josephine Circle Endowed Scholarship -$100k</a:t>
            </a:r>
          </a:p>
          <a:p>
            <a:pPr marL="1257300" lvl="2" indent="-342900">
              <a:lnSpc>
                <a:spcPct val="107000"/>
              </a:lnSpc>
              <a:spcBef>
                <a:spcPts val="0"/>
              </a:spcBef>
              <a:buFont typeface="Symbol" panose="05050102010706020507" pitchFamily="18" charset="2"/>
              <a:buChar char=""/>
            </a:pPr>
            <a:r>
              <a:rPr lang="en-US" kern="100">
                <a:latin typeface="Calibri Light"/>
                <a:ea typeface="Calibri" panose="020F0502020204030204" pitchFamily="34" charset="0"/>
                <a:cs typeface="Calibri"/>
              </a:rPr>
              <a:t>Drs. Sunita &amp; Manoj Jain Education Scholarship- $40k</a:t>
            </a:r>
          </a:p>
          <a:p>
            <a:pPr marL="1257300" lvl="2" indent="-342900">
              <a:lnSpc>
                <a:spcPct val="107000"/>
              </a:lnSpc>
              <a:spcBef>
                <a:spcPts val="0"/>
              </a:spcBef>
              <a:buFont typeface="Symbol" panose="05050102010706020507" pitchFamily="18" charset="2"/>
              <a:buChar char=""/>
            </a:pPr>
            <a:r>
              <a:rPr lang="en-US" kern="100">
                <a:latin typeface="Calibri Light"/>
                <a:ea typeface="Calibri" panose="020F0502020204030204" pitchFamily="34" charset="0"/>
                <a:cs typeface="Calibri"/>
              </a:rPr>
              <a:t>Roger E. Mary Campbell Endowed Scholarships -UG &amp; GR scholarships with a combined total of $34k for year 1 </a:t>
            </a:r>
            <a:r>
              <a:rPr lang="en-US" kern="100">
                <a:effectLst/>
                <a:latin typeface="Calibri Light"/>
                <a:ea typeface="Calibri" panose="020F0502020204030204" pitchFamily="34" charset="0"/>
                <a:cs typeface="Calibri"/>
              </a:rPr>
              <a:t>and </a:t>
            </a:r>
            <a:r>
              <a:rPr lang="en-US" kern="100">
                <a:latin typeface="Calibri Light"/>
                <a:ea typeface="Calibri" panose="020F0502020204030204" pitchFamily="34" charset="0"/>
                <a:cs typeface="Calibri"/>
              </a:rPr>
              <a:t>$34k for year 2</a:t>
            </a:r>
          </a:p>
          <a:p>
            <a:pPr marL="1257300" lvl="2" indent="-342900">
              <a:lnSpc>
                <a:spcPct val="107000"/>
              </a:lnSpc>
              <a:spcBef>
                <a:spcPts val="0"/>
              </a:spcBef>
              <a:buFont typeface="Symbol" panose="05050102010706020507" pitchFamily="18" charset="2"/>
              <a:buChar char=""/>
            </a:pPr>
            <a:r>
              <a:rPr lang="en-US" kern="100">
                <a:latin typeface="Calibri Light"/>
                <a:ea typeface="Calibri" panose="020F0502020204030204" pitchFamily="34" charset="0"/>
                <a:cs typeface="Calibri"/>
              </a:rPr>
              <a:t>A. &amp; Dr. B. Prescott Pledge to the COE/River City Partnership - $20k </a:t>
            </a:r>
          </a:p>
          <a:p>
            <a:pPr marL="1257300" lvl="2" indent="-342900">
              <a:lnSpc>
                <a:spcPct val="107000"/>
              </a:lnSpc>
              <a:spcBef>
                <a:spcPts val="0"/>
              </a:spcBef>
              <a:buFont typeface="Symbol" panose="05050102010706020507" pitchFamily="18" charset="2"/>
              <a:buChar char=""/>
            </a:pPr>
            <a:r>
              <a:rPr lang="en-US" kern="100">
                <a:latin typeface="Calibri Light"/>
                <a:ea typeface="Calibri" panose="020F0502020204030204" pitchFamily="34" charset="0"/>
                <a:cs typeface="Calibri"/>
              </a:rPr>
              <a:t>M. Harless -$10,000 </a:t>
            </a:r>
            <a:r>
              <a:rPr lang="en-US" kern="100">
                <a:effectLst/>
                <a:latin typeface="Calibri Light"/>
                <a:ea typeface="Calibri" panose="020F0502020204030204" pitchFamily="34" charset="0"/>
                <a:cs typeface="Calibri"/>
              </a:rPr>
              <a:t>to</a:t>
            </a:r>
            <a:r>
              <a:rPr lang="en-US" kern="100">
                <a:latin typeface="Calibri Light"/>
                <a:ea typeface="Calibri" panose="020F0502020204030204" pitchFamily="34" charset="0"/>
                <a:cs typeface="Calibri"/>
              </a:rPr>
              <a:t> the College of Education Dean’s Fund</a:t>
            </a:r>
          </a:p>
          <a:p>
            <a:pPr marL="1257300" lvl="2" indent="-342900">
              <a:lnSpc>
                <a:spcPct val="107000"/>
              </a:lnSpc>
              <a:spcBef>
                <a:spcPts val="0"/>
              </a:spcBef>
              <a:buFont typeface="Symbol" panose="05050102010706020507" pitchFamily="18" charset="2"/>
              <a:buChar char=""/>
            </a:pPr>
            <a:endParaRPr lang="en-US"/>
          </a:p>
          <a:p>
            <a:pPr marL="342900" indent="-342900">
              <a:lnSpc>
                <a:spcPct val="107000"/>
              </a:lnSpc>
              <a:spcBef>
                <a:spcPts val="0"/>
              </a:spcBef>
              <a:buFont typeface="Symbol" panose="05050102010706020507" pitchFamily="18" charset="2"/>
              <a:buChar char=""/>
            </a:pPr>
            <a:endParaRPr lang="en-US" sz="3000" kern="100">
              <a:effectLst/>
              <a:latin typeface="Arial"/>
              <a:ea typeface="Calibri" panose="020F0502020204030204" pitchFamily="34" charset="0"/>
              <a:cs typeface="Arial"/>
            </a:endParaRPr>
          </a:p>
          <a:p>
            <a:pPr marL="0" indent="0">
              <a:buNone/>
            </a:pPr>
            <a:endParaRPr lang="en-US" altLang="en-US" sz="2200" b="1">
              <a:ea typeface="ＭＳ Ｐゴシック" panose="020B0600070205080204" pitchFamily="34" charset="-128"/>
            </a:endParaRPr>
          </a:p>
        </p:txBody>
      </p:sp>
    </p:spTree>
    <p:extLst>
      <p:ext uri="{BB962C8B-B14F-4D97-AF65-F5344CB8AC3E}">
        <p14:creationId xmlns:p14="http://schemas.microsoft.com/office/powerpoint/2010/main" val="178161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234140"/>
            <a:ext cx="9423137" cy="1325563"/>
          </a:xfrm>
        </p:spPr>
        <p:txBody>
          <a:bodyPr>
            <a:normAutofit/>
          </a:bodyPr>
          <a:lstStyle/>
          <a:p>
            <a:r>
              <a:rPr lang="en-US"/>
              <a:t>COE Leadership Academy</a:t>
            </a:r>
            <a:endParaRPr lang="en-US" sz="1800">
              <a:highlight>
                <a:srgbClr val="FFFF00"/>
              </a:highlight>
            </a:endParaRP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3" name="Content Placeholder 10">
            <a:extLst>
              <a:ext uri="{FF2B5EF4-FFF2-40B4-BE49-F238E27FC236}">
                <a16:creationId xmlns:a16="http://schemas.microsoft.com/office/drawing/2014/main" id="{CEBAA168-F618-A65B-6026-4391897EB70C}"/>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rcRect l="1120" r="1120"/>
          <a:stretch/>
        </p:blipFill>
        <p:spPr>
          <a:xfrm>
            <a:off x="1888003" y="1705705"/>
            <a:ext cx="6431538" cy="4351338"/>
          </a:xfrm>
        </p:spPr>
      </p:pic>
    </p:spTree>
    <p:extLst>
      <p:ext uri="{BB962C8B-B14F-4D97-AF65-F5344CB8AC3E}">
        <p14:creationId xmlns:p14="http://schemas.microsoft.com/office/powerpoint/2010/main" val="416896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4848-935B-2E47-AFD7-80D7B9AA9F39}"/>
              </a:ext>
            </a:extLst>
          </p:cNvPr>
          <p:cNvSpPr>
            <a:spLocks noGrp="1"/>
          </p:cNvSpPr>
          <p:nvPr>
            <p:ph type="title"/>
          </p:nvPr>
        </p:nvSpPr>
        <p:spPr>
          <a:xfrm>
            <a:off x="493220" y="362180"/>
            <a:ext cx="9423137" cy="1325563"/>
          </a:xfrm>
        </p:spPr>
        <p:txBody>
          <a:bodyPr>
            <a:normAutofit/>
          </a:bodyPr>
          <a:lstStyle/>
          <a:p>
            <a:r>
              <a:rPr lang="en-US"/>
              <a:t>COE Faculty and Staff Senate Representatives</a:t>
            </a:r>
          </a:p>
        </p:txBody>
      </p:sp>
      <p:pic>
        <p:nvPicPr>
          <p:cNvPr id="4" name="Picture 3" descr="A close up of a logo&#10;&#10;Description automatically generated">
            <a:extLst>
              <a:ext uri="{FF2B5EF4-FFF2-40B4-BE49-F238E27FC236}">
                <a16:creationId xmlns:a16="http://schemas.microsoft.com/office/drawing/2014/main" id="{07BB677C-33D7-4C60-96F7-998CE728E7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539" t="6479" r="6763" b="16897"/>
          <a:stretch/>
        </p:blipFill>
        <p:spPr>
          <a:xfrm>
            <a:off x="10067740" y="234140"/>
            <a:ext cx="1882160" cy="1663304"/>
          </a:xfrm>
          <a:prstGeom prst="rect">
            <a:avLst/>
          </a:prstGeom>
        </p:spPr>
      </p:pic>
      <p:pic>
        <p:nvPicPr>
          <p:cNvPr id="8" name="Picture 7">
            <a:extLst>
              <a:ext uri="{FF2B5EF4-FFF2-40B4-BE49-F238E27FC236}">
                <a16:creationId xmlns:a16="http://schemas.microsoft.com/office/drawing/2014/main" id="{496563FA-E588-40E1-A5BE-2737FBA3016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18757" y="2744540"/>
            <a:ext cx="1480911" cy="1930097"/>
          </a:xfrm>
          <a:prstGeom prst="rect">
            <a:avLst/>
          </a:prstGeom>
        </p:spPr>
      </p:pic>
      <p:pic>
        <p:nvPicPr>
          <p:cNvPr id="13" name="Picture 12">
            <a:extLst>
              <a:ext uri="{FF2B5EF4-FFF2-40B4-BE49-F238E27FC236}">
                <a16:creationId xmlns:a16="http://schemas.microsoft.com/office/drawing/2014/main" id="{81287F92-2A4D-4C85-A396-C06E5A4BB8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1245" t="2901" r="12335"/>
          <a:stretch/>
        </p:blipFill>
        <p:spPr>
          <a:xfrm>
            <a:off x="9268203" y="2701882"/>
            <a:ext cx="2344639" cy="1984088"/>
          </a:xfrm>
          <a:prstGeom prst="rect">
            <a:avLst/>
          </a:prstGeom>
        </p:spPr>
      </p:pic>
      <p:sp>
        <p:nvSpPr>
          <p:cNvPr id="14" name="TextBox 13">
            <a:extLst>
              <a:ext uri="{FF2B5EF4-FFF2-40B4-BE49-F238E27FC236}">
                <a16:creationId xmlns:a16="http://schemas.microsoft.com/office/drawing/2014/main" id="{A24A51B5-862D-43CA-A29E-70B0A3CC74FE}"/>
              </a:ext>
            </a:extLst>
          </p:cNvPr>
          <p:cNvSpPr txBox="1"/>
          <p:nvPr/>
        </p:nvSpPr>
        <p:spPr>
          <a:xfrm>
            <a:off x="579158" y="4862479"/>
            <a:ext cx="1984089" cy="523220"/>
          </a:xfrm>
          <a:prstGeom prst="rect">
            <a:avLst/>
          </a:prstGeom>
          <a:noFill/>
        </p:spPr>
        <p:txBody>
          <a:bodyPr wrap="square" rtlCol="0">
            <a:spAutoFit/>
          </a:bodyPr>
          <a:lstStyle/>
          <a:p>
            <a:pPr algn="ctr"/>
            <a:r>
              <a:rPr lang="en-US" sz="1400"/>
              <a:t>Dr. Patrick Murphy, </a:t>
            </a:r>
            <a:br>
              <a:rPr lang="en-US" sz="1400"/>
            </a:br>
            <a:r>
              <a:rPr lang="en-US" sz="1400"/>
              <a:t>CEPR</a:t>
            </a:r>
          </a:p>
        </p:txBody>
      </p:sp>
      <p:sp>
        <p:nvSpPr>
          <p:cNvPr id="15" name="TextBox 14">
            <a:extLst>
              <a:ext uri="{FF2B5EF4-FFF2-40B4-BE49-F238E27FC236}">
                <a16:creationId xmlns:a16="http://schemas.microsoft.com/office/drawing/2014/main" id="{0461B1ED-0D10-4F9D-A337-FF28F8D6E8C6}"/>
              </a:ext>
            </a:extLst>
          </p:cNvPr>
          <p:cNvSpPr txBox="1"/>
          <p:nvPr/>
        </p:nvSpPr>
        <p:spPr>
          <a:xfrm>
            <a:off x="3228670" y="4862481"/>
            <a:ext cx="2194230" cy="523220"/>
          </a:xfrm>
          <a:prstGeom prst="rect">
            <a:avLst/>
          </a:prstGeom>
          <a:noFill/>
        </p:spPr>
        <p:txBody>
          <a:bodyPr wrap="square" rtlCol="0">
            <a:spAutoFit/>
          </a:bodyPr>
          <a:lstStyle/>
          <a:p>
            <a:pPr algn="ctr"/>
            <a:r>
              <a:rPr lang="en-US" sz="1400"/>
              <a:t>Dr. DeAnna Owens-Mosby, </a:t>
            </a:r>
          </a:p>
          <a:p>
            <a:pPr algn="ctr"/>
            <a:r>
              <a:rPr lang="en-US" sz="1400"/>
              <a:t>ICL</a:t>
            </a:r>
          </a:p>
        </p:txBody>
      </p:sp>
      <p:sp>
        <p:nvSpPr>
          <p:cNvPr id="16" name="TextBox 15">
            <a:extLst>
              <a:ext uri="{FF2B5EF4-FFF2-40B4-BE49-F238E27FC236}">
                <a16:creationId xmlns:a16="http://schemas.microsoft.com/office/drawing/2014/main" id="{3AD069C4-FEED-47A7-AD65-45C12516C5A1}"/>
              </a:ext>
            </a:extLst>
          </p:cNvPr>
          <p:cNvSpPr txBox="1"/>
          <p:nvPr/>
        </p:nvSpPr>
        <p:spPr>
          <a:xfrm>
            <a:off x="6038625" y="4862480"/>
            <a:ext cx="2090620" cy="523220"/>
          </a:xfrm>
          <a:prstGeom prst="rect">
            <a:avLst/>
          </a:prstGeom>
          <a:noFill/>
        </p:spPr>
        <p:txBody>
          <a:bodyPr wrap="square" rtlCol="0">
            <a:spAutoFit/>
          </a:bodyPr>
          <a:lstStyle/>
          <a:p>
            <a:pPr algn="ctr"/>
            <a:r>
              <a:rPr lang="en-US" sz="1400"/>
              <a:t>Dr. Edith Gnanadass, </a:t>
            </a:r>
            <a:br>
              <a:rPr lang="en-US" sz="1400"/>
            </a:br>
            <a:r>
              <a:rPr lang="en-US" sz="1400"/>
              <a:t>LEAD</a:t>
            </a:r>
          </a:p>
        </p:txBody>
      </p:sp>
      <p:sp>
        <p:nvSpPr>
          <p:cNvPr id="20" name="TextBox 19">
            <a:extLst>
              <a:ext uri="{FF2B5EF4-FFF2-40B4-BE49-F238E27FC236}">
                <a16:creationId xmlns:a16="http://schemas.microsoft.com/office/drawing/2014/main" id="{CDB9ABF1-7012-45D1-A5FA-1A1643D9366A}"/>
              </a:ext>
            </a:extLst>
          </p:cNvPr>
          <p:cNvSpPr txBox="1"/>
          <p:nvPr/>
        </p:nvSpPr>
        <p:spPr>
          <a:xfrm>
            <a:off x="9126360" y="4862479"/>
            <a:ext cx="2681697" cy="523220"/>
          </a:xfrm>
          <a:prstGeom prst="rect">
            <a:avLst/>
          </a:prstGeom>
          <a:noFill/>
        </p:spPr>
        <p:txBody>
          <a:bodyPr wrap="square" rtlCol="0">
            <a:spAutoFit/>
          </a:bodyPr>
          <a:lstStyle/>
          <a:p>
            <a:pPr algn="ctr"/>
            <a:r>
              <a:rPr lang="en-US" sz="1400"/>
              <a:t>Amy Wilson, Assistant to the Dean</a:t>
            </a:r>
          </a:p>
          <a:p>
            <a:pPr algn="ctr"/>
            <a:r>
              <a:rPr lang="en-US" sz="1400"/>
              <a:t>Staff</a:t>
            </a:r>
          </a:p>
        </p:txBody>
      </p:sp>
      <p:pic>
        <p:nvPicPr>
          <p:cNvPr id="5" name="Picture 4" descr="A person with a beard&#10;&#10;Description automatically generated with low confidence">
            <a:extLst>
              <a:ext uri="{FF2B5EF4-FFF2-40B4-BE49-F238E27FC236}">
                <a16:creationId xmlns:a16="http://schemas.microsoft.com/office/drawing/2014/main" id="{F42A8071-50A1-4262-9D95-CB51E299AB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9158" y="2746192"/>
            <a:ext cx="1984089" cy="1982437"/>
          </a:xfrm>
          <a:prstGeom prst="rect">
            <a:avLst/>
          </a:prstGeom>
        </p:spPr>
      </p:pic>
      <p:pic>
        <p:nvPicPr>
          <p:cNvPr id="11" name="Picture 10">
            <a:extLst>
              <a:ext uri="{FF2B5EF4-FFF2-40B4-BE49-F238E27FC236}">
                <a16:creationId xmlns:a16="http://schemas.microsoft.com/office/drawing/2014/main" id="{16CF2C0A-BD13-4CFB-97E3-F20882309A14}"/>
              </a:ext>
            </a:extLst>
          </p:cNvPr>
          <p:cNvPicPr>
            <a:picLocks noChangeAspect="1"/>
          </p:cNvPicPr>
          <p:nvPr/>
        </p:nvPicPr>
        <p:blipFill rotWithShape="1">
          <a:blip r:embed="rId6">
            <a:extLst>
              <a:ext uri="{28A0092B-C50C-407E-A947-70E740481C1C}">
                <a14:useLocalDpi xmlns:a14="http://schemas.microsoft.com/office/drawing/2010/main"/>
              </a:ext>
            </a:extLst>
          </a:blip>
          <a:srcRect t="-497" b="161"/>
          <a:stretch/>
        </p:blipFill>
        <p:spPr>
          <a:xfrm>
            <a:off x="6096000" y="2744540"/>
            <a:ext cx="1975869" cy="1982530"/>
          </a:xfrm>
          <a:prstGeom prst="rect">
            <a:avLst/>
          </a:prstGeom>
        </p:spPr>
      </p:pic>
    </p:spTree>
    <p:extLst>
      <p:ext uri="{BB962C8B-B14F-4D97-AF65-F5344CB8AC3E}">
        <p14:creationId xmlns:p14="http://schemas.microsoft.com/office/powerpoint/2010/main" val="25988549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E426D428CEF499B332ADC3ADB3636" ma:contentTypeVersion="15" ma:contentTypeDescription="Create a new document." ma:contentTypeScope="" ma:versionID="d5670fe5eee56013501557789b0bfe9b">
  <xsd:schema xmlns:xsd="http://www.w3.org/2001/XMLSchema" xmlns:xs="http://www.w3.org/2001/XMLSchema" xmlns:p="http://schemas.microsoft.com/office/2006/metadata/properties" xmlns:ns1="http://schemas.microsoft.com/sharepoint/v3" xmlns:ns3="5f5b6d61-0e5f-41fd-8596-a1256f5a83b0" xmlns:ns4="f0b9717a-2b57-40f9-a089-7ad30d640f15" targetNamespace="http://schemas.microsoft.com/office/2006/metadata/properties" ma:root="true" ma:fieldsID="0fafd5109b26f213231d81ac1e83f87c" ns1:_="" ns3:_="" ns4:_="">
    <xsd:import namespace="http://schemas.microsoft.com/sharepoint/v3"/>
    <xsd:import namespace="5f5b6d61-0e5f-41fd-8596-a1256f5a83b0"/>
    <xsd:import namespace="f0b9717a-2b57-40f9-a089-7ad30d640f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5b6d61-0e5f-41fd-8596-a1256f5a83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b9717a-2b57-40f9-a089-7ad30d640f1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5243F98-0DB6-429C-B636-B71317B0781E}">
  <ds:schemaRefs>
    <ds:schemaRef ds:uri="5f5b6d61-0e5f-41fd-8596-a1256f5a83b0"/>
    <ds:schemaRef ds:uri="f0b9717a-2b57-40f9-a089-7ad30d640f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59C2FC-A9BF-4951-8CA0-F55A639414E7}">
  <ds:schemaRefs>
    <ds:schemaRef ds:uri="http://schemas.microsoft.com/sharepoint/v3/contenttype/forms"/>
  </ds:schemaRefs>
</ds:datastoreItem>
</file>

<file path=customXml/itemProps3.xml><?xml version="1.0" encoding="utf-8"?>
<ds:datastoreItem xmlns:ds="http://schemas.openxmlformats.org/officeDocument/2006/customXml" ds:itemID="{2B205E05-923A-48FA-8557-BE3403A1005D}">
  <ds:schemaRefs>
    <ds:schemaRef ds:uri="5f5b6d61-0e5f-41fd-8596-a1256f5a83b0"/>
    <ds:schemaRef ds:uri="f0b9717a-2b57-40f9-a089-7ad30d640f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3551</Words>
  <Application>Microsoft Macintosh PowerPoint</Application>
  <PresentationFormat>Widescreen</PresentationFormat>
  <Paragraphs>517</Paragraphs>
  <Slides>51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Aptos</vt:lpstr>
      <vt:lpstr>Arial</vt:lpstr>
      <vt:lpstr>Calibri</vt:lpstr>
      <vt:lpstr>Calibri Light</vt:lpstr>
      <vt:lpstr>Century Gothic</vt:lpstr>
      <vt:lpstr>Freestyle Script</vt:lpstr>
      <vt:lpstr>proxima-nova</vt:lpstr>
      <vt:lpstr>Symbol</vt:lpstr>
      <vt:lpstr>Symbol,Sans-Serif</vt:lpstr>
      <vt:lpstr>Wingdings 3</vt:lpstr>
      <vt:lpstr>Office Theme</vt:lpstr>
      <vt:lpstr>Ion Boardroom</vt:lpstr>
      <vt:lpstr>College of Education Welcome Back Fall 2023 </vt:lpstr>
      <vt:lpstr>Executive Vice President for  Academic Affairs and Provost</vt:lpstr>
      <vt:lpstr>Dean’s Office Leadership</vt:lpstr>
      <vt:lpstr>COE Dean’s Office Staff</vt:lpstr>
      <vt:lpstr>2023-24 COE Leadership Team</vt:lpstr>
      <vt:lpstr>Approved Faculty Searches and  Staff Postings</vt:lpstr>
      <vt:lpstr>College Updates</vt:lpstr>
      <vt:lpstr>COE Leadership Academy</vt:lpstr>
      <vt:lpstr>COE Faculty and Staff Senate Representatives</vt:lpstr>
      <vt:lpstr>Faculty Senate President</vt:lpstr>
      <vt:lpstr>Shared Governance Meetings with Deans </vt:lpstr>
      <vt:lpstr>What is Shared Governance?</vt:lpstr>
      <vt:lpstr>Principles of Shared Governance</vt:lpstr>
      <vt:lpstr>How to assess Shared Governance in your Unit</vt:lpstr>
      <vt:lpstr>Faculty Senate Charges</vt:lpstr>
      <vt:lpstr>     Contact Information</vt:lpstr>
      <vt:lpstr>Charting a Path for the Future </vt:lpstr>
      <vt:lpstr>COE Strategic Planning co-Chairs: Dr. Beverly Cross, Janet Wiens</vt:lpstr>
      <vt:lpstr>COE Strategic Plan Survey Results</vt:lpstr>
      <vt:lpstr>COE Strategic Plan Survey Results</vt:lpstr>
      <vt:lpstr>COE Strategic Plan Survey Results</vt:lpstr>
      <vt:lpstr>COE Strategic Plan Survey Results</vt:lpstr>
      <vt:lpstr>COE Strategic Plan Survey Results</vt:lpstr>
      <vt:lpstr>COE Strategic Plan Survey Results</vt:lpstr>
      <vt:lpstr>PowerPoint Presentation</vt:lpstr>
      <vt:lpstr>COE Strategic Plan Survey Results</vt:lpstr>
      <vt:lpstr>Student Success Updates</vt:lpstr>
      <vt:lpstr>Enrollment Update</vt:lpstr>
      <vt:lpstr>Enrollment Update (as of August 16, 2023)</vt:lpstr>
      <vt:lpstr>Enrollment Growth Opportunities </vt:lpstr>
      <vt:lpstr>Student Success and Strategic Initiatives </vt:lpstr>
      <vt:lpstr>Student Success and Strategic Initiatives </vt:lpstr>
      <vt:lpstr>Graduate Programs, Research &amp; Faculty Updates </vt:lpstr>
      <vt:lpstr>Research, Graduate Programs and Faculty Development</vt:lpstr>
      <vt:lpstr>Graduate Studies Doctoral Student Supports Survey</vt:lpstr>
      <vt:lpstr>Graduate Studies</vt:lpstr>
      <vt:lpstr>Research, Graduate Programs and Faculty Development</vt:lpstr>
      <vt:lpstr>Promotion and Tenure Timeline</vt:lpstr>
      <vt:lpstr>Curriculog &amp; Graduate Council Meetings COE Graduate Council</vt:lpstr>
      <vt:lpstr>Congratulations</vt:lpstr>
      <vt:lpstr>Promotion and Tenure</vt:lpstr>
      <vt:lpstr>Welcome to the COE</vt:lpstr>
      <vt:lpstr>New Faces, CEPR</vt:lpstr>
      <vt:lpstr>New Faces, ICL</vt:lpstr>
      <vt:lpstr>New Faces, ICL</vt:lpstr>
      <vt:lpstr>New Faces, LEAD</vt:lpstr>
      <vt:lpstr>New Face, CREP</vt:lpstr>
      <vt:lpstr>New Roles, CREP</vt:lpstr>
      <vt:lpstr>New Face, Dean’s Office</vt:lpstr>
      <vt:lpstr>New Face, Office of Teacher and  Clinical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Jazmine Patrice Phillips (jpphllp2)</dc:creator>
  <cp:lastModifiedBy>Jose Antonio Cupido II (jacupido)</cp:lastModifiedBy>
  <cp:revision>4</cp:revision>
  <cp:lastPrinted>2023-08-15T20:48:37Z</cp:lastPrinted>
  <dcterms:created xsi:type="dcterms:W3CDTF">2019-11-18T15:59:31Z</dcterms:created>
  <dcterms:modified xsi:type="dcterms:W3CDTF">2023-08-28T20:06:05Z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0x01010059CE426D428CEF499B332ADC3ADB3636</vt:lpwstr>
  </property>
</Properties>
</file>