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302" r:id="rId4"/>
    <p:sldId id="267" r:id="rId5"/>
    <p:sldId id="258" r:id="rId6"/>
    <p:sldId id="260" r:id="rId7"/>
    <p:sldId id="263" r:id="rId8"/>
    <p:sldId id="264" r:id="rId9"/>
    <p:sldId id="300" r:id="rId10"/>
    <p:sldId id="301" r:id="rId11"/>
    <p:sldId id="261" r:id="rId12"/>
    <p:sldId id="266" r:id="rId13"/>
    <p:sldId id="259" r:id="rId14"/>
    <p:sldId id="299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9ABF52-E94E-1B92-2678-214897965CEE}" name="Leigh M Williams (lmwllm14)" initials="L(" userId="S::lmwllm14@memphis.edu::d83ea513-3a87-4819-92ae-e3b1357ff336" providerId="AD"/>
  <p188:author id="{FA8C82BB-51E1-ACF6-6F59-E92A09172C7C}" name="Stephen A Zanskas (szanskas)" initials="S(" userId="S::szanskas@memphis.edu::147a52a8-59e0-4fce-89d7-702c261ce0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97D6"/>
    <a:srgbClr val="2E64AF"/>
    <a:srgbClr val="042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711"/>
  </p:normalViewPr>
  <p:slideViewPr>
    <p:cSldViewPr snapToGrid="0">
      <p:cViewPr varScale="1">
        <p:scale>
          <a:sx n="116" d="100"/>
          <a:sy n="116" d="100"/>
        </p:scale>
        <p:origin x="5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5FA1FE-4248-5D4F-9DE1-6D6634CA3ED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B9E65EF-6CA5-6748-8746-9D86401A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CEC14-D56D-4D94-805B-8628FC609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BB50A-B3DA-47B5-B6AF-6AD3F2EFB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DE22C-480D-461B-A4BC-F679C7128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A5BC6-0035-4D99-A7E7-AF5554FE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89F76-7858-403E-84C4-0AE095D3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2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70C7-4AB8-4BF1-AA8A-17D7F6AF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CB8C7-81B8-4F1F-839E-31F3430F2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5B368-6BBF-4D28-8D48-A3ABB3B3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F500C-DC62-4A0E-A1DE-53728A159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B1137-8FDA-418D-A755-FA6D573E7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8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C29E-088E-49CE-9DE1-5EF169511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48CA3-39FE-4C5E-AE17-48F7623B6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020F8-3663-443B-8E8E-EF97FCE50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FAFBE-4822-473B-9FCE-5E713967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D135E-41FF-4B13-8028-0CD3D8588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941C1-04E2-4426-8BBF-2A528782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C10AC-140D-4213-9CF1-C7E7E939F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A8A03-F04C-46C2-A2D6-8CACFE417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2D736-DE44-425E-A413-D50297E6F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BA2D3-43EE-4670-AA73-08A44BDF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9DC748-802A-40AF-82BF-DB0960DC6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871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A3E8-DF51-43E1-A936-DD6228FD9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A895-533E-4AFA-ACB8-CDF52F225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3F0DE-DB04-4488-A79B-C42D57593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1710B1-AED2-493E-B575-FDA5743BA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F1082-FAD4-4C28-93FD-7A277A366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7375D-C7EA-4475-AE84-5FDDA861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2E199-D33B-42EA-BC93-0D23DA96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B72E4A-DF3D-4118-80D2-D0943A73E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1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3EDE-2938-490F-8472-A52368D7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71FF3-F136-4E1B-BE95-638C12CF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C4F27-2C84-4B79-8F09-1C8D211F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65302-408B-4B5C-87A5-66647E54C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0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B79238-0E76-4B81-A1BA-78DEFE1E3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1ABEAA-6A18-4789-88B8-6D6C7C43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1BC46-C572-4B47-83D6-F0EB7C63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8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DC15-9FE6-4596-B9C2-2B4DD2EE2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07456-58ED-42C8-84C9-827B1F477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81D98-DDF1-450B-BA2B-A4C2B229F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7383A-0A29-43D1-86A4-15B18D65B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D330A-181B-43D2-AB3C-8BD8AFAA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D000B-4EB9-4EA2-8237-84C5D88A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3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047A1-BB49-469D-9A74-912259DD4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9311E5-851B-4CC8-8D47-985FB0A15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120F1-BF6A-488F-B2BB-708469C06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0A93A-E5B1-4803-AD14-77D52336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0D12E-521E-4C41-8DE5-F45FF7C84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00E40-FD28-43AC-9033-0D8CFE63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5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AF54E-3922-4F10-B76F-A21660D2C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15F08-4AEB-4FDB-A7FD-6C55DC8BC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DCF01-548B-4E0C-8BFB-F4F9D44B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8F5CC-71B3-4DBC-865D-74754E62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76A14-8AFD-42C6-BBA6-63D08718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5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EDC664-DFDC-43FA-864B-51F24E9C3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7C94CF-762E-4B40-9B1F-DD012AC5E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D7445-0182-4527-958F-446D7692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E61CB-B33E-4500-BAC5-D4304846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4210C-E83F-412F-9A97-A354A232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5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A0A5B-8410-4B38-BFF8-FACEC57F1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33EB6-5334-4B3F-948C-6CF5788E0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AEB3A-0D0F-4741-AF04-514D23ADC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7B187-168D-4FDA-B0A0-BAB9EC992736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7817F-21C5-4CEA-A93B-7D99A1459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4BFBF-C4D5-45C8-8C77-F630BD39C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8D4DB-CDC2-4428-B2D2-1DC11880F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0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mphis.edu/faculty_handbook/faculty_handbook_docs/2024_faculty_handbook.pdf" TargetMode="External"/><Relationship Id="rId2" Type="http://schemas.openxmlformats.org/officeDocument/2006/relationships/hyperlink" Target="https://www.memphis.edu/faculty_handbook/section_4/4_9/4_9_4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mphis.edu/aa/forms/index.php" TargetMode="External"/><Relationship Id="rId7" Type="http://schemas.openxmlformats.org/officeDocument/2006/relationships/hyperlink" Target="https://www.memphis.edu/aa/resources/faculty-evaluation.php" TargetMode="External"/><Relationship Id="rId2" Type="http://schemas.openxmlformats.org/officeDocument/2006/relationships/hyperlink" Target="https://www.memphis.edu/aa/forms/dossier-instructions.php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facultyservices@memphis.edu" TargetMode="External"/><Relationship Id="rId5" Type="http://schemas.openxmlformats.org/officeDocument/2006/relationships/hyperlink" Target="https://www.memphis.edu/education/faculty/resources/2026/26-27.coe.mid.tenure.review.schedule.pdf" TargetMode="External"/><Relationship Id="rId4" Type="http://schemas.openxmlformats.org/officeDocument/2006/relationships/hyperlink" Target="https://www.memphis.edu/education/faculty/faculty_resources.php#pandt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mphis.edu/aa/forms/pdfs/pt_timeline_adjustment_form_revised_4.2024.pdf" TargetMode="External"/><Relationship Id="rId2" Type="http://schemas.openxmlformats.org/officeDocument/2006/relationships/hyperlink" Target="https://www.memphis.edu/aa/forms/pdfs/pt_appointment_history_form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memphis.edu/aa/forms/pdfs/sete-summary-form-revised-feb-2024.pdf" TargetMode="External"/><Relationship Id="rId5" Type="http://schemas.openxmlformats.org/officeDocument/2006/relationships/hyperlink" Target="https://umwa.memphis.edu/fcv/login.php" TargetMode="External"/><Relationship Id="rId4" Type="http://schemas.openxmlformats.org/officeDocument/2006/relationships/hyperlink" Target="https://www.memphis.edu/aa/forms/pdfs/stop_the_clock_request_form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livememphis-my.sharepoint.com/:f:/g/personal/szanskas_memphis_edu/ErWmZLZjwS5IpB_cr_GofZIBsoVmshlq6rL08h574vrvwg?e=IjTXVX" TargetMode="Externa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szanskas@memphis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CE86DB-A69A-FA4A-BD65-4B8539E4C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9DD906-A1FD-4D4D-AFE9-A6681776C2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P&amp;T: Preparing Your Electronic Dossier for Mid-Tenure Review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637755-7596-425B-9BC0-4E1DA510E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The College of Education, </a:t>
            </a:r>
            <a:r>
              <a:rPr lang="en-US"/>
              <a:t>August 27, </a:t>
            </a:r>
            <a:r>
              <a:rPr lang="en-US" dirty="0"/>
              <a:t>2026</a:t>
            </a:r>
          </a:p>
          <a:p>
            <a:pPr algn="l"/>
            <a:r>
              <a:rPr lang="en-US" dirty="0"/>
              <a:t>Associate Dean Dr. Steve Zanskas</a:t>
            </a:r>
          </a:p>
          <a:p>
            <a:pPr algn="l"/>
            <a:r>
              <a:rPr lang="en-US" dirty="0"/>
              <a:t>Dean’s Faculty Fellow Dr. Chris Mueller</a:t>
            </a:r>
          </a:p>
        </p:txBody>
      </p:sp>
    </p:spTree>
    <p:extLst>
      <p:ext uri="{BB962C8B-B14F-4D97-AF65-F5344CB8AC3E}">
        <p14:creationId xmlns:p14="http://schemas.microsoft.com/office/powerpoint/2010/main" val="2275345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479E-C60B-D040-BB94-F9BB8C82C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94E6E-22C5-3C4F-A091-23AE026E18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Process</a:t>
            </a:r>
          </a:p>
          <a:p>
            <a:r>
              <a:rPr lang="en-US"/>
              <a:t>Importance</a:t>
            </a:r>
          </a:p>
          <a:p>
            <a:r>
              <a:rPr lang="en-US"/>
              <a:t>Instructions</a:t>
            </a:r>
          </a:p>
          <a:p>
            <a:r>
              <a:rPr lang="en-US"/>
              <a:t>Responsibilities</a:t>
            </a:r>
          </a:p>
          <a:p>
            <a:r>
              <a:rPr lang="en-US"/>
              <a:t>How it is done</a:t>
            </a:r>
          </a:p>
          <a:p>
            <a:r>
              <a:rPr lang="en-US"/>
              <a:t>Address Questions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3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65A78B-A4B1-9D94-E5F7-69282F775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442" y="0"/>
            <a:ext cx="6602505" cy="653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9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BEB5A-D5C0-784C-ACB0-68FB626DE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The Purpose of Mid-Tenure 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FCC54-FDCE-F54B-8339-C652E6BED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94461"/>
            <a:ext cx="10058400" cy="43776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solidFill>
                  <a:srgbClr val="212529"/>
                </a:solidFill>
                <a:ea typeface="+mn-lt"/>
                <a:cs typeface="+mn-lt"/>
              </a:rPr>
              <a:t>To assess the faculty member’s performance record since the beginning of the probationary period. </a:t>
            </a:r>
            <a:endParaRPr lang="en-US" sz="2000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2000" dirty="0">
                <a:solidFill>
                  <a:srgbClr val="212529"/>
                </a:solidFill>
                <a:ea typeface="+mn-lt"/>
                <a:cs typeface="+mn-lt"/>
              </a:rPr>
              <a:t>The Mid-Tenure-Track Review informs the faculty member of her or his progress toward the award of tenure during the third year of the probationary period.</a:t>
            </a:r>
          </a:p>
          <a:p>
            <a:r>
              <a:rPr lang="en-US" sz="2000" dirty="0">
                <a:solidFill>
                  <a:srgbClr val="212529"/>
                </a:solidFill>
                <a:ea typeface="+mn-lt"/>
                <a:cs typeface="+mn-lt"/>
              </a:rPr>
              <a:t>The evaluation criteria for the quality of a faculty member's mid-tenure-track accomplishments should be the same as those used for the award of tenure.</a:t>
            </a:r>
          </a:p>
          <a:p>
            <a:r>
              <a:rPr lang="en-US" sz="2000" dirty="0">
                <a:solidFill>
                  <a:srgbClr val="212529"/>
                </a:solidFill>
                <a:ea typeface="+mn-lt"/>
                <a:cs typeface="+mn-lt"/>
              </a:rPr>
              <a:t>Tenured faculty are responsible for providing the faculty member with a clear, thoughtful, and professional evaluation of:</a:t>
            </a:r>
            <a:endParaRPr lang="en-US" sz="2000" dirty="0"/>
          </a:p>
          <a:p>
            <a:pPr lvl="1"/>
            <a:r>
              <a:rPr lang="en-US" sz="2000" dirty="0">
                <a:solidFill>
                  <a:srgbClr val="212529"/>
                </a:solidFill>
                <a:ea typeface="+mn-lt"/>
                <a:cs typeface="+mn-lt"/>
              </a:rPr>
              <a:t>The faculty member’s ability to sustain a level of activity that comports with the department’s expectations for faculty members at the rank of the faculty member under review and</a:t>
            </a:r>
          </a:p>
          <a:p>
            <a:pPr lvl="1"/>
            <a:r>
              <a:rPr lang="en-US" sz="2000" dirty="0">
                <a:solidFill>
                  <a:srgbClr val="212529"/>
                </a:solidFill>
                <a:ea typeface="+mn-lt"/>
                <a:cs typeface="+mn-lt"/>
              </a:rPr>
              <a:t>The faculty member’s progress toward promotion and tenure in the context of the Faculty Handbook, his or her appointment, academic unit guidelines, and department guidelines.</a:t>
            </a:r>
          </a:p>
          <a:p>
            <a:pPr lvl="1"/>
            <a:r>
              <a:rPr lang="en-US" sz="2000" dirty="0">
                <a:ea typeface="+mn-lt"/>
                <a:cs typeface="+mn-lt"/>
                <a:hlinkClick r:id="rId2"/>
              </a:rPr>
              <a:t>Notice of Non-Renewal</a:t>
            </a:r>
            <a:endParaRPr lang="en-US" sz="2000" dirty="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212529"/>
                </a:solidFill>
                <a:ea typeface="+mn-lt"/>
                <a:cs typeface="+mn-lt"/>
                <a:hlinkClick r:id="rId3"/>
              </a:rPr>
              <a:t>From section 4.9.5 Mid-Tenure-Track Review in Faculty Handbook</a:t>
            </a:r>
          </a:p>
        </p:txBody>
      </p:sp>
    </p:spTree>
    <p:extLst>
      <p:ext uri="{BB962C8B-B14F-4D97-AF65-F5344CB8AC3E}">
        <p14:creationId xmlns:p14="http://schemas.microsoft.com/office/powerpoint/2010/main" val="1581098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89768-753A-DC49-841E-C6EA7D33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37676-0A9A-6040-BCC2-121E6F5EF7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422285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200" dirty="0">
                <a:hlinkClick r:id="rId2"/>
              </a:rPr>
              <a:t>T&amp;P Dossier Guidelines &amp; Instructions</a:t>
            </a:r>
          </a:p>
          <a:p>
            <a:r>
              <a:rPr lang="en-US" sz="2200" dirty="0">
                <a:hlinkClick r:id="rId3"/>
              </a:rPr>
              <a:t>T&amp;P Forms</a:t>
            </a:r>
            <a:endParaRPr lang="en-US" sz="2200" dirty="0">
              <a:cs typeface="Calibri"/>
              <a:hlinkClick r:id="rId3"/>
            </a:endParaRPr>
          </a:p>
          <a:p>
            <a:r>
              <a:rPr lang="en-US" sz="2200" dirty="0"/>
              <a:t>COE Faculty Mid-Tenure Review Resources</a:t>
            </a:r>
            <a:endParaRPr lang="en-US" sz="2200" dirty="0">
              <a:cs typeface="Calibri"/>
            </a:endParaRPr>
          </a:p>
          <a:p>
            <a:pPr lvl="1"/>
            <a:r>
              <a:rPr lang="en-US" sz="2200" dirty="0">
                <a:hlinkClick r:id="rId4"/>
              </a:rPr>
              <a:t>https://www.memphis.edu/coe/faculty/faculty_resources.php</a:t>
            </a:r>
          </a:p>
          <a:p>
            <a:pPr lvl="1"/>
            <a:r>
              <a:rPr lang="en-001" u="sng" dirty="0">
                <a:hlinkClick r:id="rId5"/>
              </a:rPr>
              <a:t>COE Mid-Tenure Instructions 2026-2027</a:t>
            </a:r>
            <a:endParaRPr lang="en-US" sz="2200" dirty="0">
              <a:cs typeface="Calibri"/>
              <a:hlinkClick r:id="rId4"/>
            </a:endParaRPr>
          </a:p>
          <a:p>
            <a:r>
              <a:rPr lang="en-US" sz="2200" dirty="0"/>
              <a:t>Are you looking for information from your past?</a:t>
            </a:r>
            <a:endParaRPr lang="en-US" sz="2200" dirty="0">
              <a:cs typeface="Calibri"/>
            </a:endParaRPr>
          </a:p>
          <a:p>
            <a:pPr lvl="1"/>
            <a:r>
              <a:rPr lang="en-US" sz="2200" dirty="0"/>
              <a:t>Contact Human Resources</a:t>
            </a:r>
            <a:endParaRPr lang="en-US" sz="2200" dirty="0">
              <a:cs typeface="Calibri"/>
            </a:endParaRPr>
          </a:p>
          <a:p>
            <a:pPr lvl="2"/>
            <a:r>
              <a:rPr lang="en-US" sz="2200" dirty="0"/>
              <a:t>Email: </a:t>
            </a:r>
            <a:r>
              <a:rPr lang="en-US" sz="2200" dirty="0">
                <a:hlinkClick r:id="rId6"/>
              </a:rPr>
              <a:t>facultyservices@memphis.edu</a:t>
            </a:r>
            <a:endParaRPr lang="en-US" sz="2200" dirty="0"/>
          </a:p>
          <a:p>
            <a:pPr lvl="2"/>
            <a:r>
              <a:rPr lang="en-US" sz="2200" dirty="0"/>
              <a:t>Phone: 901.678.3544</a:t>
            </a:r>
            <a:endParaRPr lang="en-US" sz="2200" dirty="0">
              <a:cs typeface="Calibri"/>
            </a:endParaRPr>
          </a:p>
          <a:p>
            <a:pPr lvl="1"/>
            <a:r>
              <a:rPr lang="en-US" sz="2200" dirty="0"/>
              <a:t>Instructions for finding your Faculty Evaluations: </a:t>
            </a:r>
            <a:r>
              <a:rPr lang="en-US" sz="2200" dirty="0">
                <a:hlinkClick r:id="rId7"/>
              </a:rPr>
              <a:t>https://www.memphis.edu/aa/resources/faculty-evaluation.php</a:t>
            </a:r>
            <a:endParaRPr lang="en-US" sz="2200"/>
          </a:p>
          <a:p>
            <a:pPr marL="457200" lvl="1" indent="0">
              <a:buNone/>
            </a:pPr>
            <a:endParaRPr lang="en-US" sz="2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8232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3923F-2DE7-0B49-BFA5-E4C7A1F80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10442448" cy="1609344"/>
          </a:xfrm>
        </p:spPr>
        <p:txBody>
          <a:bodyPr/>
          <a:lstStyle/>
          <a:p>
            <a:r>
              <a:rPr lang="en-US"/>
              <a:t>Shared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6086E-9885-5D45-AAAB-00967F4F1FD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Applicant</a:t>
            </a:r>
          </a:p>
          <a:p>
            <a:r>
              <a:rPr lang="en-US"/>
              <a:t>Department</a:t>
            </a:r>
          </a:p>
          <a:p>
            <a:r>
              <a:rPr lang="en-US"/>
              <a:t>Dean’s Office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02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D08A05-72CE-4249-84DA-F5558346D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FD0BDC-B56A-D54F-9B27-995021576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1060" y="1654175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1.2 - </a:t>
            </a:r>
            <a:r>
              <a:rPr lang="en-US" sz="2200" dirty="0">
                <a:hlinkClick r:id="rId2"/>
              </a:rPr>
              <a:t>P&amp;T Appointment History Form</a:t>
            </a:r>
            <a:endParaRPr lang="en-US" sz="2200" dirty="0"/>
          </a:p>
          <a:p>
            <a:r>
              <a:rPr lang="en-US" sz="2200" dirty="0"/>
              <a:t>1.3 - </a:t>
            </a:r>
            <a:r>
              <a:rPr lang="en-US" sz="2200" dirty="0">
                <a:hlinkClick r:id="rId3"/>
              </a:rPr>
              <a:t>Timeline Adjustment Form</a:t>
            </a:r>
            <a:endParaRPr lang="en-US" sz="2200" dirty="0">
              <a:ea typeface="Calibri"/>
              <a:cs typeface="Calibri"/>
              <a:hlinkClick r:id="rId3"/>
            </a:endParaRPr>
          </a:p>
          <a:p>
            <a:r>
              <a:rPr lang="en-US" sz="2200" dirty="0"/>
              <a:t>1.4 - </a:t>
            </a:r>
            <a:r>
              <a:rPr lang="en-US" sz="2200" dirty="0">
                <a:hlinkClick r:id="rId4"/>
              </a:rPr>
              <a:t>Stop the Clock Request Form</a:t>
            </a:r>
            <a:endParaRPr lang="en-US" sz="2200" dirty="0">
              <a:ea typeface="Calibri"/>
              <a:cs typeface="Calibri"/>
              <a:hlinkClick r:id="rId4"/>
            </a:endParaRPr>
          </a:p>
          <a:p>
            <a:r>
              <a:rPr lang="en-US" sz="2200" dirty="0"/>
              <a:t>4.1 - </a:t>
            </a:r>
            <a:r>
              <a:rPr lang="en-US" sz="2200" dirty="0">
                <a:hlinkClick r:id="rId5"/>
              </a:rPr>
              <a:t>University CV</a:t>
            </a:r>
            <a:endParaRPr lang="en-US" sz="2200" dirty="0">
              <a:ea typeface="Calibri"/>
              <a:cs typeface="Calibri"/>
              <a:hlinkClick r:id="rId5"/>
            </a:endParaRPr>
          </a:p>
          <a:p>
            <a:r>
              <a:rPr lang="en-US" sz="2200" dirty="0"/>
              <a:t>4.2 - Initial Appointment Letter </a:t>
            </a:r>
          </a:p>
          <a:p>
            <a:r>
              <a:rPr lang="en-US" sz="2200" dirty="0"/>
              <a:t>4.3 - Annual Evaluations (ratings and comments)</a:t>
            </a:r>
          </a:p>
          <a:p>
            <a:r>
              <a:rPr lang="en-US" sz="2200" dirty="0">
                <a:highlight>
                  <a:srgbClr val="FFFF00"/>
                </a:highlight>
              </a:rPr>
              <a:t>6.1 - Instruction</a:t>
            </a:r>
            <a:r>
              <a:rPr lang="en-US" sz="2200" dirty="0"/>
              <a:t> – Brief Summary of Teaching Responsibility, Philosophy</a:t>
            </a:r>
          </a:p>
          <a:p>
            <a:r>
              <a:rPr lang="en-US" sz="2200" dirty="0"/>
              <a:t>6.2 -  </a:t>
            </a:r>
            <a:r>
              <a:rPr lang="en-US" sz="2200" dirty="0">
                <a:hlinkClick r:id="rId6"/>
              </a:rPr>
              <a:t>SETE Summary Form</a:t>
            </a:r>
            <a:r>
              <a:rPr lang="en-US" sz="2200" dirty="0"/>
              <a:t> (ratings and comments)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3CDC4-4DC5-1646-809C-9DC2B2E79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6447"/>
            <a:ext cx="5652246" cy="430651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200"/>
              <a:t>6.3 - Peer Evaluations of Teaching</a:t>
            </a:r>
          </a:p>
          <a:p>
            <a:r>
              <a:rPr lang="en-US" sz="2200"/>
              <a:t>6.4 - Instruction-Related Honors and Awards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6.5 - Internal Instruction-Related Grants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6.6  External Instruction-Related Grants</a:t>
            </a:r>
            <a:endParaRPr lang="en-US" sz="2200">
              <a:ea typeface="Calibri" panose="020F0502020204030204"/>
              <a:cs typeface="Calibri" panose="020F0502020204030204"/>
            </a:endParaRPr>
          </a:p>
          <a:p>
            <a:r>
              <a:rPr lang="en-US" sz="2200">
                <a:highlight>
                  <a:srgbClr val="FFFF00"/>
                </a:highlight>
              </a:rPr>
              <a:t>7.1 – Research, Scholarship</a:t>
            </a:r>
            <a:r>
              <a:rPr lang="en-US" sz="2200"/>
              <a:t>, Creative Activity - Brief Summary of Accomplishments &amp; Plans</a:t>
            </a:r>
          </a:p>
          <a:p>
            <a:r>
              <a:rPr lang="en-US" sz="2200"/>
              <a:t>7.5 - Research-related Honors and Awards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7.6 - Internal Research, Scholarship, or Creative Activity-related Grants</a:t>
            </a:r>
          </a:p>
          <a:p>
            <a:r>
              <a:rPr lang="en-US" sz="2200"/>
              <a:t>7.7 - External Research, Scholarship, or Creative Activity-related Grants and Contracts</a:t>
            </a:r>
          </a:p>
          <a:p>
            <a:endParaRPr lang="en-US" sz="22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D49E2D-C315-F3BE-220C-CADA33C7BDBC}"/>
              </a:ext>
            </a:extLst>
          </p:cNvPr>
          <p:cNvSpPr txBox="1"/>
          <p:nvPr/>
        </p:nvSpPr>
        <p:spPr>
          <a:xfrm>
            <a:off x="1804146" y="6174441"/>
            <a:ext cx="90543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6.1 and 7.1 are narratives and should include the % of faculty effort devoted to each area.</a:t>
            </a:r>
          </a:p>
        </p:txBody>
      </p:sp>
    </p:spTree>
    <p:extLst>
      <p:ext uri="{BB962C8B-B14F-4D97-AF65-F5344CB8AC3E}">
        <p14:creationId xmlns:p14="http://schemas.microsoft.com/office/powerpoint/2010/main" val="3197019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8BF29-BBE6-EC48-A875-B62D16EA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Applicant Responsibilities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842ED-B1BB-154A-BE69-F2524A56D8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highlight>
                  <a:srgbClr val="FFFF00"/>
                </a:highlight>
              </a:rPr>
              <a:t>8.1 - Service, Outreach, Advising, Mentoring, Administration</a:t>
            </a:r>
            <a:r>
              <a:rPr lang="en-US" sz="2200"/>
              <a:t> - Brief Summary of Responsibilities and Accomplishments</a:t>
            </a:r>
          </a:p>
          <a:p>
            <a:r>
              <a:rPr lang="en-US" sz="2200"/>
              <a:t>8.2 - Service-related Honors and Awards</a:t>
            </a:r>
          </a:p>
          <a:p>
            <a:r>
              <a:rPr lang="en-US" sz="2200"/>
              <a:t>8.3 - Internal Service-related Grants</a:t>
            </a:r>
          </a:p>
          <a:p>
            <a:r>
              <a:rPr lang="en-US" sz="2200"/>
              <a:t>8.4 - External Service-related Grants and Contracts</a:t>
            </a:r>
          </a:p>
          <a:p>
            <a:endParaRPr lang="en-US" sz="22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A4751-F5C3-8A4F-A4A5-F34C1B8079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9.1 - List of Supplemental Materials</a:t>
            </a:r>
          </a:p>
          <a:p>
            <a:r>
              <a:rPr lang="en-US" sz="2200"/>
              <a:t>9.2 - Supplemental Materials </a:t>
            </a:r>
          </a:p>
          <a:p>
            <a:pPr marL="0" indent="0" algn="ctr">
              <a:buClr>
                <a:srgbClr val="9E3611"/>
              </a:buClr>
              <a:buNone/>
            </a:pPr>
            <a:r>
              <a:rPr lang="en-US" sz="2200"/>
              <a:t>(list in 9.1 and files in 9.2 must match)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2AF9C1-A954-0035-39D9-A8104D3320C5}"/>
              </a:ext>
            </a:extLst>
          </p:cNvPr>
          <p:cNvSpPr txBox="1"/>
          <p:nvPr/>
        </p:nvSpPr>
        <p:spPr>
          <a:xfrm>
            <a:off x="7160558" y="3406587"/>
            <a:ext cx="378758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Calibri"/>
                <a:cs typeface="Calibri"/>
              </a:rPr>
              <a:t>What are supplemental materials?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PDFs of published and in-press manuscripts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PDFs of book chapters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Conference brochures referencing your presentations</a:t>
            </a:r>
          </a:p>
          <a:p>
            <a:pPr marL="285750" indent="-2857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3C4D8-6DB0-9A1E-3488-B40063C9968E}"/>
              </a:ext>
            </a:extLst>
          </p:cNvPr>
          <p:cNvSpPr txBox="1"/>
          <p:nvPr/>
        </p:nvSpPr>
        <p:spPr>
          <a:xfrm>
            <a:off x="2297205" y="5983941"/>
            <a:ext cx="90543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highlight>
                  <a:srgbClr val="FFFF00"/>
                </a:highlight>
                <a:cs typeface="Calibri"/>
              </a:rPr>
              <a:t>8.1 is a narrative and should include the % of faculty effort devoted to service.</a:t>
            </a:r>
          </a:p>
        </p:txBody>
      </p:sp>
    </p:spTree>
    <p:extLst>
      <p:ext uri="{BB962C8B-B14F-4D97-AF65-F5344CB8AC3E}">
        <p14:creationId xmlns:p14="http://schemas.microsoft.com/office/powerpoint/2010/main" val="4133767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F905-778C-886A-5100-68435765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Narratives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78221-202A-B848-A168-83FDBEDE1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Teaching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Describe your teaching philosophy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Identify courses taught and teaching load</a:t>
            </a:r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Discuss SETES, what you learned, and how you adjusted </a:t>
            </a:r>
          </a:p>
          <a:p>
            <a:pPr lvl="1"/>
            <a:r>
              <a:rPr lang="en-US" dirty="0"/>
              <a:t>Include and new course development, course redesign, or instructional innovation</a:t>
            </a:r>
          </a:p>
          <a:p>
            <a:r>
              <a:rPr lang="en-US" dirty="0"/>
              <a:t>Research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Tell the reader what you do &amp; the associated effort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Identify your lines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What are the principal questions that drive your research? 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What is your vision for your future research? 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Mention the number of publications and grant awards since joining the faculty at UoM 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Explain co-authored publications</a:t>
            </a:r>
            <a:endParaRPr lang="en-US" dirty="0"/>
          </a:p>
          <a:p>
            <a:r>
              <a:rPr lang="en-US" dirty="0"/>
              <a:t>Service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S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ummarize your contributions to the department, college, university, and profession (including leadership roles and dates of service). 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Describe how your service contributions support the mission of your department &amp; your institution.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28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A5CB1-BA52-F249-B39A-7DE4B1F5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Comments About Narratives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B9ED5-4360-DC43-8300-B51C74713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Begin early.</a:t>
            </a:r>
          </a:p>
          <a:p>
            <a:r>
              <a:rPr lang="en-US" dirty="0"/>
              <a:t>Know your audience.</a:t>
            </a: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A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cknowledge and address issues in teaching, research, and service that might be perceived as weaknesses.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Using negative teaching evaluations as an example:</a:t>
            </a:r>
          </a:p>
          <a:p>
            <a:pPr lvl="2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W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hat did you do to overcome the challenges? </a:t>
            </a:r>
          </a:p>
          <a:p>
            <a:pPr lvl="2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How did you adjust your teaching methods to address the needs and/or concerns of the students?</a:t>
            </a:r>
          </a:p>
          <a:p>
            <a:pPr lvl="2"/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Were you experimenting with a new course or new teaching method? </a:t>
            </a:r>
          </a:p>
          <a:p>
            <a:pPr lvl="2"/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W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hat did you learn from the constructive feedback?</a:t>
            </a: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Have mentors review your statements</a:t>
            </a:r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941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3B81-65E9-A343-8A5B-4B6D4CB8A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Department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9B1B8-A793-0D4B-B867-012C8715116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5.1 Mid-tenure Evaluation Statement from the Department Committee</a:t>
            </a:r>
          </a:p>
          <a:p>
            <a:r>
              <a:rPr lang="en-US" sz="2200" dirty="0"/>
              <a:t>5.2 Mid-tenure Evaluation Statement from the Department Chair</a:t>
            </a:r>
            <a:endParaRPr lang="en-US" sz="2200" dirty="0">
              <a:ea typeface="Calibri"/>
              <a:cs typeface="Calibri"/>
            </a:endParaRPr>
          </a:p>
          <a:p>
            <a:pPr>
              <a:buClr>
                <a:srgbClr val="9E3611"/>
              </a:buClr>
            </a:pPr>
            <a:endParaRPr lang="en-US" sz="2200" dirty="0"/>
          </a:p>
          <a:p>
            <a:r>
              <a:rPr lang="en-US" sz="2200" dirty="0"/>
              <a:t>Meeting with the Department Chair </a:t>
            </a:r>
            <a:r>
              <a:rPr lang="en-US" sz="2200"/>
              <a:t>by January 15, 2027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56245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EDF-965D-D54B-BE26-7270F65C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Dean’s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C817-EC3B-7146-AB68-31A77F1DB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Meeting with the Dean by January 29, 2027</a:t>
            </a:r>
          </a:p>
          <a:p>
            <a:r>
              <a:rPr lang="en-US" sz="2200" dirty="0"/>
              <a:t>Dean’s Office recommendations to the Provost</a:t>
            </a:r>
          </a:p>
        </p:txBody>
      </p:sp>
    </p:spTree>
    <p:extLst>
      <p:ext uri="{BB962C8B-B14F-4D97-AF65-F5344CB8AC3E}">
        <p14:creationId xmlns:p14="http://schemas.microsoft.com/office/powerpoint/2010/main" val="860604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613FC6-3893-5B4B-A16D-BE5DB450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538" y="-354330"/>
            <a:ext cx="3932237" cy="1600200"/>
          </a:xfrm>
        </p:spPr>
        <p:txBody>
          <a:bodyPr/>
          <a:lstStyle/>
          <a:p>
            <a:r>
              <a:rPr lang="en-US"/>
              <a:t>How it Is Done…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80DAC-DFDD-4F44-A3C7-28EFF9563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821" y="1375064"/>
            <a:ext cx="10468697" cy="32286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hlinkClick r:id="rId2"/>
              </a:rPr>
              <a:t>Sample </a:t>
            </a:r>
            <a:r>
              <a:rPr lang="en-US" err="1">
                <a:hlinkClick r:id="rId2"/>
              </a:rPr>
              <a:t>Sharedrive</a:t>
            </a:r>
            <a:r>
              <a:rPr lang="en-US">
                <a:hlinkClick r:id="rId2"/>
              </a:rPr>
              <a:t> </a:t>
            </a:r>
            <a:r>
              <a:rPr lang="en-US" err="1">
                <a:hlinkClick r:id="rId2"/>
              </a:rPr>
              <a:t>eDossier</a:t>
            </a:r>
            <a:endParaRPr lang="en-US">
              <a:hlinkClick r:id="rId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CF34D-1210-494E-A965-03089710F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91690"/>
            <a:ext cx="3932237" cy="3811588"/>
          </a:xfrm>
        </p:spPr>
        <p:txBody>
          <a:bodyPr>
            <a:normAutofit/>
          </a:bodyPr>
          <a:lstStyle/>
          <a:p>
            <a:r>
              <a:rPr lang="en-US" sz="2400"/>
              <a:t>Make it easy for your readers!</a:t>
            </a:r>
          </a:p>
        </p:txBody>
      </p:sp>
    </p:spTree>
    <p:extLst>
      <p:ext uri="{BB962C8B-B14F-4D97-AF65-F5344CB8AC3E}">
        <p14:creationId xmlns:p14="http://schemas.microsoft.com/office/powerpoint/2010/main" val="1654088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14848-935B-2E47-AFD7-80D7B9AA9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20" y="2341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Questions?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02ED6E-8153-C820-A999-0BC50D4876E9}"/>
              </a:ext>
            </a:extLst>
          </p:cNvPr>
          <p:cNvSpPr txBox="1"/>
          <p:nvPr/>
        </p:nvSpPr>
        <p:spPr>
          <a:xfrm>
            <a:off x="4380411" y="2537996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Contact me at:</a:t>
            </a:r>
            <a:endParaRPr lang="en-US" sz="2200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2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szanskas@memphis.edu</a:t>
            </a:r>
            <a:endParaRPr lang="en-US" sz="2200" dirty="0">
              <a:solidFill>
                <a:srgbClr val="0563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193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9834</TotalTime>
  <Words>822</Words>
  <Application>Microsoft Macintosh PowerPoint</Application>
  <PresentationFormat>Widescreen</PresentationFormat>
  <Paragraphs>106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P&amp;T: Preparing Your Electronic Dossier for Mid-Tenure Review </vt:lpstr>
      <vt:lpstr>Today’s Agenda</vt:lpstr>
      <vt:lpstr>PowerPoint Presentation</vt:lpstr>
      <vt:lpstr>What is The Purpose of Mid-Tenure Review?</vt:lpstr>
      <vt:lpstr>The Instructions</vt:lpstr>
      <vt:lpstr>Shared Responsibilities</vt:lpstr>
      <vt:lpstr>Applicant</vt:lpstr>
      <vt:lpstr>Applicant Responsibilities Continued…</vt:lpstr>
      <vt:lpstr>Narratives</vt:lpstr>
      <vt:lpstr>General Comments About Narratives</vt:lpstr>
      <vt:lpstr>Department</vt:lpstr>
      <vt:lpstr>Dean’s Office</vt:lpstr>
      <vt:lpstr>How it Is Done…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Jazmine Patrice Phillips (jpphllp2)</dc:creator>
  <cp:lastModifiedBy>Stephen A Zanskas (szanskas)</cp:lastModifiedBy>
  <cp:revision>28</cp:revision>
  <cp:lastPrinted>2024-09-19T15:53:01Z</cp:lastPrinted>
  <dcterms:created xsi:type="dcterms:W3CDTF">2019-11-18T15:59:31Z</dcterms:created>
  <dcterms:modified xsi:type="dcterms:W3CDTF">2026-08-27T13:12:56Z</dcterms:modified>
</cp:coreProperties>
</file>