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64" r:id="rId4"/>
    <p:sldId id="258" r:id="rId5"/>
    <p:sldId id="259" r:id="rId6"/>
    <p:sldId id="261" r:id="rId7"/>
    <p:sldId id="260" r:id="rId8"/>
    <p:sldId id="266" r:id="rId9"/>
    <p:sldId id="262" r:id="rId10"/>
    <p:sldId id="265" r:id="rId11"/>
    <p:sldId id="263"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D783DE-6805-4F41-BD89-77E3BD187AD5}" v="9" dt="2026-09-23T22:12:30.5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1"/>
    <p:restoredTop sz="94622"/>
  </p:normalViewPr>
  <p:slideViewPr>
    <p:cSldViewPr snapToGrid="0">
      <p:cViewPr varScale="1">
        <p:scale>
          <a:sx n="113" d="100"/>
          <a:sy n="113" d="100"/>
        </p:scale>
        <p:origin x="76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Kathryn Marshall (skmrshll)" userId="21f85c49-cebe-4f9f-a12d-c87f82929b00" providerId="ADAL" clId="{465A8BF7-7B15-5FE6-AFDC-A401B0D52C34}"/>
    <pc:docChg chg="undo custSel addSld modSld modMainMaster">
      <pc:chgData name="Sarah Kathryn Marshall (skmrshll)" userId="21f85c49-cebe-4f9f-a12d-c87f82929b00" providerId="ADAL" clId="{465A8BF7-7B15-5FE6-AFDC-A401B0D52C34}" dt="2026-09-24T13:28:01.905" v="352" actId="1076"/>
      <pc:docMkLst>
        <pc:docMk/>
      </pc:docMkLst>
      <pc:sldChg chg="modSp mod">
        <pc:chgData name="Sarah Kathryn Marshall (skmrshll)" userId="21f85c49-cebe-4f9f-a12d-c87f82929b00" providerId="ADAL" clId="{465A8BF7-7B15-5FE6-AFDC-A401B0D52C34}" dt="2026-09-23T21:56:40.033" v="5" actId="20577"/>
        <pc:sldMkLst>
          <pc:docMk/>
          <pc:sldMk cId="0" sldId="256"/>
        </pc:sldMkLst>
        <pc:spChg chg="mod">
          <ac:chgData name="Sarah Kathryn Marshall (skmrshll)" userId="21f85c49-cebe-4f9f-a12d-c87f82929b00" providerId="ADAL" clId="{465A8BF7-7B15-5FE6-AFDC-A401B0D52C34}" dt="2026-09-23T21:56:40.033" v="5" actId="20577"/>
          <ac:spMkLst>
            <pc:docMk/>
            <pc:sldMk cId="0" sldId="256"/>
            <ac:spMk id="18" creationId="{00000000-0000-0000-0000-000000000000}"/>
          </ac:spMkLst>
        </pc:spChg>
      </pc:sldChg>
      <pc:sldChg chg="addSp delSp modSp mod">
        <pc:chgData name="Sarah Kathryn Marshall (skmrshll)" userId="21f85c49-cebe-4f9f-a12d-c87f82929b00" providerId="ADAL" clId="{465A8BF7-7B15-5FE6-AFDC-A401B0D52C34}" dt="2026-09-23T21:56:55.689" v="11"/>
        <pc:sldMkLst>
          <pc:docMk/>
          <pc:sldMk cId="0" sldId="257"/>
        </pc:sldMkLst>
        <pc:spChg chg="add del mod">
          <ac:chgData name="Sarah Kathryn Marshall (skmrshll)" userId="21f85c49-cebe-4f9f-a12d-c87f82929b00" providerId="ADAL" clId="{465A8BF7-7B15-5FE6-AFDC-A401B0D52C34}" dt="2026-09-23T21:56:51.442" v="8"/>
          <ac:spMkLst>
            <pc:docMk/>
            <pc:sldMk cId="0" sldId="257"/>
            <ac:spMk id="22" creationId="{3ADF2816-AB94-41E9-D4F6-CB9EF81E3585}"/>
          </ac:spMkLst>
        </pc:spChg>
        <pc:spChg chg="add del mod">
          <ac:chgData name="Sarah Kathryn Marshall (skmrshll)" userId="21f85c49-cebe-4f9f-a12d-c87f82929b00" providerId="ADAL" clId="{465A8BF7-7B15-5FE6-AFDC-A401B0D52C34}" dt="2026-09-23T21:56:55.689" v="11"/>
          <ac:spMkLst>
            <pc:docMk/>
            <pc:sldMk cId="0" sldId="257"/>
            <ac:spMk id="24" creationId="{73F066E3-1C76-FB39-693A-A28923C5CD12}"/>
          </ac:spMkLst>
        </pc:spChg>
      </pc:sldChg>
      <pc:sldChg chg="modSp mod">
        <pc:chgData name="Sarah Kathryn Marshall (skmrshll)" userId="21f85c49-cebe-4f9f-a12d-c87f82929b00" providerId="ADAL" clId="{465A8BF7-7B15-5FE6-AFDC-A401B0D52C34}" dt="2026-09-24T13:27:20.234" v="343" actId="27636"/>
        <pc:sldMkLst>
          <pc:docMk/>
          <pc:sldMk cId="0" sldId="263"/>
        </pc:sldMkLst>
        <pc:spChg chg="mod">
          <ac:chgData name="Sarah Kathryn Marshall (skmrshll)" userId="21f85c49-cebe-4f9f-a12d-c87f82929b00" providerId="ADAL" clId="{465A8BF7-7B15-5FE6-AFDC-A401B0D52C34}" dt="2026-09-23T22:10:17.707" v="315" actId="1076"/>
          <ac:spMkLst>
            <pc:docMk/>
            <pc:sldMk cId="0" sldId="263"/>
            <ac:spMk id="5" creationId="{00000000-0000-0000-0000-000000000000}"/>
          </ac:spMkLst>
        </pc:spChg>
        <pc:spChg chg="mod">
          <ac:chgData name="Sarah Kathryn Marshall (skmrshll)" userId="21f85c49-cebe-4f9f-a12d-c87f82929b00" providerId="ADAL" clId="{465A8BF7-7B15-5FE6-AFDC-A401B0D52C34}" dt="2026-09-23T22:19:19.930" v="337" actId="1076"/>
          <ac:spMkLst>
            <pc:docMk/>
            <pc:sldMk cId="0" sldId="263"/>
            <ac:spMk id="6" creationId="{00000000-0000-0000-0000-000000000000}"/>
          </ac:spMkLst>
        </pc:spChg>
        <pc:spChg chg="mod">
          <ac:chgData name="Sarah Kathryn Marshall (skmrshll)" userId="21f85c49-cebe-4f9f-a12d-c87f82929b00" providerId="ADAL" clId="{465A8BF7-7B15-5FE6-AFDC-A401B0D52C34}" dt="2026-09-23T22:19:42.242" v="340" actId="255"/>
          <ac:spMkLst>
            <pc:docMk/>
            <pc:sldMk cId="0" sldId="263"/>
            <ac:spMk id="7" creationId="{00000000-0000-0000-0000-000000000000}"/>
          </ac:spMkLst>
        </pc:spChg>
        <pc:spChg chg="mod">
          <ac:chgData name="Sarah Kathryn Marshall (skmrshll)" userId="21f85c49-cebe-4f9f-a12d-c87f82929b00" providerId="ADAL" clId="{465A8BF7-7B15-5FE6-AFDC-A401B0D52C34}" dt="2026-09-23T22:19:53.741" v="341" actId="1076"/>
          <ac:spMkLst>
            <pc:docMk/>
            <pc:sldMk cId="0" sldId="263"/>
            <ac:spMk id="8" creationId="{00000000-0000-0000-0000-000000000000}"/>
          </ac:spMkLst>
        </pc:spChg>
        <pc:spChg chg="mod">
          <ac:chgData name="Sarah Kathryn Marshall (skmrshll)" userId="21f85c49-cebe-4f9f-a12d-c87f82929b00" providerId="ADAL" clId="{465A8BF7-7B15-5FE6-AFDC-A401B0D52C34}" dt="2026-09-23T22:06:26.193" v="251" actId="20577"/>
          <ac:spMkLst>
            <pc:docMk/>
            <pc:sldMk cId="0" sldId="263"/>
            <ac:spMk id="9" creationId="{00000000-0000-0000-0000-000000000000}"/>
          </ac:spMkLst>
        </pc:spChg>
        <pc:spChg chg="mod">
          <ac:chgData name="Sarah Kathryn Marshall (skmrshll)" userId="21f85c49-cebe-4f9f-a12d-c87f82929b00" providerId="ADAL" clId="{465A8BF7-7B15-5FE6-AFDC-A401B0D52C34}" dt="2026-09-23T22:02:57.292" v="169"/>
          <ac:spMkLst>
            <pc:docMk/>
            <pc:sldMk cId="0" sldId="263"/>
            <ac:spMk id="10" creationId="{00000000-0000-0000-0000-000000000000}"/>
          </ac:spMkLst>
        </pc:spChg>
        <pc:spChg chg="mod">
          <ac:chgData name="Sarah Kathryn Marshall (skmrshll)" userId="21f85c49-cebe-4f9f-a12d-c87f82929b00" providerId="ADAL" clId="{465A8BF7-7B15-5FE6-AFDC-A401B0D52C34}" dt="2026-09-23T22:03:17.101" v="220" actId="20577"/>
          <ac:spMkLst>
            <pc:docMk/>
            <pc:sldMk cId="0" sldId="263"/>
            <ac:spMk id="12" creationId="{00000000-0000-0000-0000-000000000000}"/>
          </ac:spMkLst>
        </pc:spChg>
        <pc:spChg chg="mod">
          <ac:chgData name="Sarah Kathryn Marshall (skmrshll)" userId="21f85c49-cebe-4f9f-a12d-c87f82929b00" providerId="ADAL" clId="{465A8BF7-7B15-5FE6-AFDC-A401B0D52C34}" dt="2026-09-24T13:27:20.234" v="343" actId="27636"/>
          <ac:spMkLst>
            <pc:docMk/>
            <pc:sldMk cId="0" sldId="263"/>
            <ac:spMk id="13" creationId="{00000000-0000-0000-0000-000000000000}"/>
          </ac:spMkLst>
        </pc:spChg>
        <pc:spChg chg="mod">
          <ac:chgData name="Sarah Kathryn Marshall (skmrshll)" userId="21f85c49-cebe-4f9f-a12d-c87f82929b00" providerId="ADAL" clId="{465A8BF7-7B15-5FE6-AFDC-A401B0D52C34}" dt="2026-09-23T22:12:35.460" v="325" actId="27636"/>
          <ac:spMkLst>
            <pc:docMk/>
            <pc:sldMk cId="0" sldId="263"/>
            <ac:spMk id="15" creationId="{00000000-0000-0000-0000-000000000000}"/>
          </ac:spMkLst>
        </pc:spChg>
        <pc:picChg chg="mod">
          <ac:chgData name="Sarah Kathryn Marshall (skmrshll)" userId="21f85c49-cebe-4f9f-a12d-c87f82929b00" providerId="ADAL" clId="{465A8BF7-7B15-5FE6-AFDC-A401B0D52C34}" dt="2026-09-23T22:04:16.562" v="223" actId="14826"/>
          <ac:picMkLst>
            <pc:docMk/>
            <pc:sldMk cId="0" sldId="263"/>
            <ac:picMk id="11" creationId="{00000000-0000-0000-0000-000000000000}"/>
          </ac:picMkLst>
        </pc:picChg>
      </pc:sldChg>
      <pc:sldChg chg="modSp mod">
        <pc:chgData name="Sarah Kathryn Marshall (skmrshll)" userId="21f85c49-cebe-4f9f-a12d-c87f82929b00" providerId="ADAL" clId="{465A8BF7-7B15-5FE6-AFDC-A401B0D52C34}" dt="2026-09-24T13:28:01.905" v="352" actId="1076"/>
        <pc:sldMkLst>
          <pc:docMk/>
          <pc:sldMk cId="365452110" sldId="265"/>
        </pc:sldMkLst>
        <pc:spChg chg="mod">
          <ac:chgData name="Sarah Kathryn Marshall (skmrshll)" userId="21f85c49-cebe-4f9f-a12d-c87f82929b00" providerId="ADAL" clId="{465A8BF7-7B15-5FE6-AFDC-A401B0D52C34}" dt="2026-09-24T13:28:01.905" v="352" actId="1076"/>
          <ac:spMkLst>
            <pc:docMk/>
            <pc:sldMk cId="365452110" sldId="265"/>
            <ac:spMk id="25" creationId="{37F78D63-B0E1-C3CC-2915-E1A222BA25F8}"/>
          </ac:spMkLst>
        </pc:spChg>
      </pc:sldChg>
      <pc:sldChg chg="modSp mod">
        <pc:chgData name="Sarah Kathryn Marshall (skmrshll)" userId="21f85c49-cebe-4f9f-a12d-c87f82929b00" providerId="ADAL" clId="{465A8BF7-7B15-5FE6-AFDC-A401B0D52C34}" dt="2026-09-23T21:56:31.495" v="2" actId="20577"/>
        <pc:sldMkLst>
          <pc:docMk/>
          <pc:sldMk cId="3334515263" sldId="266"/>
        </pc:sldMkLst>
        <pc:spChg chg="mod">
          <ac:chgData name="Sarah Kathryn Marshall (skmrshll)" userId="21f85c49-cebe-4f9f-a12d-c87f82929b00" providerId="ADAL" clId="{465A8BF7-7B15-5FE6-AFDC-A401B0D52C34}" dt="2026-09-23T21:56:31.495" v="2" actId="20577"/>
          <ac:spMkLst>
            <pc:docMk/>
            <pc:sldMk cId="3334515263" sldId="266"/>
            <ac:spMk id="18" creationId="{59709D0D-BB7D-B624-7AF2-C31CB82FA975}"/>
          </ac:spMkLst>
        </pc:spChg>
      </pc:sldChg>
      <pc:sldChg chg="modSp add mod">
        <pc:chgData name="Sarah Kathryn Marshall (skmrshll)" userId="21f85c49-cebe-4f9f-a12d-c87f82929b00" providerId="ADAL" clId="{465A8BF7-7B15-5FE6-AFDC-A401B0D52C34}" dt="2026-09-23T22:01:02.685" v="61" actId="20577"/>
        <pc:sldMkLst>
          <pc:docMk/>
          <pc:sldMk cId="2242265847" sldId="267"/>
        </pc:sldMkLst>
        <pc:spChg chg="mod">
          <ac:chgData name="Sarah Kathryn Marshall (skmrshll)" userId="21f85c49-cebe-4f9f-a12d-c87f82929b00" providerId="ADAL" clId="{465A8BF7-7B15-5FE6-AFDC-A401B0D52C34}" dt="2026-09-23T22:01:02.685" v="61" actId="20577"/>
          <ac:spMkLst>
            <pc:docMk/>
            <pc:sldMk cId="2242265847" sldId="267"/>
            <ac:spMk id="3" creationId="{2AB6E71E-850B-78EA-5FC1-090E8867B24F}"/>
          </ac:spMkLst>
        </pc:spChg>
      </pc:sldChg>
      <pc:sldMasterChg chg="modSldLayout">
        <pc:chgData name="Sarah Kathryn Marshall (skmrshll)" userId="21f85c49-cebe-4f9f-a12d-c87f82929b00" providerId="ADAL" clId="{465A8BF7-7B15-5FE6-AFDC-A401B0D52C34}" dt="2026-09-23T21:58:58.242" v="50" actId="20577"/>
        <pc:sldMasterMkLst>
          <pc:docMk/>
          <pc:sldMasterMk cId="0" sldId="2147483648"/>
        </pc:sldMasterMkLst>
        <pc:sldLayoutChg chg="modSp mod">
          <pc:chgData name="Sarah Kathryn Marshall (skmrshll)" userId="21f85c49-cebe-4f9f-a12d-c87f82929b00" providerId="ADAL" clId="{465A8BF7-7B15-5FE6-AFDC-A401B0D52C34}" dt="2026-09-23T21:58:58.242" v="50" actId="20577"/>
          <pc:sldLayoutMkLst>
            <pc:docMk/>
            <pc:sldMasterMk cId="0" sldId="2147483648"/>
            <pc:sldLayoutMk cId="0" sldId="2147483650"/>
          </pc:sldLayoutMkLst>
          <pc:spChg chg="mod">
            <ac:chgData name="Sarah Kathryn Marshall (skmrshll)" userId="21f85c49-cebe-4f9f-a12d-c87f82929b00" providerId="ADAL" clId="{465A8BF7-7B15-5FE6-AFDC-A401B0D52C34}" dt="2026-09-23T21:58:58.242" v="50" actId="20577"/>
            <ac:spMkLst>
              <pc:docMk/>
              <pc:sldMasterMk cId="0" sldId="2147483648"/>
              <pc:sldLayoutMk cId="0" sldId="2147483650"/>
              <ac:spMk id="3"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0060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EAFCD-DEF8-8476-9E0E-7005CF6910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F390B3-A2B9-D8F7-304E-350829D9AD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E1CCAD-C3AA-BA65-C8C9-1F89719F290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5156EB-07E9-6904-E565-D63A5DCDD81D}"/>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4252760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3924A-68FE-043D-E96A-780B1E4952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C1109D-BCED-9C5E-A1F6-16B9CDFD26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961CA2-D420-C976-611A-F422929483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FEB512-6AE7-CD6D-FE75-77860D1E3207}"/>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559791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F1F58-ABAC-75E4-AA59-80B4752C9B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04B7D2-2301-4B8A-7E5F-3A79F00B43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48883D-EE3A-9488-6A00-423E05ABAC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CBBA6B9-B848-0CCA-B95B-CF2AE7A946C1}"/>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264489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BA1CD-90FB-12C8-A486-15AFC6B268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23CA8F-789E-EC56-3B05-D66354FCF1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0B3E43-2641-3C43-A686-1296A2BAD9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2DF3CF-56EA-03DE-DB55-19377418D5B2}"/>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555037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7F8FA"/>
        </a:solidFill>
        <a:effectLst/>
      </p:bgPr>
    </p:bg>
    <p:spTree>
      <p:nvGrpSpPr>
        <p:cNvPr id="1" name=""/>
        <p:cNvGrpSpPr/>
        <p:nvPr/>
      </p:nvGrpSpPr>
      <p:grpSpPr>
        <a:xfrm>
          <a:off x="0" y="0"/>
          <a:ext cx="0" cy="0"/>
          <a:chOff x="0" y="0"/>
          <a:chExt cx="0" cy="0"/>
        </a:xfrm>
      </p:grpSpPr>
      <p:sp>
        <p:nvSpPr>
          <p:cNvPr id="2" name="Shape 0"/>
          <p:cNvSpPr/>
          <p:nvPr/>
        </p:nvSpPr>
        <p:spPr>
          <a:xfrm>
            <a:off x="0" y="6547104"/>
            <a:ext cx="12191695" cy="310896"/>
          </a:xfrm>
          <a:prstGeom prst="rect">
            <a:avLst/>
          </a:prstGeom>
          <a:solidFill>
            <a:srgbClr val="00498F"/>
          </a:solidFill>
          <a:ln w="12700">
            <a:solidFill>
              <a:srgbClr val="00498F"/>
            </a:solidFill>
            <a:prstDash val="solid"/>
          </a:ln>
        </p:spPr>
        <p:txBody>
          <a:bodyPr/>
          <a:lstStyle/>
          <a:p>
            <a:endParaRPr lang="en-US"/>
          </a:p>
        </p:txBody>
      </p:sp>
      <p:sp>
        <p:nvSpPr>
          <p:cNvPr id="3" name="Text 1"/>
          <p:cNvSpPr/>
          <p:nvPr/>
        </p:nvSpPr>
        <p:spPr>
          <a:xfrm>
            <a:off x="411480" y="6565392"/>
            <a:ext cx="5120640" cy="155448"/>
          </a:xfrm>
          <a:prstGeom prst="rect">
            <a:avLst/>
          </a:prstGeom>
          <a:noFill/>
          <a:ln/>
        </p:spPr>
        <p:txBody>
          <a:bodyPr wrap="square" lIns="0" tIns="0" rIns="0" bIns="0" rtlCol="0" anchor="ctr"/>
          <a:lstStyle/>
          <a:p>
            <a:pPr marL="0" indent="0">
              <a:buNone/>
            </a:pPr>
            <a:r>
              <a:rPr lang="en-US" sz="900" b="1" dirty="0">
                <a:solidFill>
                  <a:srgbClr val="FFFFFF"/>
                </a:solidFill>
                <a:latin typeface="Aptos" pitchFamily="34" charset="0"/>
                <a:ea typeface="Aptos" pitchFamily="34" charset="-122"/>
                <a:cs typeface="Aptos" pitchFamily="34" charset="-120"/>
              </a:rPr>
              <a:t>Center for Teaching &amp; Learning  </a:t>
            </a:r>
            <a:r>
              <a:rPr lang="en-US" sz="900" b="1" dirty="0" err="1">
                <a:solidFill>
                  <a:srgbClr val="FFFFFF"/>
                </a:solidFill>
                <a:latin typeface="Aptos" pitchFamily="34" charset="0"/>
                <a:ea typeface="Aptos" pitchFamily="34" charset="-122"/>
                <a:cs typeface="Aptos" pitchFamily="34" charset="-120"/>
              </a:rPr>
              <a:t>memphis.edu</a:t>
            </a:r>
            <a:r>
              <a:rPr lang="en-US" sz="900" b="1" dirty="0">
                <a:solidFill>
                  <a:srgbClr val="FFFFFF"/>
                </a:solidFill>
                <a:latin typeface="Aptos" pitchFamily="34" charset="0"/>
                <a:ea typeface="Aptos" pitchFamily="34" charset="-122"/>
                <a:cs typeface="Aptos" pitchFamily="34" charset="-120"/>
              </a:rPr>
              <a:t>/um3d</a:t>
            </a:r>
            <a:endParaRPr lang="en-US" sz="900" dirty="0"/>
          </a:p>
        </p:txBody>
      </p:sp>
      <p:sp>
        <p:nvSpPr>
          <p:cNvPr id="4" name="Text 2"/>
          <p:cNvSpPr/>
          <p:nvPr/>
        </p:nvSpPr>
        <p:spPr>
          <a:xfrm>
            <a:off x="9646920" y="6565392"/>
            <a:ext cx="2103120" cy="155448"/>
          </a:xfrm>
          <a:prstGeom prst="rect">
            <a:avLst/>
          </a:prstGeom>
          <a:noFill/>
          <a:ln/>
        </p:spPr>
        <p:txBody>
          <a:bodyPr wrap="square" lIns="0" tIns="0" rIns="0" bIns="0" rtlCol="0" anchor="ctr"/>
          <a:lstStyle/>
          <a:p>
            <a:pPr marL="0" indent="0" algn="r">
              <a:buNone/>
            </a:pPr>
            <a:r>
              <a:rPr lang="en-US" sz="900">
                <a:solidFill>
                  <a:srgbClr val="FFFFFF"/>
                </a:solidFill>
                <a:latin typeface="Aptos" pitchFamily="34" charset="0"/>
                <a:ea typeface="Aptos" pitchFamily="34" charset="-122"/>
                <a:cs typeface="Aptos" pitchFamily="34" charset="-120"/>
              </a:rPr>
              <a:t>University of Memphis</a:t>
            </a:r>
            <a:endParaRPr lang="en-US" sz="900"/>
          </a:p>
        </p:txBody>
      </p:sp>
      <p:sp>
        <p:nvSpPr>
          <p:cNvPr id="25" name="Slide Number Placeholder 0"/>
          <p:cNvSpPr>
            <a:spLocks noGrp="1"/>
          </p:cNvSpPr>
          <p:nvPr>
            <p:ph type="sldNum" sz="quarter" idx="4294967295"/>
          </p:nvPr>
        </p:nvSpPr>
        <p:spPr>
          <a:xfrm>
            <a:off x="11795760" y="137160"/>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9C9EA1"/>
                </a:solidFill>
                <a:latin typeface="Aptos"/>
                <a:ea typeface="Aptos"/>
                <a:cs typeface="Aptos"/>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95760" y="137160"/>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9C9EA1"/>
                </a:solidFill>
                <a:latin typeface="Aptos"/>
                <a:ea typeface="Aptos"/>
                <a:cs typeface="Aptos"/>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memphis.edu/um3d/resources/genaisyllabus.php"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www.memphis.edu/um3d/canvas/canvas_ai.php"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memphis.edu/um3d/resources/aicommunity.php"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memphis.instructure.com/enroll/LAMGCJ"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93059"/>
        </a:solidFill>
        <a:effectLst/>
      </p:bgPr>
    </p:bg>
    <p:spTree>
      <p:nvGrpSpPr>
        <p:cNvPr id="1" name=""/>
        <p:cNvGrpSpPr/>
        <p:nvPr/>
      </p:nvGrpSpPr>
      <p:grpSpPr>
        <a:xfrm>
          <a:off x="0" y="0"/>
          <a:ext cx="0" cy="0"/>
          <a:chOff x="0" y="0"/>
          <a:chExt cx="0" cy="0"/>
        </a:xfrm>
      </p:grpSpPr>
      <p:sp>
        <p:nvSpPr>
          <p:cNvPr id="2" name="Shape 0"/>
          <p:cNvSpPr/>
          <p:nvPr/>
        </p:nvSpPr>
        <p:spPr>
          <a:xfrm>
            <a:off x="7132320" y="182880"/>
            <a:ext cx="2011680" cy="6309360"/>
          </a:xfrm>
          <a:prstGeom prst="line">
            <a:avLst/>
          </a:prstGeom>
          <a:noFill/>
          <a:ln w="177800">
            <a:solidFill>
              <a:srgbClr val="2A4168">
                <a:alpha val="65000"/>
              </a:srgbClr>
            </a:solidFill>
            <a:prstDash val="solid"/>
          </a:ln>
        </p:spPr>
        <p:txBody>
          <a:bodyPr/>
          <a:lstStyle/>
          <a:p>
            <a:endParaRPr lang="en-US"/>
          </a:p>
        </p:txBody>
      </p:sp>
      <p:sp>
        <p:nvSpPr>
          <p:cNvPr id="3" name="Shape 1"/>
          <p:cNvSpPr/>
          <p:nvPr/>
        </p:nvSpPr>
        <p:spPr>
          <a:xfrm>
            <a:off x="7543800" y="182880"/>
            <a:ext cx="2011680" cy="6309360"/>
          </a:xfrm>
          <a:prstGeom prst="line">
            <a:avLst/>
          </a:prstGeom>
          <a:noFill/>
          <a:ln w="177800">
            <a:solidFill>
              <a:srgbClr val="2A4168">
                <a:alpha val="65000"/>
              </a:srgbClr>
            </a:solidFill>
            <a:prstDash val="solid"/>
          </a:ln>
        </p:spPr>
        <p:txBody>
          <a:bodyPr/>
          <a:lstStyle/>
          <a:p>
            <a:endParaRPr lang="en-US"/>
          </a:p>
        </p:txBody>
      </p:sp>
      <p:sp>
        <p:nvSpPr>
          <p:cNvPr id="4" name="Shape 2"/>
          <p:cNvSpPr/>
          <p:nvPr/>
        </p:nvSpPr>
        <p:spPr>
          <a:xfrm>
            <a:off x="7955280" y="182880"/>
            <a:ext cx="2011680" cy="6309360"/>
          </a:xfrm>
          <a:prstGeom prst="line">
            <a:avLst/>
          </a:prstGeom>
          <a:noFill/>
          <a:ln w="177800">
            <a:solidFill>
              <a:srgbClr val="2A4168">
                <a:alpha val="65000"/>
              </a:srgbClr>
            </a:solidFill>
            <a:prstDash val="solid"/>
          </a:ln>
        </p:spPr>
        <p:txBody>
          <a:bodyPr/>
          <a:lstStyle/>
          <a:p>
            <a:endParaRPr lang="en-US"/>
          </a:p>
        </p:txBody>
      </p:sp>
      <p:sp>
        <p:nvSpPr>
          <p:cNvPr id="5" name="Shape 3"/>
          <p:cNvSpPr/>
          <p:nvPr/>
        </p:nvSpPr>
        <p:spPr>
          <a:xfrm>
            <a:off x="8366760" y="182880"/>
            <a:ext cx="2011680" cy="6309360"/>
          </a:xfrm>
          <a:prstGeom prst="line">
            <a:avLst/>
          </a:prstGeom>
          <a:noFill/>
          <a:ln w="177800">
            <a:solidFill>
              <a:srgbClr val="2A4168">
                <a:alpha val="65000"/>
              </a:srgbClr>
            </a:solidFill>
            <a:prstDash val="solid"/>
          </a:ln>
        </p:spPr>
        <p:txBody>
          <a:bodyPr/>
          <a:lstStyle/>
          <a:p>
            <a:endParaRPr lang="en-US"/>
          </a:p>
        </p:txBody>
      </p:sp>
      <p:sp>
        <p:nvSpPr>
          <p:cNvPr id="6" name="Shape 4"/>
          <p:cNvSpPr/>
          <p:nvPr/>
        </p:nvSpPr>
        <p:spPr>
          <a:xfrm>
            <a:off x="8778240" y="182880"/>
            <a:ext cx="2011680" cy="6309360"/>
          </a:xfrm>
          <a:prstGeom prst="line">
            <a:avLst/>
          </a:prstGeom>
          <a:noFill/>
          <a:ln w="177800">
            <a:solidFill>
              <a:srgbClr val="2A4168">
                <a:alpha val="65000"/>
              </a:srgbClr>
            </a:solidFill>
            <a:prstDash val="solid"/>
          </a:ln>
        </p:spPr>
        <p:txBody>
          <a:bodyPr/>
          <a:lstStyle/>
          <a:p>
            <a:endParaRPr lang="en-US"/>
          </a:p>
        </p:txBody>
      </p:sp>
      <p:sp>
        <p:nvSpPr>
          <p:cNvPr id="7" name="Shape 5"/>
          <p:cNvSpPr/>
          <p:nvPr/>
        </p:nvSpPr>
        <p:spPr>
          <a:xfrm>
            <a:off x="9189720" y="182880"/>
            <a:ext cx="2011680" cy="6309360"/>
          </a:xfrm>
          <a:prstGeom prst="line">
            <a:avLst/>
          </a:prstGeom>
          <a:noFill/>
          <a:ln w="177800">
            <a:solidFill>
              <a:srgbClr val="2A4168">
                <a:alpha val="65000"/>
              </a:srgbClr>
            </a:solidFill>
            <a:prstDash val="solid"/>
          </a:ln>
        </p:spPr>
        <p:txBody>
          <a:bodyPr/>
          <a:lstStyle/>
          <a:p>
            <a:endParaRPr lang="en-US"/>
          </a:p>
        </p:txBody>
      </p:sp>
      <p:sp>
        <p:nvSpPr>
          <p:cNvPr id="8" name="Shape 6"/>
          <p:cNvSpPr/>
          <p:nvPr/>
        </p:nvSpPr>
        <p:spPr>
          <a:xfrm>
            <a:off x="9601200" y="182880"/>
            <a:ext cx="2011680" cy="6309360"/>
          </a:xfrm>
          <a:prstGeom prst="line">
            <a:avLst/>
          </a:prstGeom>
          <a:noFill/>
          <a:ln w="177800">
            <a:solidFill>
              <a:srgbClr val="2A4168">
                <a:alpha val="65000"/>
              </a:srgbClr>
            </a:solidFill>
            <a:prstDash val="solid"/>
          </a:ln>
        </p:spPr>
        <p:txBody>
          <a:bodyPr/>
          <a:lstStyle/>
          <a:p>
            <a:endParaRPr lang="en-US"/>
          </a:p>
        </p:txBody>
      </p:sp>
      <p:sp>
        <p:nvSpPr>
          <p:cNvPr id="9" name="Shape 7"/>
          <p:cNvSpPr/>
          <p:nvPr/>
        </p:nvSpPr>
        <p:spPr>
          <a:xfrm>
            <a:off x="10012680" y="182880"/>
            <a:ext cx="2011680" cy="6309360"/>
          </a:xfrm>
          <a:prstGeom prst="line">
            <a:avLst/>
          </a:prstGeom>
          <a:noFill/>
          <a:ln w="177800">
            <a:solidFill>
              <a:srgbClr val="2A4168">
                <a:alpha val="65000"/>
              </a:srgbClr>
            </a:solidFill>
            <a:prstDash val="solid"/>
          </a:ln>
        </p:spPr>
        <p:txBody>
          <a:bodyPr/>
          <a:lstStyle/>
          <a:p>
            <a:endParaRPr lang="en-US"/>
          </a:p>
        </p:txBody>
      </p:sp>
      <p:sp>
        <p:nvSpPr>
          <p:cNvPr id="10" name="Text 8"/>
          <p:cNvSpPr/>
          <p:nvPr/>
        </p:nvSpPr>
        <p:spPr>
          <a:xfrm>
            <a:off x="731520" y="658368"/>
            <a:ext cx="6309360" cy="274320"/>
          </a:xfrm>
          <a:prstGeom prst="rect">
            <a:avLst/>
          </a:prstGeom>
          <a:noFill/>
          <a:ln/>
        </p:spPr>
        <p:txBody>
          <a:bodyPr wrap="square" lIns="0" tIns="0" rIns="0" bIns="0" rtlCol="0" anchor="ctr"/>
          <a:lstStyle/>
          <a:p>
            <a:pPr marL="0" indent="0">
              <a:buNone/>
            </a:pPr>
            <a:r>
              <a:rPr lang="en-US" sz="1200" b="1" kern="0" spc="140">
                <a:solidFill>
                  <a:srgbClr val="D0E6E8"/>
                </a:solidFill>
              </a:rPr>
              <a:t>BEYOND AI DETECTION</a:t>
            </a:r>
            <a:endParaRPr lang="en-US" sz="1200"/>
          </a:p>
        </p:txBody>
      </p:sp>
      <p:sp>
        <p:nvSpPr>
          <p:cNvPr id="11" name="Text 9"/>
          <p:cNvSpPr/>
          <p:nvPr/>
        </p:nvSpPr>
        <p:spPr>
          <a:xfrm>
            <a:off x="731520" y="1051560"/>
            <a:ext cx="6675120" cy="1417320"/>
          </a:xfrm>
          <a:prstGeom prst="rect">
            <a:avLst/>
          </a:prstGeom>
          <a:noFill/>
          <a:ln/>
        </p:spPr>
        <p:txBody>
          <a:bodyPr wrap="square" lIns="127" tIns="127" rIns="127" bIns="127" rtlCol="0" anchor="ctr">
            <a:normAutofit/>
          </a:bodyPr>
          <a:lstStyle/>
          <a:p>
            <a:pPr marL="0" indent="0">
              <a:buNone/>
            </a:pPr>
            <a:r>
              <a:rPr lang="en-US" sz="3400" b="1">
                <a:solidFill>
                  <a:srgbClr val="FFFFFF"/>
                </a:solidFill>
                <a:latin typeface="Aptos Display" pitchFamily="34" charset="0"/>
                <a:ea typeface="Aptos Display" pitchFamily="34" charset="-122"/>
                <a:cs typeface="Aptos Display" pitchFamily="34" charset="-120"/>
              </a:rPr>
              <a:t>Designing for learning</a:t>
            </a:r>
            <a:endParaRPr lang="en-US" sz="3400"/>
          </a:p>
          <a:p>
            <a:pPr marL="0" indent="0">
              <a:buNone/>
            </a:pPr>
            <a:r>
              <a:rPr lang="en-US" sz="3400" b="1">
                <a:solidFill>
                  <a:srgbClr val="FFFFFF"/>
                </a:solidFill>
                <a:latin typeface="Aptos Display" pitchFamily="34" charset="0"/>
                <a:ea typeface="Aptos Display" pitchFamily="34" charset="-122"/>
                <a:cs typeface="Aptos Display" pitchFamily="34" charset="-120"/>
              </a:rPr>
              <a:t>in an AI-enabled world</a:t>
            </a:r>
            <a:endParaRPr lang="en-US" sz="3400"/>
          </a:p>
        </p:txBody>
      </p:sp>
      <p:sp>
        <p:nvSpPr>
          <p:cNvPr id="12" name="Text 10"/>
          <p:cNvSpPr/>
          <p:nvPr/>
        </p:nvSpPr>
        <p:spPr>
          <a:xfrm>
            <a:off x="749808" y="2761488"/>
            <a:ext cx="6035040" cy="777240"/>
          </a:xfrm>
          <a:prstGeom prst="rect">
            <a:avLst/>
          </a:prstGeom>
          <a:noFill/>
          <a:ln/>
        </p:spPr>
        <p:txBody>
          <a:bodyPr wrap="square" lIns="0" tIns="0" rIns="0" bIns="0" rtlCol="0" anchor="ctr">
            <a:normAutofit/>
          </a:bodyPr>
          <a:lstStyle/>
          <a:p>
            <a:pPr marL="0" indent="0">
              <a:buNone/>
            </a:pPr>
            <a:r>
              <a:rPr lang="en-US" sz="1900">
                <a:solidFill>
                  <a:srgbClr val="E2E4E6"/>
                </a:solidFill>
              </a:rPr>
              <a:t>A faculty conversation about assignments, student experience, syllabus language, and practical support.</a:t>
            </a:r>
            <a:endParaRPr lang="en-US" sz="1900"/>
          </a:p>
        </p:txBody>
      </p:sp>
      <p:sp>
        <p:nvSpPr>
          <p:cNvPr id="13" name="Shape 11"/>
          <p:cNvSpPr/>
          <p:nvPr/>
        </p:nvSpPr>
        <p:spPr>
          <a:xfrm>
            <a:off x="7635240" y="932688"/>
            <a:ext cx="3383280" cy="4480560"/>
          </a:xfrm>
          <a:prstGeom prst="roundRect">
            <a:avLst>
              <a:gd name="adj" fmla="val 2162"/>
            </a:avLst>
          </a:prstGeom>
          <a:solidFill>
            <a:srgbClr val="FFFFFF">
              <a:alpha val="95000"/>
            </a:srgbClr>
          </a:solidFill>
          <a:ln w="15240">
            <a:solidFill>
              <a:srgbClr val="FFFFFF">
                <a:alpha val="30000"/>
              </a:srgbClr>
            </a:solidFill>
            <a:prstDash val="solid"/>
          </a:ln>
        </p:spPr>
        <p:txBody>
          <a:bodyPr/>
          <a:lstStyle/>
          <a:p>
            <a:endParaRPr lang="en-US"/>
          </a:p>
        </p:txBody>
      </p:sp>
      <p:sp>
        <p:nvSpPr>
          <p:cNvPr id="14" name="Text 12"/>
          <p:cNvSpPr/>
          <p:nvPr/>
        </p:nvSpPr>
        <p:spPr>
          <a:xfrm>
            <a:off x="8001000" y="1325880"/>
            <a:ext cx="2651760" cy="320040"/>
          </a:xfrm>
          <a:prstGeom prst="rect">
            <a:avLst/>
          </a:prstGeom>
          <a:noFill/>
          <a:ln/>
        </p:spPr>
        <p:txBody>
          <a:bodyPr wrap="square" lIns="0" tIns="0" rIns="0" bIns="0" rtlCol="0" anchor="ctr"/>
          <a:lstStyle/>
          <a:p>
            <a:pPr marL="0" indent="0" algn="ctr">
              <a:buNone/>
            </a:pPr>
            <a:r>
              <a:rPr lang="en-US" sz="1800" b="1">
                <a:solidFill>
                  <a:srgbClr val="193059"/>
                </a:solidFill>
              </a:rPr>
              <a:t>Today’s goals</a:t>
            </a:r>
            <a:endParaRPr lang="en-US" sz="1800"/>
          </a:p>
        </p:txBody>
      </p:sp>
      <p:sp>
        <p:nvSpPr>
          <p:cNvPr id="15" name="Text 13"/>
          <p:cNvSpPr/>
          <p:nvPr/>
        </p:nvSpPr>
        <p:spPr>
          <a:xfrm>
            <a:off x="8028432" y="1856231"/>
            <a:ext cx="2606040" cy="2167469"/>
          </a:xfrm>
          <a:prstGeom prst="rect">
            <a:avLst/>
          </a:prstGeom>
          <a:noFill/>
          <a:ln/>
        </p:spPr>
        <p:txBody>
          <a:bodyPr wrap="square" lIns="0" tIns="0" rIns="0" bIns="0" rtlCol="0" anchor="ctr">
            <a:normAutofit lnSpcReduction="10000"/>
          </a:bodyPr>
          <a:lstStyle/>
          <a:p>
            <a:pPr marL="0" indent="0" algn="ctr">
              <a:buNone/>
            </a:pPr>
            <a:r>
              <a:rPr lang="en-US" sz="2200" b="1">
                <a:solidFill>
                  <a:srgbClr val="00498F"/>
                </a:solidFill>
              </a:rPr>
              <a:t>Move from “How do we catch it?” to “How do we design for meaningful learning?”</a:t>
            </a:r>
          </a:p>
          <a:p>
            <a:pPr marL="0" indent="0" algn="ctr">
              <a:buNone/>
            </a:pPr>
            <a:r>
              <a:rPr lang="en-US" sz="2200" b="1">
                <a:solidFill>
                  <a:srgbClr val="00498F"/>
                </a:solidFill>
              </a:rPr>
              <a:t>&amp;</a:t>
            </a:r>
          </a:p>
          <a:p>
            <a:pPr marL="0" indent="0" algn="ctr">
              <a:buNone/>
            </a:pPr>
            <a:r>
              <a:rPr lang="en-US" sz="2200" b="1">
                <a:solidFill>
                  <a:srgbClr val="00498F"/>
                </a:solidFill>
              </a:rPr>
              <a:t>AI Tools for Faculty</a:t>
            </a:r>
            <a:endParaRPr lang="en-US" sz="2200"/>
          </a:p>
        </p:txBody>
      </p:sp>
      <p:sp>
        <p:nvSpPr>
          <p:cNvPr id="16" name="Shape 14"/>
          <p:cNvSpPr/>
          <p:nvPr/>
        </p:nvSpPr>
        <p:spPr>
          <a:xfrm>
            <a:off x="8321040" y="4398608"/>
            <a:ext cx="1965960" cy="0"/>
          </a:xfrm>
          <a:prstGeom prst="line">
            <a:avLst/>
          </a:prstGeom>
          <a:noFill/>
          <a:ln w="25400">
            <a:solidFill>
              <a:srgbClr val="E2E4E6"/>
            </a:solidFill>
            <a:prstDash val="solid"/>
          </a:ln>
        </p:spPr>
        <p:txBody>
          <a:bodyPr/>
          <a:lstStyle/>
          <a:p>
            <a:endParaRPr lang="en-US"/>
          </a:p>
        </p:txBody>
      </p:sp>
      <p:sp>
        <p:nvSpPr>
          <p:cNvPr id="17" name="Text 15"/>
          <p:cNvSpPr/>
          <p:nvPr/>
        </p:nvSpPr>
        <p:spPr>
          <a:xfrm>
            <a:off x="8092440" y="4773512"/>
            <a:ext cx="2514600" cy="548640"/>
          </a:xfrm>
          <a:prstGeom prst="rect">
            <a:avLst/>
          </a:prstGeom>
          <a:noFill/>
          <a:ln/>
        </p:spPr>
        <p:txBody>
          <a:bodyPr wrap="square" lIns="0" tIns="0" rIns="0" bIns="0" rtlCol="0" anchor="ctr">
            <a:normAutofit/>
          </a:bodyPr>
          <a:lstStyle/>
          <a:p>
            <a:pPr marL="0" indent="0" algn="ctr">
              <a:buNone/>
            </a:pPr>
            <a:r>
              <a:rPr lang="en-US" sz="1700" b="1">
                <a:solidFill>
                  <a:srgbClr val="193059"/>
                </a:solidFill>
              </a:rPr>
              <a:t>Listen • Discuss • Adapt</a:t>
            </a:r>
            <a:endParaRPr lang="en-US" sz="1700"/>
          </a:p>
        </p:txBody>
      </p:sp>
      <p:sp>
        <p:nvSpPr>
          <p:cNvPr id="18" name="Text 16"/>
          <p:cNvSpPr/>
          <p:nvPr/>
        </p:nvSpPr>
        <p:spPr>
          <a:xfrm>
            <a:off x="749808" y="5989320"/>
            <a:ext cx="1188720" cy="320040"/>
          </a:xfrm>
          <a:prstGeom prst="rect">
            <a:avLst/>
          </a:prstGeom>
          <a:noFill/>
          <a:ln/>
        </p:spPr>
        <p:txBody>
          <a:bodyPr wrap="square" lIns="0" tIns="0" rIns="0" bIns="0" rtlCol="0" anchor="ctr"/>
          <a:lstStyle/>
          <a:p>
            <a:pPr marL="0" indent="0">
              <a:buNone/>
            </a:pPr>
            <a:r>
              <a:rPr lang="en-US" sz="1900" b="1" dirty="0">
                <a:solidFill>
                  <a:srgbClr val="FFFFFF"/>
                </a:solidFill>
              </a:rPr>
              <a:t>CTL</a:t>
            </a:r>
            <a:endParaRPr lang="en-US" sz="1900" dirty="0"/>
          </a:p>
        </p:txBody>
      </p:sp>
      <p:sp>
        <p:nvSpPr>
          <p:cNvPr id="19" name="Text 17"/>
          <p:cNvSpPr/>
          <p:nvPr/>
        </p:nvSpPr>
        <p:spPr>
          <a:xfrm>
            <a:off x="1828800" y="6016752"/>
            <a:ext cx="2377440" cy="256032"/>
          </a:xfrm>
          <a:prstGeom prst="rect">
            <a:avLst/>
          </a:prstGeom>
          <a:noFill/>
          <a:ln/>
        </p:spPr>
        <p:txBody>
          <a:bodyPr wrap="square" lIns="0" tIns="0" rIns="0" bIns="0" rtlCol="0" anchor="ctr"/>
          <a:lstStyle/>
          <a:p>
            <a:pPr marL="0" indent="0">
              <a:buNone/>
            </a:pPr>
            <a:r>
              <a:rPr lang="en-US" sz="1200">
                <a:solidFill>
                  <a:srgbClr val="E2E4E6"/>
                </a:solidFill>
              </a:rPr>
              <a:t>University of Memphis</a:t>
            </a:r>
            <a:endParaRPr lang="en-US" sz="12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94360" y="384048"/>
            <a:ext cx="4114800" cy="228600"/>
          </a:xfrm>
          <a:prstGeom prst="rect">
            <a:avLst/>
          </a:prstGeom>
          <a:noFill/>
          <a:ln/>
        </p:spPr>
        <p:txBody>
          <a:bodyPr wrap="square" lIns="0" tIns="0" rIns="0" bIns="0" rtlCol="0" anchor="ctr"/>
          <a:lstStyle/>
          <a:p>
            <a:pPr marL="0" indent="0">
              <a:buNone/>
            </a:pPr>
            <a:r>
              <a:rPr lang="en-US" sz="1100" b="1" kern="0" spc="110">
                <a:solidFill>
                  <a:srgbClr val="00498F"/>
                </a:solidFill>
                <a:latin typeface="Aptos" pitchFamily="34" charset="0"/>
                <a:ea typeface="Aptos" pitchFamily="34" charset="-122"/>
                <a:cs typeface="Aptos" pitchFamily="34" charset="-120"/>
              </a:rPr>
              <a:t>CONVERSATION FIRST</a:t>
            </a:r>
            <a:endParaRPr lang="en-US" sz="1100"/>
          </a:p>
        </p:txBody>
      </p:sp>
      <p:sp>
        <p:nvSpPr>
          <p:cNvPr id="3" name="Text 1"/>
          <p:cNvSpPr/>
          <p:nvPr/>
        </p:nvSpPr>
        <p:spPr>
          <a:xfrm>
            <a:off x="594360" y="667512"/>
            <a:ext cx="10881360" cy="566928"/>
          </a:xfrm>
          <a:prstGeom prst="rect">
            <a:avLst/>
          </a:prstGeom>
          <a:noFill/>
          <a:ln/>
        </p:spPr>
        <p:txBody>
          <a:bodyPr wrap="square" lIns="0" tIns="0" rIns="0" bIns="0" rtlCol="0" anchor="ctr">
            <a:normAutofit/>
          </a:bodyPr>
          <a:lstStyle/>
          <a:p>
            <a:pPr marL="0" indent="0">
              <a:buNone/>
            </a:pPr>
            <a:r>
              <a:rPr lang="en-US" sz="2800" b="1">
                <a:solidFill>
                  <a:srgbClr val="193059"/>
                </a:solidFill>
                <a:latin typeface="Aptos Display" pitchFamily="34" charset="0"/>
                <a:ea typeface="Aptos Display" pitchFamily="34" charset="-122"/>
                <a:cs typeface="Aptos Display" pitchFamily="34" charset="-120"/>
              </a:rPr>
              <a:t>Let’s start with your concerns</a:t>
            </a:r>
            <a:endParaRPr lang="en-US" sz="2800"/>
          </a:p>
        </p:txBody>
      </p:sp>
      <p:sp>
        <p:nvSpPr>
          <p:cNvPr id="4" name="Shape 2"/>
          <p:cNvSpPr/>
          <p:nvPr/>
        </p:nvSpPr>
        <p:spPr>
          <a:xfrm>
            <a:off x="594360" y="1298448"/>
            <a:ext cx="1051560" cy="0"/>
          </a:xfrm>
          <a:prstGeom prst="line">
            <a:avLst/>
          </a:prstGeom>
          <a:noFill/>
          <a:ln w="50800">
            <a:solidFill>
              <a:srgbClr val="00498F"/>
            </a:solidFill>
            <a:prstDash val="solid"/>
            <a:headEnd type="none"/>
            <a:tailEnd type="none"/>
          </a:ln>
        </p:spPr>
        <p:txBody>
          <a:bodyPr/>
          <a:lstStyle/>
          <a:p>
            <a:endParaRPr lang="en-US"/>
          </a:p>
        </p:txBody>
      </p:sp>
      <p:sp>
        <p:nvSpPr>
          <p:cNvPr id="5" name="Text 3"/>
          <p:cNvSpPr/>
          <p:nvPr/>
        </p:nvSpPr>
        <p:spPr>
          <a:xfrm>
            <a:off x="594360" y="1517904"/>
            <a:ext cx="10698480" cy="502920"/>
          </a:xfrm>
          <a:prstGeom prst="rect">
            <a:avLst/>
          </a:prstGeom>
          <a:noFill/>
          <a:ln/>
        </p:spPr>
        <p:txBody>
          <a:bodyPr wrap="square" lIns="0" tIns="0" rIns="0" bIns="0" rtlCol="0" anchor="ctr">
            <a:normAutofit lnSpcReduction="10000"/>
          </a:bodyPr>
          <a:lstStyle/>
          <a:p>
            <a:pPr marL="0" indent="0">
              <a:buNone/>
            </a:pPr>
            <a:r>
              <a:rPr lang="en-US" sz="1700">
                <a:solidFill>
                  <a:srgbClr val="5C6670"/>
                </a:solidFill>
              </a:rPr>
              <a:t>This session is intentionally flexible. We will spend more time on the issues that matter most to the faculty in the room. </a:t>
            </a:r>
            <a:endParaRPr lang="en-US" sz="1700"/>
          </a:p>
        </p:txBody>
      </p:sp>
      <p:sp>
        <p:nvSpPr>
          <p:cNvPr id="6" name="Shape 4"/>
          <p:cNvSpPr/>
          <p:nvPr/>
        </p:nvSpPr>
        <p:spPr>
          <a:xfrm>
            <a:off x="685800" y="2212848"/>
            <a:ext cx="3493008" cy="2103120"/>
          </a:xfrm>
          <a:prstGeom prst="roundRect">
            <a:avLst>
              <a:gd name="adj" fmla="val 2609"/>
            </a:avLst>
          </a:prstGeom>
          <a:solidFill>
            <a:srgbClr val="FFFFFF"/>
          </a:solidFill>
          <a:ln w="15240">
            <a:solidFill>
              <a:srgbClr val="E2E4E6"/>
            </a:solidFill>
            <a:prstDash val="solid"/>
          </a:ln>
          <a:effectLst>
            <a:outerShdw blurRad="19050" dist="50800" dir="2700000" algn="bl" rotWithShape="0">
              <a:srgbClr val="B8C0C8">
                <a:alpha val="16000"/>
              </a:srgbClr>
            </a:outerShdw>
          </a:effectLst>
        </p:spPr>
        <p:txBody>
          <a:bodyPr/>
          <a:lstStyle/>
          <a:p>
            <a:endParaRPr lang="en-US"/>
          </a:p>
        </p:txBody>
      </p:sp>
      <p:sp>
        <p:nvSpPr>
          <p:cNvPr id="7" name="Shape 5"/>
          <p:cNvSpPr/>
          <p:nvPr/>
        </p:nvSpPr>
        <p:spPr>
          <a:xfrm>
            <a:off x="685800" y="2212848"/>
            <a:ext cx="3493008" cy="73152"/>
          </a:xfrm>
          <a:prstGeom prst="rect">
            <a:avLst/>
          </a:prstGeom>
          <a:solidFill>
            <a:srgbClr val="00498F"/>
          </a:solidFill>
          <a:ln w="12700">
            <a:solidFill>
              <a:srgbClr val="00498F"/>
            </a:solidFill>
            <a:prstDash val="solid"/>
          </a:ln>
        </p:spPr>
        <p:txBody>
          <a:bodyPr/>
          <a:lstStyle/>
          <a:p>
            <a:endParaRPr lang="en-US"/>
          </a:p>
        </p:txBody>
      </p:sp>
      <p:sp>
        <p:nvSpPr>
          <p:cNvPr id="8" name="Text 6"/>
          <p:cNvSpPr/>
          <p:nvPr/>
        </p:nvSpPr>
        <p:spPr>
          <a:xfrm>
            <a:off x="886968" y="2377440"/>
            <a:ext cx="3090672" cy="310896"/>
          </a:xfrm>
          <a:prstGeom prst="rect">
            <a:avLst/>
          </a:prstGeom>
          <a:noFill/>
          <a:ln/>
        </p:spPr>
        <p:txBody>
          <a:bodyPr wrap="square" lIns="0" tIns="0" rIns="0" bIns="0" rtlCol="0" anchor="ctr">
            <a:normAutofit/>
          </a:bodyPr>
          <a:lstStyle/>
          <a:p>
            <a:pPr marL="0" indent="0">
              <a:buNone/>
            </a:pPr>
            <a:r>
              <a:rPr lang="en-US" sz="1700" b="1">
                <a:solidFill>
                  <a:srgbClr val="193059"/>
                </a:solidFill>
                <a:latin typeface="Aptos Display" pitchFamily="34" charset="0"/>
              </a:rPr>
              <a:t>Student Reliance</a:t>
            </a:r>
            <a:endParaRPr lang="en-US" sz="1700"/>
          </a:p>
        </p:txBody>
      </p:sp>
      <p:sp>
        <p:nvSpPr>
          <p:cNvPr id="9" name="Text 7"/>
          <p:cNvSpPr/>
          <p:nvPr/>
        </p:nvSpPr>
        <p:spPr>
          <a:xfrm>
            <a:off x="886968" y="2779776"/>
            <a:ext cx="3090672" cy="1389888"/>
          </a:xfrm>
          <a:prstGeom prst="rect">
            <a:avLst/>
          </a:prstGeom>
          <a:noFill/>
          <a:ln/>
        </p:spPr>
        <p:txBody>
          <a:bodyPr wrap="square" lIns="254" tIns="254" rIns="254" bIns="254" rtlCol="0" anchor="t">
            <a:normAutofit/>
          </a:bodyPr>
          <a:lstStyle/>
          <a:p>
            <a:pPr marL="0" indent="0">
              <a:buNone/>
            </a:pPr>
            <a:r>
              <a:rPr lang="en-US" sz="1250">
                <a:solidFill>
                  <a:srgbClr val="5C6670"/>
                </a:solidFill>
                <a:latin typeface="Aptos" pitchFamily="34" charset="0"/>
                <a:ea typeface="Aptos" pitchFamily="34" charset="-122"/>
                <a:cs typeface="Aptos" pitchFamily="34" charset="-120"/>
              </a:rPr>
              <a:t>Where does AI help learning—and where might it replace the thinking students need to do?</a:t>
            </a:r>
          </a:p>
          <a:p>
            <a:pPr marL="0" indent="0">
              <a:buNone/>
            </a:pPr>
            <a:endParaRPr lang="en-US" sz="1250">
              <a:solidFill>
                <a:srgbClr val="5C6670"/>
              </a:solidFill>
              <a:latin typeface="Aptos" pitchFamily="34" charset="0"/>
            </a:endParaRPr>
          </a:p>
          <a:p>
            <a:pPr marL="0" indent="0">
              <a:buNone/>
            </a:pPr>
            <a:r>
              <a:rPr lang="en-US" sz="1250">
                <a:solidFill>
                  <a:srgbClr val="5C6670"/>
                </a:solidFill>
                <a:latin typeface="Aptos" pitchFamily="34" charset="0"/>
              </a:rPr>
              <a:t>What does </a:t>
            </a:r>
            <a:r>
              <a:rPr lang="en-US" sz="1250" err="1">
                <a:solidFill>
                  <a:srgbClr val="5C6670"/>
                </a:solidFill>
                <a:latin typeface="Aptos" pitchFamily="34" charset="0"/>
              </a:rPr>
              <a:t>psyc</a:t>
            </a:r>
            <a:r>
              <a:rPr lang="en-US" sz="1250">
                <a:solidFill>
                  <a:srgbClr val="5C6670"/>
                </a:solidFill>
                <a:latin typeface="Aptos" pitchFamily="34" charset="0"/>
              </a:rPr>
              <a:t> research say?</a:t>
            </a:r>
            <a:endParaRPr lang="en-US" sz="1250"/>
          </a:p>
        </p:txBody>
      </p:sp>
      <p:sp>
        <p:nvSpPr>
          <p:cNvPr id="10" name="Shape 8"/>
          <p:cNvSpPr/>
          <p:nvPr/>
        </p:nvSpPr>
        <p:spPr>
          <a:xfrm>
            <a:off x="4343400" y="2212848"/>
            <a:ext cx="3493008" cy="2103120"/>
          </a:xfrm>
          <a:prstGeom prst="roundRect">
            <a:avLst>
              <a:gd name="adj" fmla="val 2609"/>
            </a:avLst>
          </a:prstGeom>
          <a:solidFill>
            <a:srgbClr val="FFFFFF"/>
          </a:solidFill>
          <a:ln w="15240">
            <a:solidFill>
              <a:srgbClr val="E2E4E6"/>
            </a:solidFill>
            <a:prstDash val="solid"/>
          </a:ln>
          <a:effectLst>
            <a:outerShdw blurRad="19050" dist="50800" dir="2700000" algn="bl" rotWithShape="0">
              <a:srgbClr val="B8C0C8">
                <a:alpha val="16000"/>
              </a:srgbClr>
            </a:outerShdw>
          </a:effectLst>
        </p:spPr>
        <p:txBody>
          <a:bodyPr/>
          <a:lstStyle/>
          <a:p>
            <a:endParaRPr lang="en-US"/>
          </a:p>
        </p:txBody>
      </p:sp>
      <p:sp>
        <p:nvSpPr>
          <p:cNvPr id="11" name="Shape 9"/>
          <p:cNvSpPr/>
          <p:nvPr/>
        </p:nvSpPr>
        <p:spPr>
          <a:xfrm>
            <a:off x="4343400" y="2212848"/>
            <a:ext cx="3493008" cy="73152"/>
          </a:xfrm>
          <a:prstGeom prst="rect">
            <a:avLst/>
          </a:prstGeom>
          <a:solidFill>
            <a:srgbClr val="3569A7"/>
          </a:solidFill>
          <a:ln w="12700">
            <a:solidFill>
              <a:srgbClr val="3569A7"/>
            </a:solidFill>
            <a:prstDash val="solid"/>
          </a:ln>
        </p:spPr>
        <p:txBody>
          <a:bodyPr/>
          <a:lstStyle/>
          <a:p>
            <a:endParaRPr lang="en-US"/>
          </a:p>
        </p:txBody>
      </p:sp>
      <p:sp>
        <p:nvSpPr>
          <p:cNvPr id="12" name="Text 10"/>
          <p:cNvSpPr/>
          <p:nvPr/>
        </p:nvSpPr>
        <p:spPr>
          <a:xfrm>
            <a:off x="4544568" y="2377440"/>
            <a:ext cx="3090672" cy="310896"/>
          </a:xfrm>
          <a:prstGeom prst="rect">
            <a:avLst/>
          </a:prstGeom>
          <a:noFill/>
          <a:ln/>
        </p:spPr>
        <p:txBody>
          <a:bodyPr wrap="square" lIns="0" tIns="0" rIns="0" bIns="0" rtlCol="0" anchor="ctr">
            <a:normAutofit/>
          </a:bodyPr>
          <a:lstStyle/>
          <a:p>
            <a:pPr marL="0" indent="0">
              <a:buNone/>
            </a:pPr>
            <a:endParaRPr lang="en-US" sz="1700"/>
          </a:p>
        </p:txBody>
      </p:sp>
      <p:sp>
        <p:nvSpPr>
          <p:cNvPr id="13" name="Text 11"/>
          <p:cNvSpPr/>
          <p:nvPr/>
        </p:nvSpPr>
        <p:spPr>
          <a:xfrm>
            <a:off x="4544568" y="2779776"/>
            <a:ext cx="3090672" cy="1389888"/>
          </a:xfrm>
          <a:prstGeom prst="rect">
            <a:avLst/>
          </a:prstGeom>
          <a:noFill/>
          <a:ln/>
        </p:spPr>
        <p:txBody>
          <a:bodyPr wrap="square" lIns="254" tIns="254" rIns="254" bIns="254" rtlCol="0" anchor="t">
            <a:normAutofit/>
          </a:bodyPr>
          <a:lstStyle/>
          <a:p>
            <a:pPr marL="0" indent="0">
              <a:buNone/>
            </a:pPr>
            <a:r>
              <a:rPr lang="en-US" sz="1250">
                <a:solidFill>
                  <a:srgbClr val="5C6670"/>
                </a:solidFill>
                <a:latin typeface="Aptos" pitchFamily="34" charset="0"/>
                <a:ea typeface="Aptos" pitchFamily="34" charset="-122"/>
                <a:cs typeface="Aptos" pitchFamily="34" charset="-120"/>
              </a:rPr>
              <a:t>What evidence would show you that a student understands, can apply, and can explain?</a:t>
            </a:r>
            <a:endParaRPr lang="en-US" sz="1250"/>
          </a:p>
        </p:txBody>
      </p:sp>
      <p:sp>
        <p:nvSpPr>
          <p:cNvPr id="14" name="Shape 12"/>
          <p:cNvSpPr/>
          <p:nvPr/>
        </p:nvSpPr>
        <p:spPr>
          <a:xfrm>
            <a:off x="8001000" y="2212848"/>
            <a:ext cx="3493008" cy="2103120"/>
          </a:xfrm>
          <a:prstGeom prst="roundRect">
            <a:avLst>
              <a:gd name="adj" fmla="val 2609"/>
            </a:avLst>
          </a:prstGeom>
          <a:solidFill>
            <a:srgbClr val="FFFFFF"/>
          </a:solidFill>
          <a:ln w="15240">
            <a:solidFill>
              <a:srgbClr val="E2E4E6"/>
            </a:solidFill>
            <a:prstDash val="solid"/>
          </a:ln>
          <a:effectLst>
            <a:outerShdw blurRad="19050" dist="50800" dir="2700000" algn="bl" rotWithShape="0">
              <a:srgbClr val="B8C0C8">
                <a:alpha val="16000"/>
              </a:srgbClr>
            </a:outerShdw>
          </a:effectLst>
        </p:spPr>
        <p:txBody>
          <a:bodyPr/>
          <a:lstStyle/>
          <a:p>
            <a:endParaRPr lang="en-US"/>
          </a:p>
        </p:txBody>
      </p:sp>
      <p:sp>
        <p:nvSpPr>
          <p:cNvPr id="15" name="Shape 13"/>
          <p:cNvSpPr/>
          <p:nvPr/>
        </p:nvSpPr>
        <p:spPr>
          <a:xfrm>
            <a:off x="8001000" y="2212848"/>
            <a:ext cx="3493008" cy="73152"/>
          </a:xfrm>
          <a:prstGeom prst="rect">
            <a:avLst/>
          </a:prstGeom>
          <a:solidFill>
            <a:srgbClr val="193059"/>
          </a:solidFill>
          <a:ln w="12700">
            <a:solidFill>
              <a:srgbClr val="193059"/>
            </a:solidFill>
            <a:prstDash val="solid"/>
          </a:ln>
        </p:spPr>
        <p:txBody>
          <a:bodyPr/>
          <a:lstStyle/>
          <a:p>
            <a:endParaRPr lang="en-US"/>
          </a:p>
        </p:txBody>
      </p:sp>
      <p:sp>
        <p:nvSpPr>
          <p:cNvPr id="16" name="Text 14"/>
          <p:cNvSpPr/>
          <p:nvPr/>
        </p:nvSpPr>
        <p:spPr>
          <a:xfrm>
            <a:off x="8202168" y="2377440"/>
            <a:ext cx="3090672" cy="310896"/>
          </a:xfrm>
          <a:prstGeom prst="rect">
            <a:avLst/>
          </a:prstGeom>
          <a:noFill/>
          <a:ln/>
        </p:spPr>
        <p:txBody>
          <a:bodyPr wrap="square" lIns="0" tIns="0" rIns="0" bIns="0" rtlCol="0" anchor="ctr">
            <a:normAutofit/>
          </a:bodyPr>
          <a:lstStyle/>
          <a:p>
            <a:pPr marL="0" indent="0">
              <a:buNone/>
            </a:pPr>
            <a:r>
              <a:rPr lang="en-US" sz="1700" b="1">
                <a:solidFill>
                  <a:srgbClr val="193059"/>
                </a:solidFill>
                <a:latin typeface="Aptos Display" pitchFamily="34" charset="0"/>
                <a:ea typeface="Aptos Display" pitchFamily="34" charset="-122"/>
                <a:cs typeface="Aptos Display" pitchFamily="34" charset="-120"/>
              </a:rPr>
              <a:t>Communication</a:t>
            </a:r>
            <a:endParaRPr lang="en-US" sz="1700"/>
          </a:p>
        </p:txBody>
      </p:sp>
      <p:sp>
        <p:nvSpPr>
          <p:cNvPr id="17" name="Text 15"/>
          <p:cNvSpPr/>
          <p:nvPr/>
        </p:nvSpPr>
        <p:spPr>
          <a:xfrm>
            <a:off x="8202168" y="2779776"/>
            <a:ext cx="3090672" cy="1389888"/>
          </a:xfrm>
          <a:prstGeom prst="rect">
            <a:avLst/>
          </a:prstGeom>
          <a:noFill/>
          <a:ln/>
        </p:spPr>
        <p:txBody>
          <a:bodyPr wrap="square" lIns="254" tIns="254" rIns="254" bIns="254" rtlCol="0" anchor="t">
            <a:normAutofit/>
          </a:bodyPr>
          <a:lstStyle/>
          <a:p>
            <a:pPr marL="0" indent="0">
              <a:buNone/>
            </a:pPr>
            <a:r>
              <a:rPr lang="en-US" sz="1250">
                <a:solidFill>
                  <a:srgbClr val="5C6670"/>
                </a:solidFill>
                <a:latin typeface="Aptos" pitchFamily="34" charset="0"/>
                <a:ea typeface="Aptos" pitchFamily="34" charset="-122"/>
                <a:cs typeface="Aptos" pitchFamily="34" charset="-120"/>
              </a:rPr>
              <a:t>What do faculty &amp; students need to know about AI? </a:t>
            </a:r>
          </a:p>
          <a:p>
            <a:pPr marL="0" indent="0">
              <a:buNone/>
            </a:pPr>
            <a:endParaRPr lang="en-US" sz="1250">
              <a:solidFill>
                <a:srgbClr val="5C6670"/>
              </a:solidFill>
              <a:latin typeface="Aptos" pitchFamily="34" charset="0"/>
              <a:ea typeface="Aptos" pitchFamily="34" charset="-122"/>
              <a:cs typeface="Aptos" pitchFamily="34" charset="-120"/>
            </a:endParaRPr>
          </a:p>
        </p:txBody>
      </p:sp>
      <p:sp>
        <p:nvSpPr>
          <p:cNvPr id="18" name="Text 16"/>
          <p:cNvSpPr/>
          <p:nvPr/>
        </p:nvSpPr>
        <p:spPr>
          <a:xfrm>
            <a:off x="731520" y="4681728"/>
            <a:ext cx="2926080" cy="274320"/>
          </a:xfrm>
          <a:prstGeom prst="rect">
            <a:avLst/>
          </a:prstGeom>
          <a:noFill/>
          <a:ln/>
        </p:spPr>
        <p:txBody>
          <a:bodyPr wrap="square" lIns="0" tIns="0" rIns="0" bIns="0" rtlCol="0" anchor="ctr"/>
          <a:lstStyle/>
          <a:p>
            <a:pPr marL="0" indent="0">
              <a:buNone/>
            </a:pPr>
            <a:r>
              <a:rPr lang="en-US" sz="1400" b="1">
                <a:solidFill>
                  <a:srgbClr val="193059"/>
                </a:solidFill>
              </a:rPr>
              <a:t>Common concerns we can explore</a:t>
            </a:r>
            <a:endParaRPr lang="en-US" sz="1400"/>
          </a:p>
        </p:txBody>
      </p:sp>
      <p:sp>
        <p:nvSpPr>
          <p:cNvPr id="19" name="Text 17"/>
          <p:cNvSpPr/>
          <p:nvPr/>
        </p:nvSpPr>
        <p:spPr>
          <a:xfrm>
            <a:off x="731520" y="5074920"/>
            <a:ext cx="10607040" cy="502920"/>
          </a:xfrm>
          <a:prstGeom prst="rect">
            <a:avLst/>
          </a:prstGeom>
          <a:noFill/>
          <a:ln/>
        </p:spPr>
        <p:txBody>
          <a:bodyPr wrap="square" lIns="0" tIns="0" rIns="0" bIns="0" rtlCol="0" anchor="ctr">
            <a:normAutofit/>
          </a:bodyPr>
          <a:lstStyle/>
          <a:p>
            <a:pPr marL="0" indent="0">
              <a:buNone/>
            </a:pPr>
            <a:r>
              <a:rPr lang="en-US" sz="1500">
                <a:solidFill>
                  <a:srgbClr val="5C6670"/>
                </a:solidFill>
              </a:rPr>
              <a:t>•  workload   • equity and access   • academic integrity</a:t>
            </a:r>
            <a:endParaRPr lang="en-US" sz="1500"/>
          </a:p>
        </p:txBody>
      </p:sp>
      <p:sp>
        <p:nvSpPr>
          <p:cNvPr id="20" name="Shape 18"/>
          <p:cNvSpPr/>
          <p:nvPr/>
        </p:nvSpPr>
        <p:spPr>
          <a:xfrm>
            <a:off x="594360" y="5806440"/>
            <a:ext cx="10972800" cy="457200"/>
          </a:xfrm>
          <a:prstGeom prst="roundRect">
            <a:avLst>
              <a:gd name="adj" fmla="val 16000"/>
            </a:avLst>
          </a:prstGeom>
          <a:solidFill>
            <a:srgbClr val="193059"/>
          </a:solidFill>
          <a:ln w="12700">
            <a:solidFill>
              <a:srgbClr val="193059"/>
            </a:solidFill>
            <a:prstDash val="solid"/>
          </a:ln>
        </p:spPr>
        <p:txBody>
          <a:bodyPr/>
          <a:lstStyle/>
          <a:p>
            <a:endParaRPr lang="en-US"/>
          </a:p>
        </p:txBody>
      </p:sp>
      <p:sp>
        <p:nvSpPr>
          <p:cNvPr id="21" name="Text 19"/>
          <p:cNvSpPr/>
          <p:nvPr/>
        </p:nvSpPr>
        <p:spPr>
          <a:xfrm>
            <a:off x="868680" y="5879592"/>
            <a:ext cx="10378440" cy="256032"/>
          </a:xfrm>
          <a:prstGeom prst="rect">
            <a:avLst/>
          </a:prstGeom>
          <a:noFill/>
          <a:ln/>
        </p:spPr>
        <p:txBody>
          <a:bodyPr wrap="square" lIns="0" tIns="0" rIns="0" bIns="0" rtlCol="0" anchor="ctr">
            <a:normAutofit/>
          </a:bodyPr>
          <a:lstStyle/>
          <a:p>
            <a:pPr marL="0" indent="0" algn="ctr">
              <a:buNone/>
            </a:pPr>
            <a:r>
              <a:rPr lang="en-US" sz="1500" b="1">
                <a:solidFill>
                  <a:srgbClr val="FFFFFF"/>
                </a:solidFill>
              </a:rPr>
              <a:t>What do YOU think is the most pressing AI-related teaching concern in your department?</a:t>
            </a:r>
            <a:endParaRPr lang="en-US" sz="1500"/>
          </a:p>
        </p:txBody>
      </p:sp>
      <p:sp>
        <p:nvSpPr>
          <p:cNvPr id="25" name="Slide Number Placeholder 0"/>
          <p:cNvSpPr>
            <a:spLocks noGrp="1"/>
          </p:cNvSpPr>
          <p:nvPr>
            <p:ph type="sldNum" sz="quarter" idx="4294967295"/>
          </p:nvPr>
        </p:nvSpPr>
        <p:spPr>
          <a:xfrm>
            <a:off x="11795760" y="137160"/>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9C9EA1"/>
                </a:solidFill>
                <a:latin typeface="Aptos"/>
                <a:ea typeface="Aptos"/>
                <a:cs typeface="Aptos"/>
              </a:defRPr>
            </a:lvl1pPr>
          </a:lstStyle>
          <a:p>
            <a:pPr algn="l"/>
            <a:fld id="{F7021451-1387-4CA6-816F-3879F97B5CBC}" type="slidenum">
              <a:rPr lang="en-US" b="0"/>
              <a:t>2</a:t>
            </a:fld>
            <a:endParaRPr lang="en-US"/>
          </a:p>
        </p:txBody>
      </p:sp>
      <p:sp>
        <p:nvSpPr>
          <p:cNvPr id="23" name="Text 6">
            <a:extLst>
              <a:ext uri="{FF2B5EF4-FFF2-40B4-BE49-F238E27FC236}">
                <a16:creationId xmlns:a16="http://schemas.microsoft.com/office/drawing/2014/main" id="{B136751D-87FC-3CBB-403F-5E25F5381DC0}"/>
              </a:ext>
            </a:extLst>
          </p:cNvPr>
          <p:cNvSpPr/>
          <p:nvPr/>
        </p:nvSpPr>
        <p:spPr>
          <a:xfrm>
            <a:off x="4533056" y="2383198"/>
            <a:ext cx="3090672" cy="310896"/>
          </a:xfrm>
          <a:prstGeom prst="rect">
            <a:avLst/>
          </a:prstGeom>
          <a:noFill/>
          <a:ln/>
        </p:spPr>
        <p:txBody>
          <a:bodyPr wrap="square" lIns="0" tIns="0" rIns="0" bIns="0" rtlCol="0" anchor="ctr">
            <a:normAutofit/>
          </a:bodyPr>
          <a:lstStyle/>
          <a:p>
            <a:pPr marL="0" indent="0">
              <a:buNone/>
            </a:pPr>
            <a:r>
              <a:rPr lang="en-US" sz="1700" b="1">
                <a:solidFill>
                  <a:srgbClr val="193059"/>
                </a:solidFill>
                <a:latin typeface="Aptos Display" pitchFamily="34" charset="0"/>
              </a:rPr>
              <a:t>Faculty Permission</a:t>
            </a:r>
            <a:endParaRPr lang="en-US" sz="17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7FABC97-3E81-206B-0738-0BA2D8C71D9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A42F189-38F4-63B0-93BD-E9E8C5A6E06C}"/>
              </a:ext>
            </a:extLst>
          </p:cNvPr>
          <p:cNvSpPr/>
          <p:nvPr/>
        </p:nvSpPr>
        <p:spPr>
          <a:xfrm>
            <a:off x="594360" y="384048"/>
            <a:ext cx="4114800" cy="228600"/>
          </a:xfrm>
          <a:prstGeom prst="rect">
            <a:avLst/>
          </a:prstGeom>
          <a:noFill/>
          <a:ln/>
        </p:spPr>
        <p:txBody>
          <a:bodyPr wrap="square" lIns="0" tIns="0" rIns="0" bIns="0" rtlCol="0" anchor="ctr"/>
          <a:lstStyle/>
          <a:p>
            <a:pPr marL="0" indent="0">
              <a:buNone/>
            </a:pPr>
            <a:r>
              <a:rPr lang="en-US" sz="1100" b="1" kern="0" spc="110">
                <a:solidFill>
                  <a:srgbClr val="00498F"/>
                </a:solidFill>
                <a:latin typeface="Aptos" pitchFamily="34" charset="0"/>
                <a:ea typeface="Aptos" pitchFamily="34" charset="-122"/>
                <a:cs typeface="Aptos" pitchFamily="34" charset="-120"/>
              </a:rPr>
              <a:t>CONVERSATION FIRST</a:t>
            </a:r>
            <a:endParaRPr lang="en-US" sz="1100"/>
          </a:p>
        </p:txBody>
      </p:sp>
      <p:sp>
        <p:nvSpPr>
          <p:cNvPr id="3" name="Text 1">
            <a:extLst>
              <a:ext uri="{FF2B5EF4-FFF2-40B4-BE49-F238E27FC236}">
                <a16:creationId xmlns:a16="http://schemas.microsoft.com/office/drawing/2014/main" id="{A3D99004-C580-05A8-4986-028D4ECA0798}"/>
              </a:ext>
            </a:extLst>
          </p:cNvPr>
          <p:cNvSpPr/>
          <p:nvPr/>
        </p:nvSpPr>
        <p:spPr>
          <a:xfrm>
            <a:off x="594360" y="667512"/>
            <a:ext cx="10881360" cy="566928"/>
          </a:xfrm>
          <a:prstGeom prst="rect">
            <a:avLst/>
          </a:prstGeom>
          <a:noFill/>
          <a:ln/>
        </p:spPr>
        <p:txBody>
          <a:bodyPr wrap="square" lIns="0" tIns="0" rIns="0" bIns="0" rtlCol="0" anchor="ctr">
            <a:normAutofit/>
          </a:bodyPr>
          <a:lstStyle/>
          <a:p>
            <a:pPr marL="0" indent="0">
              <a:buNone/>
            </a:pPr>
            <a:r>
              <a:rPr lang="en-US" sz="2800" b="1">
                <a:solidFill>
                  <a:srgbClr val="193059"/>
                </a:solidFill>
                <a:latin typeface="Aptos Display" pitchFamily="34" charset="0"/>
                <a:ea typeface="Aptos Display" pitchFamily="34" charset="-122"/>
                <a:cs typeface="Aptos Display" pitchFamily="34" charset="-120"/>
              </a:rPr>
              <a:t>AI and student work</a:t>
            </a:r>
            <a:endParaRPr lang="en-US" sz="2800"/>
          </a:p>
        </p:txBody>
      </p:sp>
      <p:sp>
        <p:nvSpPr>
          <p:cNvPr id="4" name="Shape 2">
            <a:extLst>
              <a:ext uri="{FF2B5EF4-FFF2-40B4-BE49-F238E27FC236}">
                <a16:creationId xmlns:a16="http://schemas.microsoft.com/office/drawing/2014/main" id="{22DF5964-872A-9D12-88A6-B1DC69E91DB5}"/>
              </a:ext>
            </a:extLst>
          </p:cNvPr>
          <p:cNvSpPr/>
          <p:nvPr/>
        </p:nvSpPr>
        <p:spPr>
          <a:xfrm>
            <a:off x="594360" y="1298448"/>
            <a:ext cx="1051560" cy="0"/>
          </a:xfrm>
          <a:prstGeom prst="line">
            <a:avLst/>
          </a:prstGeom>
          <a:noFill/>
          <a:ln w="50800">
            <a:solidFill>
              <a:srgbClr val="00498F"/>
            </a:solidFill>
            <a:prstDash val="solid"/>
            <a:headEnd type="none"/>
            <a:tailEnd type="none"/>
          </a:ln>
        </p:spPr>
        <p:txBody>
          <a:bodyPr/>
          <a:lstStyle/>
          <a:p>
            <a:endParaRPr lang="en-US"/>
          </a:p>
        </p:txBody>
      </p:sp>
      <p:sp>
        <p:nvSpPr>
          <p:cNvPr id="5" name="Text 3">
            <a:extLst>
              <a:ext uri="{FF2B5EF4-FFF2-40B4-BE49-F238E27FC236}">
                <a16:creationId xmlns:a16="http://schemas.microsoft.com/office/drawing/2014/main" id="{C1C1BA5C-652F-D254-15BC-5833E3948BD8}"/>
              </a:ext>
            </a:extLst>
          </p:cNvPr>
          <p:cNvSpPr/>
          <p:nvPr/>
        </p:nvSpPr>
        <p:spPr>
          <a:xfrm>
            <a:off x="594360" y="1517904"/>
            <a:ext cx="10698480" cy="502920"/>
          </a:xfrm>
          <a:prstGeom prst="rect">
            <a:avLst/>
          </a:prstGeom>
          <a:noFill/>
          <a:ln/>
        </p:spPr>
        <p:txBody>
          <a:bodyPr wrap="square" lIns="0" tIns="0" rIns="0" bIns="0" rtlCol="0" anchor="ctr">
            <a:normAutofit/>
          </a:bodyPr>
          <a:lstStyle/>
          <a:p>
            <a:pPr marL="0" indent="0">
              <a:buNone/>
            </a:pPr>
            <a:r>
              <a:rPr lang="en-US" sz="1700">
                <a:solidFill>
                  <a:srgbClr val="5C6670"/>
                </a:solidFill>
              </a:rPr>
              <a:t>Beyond “AI do it for me”</a:t>
            </a:r>
            <a:endParaRPr lang="en-US" sz="1700"/>
          </a:p>
        </p:txBody>
      </p:sp>
      <p:sp>
        <p:nvSpPr>
          <p:cNvPr id="6" name="Shape 4">
            <a:extLst>
              <a:ext uri="{FF2B5EF4-FFF2-40B4-BE49-F238E27FC236}">
                <a16:creationId xmlns:a16="http://schemas.microsoft.com/office/drawing/2014/main" id="{5AD2C7A7-4381-0FF2-EBCA-DE29D938BF2B}"/>
              </a:ext>
            </a:extLst>
          </p:cNvPr>
          <p:cNvSpPr/>
          <p:nvPr/>
        </p:nvSpPr>
        <p:spPr>
          <a:xfrm>
            <a:off x="685800" y="2212848"/>
            <a:ext cx="3493008" cy="2103120"/>
          </a:xfrm>
          <a:prstGeom prst="roundRect">
            <a:avLst>
              <a:gd name="adj" fmla="val 2609"/>
            </a:avLst>
          </a:prstGeom>
          <a:solidFill>
            <a:srgbClr val="FFFFFF"/>
          </a:solidFill>
          <a:ln w="15240">
            <a:solidFill>
              <a:srgbClr val="E2E4E6"/>
            </a:solidFill>
            <a:prstDash val="solid"/>
          </a:ln>
          <a:effectLst>
            <a:outerShdw blurRad="19050" dist="50800" dir="2700000" algn="bl" rotWithShape="0">
              <a:srgbClr val="B8C0C8">
                <a:alpha val="16000"/>
              </a:srgbClr>
            </a:outerShdw>
          </a:effectLst>
        </p:spPr>
        <p:txBody>
          <a:bodyPr/>
          <a:lstStyle/>
          <a:p>
            <a:endParaRPr lang="en-US"/>
          </a:p>
        </p:txBody>
      </p:sp>
      <p:sp>
        <p:nvSpPr>
          <p:cNvPr id="7" name="Shape 5">
            <a:extLst>
              <a:ext uri="{FF2B5EF4-FFF2-40B4-BE49-F238E27FC236}">
                <a16:creationId xmlns:a16="http://schemas.microsoft.com/office/drawing/2014/main" id="{0E1020C1-0E3D-A2DA-5F97-6F617A5936F9}"/>
              </a:ext>
            </a:extLst>
          </p:cNvPr>
          <p:cNvSpPr/>
          <p:nvPr/>
        </p:nvSpPr>
        <p:spPr>
          <a:xfrm>
            <a:off x="685800" y="2212848"/>
            <a:ext cx="3493008" cy="73152"/>
          </a:xfrm>
          <a:prstGeom prst="rect">
            <a:avLst/>
          </a:prstGeom>
          <a:solidFill>
            <a:srgbClr val="00498F"/>
          </a:solidFill>
          <a:ln w="12700">
            <a:solidFill>
              <a:srgbClr val="00498F"/>
            </a:solidFill>
            <a:prstDash val="solid"/>
          </a:ln>
        </p:spPr>
        <p:txBody>
          <a:bodyPr/>
          <a:lstStyle/>
          <a:p>
            <a:endParaRPr lang="en-US"/>
          </a:p>
        </p:txBody>
      </p:sp>
      <p:sp>
        <p:nvSpPr>
          <p:cNvPr id="8" name="Text 6">
            <a:extLst>
              <a:ext uri="{FF2B5EF4-FFF2-40B4-BE49-F238E27FC236}">
                <a16:creationId xmlns:a16="http://schemas.microsoft.com/office/drawing/2014/main" id="{780604DB-EA1E-F491-7DDB-3A5FAD8ABB67}"/>
              </a:ext>
            </a:extLst>
          </p:cNvPr>
          <p:cNvSpPr/>
          <p:nvPr/>
        </p:nvSpPr>
        <p:spPr>
          <a:xfrm>
            <a:off x="886968" y="2377440"/>
            <a:ext cx="3090672" cy="310896"/>
          </a:xfrm>
          <a:prstGeom prst="rect">
            <a:avLst/>
          </a:prstGeom>
          <a:noFill/>
          <a:ln/>
        </p:spPr>
        <p:txBody>
          <a:bodyPr wrap="square" lIns="0" tIns="0" rIns="0" bIns="0" rtlCol="0" anchor="ctr">
            <a:normAutofit/>
          </a:bodyPr>
          <a:lstStyle/>
          <a:p>
            <a:pPr marL="0" indent="0">
              <a:buNone/>
            </a:pPr>
            <a:r>
              <a:rPr lang="en-US" sz="1700" b="1">
                <a:solidFill>
                  <a:srgbClr val="193059"/>
                </a:solidFill>
                <a:latin typeface="Aptos Display" pitchFamily="34" charset="0"/>
                <a:ea typeface="Aptos Display" pitchFamily="34" charset="-122"/>
                <a:cs typeface="Aptos Display" pitchFamily="34" charset="-120"/>
              </a:rPr>
              <a:t>Assignments</a:t>
            </a:r>
            <a:endParaRPr lang="en-US" sz="1700"/>
          </a:p>
        </p:txBody>
      </p:sp>
      <p:sp>
        <p:nvSpPr>
          <p:cNvPr id="9" name="Text 7">
            <a:extLst>
              <a:ext uri="{FF2B5EF4-FFF2-40B4-BE49-F238E27FC236}">
                <a16:creationId xmlns:a16="http://schemas.microsoft.com/office/drawing/2014/main" id="{572D50F9-9F2B-868A-CD45-5A1918D06306}"/>
              </a:ext>
            </a:extLst>
          </p:cNvPr>
          <p:cNvSpPr/>
          <p:nvPr/>
        </p:nvSpPr>
        <p:spPr>
          <a:xfrm>
            <a:off x="886968" y="2779776"/>
            <a:ext cx="3090672" cy="1389888"/>
          </a:xfrm>
          <a:prstGeom prst="rect">
            <a:avLst/>
          </a:prstGeom>
          <a:noFill/>
          <a:ln/>
        </p:spPr>
        <p:txBody>
          <a:bodyPr wrap="square" lIns="254" tIns="254" rIns="254" bIns="254" rtlCol="0" anchor="t">
            <a:normAutofit/>
          </a:bodyPr>
          <a:lstStyle/>
          <a:p>
            <a:pPr marL="0" indent="0">
              <a:buNone/>
            </a:pPr>
            <a:r>
              <a:rPr lang="en-US" sz="1250">
                <a:solidFill>
                  <a:srgbClr val="5C6670"/>
                </a:solidFill>
                <a:latin typeface="Aptos" pitchFamily="34" charset="0"/>
                <a:ea typeface="Aptos" pitchFamily="34" charset="-122"/>
                <a:cs typeface="Aptos" pitchFamily="34" charset="-120"/>
              </a:rPr>
              <a:t>Where does AI help learning—and where might it replace the thinking students need to do?</a:t>
            </a:r>
            <a:endParaRPr lang="en-US" sz="1250"/>
          </a:p>
        </p:txBody>
      </p:sp>
      <p:sp>
        <p:nvSpPr>
          <p:cNvPr id="10" name="Shape 8">
            <a:extLst>
              <a:ext uri="{FF2B5EF4-FFF2-40B4-BE49-F238E27FC236}">
                <a16:creationId xmlns:a16="http://schemas.microsoft.com/office/drawing/2014/main" id="{7D9A0A65-BB30-601B-8E8A-77D01190F168}"/>
              </a:ext>
            </a:extLst>
          </p:cNvPr>
          <p:cNvSpPr/>
          <p:nvPr/>
        </p:nvSpPr>
        <p:spPr>
          <a:xfrm>
            <a:off x="4343400" y="2212848"/>
            <a:ext cx="3493008" cy="2103120"/>
          </a:xfrm>
          <a:prstGeom prst="roundRect">
            <a:avLst>
              <a:gd name="adj" fmla="val 2609"/>
            </a:avLst>
          </a:prstGeom>
          <a:solidFill>
            <a:srgbClr val="FFFFFF"/>
          </a:solidFill>
          <a:ln w="15240">
            <a:solidFill>
              <a:srgbClr val="E2E4E6"/>
            </a:solidFill>
            <a:prstDash val="solid"/>
          </a:ln>
          <a:effectLst>
            <a:outerShdw blurRad="19050" dist="50800" dir="2700000" algn="bl" rotWithShape="0">
              <a:srgbClr val="B8C0C8">
                <a:alpha val="16000"/>
              </a:srgbClr>
            </a:outerShdw>
          </a:effectLst>
        </p:spPr>
        <p:txBody>
          <a:bodyPr/>
          <a:lstStyle/>
          <a:p>
            <a:endParaRPr lang="en-US"/>
          </a:p>
        </p:txBody>
      </p:sp>
      <p:sp>
        <p:nvSpPr>
          <p:cNvPr id="11" name="Shape 9">
            <a:extLst>
              <a:ext uri="{FF2B5EF4-FFF2-40B4-BE49-F238E27FC236}">
                <a16:creationId xmlns:a16="http://schemas.microsoft.com/office/drawing/2014/main" id="{498DB407-BC1F-AF2A-2BCD-3C7AA488E082}"/>
              </a:ext>
            </a:extLst>
          </p:cNvPr>
          <p:cNvSpPr/>
          <p:nvPr/>
        </p:nvSpPr>
        <p:spPr>
          <a:xfrm>
            <a:off x="4343400" y="2212848"/>
            <a:ext cx="3493008" cy="73152"/>
          </a:xfrm>
          <a:prstGeom prst="rect">
            <a:avLst/>
          </a:prstGeom>
          <a:solidFill>
            <a:srgbClr val="3569A7"/>
          </a:solidFill>
          <a:ln w="12700">
            <a:solidFill>
              <a:srgbClr val="3569A7"/>
            </a:solidFill>
            <a:prstDash val="solid"/>
          </a:ln>
        </p:spPr>
        <p:txBody>
          <a:bodyPr/>
          <a:lstStyle/>
          <a:p>
            <a:endParaRPr lang="en-US"/>
          </a:p>
        </p:txBody>
      </p:sp>
      <p:sp>
        <p:nvSpPr>
          <p:cNvPr id="12" name="Text 10">
            <a:extLst>
              <a:ext uri="{FF2B5EF4-FFF2-40B4-BE49-F238E27FC236}">
                <a16:creationId xmlns:a16="http://schemas.microsoft.com/office/drawing/2014/main" id="{34229F7D-7BAE-5BB3-8D3B-39C185B39997}"/>
              </a:ext>
            </a:extLst>
          </p:cNvPr>
          <p:cNvSpPr/>
          <p:nvPr/>
        </p:nvSpPr>
        <p:spPr>
          <a:xfrm>
            <a:off x="4544568" y="2377440"/>
            <a:ext cx="3090672" cy="310896"/>
          </a:xfrm>
          <a:prstGeom prst="rect">
            <a:avLst/>
          </a:prstGeom>
          <a:noFill/>
          <a:ln/>
        </p:spPr>
        <p:txBody>
          <a:bodyPr wrap="square" lIns="0" tIns="0" rIns="0" bIns="0" rtlCol="0" anchor="ctr">
            <a:normAutofit/>
          </a:bodyPr>
          <a:lstStyle/>
          <a:p>
            <a:pPr marL="0" indent="0">
              <a:buNone/>
            </a:pPr>
            <a:r>
              <a:rPr lang="en-US" sz="1700" b="1">
                <a:solidFill>
                  <a:srgbClr val="193059"/>
                </a:solidFill>
                <a:latin typeface="Aptos Display" pitchFamily="34" charset="0"/>
                <a:ea typeface="Aptos Display" pitchFamily="34" charset="-122"/>
                <a:cs typeface="Aptos Display" pitchFamily="34" charset="-120"/>
              </a:rPr>
              <a:t>Assessment</a:t>
            </a:r>
            <a:endParaRPr lang="en-US" sz="1700"/>
          </a:p>
        </p:txBody>
      </p:sp>
      <p:sp>
        <p:nvSpPr>
          <p:cNvPr id="13" name="Text 11">
            <a:extLst>
              <a:ext uri="{FF2B5EF4-FFF2-40B4-BE49-F238E27FC236}">
                <a16:creationId xmlns:a16="http://schemas.microsoft.com/office/drawing/2014/main" id="{817ADF04-17A1-540E-2E5A-86FB4CC56389}"/>
              </a:ext>
            </a:extLst>
          </p:cNvPr>
          <p:cNvSpPr/>
          <p:nvPr/>
        </p:nvSpPr>
        <p:spPr>
          <a:xfrm>
            <a:off x="4544568" y="2779776"/>
            <a:ext cx="3090672" cy="1389888"/>
          </a:xfrm>
          <a:prstGeom prst="rect">
            <a:avLst/>
          </a:prstGeom>
          <a:noFill/>
          <a:ln/>
        </p:spPr>
        <p:txBody>
          <a:bodyPr wrap="square" lIns="254" tIns="254" rIns="254" bIns="254" rtlCol="0" anchor="t">
            <a:normAutofit/>
          </a:bodyPr>
          <a:lstStyle/>
          <a:p>
            <a:pPr marL="0" indent="0">
              <a:buNone/>
            </a:pPr>
            <a:r>
              <a:rPr lang="en-US" sz="1250">
                <a:solidFill>
                  <a:srgbClr val="5C6670"/>
                </a:solidFill>
                <a:latin typeface="Aptos" pitchFamily="34" charset="0"/>
                <a:ea typeface="Aptos" pitchFamily="34" charset="-122"/>
                <a:cs typeface="Aptos" pitchFamily="34" charset="-120"/>
              </a:rPr>
              <a:t>What evidence would convince you that a student understands, can apply, and can explain?</a:t>
            </a:r>
            <a:endParaRPr lang="en-US" sz="1250"/>
          </a:p>
        </p:txBody>
      </p:sp>
      <p:sp>
        <p:nvSpPr>
          <p:cNvPr id="14" name="Shape 12">
            <a:extLst>
              <a:ext uri="{FF2B5EF4-FFF2-40B4-BE49-F238E27FC236}">
                <a16:creationId xmlns:a16="http://schemas.microsoft.com/office/drawing/2014/main" id="{772FD332-3460-6D89-7085-FF80B0EFE316}"/>
              </a:ext>
            </a:extLst>
          </p:cNvPr>
          <p:cNvSpPr/>
          <p:nvPr/>
        </p:nvSpPr>
        <p:spPr>
          <a:xfrm>
            <a:off x="8001000" y="2212848"/>
            <a:ext cx="3493008" cy="2103120"/>
          </a:xfrm>
          <a:prstGeom prst="roundRect">
            <a:avLst>
              <a:gd name="adj" fmla="val 2609"/>
            </a:avLst>
          </a:prstGeom>
          <a:solidFill>
            <a:srgbClr val="FFFFFF"/>
          </a:solidFill>
          <a:ln w="15240">
            <a:solidFill>
              <a:srgbClr val="E2E4E6"/>
            </a:solidFill>
            <a:prstDash val="solid"/>
          </a:ln>
          <a:effectLst>
            <a:outerShdw blurRad="19050" dist="50800" dir="2700000" algn="bl" rotWithShape="0">
              <a:srgbClr val="B8C0C8">
                <a:alpha val="16000"/>
              </a:srgbClr>
            </a:outerShdw>
          </a:effectLst>
        </p:spPr>
        <p:txBody>
          <a:bodyPr/>
          <a:lstStyle/>
          <a:p>
            <a:endParaRPr lang="en-US"/>
          </a:p>
        </p:txBody>
      </p:sp>
      <p:sp>
        <p:nvSpPr>
          <p:cNvPr id="15" name="Shape 13">
            <a:extLst>
              <a:ext uri="{FF2B5EF4-FFF2-40B4-BE49-F238E27FC236}">
                <a16:creationId xmlns:a16="http://schemas.microsoft.com/office/drawing/2014/main" id="{1471DA84-8D8D-CAB4-EDE0-89BBF9FF5FAC}"/>
              </a:ext>
            </a:extLst>
          </p:cNvPr>
          <p:cNvSpPr/>
          <p:nvPr/>
        </p:nvSpPr>
        <p:spPr>
          <a:xfrm>
            <a:off x="8001000" y="2212848"/>
            <a:ext cx="3493008" cy="73152"/>
          </a:xfrm>
          <a:prstGeom prst="rect">
            <a:avLst/>
          </a:prstGeom>
          <a:solidFill>
            <a:srgbClr val="193059"/>
          </a:solidFill>
          <a:ln w="12700">
            <a:solidFill>
              <a:srgbClr val="193059"/>
            </a:solidFill>
            <a:prstDash val="solid"/>
          </a:ln>
        </p:spPr>
        <p:txBody>
          <a:bodyPr/>
          <a:lstStyle/>
          <a:p>
            <a:endParaRPr lang="en-US"/>
          </a:p>
        </p:txBody>
      </p:sp>
      <p:sp>
        <p:nvSpPr>
          <p:cNvPr id="16" name="Text 14">
            <a:extLst>
              <a:ext uri="{FF2B5EF4-FFF2-40B4-BE49-F238E27FC236}">
                <a16:creationId xmlns:a16="http://schemas.microsoft.com/office/drawing/2014/main" id="{38B8C93F-B9B2-3536-E0D7-43D6845649A1}"/>
              </a:ext>
            </a:extLst>
          </p:cNvPr>
          <p:cNvSpPr/>
          <p:nvPr/>
        </p:nvSpPr>
        <p:spPr>
          <a:xfrm>
            <a:off x="8202168" y="2377440"/>
            <a:ext cx="3090672" cy="310896"/>
          </a:xfrm>
          <a:prstGeom prst="rect">
            <a:avLst/>
          </a:prstGeom>
          <a:noFill/>
          <a:ln/>
        </p:spPr>
        <p:txBody>
          <a:bodyPr wrap="square" lIns="0" tIns="0" rIns="0" bIns="0" rtlCol="0" anchor="ctr">
            <a:normAutofit/>
          </a:bodyPr>
          <a:lstStyle/>
          <a:p>
            <a:pPr marL="0" indent="0">
              <a:buNone/>
            </a:pPr>
            <a:r>
              <a:rPr lang="en-US" sz="1700" b="1">
                <a:solidFill>
                  <a:srgbClr val="193059"/>
                </a:solidFill>
                <a:latin typeface="Aptos Display" pitchFamily="34" charset="0"/>
                <a:ea typeface="Aptos Display" pitchFamily="34" charset="-122"/>
                <a:cs typeface="Aptos Display" pitchFamily="34" charset="-120"/>
              </a:rPr>
              <a:t>Communication</a:t>
            </a:r>
            <a:endParaRPr lang="en-US" sz="1700"/>
          </a:p>
        </p:txBody>
      </p:sp>
      <p:sp>
        <p:nvSpPr>
          <p:cNvPr id="17" name="Text 15">
            <a:extLst>
              <a:ext uri="{FF2B5EF4-FFF2-40B4-BE49-F238E27FC236}">
                <a16:creationId xmlns:a16="http://schemas.microsoft.com/office/drawing/2014/main" id="{49902140-2E0B-FF64-032E-6958079A6D21}"/>
              </a:ext>
            </a:extLst>
          </p:cNvPr>
          <p:cNvSpPr/>
          <p:nvPr/>
        </p:nvSpPr>
        <p:spPr>
          <a:xfrm>
            <a:off x="8202168" y="2779776"/>
            <a:ext cx="3090672" cy="1389888"/>
          </a:xfrm>
          <a:prstGeom prst="rect">
            <a:avLst/>
          </a:prstGeom>
          <a:noFill/>
          <a:ln/>
        </p:spPr>
        <p:txBody>
          <a:bodyPr wrap="square" lIns="254" tIns="254" rIns="254" bIns="254" rtlCol="0" anchor="t">
            <a:normAutofit/>
          </a:bodyPr>
          <a:lstStyle/>
          <a:p>
            <a:pPr marL="0" indent="0">
              <a:buNone/>
            </a:pPr>
            <a:r>
              <a:rPr lang="en-US" sz="1250">
                <a:solidFill>
                  <a:srgbClr val="5C6670"/>
                </a:solidFill>
                <a:latin typeface="Aptos" pitchFamily="34" charset="0"/>
                <a:ea typeface="Aptos" pitchFamily="34" charset="-122"/>
                <a:cs typeface="Aptos" pitchFamily="34" charset="-120"/>
              </a:rPr>
              <a:t>What do students need to know about permitted use, disclosure, citation, and consequences?</a:t>
            </a:r>
            <a:endParaRPr lang="en-US" sz="1250"/>
          </a:p>
        </p:txBody>
      </p:sp>
      <p:sp>
        <p:nvSpPr>
          <p:cNvPr id="18" name="Text 16">
            <a:extLst>
              <a:ext uri="{FF2B5EF4-FFF2-40B4-BE49-F238E27FC236}">
                <a16:creationId xmlns:a16="http://schemas.microsoft.com/office/drawing/2014/main" id="{960A26AD-6DF0-CF33-CA44-37A6F1268AC9}"/>
              </a:ext>
            </a:extLst>
          </p:cNvPr>
          <p:cNvSpPr/>
          <p:nvPr/>
        </p:nvSpPr>
        <p:spPr>
          <a:xfrm>
            <a:off x="731520" y="4681728"/>
            <a:ext cx="2926080" cy="274320"/>
          </a:xfrm>
          <a:prstGeom prst="rect">
            <a:avLst/>
          </a:prstGeom>
          <a:noFill/>
          <a:ln/>
        </p:spPr>
        <p:txBody>
          <a:bodyPr wrap="square" lIns="0" tIns="0" rIns="0" bIns="0" rtlCol="0" anchor="ctr"/>
          <a:lstStyle/>
          <a:p>
            <a:pPr marL="0" indent="0">
              <a:buNone/>
            </a:pPr>
            <a:r>
              <a:rPr lang="en-US" sz="1400" b="1">
                <a:solidFill>
                  <a:srgbClr val="193059"/>
                </a:solidFill>
              </a:rPr>
              <a:t>Common concerns we can explore</a:t>
            </a:r>
            <a:endParaRPr lang="en-US" sz="1400"/>
          </a:p>
        </p:txBody>
      </p:sp>
      <p:sp>
        <p:nvSpPr>
          <p:cNvPr id="19" name="Text 17">
            <a:extLst>
              <a:ext uri="{FF2B5EF4-FFF2-40B4-BE49-F238E27FC236}">
                <a16:creationId xmlns:a16="http://schemas.microsoft.com/office/drawing/2014/main" id="{CB366F5E-39EE-97A1-C5A7-87BC605989DD}"/>
              </a:ext>
            </a:extLst>
          </p:cNvPr>
          <p:cNvSpPr/>
          <p:nvPr/>
        </p:nvSpPr>
        <p:spPr>
          <a:xfrm>
            <a:off x="731520" y="5074920"/>
            <a:ext cx="10607040" cy="502920"/>
          </a:xfrm>
          <a:prstGeom prst="rect">
            <a:avLst/>
          </a:prstGeom>
          <a:noFill/>
          <a:ln/>
        </p:spPr>
        <p:txBody>
          <a:bodyPr wrap="square" lIns="0" tIns="0" rIns="0" bIns="0" rtlCol="0" anchor="ctr">
            <a:normAutofit/>
          </a:bodyPr>
          <a:lstStyle/>
          <a:p>
            <a:pPr marL="0" indent="0">
              <a:buNone/>
            </a:pPr>
            <a:r>
              <a:rPr lang="en-US" sz="1500">
                <a:solidFill>
                  <a:srgbClr val="5C6670"/>
                </a:solidFill>
              </a:rPr>
              <a:t>• student overreliance   • discipline-specific expectations   • proof of learning   • equity and access   • academic integrity</a:t>
            </a:r>
            <a:endParaRPr lang="en-US" sz="1500"/>
          </a:p>
        </p:txBody>
      </p:sp>
      <p:sp>
        <p:nvSpPr>
          <p:cNvPr id="20" name="Shape 18">
            <a:extLst>
              <a:ext uri="{FF2B5EF4-FFF2-40B4-BE49-F238E27FC236}">
                <a16:creationId xmlns:a16="http://schemas.microsoft.com/office/drawing/2014/main" id="{E67F16C5-D694-FE47-B8BE-650D7C0C6CC7}"/>
              </a:ext>
            </a:extLst>
          </p:cNvPr>
          <p:cNvSpPr/>
          <p:nvPr/>
        </p:nvSpPr>
        <p:spPr>
          <a:xfrm>
            <a:off x="594360" y="5806440"/>
            <a:ext cx="10972800" cy="457200"/>
          </a:xfrm>
          <a:prstGeom prst="roundRect">
            <a:avLst>
              <a:gd name="adj" fmla="val 16000"/>
            </a:avLst>
          </a:prstGeom>
          <a:solidFill>
            <a:srgbClr val="193059"/>
          </a:solidFill>
          <a:ln w="12700">
            <a:solidFill>
              <a:srgbClr val="193059"/>
            </a:solidFill>
            <a:prstDash val="solid"/>
          </a:ln>
        </p:spPr>
        <p:txBody>
          <a:bodyPr/>
          <a:lstStyle/>
          <a:p>
            <a:endParaRPr lang="en-US"/>
          </a:p>
        </p:txBody>
      </p:sp>
      <p:sp>
        <p:nvSpPr>
          <p:cNvPr id="21" name="Text 19">
            <a:extLst>
              <a:ext uri="{FF2B5EF4-FFF2-40B4-BE49-F238E27FC236}">
                <a16:creationId xmlns:a16="http://schemas.microsoft.com/office/drawing/2014/main" id="{284A428C-33E7-947E-1C4E-F233AEA33948}"/>
              </a:ext>
            </a:extLst>
          </p:cNvPr>
          <p:cNvSpPr/>
          <p:nvPr/>
        </p:nvSpPr>
        <p:spPr>
          <a:xfrm>
            <a:off x="868680" y="5879592"/>
            <a:ext cx="10378440" cy="256032"/>
          </a:xfrm>
          <a:prstGeom prst="rect">
            <a:avLst/>
          </a:prstGeom>
          <a:noFill/>
          <a:ln/>
        </p:spPr>
        <p:txBody>
          <a:bodyPr wrap="square" lIns="0" tIns="0" rIns="0" bIns="0" rtlCol="0" anchor="ctr">
            <a:normAutofit/>
          </a:bodyPr>
          <a:lstStyle/>
          <a:p>
            <a:pPr marL="0" indent="0" algn="ctr">
              <a:buNone/>
            </a:pPr>
            <a:r>
              <a:rPr lang="en-US" sz="1500" b="1">
                <a:solidFill>
                  <a:srgbClr val="FFFFFF"/>
                </a:solidFill>
              </a:rPr>
              <a:t>What do YOU think is the most pressing AI-related teaching concern in your department?</a:t>
            </a:r>
            <a:endParaRPr lang="en-US" sz="1500"/>
          </a:p>
        </p:txBody>
      </p:sp>
      <p:sp>
        <p:nvSpPr>
          <p:cNvPr id="25" name="Slide Number Placeholder 0">
            <a:extLst>
              <a:ext uri="{FF2B5EF4-FFF2-40B4-BE49-F238E27FC236}">
                <a16:creationId xmlns:a16="http://schemas.microsoft.com/office/drawing/2014/main" id="{0F5DBE3B-7074-04A7-CC6A-0395FA9FEA8F}"/>
              </a:ext>
            </a:extLst>
          </p:cNvPr>
          <p:cNvSpPr>
            <a:spLocks noGrp="1"/>
          </p:cNvSpPr>
          <p:nvPr>
            <p:ph type="sldNum" sz="quarter" idx="4294967295"/>
          </p:nvPr>
        </p:nvSpPr>
        <p:spPr>
          <a:xfrm>
            <a:off x="11795760" y="137160"/>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9C9EA1"/>
                </a:solidFill>
                <a:latin typeface="Aptos"/>
                <a:ea typeface="Aptos"/>
                <a:cs typeface="Aptos"/>
              </a:defRPr>
            </a:lvl1pPr>
          </a:lstStyle>
          <a:p>
            <a:pPr algn="l"/>
            <a:fld id="{F7021451-1387-4CA6-816F-3879F97B5CBC}" type="slidenum">
              <a:rPr lang="en-US" b="0"/>
              <a:t>3</a:t>
            </a:fld>
            <a:endParaRPr lang="en-US"/>
          </a:p>
        </p:txBody>
      </p:sp>
    </p:spTree>
    <p:extLst>
      <p:ext uri="{BB962C8B-B14F-4D97-AF65-F5344CB8AC3E}">
        <p14:creationId xmlns:p14="http://schemas.microsoft.com/office/powerpoint/2010/main" val="2005148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94360" y="384048"/>
            <a:ext cx="4114800" cy="228600"/>
          </a:xfrm>
          <a:prstGeom prst="rect">
            <a:avLst/>
          </a:prstGeom>
          <a:noFill/>
          <a:ln/>
        </p:spPr>
        <p:txBody>
          <a:bodyPr wrap="square" lIns="0" tIns="0" rIns="0" bIns="0" rtlCol="0" anchor="ctr"/>
          <a:lstStyle/>
          <a:p>
            <a:pPr marL="0" indent="0">
              <a:buNone/>
            </a:pPr>
            <a:r>
              <a:rPr lang="en-US" sz="1100" b="1" kern="0" spc="110">
                <a:solidFill>
                  <a:srgbClr val="00498F"/>
                </a:solidFill>
                <a:latin typeface="Aptos" pitchFamily="34" charset="0"/>
                <a:ea typeface="Aptos" pitchFamily="34" charset="-122"/>
                <a:cs typeface="Aptos" pitchFamily="34" charset="-120"/>
              </a:rPr>
              <a:t>ASSIGNMENT DESIGN</a:t>
            </a:r>
            <a:endParaRPr lang="en-US" sz="1100"/>
          </a:p>
        </p:txBody>
      </p:sp>
      <p:sp>
        <p:nvSpPr>
          <p:cNvPr id="3" name="Text 1"/>
          <p:cNvSpPr/>
          <p:nvPr/>
        </p:nvSpPr>
        <p:spPr>
          <a:xfrm>
            <a:off x="594360" y="667512"/>
            <a:ext cx="10881360" cy="566928"/>
          </a:xfrm>
          <a:prstGeom prst="rect">
            <a:avLst/>
          </a:prstGeom>
          <a:noFill/>
          <a:ln/>
        </p:spPr>
        <p:txBody>
          <a:bodyPr wrap="square" lIns="0" tIns="0" rIns="0" bIns="0" rtlCol="0" anchor="ctr">
            <a:normAutofit/>
          </a:bodyPr>
          <a:lstStyle/>
          <a:p>
            <a:pPr marL="0" indent="0">
              <a:buNone/>
            </a:pPr>
            <a:r>
              <a:rPr lang="en-US" sz="2800" b="1">
                <a:solidFill>
                  <a:srgbClr val="193059"/>
                </a:solidFill>
                <a:latin typeface="Aptos Display" pitchFamily="34" charset="0"/>
                <a:ea typeface="Aptos Display" pitchFamily="34" charset="-122"/>
                <a:cs typeface="Aptos Display" pitchFamily="34" charset="-120"/>
              </a:rPr>
              <a:t>Rework the assignment—not just the rules</a:t>
            </a:r>
            <a:endParaRPr lang="en-US" sz="2800"/>
          </a:p>
        </p:txBody>
      </p:sp>
      <p:sp>
        <p:nvSpPr>
          <p:cNvPr id="4" name="Shape 2"/>
          <p:cNvSpPr/>
          <p:nvPr/>
        </p:nvSpPr>
        <p:spPr>
          <a:xfrm>
            <a:off x="594360" y="1298448"/>
            <a:ext cx="1051560" cy="0"/>
          </a:xfrm>
          <a:prstGeom prst="line">
            <a:avLst/>
          </a:prstGeom>
          <a:noFill/>
          <a:ln w="50800">
            <a:solidFill>
              <a:srgbClr val="00498F"/>
            </a:solidFill>
            <a:prstDash val="solid"/>
            <a:headEnd type="none"/>
            <a:tailEnd type="none"/>
          </a:ln>
        </p:spPr>
        <p:txBody>
          <a:bodyPr/>
          <a:lstStyle/>
          <a:p>
            <a:endParaRPr lang="en-US"/>
          </a:p>
        </p:txBody>
      </p:sp>
      <p:sp>
        <p:nvSpPr>
          <p:cNvPr id="5" name="Text 3"/>
          <p:cNvSpPr/>
          <p:nvPr/>
        </p:nvSpPr>
        <p:spPr>
          <a:xfrm>
            <a:off x="594360" y="1508760"/>
            <a:ext cx="10698480" cy="438912"/>
          </a:xfrm>
          <a:prstGeom prst="rect">
            <a:avLst/>
          </a:prstGeom>
          <a:noFill/>
          <a:ln/>
        </p:spPr>
        <p:txBody>
          <a:bodyPr wrap="square" lIns="0" tIns="0" rIns="0" bIns="0" rtlCol="0" anchor="ctr">
            <a:normAutofit/>
          </a:bodyPr>
          <a:lstStyle/>
          <a:p>
            <a:pPr marL="0" indent="0">
              <a:buNone/>
            </a:pPr>
            <a:r>
              <a:rPr lang="en-US" sz="1700">
                <a:solidFill>
                  <a:srgbClr val="5C6670"/>
                </a:solidFill>
              </a:rPr>
              <a:t>Begin with the learning you need to see, then decide whether AI should be prohibited, limited, guided, or expected.</a:t>
            </a:r>
            <a:endParaRPr lang="en-US" sz="1700"/>
          </a:p>
        </p:txBody>
      </p:sp>
      <p:sp>
        <p:nvSpPr>
          <p:cNvPr id="6" name="Shape 4"/>
          <p:cNvSpPr/>
          <p:nvPr/>
        </p:nvSpPr>
        <p:spPr>
          <a:xfrm>
            <a:off x="1517904" y="2139696"/>
            <a:ext cx="786384" cy="786384"/>
          </a:xfrm>
          <a:prstGeom prst="ellipse">
            <a:avLst/>
          </a:prstGeom>
          <a:solidFill>
            <a:srgbClr val="00498F"/>
          </a:solidFill>
          <a:ln w="19050">
            <a:solidFill>
              <a:srgbClr val="FFFFFF"/>
            </a:solidFill>
            <a:prstDash val="solid"/>
          </a:ln>
        </p:spPr>
        <p:txBody>
          <a:bodyPr/>
          <a:lstStyle/>
          <a:p>
            <a:endParaRPr lang="en-US"/>
          </a:p>
        </p:txBody>
      </p:sp>
      <p:sp>
        <p:nvSpPr>
          <p:cNvPr id="7" name="Text 5"/>
          <p:cNvSpPr/>
          <p:nvPr/>
        </p:nvSpPr>
        <p:spPr>
          <a:xfrm>
            <a:off x="1655064" y="2276856"/>
            <a:ext cx="512064" cy="292608"/>
          </a:xfrm>
          <a:prstGeom prst="rect">
            <a:avLst/>
          </a:prstGeom>
          <a:noFill/>
          <a:ln/>
        </p:spPr>
        <p:txBody>
          <a:bodyPr wrap="square" lIns="0" tIns="0" rIns="0" bIns="0" rtlCol="0" anchor="ctr"/>
          <a:lstStyle/>
          <a:p>
            <a:pPr marL="0" indent="0" algn="ctr">
              <a:buNone/>
            </a:pPr>
            <a:r>
              <a:rPr lang="en-US" sz="1900" b="1">
                <a:solidFill>
                  <a:srgbClr val="FFFFFF"/>
                </a:solidFill>
              </a:rPr>
              <a:t>1</a:t>
            </a:r>
            <a:endParaRPr lang="en-US" sz="1900"/>
          </a:p>
        </p:txBody>
      </p:sp>
      <p:sp>
        <p:nvSpPr>
          <p:cNvPr id="8" name="Shape 6"/>
          <p:cNvSpPr/>
          <p:nvPr/>
        </p:nvSpPr>
        <p:spPr>
          <a:xfrm>
            <a:off x="2962656" y="2331720"/>
            <a:ext cx="512064" cy="347472"/>
          </a:xfrm>
          <a:prstGeom prst="chevron">
            <a:avLst/>
          </a:prstGeom>
          <a:solidFill>
            <a:srgbClr val="E2E4E6"/>
          </a:solidFill>
          <a:ln w="12700">
            <a:solidFill>
              <a:srgbClr val="E2E4E6"/>
            </a:solidFill>
            <a:prstDash val="solid"/>
          </a:ln>
        </p:spPr>
        <p:txBody>
          <a:bodyPr/>
          <a:lstStyle/>
          <a:p>
            <a:endParaRPr lang="en-US"/>
          </a:p>
        </p:txBody>
      </p:sp>
      <p:sp>
        <p:nvSpPr>
          <p:cNvPr id="9" name="Shape 7"/>
          <p:cNvSpPr/>
          <p:nvPr/>
        </p:nvSpPr>
        <p:spPr>
          <a:xfrm>
            <a:off x="640080" y="3090672"/>
            <a:ext cx="2560320" cy="2057400"/>
          </a:xfrm>
          <a:prstGeom prst="roundRect">
            <a:avLst>
              <a:gd name="adj" fmla="val 2667"/>
            </a:avLst>
          </a:prstGeom>
          <a:solidFill>
            <a:srgbClr val="FFFFFF"/>
          </a:solidFill>
          <a:ln w="15240">
            <a:solidFill>
              <a:srgbClr val="E2E4E6"/>
            </a:solidFill>
            <a:prstDash val="solid"/>
          </a:ln>
        </p:spPr>
        <p:txBody>
          <a:bodyPr/>
          <a:lstStyle/>
          <a:p>
            <a:endParaRPr lang="en-US"/>
          </a:p>
        </p:txBody>
      </p:sp>
      <p:sp>
        <p:nvSpPr>
          <p:cNvPr id="10" name="Shape 8"/>
          <p:cNvSpPr/>
          <p:nvPr/>
        </p:nvSpPr>
        <p:spPr>
          <a:xfrm>
            <a:off x="640080" y="3090672"/>
            <a:ext cx="2560320" cy="73152"/>
          </a:xfrm>
          <a:prstGeom prst="rect">
            <a:avLst/>
          </a:prstGeom>
          <a:solidFill>
            <a:srgbClr val="00498F"/>
          </a:solidFill>
          <a:ln w="12700">
            <a:solidFill>
              <a:srgbClr val="00498F"/>
            </a:solidFill>
            <a:prstDash val="solid"/>
          </a:ln>
        </p:spPr>
        <p:txBody>
          <a:bodyPr/>
          <a:lstStyle/>
          <a:p>
            <a:endParaRPr lang="en-US"/>
          </a:p>
        </p:txBody>
      </p:sp>
      <p:sp>
        <p:nvSpPr>
          <p:cNvPr id="11" name="Text 9"/>
          <p:cNvSpPr/>
          <p:nvPr/>
        </p:nvSpPr>
        <p:spPr>
          <a:xfrm>
            <a:off x="841248" y="3255264"/>
            <a:ext cx="2157984" cy="310896"/>
          </a:xfrm>
          <a:prstGeom prst="rect">
            <a:avLst/>
          </a:prstGeom>
          <a:noFill/>
          <a:ln/>
        </p:spPr>
        <p:txBody>
          <a:bodyPr wrap="square" lIns="0" tIns="0" rIns="0" bIns="0" rtlCol="0" anchor="ctr">
            <a:normAutofit/>
          </a:bodyPr>
          <a:lstStyle/>
          <a:p>
            <a:pPr marL="0" indent="0">
              <a:buNone/>
            </a:pPr>
            <a:r>
              <a:rPr lang="en-US" sz="1600" b="1">
                <a:solidFill>
                  <a:srgbClr val="193059"/>
                </a:solidFill>
                <a:latin typeface="Aptos Display" pitchFamily="34" charset="0"/>
                <a:ea typeface="Aptos Display" pitchFamily="34" charset="-122"/>
                <a:cs typeface="Aptos Display" pitchFamily="34" charset="-120"/>
              </a:rPr>
              <a:t>Name the learning</a:t>
            </a:r>
            <a:endParaRPr lang="en-US" sz="1600"/>
          </a:p>
        </p:txBody>
      </p:sp>
      <p:sp>
        <p:nvSpPr>
          <p:cNvPr id="12" name="Text 10"/>
          <p:cNvSpPr/>
          <p:nvPr/>
        </p:nvSpPr>
        <p:spPr>
          <a:xfrm>
            <a:off x="841248" y="3657600"/>
            <a:ext cx="2157984" cy="1344168"/>
          </a:xfrm>
          <a:prstGeom prst="rect">
            <a:avLst/>
          </a:prstGeom>
          <a:noFill/>
          <a:ln/>
        </p:spPr>
        <p:txBody>
          <a:bodyPr wrap="square" lIns="254" tIns="254" rIns="254" bIns="254" rtlCol="0" anchor="t">
            <a:normAutofit/>
          </a:bodyPr>
          <a:lstStyle/>
          <a:p>
            <a:pPr marL="0" indent="0">
              <a:buNone/>
            </a:pPr>
            <a:r>
              <a:rPr lang="en-US" sz="1250">
                <a:solidFill>
                  <a:srgbClr val="5C6670"/>
                </a:solidFill>
                <a:latin typeface="Aptos" pitchFamily="34" charset="0"/>
                <a:ea typeface="Aptos" pitchFamily="34" charset="-122"/>
                <a:cs typeface="Aptos" pitchFamily="34" charset="-120"/>
              </a:rPr>
              <a:t>What knowledge, skill, or judgment must the student demonstrate?</a:t>
            </a:r>
            <a:endParaRPr lang="en-US" sz="1250"/>
          </a:p>
        </p:txBody>
      </p:sp>
      <p:sp>
        <p:nvSpPr>
          <p:cNvPr id="13" name="Shape 11"/>
          <p:cNvSpPr/>
          <p:nvPr/>
        </p:nvSpPr>
        <p:spPr>
          <a:xfrm>
            <a:off x="4370832" y="2139696"/>
            <a:ext cx="786384" cy="786384"/>
          </a:xfrm>
          <a:prstGeom prst="ellipse">
            <a:avLst/>
          </a:prstGeom>
          <a:solidFill>
            <a:srgbClr val="00498F"/>
          </a:solidFill>
          <a:ln w="19050">
            <a:solidFill>
              <a:srgbClr val="FFFFFF"/>
            </a:solidFill>
            <a:prstDash val="solid"/>
          </a:ln>
        </p:spPr>
        <p:txBody>
          <a:bodyPr/>
          <a:lstStyle/>
          <a:p>
            <a:endParaRPr lang="en-US"/>
          </a:p>
        </p:txBody>
      </p:sp>
      <p:sp>
        <p:nvSpPr>
          <p:cNvPr id="14" name="Text 12"/>
          <p:cNvSpPr/>
          <p:nvPr/>
        </p:nvSpPr>
        <p:spPr>
          <a:xfrm>
            <a:off x="4507992" y="2276856"/>
            <a:ext cx="512064" cy="292608"/>
          </a:xfrm>
          <a:prstGeom prst="rect">
            <a:avLst/>
          </a:prstGeom>
          <a:noFill/>
          <a:ln/>
        </p:spPr>
        <p:txBody>
          <a:bodyPr wrap="square" lIns="0" tIns="0" rIns="0" bIns="0" rtlCol="0" anchor="ctr"/>
          <a:lstStyle/>
          <a:p>
            <a:pPr marL="0" indent="0" algn="ctr">
              <a:buNone/>
            </a:pPr>
            <a:r>
              <a:rPr lang="en-US" sz="1900" b="1">
                <a:solidFill>
                  <a:srgbClr val="FFFFFF"/>
                </a:solidFill>
              </a:rPr>
              <a:t>2</a:t>
            </a:r>
            <a:endParaRPr lang="en-US" sz="1900"/>
          </a:p>
        </p:txBody>
      </p:sp>
      <p:sp>
        <p:nvSpPr>
          <p:cNvPr id="15" name="Shape 13"/>
          <p:cNvSpPr/>
          <p:nvPr/>
        </p:nvSpPr>
        <p:spPr>
          <a:xfrm>
            <a:off x="5815584" y="2331720"/>
            <a:ext cx="512064" cy="347472"/>
          </a:xfrm>
          <a:prstGeom prst="chevron">
            <a:avLst/>
          </a:prstGeom>
          <a:solidFill>
            <a:srgbClr val="E2E4E6"/>
          </a:solidFill>
          <a:ln w="12700">
            <a:solidFill>
              <a:srgbClr val="E2E4E6"/>
            </a:solidFill>
            <a:prstDash val="solid"/>
          </a:ln>
        </p:spPr>
        <p:txBody>
          <a:bodyPr/>
          <a:lstStyle/>
          <a:p>
            <a:endParaRPr lang="en-US"/>
          </a:p>
        </p:txBody>
      </p:sp>
      <p:sp>
        <p:nvSpPr>
          <p:cNvPr id="16" name="Shape 14"/>
          <p:cNvSpPr/>
          <p:nvPr/>
        </p:nvSpPr>
        <p:spPr>
          <a:xfrm>
            <a:off x="3493008" y="3090672"/>
            <a:ext cx="2560320" cy="2057400"/>
          </a:xfrm>
          <a:prstGeom prst="roundRect">
            <a:avLst>
              <a:gd name="adj" fmla="val 2667"/>
            </a:avLst>
          </a:prstGeom>
          <a:solidFill>
            <a:srgbClr val="FFFFFF"/>
          </a:solidFill>
          <a:ln w="15240">
            <a:solidFill>
              <a:srgbClr val="E2E4E6"/>
            </a:solidFill>
            <a:prstDash val="solid"/>
          </a:ln>
        </p:spPr>
        <p:txBody>
          <a:bodyPr/>
          <a:lstStyle/>
          <a:p>
            <a:endParaRPr lang="en-US"/>
          </a:p>
        </p:txBody>
      </p:sp>
      <p:sp>
        <p:nvSpPr>
          <p:cNvPr id="17" name="Shape 15"/>
          <p:cNvSpPr/>
          <p:nvPr/>
        </p:nvSpPr>
        <p:spPr>
          <a:xfrm>
            <a:off x="3493008" y="3090672"/>
            <a:ext cx="2560320" cy="73152"/>
          </a:xfrm>
          <a:prstGeom prst="rect">
            <a:avLst/>
          </a:prstGeom>
          <a:solidFill>
            <a:srgbClr val="00498F"/>
          </a:solidFill>
          <a:ln w="12700">
            <a:solidFill>
              <a:srgbClr val="00498F"/>
            </a:solidFill>
            <a:prstDash val="solid"/>
          </a:ln>
        </p:spPr>
        <p:txBody>
          <a:bodyPr/>
          <a:lstStyle/>
          <a:p>
            <a:endParaRPr lang="en-US"/>
          </a:p>
        </p:txBody>
      </p:sp>
      <p:sp>
        <p:nvSpPr>
          <p:cNvPr id="18" name="Text 16"/>
          <p:cNvSpPr/>
          <p:nvPr/>
        </p:nvSpPr>
        <p:spPr>
          <a:xfrm>
            <a:off x="3694176" y="3255264"/>
            <a:ext cx="2157984" cy="310896"/>
          </a:xfrm>
          <a:prstGeom prst="rect">
            <a:avLst/>
          </a:prstGeom>
          <a:noFill/>
          <a:ln/>
        </p:spPr>
        <p:txBody>
          <a:bodyPr wrap="square" lIns="0" tIns="0" rIns="0" bIns="0" rtlCol="0" anchor="ctr">
            <a:normAutofit/>
          </a:bodyPr>
          <a:lstStyle/>
          <a:p>
            <a:pPr marL="0" indent="0">
              <a:buNone/>
            </a:pPr>
            <a:r>
              <a:rPr lang="en-US" sz="1600" b="1">
                <a:solidFill>
                  <a:srgbClr val="193059"/>
                </a:solidFill>
                <a:latin typeface="Aptos Display" pitchFamily="34" charset="0"/>
                <a:ea typeface="Aptos Display" pitchFamily="34" charset="-122"/>
                <a:cs typeface="Aptos Display" pitchFamily="34" charset="-120"/>
              </a:rPr>
              <a:t>Locate the thinking</a:t>
            </a:r>
            <a:endParaRPr lang="en-US" sz="1600"/>
          </a:p>
        </p:txBody>
      </p:sp>
      <p:sp>
        <p:nvSpPr>
          <p:cNvPr id="19" name="Text 17"/>
          <p:cNvSpPr/>
          <p:nvPr/>
        </p:nvSpPr>
        <p:spPr>
          <a:xfrm>
            <a:off x="3694176" y="3657600"/>
            <a:ext cx="2157984" cy="1344168"/>
          </a:xfrm>
          <a:prstGeom prst="rect">
            <a:avLst/>
          </a:prstGeom>
          <a:noFill/>
          <a:ln/>
        </p:spPr>
        <p:txBody>
          <a:bodyPr wrap="square" lIns="254" tIns="254" rIns="254" bIns="254" rtlCol="0" anchor="t">
            <a:normAutofit/>
          </a:bodyPr>
          <a:lstStyle/>
          <a:p>
            <a:pPr marL="0" indent="0">
              <a:buNone/>
            </a:pPr>
            <a:r>
              <a:rPr lang="en-US" sz="1250">
                <a:solidFill>
                  <a:srgbClr val="5C6670"/>
                </a:solidFill>
                <a:latin typeface="Aptos" pitchFamily="34" charset="0"/>
                <a:ea typeface="Aptos" pitchFamily="34" charset="-122"/>
                <a:cs typeface="Aptos" pitchFamily="34" charset="-120"/>
              </a:rPr>
              <a:t>Which parts of the process should remain distinctly the student’s and visible?</a:t>
            </a:r>
            <a:endParaRPr lang="en-US" sz="1250"/>
          </a:p>
        </p:txBody>
      </p:sp>
      <p:sp>
        <p:nvSpPr>
          <p:cNvPr id="20" name="Shape 18"/>
          <p:cNvSpPr/>
          <p:nvPr/>
        </p:nvSpPr>
        <p:spPr>
          <a:xfrm>
            <a:off x="7223760" y="2139696"/>
            <a:ext cx="786384" cy="786384"/>
          </a:xfrm>
          <a:prstGeom prst="ellipse">
            <a:avLst/>
          </a:prstGeom>
          <a:solidFill>
            <a:srgbClr val="00498F"/>
          </a:solidFill>
          <a:ln w="19050">
            <a:solidFill>
              <a:srgbClr val="FFFFFF"/>
            </a:solidFill>
            <a:prstDash val="solid"/>
          </a:ln>
        </p:spPr>
        <p:txBody>
          <a:bodyPr/>
          <a:lstStyle/>
          <a:p>
            <a:endParaRPr lang="en-US"/>
          </a:p>
        </p:txBody>
      </p:sp>
      <p:sp>
        <p:nvSpPr>
          <p:cNvPr id="21" name="Text 19"/>
          <p:cNvSpPr/>
          <p:nvPr/>
        </p:nvSpPr>
        <p:spPr>
          <a:xfrm>
            <a:off x="7360920" y="2276856"/>
            <a:ext cx="512064" cy="292608"/>
          </a:xfrm>
          <a:prstGeom prst="rect">
            <a:avLst/>
          </a:prstGeom>
          <a:noFill/>
          <a:ln/>
        </p:spPr>
        <p:txBody>
          <a:bodyPr wrap="square" lIns="0" tIns="0" rIns="0" bIns="0" rtlCol="0" anchor="ctr"/>
          <a:lstStyle/>
          <a:p>
            <a:pPr marL="0" indent="0" algn="ctr">
              <a:buNone/>
            </a:pPr>
            <a:r>
              <a:rPr lang="en-US" sz="1900" b="1">
                <a:solidFill>
                  <a:srgbClr val="FFFFFF"/>
                </a:solidFill>
              </a:rPr>
              <a:t>3</a:t>
            </a:r>
            <a:endParaRPr lang="en-US" sz="1900"/>
          </a:p>
        </p:txBody>
      </p:sp>
      <p:sp>
        <p:nvSpPr>
          <p:cNvPr id="22" name="Shape 20"/>
          <p:cNvSpPr/>
          <p:nvPr/>
        </p:nvSpPr>
        <p:spPr>
          <a:xfrm>
            <a:off x="8668512" y="2331720"/>
            <a:ext cx="512064" cy="347472"/>
          </a:xfrm>
          <a:prstGeom prst="chevron">
            <a:avLst/>
          </a:prstGeom>
          <a:solidFill>
            <a:srgbClr val="E2E4E6"/>
          </a:solidFill>
          <a:ln w="12700">
            <a:solidFill>
              <a:srgbClr val="E2E4E6"/>
            </a:solidFill>
            <a:prstDash val="solid"/>
          </a:ln>
        </p:spPr>
        <p:txBody>
          <a:bodyPr/>
          <a:lstStyle/>
          <a:p>
            <a:endParaRPr lang="en-US"/>
          </a:p>
        </p:txBody>
      </p:sp>
      <p:sp>
        <p:nvSpPr>
          <p:cNvPr id="23" name="Shape 21"/>
          <p:cNvSpPr/>
          <p:nvPr/>
        </p:nvSpPr>
        <p:spPr>
          <a:xfrm>
            <a:off x="6345936" y="3090672"/>
            <a:ext cx="2560320" cy="2057400"/>
          </a:xfrm>
          <a:prstGeom prst="roundRect">
            <a:avLst>
              <a:gd name="adj" fmla="val 2667"/>
            </a:avLst>
          </a:prstGeom>
          <a:solidFill>
            <a:srgbClr val="FFFFFF"/>
          </a:solidFill>
          <a:ln w="15240">
            <a:solidFill>
              <a:srgbClr val="E2E4E6"/>
            </a:solidFill>
            <a:prstDash val="solid"/>
          </a:ln>
        </p:spPr>
        <p:txBody>
          <a:bodyPr/>
          <a:lstStyle/>
          <a:p>
            <a:endParaRPr lang="en-US"/>
          </a:p>
        </p:txBody>
      </p:sp>
      <p:sp>
        <p:nvSpPr>
          <p:cNvPr id="24" name="Shape 22"/>
          <p:cNvSpPr/>
          <p:nvPr/>
        </p:nvSpPr>
        <p:spPr>
          <a:xfrm>
            <a:off x="6345936" y="3090672"/>
            <a:ext cx="2560320" cy="73152"/>
          </a:xfrm>
          <a:prstGeom prst="rect">
            <a:avLst/>
          </a:prstGeom>
          <a:solidFill>
            <a:srgbClr val="00498F"/>
          </a:solidFill>
          <a:ln w="12700">
            <a:solidFill>
              <a:srgbClr val="00498F"/>
            </a:solidFill>
            <a:prstDash val="solid"/>
          </a:ln>
        </p:spPr>
        <p:txBody>
          <a:bodyPr/>
          <a:lstStyle/>
          <a:p>
            <a:endParaRPr lang="en-US"/>
          </a:p>
        </p:txBody>
      </p:sp>
      <p:sp>
        <p:nvSpPr>
          <p:cNvPr id="25" name="Text 23"/>
          <p:cNvSpPr/>
          <p:nvPr/>
        </p:nvSpPr>
        <p:spPr>
          <a:xfrm>
            <a:off x="6547104" y="3255264"/>
            <a:ext cx="2157984" cy="310896"/>
          </a:xfrm>
          <a:prstGeom prst="rect">
            <a:avLst/>
          </a:prstGeom>
          <a:noFill/>
          <a:ln/>
        </p:spPr>
        <p:txBody>
          <a:bodyPr wrap="square" lIns="0" tIns="0" rIns="0" bIns="0" rtlCol="0" anchor="ctr">
            <a:normAutofit/>
          </a:bodyPr>
          <a:lstStyle/>
          <a:p>
            <a:pPr marL="0" indent="0">
              <a:buNone/>
            </a:pPr>
            <a:r>
              <a:rPr lang="en-US" sz="1600" b="1">
                <a:solidFill>
                  <a:srgbClr val="193059"/>
                </a:solidFill>
                <a:latin typeface="Aptos Display" pitchFamily="34" charset="0"/>
                <a:ea typeface="Aptos Display" pitchFamily="34" charset="-122"/>
                <a:cs typeface="Aptos Display" pitchFamily="34" charset="-120"/>
              </a:rPr>
              <a:t>Choose AI’s role</a:t>
            </a:r>
            <a:endParaRPr lang="en-US" sz="1600"/>
          </a:p>
        </p:txBody>
      </p:sp>
      <p:sp>
        <p:nvSpPr>
          <p:cNvPr id="26" name="Text 24"/>
          <p:cNvSpPr/>
          <p:nvPr/>
        </p:nvSpPr>
        <p:spPr>
          <a:xfrm>
            <a:off x="6547104" y="3657600"/>
            <a:ext cx="2157984" cy="1344168"/>
          </a:xfrm>
          <a:prstGeom prst="rect">
            <a:avLst/>
          </a:prstGeom>
          <a:noFill/>
          <a:ln/>
        </p:spPr>
        <p:txBody>
          <a:bodyPr wrap="square" lIns="254" tIns="254" rIns="254" bIns="254" rtlCol="0" anchor="t">
            <a:normAutofit/>
          </a:bodyPr>
          <a:lstStyle/>
          <a:p>
            <a:pPr marL="0" indent="0">
              <a:buNone/>
            </a:pPr>
            <a:r>
              <a:rPr lang="en-US" sz="1250">
                <a:solidFill>
                  <a:srgbClr val="5C6670"/>
                </a:solidFill>
                <a:latin typeface="Aptos" pitchFamily="34" charset="0"/>
                <a:ea typeface="Aptos" pitchFamily="34" charset="-122"/>
                <a:cs typeface="Aptos" pitchFamily="34" charset="-120"/>
              </a:rPr>
              <a:t>Prohibited • limited • guided • encouraged—with clear boundaries.</a:t>
            </a:r>
            <a:endParaRPr lang="en-US" sz="1250"/>
          </a:p>
        </p:txBody>
      </p:sp>
      <p:sp>
        <p:nvSpPr>
          <p:cNvPr id="27" name="Shape 25"/>
          <p:cNvSpPr/>
          <p:nvPr/>
        </p:nvSpPr>
        <p:spPr>
          <a:xfrm>
            <a:off x="10076688" y="2139696"/>
            <a:ext cx="786384" cy="786384"/>
          </a:xfrm>
          <a:prstGeom prst="ellipse">
            <a:avLst/>
          </a:prstGeom>
          <a:solidFill>
            <a:srgbClr val="193059"/>
          </a:solidFill>
          <a:ln w="19050">
            <a:solidFill>
              <a:srgbClr val="FFFFFF"/>
            </a:solidFill>
            <a:prstDash val="solid"/>
          </a:ln>
        </p:spPr>
        <p:txBody>
          <a:bodyPr/>
          <a:lstStyle/>
          <a:p>
            <a:endParaRPr lang="en-US"/>
          </a:p>
        </p:txBody>
      </p:sp>
      <p:sp>
        <p:nvSpPr>
          <p:cNvPr id="28" name="Text 26"/>
          <p:cNvSpPr/>
          <p:nvPr/>
        </p:nvSpPr>
        <p:spPr>
          <a:xfrm>
            <a:off x="10213848" y="2276856"/>
            <a:ext cx="512064" cy="292608"/>
          </a:xfrm>
          <a:prstGeom prst="rect">
            <a:avLst/>
          </a:prstGeom>
          <a:noFill/>
          <a:ln/>
        </p:spPr>
        <p:txBody>
          <a:bodyPr wrap="square" lIns="0" tIns="0" rIns="0" bIns="0" rtlCol="0" anchor="ctr"/>
          <a:lstStyle/>
          <a:p>
            <a:pPr marL="0" indent="0" algn="ctr">
              <a:buNone/>
            </a:pPr>
            <a:r>
              <a:rPr lang="en-US" sz="1900" b="1">
                <a:solidFill>
                  <a:srgbClr val="FFFFFF"/>
                </a:solidFill>
              </a:rPr>
              <a:t>4</a:t>
            </a:r>
            <a:endParaRPr lang="en-US" sz="1900"/>
          </a:p>
        </p:txBody>
      </p:sp>
      <p:sp>
        <p:nvSpPr>
          <p:cNvPr id="29" name="Shape 27"/>
          <p:cNvSpPr/>
          <p:nvPr/>
        </p:nvSpPr>
        <p:spPr>
          <a:xfrm>
            <a:off x="9198864" y="3090672"/>
            <a:ext cx="2560320" cy="2057400"/>
          </a:xfrm>
          <a:prstGeom prst="roundRect">
            <a:avLst>
              <a:gd name="adj" fmla="val 2667"/>
            </a:avLst>
          </a:prstGeom>
          <a:solidFill>
            <a:srgbClr val="FFFFFF"/>
          </a:solidFill>
          <a:ln w="15240">
            <a:solidFill>
              <a:srgbClr val="E2E4E6"/>
            </a:solidFill>
            <a:prstDash val="solid"/>
          </a:ln>
        </p:spPr>
        <p:txBody>
          <a:bodyPr/>
          <a:lstStyle/>
          <a:p>
            <a:endParaRPr lang="en-US"/>
          </a:p>
        </p:txBody>
      </p:sp>
      <p:sp>
        <p:nvSpPr>
          <p:cNvPr id="30" name="Shape 28"/>
          <p:cNvSpPr/>
          <p:nvPr/>
        </p:nvSpPr>
        <p:spPr>
          <a:xfrm>
            <a:off x="9198864" y="3090672"/>
            <a:ext cx="2560320" cy="73152"/>
          </a:xfrm>
          <a:prstGeom prst="rect">
            <a:avLst/>
          </a:prstGeom>
          <a:solidFill>
            <a:srgbClr val="193059"/>
          </a:solidFill>
          <a:ln w="12700">
            <a:solidFill>
              <a:srgbClr val="193059"/>
            </a:solidFill>
            <a:prstDash val="solid"/>
          </a:ln>
        </p:spPr>
        <p:txBody>
          <a:bodyPr/>
          <a:lstStyle/>
          <a:p>
            <a:endParaRPr lang="en-US"/>
          </a:p>
        </p:txBody>
      </p:sp>
      <p:sp>
        <p:nvSpPr>
          <p:cNvPr id="31" name="Text 29"/>
          <p:cNvSpPr/>
          <p:nvPr/>
        </p:nvSpPr>
        <p:spPr>
          <a:xfrm>
            <a:off x="9400032" y="3255264"/>
            <a:ext cx="2157984" cy="310896"/>
          </a:xfrm>
          <a:prstGeom prst="rect">
            <a:avLst/>
          </a:prstGeom>
          <a:noFill/>
          <a:ln/>
        </p:spPr>
        <p:txBody>
          <a:bodyPr wrap="square" lIns="0" tIns="0" rIns="0" bIns="0" rtlCol="0" anchor="ctr">
            <a:normAutofit/>
          </a:bodyPr>
          <a:lstStyle/>
          <a:p>
            <a:pPr marL="0" indent="0">
              <a:buNone/>
            </a:pPr>
            <a:r>
              <a:rPr lang="en-US" sz="1600" b="1">
                <a:solidFill>
                  <a:srgbClr val="193059"/>
                </a:solidFill>
                <a:latin typeface="Aptos Display" pitchFamily="34" charset="0"/>
                <a:ea typeface="Aptos Display" pitchFamily="34" charset="-122"/>
                <a:cs typeface="Aptos Display" pitchFamily="34" charset="-120"/>
              </a:rPr>
              <a:t>Collect evidence</a:t>
            </a:r>
            <a:endParaRPr lang="en-US" sz="1600"/>
          </a:p>
        </p:txBody>
      </p:sp>
      <p:sp>
        <p:nvSpPr>
          <p:cNvPr id="32" name="Text 30"/>
          <p:cNvSpPr/>
          <p:nvPr/>
        </p:nvSpPr>
        <p:spPr>
          <a:xfrm>
            <a:off x="9400032" y="3657600"/>
            <a:ext cx="2157984" cy="1344168"/>
          </a:xfrm>
          <a:prstGeom prst="rect">
            <a:avLst/>
          </a:prstGeom>
          <a:noFill/>
          <a:ln/>
        </p:spPr>
        <p:txBody>
          <a:bodyPr wrap="square" lIns="254" tIns="254" rIns="254" bIns="254" rtlCol="0" anchor="t">
            <a:normAutofit/>
          </a:bodyPr>
          <a:lstStyle/>
          <a:p>
            <a:pPr marL="0" indent="0">
              <a:buNone/>
            </a:pPr>
            <a:r>
              <a:rPr lang="en-US" sz="1250">
                <a:solidFill>
                  <a:srgbClr val="5C6670"/>
                </a:solidFill>
                <a:latin typeface="Aptos" pitchFamily="34" charset="0"/>
                <a:ea typeface="Aptos" pitchFamily="34" charset="-122"/>
                <a:cs typeface="Aptos" pitchFamily="34" charset="-120"/>
              </a:rPr>
              <a:t>Ask for drafts, decisions, sources, reflection, demonstration, or explanation.</a:t>
            </a:r>
            <a:endParaRPr lang="en-US" sz="1250"/>
          </a:p>
        </p:txBody>
      </p:sp>
      <p:sp>
        <p:nvSpPr>
          <p:cNvPr id="33" name="Shape 31"/>
          <p:cNvSpPr/>
          <p:nvPr/>
        </p:nvSpPr>
        <p:spPr>
          <a:xfrm>
            <a:off x="594360" y="5742432"/>
            <a:ext cx="10972800" cy="457200"/>
          </a:xfrm>
          <a:prstGeom prst="roundRect">
            <a:avLst>
              <a:gd name="adj" fmla="val 16000"/>
            </a:avLst>
          </a:prstGeom>
          <a:solidFill>
            <a:srgbClr val="193059"/>
          </a:solidFill>
          <a:ln w="12700">
            <a:solidFill>
              <a:srgbClr val="193059"/>
            </a:solidFill>
            <a:prstDash val="solid"/>
          </a:ln>
        </p:spPr>
        <p:txBody>
          <a:bodyPr/>
          <a:lstStyle/>
          <a:p>
            <a:endParaRPr lang="en-US"/>
          </a:p>
        </p:txBody>
      </p:sp>
      <p:sp>
        <p:nvSpPr>
          <p:cNvPr id="34" name="Text 32"/>
          <p:cNvSpPr/>
          <p:nvPr/>
        </p:nvSpPr>
        <p:spPr>
          <a:xfrm>
            <a:off x="868680" y="5815584"/>
            <a:ext cx="10378440" cy="256032"/>
          </a:xfrm>
          <a:prstGeom prst="rect">
            <a:avLst/>
          </a:prstGeom>
          <a:noFill/>
          <a:ln/>
        </p:spPr>
        <p:txBody>
          <a:bodyPr wrap="square" lIns="0" tIns="0" rIns="0" bIns="0" rtlCol="0" anchor="ctr">
            <a:normAutofit/>
          </a:bodyPr>
          <a:lstStyle/>
          <a:p>
            <a:pPr marL="0" indent="0" algn="ctr">
              <a:buNone/>
            </a:pPr>
            <a:r>
              <a:rPr lang="en-US" sz="1500" b="1">
                <a:solidFill>
                  <a:srgbClr val="FFFFFF"/>
                </a:solidFill>
              </a:rPr>
              <a:t>Which of YOUR current assignments would benefit most from this four-step review?</a:t>
            </a:r>
            <a:endParaRPr lang="en-US" sz="1500"/>
          </a:p>
        </p:txBody>
      </p:sp>
      <p:sp>
        <p:nvSpPr>
          <p:cNvPr id="35" name="Slide Number Placeholder 0"/>
          <p:cNvSpPr>
            <a:spLocks noGrp="1"/>
          </p:cNvSpPr>
          <p:nvPr>
            <p:ph type="sldNum" sz="quarter" idx="4294967295"/>
          </p:nvPr>
        </p:nvSpPr>
        <p:spPr>
          <a:xfrm>
            <a:off x="11795760" y="137160"/>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9C9EA1"/>
                </a:solidFill>
                <a:latin typeface="Aptos"/>
                <a:ea typeface="Aptos"/>
                <a:cs typeface="Aptos"/>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94360" y="384048"/>
            <a:ext cx="4114800" cy="228600"/>
          </a:xfrm>
          <a:prstGeom prst="rect">
            <a:avLst/>
          </a:prstGeom>
          <a:noFill/>
          <a:ln/>
        </p:spPr>
        <p:txBody>
          <a:bodyPr wrap="square" lIns="0" tIns="0" rIns="0" bIns="0" rtlCol="0" anchor="ctr"/>
          <a:lstStyle/>
          <a:p>
            <a:pPr marL="0" indent="0">
              <a:buNone/>
            </a:pPr>
            <a:r>
              <a:rPr lang="en-US" sz="1100" b="1" kern="0" spc="110">
                <a:solidFill>
                  <a:srgbClr val="00498F"/>
                </a:solidFill>
                <a:latin typeface="Aptos" pitchFamily="34" charset="0"/>
                <a:ea typeface="Aptos" pitchFamily="34" charset="-122"/>
                <a:cs typeface="Aptos" pitchFamily="34" charset="-120"/>
              </a:rPr>
              <a:t>BEYOND THE TRADITIONAL PAPER</a:t>
            </a:r>
            <a:endParaRPr lang="en-US" sz="1100"/>
          </a:p>
        </p:txBody>
      </p:sp>
      <p:sp>
        <p:nvSpPr>
          <p:cNvPr id="3" name="Text 1"/>
          <p:cNvSpPr/>
          <p:nvPr/>
        </p:nvSpPr>
        <p:spPr>
          <a:xfrm>
            <a:off x="594360" y="667512"/>
            <a:ext cx="10881360" cy="566928"/>
          </a:xfrm>
          <a:prstGeom prst="rect">
            <a:avLst/>
          </a:prstGeom>
          <a:noFill/>
          <a:ln/>
        </p:spPr>
        <p:txBody>
          <a:bodyPr wrap="square" lIns="0" tIns="0" rIns="0" bIns="0" rtlCol="0" anchor="ctr">
            <a:normAutofit/>
          </a:bodyPr>
          <a:lstStyle/>
          <a:p>
            <a:pPr marL="0" indent="0">
              <a:buNone/>
            </a:pPr>
            <a:r>
              <a:rPr lang="en-US" sz="2800" b="1">
                <a:solidFill>
                  <a:srgbClr val="193059"/>
                </a:solidFill>
                <a:latin typeface="Aptos Display" pitchFamily="34" charset="0"/>
                <a:ea typeface="Aptos Display" pitchFamily="34" charset="-122"/>
                <a:cs typeface="Aptos Display" pitchFamily="34" charset="-120"/>
              </a:rPr>
              <a:t>Assessment options that make learning visible</a:t>
            </a:r>
            <a:endParaRPr lang="en-US" sz="2800"/>
          </a:p>
        </p:txBody>
      </p:sp>
      <p:sp>
        <p:nvSpPr>
          <p:cNvPr id="4" name="Shape 2"/>
          <p:cNvSpPr/>
          <p:nvPr/>
        </p:nvSpPr>
        <p:spPr>
          <a:xfrm>
            <a:off x="594360" y="1298448"/>
            <a:ext cx="1051560" cy="0"/>
          </a:xfrm>
          <a:prstGeom prst="line">
            <a:avLst/>
          </a:prstGeom>
          <a:noFill/>
          <a:ln w="50800">
            <a:solidFill>
              <a:srgbClr val="00498F"/>
            </a:solidFill>
            <a:prstDash val="solid"/>
            <a:headEnd type="none"/>
            <a:tailEnd type="none"/>
          </a:ln>
        </p:spPr>
        <p:txBody>
          <a:bodyPr/>
          <a:lstStyle/>
          <a:p>
            <a:endParaRPr lang="en-US"/>
          </a:p>
        </p:txBody>
      </p:sp>
      <p:sp>
        <p:nvSpPr>
          <p:cNvPr id="5" name="Text 3"/>
          <p:cNvSpPr/>
          <p:nvPr/>
        </p:nvSpPr>
        <p:spPr>
          <a:xfrm>
            <a:off x="594360" y="1499616"/>
            <a:ext cx="10744200" cy="438912"/>
          </a:xfrm>
          <a:prstGeom prst="rect">
            <a:avLst/>
          </a:prstGeom>
          <a:noFill/>
          <a:ln/>
        </p:spPr>
        <p:txBody>
          <a:bodyPr wrap="square" lIns="0" tIns="0" rIns="0" bIns="0" rtlCol="0" anchor="ctr">
            <a:normAutofit fontScale="92500"/>
          </a:bodyPr>
          <a:lstStyle/>
          <a:p>
            <a:pPr marL="0" indent="0">
              <a:buNone/>
            </a:pPr>
            <a:r>
              <a:rPr lang="en-US" sz="1700">
                <a:solidFill>
                  <a:srgbClr val="5C6670"/>
                </a:solidFill>
              </a:rPr>
              <a:t>No single format is “AI-proof.” A stronger approach is to gather multiple forms of evidence across the learning process.</a:t>
            </a:r>
            <a:endParaRPr lang="en-US" sz="1700"/>
          </a:p>
        </p:txBody>
      </p:sp>
      <p:sp>
        <p:nvSpPr>
          <p:cNvPr id="6" name="Shape 4"/>
          <p:cNvSpPr/>
          <p:nvPr/>
        </p:nvSpPr>
        <p:spPr>
          <a:xfrm>
            <a:off x="658368" y="2157984"/>
            <a:ext cx="3429000" cy="1316736"/>
          </a:xfrm>
          <a:prstGeom prst="roundRect">
            <a:avLst>
              <a:gd name="adj" fmla="val 4167"/>
            </a:avLst>
          </a:prstGeom>
          <a:solidFill>
            <a:srgbClr val="FFFFFF"/>
          </a:solidFill>
          <a:ln w="15240">
            <a:solidFill>
              <a:srgbClr val="E2E4E6"/>
            </a:solidFill>
            <a:prstDash val="solid"/>
          </a:ln>
        </p:spPr>
        <p:txBody>
          <a:bodyPr/>
          <a:lstStyle/>
          <a:p>
            <a:endParaRPr lang="en-US"/>
          </a:p>
        </p:txBody>
      </p:sp>
      <p:sp>
        <p:nvSpPr>
          <p:cNvPr id="7" name="Shape 5"/>
          <p:cNvSpPr/>
          <p:nvPr/>
        </p:nvSpPr>
        <p:spPr>
          <a:xfrm>
            <a:off x="658368" y="2157984"/>
            <a:ext cx="3429000" cy="73152"/>
          </a:xfrm>
          <a:prstGeom prst="rect">
            <a:avLst/>
          </a:prstGeom>
          <a:solidFill>
            <a:srgbClr val="00498F"/>
          </a:solidFill>
          <a:ln w="12700">
            <a:solidFill>
              <a:srgbClr val="00498F"/>
            </a:solidFill>
            <a:prstDash val="solid"/>
          </a:ln>
        </p:spPr>
        <p:txBody>
          <a:bodyPr/>
          <a:lstStyle/>
          <a:p>
            <a:endParaRPr lang="en-US"/>
          </a:p>
        </p:txBody>
      </p:sp>
      <p:sp>
        <p:nvSpPr>
          <p:cNvPr id="8" name="Text 6"/>
          <p:cNvSpPr/>
          <p:nvPr/>
        </p:nvSpPr>
        <p:spPr>
          <a:xfrm>
            <a:off x="859536" y="2322576"/>
            <a:ext cx="3026664" cy="310896"/>
          </a:xfrm>
          <a:prstGeom prst="rect">
            <a:avLst/>
          </a:prstGeom>
          <a:noFill/>
          <a:ln/>
        </p:spPr>
        <p:txBody>
          <a:bodyPr wrap="square" lIns="0" tIns="0" rIns="0" bIns="0" rtlCol="0" anchor="ctr">
            <a:normAutofit/>
          </a:bodyPr>
          <a:lstStyle/>
          <a:p>
            <a:pPr marL="0" indent="0">
              <a:buNone/>
            </a:pPr>
            <a:r>
              <a:rPr lang="en-US" sz="1550" b="1">
                <a:solidFill>
                  <a:srgbClr val="193059"/>
                </a:solidFill>
                <a:latin typeface="Aptos Display" pitchFamily="34" charset="0"/>
                <a:ea typeface="Aptos Display" pitchFamily="34" charset="-122"/>
                <a:cs typeface="Aptos Display" pitchFamily="34" charset="-120"/>
              </a:rPr>
              <a:t>Process evidence</a:t>
            </a:r>
            <a:endParaRPr lang="en-US" sz="1550"/>
          </a:p>
        </p:txBody>
      </p:sp>
      <p:sp>
        <p:nvSpPr>
          <p:cNvPr id="9" name="Text 7"/>
          <p:cNvSpPr/>
          <p:nvPr/>
        </p:nvSpPr>
        <p:spPr>
          <a:xfrm>
            <a:off x="859536" y="2724912"/>
            <a:ext cx="3026664" cy="603504"/>
          </a:xfrm>
          <a:prstGeom prst="rect">
            <a:avLst/>
          </a:prstGeom>
          <a:noFill/>
          <a:ln/>
        </p:spPr>
        <p:txBody>
          <a:bodyPr wrap="square" lIns="254" tIns="254" rIns="254" bIns="254" rtlCol="0" anchor="t">
            <a:normAutofit/>
          </a:bodyPr>
          <a:lstStyle/>
          <a:p>
            <a:pPr marL="0" indent="0">
              <a:buNone/>
            </a:pPr>
            <a:r>
              <a:rPr lang="en-US" sz="1180">
                <a:solidFill>
                  <a:srgbClr val="5C6670"/>
                </a:solidFill>
                <a:latin typeface="Aptos" pitchFamily="34" charset="0"/>
                <a:ea typeface="Aptos" pitchFamily="34" charset="-122"/>
                <a:cs typeface="Aptos" pitchFamily="34" charset="-120"/>
              </a:rPr>
              <a:t>Proposal, outline, annotated sources, drafts, revision memo</a:t>
            </a:r>
            <a:endParaRPr lang="en-US" sz="1180"/>
          </a:p>
        </p:txBody>
      </p:sp>
      <p:sp>
        <p:nvSpPr>
          <p:cNvPr id="10" name="Shape 8"/>
          <p:cNvSpPr/>
          <p:nvPr/>
        </p:nvSpPr>
        <p:spPr>
          <a:xfrm>
            <a:off x="4443984" y="2157984"/>
            <a:ext cx="3429000" cy="1316736"/>
          </a:xfrm>
          <a:prstGeom prst="roundRect">
            <a:avLst>
              <a:gd name="adj" fmla="val 4167"/>
            </a:avLst>
          </a:prstGeom>
          <a:solidFill>
            <a:srgbClr val="FFFFFF"/>
          </a:solidFill>
          <a:ln w="15240">
            <a:solidFill>
              <a:srgbClr val="E2E4E6"/>
            </a:solidFill>
            <a:prstDash val="solid"/>
          </a:ln>
        </p:spPr>
        <p:txBody>
          <a:bodyPr/>
          <a:lstStyle/>
          <a:p>
            <a:endParaRPr lang="en-US"/>
          </a:p>
        </p:txBody>
      </p:sp>
      <p:sp>
        <p:nvSpPr>
          <p:cNvPr id="11" name="Shape 9"/>
          <p:cNvSpPr/>
          <p:nvPr/>
        </p:nvSpPr>
        <p:spPr>
          <a:xfrm>
            <a:off x="4443984" y="2157984"/>
            <a:ext cx="3429000" cy="73152"/>
          </a:xfrm>
          <a:prstGeom prst="rect">
            <a:avLst/>
          </a:prstGeom>
          <a:solidFill>
            <a:srgbClr val="3569A7"/>
          </a:solidFill>
          <a:ln w="12700">
            <a:solidFill>
              <a:srgbClr val="3569A7"/>
            </a:solidFill>
            <a:prstDash val="solid"/>
          </a:ln>
        </p:spPr>
        <p:txBody>
          <a:bodyPr/>
          <a:lstStyle/>
          <a:p>
            <a:endParaRPr lang="en-US"/>
          </a:p>
        </p:txBody>
      </p:sp>
      <p:sp>
        <p:nvSpPr>
          <p:cNvPr id="12" name="Text 10"/>
          <p:cNvSpPr/>
          <p:nvPr/>
        </p:nvSpPr>
        <p:spPr>
          <a:xfrm>
            <a:off x="4645152" y="2322576"/>
            <a:ext cx="3026664" cy="310896"/>
          </a:xfrm>
          <a:prstGeom prst="rect">
            <a:avLst/>
          </a:prstGeom>
          <a:noFill/>
          <a:ln/>
        </p:spPr>
        <p:txBody>
          <a:bodyPr wrap="square" lIns="0" tIns="0" rIns="0" bIns="0" rtlCol="0" anchor="ctr">
            <a:normAutofit/>
          </a:bodyPr>
          <a:lstStyle/>
          <a:p>
            <a:pPr marL="0" indent="0">
              <a:buNone/>
            </a:pPr>
            <a:r>
              <a:rPr lang="en-US" sz="1550" b="1">
                <a:solidFill>
                  <a:srgbClr val="193059"/>
                </a:solidFill>
                <a:latin typeface="Aptos Display" pitchFamily="34" charset="0"/>
                <a:ea typeface="Aptos Display" pitchFamily="34" charset="-122"/>
                <a:cs typeface="Aptos Display" pitchFamily="34" charset="-120"/>
              </a:rPr>
              <a:t>Oral explanation</a:t>
            </a:r>
            <a:endParaRPr lang="en-US" sz="1550"/>
          </a:p>
        </p:txBody>
      </p:sp>
      <p:sp>
        <p:nvSpPr>
          <p:cNvPr id="13" name="Text 11"/>
          <p:cNvSpPr/>
          <p:nvPr/>
        </p:nvSpPr>
        <p:spPr>
          <a:xfrm>
            <a:off x="4645152" y="2724912"/>
            <a:ext cx="3026664" cy="603504"/>
          </a:xfrm>
          <a:prstGeom prst="rect">
            <a:avLst/>
          </a:prstGeom>
          <a:noFill/>
          <a:ln/>
        </p:spPr>
        <p:txBody>
          <a:bodyPr wrap="square" lIns="254" tIns="254" rIns="254" bIns="254" rtlCol="0" anchor="t">
            <a:normAutofit/>
          </a:bodyPr>
          <a:lstStyle/>
          <a:p>
            <a:pPr marL="0" indent="0">
              <a:buNone/>
            </a:pPr>
            <a:r>
              <a:rPr lang="en-US" sz="1180">
                <a:solidFill>
                  <a:srgbClr val="5C6670"/>
                </a:solidFill>
                <a:latin typeface="Aptos" pitchFamily="34" charset="0"/>
                <a:ea typeface="Aptos" pitchFamily="34" charset="-122"/>
                <a:cs typeface="Aptos" pitchFamily="34" charset="-120"/>
              </a:rPr>
              <a:t>Brief conference, defense, demonstration, teach-back</a:t>
            </a:r>
            <a:endParaRPr lang="en-US" sz="1180"/>
          </a:p>
        </p:txBody>
      </p:sp>
      <p:sp>
        <p:nvSpPr>
          <p:cNvPr id="14" name="Shape 12"/>
          <p:cNvSpPr/>
          <p:nvPr/>
        </p:nvSpPr>
        <p:spPr>
          <a:xfrm>
            <a:off x="8229600" y="2157984"/>
            <a:ext cx="3429000" cy="1316736"/>
          </a:xfrm>
          <a:prstGeom prst="roundRect">
            <a:avLst>
              <a:gd name="adj" fmla="val 4167"/>
            </a:avLst>
          </a:prstGeom>
          <a:solidFill>
            <a:srgbClr val="FFFFFF"/>
          </a:solidFill>
          <a:ln w="15240">
            <a:solidFill>
              <a:srgbClr val="E2E4E6"/>
            </a:solidFill>
            <a:prstDash val="solid"/>
          </a:ln>
        </p:spPr>
        <p:txBody>
          <a:bodyPr/>
          <a:lstStyle/>
          <a:p>
            <a:endParaRPr lang="en-US"/>
          </a:p>
        </p:txBody>
      </p:sp>
      <p:sp>
        <p:nvSpPr>
          <p:cNvPr id="15" name="Shape 13"/>
          <p:cNvSpPr/>
          <p:nvPr/>
        </p:nvSpPr>
        <p:spPr>
          <a:xfrm>
            <a:off x="8229600" y="2157984"/>
            <a:ext cx="3429000" cy="73152"/>
          </a:xfrm>
          <a:prstGeom prst="rect">
            <a:avLst/>
          </a:prstGeom>
          <a:solidFill>
            <a:srgbClr val="193059"/>
          </a:solidFill>
          <a:ln w="12700">
            <a:solidFill>
              <a:srgbClr val="193059"/>
            </a:solidFill>
            <a:prstDash val="solid"/>
          </a:ln>
        </p:spPr>
        <p:txBody>
          <a:bodyPr/>
          <a:lstStyle/>
          <a:p>
            <a:endParaRPr lang="en-US"/>
          </a:p>
        </p:txBody>
      </p:sp>
      <p:sp>
        <p:nvSpPr>
          <p:cNvPr id="16" name="Text 14"/>
          <p:cNvSpPr/>
          <p:nvPr/>
        </p:nvSpPr>
        <p:spPr>
          <a:xfrm>
            <a:off x="8430768" y="2322576"/>
            <a:ext cx="3026664" cy="310896"/>
          </a:xfrm>
          <a:prstGeom prst="rect">
            <a:avLst/>
          </a:prstGeom>
          <a:noFill/>
          <a:ln/>
        </p:spPr>
        <p:txBody>
          <a:bodyPr wrap="square" lIns="0" tIns="0" rIns="0" bIns="0" rtlCol="0" anchor="ctr">
            <a:normAutofit/>
          </a:bodyPr>
          <a:lstStyle/>
          <a:p>
            <a:pPr marL="0" indent="0">
              <a:buNone/>
            </a:pPr>
            <a:r>
              <a:rPr lang="en-US" sz="1550" b="1">
                <a:solidFill>
                  <a:srgbClr val="193059"/>
                </a:solidFill>
                <a:latin typeface="Aptos Display" pitchFamily="34" charset="0"/>
                <a:ea typeface="Aptos Display" pitchFamily="34" charset="-122"/>
                <a:cs typeface="Aptos Display" pitchFamily="34" charset="-120"/>
              </a:rPr>
              <a:t>Authentic task</a:t>
            </a:r>
            <a:endParaRPr lang="en-US" sz="1550"/>
          </a:p>
        </p:txBody>
      </p:sp>
      <p:sp>
        <p:nvSpPr>
          <p:cNvPr id="17" name="Text 15"/>
          <p:cNvSpPr/>
          <p:nvPr/>
        </p:nvSpPr>
        <p:spPr>
          <a:xfrm>
            <a:off x="8430768" y="2724912"/>
            <a:ext cx="3026664" cy="603504"/>
          </a:xfrm>
          <a:prstGeom prst="rect">
            <a:avLst/>
          </a:prstGeom>
          <a:noFill/>
          <a:ln/>
        </p:spPr>
        <p:txBody>
          <a:bodyPr wrap="square" lIns="254" tIns="254" rIns="254" bIns="254" rtlCol="0" anchor="t">
            <a:normAutofit/>
          </a:bodyPr>
          <a:lstStyle/>
          <a:p>
            <a:pPr marL="0" indent="0">
              <a:buNone/>
            </a:pPr>
            <a:r>
              <a:rPr lang="en-US" sz="1180">
                <a:solidFill>
                  <a:srgbClr val="5C6670"/>
                </a:solidFill>
                <a:latin typeface="Aptos" pitchFamily="34" charset="0"/>
                <a:ea typeface="Aptos" pitchFamily="34" charset="-122"/>
                <a:cs typeface="Aptos" pitchFamily="34" charset="-120"/>
              </a:rPr>
              <a:t>Case, client, dataset, local context, professional product</a:t>
            </a:r>
            <a:endParaRPr lang="en-US" sz="1180"/>
          </a:p>
        </p:txBody>
      </p:sp>
      <p:sp>
        <p:nvSpPr>
          <p:cNvPr id="18" name="Shape 16"/>
          <p:cNvSpPr/>
          <p:nvPr/>
        </p:nvSpPr>
        <p:spPr>
          <a:xfrm>
            <a:off x="658368" y="3730752"/>
            <a:ext cx="3429000" cy="1316736"/>
          </a:xfrm>
          <a:prstGeom prst="roundRect">
            <a:avLst>
              <a:gd name="adj" fmla="val 4167"/>
            </a:avLst>
          </a:prstGeom>
          <a:solidFill>
            <a:srgbClr val="FFFFFF"/>
          </a:solidFill>
          <a:ln w="15240">
            <a:solidFill>
              <a:srgbClr val="E2E4E6"/>
            </a:solidFill>
            <a:prstDash val="solid"/>
          </a:ln>
        </p:spPr>
        <p:txBody>
          <a:bodyPr/>
          <a:lstStyle/>
          <a:p>
            <a:endParaRPr lang="en-US"/>
          </a:p>
        </p:txBody>
      </p:sp>
      <p:sp>
        <p:nvSpPr>
          <p:cNvPr id="19" name="Shape 17"/>
          <p:cNvSpPr/>
          <p:nvPr/>
        </p:nvSpPr>
        <p:spPr>
          <a:xfrm>
            <a:off x="658368" y="3730752"/>
            <a:ext cx="3429000" cy="73152"/>
          </a:xfrm>
          <a:prstGeom prst="rect">
            <a:avLst/>
          </a:prstGeom>
          <a:solidFill>
            <a:srgbClr val="00498F"/>
          </a:solidFill>
          <a:ln w="12700">
            <a:solidFill>
              <a:srgbClr val="00498F"/>
            </a:solidFill>
            <a:prstDash val="solid"/>
          </a:ln>
        </p:spPr>
        <p:txBody>
          <a:bodyPr/>
          <a:lstStyle/>
          <a:p>
            <a:endParaRPr lang="en-US"/>
          </a:p>
        </p:txBody>
      </p:sp>
      <p:sp>
        <p:nvSpPr>
          <p:cNvPr id="20" name="Text 18"/>
          <p:cNvSpPr/>
          <p:nvPr/>
        </p:nvSpPr>
        <p:spPr>
          <a:xfrm>
            <a:off x="859536" y="3895344"/>
            <a:ext cx="3026664" cy="310896"/>
          </a:xfrm>
          <a:prstGeom prst="rect">
            <a:avLst/>
          </a:prstGeom>
          <a:noFill/>
          <a:ln/>
        </p:spPr>
        <p:txBody>
          <a:bodyPr wrap="square" lIns="0" tIns="0" rIns="0" bIns="0" rtlCol="0" anchor="ctr">
            <a:normAutofit/>
          </a:bodyPr>
          <a:lstStyle/>
          <a:p>
            <a:pPr marL="0" indent="0">
              <a:buNone/>
            </a:pPr>
            <a:r>
              <a:rPr lang="en-US" sz="1550" b="1">
                <a:solidFill>
                  <a:srgbClr val="193059"/>
                </a:solidFill>
                <a:latin typeface="Aptos Display" pitchFamily="34" charset="0"/>
                <a:ea typeface="Aptos Display" pitchFamily="34" charset="-122"/>
                <a:cs typeface="Aptos Display" pitchFamily="34" charset="-120"/>
              </a:rPr>
              <a:t>Personal application</a:t>
            </a:r>
            <a:endParaRPr lang="en-US" sz="1550"/>
          </a:p>
        </p:txBody>
      </p:sp>
      <p:sp>
        <p:nvSpPr>
          <p:cNvPr id="21" name="Text 19"/>
          <p:cNvSpPr/>
          <p:nvPr/>
        </p:nvSpPr>
        <p:spPr>
          <a:xfrm>
            <a:off x="859536" y="4297680"/>
            <a:ext cx="3026664" cy="603504"/>
          </a:xfrm>
          <a:prstGeom prst="rect">
            <a:avLst/>
          </a:prstGeom>
          <a:noFill/>
          <a:ln/>
        </p:spPr>
        <p:txBody>
          <a:bodyPr wrap="square" lIns="254" tIns="254" rIns="254" bIns="254" rtlCol="0" anchor="t">
            <a:normAutofit/>
          </a:bodyPr>
          <a:lstStyle/>
          <a:p>
            <a:pPr marL="0" indent="0">
              <a:buNone/>
            </a:pPr>
            <a:r>
              <a:rPr lang="en-US" sz="1180">
                <a:solidFill>
                  <a:srgbClr val="5C6670"/>
                </a:solidFill>
                <a:latin typeface="Aptos" pitchFamily="34" charset="0"/>
                <a:ea typeface="Aptos" pitchFamily="34" charset="-122"/>
                <a:cs typeface="Aptos" pitchFamily="34" charset="-120"/>
              </a:rPr>
              <a:t>Connect ideas to experience, observation, or course-specific work</a:t>
            </a:r>
            <a:endParaRPr lang="en-US" sz="1180"/>
          </a:p>
        </p:txBody>
      </p:sp>
      <p:sp>
        <p:nvSpPr>
          <p:cNvPr id="22" name="Shape 20"/>
          <p:cNvSpPr/>
          <p:nvPr/>
        </p:nvSpPr>
        <p:spPr>
          <a:xfrm>
            <a:off x="4443984" y="3730752"/>
            <a:ext cx="3429000" cy="1316736"/>
          </a:xfrm>
          <a:prstGeom prst="roundRect">
            <a:avLst>
              <a:gd name="adj" fmla="val 4167"/>
            </a:avLst>
          </a:prstGeom>
          <a:solidFill>
            <a:srgbClr val="FFFFFF"/>
          </a:solidFill>
          <a:ln w="15240">
            <a:solidFill>
              <a:srgbClr val="E2E4E6"/>
            </a:solidFill>
            <a:prstDash val="solid"/>
          </a:ln>
        </p:spPr>
        <p:txBody>
          <a:bodyPr/>
          <a:lstStyle/>
          <a:p>
            <a:endParaRPr lang="en-US"/>
          </a:p>
        </p:txBody>
      </p:sp>
      <p:sp>
        <p:nvSpPr>
          <p:cNvPr id="23" name="Shape 21"/>
          <p:cNvSpPr/>
          <p:nvPr/>
        </p:nvSpPr>
        <p:spPr>
          <a:xfrm>
            <a:off x="4443984" y="3730752"/>
            <a:ext cx="3429000" cy="73152"/>
          </a:xfrm>
          <a:prstGeom prst="rect">
            <a:avLst/>
          </a:prstGeom>
          <a:solidFill>
            <a:srgbClr val="3569A7"/>
          </a:solidFill>
          <a:ln w="12700">
            <a:solidFill>
              <a:srgbClr val="3569A7"/>
            </a:solidFill>
            <a:prstDash val="solid"/>
          </a:ln>
        </p:spPr>
        <p:txBody>
          <a:bodyPr/>
          <a:lstStyle/>
          <a:p>
            <a:endParaRPr lang="en-US"/>
          </a:p>
        </p:txBody>
      </p:sp>
      <p:sp>
        <p:nvSpPr>
          <p:cNvPr id="24" name="Text 22"/>
          <p:cNvSpPr/>
          <p:nvPr/>
        </p:nvSpPr>
        <p:spPr>
          <a:xfrm>
            <a:off x="4645152" y="3895344"/>
            <a:ext cx="3026664" cy="310896"/>
          </a:xfrm>
          <a:prstGeom prst="rect">
            <a:avLst/>
          </a:prstGeom>
          <a:noFill/>
          <a:ln/>
        </p:spPr>
        <p:txBody>
          <a:bodyPr wrap="square" lIns="0" tIns="0" rIns="0" bIns="0" rtlCol="0" anchor="ctr">
            <a:normAutofit/>
          </a:bodyPr>
          <a:lstStyle/>
          <a:p>
            <a:pPr marL="0" indent="0">
              <a:buNone/>
            </a:pPr>
            <a:r>
              <a:rPr lang="en-US" sz="1550" b="1">
                <a:solidFill>
                  <a:srgbClr val="193059"/>
                </a:solidFill>
                <a:latin typeface="Aptos Display" pitchFamily="34" charset="0"/>
                <a:ea typeface="Aptos Display" pitchFamily="34" charset="-122"/>
                <a:cs typeface="Aptos Display" pitchFamily="34" charset="-120"/>
              </a:rPr>
              <a:t>AI critique</a:t>
            </a:r>
            <a:endParaRPr lang="en-US" sz="1550"/>
          </a:p>
        </p:txBody>
      </p:sp>
      <p:sp>
        <p:nvSpPr>
          <p:cNvPr id="25" name="Text 23"/>
          <p:cNvSpPr/>
          <p:nvPr/>
        </p:nvSpPr>
        <p:spPr>
          <a:xfrm>
            <a:off x="4645152" y="4297680"/>
            <a:ext cx="3026664" cy="603504"/>
          </a:xfrm>
          <a:prstGeom prst="rect">
            <a:avLst/>
          </a:prstGeom>
          <a:noFill/>
          <a:ln/>
        </p:spPr>
        <p:txBody>
          <a:bodyPr wrap="square" lIns="254" tIns="254" rIns="254" bIns="254" rtlCol="0" anchor="t">
            <a:normAutofit/>
          </a:bodyPr>
          <a:lstStyle/>
          <a:p>
            <a:pPr marL="0" indent="0">
              <a:buNone/>
            </a:pPr>
            <a:r>
              <a:rPr lang="en-US" sz="1180">
                <a:solidFill>
                  <a:srgbClr val="5C6670"/>
                </a:solidFill>
                <a:latin typeface="Aptos" pitchFamily="34" charset="0"/>
                <a:ea typeface="Aptos" pitchFamily="34" charset="-122"/>
                <a:cs typeface="Aptos" pitchFamily="34" charset="-120"/>
              </a:rPr>
              <a:t>Evaluate output for accuracy, bias, evidence, assumptions, and style</a:t>
            </a:r>
            <a:endParaRPr lang="en-US" sz="1180"/>
          </a:p>
        </p:txBody>
      </p:sp>
      <p:sp>
        <p:nvSpPr>
          <p:cNvPr id="26" name="Shape 24"/>
          <p:cNvSpPr/>
          <p:nvPr/>
        </p:nvSpPr>
        <p:spPr>
          <a:xfrm>
            <a:off x="8229600" y="3730752"/>
            <a:ext cx="3429000" cy="1316736"/>
          </a:xfrm>
          <a:prstGeom prst="roundRect">
            <a:avLst>
              <a:gd name="adj" fmla="val 4167"/>
            </a:avLst>
          </a:prstGeom>
          <a:solidFill>
            <a:srgbClr val="FFFFFF"/>
          </a:solidFill>
          <a:ln w="15240">
            <a:solidFill>
              <a:srgbClr val="E2E4E6"/>
            </a:solidFill>
            <a:prstDash val="solid"/>
          </a:ln>
        </p:spPr>
        <p:txBody>
          <a:bodyPr/>
          <a:lstStyle/>
          <a:p>
            <a:endParaRPr lang="en-US"/>
          </a:p>
        </p:txBody>
      </p:sp>
      <p:sp>
        <p:nvSpPr>
          <p:cNvPr id="27" name="Shape 25"/>
          <p:cNvSpPr/>
          <p:nvPr/>
        </p:nvSpPr>
        <p:spPr>
          <a:xfrm>
            <a:off x="8229600" y="3730752"/>
            <a:ext cx="3429000" cy="73152"/>
          </a:xfrm>
          <a:prstGeom prst="rect">
            <a:avLst/>
          </a:prstGeom>
          <a:solidFill>
            <a:srgbClr val="193059"/>
          </a:solidFill>
          <a:ln w="12700">
            <a:solidFill>
              <a:srgbClr val="193059"/>
            </a:solidFill>
            <a:prstDash val="solid"/>
          </a:ln>
        </p:spPr>
        <p:txBody>
          <a:bodyPr/>
          <a:lstStyle/>
          <a:p>
            <a:endParaRPr lang="en-US"/>
          </a:p>
        </p:txBody>
      </p:sp>
      <p:sp>
        <p:nvSpPr>
          <p:cNvPr id="28" name="Text 26"/>
          <p:cNvSpPr/>
          <p:nvPr/>
        </p:nvSpPr>
        <p:spPr>
          <a:xfrm>
            <a:off x="8430768" y="3895344"/>
            <a:ext cx="3026664" cy="310896"/>
          </a:xfrm>
          <a:prstGeom prst="rect">
            <a:avLst/>
          </a:prstGeom>
          <a:noFill/>
          <a:ln/>
        </p:spPr>
        <p:txBody>
          <a:bodyPr wrap="square" lIns="0" tIns="0" rIns="0" bIns="0" rtlCol="0" anchor="ctr">
            <a:normAutofit/>
          </a:bodyPr>
          <a:lstStyle/>
          <a:p>
            <a:pPr marL="0" indent="0">
              <a:buNone/>
            </a:pPr>
            <a:r>
              <a:rPr lang="en-US" sz="1550" b="1">
                <a:solidFill>
                  <a:srgbClr val="193059"/>
                </a:solidFill>
                <a:latin typeface="Aptos Display" pitchFamily="34" charset="0"/>
                <a:ea typeface="Aptos Display" pitchFamily="34" charset="-122"/>
                <a:cs typeface="Aptos Display" pitchFamily="34" charset="-120"/>
              </a:rPr>
              <a:t>Choice + reflection</a:t>
            </a:r>
            <a:endParaRPr lang="en-US" sz="1550"/>
          </a:p>
        </p:txBody>
      </p:sp>
      <p:sp>
        <p:nvSpPr>
          <p:cNvPr id="29" name="Text 27"/>
          <p:cNvSpPr/>
          <p:nvPr/>
        </p:nvSpPr>
        <p:spPr>
          <a:xfrm>
            <a:off x="8430768" y="4297680"/>
            <a:ext cx="3026664" cy="603504"/>
          </a:xfrm>
          <a:prstGeom prst="rect">
            <a:avLst/>
          </a:prstGeom>
          <a:noFill/>
          <a:ln/>
        </p:spPr>
        <p:txBody>
          <a:bodyPr wrap="square" lIns="254" tIns="254" rIns="254" bIns="254" rtlCol="0" anchor="t">
            <a:normAutofit/>
          </a:bodyPr>
          <a:lstStyle/>
          <a:p>
            <a:pPr marL="0" indent="0">
              <a:buNone/>
            </a:pPr>
            <a:r>
              <a:rPr lang="en-US" sz="1180">
                <a:solidFill>
                  <a:srgbClr val="5C6670"/>
                </a:solidFill>
                <a:latin typeface="Aptos" pitchFamily="34" charset="0"/>
                <a:ea typeface="Aptos" pitchFamily="34" charset="-122"/>
                <a:cs typeface="Aptos" pitchFamily="34" charset="-120"/>
              </a:rPr>
              <a:t>Offer formats, then ask students to explain decisions and learning</a:t>
            </a:r>
            <a:endParaRPr lang="en-US" sz="1180"/>
          </a:p>
        </p:txBody>
      </p:sp>
      <p:sp>
        <p:nvSpPr>
          <p:cNvPr id="30" name="Shape 28"/>
          <p:cNvSpPr/>
          <p:nvPr/>
        </p:nvSpPr>
        <p:spPr>
          <a:xfrm>
            <a:off x="594360" y="5623560"/>
            <a:ext cx="10972800" cy="457200"/>
          </a:xfrm>
          <a:prstGeom prst="roundRect">
            <a:avLst>
              <a:gd name="adj" fmla="val 16000"/>
            </a:avLst>
          </a:prstGeom>
          <a:solidFill>
            <a:srgbClr val="193059"/>
          </a:solidFill>
          <a:ln w="12700">
            <a:solidFill>
              <a:srgbClr val="193059"/>
            </a:solidFill>
            <a:prstDash val="solid"/>
          </a:ln>
        </p:spPr>
        <p:txBody>
          <a:bodyPr/>
          <a:lstStyle/>
          <a:p>
            <a:endParaRPr lang="en-US"/>
          </a:p>
        </p:txBody>
      </p:sp>
      <p:sp>
        <p:nvSpPr>
          <p:cNvPr id="31" name="Text 29"/>
          <p:cNvSpPr/>
          <p:nvPr/>
        </p:nvSpPr>
        <p:spPr>
          <a:xfrm>
            <a:off x="868680" y="5696712"/>
            <a:ext cx="10378440" cy="256032"/>
          </a:xfrm>
          <a:prstGeom prst="rect">
            <a:avLst/>
          </a:prstGeom>
          <a:noFill/>
          <a:ln/>
        </p:spPr>
        <p:txBody>
          <a:bodyPr wrap="square" lIns="0" tIns="0" rIns="0" bIns="0" rtlCol="0" anchor="ctr">
            <a:normAutofit/>
          </a:bodyPr>
          <a:lstStyle/>
          <a:p>
            <a:pPr marL="0" indent="0" algn="ctr">
              <a:buNone/>
            </a:pPr>
            <a:r>
              <a:rPr lang="en-US" sz="1500" b="1">
                <a:solidFill>
                  <a:srgbClr val="FFFFFF"/>
                </a:solidFill>
              </a:rPr>
              <a:t>What combination of evidence would best show learning in your course?</a:t>
            </a:r>
            <a:endParaRPr lang="en-US" sz="1500"/>
          </a:p>
        </p:txBody>
      </p:sp>
      <p:sp>
        <p:nvSpPr>
          <p:cNvPr id="32" name="Slide Number Placeholder 0"/>
          <p:cNvSpPr>
            <a:spLocks noGrp="1"/>
          </p:cNvSpPr>
          <p:nvPr>
            <p:ph type="sldNum" sz="quarter" idx="4294967295"/>
          </p:nvPr>
        </p:nvSpPr>
        <p:spPr>
          <a:xfrm>
            <a:off x="11795760" y="137160"/>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9C9EA1"/>
                </a:solidFill>
                <a:latin typeface="Aptos"/>
                <a:ea typeface="Aptos"/>
                <a:cs typeface="Aptos"/>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94360" y="384048"/>
            <a:ext cx="4114800" cy="228600"/>
          </a:xfrm>
          <a:prstGeom prst="rect">
            <a:avLst/>
          </a:prstGeom>
          <a:noFill/>
          <a:ln/>
        </p:spPr>
        <p:txBody>
          <a:bodyPr wrap="square" lIns="0" tIns="0" rIns="0" bIns="0" rtlCol="0" anchor="ctr"/>
          <a:lstStyle/>
          <a:p>
            <a:pPr marL="0" indent="0">
              <a:buNone/>
            </a:pPr>
            <a:r>
              <a:rPr lang="en-US" sz="1100" b="1" kern="0" spc="110">
                <a:solidFill>
                  <a:srgbClr val="00498F"/>
                </a:solidFill>
                <a:latin typeface="Aptos" pitchFamily="34" charset="0"/>
                <a:ea typeface="Aptos" pitchFamily="34" charset="-122"/>
                <a:cs typeface="Aptos" pitchFamily="34" charset="-120"/>
              </a:rPr>
              <a:t>CAMPUS EXAMPLES</a:t>
            </a:r>
            <a:endParaRPr lang="en-US" sz="1100"/>
          </a:p>
        </p:txBody>
      </p:sp>
      <p:sp>
        <p:nvSpPr>
          <p:cNvPr id="3" name="Text 1"/>
          <p:cNvSpPr/>
          <p:nvPr/>
        </p:nvSpPr>
        <p:spPr>
          <a:xfrm>
            <a:off x="594360" y="667512"/>
            <a:ext cx="10881360" cy="566928"/>
          </a:xfrm>
          <a:prstGeom prst="rect">
            <a:avLst/>
          </a:prstGeom>
          <a:noFill/>
          <a:ln/>
        </p:spPr>
        <p:txBody>
          <a:bodyPr wrap="square" lIns="0" tIns="0" rIns="0" bIns="0" rtlCol="0" anchor="ctr">
            <a:normAutofit/>
          </a:bodyPr>
          <a:lstStyle/>
          <a:p>
            <a:pPr marL="0" indent="0">
              <a:buNone/>
            </a:pPr>
            <a:r>
              <a:rPr lang="en-US" sz="2800" b="1">
                <a:solidFill>
                  <a:srgbClr val="193059"/>
                </a:solidFill>
                <a:latin typeface="Aptos Display" pitchFamily="34" charset="0"/>
                <a:ea typeface="Aptos Display" pitchFamily="34" charset="-122"/>
                <a:cs typeface="Aptos Display" pitchFamily="34" charset="-120"/>
              </a:rPr>
              <a:t>AI syllabus statements: clarity over punishment</a:t>
            </a:r>
            <a:endParaRPr lang="en-US" sz="2800"/>
          </a:p>
        </p:txBody>
      </p:sp>
      <p:sp>
        <p:nvSpPr>
          <p:cNvPr id="4" name="Shape 2"/>
          <p:cNvSpPr/>
          <p:nvPr/>
        </p:nvSpPr>
        <p:spPr>
          <a:xfrm>
            <a:off x="594360" y="1298448"/>
            <a:ext cx="1051560" cy="0"/>
          </a:xfrm>
          <a:prstGeom prst="line">
            <a:avLst/>
          </a:prstGeom>
          <a:noFill/>
          <a:ln w="50800">
            <a:solidFill>
              <a:srgbClr val="00498F"/>
            </a:solidFill>
            <a:prstDash val="solid"/>
            <a:headEnd type="none"/>
            <a:tailEnd type="none"/>
          </a:ln>
        </p:spPr>
        <p:txBody>
          <a:bodyPr/>
          <a:lstStyle/>
          <a:p>
            <a:endParaRPr lang="en-US"/>
          </a:p>
        </p:txBody>
      </p:sp>
      <p:sp>
        <p:nvSpPr>
          <p:cNvPr id="5" name="Text 3"/>
          <p:cNvSpPr/>
          <p:nvPr/>
        </p:nvSpPr>
        <p:spPr>
          <a:xfrm>
            <a:off x="594360" y="1481328"/>
            <a:ext cx="7589520" cy="594360"/>
          </a:xfrm>
          <a:prstGeom prst="rect">
            <a:avLst/>
          </a:prstGeom>
          <a:noFill/>
          <a:ln/>
        </p:spPr>
        <p:txBody>
          <a:bodyPr wrap="square" lIns="0" tIns="0" rIns="0" bIns="0" rtlCol="0" anchor="ctr">
            <a:normAutofit fontScale="92500" lnSpcReduction="20000"/>
          </a:bodyPr>
          <a:lstStyle/>
          <a:p>
            <a:pPr marL="0" indent="0">
              <a:buNone/>
            </a:pPr>
            <a:r>
              <a:rPr lang="en-US" sz="1700">
                <a:solidFill>
                  <a:srgbClr val="5C6670"/>
                </a:solidFill>
              </a:rPr>
              <a:t>A useful statement explains the purpose, scope, permitted uses, disclosure expectations, and what students should do when unsure. Consider using statements per assignment, not just per course.</a:t>
            </a:r>
            <a:endParaRPr lang="en-US" sz="1700"/>
          </a:p>
        </p:txBody>
      </p:sp>
      <p:sp>
        <p:nvSpPr>
          <p:cNvPr id="6" name="Shape 4"/>
          <p:cNvSpPr/>
          <p:nvPr/>
        </p:nvSpPr>
        <p:spPr>
          <a:xfrm>
            <a:off x="749808" y="2286000"/>
            <a:ext cx="1508760" cy="530352"/>
          </a:xfrm>
          <a:prstGeom prst="roundRect">
            <a:avLst>
              <a:gd name="adj" fmla="val 6897"/>
            </a:avLst>
          </a:prstGeom>
          <a:solidFill>
            <a:srgbClr val="00498F"/>
          </a:solidFill>
          <a:ln w="12700">
            <a:solidFill>
              <a:srgbClr val="00498F"/>
            </a:solidFill>
            <a:prstDash val="solid"/>
          </a:ln>
        </p:spPr>
        <p:txBody>
          <a:bodyPr/>
          <a:lstStyle/>
          <a:p>
            <a:endParaRPr lang="en-US"/>
          </a:p>
        </p:txBody>
      </p:sp>
      <p:sp>
        <p:nvSpPr>
          <p:cNvPr id="7" name="Text 5"/>
          <p:cNvSpPr/>
          <p:nvPr/>
        </p:nvSpPr>
        <p:spPr>
          <a:xfrm>
            <a:off x="841248" y="2423160"/>
            <a:ext cx="1325880" cy="219456"/>
          </a:xfrm>
          <a:prstGeom prst="rect">
            <a:avLst/>
          </a:prstGeom>
          <a:noFill/>
          <a:ln/>
        </p:spPr>
        <p:txBody>
          <a:bodyPr wrap="square" lIns="0" tIns="0" rIns="0" bIns="0" rtlCol="0" anchor="ctr">
            <a:normAutofit/>
          </a:bodyPr>
          <a:lstStyle/>
          <a:p>
            <a:pPr marL="0" indent="0" algn="ctr">
              <a:buNone/>
            </a:pPr>
            <a:r>
              <a:rPr lang="en-US" sz="1300" b="1">
                <a:solidFill>
                  <a:srgbClr val="FFFFFF"/>
                </a:solidFill>
              </a:rPr>
              <a:t>Prohibited</a:t>
            </a:r>
            <a:endParaRPr lang="en-US" sz="1300"/>
          </a:p>
        </p:txBody>
      </p:sp>
      <p:sp>
        <p:nvSpPr>
          <p:cNvPr id="8" name="Text 6"/>
          <p:cNvSpPr/>
          <p:nvPr/>
        </p:nvSpPr>
        <p:spPr>
          <a:xfrm>
            <a:off x="2487168" y="2386584"/>
            <a:ext cx="5257800" cy="310896"/>
          </a:xfrm>
          <a:prstGeom prst="rect">
            <a:avLst/>
          </a:prstGeom>
          <a:noFill/>
          <a:ln/>
        </p:spPr>
        <p:txBody>
          <a:bodyPr wrap="square" lIns="0" tIns="0" rIns="0" bIns="0" rtlCol="0" anchor="ctr">
            <a:normAutofit/>
          </a:bodyPr>
          <a:lstStyle/>
          <a:p>
            <a:pPr marL="0" indent="0">
              <a:buNone/>
            </a:pPr>
            <a:r>
              <a:rPr lang="en-US" sz="1500">
                <a:solidFill>
                  <a:srgbClr val="17202A"/>
                </a:solidFill>
              </a:rPr>
              <a:t>No AI for specified work</a:t>
            </a:r>
            <a:endParaRPr lang="en-US" sz="1500"/>
          </a:p>
        </p:txBody>
      </p:sp>
      <p:sp>
        <p:nvSpPr>
          <p:cNvPr id="9" name="Shape 7"/>
          <p:cNvSpPr/>
          <p:nvPr/>
        </p:nvSpPr>
        <p:spPr>
          <a:xfrm>
            <a:off x="749808" y="3072384"/>
            <a:ext cx="1508760" cy="530352"/>
          </a:xfrm>
          <a:prstGeom prst="roundRect">
            <a:avLst>
              <a:gd name="adj" fmla="val 6897"/>
            </a:avLst>
          </a:prstGeom>
          <a:solidFill>
            <a:srgbClr val="00498F"/>
          </a:solidFill>
          <a:ln w="12700">
            <a:solidFill>
              <a:srgbClr val="00498F"/>
            </a:solidFill>
            <a:prstDash val="solid"/>
          </a:ln>
        </p:spPr>
        <p:txBody>
          <a:bodyPr/>
          <a:lstStyle/>
          <a:p>
            <a:endParaRPr lang="en-US"/>
          </a:p>
        </p:txBody>
      </p:sp>
      <p:sp>
        <p:nvSpPr>
          <p:cNvPr id="10" name="Text 8"/>
          <p:cNvSpPr/>
          <p:nvPr/>
        </p:nvSpPr>
        <p:spPr>
          <a:xfrm>
            <a:off x="841248" y="3209544"/>
            <a:ext cx="1325880" cy="219456"/>
          </a:xfrm>
          <a:prstGeom prst="rect">
            <a:avLst/>
          </a:prstGeom>
          <a:noFill/>
          <a:ln/>
        </p:spPr>
        <p:txBody>
          <a:bodyPr wrap="square" lIns="0" tIns="0" rIns="0" bIns="0" rtlCol="0" anchor="ctr">
            <a:normAutofit/>
          </a:bodyPr>
          <a:lstStyle/>
          <a:p>
            <a:pPr marL="0" indent="0" algn="ctr">
              <a:buNone/>
            </a:pPr>
            <a:r>
              <a:rPr lang="en-US" sz="1300" b="1">
                <a:solidFill>
                  <a:srgbClr val="FFFFFF"/>
                </a:solidFill>
              </a:rPr>
              <a:t>Directed</a:t>
            </a:r>
            <a:endParaRPr lang="en-US" sz="1300"/>
          </a:p>
        </p:txBody>
      </p:sp>
      <p:sp>
        <p:nvSpPr>
          <p:cNvPr id="11" name="Text 9"/>
          <p:cNvSpPr/>
          <p:nvPr/>
        </p:nvSpPr>
        <p:spPr>
          <a:xfrm>
            <a:off x="2487168" y="3172968"/>
            <a:ext cx="5257800" cy="310896"/>
          </a:xfrm>
          <a:prstGeom prst="rect">
            <a:avLst/>
          </a:prstGeom>
          <a:noFill/>
          <a:ln/>
        </p:spPr>
        <p:txBody>
          <a:bodyPr wrap="square" lIns="0" tIns="0" rIns="0" bIns="0" rtlCol="0" anchor="ctr">
            <a:normAutofit/>
          </a:bodyPr>
          <a:lstStyle/>
          <a:p>
            <a:pPr marL="0" indent="0">
              <a:buNone/>
            </a:pPr>
            <a:r>
              <a:rPr lang="en-US" sz="1500">
                <a:solidFill>
                  <a:srgbClr val="17202A"/>
                </a:solidFill>
              </a:rPr>
              <a:t>Use only when an assignment invites it</a:t>
            </a:r>
            <a:endParaRPr lang="en-US" sz="1500"/>
          </a:p>
        </p:txBody>
      </p:sp>
      <p:sp>
        <p:nvSpPr>
          <p:cNvPr id="12" name="Shape 10"/>
          <p:cNvSpPr/>
          <p:nvPr/>
        </p:nvSpPr>
        <p:spPr>
          <a:xfrm>
            <a:off x="749808" y="3858768"/>
            <a:ext cx="1508760" cy="530352"/>
          </a:xfrm>
          <a:prstGeom prst="roundRect">
            <a:avLst>
              <a:gd name="adj" fmla="val 6897"/>
            </a:avLst>
          </a:prstGeom>
          <a:solidFill>
            <a:srgbClr val="00498F"/>
          </a:solidFill>
          <a:ln w="12700">
            <a:solidFill>
              <a:srgbClr val="00498F"/>
            </a:solidFill>
            <a:prstDash val="solid"/>
          </a:ln>
        </p:spPr>
        <p:txBody>
          <a:bodyPr/>
          <a:lstStyle/>
          <a:p>
            <a:endParaRPr lang="en-US"/>
          </a:p>
        </p:txBody>
      </p:sp>
      <p:sp>
        <p:nvSpPr>
          <p:cNvPr id="13" name="Text 11"/>
          <p:cNvSpPr/>
          <p:nvPr/>
        </p:nvSpPr>
        <p:spPr>
          <a:xfrm>
            <a:off x="841248" y="3995928"/>
            <a:ext cx="1325880" cy="219456"/>
          </a:xfrm>
          <a:prstGeom prst="rect">
            <a:avLst/>
          </a:prstGeom>
          <a:noFill/>
          <a:ln/>
        </p:spPr>
        <p:txBody>
          <a:bodyPr wrap="square" lIns="0" tIns="0" rIns="0" bIns="0" rtlCol="0" anchor="ctr">
            <a:normAutofit/>
          </a:bodyPr>
          <a:lstStyle/>
          <a:p>
            <a:pPr marL="0" indent="0" algn="ctr">
              <a:buNone/>
            </a:pPr>
            <a:r>
              <a:rPr lang="en-US" sz="1300" b="1">
                <a:solidFill>
                  <a:srgbClr val="FFFFFF"/>
                </a:solidFill>
              </a:rPr>
              <a:t>Permission</a:t>
            </a:r>
            <a:endParaRPr lang="en-US" sz="1300"/>
          </a:p>
        </p:txBody>
      </p:sp>
      <p:sp>
        <p:nvSpPr>
          <p:cNvPr id="14" name="Text 12"/>
          <p:cNvSpPr/>
          <p:nvPr/>
        </p:nvSpPr>
        <p:spPr>
          <a:xfrm>
            <a:off x="2487168" y="3959352"/>
            <a:ext cx="5257800" cy="310896"/>
          </a:xfrm>
          <a:prstGeom prst="rect">
            <a:avLst/>
          </a:prstGeom>
          <a:noFill/>
          <a:ln/>
        </p:spPr>
        <p:txBody>
          <a:bodyPr wrap="square" lIns="0" tIns="0" rIns="0" bIns="0" rtlCol="0" anchor="ctr">
            <a:normAutofit/>
          </a:bodyPr>
          <a:lstStyle/>
          <a:p>
            <a:pPr marL="0" indent="0">
              <a:buNone/>
            </a:pPr>
            <a:r>
              <a:rPr lang="en-US" sz="1500">
                <a:solidFill>
                  <a:srgbClr val="17202A"/>
                </a:solidFill>
              </a:rPr>
              <a:t>Ask before using AI</a:t>
            </a:r>
            <a:endParaRPr lang="en-US" sz="1500"/>
          </a:p>
        </p:txBody>
      </p:sp>
      <p:sp>
        <p:nvSpPr>
          <p:cNvPr id="15" name="Shape 13"/>
          <p:cNvSpPr/>
          <p:nvPr/>
        </p:nvSpPr>
        <p:spPr>
          <a:xfrm>
            <a:off x="749808" y="4645152"/>
            <a:ext cx="1508760" cy="530352"/>
          </a:xfrm>
          <a:prstGeom prst="roundRect">
            <a:avLst>
              <a:gd name="adj" fmla="val 6897"/>
            </a:avLst>
          </a:prstGeom>
          <a:solidFill>
            <a:srgbClr val="193059"/>
          </a:solidFill>
          <a:ln w="12700">
            <a:solidFill>
              <a:srgbClr val="193059"/>
            </a:solidFill>
            <a:prstDash val="solid"/>
          </a:ln>
        </p:spPr>
        <p:txBody>
          <a:bodyPr/>
          <a:lstStyle/>
          <a:p>
            <a:endParaRPr lang="en-US"/>
          </a:p>
        </p:txBody>
      </p:sp>
      <p:sp>
        <p:nvSpPr>
          <p:cNvPr id="16" name="Text 14"/>
          <p:cNvSpPr/>
          <p:nvPr/>
        </p:nvSpPr>
        <p:spPr>
          <a:xfrm>
            <a:off x="841248" y="4782312"/>
            <a:ext cx="1325880" cy="219456"/>
          </a:xfrm>
          <a:prstGeom prst="rect">
            <a:avLst/>
          </a:prstGeom>
          <a:noFill/>
          <a:ln/>
        </p:spPr>
        <p:txBody>
          <a:bodyPr wrap="square" lIns="0" tIns="0" rIns="0" bIns="0" rtlCol="0" anchor="ctr">
            <a:normAutofit/>
          </a:bodyPr>
          <a:lstStyle/>
          <a:p>
            <a:pPr marL="0" indent="0" algn="ctr">
              <a:buNone/>
            </a:pPr>
            <a:r>
              <a:rPr lang="en-US" sz="1300" b="1">
                <a:solidFill>
                  <a:srgbClr val="FFFFFF"/>
                </a:solidFill>
              </a:rPr>
              <a:t>Use + disclose</a:t>
            </a:r>
            <a:endParaRPr lang="en-US" sz="1300"/>
          </a:p>
        </p:txBody>
      </p:sp>
      <p:sp>
        <p:nvSpPr>
          <p:cNvPr id="17" name="Text 15"/>
          <p:cNvSpPr/>
          <p:nvPr/>
        </p:nvSpPr>
        <p:spPr>
          <a:xfrm>
            <a:off x="2487168" y="4745736"/>
            <a:ext cx="5257800" cy="310896"/>
          </a:xfrm>
          <a:prstGeom prst="rect">
            <a:avLst/>
          </a:prstGeom>
          <a:noFill/>
          <a:ln/>
        </p:spPr>
        <p:txBody>
          <a:bodyPr wrap="square" lIns="0" tIns="0" rIns="0" bIns="0" rtlCol="0" anchor="ctr">
            <a:normAutofit/>
          </a:bodyPr>
          <a:lstStyle/>
          <a:p>
            <a:pPr marL="0" indent="0">
              <a:buNone/>
            </a:pPr>
            <a:r>
              <a:rPr lang="en-US" sz="1500">
                <a:solidFill>
                  <a:srgbClr val="17202A"/>
                </a:solidFill>
              </a:rPr>
              <a:t>Use within boundaries and explain how</a:t>
            </a:r>
            <a:endParaRPr lang="en-US" sz="1500"/>
          </a:p>
        </p:txBody>
      </p:sp>
      <p:sp>
        <p:nvSpPr>
          <p:cNvPr id="18" name="Shape 16"/>
          <p:cNvSpPr/>
          <p:nvPr/>
        </p:nvSpPr>
        <p:spPr>
          <a:xfrm>
            <a:off x="8366760" y="1481328"/>
            <a:ext cx="2971800" cy="3977640"/>
          </a:xfrm>
          <a:prstGeom prst="roundRect">
            <a:avLst>
              <a:gd name="adj" fmla="val 1846"/>
            </a:avLst>
          </a:prstGeom>
          <a:solidFill>
            <a:srgbClr val="FFFFFF"/>
          </a:solidFill>
          <a:ln w="15240">
            <a:solidFill>
              <a:srgbClr val="E2E4E6"/>
            </a:solidFill>
            <a:prstDash val="solid"/>
          </a:ln>
        </p:spPr>
        <p:txBody>
          <a:bodyPr/>
          <a:lstStyle/>
          <a:p>
            <a:endParaRPr lang="en-US"/>
          </a:p>
        </p:txBody>
      </p:sp>
      <p:pic>
        <p:nvPicPr>
          <p:cNvPr id="19" name="Image 0" descr="/mnt/data/qr_syllabus.png"/>
          <p:cNvPicPr>
            <a:picLocks noChangeAspect="1"/>
          </p:cNvPicPr>
          <p:nvPr/>
        </p:nvPicPr>
        <p:blipFill>
          <a:blip r:embed="rId3"/>
          <a:stretch>
            <a:fillRect/>
          </a:stretch>
        </p:blipFill>
        <p:spPr>
          <a:xfrm>
            <a:off x="8823960" y="1874520"/>
            <a:ext cx="2057400" cy="2057400"/>
          </a:xfrm>
          <a:prstGeom prst="rect">
            <a:avLst/>
          </a:prstGeom>
        </p:spPr>
      </p:pic>
      <p:sp>
        <p:nvSpPr>
          <p:cNvPr id="20" name="Text 17"/>
          <p:cNvSpPr/>
          <p:nvPr/>
        </p:nvSpPr>
        <p:spPr>
          <a:xfrm>
            <a:off x="8641080" y="4096512"/>
            <a:ext cx="2423160" cy="566928"/>
          </a:xfrm>
          <a:prstGeom prst="rect">
            <a:avLst/>
          </a:prstGeom>
          <a:noFill/>
          <a:ln/>
        </p:spPr>
        <p:txBody>
          <a:bodyPr wrap="square" lIns="0" tIns="0" rIns="0" bIns="0" rtlCol="0" anchor="ctr">
            <a:normAutofit/>
          </a:bodyPr>
          <a:lstStyle/>
          <a:p>
            <a:pPr marL="0" indent="0" algn="ctr">
              <a:buNone/>
            </a:pPr>
            <a:r>
              <a:rPr lang="en-US" sz="1600" b="1">
                <a:solidFill>
                  <a:srgbClr val="193059"/>
                </a:solidFill>
              </a:rPr>
              <a:t>Sample Gen AI syllabus statements</a:t>
            </a:r>
            <a:endParaRPr lang="en-US" sz="1600"/>
          </a:p>
        </p:txBody>
      </p:sp>
      <p:sp>
        <p:nvSpPr>
          <p:cNvPr id="21" name="Text 18"/>
          <p:cNvSpPr/>
          <p:nvPr/>
        </p:nvSpPr>
        <p:spPr>
          <a:xfrm>
            <a:off x="8577072" y="4809744"/>
            <a:ext cx="2542032" cy="237744"/>
          </a:xfrm>
          <a:prstGeom prst="rect">
            <a:avLst/>
          </a:prstGeom>
          <a:noFill/>
          <a:ln/>
        </p:spPr>
        <p:txBody>
          <a:bodyPr wrap="square" lIns="0" tIns="0" rIns="0" bIns="0" rtlCol="0" anchor="ctr">
            <a:normAutofit fontScale="85000" lnSpcReduction="20000"/>
          </a:bodyPr>
          <a:lstStyle/>
          <a:p>
            <a:pPr marL="0" indent="0" algn="ctr">
              <a:buNone/>
            </a:pPr>
            <a:r>
              <a:rPr lang="en-US" sz="1100" b="1" u="sng">
                <a:solidFill>
                  <a:srgbClr val="00498F"/>
                </a:solidFill>
                <a:uFill>
                  <a:solidFill>
                    <a:srgbClr val="00498F"/>
                  </a:solidFill>
                </a:uFill>
                <a:hlinkClick r:id="rId4">
                  <a:extLst>
                    <a:ext uri="{A12FA001-AC4F-418D-AE19-62706E023703}">
                      <ahyp:hlinkClr xmlns:ahyp="http://schemas.microsoft.com/office/drawing/2018/hyperlinkcolor" val="tx"/>
                    </a:ext>
                  </a:extLst>
                </a:hlinkClick>
              </a:rPr>
              <a:t>memphis.edu/um3d/resources/genaisyllabus.php</a:t>
            </a:r>
            <a:endParaRPr lang="en-US" sz="1100"/>
          </a:p>
        </p:txBody>
      </p:sp>
      <p:sp>
        <p:nvSpPr>
          <p:cNvPr id="22" name="Shape 19"/>
          <p:cNvSpPr/>
          <p:nvPr/>
        </p:nvSpPr>
        <p:spPr>
          <a:xfrm>
            <a:off x="594360" y="5715000"/>
            <a:ext cx="10972800" cy="457200"/>
          </a:xfrm>
          <a:prstGeom prst="roundRect">
            <a:avLst>
              <a:gd name="adj" fmla="val 16000"/>
            </a:avLst>
          </a:prstGeom>
          <a:solidFill>
            <a:srgbClr val="193059"/>
          </a:solidFill>
          <a:ln w="12700">
            <a:solidFill>
              <a:srgbClr val="193059"/>
            </a:solidFill>
            <a:prstDash val="solid"/>
          </a:ln>
        </p:spPr>
        <p:txBody>
          <a:bodyPr/>
          <a:lstStyle/>
          <a:p>
            <a:endParaRPr lang="en-US"/>
          </a:p>
        </p:txBody>
      </p:sp>
      <p:sp>
        <p:nvSpPr>
          <p:cNvPr id="23" name="Text 20"/>
          <p:cNvSpPr/>
          <p:nvPr/>
        </p:nvSpPr>
        <p:spPr>
          <a:xfrm>
            <a:off x="868680" y="5788152"/>
            <a:ext cx="10378440" cy="256032"/>
          </a:xfrm>
          <a:prstGeom prst="rect">
            <a:avLst/>
          </a:prstGeom>
          <a:noFill/>
          <a:ln/>
        </p:spPr>
        <p:txBody>
          <a:bodyPr wrap="square" lIns="0" tIns="0" rIns="0" bIns="0" rtlCol="0" anchor="ctr">
            <a:normAutofit/>
          </a:bodyPr>
          <a:lstStyle/>
          <a:p>
            <a:pPr marL="0" indent="0" algn="ctr">
              <a:buNone/>
            </a:pPr>
            <a:r>
              <a:rPr lang="en-US" sz="1500" b="1">
                <a:solidFill>
                  <a:srgbClr val="FFFFFF"/>
                </a:solidFill>
              </a:rPr>
              <a:t>Does your department have a standard AI syllabus statement?</a:t>
            </a:r>
            <a:endParaRPr lang="en-US" sz="1500"/>
          </a:p>
        </p:txBody>
      </p:sp>
      <p:sp>
        <p:nvSpPr>
          <p:cNvPr id="25" name="Slide Number Placeholder 0"/>
          <p:cNvSpPr>
            <a:spLocks noGrp="1"/>
          </p:cNvSpPr>
          <p:nvPr>
            <p:ph type="sldNum" sz="quarter" idx="4294967295"/>
          </p:nvPr>
        </p:nvSpPr>
        <p:spPr>
          <a:xfrm>
            <a:off x="11795760" y="137160"/>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9C9EA1"/>
                </a:solidFill>
                <a:latin typeface="Aptos"/>
                <a:ea typeface="Aptos"/>
                <a:cs typeface="Aptos"/>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94360" y="384048"/>
            <a:ext cx="4114800" cy="228600"/>
          </a:xfrm>
          <a:prstGeom prst="rect">
            <a:avLst/>
          </a:prstGeom>
          <a:noFill/>
          <a:ln/>
        </p:spPr>
        <p:txBody>
          <a:bodyPr wrap="square" lIns="0" tIns="0" rIns="0" bIns="0" rtlCol="0" anchor="ctr"/>
          <a:lstStyle/>
          <a:p>
            <a:pPr marL="0" indent="0">
              <a:buNone/>
            </a:pPr>
            <a:r>
              <a:rPr lang="en-US" sz="1100" b="1" kern="0" spc="110">
                <a:solidFill>
                  <a:srgbClr val="00498F"/>
                </a:solidFill>
                <a:latin typeface="Aptos" pitchFamily="34" charset="0"/>
                <a:ea typeface="Aptos" pitchFamily="34" charset="-122"/>
                <a:cs typeface="Aptos" pitchFamily="34" charset="-120"/>
              </a:rPr>
              <a:t>THE STUDENT PERSPECTIVE</a:t>
            </a:r>
            <a:endParaRPr lang="en-US" sz="1100"/>
          </a:p>
        </p:txBody>
      </p:sp>
      <p:sp>
        <p:nvSpPr>
          <p:cNvPr id="3" name="Text 1"/>
          <p:cNvSpPr/>
          <p:nvPr/>
        </p:nvSpPr>
        <p:spPr>
          <a:xfrm>
            <a:off x="594360" y="667512"/>
            <a:ext cx="10881360" cy="566928"/>
          </a:xfrm>
          <a:prstGeom prst="rect">
            <a:avLst/>
          </a:prstGeom>
          <a:noFill/>
          <a:ln/>
        </p:spPr>
        <p:txBody>
          <a:bodyPr wrap="square" lIns="0" tIns="0" rIns="0" bIns="0" rtlCol="0" anchor="ctr">
            <a:normAutofit/>
          </a:bodyPr>
          <a:lstStyle/>
          <a:p>
            <a:pPr marL="0" indent="0">
              <a:buNone/>
            </a:pPr>
            <a:r>
              <a:rPr lang="en-US" sz="2800" b="1">
                <a:solidFill>
                  <a:srgbClr val="193059"/>
                </a:solidFill>
                <a:latin typeface="Aptos Display" pitchFamily="34" charset="0"/>
                <a:ea typeface="Aptos Display" pitchFamily="34" charset="-122"/>
                <a:cs typeface="Aptos Display" pitchFamily="34" charset="-120"/>
              </a:rPr>
              <a:t>Students are navigating mixed messages</a:t>
            </a:r>
            <a:endParaRPr lang="en-US" sz="2800"/>
          </a:p>
        </p:txBody>
      </p:sp>
      <p:sp>
        <p:nvSpPr>
          <p:cNvPr id="4" name="Shape 2"/>
          <p:cNvSpPr/>
          <p:nvPr/>
        </p:nvSpPr>
        <p:spPr>
          <a:xfrm>
            <a:off x="594360" y="1298448"/>
            <a:ext cx="1051560" cy="0"/>
          </a:xfrm>
          <a:prstGeom prst="line">
            <a:avLst/>
          </a:prstGeom>
          <a:noFill/>
          <a:ln w="50800">
            <a:solidFill>
              <a:srgbClr val="00498F"/>
            </a:solidFill>
            <a:prstDash val="solid"/>
            <a:headEnd type="none"/>
            <a:tailEnd type="none"/>
          </a:ln>
        </p:spPr>
        <p:txBody>
          <a:bodyPr/>
          <a:lstStyle/>
          <a:p>
            <a:endParaRPr lang="en-US"/>
          </a:p>
        </p:txBody>
      </p:sp>
      <p:sp>
        <p:nvSpPr>
          <p:cNvPr id="5" name="Text 3"/>
          <p:cNvSpPr/>
          <p:nvPr/>
        </p:nvSpPr>
        <p:spPr>
          <a:xfrm>
            <a:off x="594360" y="1490472"/>
            <a:ext cx="10744200" cy="548640"/>
          </a:xfrm>
          <a:prstGeom prst="rect">
            <a:avLst/>
          </a:prstGeom>
          <a:noFill/>
          <a:ln/>
        </p:spPr>
        <p:txBody>
          <a:bodyPr wrap="square" lIns="0" tIns="0" rIns="0" bIns="0" rtlCol="0" anchor="ctr">
            <a:normAutofit/>
          </a:bodyPr>
          <a:lstStyle/>
          <a:p>
            <a:pPr marL="0" indent="0">
              <a:buNone/>
            </a:pPr>
            <a:r>
              <a:rPr lang="en-US" sz="1700">
                <a:solidFill>
                  <a:srgbClr val="5C6670"/>
                </a:solidFill>
              </a:rPr>
              <a:t>Students may feel curious, anxious, skeptical, pressured, or confused—sometimes all at once. Clear expectations lower uncertainty.</a:t>
            </a:r>
            <a:endParaRPr lang="en-US" sz="1700"/>
          </a:p>
        </p:txBody>
      </p:sp>
      <p:sp>
        <p:nvSpPr>
          <p:cNvPr id="6" name="Shape 4"/>
          <p:cNvSpPr/>
          <p:nvPr/>
        </p:nvSpPr>
        <p:spPr>
          <a:xfrm>
            <a:off x="658368" y="2240280"/>
            <a:ext cx="1993392" cy="1417320"/>
          </a:xfrm>
          <a:prstGeom prst="roundRect">
            <a:avLst>
              <a:gd name="adj" fmla="val 3871"/>
            </a:avLst>
          </a:prstGeom>
          <a:solidFill>
            <a:srgbClr val="EDF3F8"/>
          </a:solidFill>
          <a:ln w="15240">
            <a:solidFill>
              <a:srgbClr val="E2E4E6"/>
            </a:solidFill>
            <a:prstDash val="solid"/>
          </a:ln>
        </p:spPr>
        <p:txBody>
          <a:bodyPr/>
          <a:lstStyle/>
          <a:p>
            <a:endParaRPr lang="en-US"/>
          </a:p>
        </p:txBody>
      </p:sp>
      <p:sp>
        <p:nvSpPr>
          <p:cNvPr id="7" name="Text 5"/>
          <p:cNvSpPr/>
          <p:nvPr/>
        </p:nvSpPr>
        <p:spPr>
          <a:xfrm>
            <a:off x="768096" y="2487168"/>
            <a:ext cx="1773936" cy="274320"/>
          </a:xfrm>
          <a:prstGeom prst="rect">
            <a:avLst/>
          </a:prstGeom>
          <a:noFill/>
          <a:ln/>
        </p:spPr>
        <p:txBody>
          <a:bodyPr wrap="square" lIns="0" tIns="0" rIns="0" bIns="0" rtlCol="0" anchor="ctr"/>
          <a:lstStyle/>
          <a:p>
            <a:pPr marL="0" indent="0" algn="ctr">
              <a:buNone/>
            </a:pPr>
            <a:r>
              <a:rPr lang="en-US" sz="1600" b="1">
                <a:solidFill>
                  <a:srgbClr val="193059"/>
                </a:solidFill>
              </a:rPr>
              <a:t>Curiosity</a:t>
            </a:r>
            <a:endParaRPr lang="en-US" sz="1600"/>
          </a:p>
        </p:txBody>
      </p:sp>
      <p:sp>
        <p:nvSpPr>
          <p:cNvPr id="8" name="Text 6"/>
          <p:cNvSpPr/>
          <p:nvPr/>
        </p:nvSpPr>
        <p:spPr>
          <a:xfrm>
            <a:off x="804672" y="2898648"/>
            <a:ext cx="1700784" cy="438912"/>
          </a:xfrm>
          <a:prstGeom prst="rect">
            <a:avLst/>
          </a:prstGeom>
          <a:noFill/>
          <a:ln/>
        </p:spPr>
        <p:txBody>
          <a:bodyPr wrap="square" lIns="0" tIns="0" rIns="0" bIns="0" rtlCol="0" anchor="ctr">
            <a:normAutofit/>
          </a:bodyPr>
          <a:lstStyle/>
          <a:p>
            <a:pPr marL="0" indent="0" algn="ctr">
              <a:buNone/>
            </a:pPr>
            <a:r>
              <a:rPr lang="en-US" sz="1200" i="1">
                <a:solidFill>
                  <a:srgbClr val="5C6670"/>
                </a:solidFill>
              </a:rPr>
              <a:t>“Could this help </a:t>
            </a:r>
            <a:br>
              <a:rPr lang="en-US" sz="1200" i="1">
                <a:solidFill>
                  <a:srgbClr val="5C6670"/>
                </a:solidFill>
              </a:rPr>
            </a:br>
            <a:r>
              <a:rPr lang="en-US" sz="1200" i="1">
                <a:solidFill>
                  <a:srgbClr val="5C6670"/>
                </a:solidFill>
              </a:rPr>
              <a:t>me learn?”</a:t>
            </a:r>
            <a:endParaRPr lang="en-US" sz="1200"/>
          </a:p>
        </p:txBody>
      </p:sp>
      <p:sp>
        <p:nvSpPr>
          <p:cNvPr id="9" name="Shape 7"/>
          <p:cNvSpPr/>
          <p:nvPr/>
        </p:nvSpPr>
        <p:spPr>
          <a:xfrm>
            <a:off x="2926080" y="2240280"/>
            <a:ext cx="1993392" cy="1417320"/>
          </a:xfrm>
          <a:prstGeom prst="roundRect">
            <a:avLst>
              <a:gd name="adj" fmla="val 3871"/>
            </a:avLst>
          </a:prstGeom>
          <a:solidFill>
            <a:srgbClr val="FFFFFF"/>
          </a:solidFill>
          <a:ln w="15240">
            <a:solidFill>
              <a:srgbClr val="E2E4E6"/>
            </a:solidFill>
            <a:prstDash val="solid"/>
          </a:ln>
        </p:spPr>
        <p:txBody>
          <a:bodyPr/>
          <a:lstStyle/>
          <a:p>
            <a:endParaRPr lang="en-US"/>
          </a:p>
        </p:txBody>
      </p:sp>
      <p:sp>
        <p:nvSpPr>
          <p:cNvPr id="10" name="Text 8"/>
          <p:cNvSpPr/>
          <p:nvPr/>
        </p:nvSpPr>
        <p:spPr>
          <a:xfrm>
            <a:off x="3035808" y="2487168"/>
            <a:ext cx="1773936" cy="274320"/>
          </a:xfrm>
          <a:prstGeom prst="rect">
            <a:avLst/>
          </a:prstGeom>
          <a:noFill/>
          <a:ln/>
        </p:spPr>
        <p:txBody>
          <a:bodyPr wrap="square" lIns="0" tIns="0" rIns="0" bIns="0" rtlCol="0" anchor="ctr"/>
          <a:lstStyle/>
          <a:p>
            <a:pPr marL="0" indent="0" algn="ctr">
              <a:buNone/>
            </a:pPr>
            <a:r>
              <a:rPr lang="en-US" sz="1600" b="1">
                <a:solidFill>
                  <a:srgbClr val="193059"/>
                </a:solidFill>
              </a:rPr>
              <a:t>Anxiety</a:t>
            </a:r>
            <a:endParaRPr lang="en-US" sz="1600"/>
          </a:p>
        </p:txBody>
      </p:sp>
      <p:sp>
        <p:nvSpPr>
          <p:cNvPr id="11" name="Text 9"/>
          <p:cNvSpPr/>
          <p:nvPr/>
        </p:nvSpPr>
        <p:spPr>
          <a:xfrm>
            <a:off x="3072384" y="2898648"/>
            <a:ext cx="1700784" cy="438912"/>
          </a:xfrm>
          <a:prstGeom prst="rect">
            <a:avLst/>
          </a:prstGeom>
          <a:noFill/>
          <a:ln/>
        </p:spPr>
        <p:txBody>
          <a:bodyPr wrap="square" lIns="0" tIns="0" rIns="0" bIns="0" rtlCol="0" anchor="ctr">
            <a:normAutofit/>
          </a:bodyPr>
          <a:lstStyle/>
          <a:p>
            <a:pPr marL="0" indent="0" algn="ctr">
              <a:buNone/>
            </a:pPr>
            <a:r>
              <a:rPr lang="en-US" sz="1200" i="1">
                <a:solidFill>
                  <a:srgbClr val="5C6670"/>
                </a:solidFill>
              </a:rPr>
              <a:t>“Will I be accused unfairly?”</a:t>
            </a:r>
            <a:endParaRPr lang="en-US" sz="1200"/>
          </a:p>
        </p:txBody>
      </p:sp>
      <p:sp>
        <p:nvSpPr>
          <p:cNvPr id="12" name="Shape 10"/>
          <p:cNvSpPr/>
          <p:nvPr/>
        </p:nvSpPr>
        <p:spPr>
          <a:xfrm>
            <a:off x="5193792" y="2240280"/>
            <a:ext cx="1993392" cy="1417320"/>
          </a:xfrm>
          <a:prstGeom prst="roundRect">
            <a:avLst>
              <a:gd name="adj" fmla="val 3871"/>
            </a:avLst>
          </a:prstGeom>
          <a:solidFill>
            <a:srgbClr val="EDF3F8"/>
          </a:solidFill>
          <a:ln w="15240">
            <a:solidFill>
              <a:srgbClr val="E2E4E6"/>
            </a:solidFill>
            <a:prstDash val="solid"/>
          </a:ln>
        </p:spPr>
        <p:txBody>
          <a:bodyPr/>
          <a:lstStyle/>
          <a:p>
            <a:endParaRPr lang="en-US"/>
          </a:p>
        </p:txBody>
      </p:sp>
      <p:sp>
        <p:nvSpPr>
          <p:cNvPr id="13" name="Text 11"/>
          <p:cNvSpPr/>
          <p:nvPr/>
        </p:nvSpPr>
        <p:spPr>
          <a:xfrm>
            <a:off x="5303520" y="2487168"/>
            <a:ext cx="1773936" cy="274320"/>
          </a:xfrm>
          <a:prstGeom prst="rect">
            <a:avLst/>
          </a:prstGeom>
          <a:noFill/>
          <a:ln/>
        </p:spPr>
        <p:txBody>
          <a:bodyPr wrap="square" lIns="0" tIns="0" rIns="0" bIns="0" rtlCol="0" anchor="ctr"/>
          <a:lstStyle/>
          <a:p>
            <a:pPr marL="0" indent="0" algn="ctr">
              <a:buNone/>
            </a:pPr>
            <a:r>
              <a:rPr lang="en-US" sz="1600" b="1">
                <a:solidFill>
                  <a:srgbClr val="193059"/>
                </a:solidFill>
              </a:rPr>
              <a:t>Pressure</a:t>
            </a:r>
            <a:endParaRPr lang="en-US" sz="1600"/>
          </a:p>
        </p:txBody>
      </p:sp>
      <p:sp>
        <p:nvSpPr>
          <p:cNvPr id="14" name="Text 12"/>
          <p:cNvSpPr/>
          <p:nvPr/>
        </p:nvSpPr>
        <p:spPr>
          <a:xfrm>
            <a:off x="5340096" y="2898648"/>
            <a:ext cx="1700784" cy="438912"/>
          </a:xfrm>
          <a:prstGeom prst="rect">
            <a:avLst/>
          </a:prstGeom>
          <a:noFill/>
          <a:ln/>
        </p:spPr>
        <p:txBody>
          <a:bodyPr wrap="square" lIns="0" tIns="0" rIns="0" bIns="0" rtlCol="0" anchor="ctr">
            <a:normAutofit/>
          </a:bodyPr>
          <a:lstStyle/>
          <a:p>
            <a:pPr marL="0" indent="0" algn="ctr">
              <a:buNone/>
            </a:pPr>
            <a:r>
              <a:rPr lang="en-US" sz="1200" i="1">
                <a:solidFill>
                  <a:srgbClr val="5C6670"/>
                </a:solidFill>
              </a:rPr>
              <a:t>“Everyone else is </a:t>
            </a:r>
            <a:br>
              <a:rPr lang="en-US" sz="1200" i="1">
                <a:solidFill>
                  <a:srgbClr val="5C6670"/>
                </a:solidFill>
              </a:rPr>
            </a:br>
            <a:r>
              <a:rPr lang="en-US" sz="1200" i="1">
                <a:solidFill>
                  <a:srgbClr val="5C6670"/>
                </a:solidFill>
              </a:rPr>
              <a:t>using it.”</a:t>
            </a:r>
            <a:endParaRPr lang="en-US" sz="1200"/>
          </a:p>
        </p:txBody>
      </p:sp>
      <p:sp>
        <p:nvSpPr>
          <p:cNvPr id="15" name="Shape 13"/>
          <p:cNvSpPr/>
          <p:nvPr/>
        </p:nvSpPr>
        <p:spPr>
          <a:xfrm>
            <a:off x="7461504" y="2240280"/>
            <a:ext cx="1993392" cy="1417320"/>
          </a:xfrm>
          <a:prstGeom prst="roundRect">
            <a:avLst>
              <a:gd name="adj" fmla="val 3871"/>
            </a:avLst>
          </a:prstGeom>
          <a:solidFill>
            <a:srgbClr val="FFFFFF"/>
          </a:solidFill>
          <a:ln w="15240">
            <a:solidFill>
              <a:srgbClr val="E2E4E6"/>
            </a:solidFill>
            <a:prstDash val="solid"/>
          </a:ln>
        </p:spPr>
        <p:txBody>
          <a:bodyPr/>
          <a:lstStyle/>
          <a:p>
            <a:endParaRPr lang="en-US"/>
          </a:p>
        </p:txBody>
      </p:sp>
      <p:sp>
        <p:nvSpPr>
          <p:cNvPr id="16" name="Text 14"/>
          <p:cNvSpPr/>
          <p:nvPr/>
        </p:nvSpPr>
        <p:spPr>
          <a:xfrm>
            <a:off x="7571232" y="2487168"/>
            <a:ext cx="1773936" cy="274320"/>
          </a:xfrm>
          <a:prstGeom prst="rect">
            <a:avLst/>
          </a:prstGeom>
          <a:noFill/>
          <a:ln/>
        </p:spPr>
        <p:txBody>
          <a:bodyPr wrap="square" lIns="0" tIns="0" rIns="0" bIns="0" rtlCol="0" anchor="ctr"/>
          <a:lstStyle/>
          <a:p>
            <a:pPr marL="0" indent="0" algn="ctr">
              <a:buNone/>
            </a:pPr>
            <a:r>
              <a:rPr lang="en-US" sz="1600" b="1">
                <a:solidFill>
                  <a:srgbClr val="193059"/>
                </a:solidFill>
              </a:rPr>
              <a:t>Confusion</a:t>
            </a:r>
            <a:endParaRPr lang="en-US" sz="1600"/>
          </a:p>
        </p:txBody>
      </p:sp>
      <p:sp>
        <p:nvSpPr>
          <p:cNvPr id="17" name="Text 15"/>
          <p:cNvSpPr/>
          <p:nvPr/>
        </p:nvSpPr>
        <p:spPr>
          <a:xfrm>
            <a:off x="7607808" y="2898648"/>
            <a:ext cx="1700784" cy="438912"/>
          </a:xfrm>
          <a:prstGeom prst="rect">
            <a:avLst/>
          </a:prstGeom>
          <a:noFill/>
          <a:ln/>
        </p:spPr>
        <p:txBody>
          <a:bodyPr wrap="square" lIns="0" tIns="0" rIns="0" bIns="0" rtlCol="0" anchor="ctr">
            <a:normAutofit/>
          </a:bodyPr>
          <a:lstStyle/>
          <a:p>
            <a:pPr marL="0" indent="0" algn="ctr">
              <a:buNone/>
            </a:pPr>
            <a:r>
              <a:rPr lang="en-US" sz="1200" i="1">
                <a:solidFill>
                  <a:srgbClr val="5C6670"/>
                </a:solidFill>
              </a:rPr>
              <a:t>“The rules change </a:t>
            </a:r>
            <a:br>
              <a:rPr lang="en-US" sz="1200" i="1">
                <a:solidFill>
                  <a:srgbClr val="5C6670"/>
                </a:solidFill>
              </a:rPr>
            </a:br>
            <a:r>
              <a:rPr lang="en-US" sz="1200" i="1">
                <a:solidFill>
                  <a:srgbClr val="5C6670"/>
                </a:solidFill>
              </a:rPr>
              <a:t>by course.”</a:t>
            </a:r>
            <a:endParaRPr lang="en-US" sz="1200"/>
          </a:p>
        </p:txBody>
      </p:sp>
      <p:sp>
        <p:nvSpPr>
          <p:cNvPr id="18" name="Shape 16"/>
          <p:cNvSpPr/>
          <p:nvPr/>
        </p:nvSpPr>
        <p:spPr>
          <a:xfrm>
            <a:off x="9729216" y="2240280"/>
            <a:ext cx="1993392" cy="1417320"/>
          </a:xfrm>
          <a:prstGeom prst="roundRect">
            <a:avLst>
              <a:gd name="adj" fmla="val 3871"/>
            </a:avLst>
          </a:prstGeom>
          <a:solidFill>
            <a:srgbClr val="EDF3F8"/>
          </a:solidFill>
          <a:ln w="15240">
            <a:solidFill>
              <a:srgbClr val="E2E4E6"/>
            </a:solidFill>
            <a:prstDash val="solid"/>
          </a:ln>
        </p:spPr>
        <p:txBody>
          <a:bodyPr/>
          <a:lstStyle/>
          <a:p>
            <a:endParaRPr lang="en-US"/>
          </a:p>
        </p:txBody>
      </p:sp>
      <p:sp>
        <p:nvSpPr>
          <p:cNvPr id="19" name="Text 17"/>
          <p:cNvSpPr/>
          <p:nvPr/>
        </p:nvSpPr>
        <p:spPr>
          <a:xfrm>
            <a:off x="9838944" y="2487168"/>
            <a:ext cx="1773936" cy="274320"/>
          </a:xfrm>
          <a:prstGeom prst="rect">
            <a:avLst/>
          </a:prstGeom>
          <a:noFill/>
          <a:ln/>
        </p:spPr>
        <p:txBody>
          <a:bodyPr wrap="square" lIns="0" tIns="0" rIns="0" bIns="0" rtlCol="0" anchor="ctr"/>
          <a:lstStyle/>
          <a:p>
            <a:pPr marL="0" indent="0" algn="ctr">
              <a:buNone/>
            </a:pPr>
            <a:r>
              <a:rPr lang="en-US" sz="1600" b="1">
                <a:solidFill>
                  <a:srgbClr val="193059"/>
                </a:solidFill>
              </a:rPr>
              <a:t>Access</a:t>
            </a:r>
            <a:endParaRPr lang="en-US" sz="1600"/>
          </a:p>
        </p:txBody>
      </p:sp>
      <p:sp>
        <p:nvSpPr>
          <p:cNvPr id="20" name="Text 18"/>
          <p:cNvSpPr/>
          <p:nvPr/>
        </p:nvSpPr>
        <p:spPr>
          <a:xfrm>
            <a:off x="9875520" y="2898648"/>
            <a:ext cx="1700784" cy="438912"/>
          </a:xfrm>
          <a:prstGeom prst="rect">
            <a:avLst/>
          </a:prstGeom>
          <a:noFill/>
          <a:ln/>
        </p:spPr>
        <p:txBody>
          <a:bodyPr wrap="square" lIns="0" tIns="0" rIns="0" bIns="0" rtlCol="0" anchor="ctr">
            <a:normAutofit/>
          </a:bodyPr>
          <a:lstStyle/>
          <a:p>
            <a:pPr marL="0" indent="0" algn="ctr">
              <a:buNone/>
            </a:pPr>
            <a:r>
              <a:rPr lang="en-US" sz="1200" i="1">
                <a:solidFill>
                  <a:srgbClr val="5C6670"/>
                </a:solidFill>
              </a:rPr>
              <a:t>“Do we all have the </a:t>
            </a:r>
            <a:br>
              <a:rPr lang="en-US" sz="1200" i="1">
                <a:solidFill>
                  <a:srgbClr val="5C6670"/>
                </a:solidFill>
              </a:rPr>
            </a:br>
            <a:r>
              <a:rPr lang="en-US" sz="1200" i="1">
                <a:solidFill>
                  <a:srgbClr val="5C6670"/>
                </a:solidFill>
              </a:rPr>
              <a:t>same tools?”</a:t>
            </a:r>
            <a:endParaRPr lang="en-US" sz="1200"/>
          </a:p>
        </p:txBody>
      </p:sp>
      <p:sp>
        <p:nvSpPr>
          <p:cNvPr id="21" name="Shape 19"/>
          <p:cNvSpPr/>
          <p:nvPr/>
        </p:nvSpPr>
        <p:spPr>
          <a:xfrm>
            <a:off x="868680" y="4133088"/>
            <a:ext cx="10469880" cy="1042416"/>
          </a:xfrm>
          <a:prstGeom prst="roundRect">
            <a:avLst>
              <a:gd name="adj" fmla="val 5263"/>
            </a:avLst>
          </a:prstGeom>
          <a:solidFill>
            <a:srgbClr val="193059"/>
          </a:solidFill>
          <a:ln w="12700">
            <a:solidFill>
              <a:srgbClr val="193059"/>
            </a:solidFill>
            <a:prstDash val="solid"/>
          </a:ln>
        </p:spPr>
        <p:txBody>
          <a:bodyPr/>
          <a:lstStyle/>
          <a:p>
            <a:endParaRPr lang="en-US"/>
          </a:p>
        </p:txBody>
      </p:sp>
      <p:sp>
        <p:nvSpPr>
          <p:cNvPr id="22" name="Text 20"/>
          <p:cNvSpPr/>
          <p:nvPr/>
        </p:nvSpPr>
        <p:spPr>
          <a:xfrm>
            <a:off x="1143000" y="4343400"/>
            <a:ext cx="2468880" cy="274320"/>
          </a:xfrm>
          <a:prstGeom prst="rect">
            <a:avLst/>
          </a:prstGeom>
          <a:noFill/>
          <a:ln/>
        </p:spPr>
        <p:txBody>
          <a:bodyPr wrap="square" lIns="0" tIns="0" rIns="0" bIns="0" rtlCol="0" anchor="ctr"/>
          <a:lstStyle/>
          <a:p>
            <a:pPr marL="0" indent="0">
              <a:buNone/>
            </a:pPr>
            <a:r>
              <a:rPr lang="en-US" sz="1500" b="1">
                <a:solidFill>
                  <a:srgbClr val="D0E6E8"/>
                </a:solidFill>
              </a:rPr>
              <a:t>A useful student-facing message</a:t>
            </a:r>
            <a:endParaRPr lang="en-US" sz="1500"/>
          </a:p>
        </p:txBody>
      </p:sp>
      <p:sp>
        <p:nvSpPr>
          <p:cNvPr id="23" name="Text 21"/>
          <p:cNvSpPr/>
          <p:nvPr/>
        </p:nvSpPr>
        <p:spPr>
          <a:xfrm>
            <a:off x="3703320" y="4315968"/>
            <a:ext cx="7269480" cy="512064"/>
          </a:xfrm>
          <a:prstGeom prst="rect">
            <a:avLst/>
          </a:prstGeom>
          <a:noFill/>
          <a:ln/>
        </p:spPr>
        <p:txBody>
          <a:bodyPr wrap="square" lIns="0" tIns="0" rIns="0" bIns="0" rtlCol="0" anchor="ctr">
            <a:normAutofit/>
          </a:bodyPr>
          <a:lstStyle/>
          <a:p>
            <a:pPr marL="0" indent="0">
              <a:buNone/>
            </a:pPr>
            <a:r>
              <a:rPr lang="en-US" sz="1600">
                <a:solidFill>
                  <a:srgbClr val="FFFFFF"/>
                </a:solidFill>
              </a:rPr>
              <a:t>“When you are unsure, ask. The goal is not to catch you—it is to help you use tools in ways that support your learning and preserve your own thinking.”</a:t>
            </a:r>
            <a:endParaRPr lang="en-US" sz="1600"/>
          </a:p>
        </p:txBody>
      </p:sp>
      <p:sp>
        <p:nvSpPr>
          <p:cNvPr id="24" name="Shape 22"/>
          <p:cNvSpPr/>
          <p:nvPr/>
        </p:nvSpPr>
        <p:spPr>
          <a:xfrm>
            <a:off x="594360" y="5696712"/>
            <a:ext cx="10972800" cy="457200"/>
          </a:xfrm>
          <a:prstGeom prst="roundRect">
            <a:avLst>
              <a:gd name="adj" fmla="val 16000"/>
            </a:avLst>
          </a:prstGeom>
          <a:solidFill>
            <a:srgbClr val="193059"/>
          </a:solidFill>
          <a:ln w="12700">
            <a:solidFill>
              <a:srgbClr val="193059"/>
            </a:solidFill>
            <a:prstDash val="solid"/>
          </a:ln>
        </p:spPr>
        <p:txBody>
          <a:bodyPr/>
          <a:lstStyle/>
          <a:p>
            <a:endParaRPr lang="en-US"/>
          </a:p>
        </p:txBody>
      </p:sp>
      <p:sp>
        <p:nvSpPr>
          <p:cNvPr id="25" name="Text 23"/>
          <p:cNvSpPr/>
          <p:nvPr/>
        </p:nvSpPr>
        <p:spPr>
          <a:xfrm>
            <a:off x="868680" y="5769864"/>
            <a:ext cx="10378440" cy="256032"/>
          </a:xfrm>
          <a:prstGeom prst="rect">
            <a:avLst/>
          </a:prstGeom>
          <a:noFill/>
          <a:ln/>
        </p:spPr>
        <p:txBody>
          <a:bodyPr wrap="square" lIns="0" tIns="0" rIns="0" bIns="0" rtlCol="0" anchor="ctr">
            <a:normAutofit/>
          </a:bodyPr>
          <a:lstStyle/>
          <a:p>
            <a:pPr marL="0" indent="0" algn="ctr">
              <a:buNone/>
            </a:pPr>
            <a:r>
              <a:rPr lang="en-US" sz="1500" b="1">
                <a:solidFill>
                  <a:srgbClr val="FFFFFF"/>
                </a:solidFill>
              </a:rPr>
              <a:t>Where are students receiving inconsistent AI messages in your program?</a:t>
            </a:r>
            <a:endParaRPr lang="en-US" sz="1500"/>
          </a:p>
        </p:txBody>
      </p:sp>
      <p:sp>
        <p:nvSpPr>
          <p:cNvPr id="26" name="Slide Number Placeholder 0"/>
          <p:cNvSpPr>
            <a:spLocks noGrp="1"/>
          </p:cNvSpPr>
          <p:nvPr>
            <p:ph type="sldNum" sz="quarter" idx="4294967295"/>
          </p:nvPr>
        </p:nvSpPr>
        <p:spPr>
          <a:xfrm>
            <a:off x="11795760" y="137160"/>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9C9EA1"/>
                </a:solidFill>
                <a:latin typeface="Aptos"/>
                <a:ea typeface="Aptos"/>
                <a:cs typeface="Aptos"/>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93059"/>
        </a:solidFill>
        <a:effectLst/>
      </p:bgPr>
    </p:bg>
    <p:spTree>
      <p:nvGrpSpPr>
        <p:cNvPr id="1" name="">
          <a:extLst>
            <a:ext uri="{FF2B5EF4-FFF2-40B4-BE49-F238E27FC236}">
              <a16:creationId xmlns:a16="http://schemas.microsoft.com/office/drawing/2014/main" id="{E6FEBFBC-D236-34A8-5CEA-550B023302B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16D113E-54F6-AD98-A3CE-FAEC0E3870FF}"/>
              </a:ext>
            </a:extLst>
          </p:cNvPr>
          <p:cNvSpPr/>
          <p:nvPr/>
        </p:nvSpPr>
        <p:spPr>
          <a:xfrm>
            <a:off x="7132320" y="182880"/>
            <a:ext cx="2011680" cy="6309360"/>
          </a:xfrm>
          <a:prstGeom prst="line">
            <a:avLst/>
          </a:prstGeom>
          <a:noFill/>
          <a:ln w="177800">
            <a:solidFill>
              <a:srgbClr val="2A4168">
                <a:alpha val="65000"/>
              </a:srgbClr>
            </a:solidFill>
            <a:prstDash val="solid"/>
          </a:ln>
        </p:spPr>
        <p:txBody>
          <a:bodyPr/>
          <a:lstStyle/>
          <a:p>
            <a:endParaRPr lang="en-US"/>
          </a:p>
        </p:txBody>
      </p:sp>
      <p:sp>
        <p:nvSpPr>
          <p:cNvPr id="3" name="Shape 1">
            <a:extLst>
              <a:ext uri="{FF2B5EF4-FFF2-40B4-BE49-F238E27FC236}">
                <a16:creationId xmlns:a16="http://schemas.microsoft.com/office/drawing/2014/main" id="{644FF3DE-1919-C308-CB40-E941E82A3033}"/>
              </a:ext>
            </a:extLst>
          </p:cNvPr>
          <p:cNvSpPr/>
          <p:nvPr/>
        </p:nvSpPr>
        <p:spPr>
          <a:xfrm>
            <a:off x="7543800" y="182880"/>
            <a:ext cx="2011680" cy="6309360"/>
          </a:xfrm>
          <a:prstGeom prst="line">
            <a:avLst/>
          </a:prstGeom>
          <a:noFill/>
          <a:ln w="177800">
            <a:solidFill>
              <a:srgbClr val="2A4168">
                <a:alpha val="65000"/>
              </a:srgbClr>
            </a:solidFill>
            <a:prstDash val="solid"/>
          </a:ln>
        </p:spPr>
        <p:txBody>
          <a:bodyPr/>
          <a:lstStyle/>
          <a:p>
            <a:endParaRPr lang="en-US"/>
          </a:p>
        </p:txBody>
      </p:sp>
      <p:sp>
        <p:nvSpPr>
          <p:cNvPr id="4" name="Shape 2">
            <a:extLst>
              <a:ext uri="{FF2B5EF4-FFF2-40B4-BE49-F238E27FC236}">
                <a16:creationId xmlns:a16="http://schemas.microsoft.com/office/drawing/2014/main" id="{28496DE2-DFC4-6E57-0594-28F0D10C1D3E}"/>
              </a:ext>
            </a:extLst>
          </p:cNvPr>
          <p:cNvSpPr/>
          <p:nvPr/>
        </p:nvSpPr>
        <p:spPr>
          <a:xfrm>
            <a:off x="7955280" y="182880"/>
            <a:ext cx="2011680" cy="6309360"/>
          </a:xfrm>
          <a:prstGeom prst="line">
            <a:avLst/>
          </a:prstGeom>
          <a:noFill/>
          <a:ln w="177800">
            <a:solidFill>
              <a:srgbClr val="2A4168">
                <a:alpha val="65000"/>
              </a:srgbClr>
            </a:solidFill>
            <a:prstDash val="solid"/>
          </a:ln>
        </p:spPr>
        <p:txBody>
          <a:bodyPr/>
          <a:lstStyle/>
          <a:p>
            <a:endParaRPr lang="en-US"/>
          </a:p>
        </p:txBody>
      </p:sp>
      <p:sp>
        <p:nvSpPr>
          <p:cNvPr id="5" name="Shape 3">
            <a:extLst>
              <a:ext uri="{FF2B5EF4-FFF2-40B4-BE49-F238E27FC236}">
                <a16:creationId xmlns:a16="http://schemas.microsoft.com/office/drawing/2014/main" id="{51E431D9-67AC-07D6-9F13-B9773DC4A27E}"/>
              </a:ext>
            </a:extLst>
          </p:cNvPr>
          <p:cNvSpPr/>
          <p:nvPr/>
        </p:nvSpPr>
        <p:spPr>
          <a:xfrm>
            <a:off x="8366760" y="182880"/>
            <a:ext cx="2011680" cy="6309360"/>
          </a:xfrm>
          <a:prstGeom prst="line">
            <a:avLst/>
          </a:prstGeom>
          <a:noFill/>
          <a:ln w="177800">
            <a:solidFill>
              <a:srgbClr val="2A4168">
                <a:alpha val="65000"/>
              </a:srgbClr>
            </a:solidFill>
            <a:prstDash val="solid"/>
          </a:ln>
        </p:spPr>
        <p:txBody>
          <a:bodyPr/>
          <a:lstStyle/>
          <a:p>
            <a:endParaRPr lang="en-US"/>
          </a:p>
        </p:txBody>
      </p:sp>
      <p:sp>
        <p:nvSpPr>
          <p:cNvPr id="6" name="Shape 4">
            <a:extLst>
              <a:ext uri="{FF2B5EF4-FFF2-40B4-BE49-F238E27FC236}">
                <a16:creationId xmlns:a16="http://schemas.microsoft.com/office/drawing/2014/main" id="{FF93F424-BC23-7039-6ADB-ECF94FDB0752}"/>
              </a:ext>
            </a:extLst>
          </p:cNvPr>
          <p:cNvSpPr/>
          <p:nvPr/>
        </p:nvSpPr>
        <p:spPr>
          <a:xfrm>
            <a:off x="8778240" y="182880"/>
            <a:ext cx="2011680" cy="6309360"/>
          </a:xfrm>
          <a:prstGeom prst="line">
            <a:avLst/>
          </a:prstGeom>
          <a:noFill/>
          <a:ln w="177800">
            <a:solidFill>
              <a:srgbClr val="2A4168">
                <a:alpha val="65000"/>
              </a:srgbClr>
            </a:solidFill>
            <a:prstDash val="solid"/>
          </a:ln>
        </p:spPr>
        <p:txBody>
          <a:bodyPr/>
          <a:lstStyle/>
          <a:p>
            <a:endParaRPr lang="en-US"/>
          </a:p>
        </p:txBody>
      </p:sp>
      <p:sp>
        <p:nvSpPr>
          <p:cNvPr id="7" name="Shape 5">
            <a:extLst>
              <a:ext uri="{FF2B5EF4-FFF2-40B4-BE49-F238E27FC236}">
                <a16:creationId xmlns:a16="http://schemas.microsoft.com/office/drawing/2014/main" id="{E1FDF553-EADC-B3A7-0BBE-05B2507BBCFF}"/>
              </a:ext>
            </a:extLst>
          </p:cNvPr>
          <p:cNvSpPr/>
          <p:nvPr/>
        </p:nvSpPr>
        <p:spPr>
          <a:xfrm>
            <a:off x="9189720" y="182880"/>
            <a:ext cx="2011680" cy="6309360"/>
          </a:xfrm>
          <a:prstGeom prst="line">
            <a:avLst/>
          </a:prstGeom>
          <a:noFill/>
          <a:ln w="177800">
            <a:solidFill>
              <a:srgbClr val="2A4168">
                <a:alpha val="65000"/>
              </a:srgbClr>
            </a:solidFill>
            <a:prstDash val="solid"/>
          </a:ln>
        </p:spPr>
        <p:txBody>
          <a:bodyPr/>
          <a:lstStyle/>
          <a:p>
            <a:endParaRPr lang="en-US"/>
          </a:p>
        </p:txBody>
      </p:sp>
      <p:sp>
        <p:nvSpPr>
          <p:cNvPr id="8" name="Shape 6">
            <a:extLst>
              <a:ext uri="{FF2B5EF4-FFF2-40B4-BE49-F238E27FC236}">
                <a16:creationId xmlns:a16="http://schemas.microsoft.com/office/drawing/2014/main" id="{89DA692D-2B68-5FE0-98E7-D52B715DBF58}"/>
              </a:ext>
            </a:extLst>
          </p:cNvPr>
          <p:cNvSpPr/>
          <p:nvPr/>
        </p:nvSpPr>
        <p:spPr>
          <a:xfrm>
            <a:off x="9601200" y="182880"/>
            <a:ext cx="2011680" cy="6309360"/>
          </a:xfrm>
          <a:prstGeom prst="line">
            <a:avLst/>
          </a:prstGeom>
          <a:noFill/>
          <a:ln w="177800">
            <a:solidFill>
              <a:srgbClr val="2A4168">
                <a:alpha val="65000"/>
              </a:srgbClr>
            </a:solidFill>
            <a:prstDash val="solid"/>
          </a:ln>
        </p:spPr>
        <p:txBody>
          <a:bodyPr/>
          <a:lstStyle/>
          <a:p>
            <a:endParaRPr lang="en-US"/>
          </a:p>
        </p:txBody>
      </p:sp>
      <p:sp>
        <p:nvSpPr>
          <p:cNvPr id="9" name="Shape 7">
            <a:extLst>
              <a:ext uri="{FF2B5EF4-FFF2-40B4-BE49-F238E27FC236}">
                <a16:creationId xmlns:a16="http://schemas.microsoft.com/office/drawing/2014/main" id="{C08448A5-AC1A-A3AF-D2D1-6EE5E6B7F907}"/>
              </a:ext>
            </a:extLst>
          </p:cNvPr>
          <p:cNvSpPr/>
          <p:nvPr/>
        </p:nvSpPr>
        <p:spPr>
          <a:xfrm>
            <a:off x="10012680" y="182880"/>
            <a:ext cx="2011680" cy="6309360"/>
          </a:xfrm>
          <a:prstGeom prst="line">
            <a:avLst/>
          </a:prstGeom>
          <a:noFill/>
          <a:ln w="177800">
            <a:solidFill>
              <a:srgbClr val="2A4168">
                <a:alpha val="65000"/>
              </a:srgbClr>
            </a:solidFill>
            <a:prstDash val="solid"/>
          </a:ln>
        </p:spPr>
        <p:txBody>
          <a:bodyPr/>
          <a:lstStyle/>
          <a:p>
            <a:endParaRPr lang="en-US"/>
          </a:p>
        </p:txBody>
      </p:sp>
      <p:sp>
        <p:nvSpPr>
          <p:cNvPr id="10" name="Text 8">
            <a:extLst>
              <a:ext uri="{FF2B5EF4-FFF2-40B4-BE49-F238E27FC236}">
                <a16:creationId xmlns:a16="http://schemas.microsoft.com/office/drawing/2014/main" id="{40E945EC-1950-0422-AB7F-CFD002032F10}"/>
              </a:ext>
            </a:extLst>
          </p:cNvPr>
          <p:cNvSpPr/>
          <p:nvPr/>
        </p:nvSpPr>
        <p:spPr>
          <a:xfrm>
            <a:off x="731520" y="658368"/>
            <a:ext cx="6309360" cy="274320"/>
          </a:xfrm>
          <a:prstGeom prst="rect">
            <a:avLst/>
          </a:prstGeom>
          <a:noFill/>
          <a:ln/>
        </p:spPr>
        <p:txBody>
          <a:bodyPr wrap="square" lIns="0" tIns="0" rIns="0" bIns="0" rtlCol="0" anchor="ctr"/>
          <a:lstStyle/>
          <a:p>
            <a:pPr marL="0" indent="0">
              <a:buNone/>
            </a:pPr>
            <a:r>
              <a:rPr lang="en-US" sz="1200" b="1" kern="0" spc="140">
                <a:solidFill>
                  <a:srgbClr val="D0E6E8"/>
                </a:solidFill>
              </a:rPr>
              <a:t>BEYOND AI DETECTION</a:t>
            </a:r>
            <a:endParaRPr lang="en-US" sz="1200"/>
          </a:p>
        </p:txBody>
      </p:sp>
      <p:sp>
        <p:nvSpPr>
          <p:cNvPr id="11" name="Text 9">
            <a:extLst>
              <a:ext uri="{FF2B5EF4-FFF2-40B4-BE49-F238E27FC236}">
                <a16:creationId xmlns:a16="http://schemas.microsoft.com/office/drawing/2014/main" id="{5BCECF02-5466-1BD8-9B80-B63E259684BE}"/>
              </a:ext>
            </a:extLst>
          </p:cNvPr>
          <p:cNvSpPr/>
          <p:nvPr/>
        </p:nvSpPr>
        <p:spPr>
          <a:xfrm>
            <a:off x="731520" y="1051560"/>
            <a:ext cx="6675120" cy="1417320"/>
          </a:xfrm>
          <a:prstGeom prst="rect">
            <a:avLst/>
          </a:prstGeom>
          <a:noFill/>
          <a:ln/>
        </p:spPr>
        <p:txBody>
          <a:bodyPr wrap="square" lIns="127" tIns="127" rIns="127" bIns="127" rtlCol="0" anchor="ctr">
            <a:normAutofit/>
          </a:bodyPr>
          <a:lstStyle/>
          <a:p>
            <a:pPr marL="0" indent="0">
              <a:buNone/>
            </a:pPr>
            <a:r>
              <a:rPr lang="en-US" sz="3400" b="1">
                <a:solidFill>
                  <a:srgbClr val="FFFFFF"/>
                </a:solidFill>
                <a:latin typeface="Aptos Display"/>
              </a:rPr>
              <a:t>Part 2:</a:t>
            </a:r>
            <a:br>
              <a:rPr lang="en-US" sz="3400" b="1">
                <a:latin typeface="Aptos Display" pitchFamily="34" charset="0"/>
              </a:rPr>
            </a:br>
            <a:r>
              <a:rPr lang="en-US" sz="3400" b="1">
                <a:solidFill>
                  <a:srgbClr val="FFFFFF"/>
                </a:solidFill>
                <a:latin typeface="Aptos Display"/>
              </a:rPr>
              <a:t>AI Tools for Faculty</a:t>
            </a:r>
            <a:endParaRPr lang="en-US" sz="3400">
              <a:latin typeface="Aptos Display"/>
            </a:endParaRPr>
          </a:p>
        </p:txBody>
      </p:sp>
      <p:sp>
        <p:nvSpPr>
          <p:cNvPr id="12" name="Text 10">
            <a:extLst>
              <a:ext uri="{FF2B5EF4-FFF2-40B4-BE49-F238E27FC236}">
                <a16:creationId xmlns:a16="http://schemas.microsoft.com/office/drawing/2014/main" id="{17315A82-FE4D-C09F-DE4F-9866B8D52EC5}"/>
              </a:ext>
            </a:extLst>
          </p:cNvPr>
          <p:cNvSpPr/>
          <p:nvPr/>
        </p:nvSpPr>
        <p:spPr>
          <a:xfrm>
            <a:off x="749808" y="2761488"/>
            <a:ext cx="6035040" cy="777240"/>
          </a:xfrm>
          <a:prstGeom prst="rect">
            <a:avLst/>
          </a:prstGeom>
          <a:noFill/>
          <a:ln/>
        </p:spPr>
        <p:txBody>
          <a:bodyPr wrap="square" lIns="0" tIns="0" rIns="0" bIns="0" rtlCol="0" anchor="ctr">
            <a:normAutofit/>
          </a:bodyPr>
          <a:lstStyle/>
          <a:p>
            <a:pPr marL="0" indent="0">
              <a:buNone/>
            </a:pPr>
            <a:r>
              <a:rPr lang="en-US" sz="1900">
                <a:solidFill>
                  <a:srgbClr val="E2E4E6"/>
                </a:solidFill>
              </a:rPr>
              <a:t>Canvas </a:t>
            </a:r>
            <a:r>
              <a:rPr lang="en-US" sz="1900" err="1">
                <a:solidFill>
                  <a:srgbClr val="E2E4E6"/>
                </a:solidFill>
              </a:rPr>
              <a:t>IgniteAI</a:t>
            </a:r>
            <a:r>
              <a:rPr lang="en-US" sz="1900">
                <a:solidFill>
                  <a:srgbClr val="E2E4E6"/>
                </a:solidFill>
              </a:rPr>
              <a:t> Tools</a:t>
            </a:r>
            <a:endParaRPr lang="en-US" sz="1900"/>
          </a:p>
        </p:txBody>
      </p:sp>
      <p:sp>
        <p:nvSpPr>
          <p:cNvPr id="13" name="Shape 11">
            <a:extLst>
              <a:ext uri="{FF2B5EF4-FFF2-40B4-BE49-F238E27FC236}">
                <a16:creationId xmlns:a16="http://schemas.microsoft.com/office/drawing/2014/main" id="{911755D3-699A-304C-6601-F5C6C37536FE}"/>
              </a:ext>
            </a:extLst>
          </p:cNvPr>
          <p:cNvSpPr/>
          <p:nvPr/>
        </p:nvSpPr>
        <p:spPr>
          <a:xfrm>
            <a:off x="7635240" y="932688"/>
            <a:ext cx="3383280" cy="4480560"/>
          </a:xfrm>
          <a:prstGeom prst="roundRect">
            <a:avLst>
              <a:gd name="adj" fmla="val 2162"/>
            </a:avLst>
          </a:prstGeom>
          <a:solidFill>
            <a:srgbClr val="FFFFFF">
              <a:alpha val="95000"/>
            </a:srgbClr>
          </a:solidFill>
          <a:ln w="15240">
            <a:solidFill>
              <a:srgbClr val="FFFFFF">
                <a:alpha val="30000"/>
              </a:srgbClr>
            </a:solidFill>
            <a:prstDash val="solid"/>
          </a:ln>
        </p:spPr>
        <p:txBody>
          <a:bodyPr/>
          <a:lstStyle/>
          <a:p>
            <a:endParaRPr lang="en-US"/>
          </a:p>
        </p:txBody>
      </p:sp>
      <p:sp>
        <p:nvSpPr>
          <p:cNvPr id="14" name="Text 12">
            <a:extLst>
              <a:ext uri="{FF2B5EF4-FFF2-40B4-BE49-F238E27FC236}">
                <a16:creationId xmlns:a16="http://schemas.microsoft.com/office/drawing/2014/main" id="{733B88DD-F07E-61C9-80BF-5E1F23948D7B}"/>
              </a:ext>
            </a:extLst>
          </p:cNvPr>
          <p:cNvSpPr/>
          <p:nvPr/>
        </p:nvSpPr>
        <p:spPr>
          <a:xfrm>
            <a:off x="8001000" y="1325880"/>
            <a:ext cx="2651760" cy="320040"/>
          </a:xfrm>
          <a:prstGeom prst="rect">
            <a:avLst/>
          </a:prstGeom>
          <a:noFill/>
          <a:ln/>
        </p:spPr>
        <p:txBody>
          <a:bodyPr wrap="square" lIns="0" tIns="0" rIns="0" bIns="0" rtlCol="0" anchor="ctr"/>
          <a:lstStyle/>
          <a:p>
            <a:pPr marL="0" indent="0" algn="ctr">
              <a:buNone/>
            </a:pPr>
            <a:r>
              <a:rPr lang="en-US" sz="1800" b="1">
                <a:solidFill>
                  <a:srgbClr val="193059"/>
                </a:solidFill>
              </a:rPr>
              <a:t>Today’s goals</a:t>
            </a:r>
            <a:endParaRPr lang="en-US" sz="1800"/>
          </a:p>
        </p:txBody>
      </p:sp>
      <p:sp>
        <p:nvSpPr>
          <p:cNvPr id="15" name="Text 13">
            <a:extLst>
              <a:ext uri="{FF2B5EF4-FFF2-40B4-BE49-F238E27FC236}">
                <a16:creationId xmlns:a16="http://schemas.microsoft.com/office/drawing/2014/main" id="{148C061B-2BA4-3CA5-3DAC-E0C335AC23ED}"/>
              </a:ext>
            </a:extLst>
          </p:cNvPr>
          <p:cNvSpPr/>
          <p:nvPr/>
        </p:nvSpPr>
        <p:spPr>
          <a:xfrm>
            <a:off x="8028432" y="1856231"/>
            <a:ext cx="2606040" cy="2167469"/>
          </a:xfrm>
          <a:prstGeom prst="rect">
            <a:avLst/>
          </a:prstGeom>
          <a:noFill/>
          <a:ln/>
        </p:spPr>
        <p:txBody>
          <a:bodyPr wrap="square" lIns="0" tIns="0" rIns="0" bIns="0" rtlCol="0" anchor="ctr">
            <a:normAutofit lnSpcReduction="10000"/>
          </a:bodyPr>
          <a:lstStyle/>
          <a:p>
            <a:pPr marL="0" indent="0" algn="ctr">
              <a:buNone/>
            </a:pPr>
            <a:r>
              <a:rPr lang="en-US" sz="2200" b="1">
                <a:solidFill>
                  <a:srgbClr val="00498F"/>
                </a:solidFill>
              </a:rPr>
              <a:t>Move from “How do we catch it?” to “How do we design for meaningful learning?”</a:t>
            </a:r>
          </a:p>
          <a:p>
            <a:pPr marL="0" indent="0" algn="ctr">
              <a:buNone/>
            </a:pPr>
            <a:r>
              <a:rPr lang="en-US" sz="2200" b="1">
                <a:solidFill>
                  <a:srgbClr val="00498F"/>
                </a:solidFill>
              </a:rPr>
              <a:t>&amp;</a:t>
            </a:r>
          </a:p>
          <a:p>
            <a:pPr marL="0" indent="0" algn="ctr">
              <a:buNone/>
            </a:pPr>
            <a:r>
              <a:rPr lang="en-US" sz="2200" b="1">
                <a:solidFill>
                  <a:srgbClr val="00498F"/>
                </a:solidFill>
              </a:rPr>
              <a:t>AI Tools for Faculty</a:t>
            </a:r>
            <a:endParaRPr lang="en-US" sz="2200"/>
          </a:p>
        </p:txBody>
      </p:sp>
      <p:sp>
        <p:nvSpPr>
          <p:cNvPr id="16" name="Shape 14">
            <a:extLst>
              <a:ext uri="{FF2B5EF4-FFF2-40B4-BE49-F238E27FC236}">
                <a16:creationId xmlns:a16="http://schemas.microsoft.com/office/drawing/2014/main" id="{65B836C9-8B9E-1953-628A-434926933009}"/>
              </a:ext>
            </a:extLst>
          </p:cNvPr>
          <p:cNvSpPr/>
          <p:nvPr/>
        </p:nvSpPr>
        <p:spPr>
          <a:xfrm>
            <a:off x="8321040" y="4398608"/>
            <a:ext cx="1965960" cy="0"/>
          </a:xfrm>
          <a:prstGeom prst="line">
            <a:avLst/>
          </a:prstGeom>
          <a:noFill/>
          <a:ln w="25400">
            <a:solidFill>
              <a:srgbClr val="E2E4E6"/>
            </a:solidFill>
            <a:prstDash val="solid"/>
          </a:ln>
        </p:spPr>
        <p:txBody>
          <a:bodyPr/>
          <a:lstStyle/>
          <a:p>
            <a:endParaRPr lang="en-US"/>
          </a:p>
        </p:txBody>
      </p:sp>
      <p:sp>
        <p:nvSpPr>
          <p:cNvPr id="17" name="Text 15">
            <a:extLst>
              <a:ext uri="{FF2B5EF4-FFF2-40B4-BE49-F238E27FC236}">
                <a16:creationId xmlns:a16="http://schemas.microsoft.com/office/drawing/2014/main" id="{ADBCD1E7-9415-94BA-A191-D4CDB40E35A7}"/>
              </a:ext>
            </a:extLst>
          </p:cNvPr>
          <p:cNvSpPr/>
          <p:nvPr/>
        </p:nvSpPr>
        <p:spPr>
          <a:xfrm>
            <a:off x="8092440" y="4773512"/>
            <a:ext cx="2514600" cy="548640"/>
          </a:xfrm>
          <a:prstGeom prst="rect">
            <a:avLst/>
          </a:prstGeom>
          <a:noFill/>
          <a:ln/>
        </p:spPr>
        <p:txBody>
          <a:bodyPr wrap="square" lIns="0" tIns="0" rIns="0" bIns="0" rtlCol="0" anchor="ctr">
            <a:normAutofit/>
          </a:bodyPr>
          <a:lstStyle/>
          <a:p>
            <a:pPr marL="0" indent="0" algn="ctr">
              <a:buNone/>
            </a:pPr>
            <a:r>
              <a:rPr lang="en-US" sz="1700" b="1">
                <a:solidFill>
                  <a:srgbClr val="193059"/>
                </a:solidFill>
              </a:rPr>
              <a:t>Listen • Discuss • Adapt</a:t>
            </a:r>
            <a:endParaRPr lang="en-US" sz="1700"/>
          </a:p>
        </p:txBody>
      </p:sp>
      <p:sp>
        <p:nvSpPr>
          <p:cNvPr id="18" name="Text 16">
            <a:extLst>
              <a:ext uri="{FF2B5EF4-FFF2-40B4-BE49-F238E27FC236}">
                <a16:creationId xmlns:a16="http://schemas.microsoft.com/office/drawing/2014/main" id="{59709D0D-BB7D-B624-7AF2-C31CB82FA975}"/>
              </a:ext>
            </a:extLst>
          </p:cNvPr>
          <p:cNvSpPr/>
          <p:nvPr/>
        </p:nvSpPr>
        <p:spPr>
          <a:xfrm>
            <a:off x="749808" y="5989320"/>
            <a:ext cx="1188720" cy="320040"/>
          </a:xfrm>
          <a:prstGeom prst="rect">
            <a:avLst/>
          </a:prstGeom>
          <a:noFill/>
          <a:ln/>
        </p:spPr>
        <p:txBody>
          <a:bodyPr wrap="square" lIns="0" tIns="0" rIns="0" bIns="0" rtlCol="0" anchor="ctr"/>
          <a:lstStyle/>
          <a:p>
            <a:pPr marL="0" indent="0">
              <a:buNone/>
            </a:pPr>
            <a:r>
              <a:rPr lang="en-US" sz="1900" b="1" dirty="0">
                <a:solidFill>
                  <a:srgbClr val="FFFFFF"/>
                </a:solidFill>
              </a:rPr>
              <a:t>CTL</a:t>
            </a:r>
            <a:endParaRPr lang="en-US" sz="1900" dirty="0"/>
          </a:p>
        </p:txBody>
      </p:sp>
      <p:sp>
        <p:nvSpPr>
          <p:cNvPr id="19" name="Text 17">
            <a:extLst>
              <a:ext uri="{FF2B5EF4-FFF2-40B4-BE49-F238E27FC236}">
                <a16:creationId xmlns:a16="http://schemas.microsoft.com/office/drawing/2014/main" id="{A9B4D53B-E7A4-1031-5E31-17721E249248}"/>
              </a:ext>
            </a:extLst>
          </p:cNvPr>
          <p:cNvSpPr/>
          <p:nvPr/>
        </p:nvSpPr>
        <p:spPr>
          <a:xfrm>
            <a:off x="1828800" y="6016752"/>
            <a:ext cx="2377440" cy="256032"/>
          </a:xfrm>
          <a:prstGeom prst="rect">
            <a:avLst/>
          </a:prstGeom>
          <a:noFill/>
          <a:ln/>
        </p:spPr>
        <p:txBody>
          <a:bodyPr wrap="square" lIns="0" tIns="0" rIns="0" bIns="0" rtlCol="0" anchor="ctr"/>
          <a:lstStyle/>
          <a:p>
            <a:pPr marL="0" indent="0">
              <a:buNone/>
            </a:pPr>
            <a:r>
              <a:rPr lang="en-US" sz="1200">
                <a:solidFill>
                  <a:srgbClr val="E2E4E6"/>
                </a:solidFill>
              </a:rPr>
              <a:t>University of Memphis</a:t>
            </a:r>
            <a:endParaRPr lang="en-US" sz="1200"/>
          </a:p>
        </p:txBody>
      </p:sp>
    </p:spTree>
    <p:extLst>
      <p:ext uri="{BB962C8B-B14F-4D97-AF65-F5344CB8AC3E}">
        <p14:creationId xmlns:p14="http://schemas.microsoft.com/office/powerpoint/2010/main" val="3334515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94360" y="384048"/>
            <a:ext cx="4114800" cy="228600"/>
          </a:xfrm>
          <a:prstGeom prst="rect">
            <a:avLst/>
          </a:prstGeom>
          <a:noFill/>
          <a:ln/>
        </p:spPr>
        <p:txBody>
          <a:bodyPr wrap="square" lIns="0" tIns="0" rIns="0" bIns="0" rtlCol="0" anchor="ctr"/>
          <a:lstStyle/>
          <a:p>
            <a:pPr marL="0" indent="0">
              <a:buNone/>
            </a:pPr>
            <a:r>
              <a:rPr lang="en-US" sz="1100" b="1" kern="0" spc="110">
                <a:solidFill>
                  <a:srgbClr val="00498F"/>
                </a:solidFill>
                <a:latin typeface="Aptos" pitchFamily="34" charset="0"/>
                <a:ea typeface="Aptos" pitchFamily="34" charset="-122"/>
                <a:cs typeface="Aptos" pitchFamily="34" charset="-120"/>
              </a:rPr>
              <a:t>LEARN WITH COLLEAGUES</a:t>
            </a:r>
            <a:endParaRPr lang="en-US" sz="1100"/>
          </a:p>
        </p:txBody>
      </p:sp>
      <p:sp>
        <p:nvSpPr>
          <p:cNvPr id="3" name="Text 1"/>
          <p:cNvSpPr/>
          <p:nvPr/>
        </p:nvSpPr>
        <p:spPr>
          <a:xfrm>
            <a:off x="594360" y="667512"/>
            <a:ext cx="10881360" cy="566928"/>
          </a:xfrm>
          <a:prstGeom prst="rect">
            <a:avLst/>
          </a:prstGeom>
          <a:noFill/>
          <a:ln/>
        </p:spPr>
        <p:txBody>
          <a:bodyPr wrap="square" lIns="0" tIns="0" rIns="0" bIns="0" rtlCol="0" anchor="ctr">
            <a:normAutofit/>
          </a:bodyPr>
          <a:lstStyle/>
          <a:p>
            <a:pPr marL="0" indent="0">
              <a:buNone/>
            </a:pPr>
            <a:r>
              <a:rPr lang="en-US" sz="2800" b="1">
                <a:solidFill>
                  <a:srgbClr val="193059"/>
                </a:solidFill>
                <a:latin typeface="Aptos Display" pitchFamily="34" charset="0"/>
                <a:ea typeface="Aptos Display" pitchFamily="34" charset="-122"/>
                <a:cs typeface="Aptos Display" pitchFamily="34" charset="-120"/>
              </a:rPr>
              <a:t>Canvas AI Tools: </a:t>
            </a:r>
            <a:r>
              <a:rPr lang="en-US" sz="2800" b="1" err="1">
                <a:solidFill>
                  <a:srgbClr val="193059"/>
                </a:solidFill>
                <a:latin typeface="Aptos Display" pitchFamily="34" charset="0"/>
                <a:ea typeface="Aptos Display" pitchFamily="34" charset="-122"/>
                <a:cs typeface="Aptos Display" pitchFamily="34" charset="-120"/>
              </a:rPr>
              <a:t>IgniteAI</a:t>
            </a:r>
            <a:endParaRPr lang="en-US" sz="2800"/>
          </a:p>
        </p:txBody>
      </p:sp>
      <p:sp>
        <p:nvSpPr>
          <p:cNvPr id="4" name="Shape 2"/>
          <p:cNvSpPr/>
          <p:nvPr/>
        </p:nvSpPr>
        <p:spPr>
          <a:xfrm>
            <a:off x="594360" y="1298448"/>
            <a:ext cx="1051560" cy="0"/>
          </a:xfrm>
          <a:prstGeom prst="line">
            <a:avLst/>
          </a:prstGeom>
          <a:noFill/>
          <a:ln w="50800">
            <a:solidFill>
              <a:srgbClr val="00498F"/>
            </a:solidFill>
            <a:prstDash val="solid"/>
            <a:headEnd type="none"/>
            <a:tailEnd type="none"/>
          </a:ln>
        </p:spPr>
        <p:txBody>
          <a:bodyPr/>
          <a:lstStyle/>
          <a:p>
            <a:endParaRPr lang="en-US"/>
          </a:p>
        </p:txBody>
      </p:sp>
      <p:sp>
        <p:nvSpPr>
          <p:cNvPr id="5" name="Text 3"/>
          <p:cNvSpPr/>
          <p:nvPr/>
        </p:nvSpPr>
        <p:spPr>
          <a:xfrm>
            <a:off x="594360" y="1481328"/>
            <a:ext cx="7498080" cy="640080"/>
          </a:xfrm>
          <a:prstGeom prst="rect">
            <a:avLst/>
          </a:prstGeom>
          <a:noFill/>
          <a:ln/>
        </p:spPr>
        <p:txBody>
          <a:bodyPr wrap="square" lIns="0" tIns="0" rIns="0" bIns="0" rtlCol="0" anchor="ctr">
            <a:normAutofit/>
          </a:bodyPr>
          <a:lstStyle/>
          <a:p>
            <a:r>
              <a:rPr lang="en-US" sz="1600"/>
              <a:t>Canvas </a:t>
            </a:r>
            <a:r>
              <a:rPr lang="en-US" sz="1600" err="1"/>
              <a:t>IgniteAI</a:t>
            </a:r>
            <a:r>
              <a:rPr lang="en-US" sz="1600"/>
              <a:t> is designed to enhance course management for faculty while personalizing the learning experience for students</a:t>
            </a:r>
            <a:endParaRPr lang="en-US" sz="1700"/>
          </a:p>
        </p:txBody>
      </p:sp>
      <p:sp>
        <p:nvSpPr>
          <p:cNvPr id="6" name="Shape 4"/>
          <p:cNvSpPr/>
          <p:nvPr/>
        </p:nvSpPr>
        <p:spPr>
          <a:xfrm>
            <a:off x="685800" y="2331720"/>
            <a:ext cx="3337560" cy="1170432"/>
          </a:xfrm>
          <a:prstGeom prst="roundRect">
            <a:avLst>
              <a:gd name="adj" fmla="val 4688"/>
            </a:avLst>
          </a:prstGeom>
          <a:solidFill>
            <a:srgbClr val="FFFFFF"/>
          </a:solidFill>
          <a:ln w="15240">
            <a:solidFill>
              <a:srgbClr val="E2E4E6"/>
            </a:solidFill>
            <a:prstDash val="solid"/>
          </a:ln>
        </p:spPr>
        <p:txBody>
          <a:bodyPr/>
          <a:lstStyle/>
          <a:p>
            <a:endParaRPr lang="en-US"/>
          </a:p>
        </p:txBody>
      </p:sp>
      <p:sp>
        <p:nvSpPr>
          <p:cNvPr id="7" name="Shape 5"/>
          <p:cNvSpPr/>
          <p:nvPr/>
        </p:nvSpPr>
        <p:spPr>
          <a:xfrm>
            <a:off x="685800" y="2331720"/>
            <a:ext cx="3337560" cy="73152"/>
          </a:xfrm>
          <a:prstGeom prst="rect">
            <a:avLst/>
          </a:prstGeom>
          <a:solidFill>
            <a:srgbClr val="00498F"/>
          </a:solidFill>
          <a:ln w="12700">
            <a:solidFill>
              <a:srgbClr val="00498F"/>
            </a:solidFill>
            <a:prstDash val="solid"/>
          </a:ln>
        </p:spPr>
        <p:txBody>
          <a:bodyPr/>
          <a:lstStyle/>
          <a:p>
            <a:endParaRPr lang="en-US"/>
          </a:p>
        </p:txBody>
      </p:sp>
      <p:sp>
        <p:nvSpPr>
          <p:cNvPr id="8" name="Text 6"/>
          <p:cNvSpPr/>
          <p:nvPr/>
        </p:nvSpPr>
        <p:spPr>
          <a:xfrm>
            <a:off x="886968" y="2496312"/>
            <a:ext cx="2935224" cy="310896"/>
          </a:xfrm>
          <a:prstGeom prst="rect">
            <a:avLst/>
          </a:prstGeom>
          <a:noFill/>
          <a:ln/>
        </p:spPr>
        <p:txBody>
          <a:bodyPr wrap="square" lIns="0" tIns="0" rIns="0" bIns="0" rtlCol="0" anchor="ctr">
            <a:normAutofit/>
          </a:bodyPr>
          <a:lstStyle/>
          <a:p>
            <a:pPr marL="0" indent="0">
              <a:buNone/>
            </a:pPr>
            <a:r>
              <a:rPr lang="en-US" sz="1550" b="1">
                <a:solidFill>
                  <a:srgbClr val="193059"/>
                </a:solidFill>
                <a:latin typeface="Aptos Display" pitchFamily="34" charset="0"/>
                <a:ea typeface="Aptos Display" pitchFamily="34" charset="-122"/>
                <a:cs typeface="Aptos Display" pitchFamily="34" charset="-120"/>
              </a:rPr>
              <a:t>Ignite Agent</a:t>
            </a:r>
            <a:endParaRPr lang="en-US" sz="1550"/>
          </a:p>
        </p:txBody>
      </p:sp>
      <p:sp>
        <p:nvSpPr>
          <p:cNvPr id="9" name="Text 7"/>
          <p:cNvSpPr/>
          <p:nvPr/>
        </p:nvSpPr>
        <p:spPr>
          <a:xfrm>
            <a:off x="886968" y="2898648"/>
            <a:ext cx="2935224" cy="457200"/>
          </a:xfrm>
          <a:prstGeom prst="rect">
            <a:avLst/>
          </a:prstGeom>
          <a:noFill/>
          <a:ln/>
        </p:spPr>
        <p:txBody>
          <a:bodyPr wrap="square" lIns="254" tIns="254" rIns="254" bIns="254" rtlCol="0" anchor="t">
            <a:normAutofit/>
          </a:bodyPr>
          <a:lstStyle/>
          <a:p>
            <a:pPr marL="0" indent="0">
              <a:buNone/>
            </a:pPr>
            <a:r>
              <a:rPr lang="en-US" sz="1150">
                <a:solidFill>
                  <a:srgbClr val="5C6670"/>
                </a:solidFill>
                <a:latin typeface="Aptos" pitchFamily="34" charset="0"/>
                <a:ea typeface="Aptos" pitchFamily="34" charset="-122"/>
                <a:cs typeface="Aptos" pitchFamily="34" charset="-120"/>
              </a:rPr>
              <a:t>Type your prompt here</a:t>
            </a:r>
            <a:endParaRPr lang="en-US" sz="1150"/>
          </a:p>
        </p:txBody>
      </p:sp>
      <p:sp>
        <p:nvSpPr>
          <p:cNvPr id="10" name="Shape 8"/>
          <p:cNvSpPr/>
          <p:nvPr/>
        </p:nvSpPr>
        <p:spPr>
          <a:xfrm>
            <a:off x="4370832" y="2331720"/>
            <a:ext cx="3337560" cy="1170432"/>
          </a:xfrm>
          <a:prstGeom prst="roundRect">
            <a:avLst>
              <a:gd name="adj" fmla="val 4688"/>
            </a:avLst>
          </a:prstGeom>
          <a:solidFill>
            <a:srgbClr val="FFFFFF"/>
          </a:solidFill>
          <a:ln w="15240">
            <a:solidFill>
              <a:srgbClr val="E2E4E6"/>
            </a:solidFill>
            <a:prstDash val="solid"/>
          </a:ln>
        </p:spPr>
        <p:txBody>
          <a:bodyPr/>
          <a:lstStyle/>
          <a:p>
            <a:endParaRPr lang="en-US"/>
          </a:p>
        </p:txBody>
      </p:sp>
      <p:sp>
        <p:nvSpPr>
          <p:cNvPr id="11" name="Shape 9"/>
          <p:cNvSpPr/>
          <p:nvPr/>
        </p:nvSpPr>
        <p:spPr>
          <a:xfrm>
            <a:off x="4370832" y="2331720"/>
            <a:ext cx="3337560" cy="73152"/>
          </a:xfrm>
          <a:prstGeom prst="rect">
            <a:avLst/>
          </a:prstGeom>
          <a:solidFill>
            <a:srgbClr val="193059"/>
          </a:solidFill>
          <a:ln w="12700">
            <a:solidFill>
              <a:srgbClr val="193059"/>
            </a:solidFill>
            <a:prstDash val="solid"/>
          </a:ln>
        </p:spPr>
        <p:txBody>
          <a:bodyPr/>
          <a:lstStyle/>
          <a:p>
            <a:endParaRPr lang="en-US"/>
          </a:p>
        </p:txBody>
      </p:sp>
      <p:sp>
        <p:nvSpPr>
          <p:cNvPr id="12" name="Text 10"/>
          <p:cNvSpPr/>
          <p:nvPr/>
        </p:nvSpPr>
        <p:spPr>
          <a:xfrm>
            <a:off x="4572000" y="2496312"/>
            <a:ext cx="2935224" cy="310896"/>
          </a:xfrm>
          <a:prstGeom prst="rect">
            <a:avLst/>
          </a:prstGeom>
          <a:noFill/>
          <a:ln/>
        </p:spPr>
        <p:txBody>
          <a:bodyPr wrap="square" lIns="0" tIns="0" rIns="0" bIns="0" rtlCol="0" anchor="ctr">
            <a:normAutofit/>
          </a:bodyPr>
          <a:lstStyle/>
          <a:p>
            <a:pPr marL="0" indent="0">
              <a:buNone/>
            </a:pPr>
            <a:r>
              <a:rPr lang="en-US" sz="1550" b="1">
                <a:solidFill>
                  <a:srgbClr val="193059"/>
                </a:solidFill>
                <a:latin typeface="Aptos Display" pitchFamily="34" charset="0"/>
                <a:ea typeface="Aptos Display" pitchFamily="34" charset="-122"/>
                <a:cs typeface="Aptos Display" pitchFamily="34" charset="-120"/>
              </a:rPr>
              <a:t>Rubric Generator</a:t>
            </a:r>
            <a:endParaRPr lang="en-US" sz="1550"/>
          </a:p>
        </p:txBody>
      </p:sp>
      <p:sp>
        <p:nvSpPr>
          <p:cNvPr id="13" name="Text 11"/>
          <p:cNvSpPr/>
          <p:nvPr/>
        </p:nvSpPr>
        <p:spPr>
          <a:xfrm>
            <a:off x="4572000" y="2898648"/>
            <a:ext cx="2935224" cy="457200"/>
          </a:xfrm>
          <a:prstGeom prst="rect">
            <a:avLst/>
          </a:prstGeom>
          <a:noFill/>
          <a:ln/>
        </p:spPr>
        <p:txBody>
          <a:bodyPr wrap="square" lIns="254" tIns="254" rIns="254" bIns="254" rtlCol="0" anchor="t">
            <a:normAutofit/>
          </a:bodyPr>
          <a:lstStyle/>
          <a:p>
            <a:r>
              <a:rPr lang="en-US" sz="1200"/>
              <a:t>Generate clear, consistent rubrics based on assignment details.</a:t>
            </a:r>
            <a:endParaRPr lang="en-US" sz="1150"/>
          </a:p>
        </p:txBody>
      </p:sp>
      <p:sp>
        <p:nvSpPr>
          <p:cNvPr id="14" name="Shape 12"/>
          <p:cNvSpPr/>
          <p:nvPr/>
        </p:nvSpPr>
        <p:spPr>
          <a:xfrm>
            <a:off x="685800" y="3749040"/>
            <a:ext cx="3337560" cy="1170432"/>
          </a:xfrm>
          <a:prstGeom prst="roundRect">
            <a:avLst>
              <a:gd name="adj" fmla="val 4688"/>
            </a:avLst>
          </a:prstGeom>
          <a:solidFill>
            <a:srgbClr val="FFFFFF"/>
          </a:solidFill>
          <a:ln w="15240">
            <a:solidFill>
              <a:srgbClr val="E2E4E6"/>
            </a:solidFill>
            <a:prstDash val="solid"/>
          </a:ln>
        </p:spPr>
        <p:txBody>
          <a:bodyPr/>
          <a:lstStyle/>
          <a:p>
            <a:endParaRPr lang="en-US"/>
          </a:p>
        </p:txBody>
      </p:sp>
      <p:sp>
        <p:nvSpPr>
          <p:cNvPr id="15" name="Shape 13"/>
          <p:cNvSpPr/>
          <p:nvPr/>
        </p:nvSpPr>
        <p:spPr>
          <a:xfrm>
            <a:off x="685800" y="3749040"/>
            <a:ext cx="3337560" cy="73152"/>
          </a:xfrm>
          <a:prstGeom prst="rect">
            <a:avLst/>
          </a:prstGeom>
          <a:solidFill>
            <a:srgbClr val="00498F"/>
          </a:solidFill>
          <a:ln w="12700">
            <a:solidFill>
              <a:srgbClr val="00498F"/>
            </a:solidFill>
            <a:prstDash val="solid"/>
          </a:ln>
        </p:spPr>
        <p:txBody>
          <a:bodyPr/>
          <a:lstStyle/>
          <a:p>
            <a:endParaRPr lang="en-US"/>
          </a:p>
        </p:txBody>
      </p:sp>
      <p:sp>
        <p:nvSpPr>
          <p:cNvPr id="16" name="Text 14"/>
          <p:cNvSpPr/>
          <p:nvPr/>
        </p:nvSpPr>
        <p:spPr>
          <a:xfrm>
            <a:off x="886968" y="3913632"/>
            <a:ext cx="2935224" cy="310896"/>
          </a:xfrm>
          <a:prstGeom prst="rect">
            <a:avLst/>
          </a:prstGeom>
          <a:noFill/>
          <a:ln/>
        </p:spPr>
        <p:txBody>
          <a:bodyPr wrap="square" lIns="0" tIns="0" rIns="0" bIns="0" rtlCol="0" anchor="ctr">
            <a:normAutofit/>
          </a:bodyPr>
          <a:lstStyle/>
          <a:p>
            <a:r>
              <a:rPr lang="en-US" sz="1550" b="1">
                <a:solidFill>
                  <a:srgbClr val="193059"/>
                </a:solidFill>
                <a:latin typeface="Aptos Display" pitchFamily="34" charset="0"/>
              </a:rPr>
              <a:t>Insights</a:t>
            </a:r>
            <a:r>
              <a:rPr lang="en-US" sz="1600"/>
              <a:t> </a:t>
            </a:r>
            <a:r>
              <a:rPr lang="en-US" sz="1550" b="1">
                <a:solidFill>
                  <a:srgbClr val="193059"/>
                </a:solidFill>
                <a:latin typeface="Aptos Display" pitchFamily="34" charset="0"/>
              </a:rPr>
              <a:t>for</a:t>
            </a:r>
            <a:r>
              <a:rPr lang="en-US" sz="1600"/>
              <a:t> </a:t>
            </a:r>
            <a:r>
              <a:rPr lang="en-US" sz="1550" b="1">
                <a:solidFill>
                  <a:srgbClr val="193059"/>
                </a:solidFill>
                <a:latin typeface="Aptos Display" pitchFamily="34" charset="0"/>
              </a:rPr>
              <a:t>Discussions</a:t>
            </a:r>
          </a:p>
        </p:txBody>
      </p:sp>
      <p:sp>
        <p:nvSpPr>
          <p:cNvPr id="17" name="Text 15"/>
          <p:cNvSpPr/>
          <p:nvPr/>
        </p:nvSpPr>
        <p:spPr>
          <a:xfrm>
            <a:off x="886968" y="4315968"/>
            <a:ext cx="2935224" cy="457200"/>
          </a:xfrm>
          <a:prstGeom prst="rect">
            <a:avLst/>
          </a:prstGeom>
          <a:noFill/>
          <a:ln/>
        </p:spPr>
        <p:txBody>
          <a:bodyPr wrap="square" lIns="254" tIns="254" rIns="254" bIns="254" rtlCol="0" anchor="t">
            <a:normAutofit/>
          </a:bodyPr>
          <a:lstStyle/>
          <a:p>
            <a:r>
              <a:rPr lang="en-US" sz="1200"/>
              <a:t>Understand the quality and relevance of student conversations quickly.</a:t>
            </a:r>
            <a:endParaRPr lang="en-US" sz="1150"/>
          </a:p>
        </p:txBody>
      </p:sp>
      <p:sp>
        <p:nvSpPr>
          <p:cNvPr id="18" name="Shape 16"/>
          <p:cNvSpPr/>
          <p:nvPr/>
        </p:nvSpPr>
        <p:spPr>
          <a:xfrm>
            <a:off x="4370832" y="3749040"/>
            <a:ext cx="3337560" cy="1170432"/>
          </a:xfrm>
          <a:prstGeom prst="roundRect">
            <a:avLst>
              <a:gd name="adj" fmla="val 4688"/>
            </a:avLst>
          </a:prstGeom>
          <a:solidFill>
            <a:srgbClr val="FFFFFF"/>
          </a:solidFill>
          <a:ln w="15240">
            <a:solidFill>
              <a:srgbClr val="E2E4E6"/>
            </a:solidFill>
            <a:prstDash val="solid"/>
          </a:ln>
        </p:spPr>
        <p:txBody>
          <a:bodyPr/>
          <a:lstStyle/>
          <a:p>
            <a:endParaRPr lang="en-US"/>
          </a:p>
        </p:txBody>
      </p:sp>
      <p:sp>
        <p:nvSpPr>
          <p:cNvPr id="19" name="Shape 17"/>
          <p:cNvSpPr/>
          <p:nvPr/>
        </p:nvSpPr>
        <p:spPr>
          <a:xfrm>
            <a:off x="4370832" y="3749040"/>
            <a:ext cx="3337560" cy="73152"/>
          </a:xfrm>
          <a:prstGeom prst="rect">
            <a:avLst/>
          </a:prstGeom>
          <a:solidFill>
            <a:srgbClr val="193059"/>
          </a:solidFill>
          <a:ln w="12700">
            <a:solidFill>
              <a:srgbClr val="193059"/>
            </a:solidFill>
            <a:prstDash val="solid"/>
          </a:ln>
        </p:spPr>
        <p:txBody>
          <a:bodyPr/>
          <a:lstStyle/>
          <a:p>
            <a:endParaRPr lang="en-US"/>
          </a:p>
        </p:txBody>
      </p:sp>
      <p:sp>
        <p:nvSpPr>
          <p:cNvPr id="20" name="Text 18"/>
          <p:cNvSpPr/>
          <p:nvPr/>
        </p:nvSpPr>
        <p:spPr>
          <a:xfrm>
            <a:off x="4572000" y="3913632"/>
            <a:ext cx="2935224" cy="310896"/>
          </a:xfrm>
          <a:prstGeom prst="rect">
            <a:avLst/>
          </a:prstGeom>
          <a:noFill/>
          <a:ln/>
        </p:spPr>
        <p:txBody>
          <a:bodyPr wrap="square" lIns="0" tIns="0" rIns="0" bIns="0" rtlCol="0" anchor="ctr">
            <a:normAutofit/>
          </a:bodyPr>
          <a:lstStyle/>
          <a:p>
            <a:pPr marL="0" indent="0">
              <a:buNone/>
            </a:pPr>
            <a:r>
              <a:rPr lang="en-US" sz="1550" b="1">
                <a:solidFill>
                  <a:srgbClr val="193059"/>
                </a:solidFill>
                <a:latin typeface="Aptos Display" pitchFamily="34" charset="0"/>
                <a:ea typeface="Aptos Display" pitchFamily="34" charset="-122"/>
                <a:cs typeface="Aptos Display" pitchFamily="34" charset="-120"/>
              </a:rPr>
              <a:t>Ignite Study Tools</a:t>
            </a:r>
            <a:endParaRPr lang="en-US" sz="1550"/>
          </a:p>
        </p:txBody>
      </p:sp>
      <p:sp>
        <p:nvSpPr>
          <p:cNvPr id="21" name="Text 19"/>
          <p:cNvSpPr/>
          <p:nvPr/>
        </p:nvSpPr>
        <p:spPr>
          <a:xfrm>
            <a:off x="4572000" y="4315968"/>
            <a:ext cx="2935224" cy="457200"/>
          </a:xfrm>
          <a:prstGeom prst="rect">
            <a:avLst/>
          </a:prstGeom>
          <a:noFill/>
          <a:ln/>
        </p:spPr>
        <p:txBody>
          <a:bodyPr wrap="square" lIns="254" tIns="254" rIns="254" bIns="254" rtlCol="0" anchor="t">
            <a:normAutofit/>
          </a:bodyPr>
          <a:lstStyle/>
          <a:p>
            <a:r>
              <a:rPr lang="en-US" sz="1200"/>
              <a:t>Turn course content into personalized study materials directly within Canvas.</a:t>
            </a:r>
            <a:endParaRPr lang="en-US" sz="1150"/>
          </a:p>
        </p:txBody>
      </p:sp>
      <p:sp>
        <p:nvSpPr>
          <p:cNvPr id="22" name="Shape 20"/>
          <p:cNvSpPr/>
          <p:nvPr/>
        </p:nvSpPr>
        <p:spPr>
          <a:xfrm>
            <a:off x="8394192" y="1481328"/>
            <a:ext cx="2944368" cy="4005072"/>
          </a:xfrm>
          <a:prstGeom prst="roundRect">
            <a:avLst>
              <a:gd name="adj" fmla="val 1863"/>
            </a:avLst>
          </a:prstGeom>
          <a:solidFill>
            <a:srgbClr val="FFFFFF"/>
          </a:solidFill>
          <a:ln w="15240">
            <a:solidFill>
              <a:srgbClr val="E2E4E6"/>
            </a:solidFill>
            <a:prstDash val="solid"/>
          </a:ln>
        </p:spPr>
        <p:txBody>
          <a:bodyPr/>
          <a:lstStyle/>
          <a:p>
            <a:endParaRPr lang="en-US"/>
          </a:p>
        </p:txBody>
      </p:sp>
      <p:sp>
        <p:nvSpPr>
          <p:cNvPr id="24" name="Text 21"/>
          <p:cNvSpPr/>
          <p:nvPr/>
        </p:nvSpPr>
        <p:spPr>
          <a:xfrm>
            <a:off x="8631936" y="4069080"/>
            <a:ext cx="2468880" cy="640080"/>
          </a:xfrm>
          <a:prstGeom prst="rect">
            <a:avLst/>
          </a:prstGeom>
          <a:noFill/>
          <a:ln/>
        </p:spPr>
        <p:txBody>
          <a:bodyPr wrap="square" lIns="0" tIns="0" rIns="0" bIns="0" rtlCol="0" anchor="ctr">
            <a:normAutofit/>
          </a:bodyPr>
          <a:lstStyle/>
          <a:p>
            <a:pPr marL="0" indent="0" algn="ctr">
              <a:buNone/>
            </a:pPr>
            <a:r>
              <a:rPr lang="en-US" sz="1600" b="1">
                <a:solidFill>
                  <a:srgbClr val="193059"/>
                </a:solidFill>
              </a:rPr>
              <a:t>Tool description &amp; </a:t>
            </a:r>
            <a:br>
              <a:rPr lang="en-US" sz="1600" b="1">
                <a:solidFill>
                  <a:srgbClr val="193059"/>
                </a:solidFill>
              </a:rPr>
            </a:br>
            <a:r>
              <a:rPr lang="en-US" sz="1600" b="1">
                <a:solidFill>
                  <a:srgbClr val="193059"/>
                </a:solidFill>
              </a:rPr>
              <a:t>how-to</a:t>
            </a:r>
            <a:endParaRPr lang="en-US" sz="1600"/>
          </a:p>
        </p:txBody>
      </p:sp>
      <p:sp>
        <p:nvSpPr>
          <p:cNvPr id="25" name="Text 22"/>
          <p:cNvSpPr/>
          <p:nvPr/>
        </p:nvSpPr>
        <p:spPr>
          <a:xfrm>
            <a:off x="8567928" y="4828032"/>
            <a:ext cx="2560320" cy="237744"/>
          </a:xfrm>
          <a:prstGeom prst="rect">
            <a:avLst/>
          </a:prstGeom>
          <a:noFill/>
          <a:ln/>
        </p:spPr>
        <p:txBody>
          <a:bodyPr wrap="square" lIns="0" tIns="0" rIns="0" bIns="0" rtlCol="0" anchor="ctr">
            <a:normAutofit fontScale="85000" lnSpcReduction="20000"/>
          </a:bodyPr>
          <a:lstStyle/>
          <a:p>
            <a:pPr algn="ctr"/>
            <a:r>
              <a:rPr lang="en-US" sz="1100">
                <a:hlinkClick r:id="rId3"/>
              </a:rPr>
              <a:t>https://www.memphis.edu/um3d/canvas/</a:t>
            </a:r>
            <a:br>
              <a:rPr lang="en-US" sz="1100">
                <a:hlinkClick r:id="rId3"/>
              </a:rPr>
            </a:br>
            <a:r>
              <a:rPr lang="en-US" sz="1100" err="1">
                <a:hlinkClick r:id="rId3"/>
              </a:rPr>
              <a:t>canvas_ai.php</a:t>
            </a:r>
            <a:endParaRPr lang="en-US" sz="1100"/>
          </a:p>
        </p:txBody>
      </p:sp>
      <p:sp>
        <p:nvSpPr>
          <p:cNvPr id="26" name="Shape 23"/>
          <p:cNvSpPr/>
          <p:nvPr/>
        </p:nvSpPr>
        <p:spPr>
          <a:xfrm>
            <a:off x="594360" y="5696712"/>
            <a:ext cx="10972800" cy="457200"/>
          </a:xfrm>
          <a:prstGeom prst="roundRect">
            <a:avLst>
              <a:gd name="adj" fmla="val 16000"/>
            </a:avLst>
          </a:prstGeom>
          <a:solidFill>
            <a:srgbClr val="193059"/>
          </a:solidFill>
          <a:ln w="12700">
            <a:solidFill>
              <a:srgbClr val="193059"/>
            </a:solidFill>
            <a:prstDash val="solid"/>
          </a:ln>
        </p:spPr>
        <p:txBody>
          <a:bodyPr/>
          <a:lstStyle/>
          <a:p>
            <a:endParaRPr lang="en-US"/>
          </a:p>
        </p:txBody>
      </p:sp>
      <p:sp>
        <p:nvSpPr>
          <p:cNvPr id="27" name="Text 24"/>
          <p:cNvSpPr/>
          <p:nvPr/>
        </p:nvSpPr>
        <p:spPr>
          <a:xfrm>
            <a:off x="868680" y="5769864"/>
            <a:ext cx="10378440" cy="256032"/>
          </a:xfrm>
          <a:prstGeom prst="rect">
            <a:avLst/>
          </a:prstGeom>
          <a:noFill/>
          <a:ln/>
        </p:spPr>
        <p:txBody>
          <a:bodyPr wrap="square" lIns="0" tIns="0" rIns="0" bIns="0" rtlCol="0" anchor="ctr">
            <a:normAutofit/>
          </a:bodyPr>
          <a:lstStyle/>
          <a:p>
            <a:pPr marL="0" indent="0" algn="ctr">
              <a:buNone/>
            </a:pPr>
            <a:r>
              <a:rPr lang="en-US" sz="1500" b="1">
                <a:solidFill>
                  <a:srgbClr val="FFFFFF"/>
                </a:solidFill>
              </a:rPr>
              <a:t>Which tool interests you?</a:t>
            </a:r>
            <a:endParaRPr lang="en-US" sz="1500"/>
          </a:p>
        </p:txBody>
      </p:sp>
      <p:sp>
        <p:nvSpPr>
          <p:cNvPr id="28" name="Slide Number Placeholder 0"/>
          <p:cNvSpPr>
            <a:spLocks noGrp="1"/>
          </p:cNvSpPr>
          <p:nvPr>
            <p:ph type="sldNum" sz="quarter" idx="4294967295"/>
          </p:nvPr>
        </p:nvSpPr>
        <p:spPr>
          <a:xfrm>
            <a:off x="11795760" y="137160"/>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9C9EA1"/>
                </a:solidFill>
                <a:latin typeface="Aptos"/>
                <a:ea typeface="Aptos"/>
                <a:cs typeface="Aptos"/>
              </a:defRPr>
            </a:lvl1pPr>
          </a:lstStyle>
          <a:p>
            <a:pPr algn="l"/>
            <a:fld id="{F7021451-1387-4CA6-816F-3879F97B5CBC}" type="slidenum">
              <a:rPr lang="en-US" b="0"/>
              <a:t>9</a:t>
            </a:fld>
            <a:endParaRPr lang="en-US"/>
          </a:p>
        </p:txBody>
      </p:sp>
      <p:pic>
        <p:nvPicPr>
          <p:cNvPr id="30" name="Picture 29">
            <a:extLst>
              <a:ext uri="{FF2B5EF4-FFF2-40B4-BE49-F238E27FC236}">
                <a16:creationId xmlns:a16="http://schemas.microsoft.com/office/drawing/2014/main" id="{342D4793-2934-07E9-184F-A47F35BD2F85}"/>
              </a:ext>
            </a:extLst>
          </p:cNvPr>
          <p:cNvPicPr>
            <a:picLocks noChangeAspect="1"/>
          </p:cNvPicPr>
          <p:nvPr/>
        </p:nvPicPr>
        <p:blipFill>
          <a:blip r:embed="rId4"/>
          <a:stretch>
            <a:fillRect/>
          </a:stretch>
        </p:blipFill>
        <p:spPr>
          <a:xfrm>
            <a:off x="8730907" y="1755747"/>
            <a:ext cx="2234362" cy="224935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EF3D7-ACDB-3213-CD16-372C606423F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98CFC6E-EB58-EADC-2D1C-2FD9A477179C}"/>
              </a:ext>
            </a:extLst>
          </p:cNvPr>
          <p:cNvSpPr/>
          <p:nvPr/>
        </p:nvSpPr>
        <p:spPr>
          <a:xfrm>
            <a:off x="594360" y="384048"/>
            <a:ext cx="4114800" cy="228600"/>
          </a:xfrm>
          <a:prstGeom prst="rect">
            <a:avLst/>
          </a:prstGeom>
          <a:noFill/>
          <a:ln/>
        </p:spPr>
        <p:txBody>
          <a:bodyPr wrap="square" lIns="0" tIns="0" rIns="0" bIns="0" rtlCol="0" anchor="ctr"/>
          <a:lstStyle/>
          <a:p>
            <a:pPr marL="0" indent="0">
              <a:buNone/>
            </a:pPr>
            <a:r>
              <a:rPr lang="en-US" sz="1100" b="1" kern="0" spc="110">
                <a:solidFill>
                  <a:srgbClr val="00498F"/>
                </a:solidFill>
                <a:latin typeface="Aptos" pitchFamily="34" charset="0"/>
                <a:ea typeface="Aptos" pitchFamily="34" charset="-122"/>
                <a:cs typeface="Aptos" pitchFamily="34" charset="-120"/>
              </a:rPr>
              <a:t>LEARN WITH COLLEAGUES</a:t>
            </a:r>
            <a:endParaRPr lang="en-US" sz="1100"/>
          </a:p>
        </p:txBody>
      </p:sp>
      <p:sp>
        <p:nvSpPr>
          <p:cNvPr id="3" name="Text 1">
            <a:extLst>
              <a:ext uri="{FF2B5EF4-FFF2-40B4-BE49-F238E27FC236}">
                <a16:creationId xmlns:a16="http://schemas.microsoft.com/office/drawing/2014/main" id="{6F49C7E5-71A3-9994-2932-7BF43E3F2640}"/>
              </a:ext>
            </a:extLst>
          </p:cNvPr>
          <p:cNvSpPr/>
          <p:nvPr/>
        </p:nvSpPr>
        <p:spPr>
          <a:xfrm>
            <a:off x="594360" y="667512"/>
            <a:ext cx="10881360" cy="566928"/>
          </a:xfrm>
          <a:prstGeom prst="rect">
            <a:avLst/>
          </a:prstGeom>
          <a:noFill/>
          <a:ln/>
        </p:spPr>
        <p:txBody>
          <a:bodyPr wrap="square" lIns="0" tIns="0" rIns="0" bIns="0" rtlCol="0" anchor="ctr">
            <a:normAutofit/>
          </a:bodyPr>
          <a:lstStyle/>
          <a:p>
            <a:pPr marL="0" indent="0">
              <a:buNone/>
            </a:pPr>
            <a:r>
              <a:rPr lang="en-US" sz="2800" b="1">
                <a:solidFill>
                  <a:srgbClr val="193059"/>
                </a:solidFill>
                <a:latin typeface="Aptos Display" pitchFamily="34" charset="0"/>
                <a:ea typeface="Aptos Display" pitchFamily="34" charset="-122"/>
                <a:cs typeface="Aptos Display" pitchFamily="34" charset="-120"/>
              </a:rPr>
              <a:t>AI Community of Practice: fall sneak peek</a:t>
            </a:r>
            <a:endParaRPr lang="en-US" sz="2800"/>
          </a:p>
        </p:txBody>
      </p:sp>
      <p:sp>
        <p:nvSpPr>
          <p:cNvPr id="4" name="Shape 2">
            <a:extLst>
              <a:ext uri="{FF2B5EF4-FFF2-40B4-BE49-F238E27FC236}">
                <a16:creationId xmlns:a16="http://schemas.microsoft.com/office/drawing/2014/main" id="{695D4601-1F96-B496-E56E-1892ADBEB3E0}"/>
              </a:ext>
            </a:extLst>
          </p:cNvPr>
          <p:cNvSpPr/>
          <p:nvPr/>
        </p:nvSpPr>
        <p:spPr>
          <a:xfrm>
            <a:off x="594360" y="1298448"/>
            <a:ext cx="1051560" cy="0"/>
          </a:xfrm>
          <a:prstGeom prst="line">
            <a:avLst/>
          </a:prstGeom>
          <a:noFill/>
          <a:ln w="50800">
            <a:solidFill>
              <a:srgbClr val="00498F"/>
            </a:solidFill>
            <a:prstDash val="solid"/>
            <a:headEnd type="none"/>
            <a:tailEnd type="none"/>
          </a:ln>
        </p:spPr>
        <p:txBody>
          <a:bodyPr/>
          <a:lstStyle/>
          <a:p>
            <a:endParaRPr lang="en-US"/>
          </a:p>
        </p:txBody>
      </p:sp>
      <p:sp>
        <p:nvSpPr>
          <p:cNvPr id="5" name="Text 3">
            <a:extLst>
              <a:ext uri="{FF2B5EF4-FFF2-40B4-BE49-F238E27FC236}">
                <a16:creationId xmlns:a16="http://schemas.microsoft.com/office/drawing/2014/main" id="{313DD73A-3B77-E47C-F229-B9F5B325ED41}"/>
              </a:ext>
            </a:extLst>
          </p:cNvPr>
          <p:cNvSpPr/>
          <p:nvPr/>
        </p:nvSpPr>
        <p:spPr>
          <a:xfrm>
            <a:off x="594360" y="1481328"/>
            <a:ext cx="7498080" cy="640080"/>
          </a:xfrm>
          <a:prstGeom prst="rect">
            <a:avLst/>
          </a:prstGeom>
          <a:noFill/>
          <a:ln/>
        </p:spPr>
        <p:txBody>
          <a:bodyPr wrap="square" lIns="0" tIns="0" rIns="0" bIns="0" rtlCol="0" anchor="ctr">
            <a:normAutofit/>
          </a:bodyPr>
          <a:lstStyle/>
          <a:p>
            <a:pPr marL="0" indent="0">
              <a:buNone/>
            </a:pPr>
            <a:r>
              <a:rPr lang="en-US" sz="1700">
                <a:solidFill>
                  <a:srgbClr val="5C6670"/>
                </a:solidFill>
              </a:rPr>
              <a:t>The AI Community of Practice supports faculty and staff through discussion, experimentation, practical resources, and peer collaboration.</a:t>
            </a:r>
            <a:endParaRPr lang="en-US" sz="1700"/>
          </a:p>
        </p:txBody>
      </p:sp>
      <p:sp>
        <p:nvSpPr>
          <p:cNvPr id="6" name="Shape 4">
            <a:extLst>
              <a:ext uri="{FF2B5EF4-FFF2-40B4-BE49-F238E27FC236}">
                <a16:creationId xmlns:a16="http://schemas.microsoft.com/office/drawing/2014/main" id="{B28DE5FA-1816-BCE8-DAF2-16240B6B46AD}"/>
              </a:ext>
            </a:extLst>
          </p:cNvPr>
          <p:cNvSpPr/>
          <p:nvPr/>
        </p:nvSpPr>
        <p:spPr>
          <a:xfrm>
            <a:off x="685800" y="2331720"/>
            <a:ext cx="3337560" cy="1170432"/>
          </a:xfrm>
          <a:prstGeom prst="roundRect">
            <a:avLst>
              <a:gd name="adj" fmla="val 4688"/>
            </a:avLst>
          </a:prstGeom>
          <a:solidFill>
            <a:srgbClr val="FFFFFF"/>
          </a:solidFill>
          <a:ln w="15240">
            <a:solidFill>
              <a:srgbClr val="E2E4E6"/>
            </a:solidFill>
            <a:prstDash val="solid"/>
          </a:ln>
        </p:spPr>
        <p:txBody>
          <a:bodyPr/>
          <a:lstStyle/>
          <a:p>
            <a:endParaRPr lang="en-US"/>
          </a:p>
        </p:txBody>
      </p:sp>
      <p:sp>
        <p:nvSpPr>
          <p:cNvPr id="7" name="Shape 5">
            <a:extLst>
              <a:ext uri="{FF2B5EF4-FFF2-40B4-BE49-F238E27FC236}">
                <a16:creationId xmlns:a16="http://schemas.microsoft.com/office/drawing/2014/main" id="{0B1E78E0-8E21-863C-3A35-5FC11E31B4E4}"/>
              </a:ext>
            </a:extLst>
          </p:cNvPr>
          <p:cNvSpPr/>
          <p:nvPr/>
        </p:nvSpPr>
        <p:spPr>
          <a:xfrm>
            <a:off x="685800" y="2331720"/>
            <a:ext cx="3337560" cy="73152"/>
          </a:xfrm>
          <a:prstGeom prst="rect">
            <a:avLst/>
          </a:prstGeom>
          <a:solidFill>
            <a:srgbClr val="00498F"/>
          </a:solidFill>
          <a:ln w="12700">
            <a:solidFill>
              <a:srgbClr val="00498F"/>
            </a:solidFill>
            <a:prstDash val="solid"/>
          </a:ln>
        </p:spPr>
        <p:txBody>
          <a:bodyPr/>
          <a:lstStyle/>
          <a:p>
            <a:endParaRPr lang="en-US"/>
          </a:p>
        </p:txBody>
      </p:sp>
      <p:sp>
        <p:nvSpPr>
          <p:cNvPr id="8" name="Text 6">
            <a:extLst>
              <a:ext uri="{FF2B5EF4-FFF2-40B4-BE49-F238E27FC236}">
                <a16:creationId xmlns:a16="http://schemas.microsoft.com/office/drawing/2014/main" id="{BF817265-C98A-4EE4-6F76-0012A81CD024}"/>
              </a:ext>
            </a:extLst>
          </p:cNvPr>
          <p:cNvSpPr/>
          <p:nvPr/>
        </p:nvSpPr>
        <p:spPr>
          <a:xfrm>
            <a:off x="886968" y="2496312"/>
            <a:ext cx="2935224" cy="310896"/>
          </a:xfrm>
          <a:prstGeom prst="rect">
            <a:avLst/>
          </a:prstGeom>
          <a:noFill/>
          <a:ln/>
        </p:spPr>
        <p:txBody>
          <a:bodyPr wrap="square" lIns="0" tIns="0" rIns="0" bIns="0" rtlCol="0" anchor="ctr">
            <a:normAutofit/>
          </a:bodyPr>
          <a:lstStyle/>
          <a:p>
            <a:pPr marL="0" indent="0">
              <a:buNone/>
            </a:pPr>
            <a:r>
              <a:rPr lang="en-US" sz="1550" b="1">
                <a:solidFill>
                  <a:srgbClr val="193059"/>
                </a:solidFill>
                <a:latin typeface="Aptos Display" pitchFamily="34" charset="0"/>
                <a:ea typeface="Aptos Display" pitchFamily="34" charset="-122"/>
                <a:cs typeface="Aptos Display" pitchFamily="34" charset="-120"/>
              </a:rPr>
              <a:t>Faculty Listening Session</a:t>
            </a:r>
            <a:endParaRPr lang="en-US" sz="1550"/>
          </a:p>
        </p:txBody>
      </p:sp>
      <p:sp>
        <p:nvSpPr>
          <p:cNvPr id="9" name="Text 7">
            <a:extLst>
              <a:ext uri="{FF2B5EF4-FFF2-40B4-BE49-F238E27FC236}">
                <a16:creationId xmlns:a16="http://schemas.microsoft.com/office/drawing/2014/main" id="{BD701D1A-6731-A8E7-5B11-EE24F409FAF9}"/>
              </a:ext>
            </a:extLst>
          </p:cNvPr>
          <p:cNvSpPr/>
          <p:nvPr/>
        </p:nvSpPr>
        <p:spPr>
          <a:xfrm>
            <a:off x="886968" y="2898648"/>
            <a:ext cx="2935224" cy="457200"/>
          </a:xfrm>
          <a:prstGeom prst="rect">
            <a:avLst/>
          </a:prstGeom>
          <a:noFill/>
          <a:ln/>
        </p:spPr>
        <p:txBody>
          <a:bodyPr wrap="square" lIns="254" tIns="254" rIns="254" bIns="254" rtlCol="0" anchor="t">
            <a:normAutofit fontScale="92500"/>
          </a:bodyPr>
          <a:lstStyle/>
          <a:p>
            <a:r>
              <a:rPr lang="en-US" sz="1200" b="1"/>
              <a:t>Thursday, September 24 from 2-3pm</a:t>
            </a:r>
            <a:br>
              <a:rPr lang="en-US" sz="1200" b="1"/>
            </a:br>
            <a:r>
              <a:rPr lang="en-US" sz="1200" b="1"/>
              <a:t>McWherter Library, second floor Commons</a:t>
            </a:r>
          </a:p>
        </p:txBody>
      </p:sp>
      <p:sp>
        <p:nvSpPr>
          <p:cNvPr id="10" name="Shape 8">
            <a:extLst>
              <a:ext uri="{FF2B5EF4-FFF2-40B4-BE49-F238E27FC236}">
                <a16:creationId xmlns:a16="http://schemas.microsoft.com/office/drawing/2014/main" id="{88453978-734C-883A-3688-51563610729B}"/>
              </a:ext>
            </a:extLst>
          </p:cNvPr>
          <p:cNvSpPr/>
          <p:nvPr/>
        </p:nvSpPr>
        <p:spPr>
          <a:xfrm>
            <a:off x="4370832" y="2331720"/>
            <a:ext cx="3337560" cy="1170432"/>
          </a:xfrm>
          <a:prstGeom prst="roundRect">
            <a:avLst>
              <a:gd name="adj" fmla="val 4688"/>
            </a:avLst>
          </a:prstGeom>
          <a:solidFill>
            <a:srgbClr val="FFFFFF"/>
          </a:solidFill>
          <a:ln w="15240">
            <a:solidFill>
              <a:srgbClr val="E2E4E6"/>
            </a:solidFill>
            <a:prstDash val="solid"/>
          </a:ln>
        </p:spPr>
        <p:txBody>
          <a:bodyPr/>
          <a:lstStyle/>
          <a:p>
            <a:endParaRPr lang="en-US"/>
          </a:p>
        </p:txBody>
      </p:sp>
      <p:sp>
        <p:nvSpPr>
          <p:cNvPr id="11" name="Shape 9">
            <a:extLst>
              <a:ext uri="{FF2B5EF4-FFF2-40B4-BE49-F238E27FC236}">
                <a16:creationId xmlns:a16="http://schemas.microsoft.com/office/drawing/2014/main" id="{76F427F8-AD67-43A0-5056-04778406473B}"/>
              </a:ext>
            </a:extLst>
          </p:cNvPr>
          <p:cNvSpPr/>
          <p:nvPr/>
        </p:nvSpPr>
        <p:spPr>
          <a:xfrm>
            <a:off x="4370832" y="2331720"/>
            <a:ext cx="3337560" cy="73152"/>
          </a:xfrm>
          <a:prstGeom prst="rect">
            <a:avLst/>
          </a:prstGeom>
          <a:solidFill>
            <a:srgbClr val="193059"/>
          </a:solidFill>
          <a:ln w="12700">
            <a:solidFill>
              <a:srgbClr val="193059"/>
            </a:solidFill>
            <a:prstDash val="solid"/>
          </a:ln>
        </p:spPr>
        <p:txBody>
          <a:bodyPr/>
          <a:lstStyle/>
          <a:p>
            <a:endParaRPr lang="en-US"/>
          </a:p>
        </p:txBody>
      </p:sp>
      <p:sp>
        <p:nvSpPr>
          <p:cNvPr id="12" name="Text 10">
            <a:extLst>
              <a:ext uri="{FF2B5EF4-FFF2-40B4-BE49-F238E27FC236}">
                <a16:creationId xmlns:a16="http://schemas.microsoft.com/office/drawing/2014/main" id="{F87545DE-BDC1-93E3-9352-19F6F12CCE17}"/>
              </a:ext>
            </a:extLst>
          </p:cNvPr>
          <p:cNvSpPr/>
          <p:nvPr/>
        </p:nvSpPr>
        <p:spPr>
          <a:xfrm>
            <a:off x="4572000" y="2496312"/>
            <a:ext cx="2935224" cy="310896"/>
          </a:xfrm>
          <a:prstGeom prst="rect">
            <a:avLst/>
          </a:prstGeom>
          <a:noFill/>
          <a:ln/>
        </p:spPr>
        <p:txBody>
          <a:bodyPr wrap="square" lIns="0" tIns="0" rIns="0" bIns="0" rtlCol="0" anchor="ctr">
            <a:normAutofit/>
          </a:bodyPr>
          <a:lstStyle/>
          <a:p>
            <a:pPr marL="0" indent="0">
              <a:buNone/>
            </a:pPr>
            <a:r>
              <a:rPr lang="en-US" sz="1550" b="1">
                <a:solidFill>
                  <a:srgbClr val="193059"/>
                </a:solidFill>
                <a:latin typeface="Aptos Display" pitchFamily="34" charset="0"/>
                <a:ea typeface="Aptos Display" pitchFamily="34" charset="-122"/>
                <a:cs typeface="Aptos Display" pitchFamily="34" charset="-120"/>
              </a:rPr>
              <a:t>Podcast Discussion</a:t>
            </a:r>
            <a:endParaRPr lang="en-US" sz="1550"/>
          </a:p>
        </p:txBody>
      </p:sp>
      <p:sp>
        <p:nvSpPr>
          <p:cNvPr id="13" name="Text 11">
            <a:extLst>
              <a:ext uri="{FF2B5EF4-FFF2-40B4-BE49-F238E27FC236}">
                <a16:creationId xmlns:a16="http://schemas.microsoft.com/office/drawing/2014/main" id="{F25A20BE-4CDE-1E85-EDF8-92750C24E49F}"/>
              </a:ext>
            </a:extLst>
          </p:cNvPr>
          <p:cNvSpPr/>
          <p:nvPr/>
        </p:nvSpPr>
        <p:spPr>
          <a:xfrm>
            <a:off x="4572000" y="2898648"/>
            <a:ext cx="2935224" cy="457200"/>
          </a:xfrm>
          <a:prstGeom prst="rect">
            <a:avLst/>
          </a:prstGeom>
          <a:noFill/>
          <a:ln/>
        </p:spPr>
        <p:txBody>
          <a:bodyPr wrap="square" lIns="254" tIns="254" rIns="254" bIns="254" rtlCol="0" anchor="t">
            <a:normAutofit fontScale="92500"/>
          </a:bodyPr>
          <a:lstStyle/>
          <a:p>
            <a:r>
              <a:rPr lang="en-US" sz="1200" b="1"/>
              <a:t>Wednesday, October 21 from noon-1</a:t>
            </a:r>
            <a:br>
              <a:rPr lang="en-US" sz="1200" b="1"/>
            </a:br>
            <a:r>
              <a:rPr lang="en-US" sz="1200" b="1"/>
              <a:t>McWherter Library, second floor Commons</a:t>
            </a:r>
          </a:p>
        </p:txBody>
      </p:sp>
      <p:sp>
        <p:nvSpPr>
          <p:cNvPr id="14" name="Shape 12">
            <a:extLst>
              <a:ext uri="{FF2B5EF4-FFF2-40B4-BE49-F238E27FC236}">
                <a16:creationId xmlns:a16="http://schemas.microsoft.com/office/drawing/2014/main" id="{FB8060B1-860F-48A9-1250-C7149257AA5E}"/>
              </a:ext>
            </a:extLst>
          </p:cNvPr>
          <p:cNvSpPr/>
          <p:nvPr/>
        </p:nvSpPr>
        <p:spPr>
          <a:xfrm>
            <a:off x="2591604" y="3749040"/>
            <a:ext cx="3337560" cy="1170432"/>
          </a:xfrm>
          <a:prstGeom prst="roundRect">
            <a:avLst>
              <a:gd name="adj" fmla="val 4688"/>
            </a:avLst>
          </a:prstGeom>
          <a:solidFill>
            <a:srgbClr val="FFFFFF"/>
          </a:solidFill>
          <a:ln w="15240">
            <a:solidFill>
              <a:srgbClr val="E2E4E6"/>
            </a:solidFill>
            <a:prstDash val="solid"/>
          </a:ln>
        </p:spPr>
        <p:txBody>
          <a:bodyPr/>
          <a:lstStyle/>
          <a:p>
            <a:endParaRPr lang="en-US"/>
          </a:p>
        </p:txBody>
      </p:sp>
      <p:sp>
        <p:nvSpPr>
          <p:cNvPr id="15" name="Shape 13">
            <a:extLst>
              <a:ext uri="{FF2B5EF4-FFF2-40B4-BE49-F238E27FC236}">
                <a16:creationId xmlns:a16="http://schemas.microsoft.com/office/drawing/2014/main" id="{6FAF7C36-9699-0EB0-04EC-0AACE40009F3}"/>
              </a:ext>
            </a:extLst>
          </p:cNvPr>
          <p:cNvSpPr/>
          <p:nvPr/>
        </p:nvSpPr>
        <p:spPr>
          <a:xfrm>
            <a:off x="2591604" y="3749040"/>
            <a:ext cx="3337560" cy="73152"/>
          </a:xfrm>
          <a:prstGeom prst="rect">
            <a:avLst/>
          </a:prstGeom>
          <a:solidFill>
            <a:srgbClr val="00498F"/>
          </a:solidFill>
          <a:ln w="12700">
            <a:solidFill>
              <a:srgbClr val="00498F"/>
            </a:solidFill>
            <a:prstDash val="solid"/>
          </a:ln>
        </p:spPr>
        <p:txBody>
          <a:bodyPr/>
          <a:lstStyle/>
          <a:p>
            <a:endParaRPr lang="en-US"/>
          </a:p>
        </p:txBody>
      </p:sp>
      <p:sp>
        <p:nvSpPr>
          <p:cNvPr id="16" name="Text 14">
            <a:extLst>
              <a:ext uri="{FF2B5EF4-FFF2-40B4-BE49-F238E27FC236}">
                <a16:creationId xmlns:a16="http://schemas.microsoft.com/office/drawing/2014/main" id="{980816EC-2A86-2492-ACFB-EBFA44983B0A}"/>
              </a:ext>
            </a:extLst>
          </p:cNvPr>
          <p:cNvSpPr/>
          <p:nvPr/>
        </p:nvSpPr>
        <p:spPr>
          <a:xfrm>
            <a:off x="2792772" y="3913632"/>
            <a:ext cx="2935224" cy="310896"/>
          </a:xfrm>
          <a:prstGeom prst="rect">
            <a:avLst/>
          </a:prstGeom>
          <a:noFill/>
          <a:ln/>
        </p:spPr>
        <p:txBody>
          <a:bodyPr wrap="square" lIns="0" tIns="0" rIns="0" bIns="0" rtlCol="0" anchor="ctr">
            <a:normAutofit/>
          </a:bodyPr>
          <a:lstStyle/>
          <a:p>
            <a:pPr marL="0" indent="0">
              <a:buNone/>
            </a:pPr>
            <a:r>
              <a:rPr lang="en-US" sz="1550" b="1">
                <a:solidFill>
                  <a:srgbClr val="193059"/>
                </a:solidFill>
                <a:latin typeface="Aptos Display" pitchFamily="34" charset="0"/>
                <a:ea typeface="Aptos Display" pitchFamily="34" charset="-122"/>
                <a:cs typeface="Aptos Display" pitchFamily="34" charset="-120"/>
              </a:rPr>
              <a:t>Canvas </a:t>
            </a:r>
            <a:r>
              <a:rPr lang="en-US" sz="1550" b="1" err="1">
                <a:solidFill>
                  <a:srgbClr val="193059"/>
                </a:solidFill>
                <a:latin typeface="Aptos Display" pitchFamily="34" charset="0"/>
                <a:ea typeface="Aptos Display" pitchFamily="34" charset="-122"/>
                <a:cs typeface="Aptos Display" pitchFamily="34" charset="-120"/>
              </a:rPr>
              <a:t>IgniteAI</a:t>
            </a:r>
            <a:r>
              <a:rPr lang="en-US" sz="1550" b="1">
                <a:solidFill>
                  <a:srgbClr val="193059"/>
                </a:solidFill>
                <a:latin typeface="Aptos Display" pitchFamily="34" charset="0"/>
                <a:ea typeface="Aptos Display" pitchFamily="34" charset="-122"/>
                <a:cs typeface="Aptos Display" pitchFamily="34" charset="-120"/>
              </a:rPr>
              <a:t> Tools Workshop</a:t>
            </a:r>
            <a:endParaRPr lang="en-US" sz="1550"/>
          </a:p>
        </p:txBody>
      </p:sp>
      <p:sp>
        <p:nvSpPr>
          <p:cNvPr id="17" name="Text 15">
            <a:extLst>
              <a:ext uri="{FF2B5EF4-FFF2-40B4-BE49-F238E27FC236}">
                <a16:creationId xmlns:a16="http://schemas.microsoft.com/office/drawing/2014/main" id="{539DD571-00EA-C023-9F27-06421DC4D95C}"/>
              </a:ext>
            </a:extLst>
          </p:cNvPr>
          <p:cNvSpPr/>
          <p:nvPr/>
        </p:nvSpPr>
        <p:spPr>
          <a:xfrm>
            <a:off x="2792772" y="4315968"/>
            <a:ext cx="2935224" cy="457200"/>
          </a:xfrm>
          <a:prstGeom prst="rect">
            <a:avLst/>
          </a:prstGeom>
          <a:noFill/>
          <a:ln/>
        </p:spPr>
        <p:txBody>
          <a:bodyPr wrap="square" lIns="254" tIns="254" rIns="254" bIns="254" rtlCol="0" anchor="t">
            <a:normAutofit/>
          </a:bodyPr>
          <a:lstStyle/>
          <a:p>
            <a:r>
              <a:rPr lang="en-US" sz="1200" b="1"/>
              <a:t>Tuesday, November 10 ONLINE</a:t>
            </a:r>
          </a:p>
          <a:p>
            <a:pPr marL="0" indent="0">
              <a:buNone/>
            </a:pPr>
            <a:endParaRPr lang="en-US" sz="1150"/>
          </a:p>
        </p:txBody>
      </p:sp>
      <p:sp>
        <p:nvSpPr>
          <p:cNvPr id="22" name="Shape 20">
            <a:extLst>
              <a:ext uri="{FF2B5EF4-FFF2-40B4-BE49-F238E27FC236}">
                <a16:creationId xmlns:a16="http://schemas.microsoft.com/office/drawing/2014/main" id="{60CFCF96-7D31-A104-432D-361FEE8834F5}"/>
              </a:ext>
            </a:extLst>
          </p:cNvPr>
          <p:cNvSpPr/>
          <p:nvPr/>
        </p:nvSpPr>
        <p:spPr>
          <a:xfrm>
            <a:off x="8394192" y="1481328"/>
            <a:ext cx="2944368" cy="4005072"/>
          </a:xfrm>
          <a:prstGeom prst="roundRect">
            <a:avLst>
              <a:gd name="adj" fmla="val 1863"/>
            </a:avLst>
          </a:prstGeom>
          <a:solidFill>
            <a:srgbClr val="FFFFFF"/>
          </a:solidFill>
          <a:ln w="15240">
            <a:solidFill>
              <a:srgbClr val="E2E4E6"/>
            </a:solidFill>
            <a:prstDash val="solid"/>
          </a:ln>
        </p:spPr>
        <p:txBody>
          <a:bodyPr/>
          <a:lstStyle/>
          <a:p>
            <a:endParaRPr lang="en-US"/>
          </a:p>
        </p:txBody>
      </p:sp>
      <p:pic>
        <p:nvPicPr>
          <p:cNvPr id="23" name="Image 0" descr="/mnt/data/qr_aicop.png">
            <a:extLst>
              <a:ext uri="{FF2B5EF4-FFF2-40B4-BE49-F238E27FC236}">
                <a16:creationId xmlns:a16="http://schemas.microsoft.com/office/drawing/2014/main" id="{B8F3464A-5BDC-CEFD-F43F-AD4F9F251B29}"/>
              </a:ext>
            </a:extLst>
          </p:cNvPr>
          <p:cNvPicPr>
            <a:picLocks noChangeAspect="1"/>
          </p:cNvPicPr>
          <p:nvPr/>
        </p:nvPicPr>
        <p:blipFill>
          <a:blip r:embed="rId3"/>
          <a:stretch>
            <a:fillRect/>
          </a:stretch>
        </p:blipFill>
        <p:spPr>
          <a:xfrm>
            <a:off x="8842248" y="1828800"/>
            <a:ext cx="2057400" cy="2057400"/>
          </a:xfrm>
          <a:prstGeom prst="rect">
            <a:avLst/>
          </a:prstGeom>
        </p:spPr>
      </p:pic>
      <p:sp>
        <p:nvSpPr>
          <p:cNvPr id="24" name="Text 21">
            <a:extLst>
              <a:ext uri="{FF2B5EF4-FFF2-40B4-BE49-F238E27FC236}">
                <a16:creationId xmlns:a16="http://schemas.microsoft.com/office/drawing/2014/main" id="{45B00DE2-EF01-BE39-594D-C40F17F782A6}"/>
              </a:ext>
            </a:extLst>
          </p:cNvPr>
          <p:cNvSpPr/>
          <p:nvPr/>
        </p:nvSpPr>
        <p:spPr>
          <a:xfrm>
            <a:off x="8631936" y="4069080"/>
            <a:ext cx="2468880" cy="640080"/>
          </a:xfrm>
          <a:prstGeom prst="rect">
            <a:avLst/>
          </a:prstGeom>
          <a:noFill/>
          <a:ln/>
        </p:spPr>
        <p:txBody>
          <a:bodyPr wrap="square" lIns="0" tIns="0" rIns="0" bIns="0" rtlCol="0" anchor="ctr">
            <a:normAutofit/>
          </a:bodyPr>
          <a:lstStyle/>
          <a:p>
            <a:pPr marL="0" indent="0" algn="ctr">
              <a:buNone/>
            </a:pPr>
            <a:r>
              <a:rPr lang="en-US" sz="1600" b="1" dirty="0">
                <a:solidFill>
                  <a:srgbClr val="193059"/>
                </a:solidFill>
              </a:rPr>
              <a:t>See upcoming events and join the mailing list</a:t>
            </a:r>
            <a:endParaRPr lang="en-US" sz="1600" dirty="0"/>
          </a:p>
        </p:txBody>
      </p:sp>
      <p:sp>
        <p:nvSpPr>
          <p:cNvPr id="25" name="Text 22">
            <a:extLst>
              <a:ext uri="{FF2B5EF4-FFF2-40B4-BE49-F238E27FC236}">
                <a16:creationId xmlns:a16="http://schemas.microsoft.com/office/drawing/2014/main" id="{37F78D63-B0E1-C3CC-2915-E1A222BA25F8}"/>
              </a:ext>
            </a:extLst>
          </p:cNvPr>
          <p:cNvSpPr/>
          <p:nvPr/>
        </p:nvSpPr>
        <p:spPr>
          <a:xfrm>
            <a:off x="8394192" y="4818042"/>
            <a:ext cx="2944368" cy="326700"/>
          </a:xfrm>
          <a:prstGeom prst="rect">
            <a:avLst/>
          </a:prstGeom>
          <a:noFill/>
          <a:ln/>
        </p:spPr>
        <p:txBody>
          <a:bodyPr wrap="square" lIns="0" tIns="0" rIns="0" bIns="0" rtlCol="0" anchor="ctr">
            <a:normAutofit/>
          </a:bodyPr>
          <a:lstStyle/>
          <a:p>
            <a:pPr marL="0" indent="0" algn="ctr">
              <a:buNone/>
            </a:pPr>
            <a:r>
              <a:rPr lang="en-US" sz="1000" b="1" u="sng" dirty="0">
                <a:solidFill>
                  <a:srgbClr val="00498F"/>
                </a:solidFill>
                <a:uFill>
                  <a:solidFill>
                    <a:srgbClr val="00498F"/>
                  </a:solidFill>
                </a:uFill>
                <a:hlinkClick r:id="rId4">
                  <a:extLst>
                    <a:ext uri="{A12FA001-AC4F-418D-AE19-62706E023703}">
                      <ahyp:hlinkClr xmlns:ahyp="http://schemas.microsoft.com/office/drawing/2018/hyperlinkcolor" val="tx"/>
                    </a:ext>
                  </a:extLst>
                </a:hlinkClick>
              </a:rPr>
              <a:t>memphis.edu/um3d/resources/aicommunity.php</a:t>
            </a:r>
            <a:endParaRPr lang="en-US" sz="1000" dirty="0"/>
          </a:p>
        </p:txBody>
      </p:sp>
      <p:sp>
        <p:nvSpPr>
          <p:cNvPr id="26" name="Shape 23">
            <a:extLst>
              <a:ext uri="{FF2B5EF4-FFF2-40B4-BE49-F238E27FC236}">
                <a16:creationId xmlns:a16="http://schemas.microsoft.com/office/drawing/2014/main" id="{F4463C57-9831-64BD-3387-AD14DF28D502}"/>
              </a:ext>
            </a:extLst>
          </p:cNvPr>
          <p:cNvSpPr/>
          <p:nvPr/>
        </p:nvSpPr>
        <p:spPr>
          <a:xfrm>
            <a:off x="594360" y="5696712"/>
            <a:ext cx="10972800" cy="457200"/>
          </a:xfrm>
          <a:prstGeom prst="roundRect">
            <a:avLst>
              <a:gd name="adj" fmla="val 16000"/>
            </a:avLst>
          </a:prstGeom>
          <a:solidFill>
            <a:srgbClr val="193059"/>
          </a:solidFill>
          <a:ln w="12700">
            <a:solidFill>
              <a:srgbClr val="193059"/>
            </a:solidFill>
            <a:prstDash val="solid"/>
          </a:ln>
        </p:spPr>
        <p:txBody>
          <a:bodyPr/>
          <a:lstStyle/>
          <a:p>
            <a:endParaRPr lang="en-US"/>
          </a:p>
        </p:txBody>
      </p:sp>
      <p:sp>
        <p:nvSpPr>
          <p:cNvPr id="27" name="Text 24">
            <a:extLst>
              <a:ext uri="{FF2B5EF4-FFF2-40B4-BE49-F238E27FC236}">
                <a16:creationId xmlns:a16="http://schemas.microsoft.com/office/drawing/2014/main" id="{D477B8DC-9A59-08E3-CBA9-533A02590945}"/>
              </a:ext>
            </a:extLst>
          </p:cNvPr>
          <p:cNvSpPr/>
          <p:nvPr/>
        </p:nvSpPr>
        <p:spPr>
          <a:xfrm>
            <a:off x="868680" y="5769864"/>
            <a:ext cx="10378440" cy="256032"/>
          </a:xfrm>
          <a:prstGeom prst="rect">
            <a:avLst/>
          </a:prstGeom>
          <a:noFill/>
          <a:ln/>
        </p:spPr>
        <p:txBody>
          <a:bodyPr wrap="square" lIns="0" tIns="0" rIns="0" bIns="0" rtlCol="0" anchor="ctr">
            <a:normAutofit/>
          </a:bodyPr>
          <a:lstStyle/>
          <a:p>
            <a:pPr marL="0" indent="0" algn="ctr">
              <a:buNone/>
            </a:pPr>
            <a:r>
              <a:rPr lang="en-US" sz="1500" b="1">
                <a:solidFill>
                  <a:srgbClr val="FFFFFF"/>
                </a:solidFill>
              </a:rPr>
              <a:t>What topic would be most useful for a future AI CoP session?</a:t>
            </a:r>
            <a:endParaRPr lang="en-US" sz="1500"/>
          </a:p>
        </p:txBody>
      </p:sp>
      <p:sp>
        <p:nvSpPr>
          <p:cNvPr id="28" name="Slide Number Placeholder 0">
            <a:extLst>
              <a:ext uri="{FF2B5EF4-FFF2-40B4-BE49-F238E27FC236}">
                <a16:creationId xmlns:a16="http://schemas.microsoft.com/office/drawing/2014/main" id="{DA93812C-7E74-C5AD-E5BC-90187262A219}"/>
              </a:ext>
            </a:extLst>
          </p:cNvPr>
          <p:cNvSpPr>
            <a:spLocks noGrp="1"/>
          </p:cNvSpPr>
          <p:nvPr>
            <p:ph type="sldNum" sz="quarter" idx="4294967295"/>
          </p:nvPr>
        </p:nvSpPr>
        <p:spPr>
          <a:xfrm>
            <a:off x="11795760" y="137160"/>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9C9EA1"/>
                </a:solidFill>
                <a:latin typeface="Aptos"/>
                <a:ea typeface="Aptos"/>
                <a:cs typeface="Aptos"/>
              </a:defRPr>
            </a:lvl1pPr>
          </a:lstStyle>
          <a:p>
            <a:pPr algn="l"/>
            <a:fld id="{F7021451-1387-4CA6-816F-3879F97B5CBC}" type="slidenum">
              <a:rPr lang="en-US" b="0"/>
              <a:t>10</a:t>
            </a:fld>
            <a:endParaRPr lang="en-US"/>
          </a:p>
        </p:txBody>
      </p:sp>
    </p:spTree>
    <p:extLst>
      <p:ext uri="{BB962C8B-B14F-4D97-AF65-F5344CB8AC3E}">
        <p14:creationId xmlns:p14="http://schemas.microsoft.com/office/powerpoint/2010/main" val="365452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94360" y="384048"/>
            <a:ext cx="4114800" cy="228600"/>
          </a:xfrm>
          <a:prstGeom prst="rect">
            <a:avLst/>
          </a:prstGeom>
          <a:noFill/>
          <a:ln/>
        </p:spPr>
        <p:txBody>
          <a:bodyPr wrap="square" lIns="0" tIns="0" rIns="0" bIns="0" rtlCol="0" anchor="ctr"/>
          <a:lstStyle/>
          <a:p>
            <a:pPr marL="0" indent="0">
              <a:buNone/>
            </a:pPr>
            <a:r>
              <a:rPr lang="en-US" sz="1100" b="1" kern="0" spc="110">
                <a:solidFill>
                  <a:srgbClr val="00498F"/>
                </a:solidFill>
                <a:latin typeface="Aptos" pitchFamily="34" charset="0"/>
                <a:ea typeface="Aptos" pitchFamily="34" charset="-122"/>
                <a:cs typeface="Aptos" pitchFamily="34" charset="-120"/>
              </a:rPr>
              <a:t>RESOURCES AND NEXT STEPS</a:t>
            </a:r>
            <a:endParaRPr lang="en-US" sz="1100"/>
          </a:p>
        </p:txBody>
      </p:sp>
      <p:sp>
        <p:nvSpPr>
          <p:cNvPr id="3" name="Text 1"/>
          <p:cNvSpPr/>
          <p:nvPr/>
        </p:nvSpPr>
        <p:spPr>
          <a:xfrm>
            <a:off x="594360" y="667512"/>
            <a:ext cx="10881360" cy="566928"/>
          </a:xfrm>
          <a:prstGeom prst="rect">
            <a:avLst/>
          </a:prstGeom>
          <a:noFill/>
          <a:ln/>
        </p:spPr>
        <p:txBody>
          <a:bodyPr wrap="square" lIns="0" tIns="0" rIns="0" bIns="0" rtlCol="0" anchor="ctr">
            <a:normAutofit/>
          </a:bodyPr>
          <a:lstStyle/>
          <a:p>
            <a:pPr marL="0" indent="0">
              <a:buNone/>
            </a:pPr>
            <a:r>
              <a:rPr lang="en-US" sz="2800" b="1" dirty="0">
                <a:solidFill>
                  <a:srgbClr val="193059"/>
                </a:solidFill>
                <a:latin typeface="Aptos Display" pitchFamily="34" charset="0"/>
                <a:ea typeface="Aptos Display" pitchFamily="34" charset="-122"/>
                <a:cs typeface="Aptos Display" pitchFamily="34" charset="-120"/>
              </a:rPr>
              <a:t>Keep the conversation going</a:t>
            </a:r>
            <a:endParaRPr lang="en-US" sz="2800" dirty="0"/>
          </a:p>
        </p:txBody>
      </p:sp>
      <p:sp>
        <p:nvSpPr>
          <p:cNvPr id="4" name="Shape 2"/>
          <p:cNvSpPr/>
          <p:nvPr/>
        </p:nvSpPr>
        <p:spPr>
          <a:xfrm>
            <a:off x="594360" y="1298448"/>
            <a:ext cx="1051560" cy="0"/>
          </a:xfrm>
          <a:prstGeom prst="line">
            <a:avLst/>
          </a:prstGeom>
          <a:noFill/>
          <a:ln w="50800">
            <a:solidFill>
              <a:srgbClr val="00498F"/>
            </a:solidFill>
            <a:prstDash val="solid"/>
            <a:headEnd type="none"/>
            <a:tailEnd type="none"/>
          </a:ln>
        </p:spPr>
        <p:txBody>
          <a:bodyPr/>
          <a:lstStyle/>
          <a:p>
            <a:endParaRPr lang="en-US"/>
          </a:p>
        </p:txBody>
      </p:sp>
      <p:sp>
        <p:nvSpPr>
          <p:cNvPr id="5" name="Shape 3"/>
          <p:cNvSpPr/>
          <p:nvPr/>
        </p:nvSpPr>
        <p:spPr>
          <a:xfrm>
            <a:off x="658368" y="1508760"/>
            <a:ext cx="7022592" cy="4160520"/>
          </a:xfrm>
          <a:prstGeom prst="roundRect">
            <a:avLst>
              <a:gd name="adj" fmla="val 1319"/>
            </a:avLst>
          </a:prstGeom>
          <a:solidFill>
            <a:srgbClr val="FFFFFF"/>
          </a:solidFill>
          <a:ln w="15240">
            <a:solidFill>
              <a:srgbClr val="E2E4E6"/>
            </a:solidFill>
            <a:prstDash val="solid"/>
          </a:ln>
        </p:spPr>
        <p:txBody>
          <a:bodyPr/>
          <a:lstStyle/>
          <a:p>
            <a:endParaRPr lang="en-US"/>
          </a:p>
        </p:txBody>
      </p:sp>
      <p:sp>
        <p:nvSpPr>
          <p:cNvPr id="6" name="Text 4"/>
          <p:cNvSpPr/>
          <p:nvPr/>
        </p:nvSpPr>
        <p:spPr>
          <a:xfrm>
            <a:off x="1972169" y="1555275"/>
            <a:ext cx="4480560" cy="420624"/>
          </a:xfrm>
          <a:prstGeom prst="rect">
            <a:avLst/>
          </a:prstGeom>
          <a:noFill/>
          <a:ln/>
        </p:spPr>
        <p:txBody>
          <a:bodyPr wrap="square" lIns="0" tIns="0" rIns="0" bIns="0" rtlCol="0" anchor="ctr">
            <a:normAutofit/>
          </a:bodyPr>
          <a:lstStyle/>
          <a:p>
            <a:pPr marL="0" indent="0" algn="ctr">
              <a:buNone/>
            </a:pPr>
            <a:r>
              <a:rPr lang="en-US" sz="2400" b="1" dirty="0">
                <a:solidFill>
                  <a:srgbClr val="193059"/>
                </a:solidFill>
              </a:rPr>
              <a:t>AI-Ready Educator Series</a:t>
            </a:r>
            <a:endParaRPr lang="en-US" sz="2400" dirty="0"/>
          </a:p>
        </p:txBody>
      </p:sp>
      <p:sp>
        <p:nvSpPr>
          <p:cNvPr id="7" name="Text 5"/>
          <p:cNvSpPr/>
          <p:nvPr/>
        </p:nvSpPr>
        <p:spPr>
          <a:xfrm>
            <a:off x="937260" y="2130552"/>
            <a:ext cx="6618958" cy="768096"/>
          </a:xfrm>
          <a:prstGeom prst="rect">
            <a:avLst/>
          </a:prstGeom>
          <a:noFill/>
          <a:ln/>
        </p:spPr>
        <p:txBody>
          <a:bodyPr wrap="square" lIns="0" tIns="0" rIns="0" bIns="0" rtlCol="0" anchor="ctr">
            <a:noAutofit/>
          </a:bodyPr>
          <a:lstStyle/>
          <a:p>
            <a:r>
              <a:rPr lang="en-US" sz="1500" dirty="0">
                <a:solidFill>
                  <a:srgbClr val="5C6670"/>
                </a:solidFill>
              </a:rPr>
              <a:t>Join the CTL IDs as we explore the evolving landscape of teaching and learning in the age of AI. We’ll meet in person with colleagues from across the university to discuss and share practical insights on thoughtfully integrating AI into your teaching practice—without sacrificing foundational skills.  </a:t>
            </a:r>
            <a:endParaRPr lang="en-US" sz="1500" dirty="0"/>
          </a:p>
        </p:txBody>
      </p:sp>
      <p:sp>
        <p:nvSpPr>
          <p:cNvPr id="8" name="Text 6"/>
          <p:cNvSpPr/>
          <p:nvPr/>
        </p:nvSpPr>
        <p:spPr>
          <a:xfrm>
            <a:off x="868680" y="3063240"/>
            <a:ext cx="6687538" cy="2496312"/>
          </a:xfrm>
          <a:prstGeom prst="rect">
            <a:avLst/>
          </a:prstGeom>
          <a:noFill/>
          <a:ln w="22225">
            <a:solidFill>
              <a:schemeClr val="accent1"/>
            </a:solidFill>
          </a:ln>
        </p:spPr>
        <p:txBody>
          <a:bodyPr wrap="square" lIns="254" tIns="254" rIns="254" bIns="254" rtlCol="0" anchor="ctr">
            <a:normAutofit fontScale="77500" lnSpcReduction="20000"/>
          </a:bodyPr>
          <a:lstStyle/>
          <a:p>
            <a:pPr algn="ctr">
              <a:buSzPct val="100000"/>
            </a:pPr>
            <a:r>
              <a:rPr lang="en-US" sz="2300" b="1" dirty="0">
                <a:solidFill>
                  <a:srgbClr val="002060"/>
                </a:solidFill>
              </a:rPr>
              <a:t>Schedule &amp; Topics</a:t>
            </a:r>
          </a:p>
          <a:p>
            <a:pPr algn="ctr">
              <a:buSzPct val="100000"/>
            </a:pPr>
            <a:r>
              <a:rPr lang="en-US" sz="2100" b="1" dirty="0"/>
              <a:t>October 22 </a:t>
            </a:r>
          </a:p>
          <a:p>
            <a:pPr algn="ctr">
              <a:buSzPct val="100000"/>
            </a:pPr>
            <a:r>
              <a:rPr lang="en-US" sz="2100" dirty="0"/>
              <a:t>AI &amp; Higher Education: Has AI Really Changed Higher Ed?</a:t>
            </a:r>
          </a:p>
          <a:p>
            <a:pPr algn="ctr">
              <a:buSzPct val="100000"/>
            </a:pPr>
            <a:r>
              <a:rPr lang="en-US" sz="2100" b="1" dirty="0"/>
              <a:t>October 29 </a:t>
            </a:r>
          </a:p>
          <a:p>
            <a:pPr algn="ctr">
              <a:buSzPct val="100000"/>
            </a:pPr>
            <a:r>
              <a:rPr lang="en-US" sz="2100" dirty="0"/>
              <a:t>AI &amp; Your Course: Where Does AI Competency Belong?</a:t>
            </a:r>
          </a:p>
          <a:p>
            <a:pPr algn="ctr">
              <a:buSzPct val="100000"/>
            </a:pPr>
            <a:r>
              <a:rPr lang="en-US" sz="2100" b="1" dirty="0"/>
              <a:t>November 5 </a:t>
            </a:r>
          </a:p>
          <a:p>
            <a:pPr algn="ctr">
              <a:buSzPct val="100000"/>
            </a:pPr>
            <a:r>
              <a:rPr lang="en-US" sz="2100" dirty="0"/>
              <a:t>AI &amp; Your Workload: Helpful or hype? Where AI Can Do the Most Good</a:t>
            </a:r>
          </a:p>
          <a:p>
            <a:pPr algn="ctr">
              <a:buSzPct val="100000"/>
            </a:pPr>
            <a:r>
              <a:rPr lang="en-US" sz="2100" b="1" dirty="0"/>
              <a:t>November 12 </a:t>
            </a:r>
          </a:p>
          <a:p>
            <a:pPr algn="ctr">
              <a:buSzPct val="100000"/>
            </a:pPr>
            <a:r>
              <a:rPr lang="en-US" sz="2100" dirty="0"/>
              <a:t>AI &amp; Your Students: What Do Students Need from Faculty Now?</a:t>
            </a:r>
          </a:p>
          <a:p>
            <a:pPr algn="ctr">
              <a:buSzPct val="100000"/>
            </a:pPr>
            <a:r>
              <a:rPr lang="en-US" sz="2100" b="1" dirty="0"/>
              <a:t>November 19 </a:t>
            </a:r>
            <a:r>
              <a:rPr lang="en-US" sz="2100" dirty="0"/>
              <a:t>(virtual) </a:t>
            </a:r>
          </a:p>
          <a:p>
            <a:pPr algn="ctr">
              <a:buSzPct val="100000"/>
            </a:pPr>
            <a:r>
              <a:rPr lang="en-US" sz="2100" dirty="0"/>
              <a:t>AI &amp; Your Assignments: The Virtual AI Assignment Clinic</a:t>
            </a:r>
            <a:endParaRPr lang="en-US" sz="1600" dirty="0"/>
          </a:p>
        </p:txBody>
      </p:sp>
      <p:sp>
        <p:nvSpPr>
          <p:cNvPr id="9" name="Text 7"/>
          <p:cNvSpPr/>
          <p:nvPr/>
        </p:nvSpPr>
        <p:spPr>
          <a:xfrm>
            <a:off x="1005840" y="4901184"/>
            <a:ext cx="5120640" cy="320040"/>
          </a:xfrm>
          <a:prstGeom prst="rect">
            <a:avLst/>
          </a:prstGeom>
          <a:noFill/>
          <a:ln/>
        </p:spPr>
        <p:txBody>
          <a:bodyPr wrap="square" lIns="0" tIns="0" rIns="0" bIns="0" rtlCol="0" anchor="ctr"/>
          <a:lstStyle/>
          <a:p>
            <a:pPr marL="0" indent="0">
              <a:buNone/>
            </a:pPr>
            <a:endParaRPr lang="en-US" sz="1400" dirty="0"/>
          </a:p>
        </p:txBody>
      </p:sp>
      <p:sp>
        <p:nvSpPr>
          <p:cNvPr id="10" name="Shape 8"/>
          <p:cNvSpPr/>
          <p:nvPr/>
        </p:nvSpPr>
        <p:spPr>
          <a:xfrm>
            <a:off x="8028432" y="1508760"/>
            <a:ext cx="3310128" cy="4160520"/>
          </a:xfrm>
          <a:prstGeom prst="roundRect">
            <a:avLst>
              <a:gd name="adj" fmla="val 1657"/>
            </a:avLst>
          </a:prstGeom>
          <a:solidFill>
            <a:srgbClr val="EDF3F8"/>
          </a:solidFill>
          <a:ln w="15240">
            <a:solidFill>
              <a:srgbClr val="E2E4E6"/>
            </a:solidFill>
            <a:prstDash val="solid"/>
          </a:ln>
        </p:spPr>
        <p:txBody>
          <a:bodyPr/>
          <a:lstStyle/>
          <a:p>
            <a:endParaRPr lang="en-US" dirty="0"/>
          </a:p>
        </p:txBody>
      </p:sp>
      <p:pic>
        <p:nvPicPr>
          <p:cNvPr id="11" name="Image 0"/>
          <p:cNvPicPr>
            <a:picLocks noChangeAspect="1"/>
          </p:cNvPicPr>
          <p:nvPr/>
        </p:nvPicPr>
        <p:blipFill>
          <a:blip r:embed="rId3"/>
          <a:srcRect/>
          <a:stretch/>
        </p:blipFill>
        <p:spPr>
          <a:xfrm>
            <a:off x="8613648" y="1847088"/>
            <a:ext cx="2148840" cy="2148840"/>
          </a:xfrm>
          <a:prstGeom prst="rect">
            <a:avLst/>
          </a:prstGeom>
        </p:spPr>
      </p:pic>
      <p:sp>
        <p:nvSpPr>
          <p:cNvPr id="12" name="Text 9"/>
          <p:cNvSpPr/>
          <p:nvPr/>
        </p:nvSpPr>
        <p:spPr>
          <a:xfrm>
            <a:off x="8348472" y="4224528"/>
            <a:ext cx="2697480" cy="502920"/>
          </a:xfrm>
          <a:prstGeom prst="rect">
            <a:avLst/>
          </a:prstGeom>
          <a:noFill/>
          <a:ln/>
        </p:spPr>
        <p:txBody>
          <a:bodyPr wrap="square" lIns="0" tIns="0" rIns="0" bIns="0" rtlCol="0" anchor="ctr">
            <a:normAutofit lnSpcReduction="10000"/>
          </a:bodyPr>
          <a:lstStyle/>
          <a:p>
            <a:pPr marL="0" indent="0" algn="ctr">
              <a:buNone/>
            </a:pPr>
            <a:r>
              <a:rPr lang="en-US" sz="1700" b="1" dirty="0">
                <a:solidFill>
                  <a:srgbClr val="193059"/>
                </a:solidFill>
              </a:rPr>
              <a:t>More information and registration link</a:t>
            </a:r>
            <a:endParaRPr lang="en-US" sz="1700" dirty="0"/>
          </a:p>
        </p:txBody>
      </p:sp>
      <p:sp>
        <p:nvSpPr>
          <p:cNvPr id="13" name="Text 10"/>
          <p:cNvSpPr/>
          <p:nvPr/>
        </p:nvSpPr>
        <p:spPr>
          <a:xfrm>
            <a:off x="8302752" y="4956048"/>
            <a:ext cx="2883408" cy="237744"/>
          </a:xfrm>
          <a:prstGeom prst="rect">
            <a:avLst/>
          </a:prstGeom>
          <a:noFill/>
          <a:ln/>
        </p:spPr>
        <p:txBody>
          <a:bodyPr wrap="square" lIns="0" tIns="0" rIns="0" bIns="0" rtlCol="0" anchor="ctr">
            <a:normAutofit fontScale="85000" lnSpcReduction="10000"/>
          </a:bodyPr>
          <a:lstStyle/>
          <a:p>
            <a:pPr algn="ctr"/>
            <a:r>
              <a:rPr lang="en-US" sz="1100" b="1" u="sng" dirty="0">
                <a:solidFill>
                  <a:srgbClr val="00498F"/>
                </a:solidFill>
                <a:uFill>
                  <a:solidFill>
                    <a:srgbClr val="00498F"/>
                  </a:solidFill>
                </a:uFill>
              </a:rPr>
              <a:t>https://</a:t>
            </a:r>
            <a:r>
              <a:rPr lang="en-US" sz="1100" b="1" u="sng" dirty="0" err="1">
                <a:solidFill>
                  <a:srgbClr val="00498F"/>
                </a:solidFill>
                <a:uFill>
                  <a:solidFill>
                    <a:srgbClr val="00498F"/>
                  </a:solidFill>
                </a:uFill>
              </a:rPr>
              <a:t>www.memphis.edu</a:t>
            </a:r>
            <a:r>
              <a:rPr lang="en-US" sz="1100" b="1" u="sng" dirty="0">
                <a:solidFill>
                  <a:srgbClr val="00498F"/>
                </a:solidFill>
                <a:uFill>
                  <a:solidFill>
                    <a:srgbClr val="00498F"/>
                  </a:solidFill>
                </a:uFill>
              </a:rPr>
              <a:t>/um3d/events/</a:t>
            </a:r>
            <a:r>
              <a:rPr lang="en-US" sz="1100" b="1" u="sng" dirty="0" err="1">
                <a:solidFill>
                  <a:srgbClr val="00498F"/>
                </a:solidFill>
                <a:uFill>
                  <a:solidFill>
                    <a:srgbClr val="00498F"/>
                  </a:solidFill>
                </a:uFill>
              </a:rPr>
              <a:t>aiready.php</a:t>
            </a:r>
            <a:endParaRPr lang="en-US" sz="1100" dirty="0"/>
          </a:p>
        </p:txBody>
      </p:sp>
      <p:sp>
        <p:nvSpPr>
          <p:cNvPr id="14" name="Shape 11"/>
          <p:cNvSpPr/>
          <p:nvPr/>
        </p:nvSpPr>
        <p:spPr>
          <a:xfrm>
            <a:off x="594360" y="5806440"/>
            <a:ext cx="10972800" cy="457200"/>
          </a:xfrm>
          <a:prstGeom prst="roundRect">
            <a:avLst>
              <a:gd name="adj" fmla="val 16000"/>
            </a:avLst>
          </a:prstGeom>
          <a:solidFill>
            <a:srgbClr val="193059"/>
          </a:solidFill>
          <a:ln w="12700">
            <a:solidFill>
              <a:srgbClr val="193059"/>
            </a:solidFill>
            <a:prstDash val="solid"/>
          </a:ln>
        </p:spPr>
        <p:txBody>
          <a:bodyPr/>
          <a:lstStyle/>
          <a:p>
            <a:endParaRPr lang="en-US"/>
          </a:p>
        </p:txBody>
      </p:sp>
      <p:sp>
        <p:nvSpPr>
          <p:cNvPr id="15" name="Text 12"/>
          <p:cNvSpPr/>
          <p:nvPr/>
        </p:nvSpPr>
        <p:spPr>
          <a:xfrm>
            <a:off x="868680" y="5879592"/>
            <a:ext cx="10378440" cy="256032"/>
          </a:xfrm>
          <a:prstGeom prst="rect">
            <a:avLst/>
          </a:prstGeom>
          <a:noFill/>
          <a:ln/>
        </p:spPr>
        <p:txBody>
          <a:bodyPr wrap="square" lIns="0" tIns="0" rIns="0" bIns="0" rtlCol="0" anchor="ctr">
            <a:normAutofit/>
          </a:bodyPr>
          <a:lstStyle/>
          <a:p>
            <a:pPr marL="0" indent="0" algn="ctr">
              <a:buNone/>
            </a:pPr>
            <a:r>
              <a:rPr lang="en-US" sz="1500" b="1" dirty="0">
                <a:solidFill>
                  <a:srgbClr val="FFFFFF"/>
                </a:solidFill>
              </a:rPr>
              <a:t>By the end of this series, you’ll be an AI-ready educator, eager to share what you’ve learned with others in your discipline.</a:t>
            </a:r>
            <a:endParaRPr lang="en-US" sz="1500" dirty="0"/>
          </a:p>
        </p:txBody>
      </p:sp>
      <p:sp>
        <p:nvSpPr>
          <p:cNvPr id="25" name="Slide Number Placeholder 0"/>
          <p:cNvSpPr>
            <a:spLocks noGrp="1"/>
          </p:cNvSpPr>
          <p:nvPr>
            <p:ph type="sldNum" sz="quarter" idx="4294967295"/>
          </p:nvPr>
        </p:nvSpPr>
        <p:spPr>
          <a:xfrm>
            <a:off x="11795760" y="137160"/>
            <a:ext cx="800000" cy="300000"/>
          </a:xfrm>
          <a:prstGeom prst="rect">
            <a:avLst/>
          </a:prstGeom>
          <a:extLst>
            <a:ext uri="{C572A759-6A51-4108-AA02-DFA0A04FC94B}">
              <ma14:wrappingTextBoxFlag xmlns="" xmlns:ma14="http://schemas.microsoft.com/office/mac/drawingml/2011/main" val="0"/>
            </a:ext>
          </a:extLst>
        </p:spPr>
        <p:txBody>
          <a:bodyPr/>
          <a:lstStyle>
            <a:lvl1pPr>
              <a:defRPr sz="900">
                <a:solidFill>
                  <a:srgbClr val="9C9EA1"/>
                </a:solidFill>
                <a:latin typeface="Aptos"/>
                <a:ea typeface="Aptos"/>
                <a:cs typeface="Aptos"/>
              </a:defRPr>
            </a:lvl1pPr>
          </a:lstStyle>
          <a:p>
            <a:pPr algn="l"/>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676AE-88DE-145D-4BC9-7A217CB693E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6C0B27A-5535-E8EC-2EAA-595D2018EE1B}"/>
              </a:ext>
            </a:extLst>
          </p:cNvPr>
          <p:cNvSpPr/>
          <p:nvPr/>
        </p:nvSpPr>
        <p:spPr>
          <a:xfrm>
            <a:off x="594360" y="384048"/>
            <a:ext cx="4114800" cy="228600"/>
          </a:xfrm>
          <a:prstGeom prst="rect">
            <a:avLst/>
          </a:prstGeom>
          <a:noFill/>
          <a:ln/>
        </p:spPr>
        <p:txBody>
          <a:bodyPr wrap="square" lIns="0" tIns="0" rIns="0" bIns="0" rtlCol="0" anchor="ctr"/>
          <a:lstStyle/>
          <a:p>
            <a:pPr marL="0" indent="0">
              <a:buNone/>
            </a:pPr>
            <a:r>
              <a:rPr lang="en-US" sz="1100" b="1" kern="0" spc="110">
                <a:solidFill>
                  <a:srgbClr val="00498F"/>
                </a:solidFill>
                <a:latin typeface="Aptos" pitchFamily="34" charset="0"/>
                <a:ea typeface="Aptos" pitchFamily="34" charset="-122"/>
                <a:cs typeface="Aptos" pitchFamily="34" charset="-120"/>
              </a:rPr>
              <a:t>RESOURCES AND NEXT STEPS</a:t>
            </a:r>
            <a:endParaRPr lang="en-US" sz="1100"/>
          </a:p>
        </p:txBody>
      </p:sp>
      <p:sp>
        <p:nvSpPr>
          <p:cNvPr id="3" name="Text 1">
            <a:extLst>
              <a:ext uri="{FF2B5EF4-FFF2-40B4-BE49-F238E27FC236}">
                <a16:creationId xmlns:a16="http://schemas.microsoft.com/office/drawing/2014/main" id="{2AB6E71E-850B-78EA-5FC1-090E8867B24F}"/>
              </a:ext>
            </a:extLst>
          </p:cNvPr>
          <p:cNvSpPr/>
          <p:nvPr/>
        </p:nvSpPr>
        <p:spPr>
          <a:xfrm>
            <a:off x="594360" y="667512"/>
            <a:ext cx="10881360" cy="566928"/>
          </a:xfrm>
          <a:prstGeom prst="rect">
            <a:avLst/>
          </a:prstGeom>
          <a:noFill/>
          <a:ln/>
        </p:spPr>
        <p:txBody>
          <a:bodyPr wrap="square" lIns="0" tIns="0" rIns="0" bIns="0" rtlCol="0" anchor="ctr">
            <a:normAutofit/>
          </a:bodyPr>
          <a:lstStyle/>
          <a:p>
            <a:pPr marL="0" indent="0">
              <a:buNone/>
            </a:pPr>
            <a:r>
              <a:rPr lang="en-US" sz="2800" b="1" dirty="0">
                <a:solidFill>
                  <a:srgbClr val="193059"/>
                </a:solidFill>
                <a:latin typeface="Aptos Display" pitchFamily="34" charset="0"/>
                <a:ea typeface="Aptos Display" pitchFamily="34" charset="-122"/>
                <a:cs typeface="Aptos Display" pitchFamily="34" charset="-120"/>
              </a:rPr>
              <a:t>Self Study</a:t>
            </a:r>
            <a:endParaRPr lang="en-US" sz="2800" dirty="0"/>
          </a:p>
        </p:txBody>
      </p:sp>
      <p:sp>
        <p:nvSpPr>
          <p:cNvPr id="4" name="Shape 2">
            <a:extLst>
              <a:ext uri="{FF2B5EF4-FFF2-40B4-BE49-F238E27FC236}">
                <a16:creationId xmlns:a16="http://schemas.microsoft.com/office/drawing/2014/main" id="{A5B8BC38-41FA-1AA0-9D8E-E44577BF86C0}"/>
              </a:ext>
            </a:extLst>
          </p:cNvPr>
          <p:cNvSpPr/>
          <p:nvPr/>
        </p:nvSpPr>
        <p:spPr>
          <a:xfrm>
            <a:off x="594360" y="1298448"/>
            <a:ext cx="1051560" cy="0"/>
          </a:xfrm>
          <a:prstGeom prst="line">
            <a:avLst/>
          </a:prstGeom>
          <a:noFill/>
          <a:ln w="50800">
            <a:solidFill>
              <a:srgbClr val="00498F"/>
            </a:solidFill>
            <a:prstDash val="solid"/>
            <a:headEnd type="none"/>
            <a:tailEnd type="none"/>
          </a:ln>
        </p:spPr>
        <p:txBody>
          <a:bodyPr/>
          <a:lstStyle/>
          <a:p>
            <a:endParaRPr lang="en-US"/>
          </a:p>
        </p:txBody>
      </p:sp>
      <p:sp>
        <p:nvSpPr>
          <p:cNvPr id="5" name="Shape 3">
            <a:extLst>
              <a:ext uri="{FF2B5EF4-FFF2-40B4-BE49-F238E27FC236}">
                <a16:creationId xmlns:a16="http://schemas.microsoft.com/office/drawing/2014/main" id="{B776584F-8101-B360-6E51-7A08C2ABD98A}"/>
              </a:ext>
            </a:extLst>
          </p:cNvPr>
          <p:cNvSpPr/>
          <p:nvPr/>
        </p:nvSpPr>
        <p:spPr>
          <a:xfrm>
            <a:off x="658368" y="1508760"/>
            <a:ext cx="7022592" cy="4160520"/>
          </a:xfrm>
          <a:prstGeom prst="roundRect">
            <a:avLst>
              <a:gd name="adj" fmla="val 1319"/>
            </a:avLst>
          </a:prstGeom>
          <a:solidFill>
            <a:srgbClr val="FFFFFF"/>
          </a:solidFill>
          <a:ln w="15240">
            <a:solidFill>
              <a:srgbClr val="E2E4E6"/>
            </a:solidFill>
            <a:prstDash val="solid"/>
          </a:ln>
        </p:spPr>
        <p:txBody>
          <a:bodyPr/>
          <a:lstStyle/>
          <a:p>
            <a:endParaRPr lang="en-US"/>
          </a:p>
        </p:txBody>
      </p:sp>
      <p:sp>
        <p:nvSpPr>
          <p:cNvPr id="6" name="Text 4">
            <a:extLst>
              <a:ext uri="{FF2B5EF4-FFF2-40B4-BE49-F238E27FC236}">
                <a16:creationId xmlns:a16="http://schemas.microsoft.com/office/drawing/2014/main" id="{1AFEFF3C-50A4-241A-293B-9C35AB046F20}"/>
              </a:ext>
            </a:extLst>
          </p:cNvPr>
          <p:cNvSpPr/>
          <p:nvPr/>
        </p:nvSpPr>
        <p:spPr>
          <a:xfrm>
            <a:off x="1005840" y="1874520"/>
            <a:ext cx="4480560" cy="420624"/>
          </a:xfrm>
          <a:prstGeom prst="rect">
            <a:avLst/>
          </a:prstGeom>
          <a:noFill/>
          <a:ln/>
        </p:spPr>
        <p:txBody>
          <a:bodyPr wrap="square" lIns="0" tIns="0" rIns="0" bIns="0" rtlCol="0" anchor="ctr">
            <a:normAutofit/>
          </a:bodyPr>
          <a:lstStyle/>
          <a:p>
            <a:pPr marL="0" indent="0">
              <a:buNone/>
            </a:pPr>
            <a:r>
              <a:rPr lang="en-US" sz="2400" b="1">
                <a:solidFill>
                  <a:srgbClr val="193059"/>
                </a:solidFill>
              </a:rPr>
              <a:t>Teaching &amp; Learning with Gen AI</a:t>
            </a:r>
            <a:endParaRPr lang="en-US" sz="2400"/>
          </a:p>
        </p:txBody>
      </p:sp>
      <p:sp>
        <p:nvSpPr>
          <p:cNvPr id="7" name="Text 5">
            <a:extLst>
              <a:ext uri="{FF2B5EF4-FFF2-40B4-BE49-F238E27FC236}">
                <a16:creationId xmlns:a16="http://schemas.microsoft.com/office/drawing/2014/main" id="{63F4CA76-2E54-B57E-295D-68653C806819}"/>
              </a:ext>
            </a:extLst>
          </p:cNvPr>
          <p:cNvSpPr/>
          <p:nvPr/>
        </p:nvSpPr>
        <p:spPr>
          <a:xfrm>
            <a:off x="1005840" y="2404872"/>
            <a:ext cx="5257800" cy="438912"/>
          </a:xfrm>
          <a:prstGeom prst="rect">
            <a:avLst/>
          </a:prstGeom>
          <a:noFill/>
          <a:ln/>
        </p:spPr>
        <p:txBody>
          <a:bodyPr wrap="square" lIns="0" tIns="0" rIns="0" bIns="0" rtlCol="0" anchor="ctr">
            <a:normAutofit fontScale="92500" lnSpcReduction="10000"/>
          </a:bodyPr>
          <a:lstStyle/>
          <a:p>
            <a:pPr marL="0" indent="0">
              <a:buNone/>
            </a:pPr>
            <a:r>
              <a:rPr lang="en-US" sz="1600">
                <a:solidFill>
                  <a:srgbClr val="5C6670"/>
                </a:solidFill>
              </a:rPr>
              <a:t>Enroll in our self-paced Canvas course for University of Memphis faculty and staff</a:t>
            </a:r>
            <a:endParaRPr lang="en-US" sz="1600"/>
          </a:p>
        </p:txBody>
      </p:sp>
      <p:sp>
        <p:nvSpPr>
          <p:cNvPr id="8" name="Text 6">
            <a:extLst>
              <a:ext uri="{FF2B5EF4-FFF2-40B4-BE49-F238E27FC236}">
                <a16:creationId xmlns:a16="http://schemas.microsoft.com/office/drawing/2014/main" id="{CBACDD0F-47A5-C7BB-1500-F97392C77D6A}"/>
              </a:ext>
            </a:extLst>
          </p:cNvPr>
          <p:cNvSpPr/>
          <p:nvPr/>
        </p:nvSpPr>
        <p:spPr>
          <a:xfrm>
            <a:off x="1005840" y="3063240"/>
            <a:ext cx="5257800" cy="1508760"/>
          </a:xfrm>
          <a:prstGeom prst="rect">
            <a:avLst/>
          </a:prstGeom>
          <a:noFill/>
          <a:ln/>
        </p:spPr>
        <p:txBody>
          <a:bodyPr wrap="square" lIns="254" tIns="254" rIns="254" bIns="254" rtlCol="0" anchor="ctr">
            <a:normAutofit/>
          </a:bodyPr>
          <a:lstStyle/>
          <a:p>
            <a:pPr marL="203200" indent="-203200">
              <a:buSzPct val="100000"/>
              <a:buChar char="•"/>
            </a:pPr>
            <a:r>
              <a:rPr lang="en-US" sz="1600">
                <a:solidFill>
                  <a:srgbClr val="17202A"/>
                </a:solidFill>
              </a:rPr>
              <a:t>Build practical AI literacy</a:t>
            </a:r>
            <a:endParaRPr lang="en-US" sz="1600"/>
          </a:p>
          <a:p>
            <a:pPr marL="203200" indent="-203200">
              <a:buSzPct val="100000"/>
              <a:buChar char="•"/>
            </a:pPr>
            <a:r>
              <a:rPr lang="en-US" sz="1600">
                <a:solidFill>
                  <a:srgbClr val="17202A"/>
                </a:solidFill>
              </a:rPr>
              <a:t>Explore teaching and assessment strategies</a:t>
            </a:r>
            <a:endParaRPr lang="en-US" sz="1600"/>
          </a:p>
          <a:p>
            <a:pPr marL="203200" indent="-203200">
              <a:buSzPct val="100000"/>
              <a:buChar char="•"/>
            </a:pPr>
            <a:r>
              <a:rPr lang="en-US" sz="1600">
                <a:solidFill>
                  <a:srgbClr val="17202A"/>
                </a:solidFill>
              </a:rPr>
              <a:t>Review responsible-use considerations</a:t>
            </a:r>
            <a:endParaRPr lang="en-US" sz="1600"/>
          </a:p>
          <a:p>
            <a:pPr marL="203200" indent="-203200">
              <a:buSzPct val="100000"/>
              <a:buChar char="•"/>
            </a:pPr>
            <a:r>
              <a:rPr lang="en-US" sz="1600">
                <a:solidFill>
                  <a:srgbClr val="17202A"/>
                </a:solidFill>
              </a:rPr>
              <a:t>Return anytime as your questions evolve</a:t>
            </a:r>
            <a:endParaRPr lang="en-US" sz="1600"/>
          </a:p>
        </p:txBody>
      </p:sp>
      <p:sp>
        <p:nvSpPr>
          <p:cNvPr id="9" name="Text 7">
            <a:extLst>
              <a:ext uri="{FF2B5EF4-FFF2-40B4-BE49-F238E27FC236}">
                <a16:creationId xmlns:a16="http://schemas.microsoft.com/office/drawing/2014/main" id="{253D248B-364D-F02F-358A-0640EA59A3F5}"/>
              </a:ext>
            </a:extLst>
          </p:cNvPr>
          <p:cNvSpPr/>
          <p:nvPr/>
        </p:nvSpPr>
        <p:spPr>
          <a:xfrm>
            <a:off x="1005840" y="4901184"/>
            <a:ext cx="5120640" cy="320040"/>
          </a:xfrm>
          <a:prstGeom prst="rect">
            <a:avLst/>
          </a:prstGeom>
          <a:noFill/>
          <a:ln/>
        </p:spPr>
        <p:txBody>
          <a:bodyPr wrap="square" lIns="0" tIns="0" rIns="0" bIns="0" rtlCol="0" anchor="ctr"/>
          <a:lstStyle/>
          <a:p>
            <a:pPr marL="0" indent="0">
              <a:buNone/>
            </a:pPr>
            <a:r>
              <a:rPr lang="en-US" sz="1400" b="1">
                <a:solidFill>
                  <a:srgbClr val="00498F"/>
                </a:solidFill>
              </a:rPr>
              <a:t>Self-enroll with your UofM account.</a:t>
            </a:r>
            <a:endParaRPr lang="en-US" sz="1400"/>
          </a:p>
        </p:txBody>
      </p:sp>
      <p:sp>
        <p:nvSpPr>
          <p:cNvPr id="10" name="Shape 8">
            <a:extLst>
              <a:ext uri="{FF2B5EF4-FFF2-40B4-BE49-F238E27FC236}">
                <a16:creationId xmlns:a16="http://schemas.microsoft.com/office/drawing/2014/main" id="{14134B1F-866D-E33C-079D-4E0FB4FCF9D6}"/>
              </a:ext>
            </a:extLst>
          </p:cNvPr>
          <p:cNvSpPr/>
          <p:nvPr/>
        </p:nvSpPr>
        <p:spPr>
          <a:xfrm>
            <a:off x="8028432" y="1508760"/>
            <a:ext cx="3310128" cy="4160520"/>
          </a:xfrm>
          <a:prstGeom prst="roundRect">
            <a:avLst>
              <a:gd name="adj" fmla="val 1657"/>
            </a:avLst>
          </a:prstGeom>
          <a:solidFill>
            <a:srgbClr val="EDF3F8"/>
          </a:solidFill>
          <a:ln w="15240">
            <a:solidFill>
              <a:srgbClr val="E2E4E6"/>
            </a:solidFill>
            <a:prstDash val="solid"/>
          </a:ln>
        </p:spPr>
        <p:txBody>
          <a:bodyPr/>
          <a:lstStyle/>
          <a:p>
            <a:endParaRPr lang="en-US"/>
          </a:p>
        </p:txBody>
      </p:sp>
      <p:pic>
        <p:nvPicPr>
          <p:cNvPr id="11" name="Image 0" descr="/mnt/data/qr_canvas.png">
            <a:extLst>
              <a:ext uri="{FF2B5EF4-FFF2-40B4-BE49-F238E27FC236}">
                <a16:creationId xmlns:a16="http://schemas.microsoft.com/office/drawing/2014/main" id="{1B146D38-2E28-3C3E-5146-D446D26CF6DE}"/>
              </a:ext>
            </a:extLst>
          </p:cNvPr>
          <p:cNvPicPr>
            <a:picLocks noChangeAspect="1"/>
          </p:cNvPicPr>
          <p:nvPr/>
        </p:nvPicPr>
        <p:blipFill>
          <a:blip r:embed="rId3"/>
          <a:stretch>
            <a:fillRect/>
          </a:stretch>
        </p:blipFill>
        <p:spPr>
          <a:xfrm>
            <a:off x="8613648" y="1847088"/>
            <a:ext cx="2148840" cy="2148840"/>
          </a:xfrm>
          <a:prstGeom prst="rect">
            <a:avLst/>
          </a:prstGeom>
        </p:spPr>
      </p:pic>
      <p:sp>
        <p:nvSpPr>
          <p:cNvPr id="12" name="Text 9">
            <a:extLst>
              <a:ext uri="{FF2B5EF4-FFF2-40B4-BE49-F238E27FC236}">
                <a16:creationId xmlns:a16="http://schemas.microsoft.com/office/drawing/2014/main" id="{42C79595-42C2-F06D-2FD0-5D7A02F86805}"/>
              </a:ext>
            </a:extLst>
          </p:cNvPr>
          <p:cNvSpPr/>
          <p:nvPr/>
        </p:nvSpPr>
        <p:spPr>
          <a:xfrm>
            <a:off x="8348472" y="4224528"/>
            <a:ext cx="2697480" cy="502920"/>
          </a:xfrm>
          <a:prstGeom prst="rect">
            <a:avLst/>
          </a:prstGeom>
          <a:noFill/>
          <a:ln/>
        </p:spPr>
        <p:txBody>
          <a:bodyPr wrap="square" lIns="0" tIns="0" rIns="0" bIns="0" rtlCol="0" anchor="ctr">
            <a:normAutofit lnSpcReduction="10000"/>
          </a:bodyPr>
          <a:lstStyle/>
          <a:p>
            <a:pPr marL="0" indent="0" algn="ctr">
              <a:buNone/>
            </a:pPr>
            <a:r>
              <a:rPr lang="en-US" sz="1700" b="1">
                <a:solidFill>
                  <a:srgbClr val="193059"/>
                </a:solidFill>
              </a:rPr>
              <a:t>Open the self-paced Canvas course</a:t>
            </a:r>
            <a:endParaRPr lang="en-US" sz="1700"/>
          </a:p>
        </p:txBody>
      </p:sp>
      <p:sp>
        <p:nvSpPr>
          <p:cNvPr id="13" name="Text 10">
            <a:extLst>
              <a:ext uri="{FF2B5EF4-FFF2-40B4-BE49-F238E27FC236}">
                <a16:creationId xmlns:a16="http://schemas.microsoft.com/office/drawing/2014/main" id="{95458756-934D-F85B-A7B3-5C96AF2D5100}"/>
              </a:ext>
            </a:extLst>
          </p:cNvPr>
          <p:cNvSpPr/>
          <p:nvPr/>
        </p:nvSpPr>
        <p:spPr>
          <a:xfrm>
            <a:off x="8302752" y="4956048"/>
            <a:ext cx="2779776" cy="237744"/>
          </a:xfrm>
          <a:prstGeom prst="rect">
            <a:avLst/>
          </a:prstGeom>
          <a:noFill/>
          <a:ln/>
        </p:spPr>
        <p:txBody>
          <a:bodyPr wrap="square" lIns="0" tIns="0" rIns="0" bIns="0" rtlCol="0" anchor="ctr">
            <a:normAutofit/>
          </a:bodyPr>
          <a:lstStyle/>
          <a:p>
            <a:pPr marL="0" indent="0" algn="ctr">
              <a:buNone/>
            </a:pPr>
            <a:r>
              <a:rPr lang="en-US" sz="1100" b="1" u="sng">
                <a:solidFill>
                  <a:srgbClr val="00498F"/>
                </a:solidFill>
                <a:uFill>
                  <a:solidFill>
                    <a:srgbClr val="00498F"/>
                  </a:solidFill>
                </a:uFill>
                <a:hlinkClick r:id="rId4">
                  <a:extLst>
                    <a:ext uri="{A12FA001-AC4F-418D-AE19-62706E023703}">
                      <ahyp:hlinkClr xmlns:ahyp="http://schemas.microsoft.com/office/drawing/2018/hyperlinkcolor" val="tx"/>
                    </a:ext>
                  </a:extLst>
                </a:hlinkClick>
              </a:rPr>
              <a:t>memphis.instructure.com/enroll/LAMGCJ</a:t>
            </a:r>
            <a:endParaRPr lang="en-US" sz="1100"/>
          </a:p>
        </p:txBody>
      </p:sp>
      <p:sp>
        <p:nvSpPr>
          <p:cNvPr id="14" name="Shape 11">
            <a:extLst>
              <a:ext uri="{FF2B5EF4-FFF2-40B4-BE49-F238E27FC236}">
                <a16:creationId xmlns:a16="http://schemas.microsoft.com/office/drawing/2014/main" id="{9639717A-D471-77CC-2E8B-DF5CD618B685}"/>
              </a:ext>
            </a:extLst>
          </p:cNvPr>
          <p:cNvSpPr/>
          <p:nvPr/>
        </p:nvSpPr>
        <p:spPr>
          <a:xfrm>
            <a:off x="594360" y="5806440"/>
            <a:ext cx="10972800" cy="457200"/>
          </a:xfrm>
          <a:prstGeom prst="roundRect">
            <a:avLst>
              <a:gd name="adj" fmla="val 16000"/>
            </a:avLst>
          </a:prstGeom>
          <a:solidFill>
            <a:srgbClr val="193059"/>
          </a:solidFill>
          <a:ln w="12700">
            <a:solidFill>
              <a:srgbClr val="193059"/>
            </a:solidFill>
            <a:prstDash val="solid"/>
          </a:ln>
        </p:spPr>
        <p:txBody>
          <a:bodyPr/>
          <a:lstStyle/>
          <a:p>
            <a:endParaRPr lang="en-US"/>
          </a:p>
        </p:txBody>
      </p:sp>
      <p:sp>
        <p:nvSpPr>
          <p:cNvPr id="15" name="Text 12">
            <a:extLst>
              <a:ext uri="{FF2B5EF4-FFF2-40B4-BE49-F238E27FC236}">
                <a16:creationId xmlns:a16="http://schemas.microsoft.com/office/drawing/2014/main" id="{547CA25F-A428-DE9B-C75F-D8FB1056F853}"/>
              </a:ext>
            </a:extLst>
          </p:cNvPr>
          <p:cNvSpPr/>
          <p:nvPr/>
        </p:nvSpPr>
        <p:spPr>
          <a:xfrm>
            <a:off x="868680" y="5879592"/>
            <a:ext cx="10378440" cy="256032"/>
          </a:xfrm>
          <a:prstGeom prst="rect">
            <a:avLst/>
          </a:prstGeom>
          <a:noFill/>
          <a:ln/>
        </p:spPr>
        <p:txBody>
          <a:bodyPr wrap="square" lIns="0" tIns="0" rIns="0" bIns="0" rtlCol="0" anchor="ctr">
            <a:normAutofit/>
          </a:bodyPr>
          <a:lstStyle/>
          <a:p>
            <a:pPr marL="0" indent="0" algn="ctr">
              <a:buNone/>
            </a:pPr>
            <a:r>
              <a:rPr lang="en-US" sz="1500" b="1">
                <a:solidFill>
                  <a:srgbClr val="FFFFFF"/>
                </a:solidFill>
              </a:rPr>
              <a:t>Bring one assignment, assessment, or syllabus statement you want to reconsider.</a:t>
            </a:r>
            <a:endParaRPr lang="en-US" sz="1500"/>
          </a:p>
        </p:txBody>
      </p:sp>
      <p:sp>
        <p:nvSpPr>
          <p:cNvPr id="25" name="Slide Number Placeholder 0">
            <a:extLst>
              <a:ext uri="{FF2B5EF4-FFF2-40B4-BE49-F238E27FC236}">
                <a16:creationId xmlns:a16="http://schemas.microsoft.com/office/drawing/2014/main" id="{5684804F-B5BE-9E63-1E1B-B4E1D4ABF43B}"/>
              </a:ext>
            </a:extLst>
          </p:cNvPr>
          <p:cNvSpPr>
            <a:spLocks noGrp="1"/>
          </p:cNvSpPr>
          <p:nvPr>
            <p:ph type="sldNum" sz="quarter" idx="4294967295"/>
          </p:nvPr>
        </p:nvSpPr>
        <p:spPr>
          <a:xfrm>
            <a:off x="11795760" y="137160"/>
            <a:ext cx="800000" cy="300000"/>
          </a:xfrm>
          <a:prstGeom prst="rect">
            <a:avLst/>
          </a:prstGeom>
          <a:extLst>
            <a:ext uri="{C572A759-6A51-4108-AA02-DFA0A04FC94B}">
              <ma14:wrappingTextBoxFlag xmlns:ma14="http://schemas.microsoft.com/office/mac/drawingml/2011/main" xmlns="" val="0"/>
            </a:ext>
          </a:extLst>
        </p:spPr>
        <p:txBody>
          <a:bodyPr/>
          <a:lstStyle>
            <a:lvl1pPr>
              <a:defRPr sz="900">
                <a:solidFill>
                  <a:srgbClr val="9C9EA1"/>
                </a:solidFill>
                <a:latin typeface="Aptos"/>
                <a:ea typeface="Aptos"/>
                <a:cs typeface="Aptos"/>
              </a:defRPr>
            </a:lvl1pPr>
          </a:lstStyle>
          <a:p>
            <a:pPr algn="l"/>
            <a:fld id="{F7021451-1387-4CA6-816F-3879F97B5CBC}" type="slidenum">
              <a:rPr lang="en-US" b="0"/>
              <a:t>12</a:t>
            </a:fld>
            <a:endParaRPr lang="en-US"/>
          </a:p>
        </p:txBody>
      </p:sp>
    </p:spTree>
    <p:extLst>
      <p:ext uri="{BB962C8B-B14F-4D97-AF65-F5344CB8AC3E}">
        <p14:creationId xmlns:p14="http://schemas.microsoft.com/office/powerpoint/2010/main" val="22422658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1278</Words>
  <Application>Microsoft Macintosh PowerPoint</Application>
  <PresentationFormat>Widescreen</PresentationFormat>
  <Paragraphs>187</Paragraphs>
  <Slides>12</Slides>
  <Notes>12</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Memphis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AI Detection</dc:title>
  <dc:subject>Faculty conversation on AI, assessment, assignments, student perspectives, syllabus statements, and resources</dc:subject>
  <dc:creator>UM3D, University of Memphis</dc:creator>
  <cp:lastModifiedBy>Sarah Kathryn Marshall (skmrshll)</cp:lastModifiedBy>
  <cp:revision>1</cp:revision>
  <dcterms:created xsi:type="dcterms:W3CDTF">2026-08-03T20:43:29Z</dcterms:created>
  <dcterms:modified xsi:type="dcterms:W3CDTF">2026-09-24T13:28:11Z</dcterms:modified>
</cp:coreProperties>
</file>