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xlsx" ContentType="application/vnd.openxmlformats-officedocument.spreadsheetml.sheet"/>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theme/themeOverride1.xml" ContentType="application/vnd.openxmlformats-officedocument.themeOverride+xml"/>
  <Override PartName="/ppt/charts/chart4.xml" ContentType="application/vnd.openxmlformats-officedocument.drawingml.chart+xml"/>
  <Override PartName="/ppt/theme/themeOverride2.xml" ContentType="application/vnd.openxmlformats-officedocument.themeOverride+xml"/>
  <Override PartName="/ppt/drawings/drawing1.xml" ContentType="application/vnd.openxmlformats-officedocument.drawingml.chartshapes+xml"/>
  <Override PartName="/ppt/charts/chart5.xml" ContentType="application/vnd.openxmlformats-officedocument.drawingml.chart+xml"/>
  <Override PartName="/ppt/theme/themeOverride3.xml" ContentType="application/vnd.openxmlformats-officedocument.themeOverride+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91" r:id="rId3"/>
    <p:sldId id="258" r:id="rId4"/>
    <p:sldId id="293" r:id="rId5"/>
    <p:sldId id="292" r:id="rId6"/>
    <p:sldId id="275" r:id="rId7"/>
    <p:sldId id="267" r:id="rId8"/>
    <p:sldId id="262" r:id="rId9"/>
    <p:sldId id="277" r:id="rId10"/>
    <p:sldId id="294" r:id="rId11"/>
    <p:sldId id="268" r:id="rId12"/>
    <p:sldId id="322" r:id="rId13"/>
    <p:sldId id="290" r:id="rId14"/>
    <p:sldId id="295" r:id="rId15"/>
    <p:sldId id="289" r:id="rId16"/>
    <p:sldId id="297" r:id="rId17"/>
    <p:sldId id="298" r:id="rId18"/>
    <p:sldId id="299" r:id="rId19"/>
    <p:sldId id="264" r:id="rId20"/>
    <p:sldId id="304" r:id="rId21"/>
    <p:sldId id="302" r:id="rId22"/>
    <p:sldId id="305" r:id="rId23"/>
    <p:sldId id="303" r:id="rId24"/>
    <p:sldId id="306" r:id="rId25"/>
    <p:sldId id="266" r:id="rId26"/>
    <p:sldId id="309" r:id="rId27"/>
    <p:sldId id="308" r:id="rId28"/>
    <p:sldId id="307" r:id="rId29"/>
    <p:sldId id="310" r:id="rId30"/>
    <p:sldId id="269" r:id="rId31"/>
    <p:sldId id="279" r:id="rId32"/>
    <p:sldId id="312" r:id="rId33"/>
    <p:sldId id="260" r:id="rId34"/>
    <p:sldId id="270" r:id="rId35"/>
    <p:sldId id="313" r:id="rId36"/>
    <p:sldId id="281" r:id="rId37"/>
    <p:sldId id="280" r:id="rId38"/>
    <p:sldId id="314" r:id="rId39"/>
    <p:sldId id="282" r:id="rId40"/>
    <p:sldId id="283" r:id="rId41"/>
    <p:sldId id="316" r:id="rId42"/>
    <p:sldId id="284" r:id="rId43"/>
    <p:sldId id="317" r:id="rId44"/>
    <p:sldId id="318" r:id="rId45"/>
    <p:sldId id="315" r:id="rId46"/>
    <p:sldId id="319" r:id="rId47"/>
    <p:sldId id="320" r:id="rId48"/>
    <p:sldId id="321" r:id="rId49"/>
    <p:sldId id="323" r:id="rId5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60" autoAdjust="0"/>
    <p:restoredTop sz="94660"/>
  </p:normalViewPr>
  <p:slideViewPr>
    <p:cSldViewPr>
      <p:cViewPr>
        <p:scale>
          <a:sx n="116" d="100"/>
          <a:sy n="116" d="100"/>
        </p:scale>
        <p:origin x="-2000" y="-52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printerSettings" Target="printerSettings/printerSettings1.bin"/><Relationship Id="rId52" Type="http://schemas.openxmlformats.org/officeDocument/2006/relationships/presProps" Target="presProps.xml"/><Relationship Id="rId53" Type="http://schemas.openxmlformats.org/officeDocument/2006/relationships/viewProps" Target="viewProps.xml"/><Relationship Id="rId54" Type="http://schemas.openxmlformats.org/officeDocument/2006/relationships/theme" Target="theme/theme1.xml"/><Relationship Id="rId55"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_rels/chart3.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package" Target="../embeddings/Microsoft_Excel_Sheet3.xlsx"/></Relationships>
</file>

<file path=ppt/charts/_rels/chart4.xml.rels><?xml version="1.0" encoding="UTF-8" standalone="yes"?>
<Relationships xmlns="http://schemas.openxmlformats.org/package/2006/relationships"><Relationship Id="rId1" Type="http://schemas.openxmlformats.org/officeDocument/2006/relationships/themeOverride" Target="../theme/themeOverride2.xml"/><Relationship Id="rId2" Type="http://schemas.openxmlformats.org/officeDocument/2006/relationships/package" Target="../embeddings/Microsoft_Excel_Sheet4.xlsx"/><Relationship Id="rId3" Type="http://schemas.openxmlformats.org/officeDocument/2006/relationships/chartUserShapes" Target="../drawings/drawing1.xml"/></Relationships>
</file>

<file path=ppt/charts/_rels/chart5.xml.rels><?xml version="1.0" encoding="UTF-8" standalone="yes"?>
<Relationships xmlns="http://schemas.openxmlformats.org/package/2006/relationships"><Relationship Id="rId1" Type="http://schemas.openxmlformats.org/officeDocument/2006/relationships/themeOverride" Target="../theme/themeOverride3.xml"/><Relationship Id="rId2" Type="http://schemas.openxmlformats.org/officeDocument/2006/relationships/package" Target="../embeddings/Microsoft_Excel_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0104166666666667"/>
          <c:y val="0.179625"/>
          <c:w val="0.752571686351706"/>
          <c:h val="0.820375"/>
        </c:manualLayout>
      </c:layout>
      <c:pie3DChart>
        <c:varyColors val="1"/>
        <c:ser>
          <c:idx val="0"/>
          <c:order val="0"/>
          <c:tx>
            <c:strRef>
              <c:f>Sheet1!$B$1</c:f>
              <c:strCache>
                <c:ptCount val="1"/>
                <c:pt idx="0">
                  <c:v>Gender</c:v>
                </c:pt>
              </c:strCache>
            </c:strRef>
          </c:tx>
          <c:dPt>
            <c:idx val="1"/>
            <c:bubble3D val="0"/>
            <c:explosion val="5"/>
          </c:dPt>
          <c:dLbls>
            <c:showLegendKey val="0"/>
            <c:showVal val="1"/>
            <c:showCatName val="0"/>
            <c:showSerName val="0"/>
            <c:showPercent val="0"/>
            <c:showBubbleSize val="0"/>
            <c:showLeaderLines val="1"/>
          </c:dLbls>
          <c:cat>
            <c:strRef>
              <c:f>Sheet1!$A$2:$A$5</c:f>
              <c:strCache>
                <c:ptCount val="3"/>
                <c:pt idx="0">
                  <c:v>Female</c:v>
                </c:pt>
                <c:pt idx="1">
                  <c:v>Male</c:v>
                </c:pt>
                <c:pt idx="2">
                  <c:v>Other</c:v>
                </c:pt>
              </c:strCache>
            </c:strRef>
          </c:cat>
          <c:val>
            <c:numRef>
              <c:f>Sheet1!$B$2:$B$5</c:f>
              <c:numCache>
                <c:formatCode>0%</c:formatCode>
                <c:ptCount val="4"/>
                <c:pt idx="0">
                  <c:v>0.44</c:v>
                </c:pt>
                <c:pt idx="1">
                  <c:v>0.54</c:v>
                </c:pt>
                <c:pt idx="2">
                  <c:v>0.02</c:v>
                </c:pt>
              </c:numCache>
            </c:numRef>
          </c:val>
        </c:ser>
        <c:dLbls>
          <c:showLegendKey val="0"/>
          <c:showVal val="0"/>
          <c:showCatName val="0"/>
          <c:showSerName val="0"/>
          <c:showPercent val="0"/>
          <c:showBubbleSize val="0"/>
          <c:showLeaderLines val="1"/>
        </c:dLbls>
      </c:pie3DChart>
    </c:plotArea>
    <c:legend>
      <c:legendPos val="r"/>
      <c:legendEntry>
        <c:idx val="3"/>
        <c:delete val="1"/>
      </c:legendEntry>
      <c:layout>
        <c:manualLayout>
          <c:xMode val="edge"/>
          <c:yMode val="edge"/>
          <c:x val="0.724550853018373"/>
          <c:y val="0.369622047244094"/>
          <c:w val="0.262949146981627"/>
          <c:h val="0.255285679133858"/>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0104166666666667"/>
          <c:y val="0.179625"/>
          <c:w val="0.752571686351706"/>
          <c:h val="0.820375"/>
        </c:manualLayout>
      </c:layout>
      <c:pie3DChart>
        <c:varyColors val="1"/>
        <c:ser>
          <c:idx val="0"/>
          <c:order val="0"/>
          <c:tx>
            <c:strRef>
              <c:f>Sheet1!$B$1</c:f>
              <c:strCache>
                <c:ptCount val="1"/>
                <c:pt idx="0">
                  <c:v>Column1</c:v>
                </c:pt>
              </c:strCache>
            </c:strRef>
          </c:tx>
          <c:dPt>
            <c:idx val="1"/>
            <c:bubble3D val="0"/>
            <c:explosion val="5"/>
          </c:dPt>
          <c:dLbls>
            <c:showLegendKey val="0"/>
            <c:showVal val="1"/>
            <c:showCatName val="0"/>
            <c:showSerName val="0"/>
            <c:showPercent val="0"/>
            <c:showBubbleSize val="0"/>
            <c:showLeaderLines val="1"/>
          </c:dLbls>
          <c:cat>
            <c:strRef>
              <c:f>Sheet1!$A$2:$A$6</c:f>
              <c:strCache>
                <c:ptCount val="5"/>
                <c:pt idx="0">
                  <c:v>White</c:v>
                </c:pt>
                <c:pt idx="1">
                  <c:v>Black, not Hispanic</c:v>
                </c:pt>
                <c:pt idx="2">
                  <c:v>Hispanic</c:v>
                </c:pt>
                <c:pt idx="3">
                  <c:v>Other ethnicity</c:v>
                </c:pt>
                <c:pt idx="4">
                  <c:v>Did not identify</c:v>
                </c:pt>
              </c:strCache>
            </c:strRef>
          </c:cat>
          <c:val>
            <c:numRef>
              <c:f>Sheet1!$B$2:$B$6</c:f>
              <c:numCache>
                <c:formatCode>0%</c:formatCode>
                <c:ptCount val="5"/>
                <c:pt idx="0">
                  <c:v>0.79</c:v>
                </c:pt>
                <c:pt idx="1">
                  <c:v>0.09</c:v>
                </c:pt>
                <c:pt idx="2">
                  <c:v>0.01</c:v>
                </c:pt>
                <c:pt idx="3">
                  <c:v>0.05</c:v>
                </c:pt>
                <c:pt idx="4">
                  <c:v>0.06</c:v>
                </c:pt>
              </c:numCache>
            </c:numRef>
          </c:val>
        </c:ser>
        <c:dLbls>
          <c:showLegendKey val="0"/>
          <c:showVal val="0"/>
          <c:showCatName val="0"/>
          <c:showSerName val="0"/>
          <c:showPercent val="0"/>
          <c:showBubbleSize val="0"/>
          <c:showLeaderLines val="1"/>
        </c:dLbls>
      </c:pie3DChart>
    </c:plotArea>
    <c:legend>
      <c:legendPos val="r"/>
      <c:legendEntry>
        <c:idx val="3"/>
        <c:delete val="1"/>
      </c:legendEntry>
      <c:layout>
        <c:manualLayout>
          <c:xMode val="edge"/>
          <c:yMode val="edge"/>
          <c:x val="0.724550853018373"/>
          <c:y val="0.372747047244094"/>
          <c:w val="0.262949146981627"/>
          <c:h val="0.627252952755905"/>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lrMapOvr bg1="lt1" tx1="dk1" bg2="lt2" tx2="dk2" accent1="accent1" accent2="accent2" accent3="accent3" accent4="accent4" accent5="accent5" accent6="accent6" hlink="hlink" folHlink="folHlink"/>
  <c:chart>
    <c:autoTitleDeleted val="0"/>
    <c:view3D>
      <c:rotX val="40"/>
      <c:rotY val="0"/>
      <c:rAngAx val="0"/>
      <c:perspective val="30"/>
    </c:view3D>
    <c:floor>
      <c:thickness val="0"/>
    </c:floor>
    <c:sideWall>
      <c:thickness val="0"/>
    </c:sideWall>
    <c:backWall>
      <c:thickness val="0"/>
    </c:backWall>
    <c:plotArea>
      <c:layout>
        <c:manualLayout>
          <c:layoutTarget val="inner"/>
          <c:xMode val="edge"/>
          <c:yMode val="edge"/>
          <c:x val="0.0348985922214269"/>
          <c:y val="0.140625"/>
          <c:w val="0.712066183488427"/>
          <c:h val="0.817708333333334"/>
        </c:manualLayout>
      </c:layout>
      <c:pie3DChart>
        <c:varyColors val="1"/>
        <c:ser>
          <c:idx val="0"/>
          <c:order val="0"/>
          <c:dLbls>
            <c:txPr>
              <a:bodyPr/>
              <a:lstStyle/>
              <a:p>
                <a:pPr>
                  <a:defRPr sz="2400" baseline="0"/>
                </a:pPr>
                <a:endParaRPr lang="en-US"/>
              </a:p>
            </c:txPr>
            <c:showLegendKey val="0"/>
            <c:showVal val="1"/>
            <c:showCatName val="0"/>
            <c:showSerName val="0"/>
            <c:showPercent val="0"/>
            <c:showBubbleSize val="0"/>
            <c:showLeaderLines val="1"/>
          </c:dLbls>
          <c:cat>
            <c:strRef>
              <c:f>Demographics!$B$6:$B$9</c:f>
              <c:strCache>
                <c:ptCount val="4"/>
                <c:pt idx="0">
                  <c:v>10+</c:v>
                </c:pt>
                <c:pt idx="1">
                  <c:v>7 to 10</c:v>
                </c:pt>
                <c:pt idx="2">
                  <c:v>3 to 6</c:v>
                </c:pt>
                <c:pt idx="3">
                  <c:v>Under 3</c:v>
                </c:pt>
              </c:strCache>
            </c:strRef>
          </c:cat>
          <c:val>
            <c:numRef>
              <c:f>Demographics!$C$6:$C$9</c:f>
              <c:numCache>
                <c:formatCode>0%</c:formatCode>
                <c:ptCount val="4"/>
                <c:pt idx="0">
                  <c:v>0.44</c:v>
                </c:pt>
                <c:pt idx="1">
                  <c:v>0.13</c:v>
                </c:pt>
                <c:pt idx="2">
                  <c:v>0.21</c:v>
                </c:pt>
                <c:pt idx="3">
                  <c:v>0.23</c:v>
                </c:pt>
              </c:numCache>
            </c:numRef>
          </c:val>
        </c:ser>
        <c:dLbls>
          <c:showLegendKey val="0"/>
          <c:showVal val="0"/>
          <c:showCatName val="0"/>
          <c:showSerName val="0"/>
          <c:showPercent val="0"/>
          <c:showBubbleSize val="0"/>
          <c:showLeaderLines val="1"/>
        </c:dLbls>
      </c:pie3DChart>
    </c:plotArea>
    <c:legend>
      <c:legendPos val="r"/>
      <c:layout>
        <c:manualLayout>
          <c:xMode val="edge"/>
          <c:yMode val="edge"/>
          <c:x val="0.80408703173467"/>
          <c:y val="0.31171813484252"/>
          <c:w val="0.174678477690289"/>
          <c:h val="0.337585096784777"/>
        </c:manualLayout>
      </c:layout>
      <c:overlay val="0"/>
      <c:txPr>
        <a:bodyPr/>
        <a:lstStyle/>
        <a:p>
          <a:pPr>
            <a:defRPr sz="2000" baseline="0"/>
          </a:pPr>
          <a:endParaRPr lang="en-US"/>
        </a:p>
      </c:txPr>
    </c:legend>
    <c:plotVisOnly val="1"/>
    <c:dispBlanksAs val="gap"/>
    <c:showDLblsOverMax val="0"/>
  </c:chart>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lrMapOvr bg1="lt1" tx1="dk1" bg2="lt2" tx2="dk2" accent1="accent1" accent2="accent2" accent3="accent3" accent4="accent4" accent5="accent5" accent6="accent6" hlink="hlink" folHlink="folHlink"/>
  <c:chart>
    <c:autoTitleDeleted val="0"/>
    <c:view3D>
      <c:rotX val="40"/>
      <c:rotY val="0"/>
      <c:rAngAx val="0"/>
      <c:perspective val="30"/>
    </c:view3D>
    <c:floor>
      <c:thickness val="0"/>
    </c:floor>
    <c:sideWall>
      <c:thickness val="0"/>
    </c:sideWall>
    <c:backWall>
      <c:thickness val="0"/>
    </c:backWall>
    <c:plotArea>
      <c:layout>
        <c:manualLayout>
          <c:layoutTarget val="inner"/>
          <c:xMode val="edge"/>
          <c:yMode val="edge"/>
          <c:x val="0.0180945372482645"/>
          <c:y val="0.0890594909545832"/>
          <c:w val="0.609565089410552"/>
          <c:h val="0.834399129678485"/>
        </c:manualLayout>
      </c:layout>
      <c:pie3DChart>
        <c:varyColors val="1"/>
        <c:ser>
          <c:idx val="0"/>
          <c:order val="0"/>
          <c:dLbls>
            <c:txPr>
              <a:bodyPr/>
              <a:lstStyle/>
              <a:p>
                <a:pPr>
                  <a:defRPr sz="2000"/>
                </a:pPr>
                <a:endParaRPr lang="en-US"/>
              </a:p>
            </c:txPr>
            <c:showLegendKey val="0"/>
            <c:showVal val="1"/>
            <c:showCatName val="0"/>
            <c:showSerName val="0"/>
            <c:showPercent val="0"/>
            <c:showBubbleSize val="0"/>
            <c:showLeaderLines val="1"/>
          </c:dLbls>
          <c:cat>
            <c:strRef>
              <c:f>'Academic Rank'!$E$3:$E$8</c:f>
              <c:strCache>
                <c:ptCount val="6"/>
                <c:pt idx="0">
                  <c:v>Professor</c:v>
                </c:pt>
                <c:pt idx="1">
                  <c:v>Assistant Professor</c:v>
                </c:pt>
                <c:pt idx="2">
                  <c:v>Associate Professor</c:v>
                </c:pt>
                <c:pt idx="3">
                  <c:v>Instructor</c:v>
                </c:pt>
                <c:pt idx="4">
                  <c:v>Adjunct</c:v>
                </c:pt>
                <c:pt idx="5">
                  <c:v>Other</c:v>
                </c:pt>
              </c:strCache>
            </c:strRef>
          </c:cat>
          <c:val>
            <c:numRef>
              <c:f>'Academic Rank'!$F$3:$F$8</c:f>
              <c:numCache>
                <c:formatCode>0%</c:formatCode>
                <c:ptCount val="6"/>
                <c:pt idx="0">
                  <c:v>0.26</c:v>
                </c:pt>
                <c:pt idx="1">
                  <c:v>0.23</c:v>
                </c:pt>
                <c:pt idx="2">
                  <c:v>0.18</c:v>
                </c:pt>
                <c:pt idx="3">
                  <c:v>0.16</c:v>
                </c:pt>
                <c:pt idx="4">
                  <c:v>0.1</c:v>
                </c:pt>
                <c:pt idx="5">
                  <c:v>0.08</c:v>
                </c:pt>
              </c:numCache>
            </c:numRef>
          </c:val>
        </c:ser>
        <c:dLbls>
          <c:showLegendKey val="0"/>
          <c:showVal val="0"/>
          <c:showCatName val="0"/>
          <c:showSerName val="0"/>
          <c:showPercent val="0"/>
          <c:showBubbleSize val="0"/>
          <c:showLeaderLines val="1"/>
        </c:dLbls>
      </c:pie3DChart>
    </c:plotArea>
    <c:legend>
      <c:legendPos val="r"/>
      <c:layout>
        <c:manualLayout>
          <c:xMode val="edge"/>
          <c:yMode val="edge"/>
          <c:x val="0.682883582309221"/>
          <c:y val="0.265814879061412"/>
          <c:w val="0.290636666911963"/>
          <c:h val="0.443851230622652"/>
        </c:manualLayout>
      </c:layout>
      <c:overlay val="0"/>
      <c:txPr>
        <a:bodyPr/>
        <a:lstStyle/>
        <a:p>
          <a:pPr>
            <a:defRPr sz="2000"/>
          </a:pPr>
          <a:endParaRPr lang="en-US"/>
        </a:p>
      </c:txPr>
    </c:legend>
    <c:plotVisOnly val="1"/>
    <c:dispBlanksAs val="gap"/>
    <c:showDLblsOverMax val="0"/>
  </c:chart>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9354990962549"/>
          <c:y val="0.0"/>
          <c:w val="0.605543673137365"/>
          <c:h val="1.0"/>
        </c:manualLayout>
      </c:layout>
      <c:barChart>
        <c:barDir val="bar"/>
        <c:grouping val="clustered"/>
        <c:varyColors val="0"/>
        <c:ser>
          <c:idx val="0"/>
          <c:order val="0"/>
          <c:tx>
            <c:strRef>
              <c:f>'Forms of Community Involvement'!$C$2:$C$4</c:f>
              <c:strCache>
                <c:ptCount val="1"/>
                <c:pt idx="0">
                  <c:v>Community Involvement Percentage</c:v>
                </c:pt>
              </c:strCache>
            </c:strRef>
          </c:tx>
          <c:spPr>
            <a:solidFill>
              <a:srgbClr val="297FD5"/>
            </a:solidFill>
          </c:spPr>
          <c:invertIfNegative val="0"/>
          <c:dLbls>
            <c:dLbl>
              <c:idx val="0"/>
              <c:layout>
                <c:manualLayout>
                  <c:x val="0.0107166785834632"/>
                  <c:y val="0.0"/>
                </c:manualLayout>
              </c:layout>
              <c:showLegendKey val="0"/>
              <c:showVal val="1"/>
              <c:showCatName val="0"/>
              <c:showSerName val="0"/>
              <c:showPercent val="0"/>
              <c:showBubbleSize val="0"/>
            </c:dLbl>
            <c:dLbl>
              <c:idx val="1"/>
              <c:layout>
                <c:manualLayout>
                  <c:x val="0.0196472440696826"/>
                  <c:y val="0.0"/>
                </c:manualLayout>
              </c:layout>
              <c:showLegendKey val="0"/>
              <c:showVal val="1"/>
              <c:showCatName val="0"/>
              <c:showSerName val="0"/>
              <c:showPercent val="0"/>
              <c:showBubbleSize val="0"/>
            </c:dLbl>
            <c:dLbl>
              <c:idx val="2"/>
              <c:layout>
                <c:manualLayout>
                  <c:x val="0.0160750178751949"/>
                  <c:y val="0.0"/>
                </c:manualLayout>
              </c:layout>
              <c:showLegendKey val="0"/>
              <c:showVal val="1"/>
              <c:showCatName val="0"/>
              <c:showSerName val="0"/>
              <c:showPercent val="0"/>
              <c:showBubbleSize val="0"/>
            </c:dLbl>
            <c:dLbl>
              <c:idx val="3"/>
              <c:layout>
                <c:manualLayout>
                  <c:x val="0.014288904777951"/>
                  <c:y val="0.0"/>
                </c:manualLayout>
              </c:layout>
              <c:showLegendKey val="0"/>
              <c:showVal val="1"/>
              <c:showCatName val="0"/>
              <c:showSerName val="0"/>
              <c:showPercent val="0"/>
              <c:showBubbleSize val="0"/>
            </c:dLbl>
            <c:dLbl>
              <c:idx val="4"/>
              <c:layout>
                <c:manualLayout>
                  <c:x val="0.0125027916807071"/>
                  <c:y val="0.0"/>
                </c:manualLayout>
              </c:layout>
              <c:showLegendKey val="0"/>
              <c:showVal val="1"/>
              <c:showCatName val="0"/>
              <c:showSerName val="0"/>
              <c:showPercent val="0"/>
              <c:showBubbleSize val="0"/>
            </c:dLbl>
            <c:dLbl>
              <c:idx val="5"/>
              <c:layout>
                <c:manualLayout>
                  <c:x val="0.0125027916807071"/>
                  <c:y val="0.00336417157275021"/>
                </c:manualLayout>
              </c:layout>
              <c:showLegendKey val="0"/>
              <c:showVal val="1"/>
              <c:showCatName val="0"/>
              <c:showSerName val="0"/>
              <c:showPercent val="0"/>
              <c:showBubbleSize val="0"/>
            </c:dLbl>
            <c:dLbl>
              <c:idx val="6"/>
              <c:layout>
                <c:manualLayout>
                  <c:x val="0.00357222619448775"/>
                  <c:y val="0.00336417157275021"/>
                </c:manualLayout>
              </c:layout>
              <c:showLegendKey val="0"/>
              <c:showVal val="1"/>
              <c:showCatName val="0"/>
              <c:showSerName val="0"/>
              <c:showPercent val="0"/>
              <c:showBubbleSize val="0"/>
            </c:dLbl>
            <c:dLbl>
              <c:idx val="7"/>
              <c:layout>
                <c:manualLayout>
                  <c:x val="0.0107166785834632"/>
                  <c:y val="0.00336417157275021"/>
                </c:manualLayout>
              </c:layout>
              <c:showLegendKey val="0"/>
              <c:showVal val="1"/>
              <c:showCatName val="0"/>
              <c:showSerName val="0"/>
              <c:showPercent val="0"/>
              <c:showBubbleSize val="0"/>
            </c:dLbl>
            <c:txPr>
              <a:bodyPr/>
              <a:lstStyle/>
              <a:p>
                <a:pPr>
                  <a:defRPr sz="1400"/>
                </a:pPr>
                <a:endParaRPr lang="en-US"/>
              </a:p>
            </c:txPr>
            <c:showLegendKey val="0"/>
            <c:showVal val="1"/>
            <c:showCatName val="0"/>
            <c:showSerName val="0"/>
            <c:showPercent val="0"/>
            <c:showBubbleSize val="0"/>
            <c:showLeaderLines val="0"/>
          </c:dLbls>
          <c:cat>
            <c:strRef>
              <c:f>'Forms of Community Involvement'!$B$5:$B$12</c:f>
              <c:strCache>
                <c:ptCount val="8"/>
                <c:pt idx="0">
                  <c:v>Outreach</c:v>
                </c:pt>
                <c:pt idx="1">
                  <c:v>Volunteerism</c:v>
                </c:pt>
                <c:pt idx="2">
                  <c:v>Reciprocal relationship between UofM and broader community</c:v>
                </c:pt>
                <c:pt idx="3">
                  <c:v>Community-based research</c:v>
                </c:pt>
                <c:pt idx="4">
                  <c:v>Applied research</c:v>
                </c:pt>
                <c:pt idx="5">
                  <c:v>Capacity-building among community members</c:v>
                </c:pt>
                <c:pt idx="6">
                  <c:v>Shared ownership of research process with community members</c:v>
                </c:pt>
                <c:pt idx="7">
                  <c:v>Community-university partnership that led to peer-reviewed publications, impact, or external funding</c:v>
                </c:pt>
              </c:strCache>
            </c:strRef>
          </c:cat>
          <c:val>
            <c:numRef>
              <c:f>'Forms of Community Involvement'!$C$5:$C$12</c:f>
              <c:numCache>
                <c:formatCode>0%</c:formatCode>
                <c:ptCount val="8"/>
                <c:pt idx="0">
                  <c:v>0.67</c:v>
                </c:pt>
                <c:pt idx="1">
                  <c:v>0.57</c:v>
                </c:pt>
                <c:pt idx="2">
                  <c:v>0.71</c:v>
                </c:pt>
                <c:pt idx="3">
                  <c:v>0.44</c:v>
                </c:pt>
                <c:pt idx="4">
                  <c:v>0.43</c:v>
                </c:pt>
                <c:pt idx="5">
                  <c:v>0.64</c:v>
                </c:pt>
                <c:pt idx="6">
                  <c:v>0.26</c:v>
                </c:pt>
                <c:pt idx="7">
                  <c:v>0.37</c:v>
                </c:pt>
              </c:numCache>
            </c:numRef>
          </c:val>
        </c:ser>
        <c:dLbls>
          <c:showLegendKey val="0"/>
          <c:showVal val="1"/>
          <c:showCatName val="0"/>
          <c:showSerName val="0"/>
          <c:showPercent val="0"/>
          <c:showBubbleSize val="0"/>
        </c:dLbls>
        <c:gapWidth val="75"/>
        <c:axId val="2120746200"/>
        <c:axId val="2120749016"/>
      </c:barChart>
      <c:catAx>
        <c:axId val="2120746200"/>
        <c:scaling>
          <c:orientation val="minMax"/>
        </c:scaling>
        <c:delete val="0"/>
        <c:axPos val="l"/>
        <c:majorTickMark val="none"/>
        <c:minorTickMark val="none"/>
        <c:tickLblPos val="nextTo"/>
        <c:txPr>
          <a:bodyPr/>
          <a:lstStyle/>
          <a:p>
            <a:pPr>
              <a:defRPr sz="1200" baseline="0"/>
            </a:pPr>
            <a:endParaRPr lang="en-US"/>
          </a:p>
        </c:txPr>
        <c:crossAx val="2120749016"/>
        <c:crosses val="autoZero"/>
        <c:auto val="1"/>
        <c:lblAlgn val="ctr"/>
        <c:lblOffset val="100"/>
        <c:noMultiLvlLbl val="0"/>
      </c:catAx>
      <c:valAx>
        <c:axId val="2120749016"/>
        <c:scaling>
          <c:orientation val="minMax"/>
        </c:scaling>
        <c:delete val="1"/>
        <c:axPos val="b"/>
        <c:numFmt formatCode="0%" sourceLinked="1"/>
        <c:majorTickMark val="none"/>
        <c:minorTickMark val="none"/>
        <c:tickLblPos val="nextTo"/>
        <c:crossAx val="2120746200"/>
        <c:crosses val="autoZero"/>
        <c:crossBetween val="between"/>
      </c:valAx>
    </c:plotArea>
    <c:plotVisOnly val="1"/>
    <c:dispBlanksAs val="gap"/>
    <c:showDLblsOverMax val="0"/>
  </c:chart>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Column1</c:v>
                </c:pt>
              </c:strCache>
            </c:strRef>
          </c:tx>
          <c:spPr>
            <a:solidFill>
              <a:schemeClr val="accent2"/>
            </a:solidFill>
          </c:spPr>
          <c:invertIfNegative val="0"/>
          <c:dLbls>
            <c:showLegendKey val="0"/>
            <c:showVal val="1"/>
            <c:showCatName val="0"/>
            <c:showSerName val="0"/>
            <c:showPercent val="0"/>
            <c:showBubbleSize val="0"/>
            <c:showLeaderLines val="0"/>
          </c:dLbls>
          <c:cat>
            <c:strRef>
              <c:f>Sheet1!$A$2:$A$24</c:f>
              <c:strCache>
                <c:ptCount val="23"/>
                <c:pt idx="0">
                  <c:v>Other</c:v>
                </c:pt>
                <c:pt idx="1">
                  <c:v>Transportation</c:v>
                </c:pt>
                <c:pt idx="2">
                  <c:v>Public Safety</c:v>
                </c:pt>
                <c:pt idx="3">
                  <c:v>Public Policy</c:v>
                </c:pt>
                <c:pt idx="4">
                  <c:v>Poverty</c:v>
                </c:pt>
                <c:pt idx="5">
                  <c:v>Parks and Recreation</c:v>
                </c:pt>
                <c:pt idx="6">
                  <c:v>Neighborhood Development</c:v>
                </c:pt>
                <c:pt idx="7">
                  <c:v>Minority Issues</c:v>
                </c:pt>
                <c:pt idx="8">
                  <c:v>Legal</c:v>
                </c:pt>
                <c:pt idx="9">
                  <c:v>Labor</c:v>
                </c:pt>
                <c:pt idx="10">
                  <c:v>Housing </c:v>
                </c:pt>
                <c:pt idx="11">
                  <c:v>Health and Well-being</c:v>
                </c:pt>
                <c:pt idx="12">
                  <c:v>Faith-based </c:v>
                </c:pt>
                <c:pt idx="13">
                  <c:v>Environment and Conservation</c:v>
                </c:pt>
                <c:pt idx="14">
                  <c:v>Empowerment</c:v>
                </c:pt>
                <c:pt idx="15">
                  <c:v>Education </c:v>
                </c:pt>
                <c:pt idx="16">
                  <c:v>Economic Development</c:v>
                </c:pt>
                <c:pt idx="17">
                  <c:v>Cultural Heritage</c:v>
                </c:pt>
                <c:pt idx="18">
                  <c:v>City Planning</c:v>
                </c:pt>
                <c:pt idx="19">
                  <c:v>Children and Youth</c:v>
                </c:pt>
                <c:pt idx="20">
                  <c:v>Art</c:v>
                </c:pt>
                <c:pt idx="21">
                  <c:v>Architecture and Design</c:v>
                </c:pt>
                <c:pt idx="22">
                  <c:v>Aging</c:v>
                </c:pt>
              </c:strCache>
            </c:strRef>
          </c:cat>
          <c:val>
            <c:numRef>
              <c:f>Sheet1!$B$2:$B$24</c:f>
              <c:numCache>
                <c:formatCode>0%</c:formatCode>
                <c:ptCount val="23"/>
                <c:pt idx="0">
                  <c:v>0.19</c:v>
                </c:pt>
                <c:pt idx="1">
                  <c:v>0.07</c:v>
                </c:pt>
                <c:pt idx="2">
                  <c:v>0.09</c:v>
                </c:pt>
                <c:pt idx="3">
                  <c:v>0.09</c:v>
                </c:pt>
                <c:pt idx="4">
                  <c:v>0.14</c:v>
                </c:pt>
                <c:pt idx="5">
                  <c:v>0.13</c:v>
                </c:pt>
                <c:pt idx="6">
                  <c:v>0.16</c:v>
                </c:pt>
                <c:pt idx="7">
                  <c:v>0.23</c:v>
                </c:pt>
                <c:pt idx="8">
                  <c:v>0.05</c:v>
                </c:pt>
                <c:pt idx="9">
                  <c:v>0.05</c:v>
                </c:pt>
                <c:pt idx="10">
                  <c:v>0.1</c:v>
                </c:pt>
                <c:pt idx="11">
                  <c:v>0.31</c:v>
                </c:pt>
                <c:pt idx="12">
                  <c:v>0.14</c:v>
                </c:pt>
                <c:pt idx="13">
                  <c:v>0.15</c:v>
                </c:pt>
                <c:pt idx="14">
                  <c:v>0.17</c:v>
                </c:pt>
                <c:pt idx="15">
                  <c:v>0.45</c:v>
                </c:pt>
                <c:pt idx="16">
                  <c:v>0.15</c:v>
                </c:pt>
                <c:pt idx="17">
                  <c:v>0.16</c:v>
                </c:pt>
                <c:pt idx="18">
                  <c:v>0.1</c:v>
                </c:pt>
                <c:pt idx="19">
                  <c:v>0.03</c:v>
                </c:pt>
                <c:pt idx="20">
                  <c:v>0.09</c:v>
                </c:pt>
                <c:pt idx="21">
                  <c:v>0.06</c:v>
                </c:pt>
                <c:pt idx="22">
                  <c:v>0.06</c:v>
                </c:pt>
              </c:numCache>
            </c:numRef>
          </c:val>
        </c:ser>
        <c:dLbls>
          <c:showLegendKey val="0"/>
          <c:showVal val="0"/>
          <c:showCatName val="0"/>
          <c:showSerName val="0"/>
          <c:showPercent val="0"/>
          <c:showBubbleSize val="0"/>
        </c:dLbls>
        <c:gapWidth val="150"/>
        <c:axId val="2139289272"/>
        <c:axId val="2139292248"/>
      </c:barChart>
      <c:catAx>
        <c:axId val="2139289272"/>
        <c:scaling>
          <c:orientation val="minMax"/>
        </c:scaling>
        <c:delete val="0"/>
        <c:axPos val="l"/>
        <c:majorTickMark val="out"/>
        <c:minorTickMark val="none"/>
        <c:tickLblPos val="nextTo"/>
        <c:crossAx val="2139292248"/>
        <c:crosses val="autoZero"/>
        <c:auto val="1"/>
        <c:lblAlgn val="ctr"/>
        <c:lblOffset val="100"/>
        <c:noMultiLvlLbl val="0"/>
      </c:catAx>
      <c:valAx>
        <c:axId val="2139292248"/>
        <c:scaling>
          <c:orientation val="minMax"/>
        </c:scaling>
        <c:delete val="1"/>
        <c:axPos val="b"/>
        <c:majorGridlines/>
        <c:numFmt formatCode="0%" sourceLinked="1"/>
        <c:majorTickMark val="out"/>
        <c:minorTickMark val="none"/>
        <c:tickLblPos val="nextTo"/>
        <c:crossAx val="2139289272"/>
        <c:crosses val="autoZero"/>
        <c:crossBetween val="between"/>
      </c:valAx>
      <c:spPr>
        <a:noFill/>
      </c:spPr>
    </c:plotArea>
    <c:plotVisOnly val="1"/>
    <c:dispBlanksAs val="gap"/>
    <c:showDLblsOverMax val="0"/>
  </c:chart>
  <c:txPr>
    <a:bodyPr/>
    <a:lstStyle/>
    <a:p>
      <a:pPr>
        <a:defRPr sz="800" baseline="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pie3DChart>
        <c:varyColors val="1"/>
        <c:ser>
          <c:idx val="0"/>
          <c:order val="0"/>
          <c:tx>
            <c:strRef>
              <c:f>Sheet1!$B$1</c:f>
              <c:strCache>
                <c:ptCount val="1"/>
                <c:pt idx="0">
                  <c:v>Sales</c:v>
                </c:pt>
              </c:strCache>
            </c:strRef>
          </c:tx>
          <c:dLbls>
            <c:showLegendKey val="0"/>
            <c:showVal val="1"/>
            <c:showCatName val="0"/>
            <c:showSerName val="0"/>
            <c:showPercent val="0"/>
            <c:showBubbleSize val="0"/>
            <c:showLeaderLines val="1"/>
          </c:dLbls>
          <c:cat>
            <c:strRef>
              <c:f>Sheet1!$A$2:$A$5</c:f>
              <c:strCache>
                <c:ptCount val="4"/>
                <c:pt idx="0">
                  <c:v>Yes</c:v>
                </c:pt>
                <c:pt idx="1">
                  <c:v>No</c:v>
                </c:pt>
                <c:pt idx="2">
                  <c:v>Don't know</c:v>
                </c:pt>
                <c:pt idx="3">
                  <c:v>To some extent</c:v>
                </c:pt>
              </c:strCache>
            </c:strRef>
          </c:cat>
          <c:val>
            <c:numRef>
              <c:f>Sheet1!$B$2:$B$5</c:f>
              <c:numCache>
                <c:formatCode>0%</c:formatCode>
                <c:ptCount val="4"/>
                <c:pt idx="0">
                  <c:v>0.4</c:v>
                </c:pt>
                <c:pt idx="1">
                  <c:v>0.23</c:v>
                </c:pt>
                <c:pt idx="2">
                  <c:v>0.18</c:v>
                </c:pt>
                <c:pt idx="3">
                  <c:v>0.28</c:v>
                </c:pt>
              </c:numCache>
            </c:numRef>
          </c:val>
        </c:ser>
        <c:dLbls>
          <c:showLegendKey val="0"/>
          <c:showVal val="0"/>
          <c:showCatName val="0"/>
          <c:showSerName val="0"/>
          <c:showPercent val="0"/>
          <c:showBubbleSize val="0"/>
          <c:showLeaderLines val="1"/>
        </c:dLbls>
      </c:pie3D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pie3DChart>
        <c:varyColors val="1"/>
        <c:ser>
          <c:idx val="0"/>
          <c:order val="0"/>
          <c:tx>
            <c:strRef>
              <c:f>Sheet1!$B$1</c:f>
              <c:strCache>
                <c:ptCount val="1"/>
                <c:pt idx="0">
                  <c:v>Column1</c:v>
                </c:pt>
              </c:strCache>
            </c:strRef>
          </c:tx>
          <c:dLbls>
            <c:showLegendKey val="0"/>
            <c:showVal val="1"/>
            <c:showCatName val="0"/>
            <c:showSerName val="0"/>
            <c:showPercent val="0"/>
            <c:showBubbleSize val="0"/>
            <c:showLeaderLines val="1"/>
          </c:dLbls>
          <c:cat>
            <c:strRef>
              <c:f>Sheet1!$A$2:$A$5</c:f>
              <c:strCache>
                <c:ptCount val="4"/>
                <c:pt idx="0">
                  <c:v>Yes</c:v>
                </c:pt>
                <c:pt idx="1">
                  <c:v>No</c:v>
                </c:pt>
                <c:pt idx="2">
                  <c:v>Don't Know</c:v>
                </c:pt>
                <c:pt idx="3">
                  <c:v>To some extent</c:v>
                </c:pt>
              </c:strCache>
            </c:strRef>
          </c:cat>
          <c:val>
            <c:numRef>
              <c:f>Sheet1!$B$2:$B$5</c:f>
              <c:numCache>
                <c:formatCode>0%</c:formatCode>
                <c:ptCount val="4"/>
                <c:pt idx="0">
                  <c:v>0.11</c:v>
                </c:pt>
                <c:pt idx="1">
                  <c:v>0.19</c:v>
                </c:pt>
                <c:pt idx="2">
                  <c:v>0.63</c:v>
                </c:pt>
                <c:pt idx="3">
                  <c:v>0.07</c:v>
                </c:pt>
              </c:numCache>
            </c:numRef>
          </c:val>
        </c:ser>
        <c:dLbls>
          <c:showLegendKey val="0"/>
          <c:showVal val="0"/>
          <c:showCatName val="0"/>
          <c:showSerName val="0"/>
          <c:showPercent val="0"/>
          <c:showBubbleSize val="0"/>
          <c:showLeaderLines val="1"/>
        </c:dLbls>
      </c:pie3D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pie3DChart>
        <c:varyColors val="1"/>
        <c:ser>
          <c:idx val="0"/>
          <c:order val="0"/>
          <c:tx>
            <c:strRef>
              <c:f>Sheet1!$B$1</c:f>
              <c:strCache>
                <c:ptCount val="1"/>
                <c:pt idx="0">
                  <c:v>Column1</c:v>
                </c:pt>
              </c:strCache>
            </c:strRef>
          </c:tx>
          <c:dLbls>
            <c:showLegendKey val="0"/>
            <c:showVal val="1"/>
            <c:showCatName val="0"/>
            <c:showSerName val="0"/>
            <c:showPercent val="0"/>
            <c:showBubbleSize val="0"/>
            <c:showLeaderLines val="1"/>
          </c:dLbls>
          <c:cat>
            <c:strRef>
              <c:f>Sheet1!$A$2:$A$5</c:f>
              <c:strCache>
                <c:ptCount val="4"/>
                <c:pt idx="0">
                  <c:v>Yes</c:v>
                </c:pt>
                <c:pt idx="1">
                  <c:v>No</c:v>
                </c:pt>
                <c:pt idx="2">
                  <c:v>Don't know</c:v>
                </c:pt>
                <c:pt idx="3">
                  <c:v>To some extent</c:v>
                </c:pt>
              </c:strCache>
            </c:strRef>
          </c:cat>
          <c:val>
            <c:numRef>
              <c:f>Sheet1!$B$2:$B$5</c:f>
              <c:numCache>
                <c:formatCode>0%</c:formatCode>
                <c:ptCount val="4"/>
                <c:pt idx="0">
                  <c:v>0.11</c:v>
                </c:pt>
                <c:pt idx="1">
                  <c:v>0.15</c:v>
                </c:pt>
                <c:pt idx="2">
                  <c:v>0.58</c:v>
                </c:pt>
                <c:pt idx="3">
                  <c:v>0.16</c:v>
                </c:pt>
              </c:numCache>
            </c:numRef>
          </c:val>
        </c:ser>
        <c:dLbls>
          <c:showLegendKey val="0"/>
          <c:showVal val="0"/>
          <c:showCatName val="0"/>
          <c:showSerName val="0"/>
          <c:showPercent val="0"/>
          <c:showBubbleSize val="0"/>
          <c:showLeaderLines val="1"/>
        </c:dLbls>
      </c:pie3D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0.5514</cdr:x>
      <cdr:y>0.73556</cdr:y>
    </cdr:from>
    <cdr:to>
      <cdr:x>1</cdr:x>
      <cdr:y>0.9121</cdr:y>
    </cdr:to>
    <cdr:sp macro="" textlink="">
      <cdr:nvSpPr>
        <cdr:cNvPr id="2" name="TextBox 1"/>
        <cdr:cNvSpPr txBox="1"/>
      </cdr:nvSpPr>
      <cdr:spPr>
        <a:xfrm xmlns:a="http://schemas.openxmlformats.org/drawingml/2006/main">
          <a:off x="4495800" y="3810000"/>
          <a:ext cx="36576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0.46729</cdr:x>
      <cdr:y>0.76499</cdr:y>
    </cdr:from>
    <cdr:to>
      <cdr:x>0.74766</cdr:x>
      <cdr:y>1</cdr:y>
    </cdr:to>
    <cdr:sp macro="" textlink="">
      <cdr:nvSpPr>
        <cdr:cNvPr id="3" name="TextBox 2"/>
        <cdr:cNvSpPr txBox="1"/>
      </cdr:nvSpPr>
      <cdr:spPr>
        <a:xfrm xmlns:a="http://schemas.openxmlformats.org/drawingml/2006/main">
          <a:off x="3810000" y="3962400"/>
          <a:ext cx="2286000" cy="121729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400" b="1" dirty="0"/>
            <a:t> </a:t>
          </a:r>
          <a:r>
            <a:rPr lang="en-US" sz="1400" b="1" dirty="0" smtClean="0"/>
            <a:t>         18% of respondents held administrative positions</a:t>
          </a:r>
          <a:endParaRPr lang="en-US" sz="1400" b="1" dirty="0"/>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userDrawn="1"/>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a:prstGeom prst="rect">
            <a:avLst/>
          </a:prstGeom>
        </p:spPr>
        <p:txBody>
          <a:bodyPr anchor="b"/>
          <a:lstStyle>
            <a:lvl1pPr algn="l">
              <a:defRPr sz="2400"/>
            </a:lvl1pPr>
          </a:lstStyle>
          <a:p>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4649096" y="5719966"/>
            <a:ext cx="643666" cy="365125"/>
          </a:xfrm>
          <a:prstGeom prst="rect">
            <a:avLst/>
          </a:prstGeom>
        </p:spPr>
        <p:txBody>
          <a:bodyPr/>
          <a:lstStyle>
            <a:lvl1pPr>
              <a:defRPr>
                <a:solidFill>
                  <a:schemeClr val="accent1"/>
                </a:solidFill>
              </a:defRPr>
            </a:lvl1pPr>
          </a:lstStyle>
          <a:p>
            <a:fld id="{17A0BF8D-4F30-489A-B935-EFDBD77B805C}" type="slidenum">
              <a:rPr lang="en-US" smtClean="0"/>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5997388" y="224492"/>
            <a:ext cx="2133600" cy="365125"/>
          </a:xfrm>
          <a:prstGeom prst="rect">
            <a:avLst/>
          </a:prstGeom>
        </p:spPr>
        <p:txBody>
          <a:bodyPr/>
          <a:lstStyle/>
          <a:p>
            <a:fld id="{4F7E9E1C-C0F0-4425-A741-37DCE1880AB0}" type="datetimeFigureOut">
              <a:rPr lang="en-US" smtClean="0"/>
              <a:t>7/17/13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fld id="{17A0BF8D-4F30-489A-B935-EFDBD77B805C}"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5997388" y="224492"/>
            <a:ext cx="2133600" cy="365125"/>
          </a:xfrm>
          <a:prstGeom prst="rect">
            <a:avLst/>
          </a:prstGeom>
        </p:spPr>
        <p:txBody>
          <a:bodyPr/>
          <a:lstStyle/>
          <a:p>
            <a:fld id="{4F7E9E1C-C0F0-4425-A741-37DCE1880AB0}" type="datetimeFigureOut">
              <a:rPr lang="en-US" smtClean="0"/>
              <a:t>7/17/13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fld id="{17A0BF8D-4F30-489A-B935-EFDBD77B805C}"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5997388" y="224492"/>
            <a:ext cx="2133600" cy="365125"/>
          </a:xfrm>
          <a:prstGeom prst="rect">
            <a:avLst/>
          </a:prstGeom>
        </p:spPr>
        <p:txBody>
          <a:bodyPr/>
          <a:lstStyle/>
          <a:p>
            <a:fld id="{4F7E9E1C-C0F0-4425-A741-37DCE1880AB0}" type="datetimeFigureOut">
              <a:rPr lang="en-US" smtClean="0"/>
              <a:t>7/17/13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fld id="{17A0BF8D-4F30-489A-B935-EFDBD77B805C}"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997388" y="224492"/>
            <a:ext cx="2133600" cy="365125"/>
          </a:xfrm>
          <a:prstGeom prst="rect">
            <a:avLst/>
          </a:prstGeom>
        </p:spPr>
        <p:txBody>
          <a:bodyPr/>
          <a:lstStyle/>
          <a:p>
            <a:fld id="{4F7E9E1C-C0F0-4425-A741-37DCE1880AB0}" type="datetimeFigureOut">
              <a:rPr lang="en-US" smtClean="0"/>
              <a:t>7/17/13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fld id="{17A0BF8D-4F30-489A-B935-EFDBD77B805C}"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a:xfrm>
            <a:off x="5997388" y="224492"/>
            <a:ext cx="2133600" cy="365125"/>
          </a:xfrm>
          <a:prstGeom prst="rect">
            <a:avLst/>
          </a:prstGeom>
        </p:spPr>
        <p:txBody>
          <a:bodyPr/>
          <a:lstStyle/>
          <a:p>
            <a:fld id="{4F7E9E1C-C0F0-4425-A741-37DCE1880AB0}" type="datetimeFigureOut">
              <a:rPr lang="en-US" smtClean="0"/>
              <a:t>7/17/13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fld id="{17A0BF8D-4F30-489A-B935-EFDBD77B805C}" type="slidenum">
              <a:rPr lang="en-US" smtClean="0"/>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5997388" y="224492"/>
            <a:ext cx="2133600" cy="365125"/>
          </a:xfrm>
          <a:prstGeom prst="rect">
            <a:avLst/>
          </a:prstGeom>
        </p:spPr>
        <p:txBody>
          <a:bodyPr/>
          <a:lstStyle/>
          <a:p>
            <a:fld id="{4F7E9E1C-C0F0-4425-A741-37DCE1880AB0}" type="datetimeFigureOut">
              <a:rPr lang="en-US" smtClean="0"/>
              <a:t>7/17/13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4649096" y="224491"/>
            <a:ext cx="1332156" cy="365125"/>
          </a:xfrm>
          <a:prstGeom prst="rect">
            <a:avLst/>
          </a:prstGeom>
        </p:spPr>
        <p:txBody>
          <a:bodyPr/>
          <a:lstStyle/>
          <a:p>
            <a:fld id="{17A0BF8D-4F30-489A-B935-EFDBD77B805C}"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5997388" y="224492"/>
            <a:ext cx="2133600" cy="365125"/>
          </a:xfrm>
          <a:prstGeom prst="rect">
            <a:avLst/>
          </a:prstGeom>
        </p:spPr>
        <p:txBody>
          <a:bodyPr/>
          <a:lstStyle/>
          <a:p>
            <a:fld id="{4F7E9E1C-C0F0-4425-A741-37DCE1880AB0}" type="datetimeFigureOut">
              <a:rPr lang="en-US" smtClean="0"/>
              <a:t>7/17/13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4649096" y="224491"/>
            <a:ext cx="1332156" cy="365125"/>
          </a:xfrm>
          <a:prstGeom prst="rect">
            <a:avLst/>
          </a:prstGeom>
        </p:spPr>
        <p:txBody>
          <a:bodyPr/>
          <a:lstStyle/>
          <a:p>
            <a:fld id="{17A0BF8D-4F30-489A-B935-EFDBD77B805C}"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997388" y="224492"/>
            <a:ext cx="2133600" cy="365125"/>
          </a:xfrm>
          <a:prstGeom prst="rect">
            <a:avLst/>
          </a:prstGeom>
        </p:spPr>
        <p:txBody>
          <a:bodyPr/>
          <a:lstStyle/>
          <a:p>
            <a:fld id="{4F7E9E1C-C0F0-4425-A741-37DCE1880AB0}" type="datetimeFigureOut">
              <a:rPr lang="en-US" smtClean="0"/>
              <a:t>7/17/13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4649096" y="224491"/>
            <a:ext cx="1332156" cy="365125"/>
          </a:xfrm>
          <a:prstGeom prst="rect">
            <a:avLst/>
          </a:prstGeom>
        </p:spPr>
        <p:txBody>
          <a:bodyPr/>
          <a:lstStyle/>
          <a:p>
            <a:fld id="{17A0BF8D-4F30-489A-B935-EFDBD77B805C}"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a:xfrm>
            <a:off x="5997388" y="224492"/>
            <a:ext cx="2133600" cy="365125"/>
          </a:xfrm>
          <a:prstGeom prst="rect">
            <a:avLst/>
          </a:prstGeom>
        </p:spPr>
        <p:txBody>
          <a:bodyPr/>
          <a:lstStyle/>
          <a:p>
            <a:fld id="{4F7E9E1C-C0F0-4425-A741-37DCE1880AB0}" type="datetimeFigureOut">
              <a:rPr lang="en-US" smtClean="0"/>
              <a:t>7/17/13</a:t>
            </a:fld>
            <a:endParaRPr lang="en-US" dirty="0"/>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fld id="{17A0BF8D-4F30-489A-B935-EFDBD77B805C}" type="slidenum">
              <a:rPr lang="en-US" smtClean="0"/>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5997388" y="224492"/>
            <a:ext cx="2133600" cy="365125"/>
          </a:xfrm>
          <a:prstGeom prst="rect">
            <a:avLst/>
          </a:prstGeom>
        </p:spPr>
        <p:txBody>
          <a:bodyPr/>
          <a:lstStyle/>
          <a:p>
            <a:fld id="{4F7E9E1C-C0F0-4425-A741-37DCE1880AB0}" type="datetimeFigureOut">
              <a:rPr lang="en-US" smtClean="0"/>
              <a:t>7/17/13</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fld id="{17A0BF8D-4F30-489A-B935-EFDBD77B805C}"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hart" Target="../charts/char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kbrondo@memphis.edu" TargetMode="External"/><Relationship Id="rId3" Type="http://schemas.openxmlformats.org/officeDocument/2006/relationships/hyperlink" Target="mailto:almbrtpn@memphis.edu"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chart" Target="../charts/char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2800" dirty="0" smtClean="0"/>
              <a:t>A Snapshot of Engaged Scholarship at the University of Memphis:</a:t>
            </a:r>
            <a:endParaRPr lang="en-US" sz="2800" dirty="0"/>
          </a:p>
        </p:txBody>
      </p:sp>
      <p:sp>
        <p:nvSpPr>
          <p:cNvPr id="3" name="Subtitle 2"/>
          <p:cNvSpPr>
            <a:spLocks noGrp="1"/>
          </p:cNvSpPr>
          <p:nvPr>
            <p:ph type="subTitle" idx="1"/>
          </p:nvPr>
        </p:nvSpPr>
        <p:spPr/>
        <p:txBody>
          <a:bodyPr/>
          <a:lstStyle/>
          <a:p>
            <a:r>
              <a:rPr lang="en-US" dirty="0" smtClean="0"/>
              <a:t>2012 Survey Results from the Engaged Scholarship Faculty Committee</a:t>
            </a:r>
            <a:endParaRPr lang="en-US" dirty="0"/>
          </a:p>
        </p:txBody>
      </p:sp>
    </p:spTree>
    <p:extLst>
      <p:ext uri="{BB962C8B-B14F-4D97-AF65-F5344CB8AC3E}">
        <p14:creationId xmlns:p14="http://schemas.microsoft.com/office/powerpoint/2010/main" val="378380991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solidFill>
                  <a:srgbClr val="297FD5"/>
                </a:solidFill>
              </a:rPr>
              <a:t>The Nature of Community Involvement</a:t>
            </a:r>
            <a:endParaRPr lang="en-US" dirty="0">
              <a:solidFill>
                <a:srgbClr val="297FD5"/>
              </a:solidFill>
            </a:endParaRPr>
          </a:p>
        </p:txBody>
      </p:sp>
      <p:sp>
        <p:nvSpPr>
          <p:cNvPr id="5" name="Text Placeholder 4"/>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865655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1"/>
            <a:ext cx="7100944" cy="1066800"/>
          </a:xfrm>
        </p:spPr>
        <p:txBody>
          <a:bodyPr>
            <a:noAutofit/>
          </a:bodyPr>
          <a:lstStyle/>
          <a:p>
            <a:r>
              <a:rPr lang="en-US" sz="2800" dirty="0" smtClean="0">
                <a:solidFill>
                  <a:srgbClr val="297FD5"/>
                </a:solidFill>
              </a:rPr>
              <a:t>My Community Involvement Involves:</a:t>
            </a:r>
            <a:endParaRPr lang="en-US" sz="2800" dirty="0">
              <a:solidFill>
                <a:srgbClr val="297FD5"/>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126289501"/>
              </p:ext>
            </p:extLst>
          </p:nvPr>
        </p:nvGraphicFramePr>
        <p:xfrm>
          <a:off x="533400" y="1600201"/>
          <a:ext cx="8001000" cy="4876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5994648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253344" cy="1219200"/>
          </a:xfrm>
        </p:spPr>
        <p:txBody>
          <a:bodyPr>
            <a:normAutofit/>
          </a:bodyPr>
          <a:lstStyle/>
          <a:p>
            <a:r>
              <a:rPr lang="en-US" sz="2400" dirty="0">
                <a:solidFill>
                  <a:srgbClr val="297FD5"/>
                </a:solidFill>
              </a:rPr>
              <a:t>What Issues Do You Work On In Your Community-Based Research?</a:t>
            </a:r>
          </a:p>
        </p:txBody>
      </p:sp>
      <p:graphicFrame>
        <p:nvGraphicFramePr>
          <p:cNvPr id="3" name="Chart 2"/>
          <p:cNvGraphicFramePr/>
          <p:nvPr>
            <p:extLst>
              <p:ext uri="{D42A27DB-BD31-4B8C-83A1-F6EECF244321}">
                <p14:modId xmlns:p14="http://schemas.microsoft.com/office/powerpoint/2010/main" val="3688543879"/>
              </p:ext>
            </p:extLst>
          </p:nvPr>
        </p:nvGraphicFramePr>
        <p:xfrm>
          <a:off x="762000" y="1295400"/>
          <a:ext cx="7848600" cy="5207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3805955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solidFill>
                  <a:srgbClr val="297FD5"/>
                </a:solidFill>
              </a:rPr>
              <a:t>Respondent Examples of Community Involvement</a:t>
            </a:r>
            <a:r>
              <a:rPr lang="en-US" sz="3600" dirty="0"/>
              <a:t/>
            </a:r>
            <a:br>
              <a:rPr lang="en-US" sz="3600" dirty="0"/>
            </a:br>
            <a:endParaRPr lang="en-US" sz="3600" dirty="0"/>
          </a:p>
        </p:txBody>
      </p:sp>
      <p:sp>
        <p:nvSpPr>
          <p:cNvPr id="3" name="Content Placeholder 2"/>
          <p:cNvSpPr>
            <a:spLocks noGrp="1"/>
          </p:cNvSpPr>
          <p:nvPr>
            <p:ph type="body" idx="1"/>
          </p:nvPr>
        </p:nvSpPr>
        <p:spPr/>
        <p:txBody>
          <a:bodyPr>
            <a:normAutofit/>
          </a:bodyPr>
          <a:lstStyle/>
          <a:p>
            <a:pPr marL="68580"/>
            <a:r>
              <a:rPr lang="en-US" dirty="0" smtClean="0"/>
              <a:t>Demonstrating U of M Faculty Collaboration</a:t>
            </a:r>
            <a:r>
              <a:rPr lang="en-US" dirty="0"/>
              <a:t>, Applied Research, </a:t>
            </a:r>
            <a:r>
              <a:rPr lang="en-US" dirty="0" smtClean="0"/>
              <a:t>Capacity-Building, </a:t>
            </a:r>
            <a:r>
              <a:rPr lang="en-US" dirty="0"/>
              <a:t>External Funding, </a:t>
            </a:r>
            <a:r>
              <a:rPr lang="en-US" dirty="0" smtClean="0"/>
              <a:t>Reciprocity, and  Shared Ownership of Results</a:t>
            </a:r>
            <a:endParaRPr lang="en-US" i="1" dirty="0"/>
          </a:p>
        </p:txBody>
      </p:sp>
    </p:spTree>
    <p:extLst>
      <p:ext uri="{BB962C8B-B14F-4D97-AF65-F5344CB8AC3E}">
        <p14:creationId xmlns:p14="http://schemas.microsoft.com/office/powerpoint/2010/main" val="60521875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solidFill>
                  <a:srgbClr val="297FD5"/>
                </a:solidFill>
              </a:rPr>
              <a:t>Example of Community Involvement</a:t>
            </a:r>
          </a:p>
        </p:txBody>
      </p:sp>
      <p:sp>
        <p:nvSpPr>
          <p:cNvPr id="3" name="Content Placeholder 2"/>
          <p:cNvSpPr>
            <a:spLocks noGrp="1"/>
          </p:cNvSpPr>
          <p:nvPr>
            <p:ph idx="1"/>
          </p:nvPr>
        </p:nvSpPr>
        <p:spPr/>
        <p:txBody>
          <a:bodyPr>
            <a:normAutofit/>
          </a:bodyPr>
          <a:lstStyle/>
          <a:p>
            <a:pPr marL="68580" indent="0">
              <a:buNone/>
            </a:pPr>
            <a:r>
              <a:rPr lang="en-US" i="1" dirty="0"/>
              <a:t>“I have worked on the Living Wage Campaign, drafted a non-discrimination ordinance for County and City employees, and drafted an Anti-bullying bill for the TNGA</a:t>
            </a:r>
            <a:r>
              <a:rPr lang="en-US" i="1" dirty="0" smtClean="0"/>
              <a:t>.”</a:t>
            </a:r>
          </a:p>
        </p:txBody>
      </p:sp>
    </p:spTree>
    <p:extLst>
      <p:ext uri="{BB962C8B-B14F-4D97-AF65-F5344CB8AC3E}">
        <p14:creationId xmlns:p14="http://schemas.microsoft.com/office/powerpoint/2010/main" val="107393681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rgbClr val="297FD5"/>
                </a:solidFill>
              </a:rPr>
              <a:t>Example of Community Involvement</a:t>
            </a:r>
            <a:endParaRPr lang="en-US" sz="3600" dirty="0">
              <a:solidFill>
                <a:srgbClr val="297FD5"/>
              </a:solidFill>
            </a:endParaRPr>
          </a:p>
        </p:txBody>
      </p:sp>
      <p:sp>
        <p:nvSpPr>
          <p:cNvPr id="3" name="Content Placeholder 2"/>
          <p:cNvSpPr>
            <a:spLocks noGrp="1"/>
          </p:cNvSpPr>
          <p:nvPr>
            <p:ph idx="1"/>
          </p:nvPr>
        </p:nvSpPr>
        <p:spPr/>
        <p:txBody>
          <a:bodyPr>
            <a:normAutofit fontScale="85000" lnSpcReduction="10000"/>
          </a:bodyPr>
          <a:lstStyle/>
          <a:p>
            <a:pPr marL="68580" indent="0">
              <a:buNone/>
            </a:pPr>
            <a:r>
              <a:rPr lang="en-US" i="1" dirty="0" smtClean="0"/>
              <a:t>“As </a:t>
            </a:r>
            <a:r>
              <a:rPr lang="en-US" i="1" dirty="0"/>
              <a:t>part of NIH grant (2004-2011) and a grant from the TBR Diversity Office, we worked with Memphis City Schools in neighborhoods with large Hispanic populations. We conducted longitudinal research in elementary schools. Currently, as part of a US </a:t>
            </a:r>
            <a:r>
              <a:rPr lang="en-US" i="1" dirty="0" smtClean="0"/>
              <a:t>Dept. </a:t>
            </a:r>
            <a:r>
              <a:rPr lang="en-US" i="1" dirty="0"/>
              <a:t>of Education grant, we have developed a clinic with onsite Spanish-English interpreters to better serve the Hispanic community. As part of this grant, we have reached out to area clinics, physicians, churches, and Latino Memphis, to make the community aware of the services we are now able to provide. The response has been very </a:t>
            </a:r>
            <a:r>
              <a:rPr lang="en-US" i="1" dirty="0" smtClean="0"/>
              <a:t>positive…”</a:t>
            </a:r>
          </a:p>
          <a:p>
            <a:pPr marL="68580" indent="0">
              <a:buNone/>
            </a:pPr>
            <a:endParaRPr lang="en-US" i="1" dirty="0"/>
          </a:p>
        </p:txBody>
      </p:sp>
    </p:spTree>
    <p:extLst>
      <p:ext uri="{BB962C8B-B14F-4D97-AF65-F5344CB8AC3E}">
        <p14:creationId xmlns:p14="http://schemas.microsoft.com/office/powerpoint/2010/main" val="119772913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solidFill>
                  <a:srgbClr val="297FD5"/>
                </a:solidFill>
              </a:rPr>
              <a:t>Example of Community Involvement</a:t>
            </a:r>
          </a:p>
        </p:txBody>
      </p:sp>
      <p:sp>
        <p:nvSpPr>
          <p:cNvPr id="3" name="Content Placeholder 2"/>
          <p:cNvSpPr>
            <a:spLocks noGrp="1"/>
          </p:cNvSpPr>
          <p:nvPr>
            <p:ph idx="1"/>
          </p:nvPr>
        </p:nvSpPr>
        <p:spPr/>
        <p:txBody>
          <a:bodyPr>
            <a:normAutofit fontScale="92500" lnSpcReduction="10000"/>
          </a:bodyPr>
          <a:lstStyle/>
          <a:p>
            <a:pPr marL="68580" indent="0">
              <a:buNone/>
            </a:pPr>
            <a:endParaRPr lang="en-US" i="1" dirty="0" smtClean="0"/>
          </a:p>
          <a:p>
            <a:pPr marL="68580" indent="0">
              <a:buNone/>
            </a:pPr>
            <a:r>
              <a:rPr lang="en-US" i="1" dirty="0" smtClean="0"/>
              <a:t>“Held</a:t>
            </a:r>
            <a:r>
              <a:rPr lang="en-US" i="1" dirty="0"/>
              <a:t>, along with students of architecture at the </a:t>
            </a:r>
            <a:r>
              <a:rPr lang="en-US" i="1" dirty="0" smtClean="0"/>
              <a:t>U of M, </a:t>
            </a:r>
            <a:r>
              <a:rPr lang="en-US" i="1" dirty="0"/>
              <a:t>design charettes with members of communities to allow citizens the opportunity to make suggestions, offer solutions, and generate buy-in in the design of their community. Furthermore, work with other civic groups to determine the best ways to plug citizen groups into the fulfillment of the community masterplan</a:t>
            </a:r>
            <a:r>
              <a:rPr lang="en-US" i="1" dirty="0" smtClean="0"/>
              <a:t>.”</a:t>
            </a:r>
            <a:endParaRPr lang="en-US" i="1" dirty="0"/>
          </a:p>
        </p:txBody>
      </p:sp>
    </p:spTree>
    <p:extLst>
      <p:ext uri="{BB962C8B-B14F-4D97-AF65-F5344CB8AC3E}">
        <p14:creationId xmlns:p14="http://schemas.microsoft.com/office/powerpoint/2010/main" val="225784022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85800"/>
            <a:ext cx="7253344" cy="838200"/>
          </a:xfrm>
        </p:spPr>
        <p:txBody>
          <a:bodyPr>
            <a:normAutofit/>
          </a:bodyPr>
          <a:lstStyle/>
          <a:p>
            <a:r>
              <a:rPr lang="en-US" sz="3400" dirty="0" smtClean="0">
                <a:solidFill>
                  <a:srgbClr val="297FD5"/>
                </a:solidFill>
              </a:rPr>
              <a:t>Examples of Community Partners</a:t>
            </a:r>
            <a:endParaRPr lang="en-US" sz="3400" dirty="0">
              <a:solidFill>
                <a:srgbClr val="297FD5"/>
              </a:solidFill>
            </a:endParaRPr>
          </a:p>
        </p:txBody>
      </p:sp>
      <p:sp>
        <p:nvSpPr>
          <p:cNvPr id="3" name="Content Placeholder 2"/>
          <p:cNvSpPr>
            <a:spLocks noGrp="1"/>
          </p:cNvSpPr>
          <p:nvPr>
            <p:ph idx="1"/>
          </p:nvPr>
        </p:nvSpPr>
        <p:spPr>
          <a:xfrm>
            <a:off x="838200" y="1752600"/>
            <a:ext cx="7543800" cy="4495800"/>
          </a:xfrm>
        </p:spPr>
        <p:txBody>
          <a:bodyPr numCol="2">
            <a:noAutofit/>
          </a:bodyPr>
          <a:lstStyle/>
          <a:p>
            <a:pPr>
              <a:buClr>
                <a:schemeClr val="accent2"/>
              </a:buClr>
            </a:pPr>
            <a:r>
              <a:rPr lang="en-US" sz="1400" dirty="0" smtClean="0"/>
              <a:t>AmeriCorps</a:t>
            </a:r>
          </a:p>
          <a:p>
            <a:pPr>
              <a:buClr>
                <a:schemeClr val="accent2"/>
              </a:buClr>
            </a:pPr>
            <a:r>
              <a:rPr lang="en-US" sz="1400" dirty="0" smtClean="0"/>
              <a:t>ArtsMemphis</a:t>
            </a:r>
          </a:p>
          <a:p>
            <a:pPr>
              <a:buClr>
                <a:schemeClr val="accent2"/>
              </a:buClr>
            </a:pPr>
            <a:r>
              <a:rPr lang="en-US" sz="1400" dirty="0" smtClean="0"/>
              <a:t>Baptist Hospice </a:t>
            </a:r>
          </a:p>
          <a:p>
            <a:pPr>
              <a:buClr>
                <a:schemeClr val="accent2"/>
              </a:buClr>
            </a:pPr>
            <a:r>
              <a:rPr lang="en-US" sz="1400" dirty="0" smtClean="0"/>
              <a:t>BRIDGES USA</a:t>
            </a:r>
          </a:p>
          <a:p>
            <a:pPr>
              <a:buClr>
                <a:schemeClr val="accent2"/>
              </a:buClr>
            </a:pPr>
            <a:r>
              <a:rPr lang="en-US" sz="1400" dirty="0"/>
              <a:t>Central Arkansas Water</a:t>
            </a:r>
          </a:p>
          <a:p>
            <a:pPr>
              <a:buClr>
                <a:schemeClr val="accent2"/>
              </a:buClr>
            </a:pPr>
            <a:r>
              <a:rPr lang="en-US" sz="1400" dirty="0" smtClean="0"/>
              <a:t>City of West Memphis</a:t>
            </a:r>
          </a:p>
          <a:p>
            <a:pPr>
              <a:buClr>
                <a:schemeClr val="accent2"/>
              </a:buClr>
            </a:pPr>
            <a:r>
              <a:rPr lang="en-US" sz="1400" dirty="0" smtClean="0"/>
              <a:t>Friends of T.O. Fuller</a:t>
            </a:r>
          </a:p>
          <a:p>
            <a:pPr>
              <a:buClr>
                <a:schemeClr val="accent2"/>
              </a:buClr>
            </a:pPr>
            <a:r>
              <a:rPr lang="en-US" sz="1400" dirty="0" smtClean="0"/>
              <a:t>Germantown Performing Arts Centre Youth Symphony Orchestra</a:t>
            </a:r>
          </a:p>
          <a:p>
            <a:pPr>
              <a:buClr>
                <a:schemeClr val="accent2"/>
              </a:buClr>
            </a:pPr>
            <a:r>
              <a:rPr lang="en-US" sz="1400" dirty="0" smtClean="0"/>
              <a:t>Livable Memphis</a:t>
            </a:r>
          </a:p>
          <a:p>
            <a:pPr>
              <a:buClr>
                <a:schemeClr val="accent2"/>
              </a:buClr>
            </a:pPr>
            <a:r>
              <a:rPr lang="en-US" sz="1400" dirty="0" smtClean="0"/>
              <a:t>Make a Splash Mid-South Swimming Program</a:t>
            </a:r>
          </a:p>
          <a:p>
            <a:pPr>
              <a:buClr>
                <a:schemeClr val="accent2"/>
              </a:buClr>
            </a:pPr>
            <a:r>
              <a:rPr lang="en-US" sz="1400" dirty="0" smtClean="0"/>
              <a:t>The Med</a:t>
            </a:r>
          </a:p>
          <a:p>
            <a:pPr>
              <a:buClr>
                <a:schemeClr val="accent2"/>
              </a:buClr>
            </a:pPr>
            <a:r>
              <a:rPr lang="en-US" sz="1400" dirty="0" smtClean="0"/>
              <a:t>Memphis Advisory Council for the Hearing Impaired</a:t>
            </a:r>
          </a:p>
          <a:p>
            <a:pPr>
              <a:buClr>
                <a:schemeClr val="accent2"/>
              </a:buClr>
            </a:pPr>
            <a:r>
              <a:rPr lang="en-US" sz="1400" dirty="0" smtClean="0"/>
              <a:t>Memphis Area Legal Services</a:t>
            </a:r>
          </a:p>
          <a:p>
            <a:pPr>
              <a:buClr>
                <a:schemeClr val="accent2"/>
              </a:buClr>
            </a:pPr>
            <a:r>
              <a:rPr lang="en-US" sz="1400" dirty="0" smtClean="0"/>
              <a:t>Memphis Arts Festival</a:t>
            </a:r>
          </a:p>
          <a:p>
            <a:pPr>
              <a:buClr>
                <a:schemeClr val="accent2"/>
              </a:buClr>
            </a:pPr>
            <a:r>
              <a:rPr lang="en-US" sz="1400" dirty="0"/>
              <a:t>Memphis Grizzlies</a:t>
            </a:r>
          </a:p>
          <a:p>
            <a:pPr>
              <a:buClr>
                <a:schemeClr val="accent2"/>
              </a:buClr>
            </a:pPr>
            <a:r>
              <a:rPr lang="en-US" sz="1400" dirty="0" smtClean="0"/>
              <a:t>Memphis Police Department Blue C.R.U.S.H</a:t>
            </a:r>
          </a:p>
          <a:p>
            <a:pPr>
              <a:buClr>
                <a:schemeClr val="accent2"/>
              </a:buClr>
            </a:pPr>
            <a:r>
              <a:rPr lang="en-US" sz="1400" dirty="0" smtClean="0"/>
              <a:t>Methodist Hospitals</a:t>
            </a:r>
          </a:p>
          <a:p>
            <a:pPr>
              <a:buClr>
                <a:schemeClr val="accent2"/>
              </a:buClr>
            </a:pPr>
            <a:r>
              <a:rPr lang="en-US" sz="1400" dirty="0" smtClean="0"/>
              <a:t>Mid-South Reads</a:t>
            </a:r>
          </a:p>
          <a:p>
            <a:pPr>
              <a:buClr>
                <a:schemeClr val="accent2"/>
              </a:buClr>
            </a:pPr>
            <a:r>
              <a:rPr lang="en-US" sz="1400" dirty="0" smtClean="0"/>
              <a:t>Pink Palace</a:t>
            </a:r>
          </a:p>
          <a:p>
            <a:pPr>
              <a:buClr>
                <a:schemeClr val="accent2"/>
              </a:buClr>
            </a:pPr>
            <a:r>
              <a:rPr lang="en-US" sz="1400" dirty="0" smtClean="0"/>
              <a:t>Shelby County Government</a:t>
            </a:r>
          </a:p>
          <a:p>
            <a:pPr>
              <a:buClr>
                <a:schemeClr val="accent2"/>
              </a:buClr>
            </a:pPr>
            <a:r>
              <a:rPr lang="en-US" sz="1400" dirty="0" smtClean="0"/>
              <a:t>Shelby Farms Park Conservancy </a:t>
            </a:r>
          </a:p>
          <a:p>
            <a:pPr>
              <a:buClr>
                <a:schemeClr val="accent2"/>
              </a:buClr>
            </a:pPr>
            <a:r>
              <a:rPr lang="en-US" sz="1400" dirty="0" smtClean="0"/>
              <a:t>St. Jude Research Hospital</a:t>
            </a:r>
          </a:p>
          <a:p>
            <a:pPr>
              <a:buClr>
                <a:schemeClr val="accent2"/>
              </a:buClr>
            </a:pPr>
            <a:r>
              <a:rPr lang="en-US" sz="1400" dirty="0" smtClean="0"/>
              <a:t>Memphis  City Schools</a:t>
            </a:r>
          </a:p>
          <a:p>
            <a:pPr>
              <a:buClr>
                <a:schemeClr val="accent2"/>
              </a:buClr>
            </a:pPr>
            <a:r>
              <a:rPr lang="en-US" sz="1400" dirty="0" smtClean="0"/>
              <a:t>TN Parks and Greenways</a:t>
            </a:r>
          </a:p>
          <a:p>
            <a:pPr>
              <a:buClr>
                <a:schemeClr val="accent2"/>
              </a:buClr>
            </a:pPr>
            <a:r>
              <a:rPr lang="en-US" sz="1400" dirty="0" smtClean="0"/>
              <a:t>Tipton County Schools</a:t>
            </a:r>
          </a:p>
          <a:p>
            <a:pPr>
              <a:buClr>
                <a:schemeClr val="accent2"/>
              </a:buClr>
            </a:pPr>
            <a:r>
              <a:rPr lang="en-US" sz="1400" dirty="0" smtClean="0"/>
              <a:t>Urban Land Institute</a:t>
            </a:r>
          </a:p>
          <a:p>
            <a:pPr>
              <a:buClr>
                <a:schemeClr val="accent2"/>
              </a:buClr>
            </a:pPr>
            <a:r>
              <a:rPr lang="en-US" sz="1400" dirty="0" smtClean="0"/>
              <a:t>U.S. Attorney’s Project Safe Neighborhoods</a:t>
            </a:r>
          </a:p>
          <a:p>
            <a:pPr>
              <a:buClr>
                <a:schemeClr val="accent2"/>
              </a:buClr>
            </a:pPr>
            <a:r>
              <a:rPr lang="en-US" sz="1400" dirty="0" smtClean="0"/>
              <a:t>Westwood Neighborhood Association </a:t>
            </a:r>
          </a:p>
          <a:p>
            <a:pPr>
              <a:buClr>
                <a:schemeClr val="accent2"/>
              </a:buClr>
            </a:pPr>
            <a:r>
              <a:rPr lang="en-US" sz="1400" dirty="0" smtClean="0"/>
              <a:t>Workers Interfaith Network</a:t>
            </a:r>
          </a:p>
          <a:p>
            <a:pPr>
              <a:buClr>
                <a:schemeClr val="accent2"/>
              </a:buClr>
            </a:pPr>
            <a:r>
              <a:rPr lang="en-US" sz="1400" dirty="0" smtClean="0"/>
              <a:t>Youth Villages</a:t>
            </a:r>
          </a:p>
          <a:p>
            <a:pPr>
              <a:buClr>
                <a:schemeClr val="accent2"/>
              </a:buClr>
            </a:pPr>
            <a:endParaRPr lang="en-US" sz="1400" dirty="0"/>
          </a:p>
        </p:txBody>
      </p:sp>
    </p:spTree>
    <p:extLst>
      <p:ext uri="{BB962C8B-B14F-4D97-AF65-F5344CB8AC3E}">
        <p14:creationId xmlns:p14="http://schemas.microsoft.com/office/powerpoint/2010/main" val="118837683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297FD5"/>
                </a:solidFill>
              </a:rPr>
              <a:t>Developing Civically Engaged Students</a:t>
            </a:r>
            <a:endParaRPr lang="en-US" dirty="0">
              <a:solidFill>
                <a:srgbClr val="297FD5"/>
              </a:solidFill>
            </a:endParaRPr>
          </a:p>
        </p:txBody>
      </p:sp>
      <p:sp>
        <p:nvSpPr>
          <p:cNvPr id="3" name="Text Placeholder 2"/>
          <p:cNvSpPr>
            <a:spLocks noGrp="1"/>
          </p:cNvSpPr>
          <p:nvPr>
            <p:ph type="body" idx="1"/>
          </p:nvPr>
        </p:nvSpPr>
        <p:spPr>
          <a:xfrm>
            <a:off x="1295400" y="4267200"/>
            <a:ext cx="6637467" cy="1520413"/>
          </a:xfrm>
        </p:spPr>
        <p:txBody>
          <a:bodyPr/>
          <a:lstStyle/>
          <a:p>
            <a:endParaRPr lang="en-US" dirty="0"/>
          </a:p>
        </p:txBody>
      </p:sp>
    </p:spTree>
    <p:extLst>
      <p:ext uri="{BB962C8B-B14F-4D97-AF65-F5344CB8AC3E}">
        <p14:creationId xmlns:p14="http://schemas.microsoft.com/office/powerpoint/2010/main" val="317295776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rgbClr val="297FD5"/>
                </a:solidFill>
              </a:rPr>
              <a:t>Providing Service-Learning Opportunities for Students</a:t>
            </a:r>
            <a:endParaRPr lang="en-US" sz="3600" dirty="0">
              <a:solidFill>
                <a:srgbClr val="297FD5"/>
              </a:solidFill>
            </a:endParaRPr>
          </a:p>
        </p:txBody>
      </p:sp>
      <p:sp>
        <p:nvSpPr>
          <p:cNvPr id="3" name="Content Placeholder 2"/>
          <p:cNvSpPr>
            <a:spLocks noGrp="1"/>
          </p:cNvSpPr>
          <p:nvPr>
            <p:ph idx="1"/>
          </p:nvPr>
        </p:nvSpPr>
        <p:spPr/>
        <p:txBody>
          <a:bodyPr>
            <a:normAutofit/>
          </a:bodyPr>
          <a:lstStyle/>
          <a:p>
            <a:pPr marL="68580" indent="0">
              <a:buNone/>
            </a:pPr>
            <a:endParaRPr lang="en-US" dirty="0" smtClean="0"/>
          </a:p>
          <a:p>
            <a:pPr>
              <a:buClr>
                <a:schemeClr val="accent2"/>
              </a:buClr>
            </a:pPr>
            <a:r>
              <a:rPr lang="en-US" dirty="0" smtClean="0"/>
              <a:t>49% of faculty incorporate, or have incorporated, service-learning within their classes.  </a:t>
            </a:r>
          </a:p>
          <a:p>
            <a:pPr>
              <a:buClr>
                <a:schemeClr val="accent2"/>
              </a:buClr>
            </a:pPr>
            <a:endParaRPr lang="en-US" dirty="0"/>
          </a:p>
          <a:p>
            <a:pPr>
              <a:buClr>
                <a:schemeClr val="accent2"/>
              </a:buClr>
            </a:pPr>
            <a:r>
              <a:rPr lang="en-US" dirty="0" smtClean="0"/>
              <a:t>84% of instructors who include service-learning do so at least once a year.</a:t>
            </a:r>
            <a:endParaRPr lang="en-US" dirty="0"/>
          </a:p>
        </p:txBody>
      </p:sp>
    </p:spTree>
    <p:extLst>
      <p:ext uri="{BB962C8B-B14F-4D97-AF65-F5344CB8AC3E}">
        <p14:creationId xmlns:p14="http://schemas.microsoft.com/office/powerpoint/2010/main" val="409420508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2"/>
                </a:solidFill>
              </a:rPr>
              <a:t>Study Goals</a:t>
            </a:r>
            <a:endParaRPr lang="en-US" dirty="0">
              <a:solidFill>
                <a:schemeClr val="accent2"/>
              </a:solidFill>
            </a:endParaRPr>
          </a:p>
        </p:txBody>
      </p:sp>
      <p:sp>
        <p:nvSpPr>
          <p:cNvPr id="3" name="Content Placeholder 2"/>
          <p:cNvSpPr>
            <a:spLocks noGrp="1"/>
          </p:cNvSpPr>
          <p:nvPr>
            <p:ph idx="1"/>
          </p:nvPr>
        </p:nvSpPr>
        <p:spPr/>
        <p:txBody>
          <a:bodyPr>
            <a:normAutofit/>
          </a:bodyPr>
          <a:lstStyle/>
          <a:p>
            <a:pPr marL="525780" indent="-457200">
              <a:buClr>
                <a:schemeClr val="accent2"/>
              </a:buClr>
              <a:buAutoNum type="arabicPeriod"/>
            </a:pPr>
            <a:r>
              <a:rPr lang="en-US" dirty="0" smtClean="0"/>
              <a:t>To learn more about the scope and reach of community involvement by faculty members at the University of Memphis. </a:t>
            </a:r>
          </a:p>
          <a:p>
            <a:pPr marL="525780" indent="-457200">
              <a:buClr>
                <a:schemeClr val="accent2"/>
              </a:buClr>
              <a:buAutoNum type="arabicPeriod"/>
            </a:pPr>
            <a:r>
              <a:rPr lang="en-US" dirty="0" smtClean="0"/>
              <a:t>To generate short and long term recommendations for advancing Engaged Scholarship at the University of Memphis. </a:t>
            </a:r>
          </a:p>
        </p:txBody>
      </p:sp>
    </p:spTree>
    <p:extLst>
      <p:ext uri="{BB962C8B-B14F-4D97-AF65-F5344CB8AC3E}">
        <p14:creationId xmlns:p14="http://schemas.microsoft.com/office/powerpoint/2010/main" val="20248820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rgbClr val="297FD5"/>
                </a:solidFill>
              </a:rPr>
              <a:t>Mentoring Students in Community-Based Work</a:t>
            </a:r>
            <a:endParaRPr lang="en-US" sz="3600" dirty="0">
              <a:solidFill>
                <a:srgbClr val="297FD5"/>
              </a:solidFill>
            </a:endParaRPr>
          </a:p>
        </p:txBody>
      </p:sp>
      <p:sp>
        <p:nvSpPr>
          <p:cNvPr id="3" name="Content Placeholder 2"/>
          <p:cNvSpPr>
            <a:spLocks noGrp="1"/>
          </p:cNvSpPr>
          <p:nvPr>
            <p:ph idx="1"/>
          </p:nvPr>
        </p:nvSpPr>
        <p:spPr/>
        <p:txBody>
          <a:bodyPr>
            <a:normAutofit/>
          </a:bodyPr>
          <a:lstStyle/>
          <a:p>
            <a:pPr>
              <a:buClr>
                <a:schemeClr val="accent2"/>
              </a:buClr>
            </a:pPr>
            <a:r>
              <a:rPr lang="en-US" dirty="0" smtClean="0"/>
              <a:t>49% of faculty have mentored students in completion of community-based internships or practica.  </a:t>
            </a:r>
          </a:p>
          <a:p>
            <a:pPr>
              <a:buClr>
                <a:schemeClr val="accent2"/>
              </a:buClr>
            </a:pPr>
            <a:endParaRPr lang="en-US" dirty="0"/>
          </a:p>
          <a:p>
            <a:pPr>
              <a:buClr>
                <a:schemeClr val="accent2"/>
              </a:buClr>
            </a:pPr>
            <a:r>
              <a:rPr lang="en-US" dirty="0" smtClean="0"/>
              <a:t>Undergraduate and graduate students are pursuing these experiences at a similar rate.</a:t>
            </a:r>
            <a:endParaRPr lang="en-US" dirty="0"/>
          </a:p>
        </p:txBody>
      </p:sp>
    </p:spTree>
    <p:extLst>
      <p:ext uri="{BB962C8B-B14F-4D97-AF65-F5344CB8AC3E}">
        <p14:creationId xmlns:p14="http://schemas.microsoft.com/office/powerpoint/2010/main" val="3160366943"/>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rgbClr val="297FD5"/>
                </a:solidFill>
              </a:rPr>
              <a:t>Example of Service-Learning</a:t>
            </a:r>
            <a:endParaRPr lang="en-US" sz="3600" dirty="0">
              <a:solidFill>
                <a:srgbClr val="297FD5"/>
              </a:solidFill>
            </a:endParaRPr>
          </a:p>
        </p:txBody>
      </p:sp>
      <p:sp>
        <p:nvSpPr>
          <p:cNvPr id="3" name="Content Placeholder 2"/>
          <p:cNvSpPr>
            <a:spLocks noGrp="1"/>
          </p:cNvSpPr>
          <p:nvPr>
            <p:ph idx="1"/>
          </p:nvPr>
        </p:nvSpPr>
        <p:spPr>
          <a:xfrm>
            <a:off x="990600" y="2895600"/>
            <a:ext cx="6777317" cy="3508977"/>
          </a:xfrm>
        </p:spPr>
        <p:txBody>
          <a:bodyPr>
            <a:normAutofit/>
          </a:bodyPr>
          <a:lstStyle/>
          <a:p>
            <a:pPr marL="68580" indent="0">
              <a:buNone/>
            </a:pPr>
            <a:r>
              <a:rPr lang="en-US" i="1" dirty="0" smtClean="0"/>
              <a:t>“…I </a:t>
            </a:r>
            <a:r>
              <a:rPr lang="en-US" i="1" dirty="0"/>
              <a:t>took my students to their neighborhood clean ups to do service and related it to urban sociology and Broken Windows theory</a:t>
            </a:r>
            <a:r>
              <a:rPr lang="en-US" i="1" dirty="0" smtClean="0"/>
              <a:t>.”</a:t>
            </a:r>
          </a:p>
          <a:p>
            <a:pPr marL="68580" indent="0">
              <a:buNone/>
            </a:pPr>
            <a:endParaRPr lang="en-US" i="1" dirty="0" smtClean="0"/>
          </a:p>
        </p:txBody>
      </p:sp>
    </p:spTree>
    <p:extLst>
      <p:ext uri="{BB962C8B-B14F-4D97-AF65-F5344CB8AC3E}">
        <p14:creationId xmlns:p14="http://schemas.microsoft.com/office/powerpoint/2010/main" val="268519016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rgbClr val="297FD5"/>
                </a:solidFill>
              </a:rPr>
              <a:t>Example of Collaborative Research</a:t>
            </a:r>
            <a:endParaRPr lang="en-US" sz="3600" dirty="0">
              <a:solidFill>
                <a:srgbClr val="297FD5"/>
              </a:solidFill>
            </a:endParaRPr>
          </a:p>
        </p:txBody>
      </p:sp>
      <p:sp>
        <p:nvSpPr>
          <p:cNvPr id="3" name="Content Placeholder 2"/>
          <p:cNvSpPr>
            <a:spLocks noGrp="1"/>
          </p:cNvSpPr>
          <p:nvPr>
            <p:ph idx="1"/>
          </p:nvPr>
        </p:nvSpPr>
        <p:spPr/>
        <p:txBody>
          <a:bodyPr>
            <a:normAutofit/>
          </a:bodyPr>
          <a:lstStyle/>
          <a:p>
            <a:pPr marL="68580" indent="0">
              <a:buNone/>
            </a:pPr>
            <a:endParaRPr lang="en-US" i="1" dirty="0" smtClean="0"/>
          </a:p>
          <a:p>
            <a:pPr marL="68580" indent="0">
              <a:buNone/>
            </a:pPr>
            <a:r>
              <a:rPr lang="en-US" i="1" dirty="0" smtClean="0"/>
              <a:t>“[I] involved </a:t>
            </a:r>
            <a:r>
              <a:rPr lang="en-US" i="1" dirty="0"/>
              <a:t>students in </a:t>
            </a:r>
            <a:r>
              <a:rPr lang="en-US" i="1" dirty="0" smtClean="0"/>
              <a:t>[an] urban </a:t>
            </a:r>
            <a:r>
              <a:rPr lang="en-US" i="1" dirty="0"/>
              <a:t>policy course in </a:t>
            </a:r>
            <a:r>
              <a:rPr lang="en-US" i="1" dirty="0" smtClean="0"/>
              <a:t>[the] analysis </a:t>
            </a:r>
            <a:r>
              <a:rPr lang="en-US" i="1" dirty="0"/>
              <a:t>of policy issues in housing, homelessness, </a:t>
            </a:r>
            <a:r>
              <a:rPr lang="en-US" i="1" dirty="0" smtClean="0"/>
              <a:t>[and] health </a:t>
            </a:r>
            <a:r>
              <a:rPr lang="en-US" i="1" dirty="0"/>
              <a:t>access in partnership with neighborhood associations and nonprofit agencies.”</a:t>
            </a:r>
          </a:p>
          <a:p>
            <a:pPr marL="68580" indent="0">
              <a:buNone/>
            </a:pPr>
            <a:endParaRPr lang="en-US" i="1" dirty="0" smtClean="0"/>
          </a:p>
        </p:txBody>
      </p:sp>
    </p:spTree>
    <p:extLst>
      <p:ext uri="{BB962C8B-B14F-4D97-AF65-F5344CB8AC3E}">
        <p14:creationId xmlns:p14="http://schemas.microsoft.com/office/powerpoint/2010/main" val="4273245253"/>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838200"/>
            <a:ext cx="7024744" cy="1143000"/>
          </a:xfrm>
        </p:spPr>
        <p:txBody>
          <a:bodyPr>
            <a:noAutofit/>
          </a:bodyPr>
          <a:lstStyle/>
          <a:p>
            <a:r>
              <a:rPr lang="en-US" sz="3600" dirty="0">
                <a:solidFill>
                  <a:srgbClr val="297FD5"/>
                </a:solidFill>
              </a:rPr>
              <a:t>Examples of </a:t>
            </a:r>
            <a:r>
              <a:rPr lang="en-US" sz="3600" dirty="0" smtClean="0">
                <a:solidFill>
                  <a:srgbClr val="297FD5"/>
                </a:solidFill>
              </a:rPr>
              <a:t>Mentoring</a:t>
            </a:r>
            <a:endParaRPr lang="en-US" sz="3600" dirty="0">
              <a:solidFill>
                <a:srgbClr val="297FD5"/>
              </a:solidFill>
            </a:endParaRPr>
          </a:p>
        </p:txBody>
      </p:sp>
      <p:sp>
        <p:nvSpPr>
          <p:cNvPr id="3" name="Content Placeholder 2"/>
          <p:cNvSpPr>
            <a:spLocks noGrp="1"/>
          </p:cNvSpPr>
          <p:nvPr>
            <p:ph idx="1"/>
          </p:nvPr>
        </p:nvSpPr>
        <p:spPr/>
        <p:txBody>
          <a:bodyPr>
            <a:normAutofit lnSpcReduction="10000"/>
          </a:bodyPr>
          <a:lstStyle/>
          <a:p>
            <a:pPr marL="68580" indent="0">
              <a:buNone/>
            </a:pPr>
            <a:r>
              <a:rPr lang="en-US" i="1" dirty="0" smtClean="0"/>
              <a:t>“...</a:t>
            </a:r>
            <a:r>
              <a:rPr lang="en-US" i="1" dirty="0"/>
              <a:t>All funded students must plan and conduct some sort of community outreach …that involves issues pertaining to cultural and linguistic diversity.”</a:t>
            </a:r>
          </a:p>
          <a:p>
            <a:pPr marL="68580" indent="0">
              <a:buNone/>
            </a:pPr>
            <a:endParaRPr lang="en-US" i="1" dirty="0" smtClean="0"/>
          </a:p>
          <a:p>
            <a:pPr marL="68580" indent="0">
              <a:buNone/>
            </a:pPr>
            <a:r>
              <a:rPr lang="en-US" i="1" dirty="0"/>
              <a:t>“Students teach art in community settings as part of course requirements. We meet as a team with community representatives and plan appropriately</a:t>
            </a:r>
            <a:r>
              <a:rPr lang="en-US" i="1" dirty="0" smtClean="0"/>
              <a:t>.”</a:t>
            </a:r>
            <a:endParaRPr lang="en-US" i="1" dirty="0"/>
          </a:p>
        </p:txBody>
      </p:sp>
    </p:spTree>
    <p:extLst>
      <p:ext uri="{BB962C8B-B14F-4D97-AF65-F5344CB8AC3E}">
        <p14:creationId xmlns:p14="http://schemas.microsoft.com/office/powerpoint/2010/main" val="4164356112"/>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dirty="0" smtClean="0">
                <a:solidFill>
                  <a:srgbClr val="297FD5"/>
                </a:solidFill>
              </a:rPr>
              <a:t>Respondent Views on the University’s Commitment to Engaged Scholarship</a:t>
            </a:r>
            <a:endParaRPr lang="en-US" dirty="0">
              <a:solidFill>
                <a:srgbClr val="297FD5"/>
              </a:solidFill>
            </a:endParaRPr>
          </a:p>
        </p:txBody>
      </p:sp>
      <p:sp>
        <p:nvSpPr>
          <p:cNvPr id="5" name="Text Placeholder 4"/>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42605549"/>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7024744" cy="838200"/>
          </a:xfrm>
        </p:spPr>
        <p:txBody>
          <a:bodyPr>
            <a:noAutofit/>
          </a:bodyPr>
          <a:lstStyle/>
          <a:p>
            <a:r>
              <a:rPr lang="en-US" sz="3400" dirty="0" smtClean="0">
                <a:solidFill>
                  <a:srgbClr val="297FD5"/>
                </a:solidFill>
              </a:rPr>
              <a:t>Engaged Scholarship at U of M:</a:t>
            </a:r>
            <a:endParaRPr lang="en-US" sz="3400" dirty="0">
              <a:solidFill>
                <a:srgbClr val="297FD5"/>
              </a:solidFill>
            </a:endParaRPr>
          </a:p>
        </p:txBody>
      </p:sp>
      <p:sp>
        <p:nvSpPr>
          <p:cNvPr id="3" name="Content Placeholder 2"/>
          <p:cNvSpPr>
            <a:spLocks noGrp="1"/>
          </p:cNvSpPr>
          <p:nvPr>
            <p:ph idx="1"/>
          </p:nvPr>
        </p:nvSpPr>
        <p:spPr>
          <a:xfrm>
            <a:off x="990600" y="1371600"/>
            <a:ext cx="6777317" cy="3851429"/>
          </a:xfrm>
        </p:spPr>
        <p:txBody>
          <a:bodyPr>
            <a:noAutofit/>
          </a:bodyPr>
          <a:lstStyle/>
          <a:p>
            <a:pPr>
              <a:buClr>
                <a:schemeClr val="accent2"/>
              </a:buClr>
            </a:pPr>
            <a:r>
              <a:rPr lang="en-US" sz="1600" dirty="0" smtClean="0"/>
              <a:t>Involves </a:t>
            </a:r>
            <a:r>
              <a:rPr lang="en-US" sz="1600" dirty="0"/>
              <a:t>academic projects that engage faculty members and students in a collaborative and sustained manner </a:t>
            </a:r>
            <a:r>
              <a:rPr lang="en-US" sz="1600" dirty="0" smtClean="0"/>
              <a:t>with community </a:t>
            </a:r>
            <a:r>
              <a:rPr lang="en-US" sz="1600" dirty="0"/>
              <a:t>groups. </a:t>
            </a:r>
          </a:p>
          <a:p>
            <a:pPr>
              <a:buClr>
                <a:schemeClr val="accent2"/>
              </a:buClr>
            </a:pPr>
            <a:r>
              <a:rPr lang="en-US" sz="1600" dirty="0" smtClean="0"/>
              <a:t>Connects </a:t>
            </a:r>
            <a:r>
              <a:rPr lang="en-US" sz="1600" dirty="0"/>
              <a:t>university outreach endeavors with community organizational goals. </a:t>
            </a:r>
          </a:p>
          <a:p>
            <a:pPr>
              <a:buClr>
                <a:schemeClr val="accent2"/>
              </a:buClr>
            </a:pPr>
            <a:r>
              <a:rPr lang="en-US" sz="1600" dirty="0" smtClean="0"/>
              <a:t>Furthers </a:t>
            </a:r>
            <a:r>
              <a:rPr lang="en-US" sz="1600" dirty="0"/>
              <a:t>reciprocal relationships between the University and the community. </a:t>
            </a:r>
          </a:p>
          <a:p>
            <a:pPr>
              <a:buClr>
                <a:schemeClr val="accent2"/>
              </a:buClr>
            </a:pPr>
            <a:r>
              <a:rPr lang="en-US" sz="1600" dirty="0" smtClean="0"/>
              <a:t>Entails </a:t>
            </a:r>
            <a:r>
              <a:rPr lang="en-US" sz="1600" dirty="0"/>
              <a:t>shared authority in the research process from design to implementation. </a:t>
            </a:r>
          </a:p>
          <a:p>
            <a:pPr>
              <a:buClr>
                <a:schemeClr val="accent2"/>
              </a:buClr>
            </a:pPr>
            <a:r>
              <a:rPr lang="en-US" sz="1600" dirty="0" smtClean="0"/>
              <a:t>Results </a:t>
            </a:r>
            <a:r>
              <a:rPr lang="en-US" sz="1600" dirty="0"/>
              <a:t>in excellence through such products as peer-reviewed publications, peer-reviewed collaborative </a:t>
            </a:r>
            <a:r>
              <a:rPr lang="en-US" sz="1600" dirty="0" smtClean="0"/>
              <a:t>reports, documentation </a:t>
            </a:r>
            <a:r>
              <a:rPr lang="en-US" sz="1600" dirty="0"/>
              <a:t>of impact, and external funding. </a:t>
            </a:r>
            <a:endParaRPr lang="en-US" sz="1600" dirty="0" smtClean="0"/>
          </a:p>
          <a:p>
            <a:pPr>
              <a:buClr>
                <a:schemeClr val="accent2"/>
              </a:buClr>
            </a:pPr>
            <a:endParaRPr lang="en-US" sz="1800" b="1" dirty="0"/>
          </a:p>
          <a:p>
            <a:pPr>
              <a:buClr>
                <a:schemeClr val="accent2"/>
              </a:buClr>
              <a:buSzPct val="85000"/>
              <a:buFont typeface="Wingdings" charset="2"/>
              <a:buChar char="ü"/>
            </a:pPr>
            <a:r>
              <a:rPr lang="en-US" sz="2200" b="1" dirty="0"/>
              <a:t>57% of </a:t>
            </a:r>
            <a:r>
              <a:rPr lang="en-US" sz="2200" b="1" dirty="0" smtClean="0"/>
              <a:t>respondents </a:t>
            </a:r>
            <a:r>
              <a:rPr lang="en-US" sz="2200" b="1" dirty="0"/>
              <a:t>currently participate in engaged scholarship, or have in the </a:t>
            </a:r>
            <a:r>
              <a:rPr lang="en-US" sz="2200" b="1" dirty="0" smtClean="0"/>
              <a:t>past</a:t>
            </a:r>
          </a:p>
          <a:p>
            <a:pPr>
              <a:buClr>
                <a:schemeClr val="accent2"/>
              </a:buClr>
              <a:buSzPct val="85000"/>
              <a:buFont typeface="Wingdings" charset="2"/>
              <a:buChar char="ü"/>
            </a:pPr>
            <a:endParaRPr lang="en-US" sz="2200" b="1" dirty="0" smtClean="0"/>
          </a:p>
          <a:p>
            <a:pPr>
              <a:buClr>
                <a:schemeClr val="accent2"/>
              </a:buClr>
              <a:buSzPct val="85000"/>
              <a:buFont typeface="Wingdings" charset="2"/>
              <a:buChar char="ü"/>
            </a:pPr>
            <a:r>
              <a:rPr lang="en-US" sz="2200" b="1" dirty="0" smtClean="0"/>
              <a:t>Another </a:t>
            </a:r>
            <a:r>
              <a:rPr lang="en-US" sz="2200" b="1" dirty="0"/>
              <a:t>30% would like to do so in the </a:t>
            </a:r>
            <a:r>
              <a:rPr lang="en-US" sz="2200" b="1" dirty="0" smtClean="0"/>
              <a:t>future</a:t>
            </a:r>
            <a:endParaRPr lang="en-US" sz="2200" b="1" dirty="0"/>
          </a:p>
          <a:p>
            <a:endParaRPr lang="en-US" sz="1800" b="1" dirty="0"/>
          </a:p>
        </p:txBody>
      </p:sp>
    </p:spTree>
    <p:extLst>
      <p:ext uri="{BB962C8B-B14F-4D97-AF65-F5344CB8AC3E}">
        <p14:creationId xmlns:p14="http://schemas.microsoft.com/office/powerpoint/2010/main" val="1853020730"/>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solidFill>
                  <a:srgbClr val="297FD5"/>
                </a:solidFill>
              </a:rPr>
              <a:t>Faculty’s first exposure to the principles of Engaged Scholarship?</a:t>
            </a:r>
            <a:endParaRPr lang="en-US" sz="2800" dirty="0">
              <a:solidFill>
                <a:srgbClr val="297FD5"/>
              </a:solidFill>
            </a:endParaRPr>
          </a:p>
        </p:txBody>
      </p:sp>
      <p:sp>
        <p:nvSpPr>
          <p:cNvPr id="3" name="Content Placeholder 2"/>
          <p:cNvSpPr>
            <a:spLocks noGrp="1"/>
          </p:cNvSpPr>
          <p:nvPr>
            <p:ph idx="1"/>
          </p:nvPr>
        </p:nvSpPr>
        <p:spPr/>
        <p:txBody>
          <a:bodyPr>
            <a:normAutofit/>
          </a:bodyPr>
          <a:lstStyle/>
          <a:p>
            <a:pPr>
              <a:buClr>
                <a:schemeClr val="accent2"/>
              </a:buClr>
            </a:pPr>
            <a:r>
              <a:rPr lang="en-US" dirty="0" smtClean="0"/>
              <a:t>36% at the University of Memphis</a:t>
            </a:r>
          </a:p>
          <a:p>
            <a:pPr>
              <a:buClr>
                <a:schemeClr val="accent2"/>
              </a:buClr>
            </a:pPr>
            <a:endParaRPr lang="en-US" dirty="0"/>
          </a:p>
          <a:p>
            <a:pPr>
              <a:buClr>
                <a:schemeClr val="accent2"/>
              </a:buClr>
            </a:pPr>
            <a:r>
              <a:rPr lang="en-US" dirty="0" smtClean="0"/>
              <a:t>20% as a graduate student at another institution</a:t>
            </a:r>
          </a:p>
          <a:p>
            <a:pPr>
              <a:buClr>
                <a:schemeClr val="accent2"/>
              </a:buClr>
            </a:pPr>
            <a:endParaRPr lang="en-US" dirty="0"/>
          </a:p>
          <a:p>
            <a:pPr>
              <a:buClr>
                <a:schemeClr val="accent2"/>
              </a:buClr>
            </a:pPr>
            <a:r>
              <a:rPr lang="en-US" dirty="0" smtClean="0"/>
              <a:t>12</a:t>
            </a:r>
            <a:r>
              <a:rPr lang="en-US" dirty="0"/>
              <a:t>% as </a:t>
            </a:r>
            <a:r>
              <a:rPr lang="en-US" dirty="0" smtClean="0"/>
              <a:t>an undergraduate </a:t>
            </a:r>
            <a:r>
              <a:rPr lang="en-US" dirty="0"/>
              <a:t>student at another institution</a:t>
            </a:r>
          </a:p>
          <a:p>
            <a:endParaRPr lang="en-US" dirty="0"/>
          </a:p>
        </p:txBody>
      </p:sp>
    </p:spTree>
    <p:extLst>
      <p:ext uri="{BB962C8B-B14F-4D97-AF65-F5344CB8AC3E}">
        <p14:creationId xmlns:p14="http://schemas.microsoft.com/office/powerpoint/2010/main" val="2233636239"/>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371600"/>
            <a:ext cx="7024744" cy="1143000"/>
          </a:xfrm>
        </p:spPr>
        <p:txBody>
          <a:bodyPr>
            <a:noAutofit/>
          </a:bodyPr>
          <a:lstStyle/>
          <a:p>
            <a:r>
              <a:rPr lang="en-US" sz="3200" dirty="0" smtClean="0">
                <a:solidFill>
                  <a:srgbClr val="297FD5"/>
                </a:solidFill>
              </a:rPr>
              <a:t>Does the U of M indicate a commitment to community engagement as a priority in its mission statement or vision?</a:t>
            </a:r>
            <a:endParaRPr lang="en-US" sz="3200" dirty="0">
              <a:solidFill>
                <a:srgbClr val="297FD5"/>
              </a:solidFill>
            </a:endParaRPr>
          </a:p>
        </p:txBody>
      </p:sp>
      <p:sp>
        <p:nvSpPr>
          <p:cNvPr id="3" name="Content Placeholder 2"/>
          <p:cNvSpPr>
            <a:spLocks noGrp="1"/>
          </p:cNvSpPr>
          <p:nvPr>
            <p:ph idx="1"/>
          </p:nvPr>
        </p:nvSpPr>
        <p:spPr/>
        <p:txBody>
          <a:bodyPr>
            <a:normAutofit/>
          </a:bodyPr>
          <a:lstStyle/>
          <a:p>
            <a:pPr marL="68580" indent="0">
              <a:buNone/>
            </a:pPr>
            <a:r>
              <a:rPr lang="en-US" sz="4400" dirty="0"/>
              <a:t>	</a:t>
            </a:r>
            <a:endParaRPr lang="en-US" sz="4400" dirty="0" smtClean="0"/>
          </a:p>
          <a:p>
            <a:pPr marL="68580" indent="0">
              <a:buNone/>
            </a:pPr>
            <a:endParaRPr lang="en-US" sz="4400" dirty="0"/>
          </a:p>
          <a:p>
            <a:pPr marL="68580" indent="0" algn="ctr">
              <a:buNone/>
            </a:pPr>
            <a:r>
              <a:rPr lang="en-US" sz="4800" dirty="0" smtClean="0"/>
              <a:t>60% Responded YES</a:t>
            </a:r>
          </a:p>
        </p:txBody>
      </p:sp>
    </p:spTree>
    <p:extLst>
      <p:ext uri="{BB962C8B-B14F-4D97-AF65-F5344CB8AC3E}">
        <p14:creationId xmlns:p14="http://schemas.microsoft.com/office/powerpoint/2010/main" val="160524612"/>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447800"/>
            <a:ext cx="7024744" cy="1143000"/>
          </a:xfrm>
        </p:spPr>
        <p:txBody>
          <a:bodyPr>
            <a:noAutofit/>
          </a:bodyPr>
          <a:lstStyle/>
          <a:p>
            <a:r>
              <a:rPr lang="en-US" sz="3600" dirty="0" smtClean="0">
                <a:solidFill>
                  <a:srgbClr val="297FD5"/>
                </a:solidFill>
              </a:rPr>
              <a:t>Does the U of M Administration Value and Reward Engaged Scholarship?</a:t>
            </a:r>
            <a:endParaRPr lang="en-US" sz="3600" dirty="0">
              <a:solidFill>
                <a:srgbClr val="297FD5"/>
              </a:solidFill>
            </a:endParaRPr>
          </a:p>
        </p:txBody>
      </p:sp>
      <p:sp>
        <p:nvSpPr>
          <p:cNvPr id="3" name="Content Placeholder 2"/>
          <p:cNvSpPr>
            <a:spLocks noGrp="1"/>
          </p:cNvSpPr>
          <p:nvPr>
            <p:ph idx="1"/>
          </p:nvPr>
        </p:nvSpPr>
        <p:spPr>
          <a:xfrm>
            <a:off x="1066800" y="2743200"/>
            <a:ext cx="6777317" cy="3508977"/>
          </a:xfrm>
        </p:spPr>
        <p:txBody>
          <a:bodyPr>
            <a:normAutofit/>
          </a:bodyPr>
          <a:lstStyle/>
          <a:p>
            <a:endParaRPr lang="en-US" sz="4000" dirty="0" smtClean="0"/>
          </a:p>
          <a:p>
            <a:pPr marL="68580" indent="0">
              <a:buNone/>
            </a:pPr>
            <a:r>
              <a:rPr lang="en-US" sz="4000" dirty="0" smtClean="0"/>
              <a:t>35% said YES</a:t>
            </a:r>
          </a:p>
          <a:p>
            <a:endParaRPr lang="en-US" sz="4000" dirty="0" smtClean="0"/>
          </a:p>
          <a:p>
            <a:pPr marL="68580" indent="0">
              <a:buNone/>
            </a:pPr>
            <a:r>
              <a:rPr lang="en-US" sz="4000" dirty="0" smtClean="0"/>
              <a:t>24% said </a:t>
            </a:r>
            <a:r>
              <a:rPr lang="en-US" sz="4000" dirty="0"/>
              <a:t>t</a:t>
            </a:r>
            <a:r>
              <a:rPr lang="en-US" sz="4000" dirty="0" smtClean="0"/>
              <a:t>o Some Extent</a:t>
            </a:r>
          </a:p>
        </p:txBody>
      </p:sp>
    </p:spTree>
    <p:extLst>
      <p:ext uri="{BB962C8B-B14F-4D97-AF65-F5344CB8AC3E}">
        <p14:creationId xmlns:p14="http://schemas.microsoft.com/office/powerpoint/2010/main" val="1364988768"/>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000" dirty="0" smtClean="0">
                <a:solidFill>
                  <a:srgbClr val="297FD5"/>
                </a:solidFill>
              </a:rPr>
              <a:t>Does the U of M formally recognize community engagement through awards and celebrations? </a:t>
            </a:r>
            <a:endParaRPr lang="en-US" sz="3000" dirty="0">
              <a:solidFill>
                <a:srgbClr val="297FD5"/>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81031812"/>
              </p:ext>
            </p:extLst>
          </p:nvPr>
        </p:nvGraphicFramePr>
        <p:xfrm>
          <a:off x="1066800" y="2514600"/>
          <a:ext cx="6777037" cy="35083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1501801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buClr>
                <a:schemeClr val="accent2"/>
              </a:buClr>
            </a:pPr>
            <a:r>
              <a:rPr lang="en-US" dirty="0" smtClean="0">
                <a:solidFill>
                  <a:srgbClr val="297FD5"/>
                </a:solidFill>
              </a:rPr>
              <a:t>Survey Administration and Sample Size</a:t>
            </a:r>
            <a:endParaRPr lang="en-US" dirty="0">
              <a:solidFill>
                <a:srgbClr val="297FD5"/>
              </a:solidFill>
            </a:endParaRPr>
          </a:p>
        </p:txBody>
      </p:sp>
      <p:sp>
        <p:nvSpPr>
          <p:cNvPr id="3" name="Content Placeholder 2"/>
          <p:cNvSpPr>
            <a:spLocks noGrp="1"/>
          </p:cNvSpPr>
          <p:nvPr>
            <p:ph idx="1"/>
          </p:nvPr>
        </p:nvSpPr>
        <p:spPr/>
        <p:txBody>
          <a:bodyPr>
            <a:normAutofit fontScale="92500"/>
          </a:bodyPr>
          <a:lstStyle/>
          <a:p>
            <a:pPr>
              <a:buClr>
                <a:schemeClr val="accent2"/>
              </a:buClr>
            </a:pPr>
            <a:r>
              <a:rPr lang="en-US" dirty="0" smtClean="0"/>
              <a:t>A Qualtrics survey, designed by the Engaged Scholarship Faculty Committee, was sent by the Provost’s office to all U of M faculty. </a:t>
            </a:r>
          </a:p>
          <a:p>
            <a:pPr>
              <a:buClr>
                <a:schemeClr val="accent2"/>
              </a:buClr>
            </a:pPr>
            <a:endParaRPr lang="en-US" dirty="0" smtClean="0"/>
          </a:p>
          <a:p>
            <a:pPr>
              <a:buClr>
                <a:schemeClr val="accent2"/>
              </a:buClr>
            </a:pPr>
            <a:r>
              <a:rPr lang="en-US" dirty="0" smtClean="0"/>
              <a:t>390 individuals responded; 248 surveys were completed in full. </a:t>
            </a:r>
          </a:p>
          <a:p>
            <a:pPr>
              <a:buClr>
                <a:schemeClr val="accent2"/>
              </a:buClr>
            </a:pPr>
            <a:endParaRPr lang="en-US" dirty="0"/>
          </a:p>
          <a:p>
            <a:pPr>
              <a:buClr>
                <a:schemeClr val="accent2"/>
              </a:buClr>
            </a:pPr>
            <a:r>
              <a:rPr lang="en-US" dirty="0" smtClean="0"/>
              <a:t>This presentation reports data from the 248 completed surveys.</a:t>
            </a:r>
            <a:endParaRPr lang="en-US" dirty="0"/>
          </a:p>
        </p:txBody>
      </p:sp>
    </p:spTree>
    <p:extLst>
      <p:ext uri="{BB962C8B-B14F-4D97-AF65-F5344CB8AC3E}">
        <p14:creationId xmlns:p14="http://schemas.microsoft.com/office/powerpoint/2010/main" val="4298218"/>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solidFill>
                  <a:srgbClr val="297FD5"/>
                </a:solidFill>
              </a:rPr>
              <a:t>Does the U of M have mechanisms in place to assess community perceptions of U of M community engagement?</a:t>
            </a:r>
            <a:endParaRPr lang="en-US" sz="2800" dirty="0">
              <a:solidFill>
                <a:srgbClr val="297FD5"/>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10356865"/>
              </p:ext>
            </p:extLst>
          </p:nvPr>
        </p:nvGraphicFramePr>
        <p:xfrm>
          <a:off x="1042988" y="2324100"/>
          <a:ext cx="6777037" cy="35083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45320393"/>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solidFill>
                  <a:srgbClr val="297FD5"/>
                </a:solidFill>
              </a:rPr>
              <a:t>Does the U of M have a campus-wide coordinating infrastructure to support and advance engaged scholarship?</a:t>
            </a:r>
            <a:endParaRPr lang="en-US" sz="2800" dirty="0">
              <a:solidFill>
                <a:srgbClr val="297FD5"/>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68538893"/>
              </p:ext>
            </p:extLst>
          </p:nvPr>
        </p:nvGraphicFramePr>
        <p:xfrm>
          <a:off x="1042988" y="2324100"/>
          <a:ext cx="6777037" cy="35083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20933229"/>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066800"/>
            <a:ext cx="7024744" cy="1143000"/>
          </a:xfrm>
        </p:spPr>
        <p:txBody>
          <a:bodyPr>
            <a:normAutofit fontScale="90000"/>
          </a:bodyPr>
          <a:lstStyle/>
          <a:p>
            <a:r>
              <a:rPr lang="en-US" dirty="0" smtClean="0">
                <a:solidFill>
                  <a:srgbClr val="297FD5"/>
                </a:solidFill>
              </a:rPr>
              <a:t>Assessment of Engaged Scholarship at U of M</a:t>
            </a:r>
            <a:endParaRPr lang="en-US" dirty="0">
              <a:solidFill>
                <a:srgbClr val="297FD5"/>
              </a:solidFill>
            </a:endParaRPr>
          </a:p>
        </p:txBody>
      </p:sp>
      <p:sp>
        <p:nvSpPr>
          <p:cNvPr id="3" name="Content Placeholder 2"/>
          <p:cNvSpPr>
            <a:spLocks noGrp="1"/>
          </p:cNvSpPr>
          <p:nvPr>
            <p:ph idx="1"/>
          </p:nvPr>
        </p:nvSpPr>
        <p:spPr/>
        <p:txBody>
          <a:bodyPr>
            <a:normAutofit/>
          </a:bodyPr>
          <a:lstStyle/>
          <a:p>
            <a:pPr>
              <a:buClr>
                <a:schemeClr val="accent2"/>
              </a:buClr>
            </a:pPr>
            <a:r>
              <a:rPr lang="en-US" dirty="0" smtClean="0"/>
              <a:t>Most faculty know that engaged scholarship is part of the university mission (60%) </a:t>
            </a:r>
          </a:p>
          <a:p>
            <a:pPr>
              <a:buClr>
                <a:schemeClr val="accent2"/>
              </a:buClr>
            </a:pPr>
            <a:endParaRPr lang="en-US" dirty="0" smtClean="0"/>
          </a:p>
          <a:p>
            <a:pPr>
              <a:buClr>
                <a:schemeClr val="accent2"/>
              </a:buClr>
            </a:pPr>
            <a:r>
              <a:rPr lang="en-US" dirty="0" smtClean="0"/>
              <a:t>Many faculty are either conducting (57%) or would like to conduct engaged scholarship(additional 30%)</a:t>
            </a:r>
          </a:p>
          <a:p>
            <a:endParaRPr lang="en-US" dirty="0" smtClean="0"/>
          </a:p>
        </p:txBody>
      </p:sp>
    </p:spTree>
    <p:extLst>
      <p:ext uri="{BB962C8B-B14F-4D97-AF65-F5344CB8AC3E}">
        <p14:creationId xmlns:p14="http://schemas.microsoft.com/office/powerpoint/2010/main" val="4261301324"/>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297FD5"/>
                </a:solidFill>
              </a:rPr>
              <a:t>Further Assessment of Engaged Scholarship at U of M</a:t>
            </a:r>
            <a:endParaRPr lang="en-US" dirty="0">
              <a:solidFill>
                <a:srgbClr val="297FD5"/>
              </a:solidFill>
            </a:endParaRPr>
          </a:p>
        </p:txBody>
      </p:sp>
      <p:sp>
        <p:nvSpPr>
          <p:cNvPr id="3" name="Content Placeholder 2"/>
          <p:cNvSpPr>
            <a:spLocks noGrp="1"/>
          </p:cNvSpPr>
          <p:nvPr>
            <p:ph idx="1"/>
          </p:nvPr>
        </p:nvSpPr>
        <p:spPr/>
        <p:txBody>
          <a:bodyPr>
            <a:normAutofit lnSpcReduction="10000"/>
          </a:bodyPr>
          <a:lstStyle/>
          <a:p>
            <a:pPr>
              <a:buClr>
                <a:schemeClr val="accent2"/>
              </a:buClr>
            </a:pPr>
            <a:r>
              <a:rPr lang="en-US" dirty="0" smtClean="0"/>
              <a:t>The majority of respondents are involved in community partnerships (65-68%).</a:t>
            </a:r>
          </a:p>
          <a:p>
            <a:pPr>
              <a:buClr>
                <a:schemeClr val="accent2"/>
              </a:buClr>
            </a:pPr>
            <a:endParaRPr lang="en-US" dirty="0"/>
          </a:p>
          <a:p>
            <a:pPr>
              <a:buClr>
                <a:schemeClr val="accent2"/>
              </a:buClr>
            </a:pPr>
            <a:r>
              <a:rPr lang="en-US" dirty="0" smtClean="0"/>
              <a:t>However, fewer meet all the criteria of the U of M definition of engaged scholarship, especially with respect to </a:t>
            </a:r>
            <a:r>
              <a:rPr lang="en-US" b="1" dirty="0" smtClean="0"/>
              <a:t>shared authority </a:t>
            </a:r>
            <a:r>
              <a:rPr lang="en-US" dirty="0" smtClean="0"/>
              <a:t>and the production of </a:t>
            </a:r>
            <a:r>
              <a:rPr lang="en-US" b="1" dirty="0" smtClean="0"/>
              <a:t>peer-reviewed publications, policy change, or external funding</a:t>
            </a:r>
            <a:r>
              <a:rPr lang="en-US" dirty="0" smtClean="0"/>
              <a:t>.</a:t>
            </a:r>
          </a:p>
        </p:txBody>
      </p:sp>
    </p:spTree>
    <p:extLst>
      <p:ext uri="{BB962C8B-B14F-4D97-AF65-F5344CB8AC3E}">
        <p14:creationId xmlns:p14="http://schemas.microsoft.com/office/powerpoint/2010/main" val="3898401326"/>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297FD5"/>
                </a:solidFill>
              </a:rPr>
              <a:t>Perceptions of U of M Support for Engaged Scholarship</a:t>
            </a:r>
            <a:endParaRPr lang="en-US" dirty="0">
              <a:solidFill>
                <a:srgbClr val="297FD5"/>
              </a:solidFill>
            </a:endParaRPr>
          </a:p>
        </p:txBody>
      </p:sp>
      <p:sp>
        <p:nvSpPr>
          <p:cNvPr id="3" name="Content Placeholder 2"/>
          <p:cNvSpPr>
            <a:spLocks noGrp="1"/>
          </p:cNvSpPr>
          <p:nvPr>
            <p:ph idx="1"/>
          </p:nvPr>
        </p:nvSpPr>
        <p:spPr/>
        <p:txBody>
          <a:bodyPr>
            <a:normAutofit fontScale="85000" lnSpcReduction="20000"/>
          </a:bodyPr>
          <a:lstStyle/>
          <a:p>
            <a:pPr>
              <a:buClr>
                <a:schemeClr val="accent2"/>
              </a:buClr>
            </a:pPr>
            <a:r>
              <a:rPr lang="en-US" dirty="0"/>
              <a:t>Most faculty do not feel </a:t>
            </a:r>
            <a:r>
              <a:rPr lang="en-US" dirty="0" smtClean="0"/>
              <a:t>engaged scholarship </a:t>
            </a:r>
            <a:r>
              <a:rPr lang="en-US" dirty="0"/>
              <a:t>is widely </a:t>
            </a:r>
            <a:r>
              <a:rPr lang="en-US" dirty="0" smtClean="0"/>
              <a:t>rewarded on campus </a:t>
            </a:r>
            <a:r>
              <a:rPr lang="en-US" dirty="0"/>
              <a:t>(only 35% feel that it is</a:t>
            </a:r>
            <a:r>
              <a:rPr lang="en-US" dirty="0" smtClean="0"/>
              <a:t>).</a:t>
            </a:r>
          </a:p>
          <a:p>
            <a:pPr>
              <a:buClr>
                <a:schemeClr val="accent2"/>
              </a:buClr>
            </a:pPr>
            <a:endParaRPr lang="en-US" dirty="0"/>
          </a:p>
          <a:p>
            <a:pPr>
              <a:buClr>
                <a:schemeClr val="accent2"/>
              </a:buClr>
            </a:pPr>
            <a:r>
              <a:rPr lang="en-US" dirty="0" smtClean="0"/>
              <a:t>Most faculty do not believe engaged scholarship is supported through on-campus infrastructure (only 11% report infrastructure exists).</a:t>
            </a:r>
          </a:p>
          <a:p>
            <a:pPr>
              <a:buClr>
                <a:schemeClr val="accent2"/>
              </a:buClr>
            </a:pPr>
            <a:endParaRPr lang="en-US" dirty="0" smtClean="0"/>
          </a:p>
          <a:p>
            <a:pPr>
              <a:buClr>
                <a:schemeClr val="accent2"/>
              </a:buClr>
            </a:pPr>
            <a:r>
              <a:rPr lang="en-US" dirty="0" smtClean="0"/>
              <a:t>Most faculty do not believe engaged scholarship is assessed for its value in the wider community (only 11% believe assessment procedures are in place).</a:t>
            </a:r>
            <a:endParaRPr lang="en-US" dirty="0"/>
          </a:p>
        </p:txBody>
      </p:sp>
    </p:spTree>
    <p:extLst>
      <p:ext uri="{BB962C8B-B14F-4D97-AF65-F5344CB8AC3E}">
        <p14:creationId xmlns:p14="http://schemas.microsoft.com/office/powerpoint/2010/main" val="641227155"/>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95400" y="2895600"/>
            <a:ext cx="6637468" cy="1362075"/>
          </a:xfrm>
        </p:spPr>
        <p:txBody>
          <a:bodyPr/>
          <a:lstStyle/>
          <a:p>
            <a:r>
              <a:rPr lang="en-US" dirty="0" smtClean="0">
                <a:solidFill>
                  <a:srgbClr val="297FD5"/>
                </a:solidFill>
              </a:rPr>
              <a:t>Recommendations</a:t>
            </a:r>
            <a:endParaRPr lang="en-US" dirty="0">
              <a:solidFill>
                <a:srgbClr val="297FD5"/>
              </a:solidFill>
            </a:endParaRPr>
          </a:p>
        </p:txBody>
      </p:sp>
      <p:sp>
        <p:nvSpPr>
          <p:cNvPr id="5" name="Text Placeholder 4"/>
          <p:cNvSpPr>
            <a:spLocks noGrp="1"/>
          </p:cNvSpPr>
          <p:nvPr>
            <p:ph type="body" idx="1"/>
          </p:nvPr>
        </p:nvSpPr>
        <p:spPr/>
        <p:txBody>
          <a:bodyPr>
            <a:normAutofit/>
          </a:bodyPr>
          <a:lstStyle/>
          <a:p>
            <a:r>
              <a:rPr lang="en-US" sz="2400" b="1" dirty="0"/>
              <a:t>Top Priorities of Survey Respondents</a:t>
            </a:r>
          </a:p>
        </p:txBody>
      </p:sp>
    </p:spTree>
    <p:extLst>
      <p:ext uri="{BB962C8B-B14F-4D97-AF65-F5344CB8AC3E}">
        <p14:creationId xmlns:p14="http://schemas.microsoft.com/office/powerpoint/2010/main" val="3389612445"/>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533400"/>
            <a:ext cx="7024744" cy="1143000"/>
          </a:xfrm>
        </p:spPr>
        <p:txBody>
          <a:bodyPr>
            <a:normAutofit/>
          </a:bodyPr>
          <a:lstStyle/>
          <a:p>
            <a:r>
              <a:rPr lang="en-US" sz="3600" dirty="0" smtClean="0">
                <a:solidFill>
                  <a:srgbClr val="297FD5"/>
                </a:solidFill>
              </a:rPr>
              <a:t>Respondent Priorities</a:t>
            </a:r>
            <a:endParaRPr lang="en-US" sz="3600" dirty="0">
              <a:solidFill>
                <a:srgbClr val="297FD5"/>
              </a:solidFill>
            </a:endParaRPr>
          </a:p>
        </p:txBody>
      </p:sp>
      <p:sp>
        <p:nvSpPr>
          <p:cNvPr id="3" name="Content Placeholder 2"/>
          <p:cNvSpPr>
            <a:spLocks noGrp="1"/>
          </p:cNvSpPr>
          <p:nvPr>
            <p:ph idx="1"/>
          </p:nvPr>
        </p:nvSpPr>
        <p:spPr>
          <a:xfrm>
            <a:off x="990600" y="2057400"/>
            <a:ext cx="7010400" cy="3962400"/>
          </a:xfrm>
        </p:spPr>
        <p:txBody>
          <a:bodyPr>
            <a:normAutofit fontScale="92500" lnSpcReduction="10000"/>
          </a:bodyPr>
          <a:lstStyle/>
          <a:p>
            <a:pPr>
              <a:buClr>
                <a:schemeClr val="accent2"/>
              </a:buClr>
              <a:buSzPct val="85000"/>
              <a:buFont typeface="Wingdings" pitchFamily="2" charset="2"/>
              <a:buChar char="ü"/>
            </a:pPr>
            <a:r>
              <a:rPr lang="en-US" dirty="0" smtClean="0"/>
              <a:t>Establishing a </a:t>
            </a:r>
            <a:r>
              <a:rPr lang="en-US" dirty="0"/>
              <a:t>campus-wide Center for Community Engagement was a </a:t>
            </a:r>
            <a:r>
              <a:rPr lang="en-US" b="1" dirty="0"/>
              <a:t>top priority </a:t>
            </a:r>
            <a:r>
              <a:rPr lang="en-US" dirty="0"/>
              <a:t>for </a:t>
            </a:r>
            <a:r>
              <a:rPr lang="en-US" dirty="0" smtClean="0"/>
              <a:t>Survey </a:t>
            </a:r>
            <a:r>
              <a:rPr lang="en-US" dirty="0"/>
              <a:t>respondents (57%). </a:t>
            </a:r>
            <a:endParaRPr lang="en-US" dirty="0" smtClean="0"/>
          </a:p>
          <a:p>
            <a:pPr marL="68580" indent="0">
              <a:buClr>
                <a:schemeClr val="accent2"/>
              </a:buClr>
              <a:buNone/>
            </a:pPr>
            <a:endParaRPr lang="en-US" dirty="0"/>
          </a:p>
          <a:p>
            <a:pPr marL="68580" indent="0">
              <a:buClr>
                <a:schemeClr val="accent2"/>
              </a:buClr>
              <a:buNone/>
            </a:pPr>
            <a:r>
              <a:rPr lang="en-US" dirty="0" smtClean="0"/>
              <a:t>Other Respondent Recommendations: </a:t>
            </a:r>
          </a:p>
          <a:p>
            <a:pPr lvl="1">
              <a:buClr>
                <a:schemeClr val="accent2"/>
              </a:buClr>
            </a:pPr>
            <a:r>
              <a:rPr lang="en-US" dirty="0" smtClean="0"/>
              <a:t>Highlight </a:t>
            </a:r>
            <a:r>
              <a:rPr lang="en-US" dirty="0"/>
              <a:t>ES in recruitment and </a:t>
            </a:r>
            <a:r>
              <a:rPr lang="en-US" dirty="0" smtClean="0"/>
              <a:t>fundraising materials </a:t>
            </a:r>
          </a:p>
          <a:p>
            <a:pPr lvl="1">
              <a:buClr>
                <a:schemeClr val="accent2"/>
              </a:buClr>
            </a:pPr>
            <a:r>
              <a:rPr lang="en-US" dirty="0" smtClean="0"/>
              <a:t>Provide </a:t>
            </a:r>
            <a:r>
              <a:rPr lang="en-US" dirty="0"/>
              <a:t>ES mentors for less experienced </a:t>
            </a:r>
            <a:r>
              <a:rPr lang="en-US" dirty="0" smtClean="0"/>
              <a:t>faculty</a:t>
            </a:r>
          </a:p>
          <a:p>
            <a:pPr lvl="1">
              <a:buClr>
                <a:schemeClr val="accent2"/>
              </a:buClr>
            </a:pPr>
            <a:r>
              <a:rPr lang="en-US" dirty="0" smtClean="0"/>
              <a:t>Provide </a:t>
            </a:r>
            <a:r>
              <a:rPr lang="en-US" dirty="0"/>
              <a:t>a variety of financial </a:t>
            </a:r>
            <a:r>
              <a:rPr lang="en-US" dirty="0" smtClean="0"/>
              <a:t>incentives</a:t>
            </a:r>
          </a:p>
          <a:p>
            <a:pPr lvl="1">
              <a:buClr>
                <a:schemeClr val="accent2"/>
              </a:buClr>
            </a:pPr>
            <a:r>
              <a:rPr lang="en-US" dirty="0" smtClean="0"/>
              <a:t>Make </a:t>
            </a:r>
            <a:r>
              <a:rPr lang="en-US" dirty="0"/>
              <a:t>ES a priority in faculty </a:t>
            </a:r>
            <a:r>
              <a:rPr lang="en-US" dirty="0" smtClean="0"/>
              <a:t>hiring</a:t>
            </a:r>
          </a:p>
          <a:p>
            <a:pPr lvl="1">
              <a:buClr>
                <a:schemeClr val="accent2"/>
              </a:buClr>
            </a:pPr>
            <a:r>
              <a:rPr lang="en-US" dirty="0" smtClean="0"/>
              <a:t>Develop </a:t>
            </a:r>
            <a:r>
              <a:rPr lang="en-US" dirty="0"/>
              <a:t>an institutional strategy for tracking for ES</a:t>
            </a:r>
            <a:endParaRPr lang="en-US" dirty="0" smtClean="0"/>
          </a:p>
        </p:txBody>
      </p:sp>
    </p:spTree>
    <p:extLst>
      <p:ext uri="{BB962C8B-B14F-4D97-AF65-F5344CB8AC3E}">
        <p14:creationId xmlns:p14="http://schemas.microsoft.com/office/powerpoint/2010/main" val="2501086919"/>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
            </a:r>
            <a:br>
              <a:rPr lang="en-US" sz="3200" dirty="0" smtClean="0"/>
            </a:br>
            <a:r>
              <a:rPr lang="en-US" sz="3800" dirty="0" smtClean="0">
                <a:solidFill>
                  <a:srgbClr val="297FD5"/>
                </a:solidFill>
              </a:rPr>
              <a:t>Recommendations by Engaged Scholarship Faculty Committee</a:t>
            </a:r>
            <a:endParaRPr lang="en-US" sz="3800" dirty="0">
              <a:solidFill>
                <a:srgbClr val="297FD5"/>
              </a:solidFill>
            </a:endParaRPr>
          </a:p>
        </p:txBody>
      </p:sp>
      <p:sp>
        <p:nvSpPr>
          <p:cNvPr id="3" name="Content Placeholder 2"/>
          <p:cNvSpPr>
            <a:spLocks noGrp="1"/>
          </p:cNvSpPr>
          <p:nvPr>
            <p:ph type="body" idx="1"/>
          </p:nvPr>
        </p:nvSpPr>
        <p:spPr/>
        <p:txBody>
          <a:bodyPr>
            <a:normAutofit/>
          </a:bodyPr>
          <a:lstStyle/>
          <a:p>
            <a:pPr marL="68580" indent="0">
              <a:buNone/>
            </a:pPr>
            <a:r>
              <a:rPr lang="en-US" b="1" dirty="0" smtClean="0"/>
              <a:t>Short Term (9-12 months)</a:t>
            </a:r>
          </a:p>
        </p:txBody>
      </p:sp>
    </p:spTree>
    <p:extLst>
      <p:ext uri="{BB962C8B-B14F-4D97-AF65-F5344CB8AC3E}">
        <p14:creationId xmlns:p14="http://schemas.microsoft.com/office/powerpoint/2010/main" val="1153132621"/>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838200"/>
            <a:ext cx="7024744" cy="875264"/>
          </a:xfrm>
        </p:spPr>
        <p:txBody>
          <a:bodyPr>
            <a:normAutofit fontScale="90000"/>
          </a:bodyPr>
          <a:lstStyle/>
          <a:p>
            <a:r>
              <a:rPr lang="en-US" sz="3200" dirty="0" smtClean="0"/>
              <a:t/>
            </a:r>
            <a:br>
              <a:rPr lang="en-US" sz="3200" dirty="0" smtClean="0"/>
            </a:br>
            <a:r>
              <a:rPr lang="en-US" sz="3200" dirty="0" smtClean="0">
                <a:solidFill>
                  <a:srgbClr val="297FD5"/>
                </a:solidFill>
              </a:rPr>
              <a:t>Centralization/Coordination</a:t>
            </a:r>
            <a:endParaRPr lang="en-US" sz="3200" dirty="0">
              <a:solidFill>
                <a:srgbClr val="297FD5"/>
              </a:solidFill>
            </a:endParaRPr>
          </a:p>
        </p:txBody>
      </p:sp>
      <p:sp>
        <p:nvSpPr>
          <p:cNvPr id="3" name="Content Placeholder 2"/>
          <p:cNvSpPr>
            <a:spLocks noGrp="1"/>
          </p:cNvSpPr>
          <p:nvPr>
            <p:ph idx="1"/>
          </p:nvPr>
        </p:nvSpPr>
        <p:spPr>
          <a:xfrm>
            <a:off x="1043492" y="2057400"/>
            <a:ext cx="6777317" cy="3508977"/>
          </a:xfrm>
        </p:spPr>
        <p:txBody>
          <a:bodyPr>
            <a:normAutofit fontScale="92500" lnSpcReduction="20000"/>
          </a:bodyPr>
          <a:lstStyle/>
          <a:p>
            <a:pPr marL="68580" indent="0">
              <a:buNone/>
            </a:pPr>
            <a:r>
              <a:rPr lang="en-US" dirty="0" smtClean="0"/>
              <a:t>Shore up infrastructure and build  future capacity through Provost-level support for:</a:t>
            </a:r>
          </a:p>
          <a:p>
            <a:pPr marL="68580" indent="0">
              <a:buNone/>
            </a:pPr>
            <a:endParaRPr lang="en-US" dirty="0" smtClean="0"/>
          </a:p>
          <a:p>
            <a:pPr lvl="0">
              <a:buClr>
                <a:schemeClr val="accent2"/>
              </a:buClr>
            </a:pPr>
            <a:r>
              <a:rPr lang="en-US" dirty="0" smtClean="0"/>
              <a:t>Recurring funds to support faculty </a:t>
            </a:r>
            <a:r>
              <a:rPr lang="en-US" dirty="0"/>
              <a:t>component of Strengthening Communities Initiative </a:t>
            </a:r>
            <a:endParaRPr lang="en-US" dirty="0" smtClean="0"/>
          </a:p>
          <a:p>
            <a:pPr lvl="0">
              <a:buClr>
                <a:schemeClr val="accent2"/>
              </a:buClr>
            </a:pPr>
            <a:endParaRPr lang="en-US" dirty="0" smtClean="0"/>
          </a:p>
          <a:p>
            <a:pPr lvl="0">
              <a:buClr>
                <a:schemeClr val="accent2"/>
              </a:buClr>
            </a:pPr>
            <a:r>
              <a:rPr lang="en-US" dirty="0" smtClean="0"/>
              <a:t>Graduate </a:t>
            </a:r>
            <a:r>
              <a:rPr lang="en-US" dirty="0"/>
              <a:t>Assistantship </a:t>
            </a:r>
            <a:r>
              <a:rPr lang="en-US" dirty="0" smtClean="0"/>
              <a:t>dedicated to ESFC</a:t>
            </a:r>
            <a:endParaRPr lang="en-US" dirty="0"/>
          </a:p>
          <a:p>
            <a:pPr lvl="0">
              <a:buClr>
                <a:schemeClr val="accent2"/>
              </a:buClr>
            </a:pPr>
            <a:endParaRPr lang="en-US" dirty="0" smtClean="0"/>
          </a:p>
          <a:p>
            <a:pPr lvl="0">
              <a:buClr>
                <a:schemeClr val="accent2"/>
              </a:buClr>
            </a:pPr>
            <a:r>
              <a:rPr lang="en-US" dirty="0" smtClean="0"/>
              <a:t>Campus visits by nationally-recognized ES leaders to share best </a:t>
            </a:r>
            <a:r>
              <a:rPr lang="en-US" dirty="0"/>
              <a:t>practices </a:t>
            </a:r>
            <a:r>
              <a:rPr lang="en-US" dirty="0" smtClean="0"/>
              <a:t>to enhance ES at the U of M</a:t>
            </a:r>
          </a:p>
        </p:txBody>
      </p:sp>
    </p:spTree>
    <p:extLst>
      <p:ext uri="{BB962C8B-B14F-4D97-AF65-F5344CB8AC3E}">
        <p14:creationId xmlns:p14="http://schemas.microsoft.com/office/powerpoint/2010/main" val="1688455938"/>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297FD5"/>
                </a:solidFill>
              </a:rPr>
              <a:t>Faculty Development</a:t>
            </a:r>
            <a:endParaRPr lang="en-US" sz="3200" dirty="0">
              <a:solidFill>
                <a:srgbClr val="297FD5"/>
              </a:solidFill>
            </a:endParaRPr>
          </a:p>
        </p:txBody>
      </p:sp>
      <p:sp>
        <p:nvSpPr>
          <p:cNvPr id="3" name="Content Placeholder 2"/>
          <p:cNvSpPr>
            <a:spLocks noGrp="1"/>
          </p:cNvSpPr>
          <p:nvPr>
            <p:ph idx="1"/>
          </p:nvPr>
        </p:nvSpPr>
        <p:spPr/>
        <p:txBody>
          <a:bodyPr>
            <a:normAutofit fontScale="92500"/>
          </a:bodyPr>
          <a:lstStyle/>
          <a:p>
            <a:pPr marL="68580" indent="0">
              <a:buNone/>
            </a:pPr>
            <a:r>
              <a:rPr lang="en-US" dirty="0" smtClean="0"/>
              <a:t>Increase </a:t>
            </a:r>
            <a:r>
              <a:rPr lang="en-US" dirty="0"/>
              <a:t>awareness of engaged </a:t>
            </a:r>
            <a:r>
              <a:rPr lang="en-US" dirty="0" smtClean="0"/>
              <a:t>scholarship:</a:t>
            </a:r>
          </a:p>
          <a:p>
            <a:pPr marL="68580" indent="0">
              <a:buClr>
                <a:schemeClr val="accent2"/>
              </a:buClr>
              <a:buNone/>
            </a:pPr>
            <a:endParaRPr lang="en-US" dirty="0"/>
          </a:p>
          <a:p>
            <a:pPr lvl="0">
              <a:buClr>
                <a:schemeClr val="accent2"/>
              </a:buClr>
            </a:pPr>
            <a:r>
              <a:rPr lang="en-US" dirty="0" smtClean="0"/>
              <a:t>Develop  </a:t>
            </a:r>
            <a:r>
              <a:rPr lang="en-US" dirty="0"/>
              <a:t>a “brief” for ES website as a reference for faculty and community partners </a:t>
            </a:r>
            <a:endParaRPr lang="en-US" dirty="0" smtClean="0"/>
          </a:p>
          <a:p>
            <a:pPr lvl="0">
              <a:buClr>
                <a:schemeClr val="accent2"/>
              </a:buClr>
            </a:pPr>
            <a:endParaRPr lang="en-US" dirty="0" smtClean="0"/>
          </a:p>
          <a:p>
            <a:pPr lvl="0">
              <a:buClr>
                <a:schemeClr val="accent2"/>
              </a:buClr>
            </a:pPr>
            <a:r>
              <a:rPr lang="en-US" dirty="0" smtClean="0"/>
              <a:t>Undertake meetings </a:t>
            </a:r>
            <a:r>
              <a:rPr lang="en-US" dirty="0"/>
              <a:t>with departments and/or small groups of faculty to </a:t>
            </a:r>
            <a:r>
              <a:rPr lang="en-US" dirty="0" smtClean="0"/>
              <a:t>advance understanding of engaged scholarship</a:t>
            </a:r>
            <a:endParaRPr lang="en-US" dirty="0"/>
          </a:p>
        </p:txBody>
      </p:sp>
    </p:spTree>
    <p:extLst>
      <p:ext uri="{BB962C8B-B14F-4D97-AF65-F5344CB8AC3E}">
        <p14:creationId xmlns:p14="http://schemas.microsoft.com/office/powerpoint/2010/main" val="249005140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762000"/>
            <a:ext cx="7024744" cy="1143000"/>
          </a:xfrm>
        </p:spPr>
        <p:txBody>
          <a:bodyPr>
            <a:noAutofit/>
          </a:bodyPr>
          <a:lstStyle/>
          <a:p>
            <a:r>
              <a:rPr lang="en-US" sz="3400" dirty="0" smtClean="0">
                <a:solidFill>
                  <a:srgbClr val="297FD5"/>
                </a:solidFill>
              </a:rPr>
              <a:t>Sample Demographics: Gender</a:t>
            </a:r>
            <a:endParaRPr lang="en-US" sz="3400" dirty="0">
              <a:solidFill>
                <a:srgbClr val="297FD5"/>
              </a:solidFill>
            </a:endParaRPr>
          </a:p>
        </p:txBody>
      </p:sp>
      <p:sp>
        <p:nvSpPr>
          <p:cNvPr id="3" name="Content Placeholder 2"/>
          <p:cNvSpPr>
            <a:spLocks noGrp="1"/>
          </p:cNvSpPr>
          <p:nvPr>
            <p:ph idx="1"/>
          </p:nvPr>
        </p:nvSpPr>
        <p:spPr/>
        <p:txBody>
          <a:bodyPr>
            <a:normAutofit/>
          </a:bodyPr>
          <a:lstStyle/>
          <a:p>
            <a:endParaRPr lang="en-US" dirty="0"/>
          </a:p>
        </p:txBody>
      </p:sp>
      <p:graphicFrame>
        <p:nvGraphicFramePr>
          <p:cNvPr id="4" name="Chart 3"/>
          <p:cNvGraphicFramePr/>
          <p:nvPr>
            <p:extLst>
              <p:ext uri="{D42A27DB-BD31-4B8C-83A1-F6EECF244321}">
                <p14:modId xmlns:p14="http://schemas.microsoft.com/office/powerpoint/2010/main" val="2467899067"/>
              </p:ext>
            </p:extLst>
          </p:nvPr>
        </p:nvGraphicFramePr>
        <p:xfrm>
          <a:off x="1600200" y="1371600"/>
          <a:ext cx="60960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34372716"/>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297FD5"/>
                </a:solidFill>
              </a:rPr>
              <a:t>Institutional Tracking</a:t>
            </a:r>
            <a:endParaRPr lang="en-US" sz="3200" dirty="0">
              <a:solidFill>
                <a:srgbClr val="297FD5"/>
              </a:solidFill>
            </a:endParaRPr>
          </a:p>
        </p:txBody>
      </p:sp>
      <p:sp>
        <p:nvSpPr>
          <p:cNvPr id="3" name="Content Placeholder 2"/>
          <p:cNvSpPr>
            <a:spLocks noGrp="1"/>
          </p:cNvSpPr>
          <p:nvPr>
            <p:ph idx="1"/>
          </p:nvPr>
        </p:nvSpPr>
        <p:spPr/>
        <p:txBody>
          <a:bodyPr>
            <a:normAutofit/>
          </a:bodyPr>
          <a:lstStyle/>
          <a:p>
            <a:pPr marL="68580" indent="0">
              <a:buNone/>
            </a:pPr>
            <a:r>
              <a:rPr lang="en-US" dirty="0" smtClean="0"/>
              <a:t>Establish </a:t>
            </a:r>
            <a:r>
              <a:rPr lang="en-US" dirty="0"/>
              <a:t>baseline understanding of faculty and student involvement in </a:t>
            </a:r>
            <a:r>
              <a:rPr lang="en-US" dirty="0" smtClean="0"/>
              <a:t>ES:</a:t>
            </a:r>
          </a:p>
          <a:p>
            <a:pPr marL="68580" indent="0">
              <a:buNone/>
            </a:pPr>
            <a:endParaRPr lang="en-US" dirty="0"/>
          </a:p>
          <a:p>
            <a:pPr lvl="0">
              <a:buClr>
                <a:schemeClr val="accent2"/>
              </a:buClr>
            </a:pPr>
            <a:r>
              <a:rPr lang="en-US" dirty="0" smtClean="0"/>
              <a:t>Identify institutional resources where data can be tracked to generate annualized reports of </a:t>
            </a:r>
            <a:r>
              <a:rPr lang="en-US" dirty="0"/>
              <a:t>s</a:t>
            </a:r>
            <a:r>
              <a:rPr lang="en-US" dirty="0" smtClean="0"/>
              <a:t>ervice </a:t>
            </a:r>
            <a:r>
              <a:rPr lang="en-US" dirty="0"/>
              <a:t>learning and engaged scholarship </a:t>
            </a:r>
          </a:p>
          <a:p>
            <a:pPr lvl="0"/>
            <a:endParaRPr lang="en-US" dirty="0"/>
          </a:p>
          <a:p>
            <a:pPr lvl="0"/>
            <a:endParaRPr lang="en-US" dirty="0"/>
          </a:p>
        </p:txBody>
      </p:sp>
    </p:spTree>
    <p:extLst>
      <p:ext uri="{BB962C8B-B14F-4D97-AF65-F5344CB8AC3E}">
        <p14:creationId xmlns:p14="http://schemas.microsoft.com/office/powerpoint/2010/main" val="4243563907"/>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
            </a:r>
            <a:br>
              <a:rPr lang="en-US" sz="3200" dirty="0" smtClean="0"/>
            </a:br>
            <a:r>
              <a:rPr lang="en-US" sz="3200" dirty="0" smtClean="0">
                <a:solidFill>
                  <a:srgbClr val="297FD5"/>
                </a:solidFill>
              </a:rPr>
              <a:t>Recommendations by Engaged Scholarship Faculty Committee</a:t>
            </a:r>
            <a:endParaRPr lang="en-US" sz="3200" dirty="0">
              <a:solidFill>
                <a:srgbClr val="297FD5"/>
              </a:solidFill>
            </a:endParaRPr>
          </a:p>
        </p:txBody>
      </p:sp>
      <p:sp>
        <p:nvSpPr>
          <p:cNvPr id="3" name="Content Placeholder 2"/>
          <p:cNvSpPr>
            <a:spLocks noGrp="1"/>
          </p:cNvSpPr>
          <p:nvPr>
            <p:ph type="body" idx="1"/>
          </p:nvPr>
        </p:nvSpPr>
        <p:spPr/>
        <p:txBody>
          <a:bodyPr>
            <a:normAutofit/>
          </a:bodyPr>
          <a:lstStyle/>
          <a:p>
            <a:pPr marL="68580" indent="0">
              <a:buNone/>
            </a:pPr>
            <a:r>
              <a:rPr lang="en-US" b="1" dirty="0" smtClean="0"/>
              <a:t>Mid-Term (within 24 months)</a:t>
            </a:r>
          </a:p>
        </p:txBody>
      </p:sp>
    </p:spTree>
    <p:extLst>
      <p:ext uri="{BB962C8B-B14F-4D97-AF65-F5344CB8AC3E}">
        <p14:creationId xmlns:p14="http://schemas.microsoft.com/office/powerpoint/2010/main" val="2574404015"/>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297FD5"/>
                </a:solidFill>
              </a:rPr>
              <a:t>Centralization/Coordination </a:t>
            </a:r>
            <a:endParaRPr lang="en-US" sz="3200" dirty="0">
              <a:solidFill>
                <a:srgbClr val="297FD5"/>
              </a:solidFill>
            </a:endParaRPr>
          </a:p>
        </p:txBody>
      </p:sp>
      <p:sp>
        <p:nvSpPr>
          <p:cNvPr id="3" name="Content Placeholder 2"/>
          <p:cNvSpPr>
            <a:spLocks noGrp="1"/>
          </p:cNvSpPr>
          <p:nvPr>
            <p:ph idx="1"/>
          </p:nvPr>
        </p:nvSpPr>
        <p:spPr>
          <a:xfrm>
            <a:off x="1066800" y="2667000"/>
            <a:ext cx="6777317" cy="3508977"/>
          </a:xfrm>
        </p:spPr>
        <p:txBody>
          <a:bodyPr>
            <a:normAutofit/>
          </a:bodyPr>
          <a:lstStyle/>
          <a:p>
            <a:pPr lvl="0">
              <a:buClr>
                <a:schemeClr val="accent2"/>
              </a:buClr>
            </a:pPr>
            <a:r>
              <a:rPr lang="en-US" dirty="0" smtClean="0"/>
              <a:t>Establish an Office/Center for Community Engagement</a:t>
            </a:r>
          </a:p>
          <a:p>
            <a:pPr lvl="0"/>
            <a:endParaRPr lang="en-US" dirty="0"/>
          </a:p>
        </p:txBody>
      </p:sp>
    </p:spTree>
    <p:extLst>
      <p:ext uri="{BB962C8B-B14F-4D97-AF65-F5344CB8AC3E}">
        <p14:creationId xmlns:p14="http://schemas.microsoft.com/office/powerpoint/2010/main" val="3838496115"/>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297FD5"/>
                </a:solidFill>
              </a:rPr>
              <a:t>Faculty Development</a:t>
            </a:r>
            <a:endParaRPr lang="en-US" sz="3600" dirty="0">
              <a:solidFill>
                <a:srgbClr val="297FD5"/>
              </a:solidFill>
            </a:endParaRPr>
          </a:p>
        </p:txBody>
      </p:sp>
      <p:sp>
        <p:nvSpPr>
          <p:cNvPr id="3" name="Content Placeholder 2"/>
          <p:cNvSpPr>
            <a:spLocks noGrp="1"/>
          </p:cNvSpPr>
          <p:nvPr>
            <p:ph idx="1"/>
          </p:nvPr>
        </p:nvSpPr>
        <p:spPr/>
        <p:txBody>
          <a:bodyPr>
            <a:normAutofit/>
          </a:bodyPr>
          <a:lstStyle/>
          <a:p>
            <a:pPr marL="68580" indent="0">
              <a:buNone/>
            </a:pPr>
            <a:r>
              <a:rPr lang="en-US" dirty="0" smtClean="0"/>
              <a:t>Grow </a:t>
            </a:r>
            <a:r>
              <a:rPr lang="en-US" dirty="0"/>
              <a:t>number of faculty conducting engaged </a:t>
            </a:r>
            <a:r>
              <a:rPr lang="en-US" dirty="0" smtClean="0"/>
              <a:t>scholarship:</a:t>
            </a:r>
          </a:p>
          <a:p>
            <a:pPr marL="68580" indent="0">
              <a:buNone/>
            </a:pPr>
            <a:endParaRPr lang="en-US" dirty="0" smtClean="0"/>
          </a:p>
          <a:p>
            <a:pPr>
              <a:buClr>
                <a:schemeClr val="accent2"/>
              </a:buClr>
            </a:pPr>
            <a:r>
              <a:rPr lang="en-US" dirty="0" smtClean="0"/>
              <a:t>Develop ES faculty mentoring program</a:t>
            </a:r>
          </a:p>
          <a:p>
            <a:pPr>
              <a:buClr>
                <a:schemeClr val="accent2"/>
              </a:buClr>
            </a:pPr>
            <a:r>
              <a:rPr lang="en-US" dirty="0"/>
              <a:t>Provide small financial incentives for faculty doing service learning related to ES </a:t>
            </a:r>
            <a:endParaRPr lang="en-US" dirty="0" smtClean="0"/>
          </a:p>
          <a:p>
            <a:pPr>
              <a:buClr>
                <a:schemeClr val="accent2"/>
              </a:buClr>
            </a:pPr>
            <a:endParaRPr lang="en-US" dirty="0" smtClean="0"/>
          </a:p>
        </p:txBody>
      </p:sp>
    </p:spTree>
    <p:extLst>
      <p:ext uri="{BB962C8B-B14F-4D97-AF65-F5344CB8AC3E}">
        <p14:creationId xmlns:p14="http://schemas.microsoft.com/office/powerpoint/2010/main" val="3174697839"/>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297FD5"/>
                </a:solidFill>
              </a:rPr>
              <a:t>Institutional Tracking</a:t>
            </a:r>
            <a:endParaRPr lang="en-US" sz="3600" dirty="0">
              <a:solidFill>
                <a:srgbClr val="297FD5"/>
              </a:solidFill>
            </a:endParaRPr>
          </a:p>
        </p:txBody>
      </p:sp>
      <p:sp>
        <p:nvSpPr>
          <p:cNvPr id="3" name="Content Placeholder 2"/>
          <p:cNvSpPr>
            <a:spLocks noGrp="1"/>
          </p:cNvSpPr>
          <p:nvPr>
            <p:ph idx="1"/>
          </p:nvPr>
        </p:nvSpPr>
        <p:spPr/>
        <p:txBody>
          <a:bodyPr>
            <a:normAutofit/>
          </a:bodyPr>
          <a:lstStyle/>
          <a:p>
            <a:pPr lvl="0">
              <a:buClr>
                <a:schemeClr val="accent2"/>
              </a:buClr>
            </a:pPr>
            <a:r>
              <a:rPr lang="en-US" dirty="0" smtClean="0"/>
              <a:t>Institutionalize </a:t>
            </a:r>
            <a:r>
              <a:rPr lang="en-US" dirty="0"/>
              <a:t>tracking mechanisms for student and faculty doing service learning and/or </a:t>
            </a:r>
            <a:r>
              <a:rPr lang="en-US" dirty="0" smtClean="0"/>
              <a:t>ES</a:t>
            </a:r>
          </a:p>
          <a:p>
            <a:pPr lvl="0">
              <a:buClr>
                <a:schemeClr val="accent2"/>
              </a:buClr>
            </a:pPr>
            <a:endParaRPr lang="en-US" dirty="0"/>
          </a:p>
          <a:p>
            <a:pPr lvl="0">
              <a:buClr>
                <a:schemeClr val="accent2"/>
              </a:buClr>
            </a:pPr>
            <a:r>
              <a:rPr lang="en-US" dirty="0"/>
              <a:t>Designation of service learning courses in course catalogue </a:t>
            </a:r>
          </a:p>
        </p:txBody>
      </p:sp>
    </p:spTree>
    <p:extLst>
      <p:ext uri="{BB962C8B-B14F-4D97-AF65-F5344CB8AC3E}">
        <p14:creationId xmlns:p14="http://schemas.microsoft.com/office/powerpoint/2010/main" val="1692468488"/>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
            </a:r>
            <a:br>
              <a:rPr lang="en-US" sz="3200" dirty="0" smtClean="0"/>
            </a:br>
            <a:r>
              <a:rPr lang="en-US" sz="3600" dirty="0" smtClean="0">
                <a:solidFill>
                  <a:srgbClr val="297FD5"/>
                </a:solidFill>
              </a:rPr>
              <a:t>Recommendations by Engaged Scholarship Faculty Committee</a:t>
            </a:r>
            <a:endParaRPr lang="en-US" sz="3600" dirty="0">
              <a:solidFill>
                <a:srgbClr val="297FD5"/>
              </a:solidFill>
            </a:endParaRPr>
          </a:p>
        </p:txBody>
      </p:sp>
      <p:sp>
        <p:nvSpPr>
          <p:cNvPr id="3" name="Content Placeholder 2"/>
          <p:cNvSpPr>
            <a:spLocks noGrp="1"/>
          </p:cNvSpPr>
          <p:nvPr>
            <p:ph type="body" idx="1"/>
          </p:nvPr>
        </p:nvSpPr>
        <p:spPr/>
        <p:txBody>
          <a:bodyPr>
            <a:normAutofit/>
          </a:bodyPr>
          <a:lstStyle/>
          <a:p>
            <a:pPr marL="68580" indent="0">
              <a:buNone/>
            </a:pPr>
            <a:r>
              <a:rPr lang="en-US" b="1" dirty="0" smtClean="0"/>
              <a:t>Long Term (2-5 years)</a:t>
            </a:r>
          </a:p>
        </p:txBody>
      </p:sp>
    </p:spTree>
    <p:extLst>
      <p:ext uri="{BB962C8B-B14F-4D97-AF65-F5344CB8AC3E}">
        <p14:creationId xmlns:p14="http://schemas.microsoft.com/office/powerpoint/2010/main" val="2365745042"/>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297FD5"/>
                </a:solidFill>
              </a:rPr>
              <a:t>Centralization/Coordination </a:t>
            </a:r>
            <a:endParaRPr lang="en-US" sz="3600" dirty="0">
              <a:solidFill>
                <a:srgbClr val="297FD5"/>
              </a:solidFill>
            </a:endParaRPr>
          </a:p>
        </p:txBody>
      </p:sp>
      <p:sp>
        <p:nvSpPr>
          <p:cNvPr id="3" name="Content Placeholder 2"/>
          <p:cNvSpPr>
            <a:spLocks noGrp="1"/>
          </p:cNvSpPr>
          <p:nvPr>
            <p:ph idx="1"/>
          </p:nvPr>
        </p:nvSpPr>
        <p:spPr>
          <a:xfrm>
            <a:off x="1066800" y="2667000"/>
            <a:ext cx="6777317" cy="3508977"/>
          </a:xfrm>
        </p:spPr>
        <p:txBody>
          <a:bodyPr>
            <a:normAutofit/>
          </a:bodyPr>
          <a:lstStyle/>
          <a:p>
            <a:pPr>
              <a:buClr>
                <a:schemeClr val="accent2"/>
              </a:buClr>
            </a:pPr>
            <a:r>
              <a:rPr lang="en-US" dirty="0" smtClean="0"/>
              <a:t>Ensure Office/Center is staffed </a:t>
            </a:r>
            <a:r>
              <a:rPr lang="en-US" dirty="0"/>
              <a:t>and funded in a sustainable and integrated </a:t>
            </a:r>
            <a:r>
              <a:rPr lang="en-US" dirty="0" smtClean="0"/>
              <a:t>way</a:t>
            </a:r>
            <a:endParaRPr lang="en-US" dirty="0"/>
          </a:p>
        </p:txBody>
      </p:sp>
    </p:spTree>
    <p:extLst>
      <p:ext uri="{BB962C8B-B14F-4D97-AF65-F5344CB8AC3E}">
        <p14:creationId xmlns:p14="http://schemas.microsoft.com/office/powerpoint/2010/main" val="2499716637"/>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297FD5"/>
                </a:solidFill>
              </a:rPr>
              <a:t>Faculty Development</a:t>
            </a:r>
            <a:endParaRPr lang="en-US" sz="3200" dirty="0">
              <a:solidFill>
                <a:srgbClr val="297FD5"/>
              </a:solidFill>
            </a:endParaRPr>
          </a:p>
        </p:txBody>
      </p:sp>
      <p:sp>
        <p:nvSpPr>
          <p:cNvPr id="3" name="Content Placeholder 2"/>
          <p:cNvSpPr>
            <a:spLocks noGrp="1"/>
          </p:cNvSpPr>
          <p:nvPr>
            <p:ph idx="1"/>
          </p:nvPr>
        </p:nvSpPr>
        <p:spPr/>
        <p:txBody>
          <a:bodyPr>
            <a:normAutofit/>
          </a:bodyPr>
          <a:lstStyle/>
          <a:p>
            <a:pPr>
              <a:buClr>
                <a:schemeClr val="accent2"/>
              </a:buClr>
            </a:pPr>
            <a:r>
              <a:rPr lang="en-US" dirty="0">
                <a:solidFill>
                  <a:schemeClr val="tx1"/>
                </a:solidFill>
              </a:rPr>
              <a:t>Broaden involvement of faculty across all Colleges and </a:t>
            </a:r>
            <a:r>
              <a:rPr lang="en-US" dirty="0" smtClean="0">
                <a:solidFill>
                  <a:schemeClr val="tx1"/>
                </a:solidFill>
              </a:rPr>
              <a:t>Schools</a:t>
            </a:r>
          </a:p>
        </p:txBody>
      </p:sp>
    </p:spTree>
    <p:extLst>
      <p:ext uri="{BB962C8B-B14F-4D97-AF65-F5344CB8AC3E}">
        <p14:creationId xmlns:p14="http://schemas.microsoft.com/office/powerpoint/2010/main" val="3852247413"/>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rPr>
              <a:t>Institutional Tracking</a:t>
            </a:r>
            <a:endParaRPr lang="en-US" sz="3600" dirty="0">
              <a:solidFill>
                <a:schemeClr val="accent2"/>
              </a:solidFill>
            </a:endParaRPr>
          </a:p>
        </p:txBody>
      </p:sp>
      <p:sp>
        <p:nvSpPr>
          <p:cNvPr id="3" name="Content Placeholder 2"/>
          <p:cNvSpPr>
            <a:spLocks noGrp="1"/>
          </p:cNvSpPr>
          <p:nvPr>
            <p:ph idx="1"/>
          </p:nvPr>
        </p:nvSpPr>
        <p:spPr/>
        <p:txBody>
          <a:bodyPr>
            <a:normAutofit/>
          </a:bodyPr>
          <a:lstStyle/>
          <a:p>
            <a:endParaRPr lang="en-US" dirty="0"/>
          </a:p>
          <a:p>
            <a:pPr>
              <a:buClr>
                <a:schemeClr val="accent2"/>
              </a:buClr>
            </a:pPr>
            <a:r>
              <a:rPr lang="en-US" dirty="0"/>
              <a:t>Formalize and standardize tracking of ES across all Colleges and Schools</a:t>
            </a:r>
          </a:p>
        </p:txBody>
      </p:sp>
    </p:spTree>
    <p:extLst>
      <p:ext uri="{BB962C8B-B14F-4D97-AF65-F5344CB8AC3E}">
        <p14:creationId xmlns:p14="http://schemas.microsoft.com/office/powerpoint/2010/main" val="3769505828"/>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297FD5"/>
                </a:solidFill>
              </a:rPr>
              <a:t>ESFC Survey Team</a:t>
            </a:r>
            <a:endParaRPr lang="en-US" dirty="0">
              <a:solidFill>
                <a:srgbClr val="297FD5"/>
              </a:solidFill>
            </a:endParaRPr>
          </a:p>
        </p:txBody>
      </p:sp>
      <p:sp>
        <p:nvSpPr>
          <p:cNvPr id="3" name="Content Placeholder 2"/>
          <p:cNvSpPr>
            <a:spLocks noGrp="1"/>
          </p:cNvSpPr>
          <p:nvPr>
            <p:ph idx="1"/>
          </p:nvPr>
        </p:nvSpPr>
        <p:spPr/>
        <p:txBody>
          <a:bodyPr>
            <a:normAutofit/>
          </a:bodyPr>
          <a:lstStyle/>
          <a:p>
            <a:pPr>
              <a:buClr>
                <a:schemeClr val="accent2"/>
              </a:buClr>
            </a:pPr>
            <a:r>
              <a:rPr lang="en-US" dirty="0" smtClean="0"/>
              <a:t>Keri Brondo</a:t>
            </a:r>
          </a:p>
          <a:p>
            <a:pPr>
              <a:buClr>
                <a:schemeClr val="accent2"/>
              </a:buClr>
            </a:pPr>
            <a:r>
              <a:rPr lang="en-US" dirty="0" smtClean="0"/>
              <a:t>Katherine Lambert-Pennington</a:t>
            </a:r>
          </a:p>
          <a:p>
            <a:pPr>
              <a:buClr>
                <a:schemeClr val="accent2"/>
              </a:buClr>
            </a:pPr>
            <a:r>
              <a:rPr lang="en-US" dirty="0" smtClean="0"/>
              <a:t>Linda Bennett</a:t>
            </a:r>
          </a:p>
          <a:p>
            <a:pPr>
              <a:buClr>
                <a:schemeClr val="accent2"/>
              </a:buClr>
            </a:pPr>
            <a:r>
              <a:rPr lang="en-US" dirty="0" smtClean="0"/>
              <a:t>Michael </a:t>
            </a:r>
            <a:r>
              <a:rPr lang="en-US" dirty="0"/>
              <a:t>Hagge</a:t>
            </a:r>
          </a:p>
          <a:p>
            <a:pPr>
              <a:buClr>
                <a:schemeClr val="accent2"/>
              </a:buClr>
            </a:pPr>
            <a:r>
              <a:rPr lang="en-US" dirty="0"/>
              <a:t>Robert Connolly</a:t>
            </a:r>
          </a:p>
          <a:p>
            <a:endParaRPr lang="en-US" dirty="0" smtClean="0"/>
          </a:p>
          <a:p>
            <a:pPr marL="68580" indent="0">
              <a:buNone/>
            </a:pPr>
            <a:r>
              <a:rPr lang="en-US" dirty="0" smtClean="0"/>
              <a:t>Questions?  Contact: </a:t>
            </a:r>
            <a:r>
              <a:rPr lang="en-US" sz="2000" dirty="0" smtClean="0">
                <a:hlinkClick r:id="rId2"/>
              </a:rPr>
              <a:t>kbrondo@memphis.edu</a:t>
            </a:r>
            <a:r>
              <a:rPr lang="en-US" sz="2000" dirty="0" smtClean="0"/>
              <a:t> or </a:t>
            </a:r>
            <a:r>
              <a:rPr lang="en-US" sz="2000" dirty="0" smtClean="0">
                <a:hlinkClick r:id="rId3"/>
              </a:rPr>
              <a:t>almbrtpn@memphis.edu</a:t>
            </a:r>
            <a:r>
              <a:rPr lang="en-US" sz="2000" dirty="0" smtClean="0"/>
              <a:t> </a:t>
            </a:r>
            <a:endParaRPr lang="en-US" sz="2000" dirty="0"/>
          </a:p>
        </p:txBody>
      </p:sp>
    </p:spTree>
    <p:extLst>
      <p:ext uri="{BB962C8B-B14F-4D97-AF65-F5344CB8AC3E}">
        <p14:creationId xmlns:p14="http://schemas.microsoft.com/office/powerpoint/2010/main" val="1062881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762000"/>
            <a:ext cx="7024744" cy="1143000"/>
          </a:xfrm>
        </p:spPr>
        <p:txBody>
          <a:bodyPr>
            <a:noAutofit/>
          </a:bodyPr>
          <a:lstStyle/>
          <a:p>
            <a:r>
              <a:rPr lang="en-US" sz="3200" dirty="0" smtClean="0">
                <a:solidFill>
                  <a:srgbClr val="297FD5"/>
                </a:solidFill>
              </a:rPr>
              <a:t>Sample Demographics: Ethnicity</a:t>
            </a:r>
            <a:endParaRPr lang="en-US" sz="3200" dirty="0">
              <a:solidFill>
                <a:srgbClr val="297FD5"/>
              </a:solidFill>
            </a:endParaRPr>
          </a:p>
        </p:txBody>
      </p:sp>
      <p:sp>
        <p:nvSpPr>
          <p:cNvPr id="3" name="Content Placeholder 2"/>
          <p:cNvSpPr>
            <a:spLocks noGrp="1"/>
          </p:cNvSpPr>
          <p:nvPr>
            <p:ph idx="1"/>
          </p:nvPr>
        </p:nvSpPr>
        <p:spPr/>
        <p:txBody>
          <a:bodyPr>
            <a:normAutofit/>
          </a:bodyPr>
          <a:lstStyle/>
          <a:p>
            <a:endParaRPr lang="en-US" dirty="0"/>
          </a:p>
        </p:txBody>
      </p:sp>
      <p:graphicFrame>
        <p:nvGraphicFramePr>
          <p:cNvPr id="4" name="Chart 3"/>
          <p:cNvGraphicFramePr/>
          <p:nvPr>
            <p:extLst>
              <p:ext uri="{D42A27DB-BD31-4B8C-83A1-F6EECF244321}">
                <p14:modId xmlns:p14="http://schemas.microsoft.com/office/powerpoint/2010/main" val="2240948543"/>
              </p:ext>
            </p:extLst>
          </p:nvPr>
        </p:nvGraphicFramePr>
        <p:xfrm>
          <a:off x="1600200" y="1371600"/>
          <a:ext cx="60960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9242030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990600"/>
            <a:ext cx="7024744" cy="1143000"/>
          </a:xfrm>
        </p:spPr>
        <p:txBody>
          <a:bodyPr>
            <a:noAutofit/>
          </a:bodyPr>
          <a:lstStyle/>
          <a:p>
            <a:r>
              <a:rPr lang="en-US" sz="3600" dirty="0" smtClean="0">
                <a:solidFill>
                  <a:srgbClr val="297FD5"/>
                </a:solidFill>
              </a:rPr>
              <a:t>Years of Employment</a:t>
            </a:r>
            <a:endParaRPr lang="en-US" sz="3600" dirty="0">
              <a:solidFill>
                <a:srgbClr val="297FD5"/>
              </a:solidFill>
            </a:endParaRPr>
          </a:p>
        </p:txBody>
      </p:sp>
      <p:graphicFrame>
        <p:nvGraphicFramePr>
          <p:cNvPr id="12" name="Chart 11"/>
          <p:cNvGraphicFramePr>
            <a:graphicFrameLocks/>
          </p:cNvGraphicFramePr>
          <p:nvPr>
            <p:extLst>
              <p:ext uri="{D42A27DB-BD31-4B8C-83A1-F6EECF244321}">
                <p14:modId xmlns:p14="http://schemas.microsoft.com/office/powerpoint/2010/main" val="3738153525"/>
              </p:ext>
            </p:extLst>
          </p:nvPr>
        </p:nvGraphicFramePr>
        <p:xfrm>
          <a:off x="1066800" y="1752600"/>
          <a:ext cx="6705600" cy="4876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5320091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rgbClr val="297FD5"/>
                </a:solidFill>
              </a:rPr>
              <a:t>Academic Rank</a:t>
            </a:r>
            <a:endParaRPr lang="en-US" sz="3600" dirty="0">
              <a:solidFill>
                <a:srgbClr val="297FD5"/>
              </a:solidFill>
            </a:endParaRPr>
          </a:p>
        </p:txBody>
      </p:sp>
      <p:graphicFrame>
        <p:nvGraphicFramePr>
          <p:cNvPr id="9" name="Chart 8"/>
          <p:cNvGraphicFramePr>
            <a:graphicFrameLocks/>
          </p:cNvGraphicFramePr>
          <p:nvPr>
            <p:extLst>
              <p:ext uri="{D42A27DB-BD31-4B8C-83A1-F6EECF244321}">
                <p14:modId xmlns:p14="http://schemas.microsoft.com/office/powerpoint/2010/main" val="244552691"/>
              </p:ext>
            </p:extLst>
          </p:nvPr>
        </p:nvGraphicFramePr>
        <p:xfrm>
          <a:off x="457200" y="1828800"/>
          <a:ext cx="8153400" cy="517969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0177789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400" dirty="0" smtClean="0">
                <a:solidFill>
                  <a:srgbClr val="297FD5"/>
                </a:solidFill>
              </a:rPr>
              <a:t>Colleges &amp; Schools Represented in Sample</a:t>
            </a:r>
            <a:endParaRPr lang="en-US" sz="3400" dirty="0">
              <a:solidFill>
                <a:srgbClr val="297FD5"/>
              </a:solidFill>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28950890"/>
              </p:ext>
            </p:extLst>
          </p:nvPr>
        </p:nvGraphicFramePr>
        <p:xfrm>
          <a:off x="1905000" y="2362200"/>
          <a:ext cx="5181600" cy="3160299"/>
        </p:xfrm>
        <a:graphic>
          <a:graphicData uri="http://schemas.openxmlformats.org/drawingml/2006/table">
            <a:tbl>
              <a:tblPr>
                <a:tableStyleId>{5C22544A-7EE6-4342-B048-85BDC9FD1C3A}</a:tableStyleId>
              </a:tblPr>
              <a:tblGrid>
                <a:gridCol w="4115289"/>
                <a:gridCol w="1066311"/>
              </a:tblGrid>
              <a:tr h="292803">
                <a:tc>
                  <a:txBody>
                    <a:bodyPr/>
                    <a:lstStyle/>
                    <a:p>
                      <a:pPr algn="l" fontAlgn="b"/>
                      <a:r>
                        <a:rPr lang="en-US" sz="1200" u="none" strike="noStrike" dirty="0" smtClean="0">
                          <a:effectLst/>
                        </a:rPr>
                        <a:t>College of Arts </a:t>
                      </a:r>
                      <a:r>
                        <a:rPr lang="en-US" sz="1200" u="none" strike="noStrike" dirty="0">
                          <a:effectLst/>
                        </a:rPr>
                        <a:t>and Sciences</a:t>
                      </a:r>
                      <a:endParaRPr lang="en-US" sz="1200" b="0" i="0" u="none" strike="noStrike" dirty="0">
                        <a:solidFill>
                          <a:srgbClr val="000000"/>
                        </a:solidFill>
                        <a:effectLst/>
                        <a:latin typeface="Calibri"/>
                      </a:endParaRPr>
                    </a:p>
                  </a:txBody>
                  <a:tcPr marL="7620" marR="7620" marT="7620" marB="0" anchor="b"/>
                </a:tc>
                <a:tc>
                  <a:txBody>
                    <a:bodyPr/>
                    <a:lstStyle/>
                    <a:p>
                      <a:pPr algn="r" fontAlgn="b"/>
                      <a:r>
                        <a:rPr lang="en-US" sz="1600" u="none" strike="noStrike" dirty="0" smtClean="0">
                          <a:effectLst/>
                        </a:rPr>
                        <a:t>42%</a:t>
                      </a:r>
                      <a:endParaRPr lang="en-US" sz="1600" b="0" i="0" u="none" strike="noStrike" dirty="0">
                        <a:solidFill>
                          <a:srgbClr val="000000"/>
                        </a:solidFill>
                        <a:effectLst/>
                        <a:latin typeface="Calibri"/>
                      </a:endParaRPr>
                    </a:p>
                  </a:txBody>
                  <a:tcPr marL="7620" marR="7620" marT="7620" marB="0" anchor="b"/>
                </a:tc>
              </a:tr>
              <a:tr h="292803">
                <a:tc>
                  <a:txBody>
                    <a:bodyPr/>
                    <a:lstStyle/>
                    <a:p>
                      <a:pPr algn="l" fontAlgn="b"/>
                      <a:r>
                        <a:rPr lang="en-US" sz="1200" u="none" strike="noStrike" dirty="0" smtClean="0">
                          <a:effectLst/>
                        </a:rPr>
                        <a:t>College of Communications </a:t>
                      </a:r>
                      <a:r>
                        <a:rPr lang="en-US" sz="1200" u="none" strike="noStrike" dirty="0">
                          <a:effectLst/>
                        </a:rPr>
                        <a:t>and Fine Arts</a:t>
                      </a:r>
                      <a:endParaRPr lang="en-US" sz="1200" b="0" i="0" u="none" strike="noStrike" dirty="0">
                        <a:solidFill>
                          <a:srgbClr val="000000"/>
                        </a:solidFill>
                        <a:effectLst/>
                        <a:latin typeface="Calibri"/>
                      </a:endParaRPr>
                    </a:p>
                  </a:txBody>
                  <a:tcPr marL="7620" marR="7620" marT="7620" marB="0" anchor="b"/>
                </a:tc>
                <a:tc>
                  <a:txBody>
                    <a:bodyPr/>
                    <a:lstStyle/>
                    <a:p>
                      <a:pPr algn="r" fontAlgn="b"/>
                      <a:r>
                        <a:rPr lang="en-US" sz="1600" u="none" strike="noStrike" dirty="0" smtClean="0">
                          <a:effectLst/>
                        </a:rPr>
                        <a:t>18%</a:t>
                      </a:r>
                      <a:endParaRPr lang="en-US" sz="1600" b="0" i="0" u="none" strike="noStrike" dirty="0">
                        <a:solidFill>
                          <a:srgbClr val="000000"/>
                        </a:solidFill>
                        <a:effectLst/>
                        <a:latin typeface="Calibri"/>
                      </a:endParaRPr>
                    </a:p>
                  </a:txBody>
                  <a:tcPr marL="7620" marR="7620" marT="7620" marB="0" anchor="b"/>
                </a:tc>
              </a:tr>
              <a:tr h="268590">
                <a:tc>
                  <a:txBody>
                    <a:bodyPr/>
                    <a:lstStyle/>
                    <a:p>
                      <a:pPr algn="l" fontAlgn="b"/>
                      <a:r>
                        <a:rPr lang="en-US" sz="1200" u="none" strike="noStrike" dirty="0" smtClean="0">
                          <a:effectLst/>
                        </a:rPr>
                        <a:t>College</a:t>
                      </a:r>
                      <a:r>
                        <a:rPr lang="en-US" sz="1200" u="none" strike="noStrike" baseline="0" dirty="0" smtClean="0">
                          <a:effectLst/>
                        </a:rPr>
                        <a:t> of </a:t>
                      </a:r>
                      <a:r>
                        <a:rPr lang="en-US" sz="1200" u="none" strike="noStrike" dirty="0" smtClean="0">
                          <a:effectLst/>
                        </a:rPr>
                        <a:t>Education</a:t>
                      </a:r>
                      <a:r>
                        <a:rPr lang="en-US" sz="1200" u="none" strike="noStrike" dirty="0">
                          <a:effectLst/>
                        </a:rPr>
                        <a:t>, Health, and Human Sciences</a:t>
                      </a:r>
                      <a:endParaRPr lang="en-US" sz="1200" b="0" i="0" u="none" strike="noStrike" dirty="0">
                        <a:solidFill>
                          <a:srgbClr val="000000"/>
                        </a:solidFill>
                        <a:effectLst/>
                        <a:latin typeface="Calibri"/>
                      </a:endParaRPr>
                    </a:p>
                  </a:txBody>
                  <a:tcPr marL="7620" marR="7620" marT="7620" marB="0" anchor="b"/>
                </a:tc>
                <a:tc>
                  <a:txBody>
                    <a:bodyPr/>
                    <a:lstStyle/>
                    <a:p>
                      <a:pPr algn="r" fontAlgn="b"/>
                      <a:r>
                        <a:rPr lang="en-US" sz="1600" u="none" strike="noStrike" dirty="0" smtClean="0">
                          <a:effectLst/>
                        </a:rPr>
                        <a:t>14%</a:t>
                      </a:r>
                      <a:endParaRPr lang="en-US" sz="1600" b="0" i="0" u="none" strike="noStrike" dirty="0">
                        <a:solidFill>
                          <a:srgbClr val="000000"/>
                        </a:solidFill>
                        <a:effectLst/>
                        <a:latin typeface="Calibri"/>
                      </a:endParaRPr>
                    </a:p>
                  </a:txBody>
                  <a:tcPr marL="7620" marR="7620" marT="7620" marB="0" anchor="b"/>
                </a:tc>
              </a:tr>
              <a:tr h="292803">
                <a:tc>
                  <a:txBody>
                    <a:bodyPr/>
                    <a:lstStyle/>
                    <a:p>
                      <a:pPr algn="l" fontAlgn="b"/>
                      <a:r>
                        <a:rPr lang="en-US" sz="1200" u="none" strike="noStrike" dirty="0" smtClean="0">
                          <a:effectLst/>
                        </a:rPr>
                        <a:t>Fogelman</a:t>
                      </a:r>
                      <a:r>
                        <a:rPr lang="en-US" sz="1200" u="none" strike="noStrike" baseline="0" dirty="0" smtClean="0">
                          <a:effectLst/>
                        </a:rPr>
                        <a:t> College of </a:t>
                      </a:r>
                      <a:r>
                        <a:rPr lang="en-US" sz="1200" u="none" strike="noStrike" dirty="0" smtClean="0">
                          <a:effectLst/>
                        </a:rPr>
                        <a:t>Business </a:t>
                      </a:r>
                      <a:r>
                        <a:rPr lang="en-US" sz="1200" u="none" strike="noStrike" dirty="0">
                          <a:effectLst/>
                        </a:rPr>
                        <a:t>and Economics</a:t>
                      </a:r>
                      <a:endParaRPr lang="en-US" sz="1200" b="0" i="0" u="none" strike="noStrike" dirty="0">
                        <a:solidFill>
                          <a:srgbClr val="000000"/>
                        </a:solidFill>
                        <a:effectLst/>
                        <a:latin typeface="Calibri"/>
                      </a:endParaRPr>
                    </a:p>
                  </a:txBody>
                  <a:tcPr marL="7620" marR="7620" marT="7620" marB="0" anchor="b"/>
                </a:tc>
                <a:tc>
                  <a:txBody>
                    <a:bodyPr/>
                    <a:lstStyle/>
                    <a:p>
                      <a:pPr algn="r" fontAlgn="b"/>
                      <a:r>
                        <a:rPr lang="en-US" sz="1600" u="none" strike="noStrike" dirty="0" smtClean="0">
                          <a:effectLst/>
                        </a:rPr>
                        <a:t>11%</a:t>
                      </a:r>
                      <a:endParaRPr lang="en-US" sz="1600" b="0" i="0" u="none" strike="noStrike" dirty="0">
                        <a:solidFill>
                          <a:srgbClr val="000000"/>
                        </a:solidFill>
                        <a:effectLst/>
                        <a:latin typeface="Calibri"/>
                      </a:endParaRPr>
                    </a:p>
                  </a:txBody>
                  <a:tcPr marL="7620" marR="7620" marT="7620" marB="0" anchor="b"/>
                </a:tc>
              </a:tr>
              <a:tr h="292803">
                <a:tc>
                  <a:txBody>
                    <a:bodyPr/>
                    <a:lstStyle/>
                    <a:p>
                      <a:pPr algn="l" fontAlgn="b"/>
                      <a:r>
                        <a:rPr lang="en-US" sz="1200" u="none" strike="noStrike" dirty="0" smtClean="0">
                          <a:effectLst/>
                        </a:rPr>
                        <a:t>Herff College of Engineering</a:t>
                      </a:r>
                      <a:endParaRPr lang="en-US" sz="1200" b="0" i="0" u="none" strike="noStrike" dirty="0">
                        <a:solidFill>
                          <a:srgbClr val="000000"/>
                        </a:solidFill>
                        <a:effectLst/>
                        <a:latin typeface="Calibri"/>
                      </a:endParaRPr>
                    </a:p>
                  </a:txBody>
                  <a:tcPr marL="7620" marR="7620" marT="7620" marB="0" anchor="b"/>
                </a:tc>
                <a:tc>
                  <a:txBody>
                    <a:bodyPr/>
                    <a:lstStyle/>
                    <a:p>
                      <a:pPr algn="r" fontAlgn="b"/>
                      <a:r>
                        <a:rPr lang="en-US" sz="1600" u="none" strike="noStrike" dirty="0" smtClean="0">
                          <a:effectLst/>
                        </a:rPr>
                        <a:t>4%</a:t>
                      </a:r>
                      <a:endParaRPr lang="en-US" sz="1600" b="0" i="0" u="none" strike="noStrike" dirty="0">
                        <a:solidFill>
                          <a:srgbClr val="000000"/>
                        </a:solidFill>
                        <a:effectLst/>
                        <a:latin typeface="Calibri"/>
                      </a:endParaRPr>
                    </a:p>
                  </a:txBody>
                  <a:tcPr marL="7620" marR="7620" marT="7620" marB="0" anchor="b"/>
                </a:tc>
              </a:tr>
              <a:tr h="292803">
                <a:tc>
                  <a:txBody>
                    <a:bodyPr/>
                    <a:lstStyle/>
                    <a:p>
                      <a:pPr algn="l" fontAlgn="b"/>
                      <a:r>
                        <a:rPr lang="en-US" sz="1200" u="none" strike="noStrike" dirty="0" smtClean="0">
                          <a:effectLst/>
                        </a:rPr>
                        <a:t>Lowenberg</a:t>
                      </a:r>
                      <a:r>
                        <a:rPr lang="en-US" sz="1200" u="none" strike="noStrike" baseline="0" dirty="0" smtClean="0">
                          <a:effectLst/>
                        </a:rPr>
                        <a:t> School of </a:t>
                      </a:r>
                      <a:r>
                        <a:rPr lang="en-US" sz="1200" u="none" strike="noStrike" dirty="0" smtClean="0">
                          <a:effectLst/>
                        </a:rPr>
                        <a:t>Nursing</a:t>
                      </a:r>
                      <a:endParaRPr lang="en-US" sz="1200" b="0" i="0" u="none" strike="noStrike" dirty="0">
                        <a:solidFill>
                          <a:srgbClr val="000000"/>
                        </a:solidFill>
                        <a:effectLst/>
                        <a:latin typeface="Calibri"/>
                      </a:endParaRPr>
                    </a:p>
                  </a:txBody>
                  <a:tcPr marL="7620" marR="7620" marT="7620" marB="0" anchor="b"/>
                </a:tc>
                <a:tc>
                  <a:txBody>
                    <a:bodyPr/>
                    <a:lstStyle/>
                    <a:p>
                      <a:pPr algn="r" fontAlgn="b"/>
                      <a:r>
                        <a:rPr lang="en-US" sz="1600" u="none" strike="noStrike" dirty="0" smtClean="0">
                          <a:effectLst/>
                        </a:rPr>
                        <a:t>3%</a:t>
                      </a:r>
                      <a:endParaRPr lang="en-US" sz="1600" b="0" i="0" u="none" strike="noStrike" dirty="0">
                        <a:solidFill>
                          <a:srgbClr val="000000"/>
                        </a:solidFill>
                        <a:effectLst/>
                        <a:latin typeface="Calibri"/>
                      </a:endParaRPr>
                    </a:p>
                  </a:txBody>
                  <a:tcPr marL="7620" marR="7620" marT="7620" marB="0" anchor="b"/>
                </a:tc>
              </a:tr>
              <a:tr h="292803">
                <a:tc>
                  <a:txBody>
                    <a:bodyPr/>
                    <a:lstStyle/>
                    <a:p>
                      <a:pPr algn="l" fontAlgn="b"/>
                      <a:r>
                        <a:rPr lang="en-US" sz="1200" u="none" strike="noStrike" dirty="0">
                          <a:effectLst/>
                        </a:rPr>
                        <a:t>University </a:t>
                      </a:r>
                      <a:r>
                        <a:rPr lang="en-US" sz="1200" u="none" strike="noStrike" dirty="0" smtClean="0">
                          <a:effectLst/>
                        </a:rPr>
                        <a:t>Libraries</a:t>
                      </a:r>
                      <a:endParaRPr lang="en-US" sz="1200" b="0" i="0" u="none" strike="noStrike" dirty="0">
                        <a:solidFill>
                          <a:srgbClr val="000000"/>
                        </a:solidFill>
                        <a:effectLst/>
                        <a:latin typeface="Calibri"/>
                      </a:endParaRPr>
                    </a:p>
                  </a:txBody>
                  <a:tcPr marL="7620" marR="7620" marT="7620" marB="0" anchor="b"/>
                </a:tc>
                <a:tc>
                  <a:txBody>
                    <a:bodyPr/>
                    <a:lstStyle/>
                    <a:p>
                      <a:pPr algn="r" fontAlgn="b"/>
                      <a:r>
                        <a:rPr lang="en-US" sz="1600" u="none" strike="noStrike" dirty="0" smtClean="0">
                          <a:effectLst/>
                        </a:rPr>
                        <a:t>2%</a:t>
                      </a:r>
                      <a:endParaRPr lang="en-US" sz="1600" b="0" i="0" u="none" strike="noStrike" dirty="0">
                        <a:solidFill>
                          <a:srgbClr val="000000"/>
                        </a:solidFill>
                        <a:effectLst/>
                        <a:latin typeface="Calibri"/>
                      </a:endParaRPr>
                    </a:p>
                  </a:txBody>
                  <a:tcPr marL="7620" marR="7620" marT="7620" marB="0" anchor="b"/>
                </a:tc>
              </a:tr>
              <a:tr h="292803">
                <a:tc>
                  <a:txBody>
                    <a:bodyPr/>
                    <a:lstStyle/>
                    <a:p>
                      <a:pPr algn="l" fontAlgn="b"/>
                      <a:r>
                        <a:rPr lang="en-US" sz="1200" u="none" strike="noStrike" dirty="0" smtClean="0">
                          <a:effectLst/>
                        </a:rPr>
                        <a:t>School of Communication </a:t>
                      </a:r>
                      <a:r>
                        <a:rPr lang="en-US" sz="1200" u="none" strike="noStrike" dirty="0">
                          <a:effectLst/>
                        </a:rPr>
                        <a:t>Sciences and Disorders</a:t>
                      </a:r>
                      <a:endParaRPr lang="en-US" sz="1200" b="0" i="0" u="none" strike="noStrike" dirty="0">
                        <a:solidFill>
                          <a:srgbClr val="000000"/>
                        </a:solidFill>
                        <a:effectLst/>
                        <a:latin typeface="Calibri"/>
                      </a:endParaRPr>
                    </a:p>
                  </a:txBody>
                  <a:tcPr marL="7620" marR="7620" marT="7620" marB="0" anchor="b"/>
                </a:tc>
                <a:tc>
                  <a:txBody>
                    <a:bodyPr/>
                    <a:lstStyle/>
                    <a:p>
                      <a:pPr algn="r" fontAlgn="b"/>
                      <a:r>
                        <a:rPr lang="en-US" sz="1600" u="none" strike="noStrike" dirty="0">
                          <a:effectLst/>
                        </a:rPr>
                        <a:t>2%</a:t>
                      </a:r>
                      <a:endParaRPr lang="en-US" sz="1600" b="0" i="0" u="none" strike="noStrike" dirty="0">
                        <a:solidFill>
                          <a:srgbClr val="000000"/>
                        </a:solidFill>
                        <a:effectLst/>
                        <a:latin typeface="Calibri"/>
                      </a:endParaRPr>
                    </a:p>
                  </a:txBody>
                  <a:tcPr marL="7620" marR="7620" marT="7620" marB="0" anchor="b"/>
                </a:tc>
              </a:tr>
              <a:tr h="256482">
                <a:tc>
                  <a:txBody>
                    <a:bodyPr/>
                    <a:lstStyle/>
                    <a:p>
                      <a:pPr algn="l" fontAlgn="b"/>
                      <a:r>
                        <a:rPr lang="en-US" sz="1200" u="none" strike="noStrike" dirty="0" smtClean="0">
                          <a:effectLst/>
                        </a:rPr>
                        <a:t>University College</a:t>
                      </a:r>
                      <a:endParaRPr lang="en-US" sz="1200" b="0" i="0" u="none" strike="noStrike" dirty="0">
                        <a:solidFill>
                          <a:srgbClr val="000000"/>
                        </a:solidFill>
                        <a:effectLst/>
                        <a:latin typeface="Calibri"/>
                      </a:endParaRPr>
                    </a:p>
                  </a:txBody>
                  <a:tcPr marL="7620" marR="7620" marT="7620" marB="0" anchor="b"/>
                </a:tc>
                <a:tc>
                  <a:txBody>
                    <a:bodyPr/>
                    <a:lstStyle/>
                    <a:p>
                      <a:pPr algn="r" fontAlgn="b"/>
                      <a:r>
                        <a:rPr lang="en-US" sz="1600" u="none" strike="noStrike" dirty="0" smtClean="0">
                          <a:effectLst/>
                        </a:rPr>
                        <a:t>2%</a:t>
                      </a:r>
                      <a:endParaRPr lang="en-US" sz="1600" b="0" i="0" u="none" strike="noStrike" dirty="0">
                        <a:solidFill>
                          <a:srgbClr val="000000"/>
                        </a:solidFill>
                        <a:effectLst/>
                        <a:latin typeface="Calibri"/>
                      </a:endParaRPr>
                    </a:p>
                  </a:txBody>
                  <a:tcPr marL="7620" marR="7620" marT="7620" marB="0" anchor="b"/>
                </a:tc>
              </a:tr>
              <a:tr h="292803">
                <a:tc>
                  <a:txBody>
                    <a:bodyPr/>
                    <a:lstStyle/>
                    <a:p>
                      <a:pPr algn="l" fontAlgn="b"/>
                      <a:r>
                        <a:rPr lang="en-US" sz="1200" u="none" strike="noStrike" dirty="0" smtClean="0">
                          <a:effectLst/>
                        </a:rPr>
                        <a:t>Cecil C. Humphreys School of Law</a:t>
                      </a:r>
                      <a:endParaRPr lang="en-US" sz="1200" b="0" i="0" u="none" strike="noStrike" dirty="0">
                        <a:solidFill>
                          <a:srgbClr val="000000"/>
                        </a:solidFill>
                        <a:effectLst/>
                        <a:latin typeface="Calibri"/>
                      </a:endParaRPr>
                    </a:p>
                  </a:txBody>
                  <a:tcPr marL="7620" marR="7620" marT="7620" marB="0" anchor="b"/>
                </a:tc>
                <a:tc>
                  <a:txBody>
                    <a:bodyPr/>
                    <a:lstStyle/>
                    <a:p>
                      <a:pPr algn="r" fontAlgn="b"/>
                      <a:r>
                        <a:rPr lang="en-US" sz="1600" u="none" strike="noStrike" dirty="0" smtClean="0">
                          <a:effectLst/>
                        </a:rPr>
                        <a:t>1%</a:t>
                      </a:r>
                      <a:endParaRPr lang="en-US" sz="1600" b="0" i="0" u="none" strike="noStrike" dirty="0">
                        <a:solidFill>
                          <a:srgbClr val="000000"/>
                        </a:solidFill>
                        <a:effectLst/>
                        <a:latin typeface="Calibri"/>
                      </a:endParaRPr>
                    </a:p>
                  </a:txBody>
                  <a:tcPr marL="7620" marR="7620" marT="7620" marB="0" anchor="b"/>
                </a:tc>
              </a:tr>
              <a:tr h="292803">
                <a:tc>
                  <a:txBody>
                    <a:bodyPr/>
                    <a:lstStyle/>
                    <a:p>
                      <a:r>
                        <a:rPr lang="en-US" sz="1200" dirty="0" smtClean="0"/>
                        <a:t>School of Public Health</a:t>
                      </a:r>
                      <a:endParaRPr lang="en-US" sz="1200" dirty="0"/>
                    </a:p>
                  </a:txBody>
                  <a:tcPr marL="7620" marR="7620" marT="7620" marB="0" anchor="b"/>
                </a:tc>
                <a:tc>
                  <a:txBody>
                    <a:bodyPr/>
                    <a:lstStyle/>
                    <a:p>
                      <a:pPr algn="r"/>
                      <a:r>
                        <a:rPr lang="en-US" sz="1600" dirty="0" smtClean="0"/>
                        <a:t>1%</a:t>
                      </a:r>
                      <a:endParaRPr lang="en-US" sz="1600" dirty="0"/>
                    </a:p>
                  </a:txBody>
                  <a:tcPr marL="7620" marR="7620" marT="7620" marB="0" anchor="b"/>
                </a:tc>
              </a:tr>
            </a:tbl>
          </a:graphicData>
        </a:graphic>
      </p:graphicFrame>
    </p:spTree>
    <p:extLst>
      <p:ext uri="{BB962C8B-B14F-4D97-AF65-F5344CB8AC3E}">
        <p14:creationId xmlns:p14="http://schemas.microsoft.com/office/powerpoint/2010/main" val="377703569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rgbClr val="297FD5"/>
                </a:solidFill>
              </a:rPr>
              <a:t>Tenure Status of Respondents</a:t>
            </a:r>
            <a:endParaRPr lang="en-US" sz="3600" dirty="0">
              <a:solidFill>
                <a:srgbClr val="297FD5"/>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360289574"/>
              </p:ext>
            </p:extLst>
          </p:nvPr>
        </p:nvGraphicFramePr>
        <p:xfrm>
          <a:off x="1066800" y="2743200"/>
          <a:ext cx="6781800" cy="2743199"/>
        </p:xfrm>
        <a:graphic>
          <a:graphicData uri="http://schemas.openxmlformats.org/drawingml/2006/table">
            <a:tbl>
              <a:tblPr>
                <a:tableStyleId>{5C22544A-7EE6-4342-B048-85BDC9FD1C3A}</a:tableStyleId>
              </a:tblPr>
              <a:tblGrid>
                <a:gridCol w="5384692"/>
                <a:gridCol w="1397108"/>
              </a:tblGrid>
              <a:tr h="685799">
                <a:tc>
                  <a:txBody>
                    <a:bodyPr/>
                    <a:lstStyle/>
                    <a:p>
                      <a:pPr algn="l" fontAlgn="b"/>
                      <a:r>
                        <a:rPr lang="en-US" sz="2800" u="none" strike="noStrike" dirty="0">
                          <a:effectLst/>
                        </a:rPr>
                        <a:t>Not on </a:t>
                      </a:r>
                      <a:r>
                        <a:rPr lang="en-US" sz="2800" u="none" strike="noStrike" dirty="0" smtClean="0">
                          <a:effectLst/>
                        </a:rPr>
                        <a:t>Tenure-track</a:t>
                      </a:r>
                    </a:p>
                    <a:p>
                      <a:pPr algn="l" fontAlgn="b"/>
                      <a:endParaRPr lang="en-US" sz="2800" b="0" i="0" u="none" strike="noStrike" dirty="0">
                        <a:solidFill>
                          <a:srgbClr val="000000"/>
                        </a:solidFill>
                        <a:effectLst/>
                        <a:latin typeface="Calibri"/>
                      </a:endParaRPr>
                    </a:p>
                  </a:txBody>
                  <a:tcPr marL="7620" marR="7620" marT="7620" marB="0" anchor="b"/>
                </a:tc>
                <a:tc>
                  <a:txBody>
                    <a:bodyPr/>
                    <a:lstStyle/>
                    <a:p>
                      <a:pPr algn="r" fontAlgn="b"/>
                      <a:r>
                        <a:rPr lang="en-US" sz="2800" u="none" strike="noStrike" dirty="0">
                          <a:effectLst/>
                        </a:rPr>
                        <a:t>42%</a:t>
                      </a:r>
                      <a:endParaRPr lang="en-US" sz="2800" b="0" i="0" u="none" strike="noStrike" dirty="0">
                        <a:solidFill>
                          <a:srgbClr val="000000"/>
                        </a:solidFill>
                        <a:effectLst/>
                        <a:latin typeface="Calibri"/>
                      </a:endParaRPr>
                    </a:p>
                  </a:txBody>
                  <a:tcPr marL="7620" marR="7620" marT="7620" marB="0" anchor="b"/>
                </a:tc>
              </a:tr>
              <a:tr h="1043940">
                <a:tc>
                  <a:txBody>
                    <a:bodyPr/>
                    <a:lstStyle/>
                    <a:p>
                      <a:pPr algn="l" fontAlgn="b"/>
                      <a:r>
                        <a:rPr lang="en-US" sz="2800" u="none" strike="noStrike" dirty="0" smtClean="0">
                          <a:effectLst/>
                        </a:rPr>
                        <a:t>Tenured</a:t>
                      </a:r>
                    </a:p>
                    <a:p>
                      <a:pPr algn="l" fontAlgn="b"/>
                      <a:endParaRPr lang="en-US" sz="2800" b="0" i="0" u="none" strike="noStrike" dirty="0">
                        <a:solidFill>
                          <a:srgbClr val="000000"/>
                        </a:solidFill>
                        <a:effectLst/>
                        <a:latin typeface="Calibri"/>
                      </a:endParaRPr>
                    </a:p>
                  </a:txBody>
                  <a:tcPr marL="7620" marR="7620" marT="7620" marB="0" anchor="b"/>
                </a:tc>
                <a:tc>
                  <a:txBody>
                    <a:bodyPr/>
                    <a:lstStyle/>
                    <a:p>
                      <a:pPr algn="r" fontAlgn="b"/>
                      <a:r>
                        <a:rPr lang="en-US" sz="2800" u="none" strike="noStrike" dirty="0">
                          <a:effectLst/>
                        </a:rPr>
                        <a:t>40%</a:t>
                      </a:r>
                      <a:endParaRPr lang="en-US" sz="2800" b="0" i="0" u="none" strike="noStrike" dirty="0">
                        <a:solidFill>
                          <a:srgbClr val="000000"/>
                        </a:solidFill>
                        <a:effectLst/>
                        <a:latin typeface="Calibri"/>
                      </a:endParaRPr>
                    </a:p>
                  </a:txBody>
                  <a:tcPr marL="7620" marR="7620" marT="7620" marB="0" anchor="b"/>
                </a:tc>
              </a:tr>
              <a:tr h="838200">
                <a:tc>
                  <a:txBody>
                    <a:bodyPr/>
                    <a:lstStyle/>
                    <a:p>
                      <a:pPr algn="l" fontAlgn="b"/>
                      <a:r>
                        <a:rPr lang="en-US" sz="2800" u="none" strike="noStrike" dirty="0">
                          <a:effectLst/>
                        </a:rPr>
                        <a:t>On Tenure-track/untenured</a:t>
                      </a:r>
                      <a:endParaRPr lang="en-US" sz="2800" b="0" i="0" u="none" strike="noStrike" dirty="0">
                        <a:solidFill>
                          <a:srgbClr val="000000"/>
                        </a:solidFill>
                        <a:effectLst/>
                        <a:latin typeface="Calibri"/>
                      </a:endParaRPr>
                    </a:p>
                  </a:txBody>
                  <a:tcPr marL="7620" marR="7620" marT="7620" marB="0" anchor="b"/>
                </a:tc>
                <a:tc>
                  <a:txBody>
                    <a:bodyPr/>
                    <a:lstStyle/>
                    <a:p>
                      <a:pPr algn="r" fontAlgn="b"/>
                      <a:r>
                        <a:rPr lang="en-US" sz="2800" u="none" strike="noStrike" dirty="0">
                          <a:effectLst/>
                        </a:rPr>
                        <a:t>18%</a:t>
                      </a:r>
                      <a:endParaRPr lang="en-US" sz="2800" b="0" i="0" u="none" strike="noStrike" dirty="0">
                        <a:solidFill>
                          <a:srgbClr val="000000"/>
                        </a:solidFill>
                        <a:effectLst/>
                        <a:latin typeface="Calibri"/>
                      </a:endParaRPr>
                    </a:p>
                  </a:txBody>
                  <a:tcPr marL="7620" marR="7620" marT="7620" marB="0" anchor="b"/>
                </a:tc>
              </a:tr>
            </a:tbl>
          </a:graphicData>
        </a:graphic>
      </p:graphicFrame>
    </p:spTree>
    <p:extLst>
      <p:ext uri="{BB962C8B-B14F-4D97-AF65-F5344CB8AC3E}">
        <p14:creationId xmlns:p14="http://schemas.microsoft.com/office/powerpoint/2010/main" val="3337958876"/>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4368</TotalTime>
  <Words>1642</Words>
  <Application>Microsoft Macintosh PowerPoint</Application>
  <PresentationFormat>On-screen Show (4:3)</PresentationFormat>
  <Paragraphs>220</Paragraphs>
  <Slides>49</Slides>
  <Notes>0</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Austin</vt:lpstr>
      <vt:lpstr>A Snapshot of Engaged Scholarship at the University of Memphis:</vt:lpstr>
      <vt:lpstr>Study Goals</vt:lpstr>
      <vt:lpstr>Survey Administration and Sample Size</vt:lpstr>
      <vt:lpstr>Sample Demographics: Gender</vt:lpstr>
      <vt:lpstr>Sample Demographics: Ethnicity</vt:lpstr>
      <vt:lpstr>Years of Employment</vt:lpstr>
      <vt:lpstr>Academic Rank</vt:lpstr>
      <vt:lpstr>Colleges &amp; Schools Represented in Sample</vt:lpstr>
      <vt:lpstr>Tenure Status of Respondents</vt:lpstr>
      <vt:lpstr>The Nature of Community Involvement</vt:lpstr>
      <vt:lpstr>My Community Involvement Involves:</vt:lpstr>
      <vt:lpstr>What Issues Do You Work On In Your Community-Based Research?</vt:lpstr>
      <vt:lpstr>Respondent Examples of Community Involvement </vt:lpstr>
      <vt:lpstr>Example of Community Involvement</vt:lpstr>
      <vt:lpstr>Example of Community Involvement</vt:lpstr>
      <vt:lpstr>Example of Community Involvement</vt:lpstr>
      <vt:lpstr>Examples of Community Partners</vt:lpstr>
      <vt:lpstr>Developing Civically Engaged Students</vt:lpstr>
      <vt:lpstr>Providing Service-Learning Opportunities for Students</vt:lpstr>
      <vt:lpstr>Mentoring Students in Community-Based Work</vt:lpstr>
      <vt:lpstr>Example of Service-Learning</vt:lpstr>
      <vt:lpstr>Example of Collaborative Research</vt:lpstr>
      <vt:lpstr>Examples of Mentoring</vt:lpstr>
      <vt:lpstr>Respondent Views on the University’s Commitment to Engaged Scholarship</vt:lpstr>
      <vt:lpstr>Engaged Scholarship at U of M:</vt:lpstr>
      <vt:lpstr>Faculty’s first exposure to the principles of Engaged Scholarship?</vt:lpstr>
      <vt:lpstr>Does the U of M indicate a commitment to community engagement as a priority in its mission statement or vision?</vt:lpstr>
      <vt:lpstr>Does the U of M Administration Value and Reward Engaged Scholarship?</vt:lpstr>
      <vt:lpstr>Does the U of M formally recognize community engagement through awards and celebrations? </vt:lpstr>
      <vt:lpstr>Does the U of M have mechanisms in place to assess community perceptions of U of M community engagement?</vt:lpstr>
      <vt:lpstr>Does the U of M have a campus-wide coordinating infrastructure to support and advance engaged scholarship?</vt:lpstr>
      <vt:lpstr>Assessment of Engaged Scholarship at U of M</vt:lpstr>
      <vt:lpstr>Further Assessment of Engaged Scholarship at U of M</vt:lpstr>
      <vt:lpstr>Perceptions of U of M Support for Engaged Scholarship</vt:lpstr>
      <vt:lpstr>Recommendations</vt:lpstr>
      <vt:lpstr>Respondent Priorities</vt:lpstr>
      <vt:lpstr> Recommendations by Engaged Scholarship Faculty Committee</vt:lpstr>
      <vt:lpstr> Centralization/Coordination</vt:lpstr>
      <vt:lpstr>Faculty Development</vt:lpstr>
      <vt:lpstr>Institutional Tracking</vt:lpstr>
      <vt:lpstr> Recommendations by Engaged Scholarship Faculty Committee</vt:lpstr>
      <vt:lpstr>Centralization/Coordination </vt:lpstr>
      <vt:lpstr>Faculty Development</vt:lpstr>
      <vt:lpstr>Institutional Tracking</vt:lpstr>
      <vt:lpstr> Recommendations by Engaged Scholarship Faculty Committee</vt:lpstr>
      <vt:lpstr>Centralization/Coordination </vt:lpstr>
      <vt:lpstr>Faculty Development</vt:lpstr>
      <vt:lpstr>Institutional Tracking</vt:lpstr>
      <vt:lpstr>ESFC Survey Team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Engaged Scholarship</dc:title>
  <dc:creator>Kristen</dc:creator>
  <cp:lastModifiedBy>Robert Connolly</cp:lastModifiedBy>
  <cp:revision>133</cp:revision>
  <dcterms:created xsi:type="dcterms:W3CDTF">2013-04-07T02:08:02Z</dcterms:created>
  <dcterms:modified xsi:type="dcterms:W3CDTF">2013-07-17T19:52:29Z</dcterms:modified>
</cp:coreProperties>
</file>