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handoutMasterIdLst>
    <p:handoutMasterId r:id="rId29"/>
  </p:handoutMasterIdLst>
  <p:sldIdLst>
    <p:sldId id="256" r:id="rId5"/>
    <p:sldId id="297" r:id="rId6"/>
    <p:sldId id="305" r:id="rId7"/>
    <p:sldId id="320" r:id="rId8"/>
    <p:sldId id="298" r:id="rId9"/>
    <p:sldId id="300" r:id="rId10"/>
    <p:sldId id="299" r:id="rId11"/>
    <p:sldId id="301" r:id="rId12"/>
    <p:sldId id="302" r:id="rId13"/>
    <p:sldId id="303" r:id="rId14"/>
    <p:sldId id="306" r:id="rId15"/>
    <p:sldId id="309" r:id="rId16"/>
    <p:sldId id="310" r:id="rId17"/>
    <p:sldId id="312" r:id="rId18"/>
    <p:sldId id="313" r:id="rId19"/>
    <p:sldId id="314" r:id="rId20"/>
    <p:sldId id="315" r:id="rId21"/>
    <p:sldId id="316" r:id="rId22"/>
    <p:sldId id="307" r:id="rId23"/>
    <p:sldId id="308" r:id="rId24"/>
    <p:sldId id="318" r:id="rId25"/>
    <p:sldId id="319" r:id="rId26"/>
    <p:sldId id="295" r:id="rId27"/>
  </p:sldIdLst>
  <p:sldSz cx="9144000" cy="6858000" type="screen4x3"/>
  <p:notesSz cx="7077075" cy="9363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FF3"/>
    <a:srgbClr val="00489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97BD8C-A8B4-02B7-2CD9-A24EF724B135}" v="732" dt="2026-08-27T19:39:26.4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93341" autoAdjust="0"/>
  </p:normalViewPr>
  <p:slideViewPr>
    <p:cSldViewPr snapToGrid="0" snapToObjects="1">
      <p:cViewPr varScale="1">
        <p:scale>
          <a:sx n="103" d="100"/>
          <a:sy n="103" d="100"/>
        </p:scale>
        <p:origin x="160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Monet Nichols (tmnchols)" userId="S::tmnchols@memphis.edu::6d215105-a3d3-4b9f-af67-66651e836e0d" providerId="AD" clId="Web-{31E82E93-A986-3564-DFE7-C09401D597E2}"/>
    <pc:docChg chg="modSld">
      <pc:chgData name="T Monet Nichols (tmnchols)" userId="S::tmnchols@memphis.edu::6d215105-a3d3-4b9f-af67-66651e836e0d" providerId="AD" clId="Web-{31E82E93-A986-3564-DFE7-C09401D597E2}" dt="2026-08-18T13:48:00.447" v="20" actId="20577"/>
      <pc:docMkLst>
        <pc:docMk/>
      </pc:docMkLst>
      <pc:sldChg chg="modSp">
        <pc:chgData name="T Monet Nichols (tmnchols)" userId="S::tmnchols@memphis.edu::6d215105-a3d3-4b9f-af67-66651e836e0d" providerId="AD" clId="Web-{31E82E93-A986-3564-DFE7-C09401D597E2}" dt="2026-08-18T13:46:19.930" v="2" actId="20577"/>
        <pc:sldMkLst>
          <pc:docMk/>
          <pc:sldMk cId="4248440396" sldId="256"/>
        </pc:sldMkLst>
        <pc:spChg chg="mod">
          <ac:chgData name="T Monet Nichols (tmnchols)" userId="S::tmnchols@memphis.edu::6d215105-a3d3-4b9f-af67-66651e836e0d" providerId="AD" clId="Web-{31E82E93-A986-3564-DFE7-C09401D597E2}" dt="2026-08-18T13:46:19.930" v="2" actId="20577"/>
          <ac:spMkLst>
            <pc:docMk/>
            <pc:sldMk cId="4248440396" sldId="256"/>
            <ac:spMk id="2" creationId="{00000000-0000-0000-0000-000000000000}"/>
          </ac:spMkLst>
        </pc:spChg>
      </pc:sldChg>
      <pc:sldChg chg="modSp">
        <pc:chgData name="T Monet Nichols (tmnchols)" userId="S::tmnchols@memphis.edu::6d215105-a3d3-4b9f-af67-66651e836e0d" providerId="AD" clId="Web-{31E82E93-A986-3564-DFE7-C09401D597E2}" dt="2026-08-18T13:48:00.447" v="20" actId="20577"/>
        <pc:sldMkLst>
          <pc:docMk/>
          <pc:sldMk cId="1352142331" sldId="295"/>
        </pc:sldMkLst>
        <pc:spChg chg="mod">
          <ac:chgData name="T Monet Nichols (tmnchols)" userId="S::tmnchols@memphis.edu::6d215105-a3d3-4b9f-af67-66651e836e0d" providerId="AD" clId="Web-{31E82E93-A986-3564-DFE7-C09401D597E2}" dt="2026-08-18T13:48:00.447" v="20" actId="20577"/>
          <ac:spMkLst>
            <pc:docMk/>
            <pc:sldMk cId="1352142331" sldId="295"/>
            <ac:spMk id="5" creationId="{E46BBCA0-9A49-5A13-DCEC-7499E30B74A5}"/>
          </ac:spMkLst>
        </pc:spChg>
      </pc:sldChg>
    </pc:docChg>
  </pc:docChgLst>
  <pc:docChgLst>
    <pc:chgData name="William Andrew Alexander (wlxnder2)" userId="S::wlxnder2@memphis.edu::66c4d235-2315-4a30-bebc-de808917c2cd" providerId="AD" clId="Web-{8797BD8C-A8B4-02B7-2CD9-A24EF724B135}"/>
    <pc:docChg chg="addSld delSld modSld sldOrd">
      <pc:chgData name="William Andrew Alexander (wlxnder2)" userId="S::wlxnder2@memphis.edu::66c4d235-2315-4a30-bebc-de808917c2cd" providerId="AD" clId="Web-{8797BD8C-A8B4-02B7-2CD9-A24EF724B135}" dt="2026-08-27T19:39:26.410" v="410" actId="20577"/>
      <pc:docMkLst>
        <pc:docMk/>
      </pc:docMkLst>
      <pc:sldChg chg="modSp">
        <pc:chgData name="William Andrew Alexander (wlxnder2)" userId="S::wlxnder2@memphis.edu::66c4d235-2315-4a30-bebc-de808917c2cd" providerId="AD" clId="Web-{8797BD8C-A8B4-02B7-2CD9-A24EF724B135}" dt="2026-08-27T19:20:56.908" v="61" actId="20577"/>
        <pc:sldMkLst>
          <pc:docMk/>
          <pc:sldMk cId="1352142331" sldId="295"/>
        </pc:sldMkLst>
        <pc:spChg chg="mod">
          <ac:chgData name="William Andrew Alexander (wlxnder2)" userId="S::wlxnder2@memphis.edu::66c4d235-2315-4a30-bebc-de808917c2cd" providerId="AD" clId="Web-{8797BD8C-A8B4-02B7-2CD9-A24EF724B135}" dt="2026-08-27T19:20:56.908" v="61" actId="20577"/>
          <ac:spMkLst>
            <pc:docMk/>
            <pc:sldMk cId="1352142331" sldId="295"/>
            <ac:spMk id="5" creationId="{E46BBCA0-9A49-5A13-DCEC-7499E30B74A5}"/>
          </ac:spMkLst>
        </pc:spChg>
      </pc:sldChg>
      <pc:sldChg chg="addSp modSp">
        <pc:chgData name="William Andrew Alexander (wlxnder2)" userId="S::wlxnder2@memphis.edu::66c4d235-2315-4a30-bebc-de808917c2cd" providerId="AD" clId="Web-{8797BD8C-A8B4-02B7-2CD9-A24EF724B135}" dt="2026-08-27T19:16:26.017" v="22" actId="1076"/>
        <pc:sldMkLst>
          <pc:docMk/>
          <pc:sldMk cId="3041599086" sldId="301"/>
        </pc:sldMkLst>
        <pc:spChg chg="mod">
          <ac:chgData name="William Andrew Alexander (wlxnder2)" userId="S::wlxnder2@memphis.edu::66c4d235-2315-4a30-bebc-de808917c2cd" providerId="AD" clId="Web-{8797BD8C-A8B4-02B7-2CD9-A24EF724B135}" dt="2026-08-27T19:15:52.377" v="14" actId="20577"/>
          <ac:spMkLst>
            <pc:docMk/>
            <pc:sldMk cId="3041599086" sldId="301"/>
            <ac:spMk id="5" creationId="{EC57E6FF-2D1B-8042-14D0-BF9B43381A17}"/>
          </ac:spMkLst>
        </pc:spChg>
        <pc:picChg chg="add mod modCrop">
          <ac:chgData name="William Andrew Alexander (wlxnder2)" userId="S::wlxnder2@memphis.edu::66c4d235-2315-4a30-bebc-de808917c2cd" providerId="AD" clId="Web-{8797BD8C-A8B4-02B7-2CD9-A24EF724B135}" dt="2026-08-27T19:15:01.033" v="8"/>
          <ac:picMkLst>
            <pc:docMk/>
            <pc:sldMk cId="3041599086" sldId="301"/>
            <ac:picMk id="2" creationId="{5942BFDC-50A7-E57A-EF5F-1B81F2A8D00C}"/>
          </ac:picMkLst>
        </pc:picChg>
        <pc:picChg chg="add mod">
          <ac:chgData name="William Andrew Alexander (wlxnder2)" userId="S::wlxnder2@memphis.edu::66c4d235-2315-4a30-bebc-de808917c2cd" providerId="AD" clId="Web-{8797BD8C-A8B4-02B7-2CD9-A24EF724B135}" dt="2026-08-27T19:16:18.486" v="19" actId="1076"/>
          <ac:picMkLst>
            <pc:docMk/>
            <pc:sldMk cId="3041599086" sldId="301"/>
            <ac:picMk id="4" creationId="{2FDD0910-D012-D0D1-637B-5C89B9E78690}"/>
          </ac:picMkLst>
        </pc:picChg>
        <pc:picChg chg="add mod">
          <ac:chgData name="William Andrew Alexander (wlxnder2)" userId="S::wlxnder2@memphis.edu::66c4d235-2315-4a30-bebc-de808917c2cd" providerId="AD" clId="Web-{8797BD8C-A8B4-02B7-2CD9-A24EF724B135}" dt="2026-08-27T19:16:26.017" v="22" actId="1076"/>
          <ac:picMkLst>
            <pc:docMk/>
            <pc:sldMk cId="3041599086" sldId="301"/>
            <ac:picMk id="7" creationId="{C9869A50-877F-2397-67D3-BAD57599C21A}"/>
          </ac:picMkLst>
        </pc:picChg>
      </pc:sldChg>
      <pc:sldChg chg="modSp">
        <pc:chgData name="William Andrew Alexander (wlxnder2)" userId="S::wlxnder2@memphis.edu::66c4d235-2315-4a30-bebc-de808917c2cd" providerId="AD" clId="Web-{8797BD8C-A8B4-02B7-2CD9-A24EF724B135}" dt="2026-08-27T19:17:28.471" v="59" actId="20577"/>
        <pc:sldMkLst>
          <pc:docMk/>
          <pc:sldMk cId="520037817" sldId="302"/>
        </pc:sldMkLst>
        <pc:spChg chg="mod">
          <ac:chgData name="William Andrew Alexander (wlxnder2)" userId="S::wlxnder2@memphis.edu::66c4d235-2315-4a30-bebc-de808917c2cd" providerId="AD" clId="Web-{8797BD8C-A8B4-02B7-2CD9-A24EF724B135}" dt="2026-08-27T19:17:28.471" v="59" actId="20577"/>
          <ac:spMkLst>
            <pc:docMk/>
            <pc:sldMk cId="520037817" sldId="302"/>
            <ac:spMk id="5" creationId="{764AA1EE-4C4E-3C8D-335E-D751A02D4CEA}"/>
          </ac:spMkLst>
        </pc:spChg>
      </pc:sldChg>
      <pc:sldChg chg="del">
        <pc:chgData name="William Andrew Alexander (wlxnder2)" userId="S::wlxnder2@memphis.edu::66c4d235-2315-4a30-bebc-de808917c2cd" providerId="AD" clId="Web-{8797BD8C-A8B4-02B7-2CD9-A24EF724B135}" dt="2026-08-27T19:29:49.003" v="357"/>
        <pc:sldMkLst>
          <pc:docMk/>
          <pc:sldMk cId="1233219668" sldId="317"/>
        </pc:sldMkLst>
      </pc:sldChg>
      <pc:sldChg chg="modSp add ord replId">
        <pc:chgData name="William Andrew Alexander (wlxnder2)" userId="S::wlxnder2@memphis.edu::66c4d235-2315-4a30-bebc-de808917c2cd" providerId="AD" clId="Web-{8797BD8C-A8B4-02B7-2CD9-A24EF724B135}" dt="2026-08-27T19:27:32.487" v="356" actId="20577"/>
        <pc:sldMkLst>
          <pc:docMk/>
          <pc:sldMk cId="1787194511" sldId="319"/>
        </pc:sldMkLst>
        <pc:spChg chg="mod">
          <ac:chgData name="William Andrew Alexander (wlxnder2)" userId="S::wlxnder2@memphis.edu::66c4d235-2315-4a30-bebc-de808917c2cd" providerId="AD" clId="Web-{8797BD8C-A8B4-02B7-2CD9-A24EF724B135}" dt="2026-08-27T19:27:26.534" v="353" actId="1076"/>
          <ac:spMkLst>
            <pc:docMk/>
            <pc:sldMk cId="1787194511" sldId="319"/>
            <ac:spMk id="2" creationId="{42756A0E-B1C6-A297-ACB6-EDD2BC1F59F2}"/>
          </ac:spMkLst>
        </pc:spChg>
        <pc:spChg chg="mod">
          <ac:chgData name="William Andrew Alexander (wlxnder2)" userId="S::wlxnder2@memphis.edu::66c4d235-2315-4a30-bebc-de808917c2cd" providerId="AD" clId="Web-{8797BD8C-A8B4-02B7-2CD9-A24EF724B135}" dt="2026-08-27T19:27:32.487" v="356" actId="20577"/>
          <ac:spMkLst>
            <pc:docMk/>
            <pc:sldMk cId="1787194511" sldId="319"/>
            <ac:spMk id="5" creationId="{21292119-8ABD-3008-F35D-09E3AAA2F499}"/>
          </ac:spMkLst>
        </pc:spChg>
      </pc:sldChg>
      <pc:sldChg chg="add del">
        <pc:chgData name="William Andrew Alexander (wlxnder2)" userId="S::wlxnder2@memphis.edu::66c4d235-2315-4a30-bebc-de808917c2cd" providerId="AD" clId="Web-{8797BD8C-A8B4-02B7-2CD9-A24EF724B135}" dt="2026-08-27T19:23:39.425" v="63"/>
        <pc:sldMkLst>
          <pc:docMk/>
          <pc:sldMk cId="2424943056" sldId="319"/>
        </pc:sldMkLst>
      </pc:sldChg>
      <pc:sldChg chg="addSp delSp modSp add replId">
        <pc:chgData name="William Andrew Alexander (wlxnder2)" userId="S::wlxnder2@memphis.edu::66c4d235-2315-4a30-bebc-de808917c2cd" providerId="AD" clId="Web-{8797BD8C-A8B4-02B7-2CD9-A24EF724B135}" dt="2026-08-27T19:39:26.410" v="410" actId="20577"/>
        <pc:sldMkLst>
          <pc:docMk/>
          <pc:sldMk cId="3301658011" sldId="320"/>
        </pc:sldMkLst>
        <pc:spChg chg="add mod">
          <ac:chgData name="William Andrew Alexander (wlxnder2)" userId="S::wlxnder2@memphis.edu::66c4d235-2315-4a30-bebc-de808917c2cd" providerId="AD" clId="Web-{8797BD8C-A8B4-02B7-2CD9-A24EF724B135}" dt="2026-08-27T19:39:00.176" v="384" actId="20577"/>
          <ac:spMkLst>
            <pc:docMk/>
            <pc:sldMk cId="3301658011" sldId="320"/>
            <ac:spMk id="2" creationId="{ED072586-F184-8BFC-7711-35E32CBA3EBE}"/>
          </ac:spMkLst>
        </pc:spChg>
        <pc:spChg chg="mod">
          <ac:chgData name="William Andrew Alexander (wlxnder2)" userId="S::wlxnder2@memphis.edu::66c4d235-2315-4a30-bebc-de808917c2cd" providerId="AD" clId="Web-{8797BD8C-A8B4-02B7-2CD9-A24EF724B135}" dt="2026-08-27T19:39:26.410" v="410" actId="20577"/>
          <ac:spMkLst>
            <pc:docMk/>
            <pc:sldMk cId="3301658011" sldId="320"/>
            <ac:spMk id="6" creationId="{69CE33DC-5EDB-C63C-1E27-076AAE87C642}"/>
          </ac:spMkLst>
        </pc:spChg>
        <pc:spChg chg="del">
          <ac:chgData name="William Andrew Alexander (wlxnder2)" userId="S::wlxnder2@memphis.edu::66c4d235-2315-4a30-bebc-de808917c2cd" providerId="AD" clId="Web-{8797BD8C-A8B4-02B7-2CD9-A24EF724B135}" dt="2026-08-27T19:37:23.441" v="359"/>
          <ac:spMkLst>
            <pc:docMk/>
            <pc:sldMk cId="3301658011" sldId="320"/>
            <ac:spMk id="7" creationId="{092DD184-923A-437F-7CF1-BF30B19ADDB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sz="quarter" idx="1"/>
          </p:nvPr>
        </p:nvSpPr>
        <p:spPr>
          <a:xfrm>
            <a:off x="4008705" y="0"/>
            <a:ext cx="3066733" cy="469780"/>
          </a:xfrm>
          <a:prstGeom prst="rect">
            <a:avLst/>
          </a:prstGeom>
        </p:spPr>
        <p:txBody>
          <a:bodyPr vert="horz" lIns="93936" tIns="46968" rIns="93936" bIns="46968" rtlCol="0"/>
          <a:lstStyle>
            <a:lvl1pPr algn="r">
              <a:defRPr sz="1200"/>
            </a:lvl1pPr>
          </a:lstStyle>
          <a:p>
            <a:fld id="{201BFEE8-6D0A-48D1-A720-D0B1213EAC4B}" type="datetimeFigureOut">
              <a:rPr lang="en-US" smtClean="0"/>
              <a:t>8/27/2026</a:t>
            </a:fld>
            <a:endParaRPr lang="en-US" dirty="0"/>
          </a:p>
        </p:txBody>
      </p:sp>
      <p:sp>
        <p:nvSpPr>
          <p:cNvPr id="4" name="Footer Placeholder 3"/>
          <p:cNvSpPr>
            <a:spLocks noGrp="1"/>
          </p:cNvSpPr>
          <p:nvPr>
            <p:ph type="ftr" sz="quarter" idx="2"/>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08705" y="8893297"/>
            <a:ext cx="3066733" cy="469779"/>
          </a:xfrm>
          <a:prstGeom prst="rect">
            <a:avLst/>
          </a:prstGeom>
        </p:spPr>
        <p:txBody>
          <a:bodyPr vert="horz" lIns="93936" tIns="46968" rIns="93936" bIns="46968" rtlCol="0" anchor="b"/>
          <a:lstStyle>
            <a:lvl1pPr algn="r">
              <a:defRPr sz="1200"/>
            </a:lvl1pPr>
          </a:lstStyle>
          <a:p>
            <a:fld id="{E047FAC6-9821-4B49-90DF-5A3EE5B6A001}" type="slidenum">
              <a:rPr lang="en-US" smtClean="0"/>
              <a:t>‹#›</a:t>
            </a:fld>
            <a:endParaRPr lang="en-US" dirty="0"/>
          </a:p>
        </p:txBody>
      </p:sp>
    </p:spTree>
    <p:extLst>
      <p:ext uri="{BB962C8B-B14F-4D97-AF65-F5344CB8AC3E}">
        <p14:creationId xmlns:p14="http://schemas.microsoft.com/office/powerpoint/2010/main" val="3860844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279C51FD-5A58-43C2-BF1E-3D4AC83CC48D}" type="datetimeFigureOut">
              <a:rPr lang="en-US" smtClean="0"/>
              <a:t>8/27/2026</a:t>
            </a:fld>
            <a:endParaRPr lang="en-US" dirty="0"/>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702763F0-2BC5-4C34-B403-D670D89A88D2}" type="slidenum">
              <a:rPr lang="en-US" smtClean="0"/>
              <a:t>‹#›</a:t>
            </a:fld>
            <a:endParaRPr lang="en-US" dirty="0"/>
          </a:p>
        </p:txBody>
      </p:sp>
    </p:spTree>
    <p:extLst>
      <p:ext uri="{BB962C8B-B14F-4D97-AF65-F5344CB8AC3E}">
        <p14:creationId xmlns:p14="http://schemas.microsoft.com/office/powerpoint/2010/main" val="4009475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2763F0-2BC5-4C34-B403-D670D89A88D2}" type="slidenum">
              <a:rPr lang="en-US" smtClean="0"/>
              <a:t>5</a:t>
            </a:fld>
            <a:endParaRPr lang="en-US" dirty="0"/>
          </a:p>
        </p:txBody>
      </p:sp>
    </p:spTree>
    <p:extLst>
      <p:ext uri="{BB962C8B-B14F-4D97-AF65-F5344CB8AC3E}">
        <p14:creationId xmlns:p14="http://schemas.microsoft.com/office/powerpoint/2010/main" val="1254926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44C53AC-A7D0-4E45-A234-101BFA8E3C1C}" type="datetimeFigureOut">
              <a:rPr lang="en-US" smtClean="0"/>
              <a:pPr/>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2602804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4C53AC-A7D0-4E45-A234-101BFA8E3C1C}" type="datetimeFigureOut">
              <a:rPr lang="en-US" smtClean="0"/>
              <a:pPr/>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4150944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4C53AC-A7D0-4E45-A234-101BFA8E3C1C}" type="datetimeFigureOut">
              <a:rPr lang="en-US" smtClean="0"/>
              <a:pPr/>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1540377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44C53AC-A7D0-4E45-A234-101BFA8E3C1C}" type="datetimeFigureOut">
              <a:rPr lang="en-US" smtClean="0"/>
              <a:pPr/>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3164642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4C53AC-A7D0-4E45-A234-101BFA8E3C1C}" type="datetimeFigureOut">
              <a:rPr lang="en-US" smtClean="0"/>
              <a:pPr/>
              <a:t>8/27/2026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103625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4C53AC-A7D0-4E45-A234-101BFA8E3C1C}" type="datetimeFigureOut">
              <a:rPr lang="en-US" smtClean="0"/>
              <a:pPr/>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1458127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4C53AC-A7D0-4E45-A234-101BFA8E3C1C}" type="datetimeFigureOut">
              <a:rPr lang="en-US" smtClean="0"/>
              <a:pPr/>
              <a:t>8/27/2026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298245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44C53AC-A7D0-4E45-A234-101BFA8E3C1C}" type="datetimeFigureOut">
              <a:rPr lang="en-US" smtClean="0"/>
              <a:pPr/>
              <a:t>8/27/2026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2146747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4C53AC-A7D0-4E45-A234-101BFA8E3C1C}" type="datetimeFigureOut">
              <a:rPr lang="en-US" smtClean="0"/>
              <a:pPr/>
              <a:t>8/27/2026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1148058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4C53AC-A7D0-4E45-A234-101BFA8E3C1C}" type="datetimeFigureOut">
              <a:rPr lang="en-US" smtClean="0"/>
              <a:pPr/>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783220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4C53AC-A7D0-4E45-A234-101BFA8E3C1C}" type="datetimeFigureOut">
              <a:rPr lang="en-US" smtClean="0"/>
              <a:pPr/>
              <a:t>8/27/2026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4265408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4C53AC-A7D0-4E45-A234-101BFA8E3C1C}" type="datetimeFigureOut">
              <a:rPr lang="en-US" smtClean="0"/>
              <a:pPr/>
              <a:t>8/27/2026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46CFBA-0707-354A-8FC0-12A0138D87A0}" type="slidenum">
              <a:rPr lang="en-US" smtClean="0"/>
              <a:pPr/>
              <a:t>‹#›</a:t>
            </a:fld>
            <a:endParaRPr lang="en-US" dirty="0"/>
          </a:p>
        </p:txBody>
      </p:sp>
    </p:spTree>
    <p:extLst>
      <p:ext uri="{BB962C8B-B14F-4D97-AF65-F5344CB8AC3E}">
        <p14:creationId xmlns:p14="http://schemas.microsoft.com/office/powerpoint/2010/main" val="2543117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presfacultysenate@memphis.edu"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mailto:Wlxnder2@memphis.edu"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70645.17-UOM-New-Brand-PowerPoint-Template-Title-Blue.jpg"/>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 y="0"/>
            <a:ext cx="9376100" cy="6953550"/>
          </a:xfrm>
          <a:prstGeom prst="rect">
            <a:avLst/>
          </a:prstGeom>
        </p:spPr>
      </p:pic>
      <p:sp>
        <p:nvSpPr>
          <p:cNvPr id="2" name="Title 1"/>
          <p:cNvSpPr>
            <a:spLocks noGrp="1"/>
          </p:cNvSpPr>
          <p:nvPr>
            <p:ph type="ctrTitle"/>
          </p:nvPr>
        </p:nvSpPr>
        <p:spPr>
          <a:xfrm>
            <a:off x="233849" y="2416175"/>
            <a:ext cx="6172200" cy="1470025"/>
          </a:xfrm>
        </p:spPr>
        <p:txBody>
          <a:bodyPr>
            <a:normAutofit fontScale="90000"/>
          </a:bodyPr>
          <a:lstStyle/>
          <a:p>
            <a:pPr algn="l"/>
            <a:r>
              <a:rPr lang="en-US" sz="4000" b="1" dirty="0">
                <a:latin typeface="Garamond"/>
              </a:rPr>
              <a:t>University of Memphis</a:t>
            </a:r>
            <a:br>
              <a:rPr lang="en-US" sz="4000" b="1" dirty="0">
                <a:latin typeface="Garamond" panose="02020404030301010803" pitchFamily="18" charset="0"/>
              </a:rPr>
            </a:br>
            <a:r>
              <a:rPr lang="en-US" sz="4000" b="1" dirty="0">
                <a:latin typeface="Garamond"/>
              </a:rPr>
              <a:t>New Senator Orientation </a:t>
            </a:r>
            <a:br>
              <a:rPr lang="en-US" sz="4000" b="1" dirty="0">
                <a:latin typeface="Garamond" panose="02020404030301010803" pitchFamily="18" charset="0"/>
              </a:rPr>
            </a:br>
            <a:r>
              <a:rPr lang="en-US" sz="4000" b="1">
                <a:latin typeface="Garamond"/>
              </a:rPr>
              <a:t>27 August 2026</a:t>
            </a:r>
          </a:p>
        </p:txBody>
      </p:sp>
      <p:sp>
        <p:nvSpPr>
          <p:cNvPr id="3" name="Subtitle 2"/>
          <p:cNvSpPr>
            <a:spLocks noGrp="1"/>
          </p:cNvSpPr>
          <p:nvPr>
            <p:ph type="subTitle" idx="1"/>
          </p:nvPr>
        </p:nvSpPr>
        <p:spPr>
          <a:xfrm>
            <a:off x="1532748" y="3975100"/>
            <a:ext cx="7772400" cy="1752600"/>
          </a:xfrm>
        </p:spPr>
        <p:txBody>
          <a:bodyPr/>
          <a:lstStyle/>
          <a:p>
            <a:r>
              <a:rPr lang="en-US" dirty="0">
                <a:solidFill>
                  <a:schemeClr val="tx1"/>
                </a:solidFill>
              </a:rPr>
              <a:t> </a:t>
            </a:r>
          </a:p>
          <a:p>
            <a:r>
              <a:rPr lang="en-US" dirty="0">
                <a:solidFill>
                  <a:schemeClr val="tx1"/>
                </a:solidFill>
                <a:latin typeface="Garamond" panose="02020404030301010803" pitchFamily="18" charset="0"/>
              </a:rPr>
              <a:t>				Parliamentary Procedure </a:t>
            </a:r>
          </a:p>
        </p:txBody>
      </p:sp>
    </p:spTree>
    <p:extLst>
      <p:ext uri="{BB962C8B-B14F-4D97-AF65-F5344CB8AC3E}">
        <p14:creationId xmlns:p14="http://schemas.microsoft.com/office/powerpoint/2010/main" val="4248440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51E12-C745-C3B5-FE3D-D19EA4695E8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170EB3D-E0B3-58BA-8FDB-3E67A396CEE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8B06949D-0E87-CC29-F01F-B904BEEFB744}"/>
              </a:ext>
            </a:extLst>
          </p:cNvPr>
          <p:cNvSpPr>
            <a:spLocks noGrp="1"/>
          </p:cNvSpPr>
          <p:nvPr>
            <p:ph type="title"/>
          </p:nvPr>
        </p:nvSpPr>
        <p:spPr>
          <a:xfrm>
            <a:off x="215900" y="457200"/>
            <a:ext cx="8229600" cy="1143000"/>
          </a:xfrm>
        </p:spPr>
        <p:txBody>
          <a:bodyPr>
            <a:norm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129F921A-8033-9969-F60E-641E32CE44EA}"/>
              </a:ext>
            </a:extLst>
          </p:cNvPr>
          <p:cNvSpPr txBox="1"/>
          <p:nvPr/>
        </p:nvSpPr>
        <p:spPr>
          <a:xfrm>
            <a:off x="215900" y="1411406"/>
            <a:ext cx="8737600" cy="224676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3:  Handling the Main Motion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2800" b="1" dirty="0">
                <a:solidFill>
                  <a:prstClr val="black"/>
                </a:solidFill>
                <a:latin typeface="Garamond" panose="02020404030301010803" pitchFamily="18" charset="0"/>
              </a:rPr>
              <a:t>Want to Make a Change? </a:t>
            </a:r>
            <a:r>
              <a:rPr lang="en-US" sz="2800" dirty="0">
                <a:solidFill>
                  <a:prstClr val="black"/>
                </a:solidFill>
                <a:latin typeface="Garamond" panose="02020404030301010803" pitchFamily="18" charset="0"/>
              </a:rPr>
              <a:t>“I move to amend the motion…” Needs a second. Debatable but must focus on the merits of the amendment, not the Main Motion.</a:t>
            </a:r>
            <a:endParaRPr kumimoji="0" lang="en-US" sz="280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
        <p:nvSpPr>
          <p:cNvPr id="7" name="Rectangle 6">
            <a:extLst>
              <a:ext uri="{FF2B5EF4-FFF2-40B4-BE49-F238E27FC236}">
                <a16:creationId xmlns:a16="http://schemas.microsoft.com/office/drawing/2014/main" id="{404FCEF0-F59B-016D-3966-7861AF46449F}"/>
              </a:ext>
            </a:extLst>
          </p:cNvPr>
          <p:cNvSpPr/>
          <p:nvPr/>
        </p:nvSpPr>
        <p:spPr>
          <a:xfrm>
            <a:off x="2535334" y="3755831"/>
            <a:ext cx="4254500" cy="65089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FC0F90F-65A3-A14E-8884-10D110DA1180}"/>
              </a:ext>
            </a:extLst>
          </p:cNvPr>
          <p:cNvSpPr/>
          <p:nvPr/>
        </p:nvSpPr>
        <p:spPr>
          <a:xfrm>
            <a:off x="2535334" y="4581331"/>
            <a:ext cx="4254500" cy="65089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62F3181B-B02B-D93D-8120-D75AF93EB73B}"/>
              </a:ext>
            </a:extLst>
          </p:cNvPr>
          <p:cNvSpPr/>
          <p:nvPr/>
        </p:nvSpPr>
        <p:spPr>
          <a:xfrm>
            <a:off x="2535334" y="5406831"/>
            <a:ext cx="4254500" cy="65089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BC022867-F05F-1D3E-1F57-163B19E8F131}"/>
              </a:ext>
            </a:extLst>
          </p:cNvPr>
          <p:cNvSpPr txBox="1"/>
          <p:nvPr/>
        </p:nvSpPr>
        <p:spPr>
          <a:xfrm>
            <a:off x="3297334" y="5495731"/>
            <a:ext cx="2667000" cy="461665"/>
          </a:xfrm>
          <a:prstGeom prst="rect">
            <a:avLst/>
          </a:prstGeom>
          <a:noFill/>
        </p:spPr>
        <p:txBody>
          <a:bodyPr wrap="square" rtlCol="0">
            <a:spAutoFit/>
          </a:bodyPr>
          <a:lstStyle/>
          <a:p>
            <a:pPr algn="ctr"/>
            <a:r>
              <a:rPr lang="en-US" sz="2400" b="1" dirty="0">
                <a:solidFill>
                  <a:schemeClr val="bg1"/>
                </a:solidFill>
                <a:latin typeface="Garamond" panose="02020404030301010803" pitchFamily="18" charset="0"/>
              </a:rPr>
              <a:t>Main Motion</a:t>
            </a:r>
          </a:p>
        </p:txBody>
      </p:sp>
      <p:sp>
        <p:nvSpPr>
          <p:cNvPr id="11" name="TextBox 10">
            <a:extLst>
              <a:ext uri="{FF2B5EF4-FFF2-40B4-BE49-F238E27FC236}">
                <a16:creationId xmlns:a16="http://schemas.microsoft.com/office/drawing/2014/main" id="{64137492-F46E-D961-2B6F-FF0E0C5C66FE}"/>
              </a:ext>
            </a:extLst>
          </p:cNvPr>
          <p:cNvSpPr txBox="1"/>
          <p:nvPr/>
        </p:nvSpPr>
        <p:spPr>
          <a:xfrm>
            <a:off x="2814734" y="4688645"/>
            <a:ext cx="3670300" cy="461665"/>
          </a:xfrm>
          <a:prstGeom prst="rect">
            <a:avLst/>
          </a:prstGeom>
          <a:noFill/>
        </p:spPr>
        <p:txBody>
          <a:bodyPr wrap="square" rtlCol="0">
            <a:spAutoFit/>
          </a:bodyPr>
          <a:lstStyle/>
          <a:p>
            <a:pPr algn="ctr"/>
            <a:r>
              <a:rPr lang="en-US" sz="2400" b="1" dirty="0">
                <a:solidFill>
                  <a:schemeClr val="bg1"/>
                </a:solidFill>
                <a:latin typeface="Garamond" panose="02020404030301010803" pitchFamily="18" charset="0"/>
              </a:rPr>
              <a:t>First-Degree Amendment</a:t>
            </a:r>
          </a:p>
        </p:txBody>
      </p:sp>
      <p:sp>
        <p:nvSpPr>
          <p:cNvPr id="12" name="TextBox 11">
            <a:extLst>
              <a:ext uri="{FF2B5EF4-FFF2-40B4-BE49-F238E27FC236}">
                <a16:creationId xmlns:a16="http://schemas.microsoft.com/office/drawing/2014/main" id="{BC6532CF-2810-933B-A4C5-043EE528BB12}"/>
              </a:ext>
            </a:extLst>
          </p:cNvPr>
          <p:cNvSpPr txBox="1"/>
          <p:nvPr/>
        </p:nvSpPr>
        <p:spPr>
          <a:xfrm>
            <a:off x="2655984" y="3850445"/>
            <a:ext cx="4013200" cy="461665"/>
          </a:xfrm>
          <a:prstGeom prst="rect">
            <a:avLst/>
          </a:prstGeom>
          <a:noFill/>
        </p:spPr>
        <p:txBody>
          <a:bodyPr wrap="square" rtlCol="0">
            <a:spAutoFit/>
          </a:bodyPr>
          <a:lstStyle/>
          <a:p>
            <a:pPr algn="ctr"/>
            <a:r>
              <a:rPr lang="en-US" sz="2400" b="1" dirty="0">
                <a:solidFill>
                  <a:schemeClr val="bg1"/>
                </a:solidFill>
                <a:latin typeface="Garamond" panose="02020404030301010803" pitchFamily="18" charset="0"/>
              </a:rPr>
              <a:t>Second-Degree Amendment</a:t>
            </a:r>
          </a:p>
        </p:txBody>
      </p:sp>
      <p:sp>
        <p:nvSpPr>
          <p:cNvPr id="13" name="TextBox 12">
            <a:extLst>
              <a:ext uri="{FF2B5EF4-FFF2-40B4-BE49-F238E27FC236}">
                <a16:creationId xmlns:a16="http://schemas.microsoft.com/office/drawing/2014/main" id="{2B305B68-5FB2-0BBE-5FC7-FD9C1A01905A}"/>
              </a:ext>
            </a:extLst>
          </p:cNvPr>
          <p:cNvSpPr txBox="1"/>
          <p:nvPr/>
        </p:nvSpPr>
        <p:spPr>
          <a:xfrm>
            <a:off x="7003142" y="4445113"/>
            <a:ext cx="2032000" cy="923330"/>
          </a:xfrm>
          <a:prstGeom prst="rect">
            <a:avLst/>
          </a:prstGeom>
          <a:noFill/>
        </p:spPr>
        <p:txBody>
          <a:bodyPr wrap="square" rtlCol="0">
            <a:spAutoFit/>
          </a:bodyPr>
          <a:lstStyle/>
          <a:p>
            <a:r>
              <a:rPr lang="en-US" dirty="0">
                <a:latin typeface="Garamond" panose="02020404030301010803" pitchFamily="18" charset="0"/>
              </a:rPr>
              <a:t>Amendments require a majority vote for approval. </a:t>
            </a:r>
          </a:p>
        </p:txBody>
      </p:sp>
      <p:sp>
        <p:nvSpPr>
          <p:cNvPr id="14" name="TextBox 13">
            <a:extLst>
              <a:ext uri="{FF2B5EF4-FFF2-40B4-BE49-F238E27FC236}">
                <a16:creationId xmlns:a16="http://schemas.microsoft.com/office/drawing/2014/main" id="{A40EF698-FE52-48CC-AD04-9082E40436D6}"/>
              </a:ext>
            </a:extLst>
          </p:cNvPr>
          <p:cNvSpPr txBox="1"/>
          <p:nvPr/>
        </p:nvSpPr>
        <p:spPr>
          <a:xfrm>
            <a:off x="113082" y="4094538"/>
            <a:ext cx="1978660" cy="1631216"/>
          </a:xfrm>
          <a:prstGeom prst="rect">
            <a:avLst/>
          </a:prstGeom>
          <a:noFill/>
        </p:spPr>
        <p:txBody>
          <a:bodyPr wrap="square" rtlCol="0">
            <a:spAutoFit/>
          </a:bodyPr>
          <a:lstStyle/>
          <a:p>
            <a:pPr algn="just"/>
            <a:r>
              <a:rPr lang="en-US" dirty="0">
                <a:latin typeface="Garamond" panose="02020404030301010803" pitchFamily="18" charset="0"/>
              </a:rPr>
              <a:t>Simple amendments can be adopted by unanimous consent.</a:t>
            </a:r>
          </a:p>
          <a:p>
            <a:pPr algn="just"/>
            <a:endParaRPr lang="en-US" dirty="0">
              <a:latin typeface="Garamond" panose="02020404030301010803" pitchFamily="18" charset="0"/>
            </a:endParaRPr>
          </a:p>
          <a:p>
            <a:pPr algn="just"/>
            <a:r>
              <a:rPr lang="en-US" sz="1400" dirty="0">
                <a:latin typeface="Garamond" panose="02020404030301010803" pitchFamily="18" charset="0"/>
              </a:rPr>
              <a:t>“Without objection… the amendment is adopted.”</a:t>
            </a:r>
          </a:p>
        </p:txBody>
      </p:sp>
    </p:spTree>
    <p:extLst>
      <p:ext uri="{BB962C8B-B14F-4D97-AF65-F5344CB8AC3E}">
        <p14:creationId xmlns:p14="http://schemas.microsoft.com/office/powerpoint/2010/main" val="189512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2EFE2-C5B6-9B9E-2E85-1197B188719C}"/>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1955A201-5D33-B9AF-6B94-F959475C4FAC}"/>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FA284672-7380-5805-74D6-FB27943BAE11}"/>
              </a:ext>
            </a:extLst>
          </p:cNvPr>
          <p:cNvSpPr>
            <a:spLocks noGrp="1"/>
          </p:cNvSpPr>
          <p:nvPr>
            <p:ph type="title"/>
          </p:nvPr>
        </p:nvSpPr>
        <p:spPr>
          <a:xfrm>
            <a:off x="256206" y="517880"/>
            <a:ext cx="8229600" cy="421102"/>
          </a:xfrm>
        </p:spPr>
        <p:txBody>
          <a:bodyPr>
            <a:no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7DDF8802-87A2-ED6C-432E-2983A1F59315}"/>
              </a:ext>
            </a:extLst>
          </p:cNvPr>
          <p:cNvSpPr txBox="1"/>
          <p:nvPr/>
        </p:nvSpPr>
        <p:spPr>
          <a:xfrm>
            <a:off x="256206" y="933642"/>
            <a:ext cx="8737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3:  Handling the Main Motion</a:t>
            </a:r>
          </a:p>
        </p:txBody>
      </p:sp>
      <p:sp>
        <p:nvSpPr>
          <p:cNvPr id="7" name="TextBox 6">
            <a:extLst>
              <a:ext uri="{FF2B5EF4-FFF2-40B4-BE49-F238E27FC236}">
                <a16:creationId xmlns:a16="http://schemas.microsoft.com/office/drawing/2014/main" id="{5279B5F4-A8E1-DB4A-AA95-971F06CB95C8}"/>
              </a:ext>
            </a:extLst>
          </p:cNvPr>
          <p:cNvSpPr txBox="1"/>
          <p:nvPr/>
        </p:nvSpPr>
        <p:spPr>
          <a:xfrm>
            <a:off x="3309257" y="5755826"/>
            <a:ext cx="357829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Learn the “Ladder of Motions”</a:t>
            </a:r>
          </a:p>
        </p:txBody>
      </p:sp>
      <p:grpSp>
        <p:nvGrpSpPr>
          <p:cNvPr id="31" name="Group 30">
            <a:extLst>
              <a:ext uri="{FF2B5EF4-FFF2-40B4-BE49-F238E27FC236}">
                <a16:creationId xmlns:a16="http://schemas.microsoft.com/office/drawing/2014/main" id="{03FDDDC0-26C2-E8AE-3566-6557B7CCEC36}"/>
              </a:ext>
            </a:extLst>
          </p:cNvPr>
          <p:cNvGrpSpPr/>
          <p:nvPr/>
        </p:nvGrpSpPr>
        <p:grpSpPr>
          <a:xfrm>
            <a:off x="1331168" y="1505887"/>
            <a:ext cx="1468016" cy="4534678"/>
            <a:chOff x="793102" y="1483567"/>
            <a:chExt cx="1468016" cy="4534678"/>
          </a:xfrm>
        </p:grpSpPr>
        <p:sp>
          <p:nvSpPr>
            <p:cNvPr id="3" name="Rectangle 2">
              <a:extLst>
                <a:ext uri="{FF2B5EF4-FFF2-40B4-BE49-F238E27FC236}">
                  <a16:creationId xmlns:a16="http://schemas.microsoft.com/office/drawing/2014/main" id="{01502563-DA65-FA9C-BCE2-E8F25AFE08DC}"/>
                </a:ext>
              </a:extLst>
            </p:cNvPr>
            <p:cNvSpPr/>
            <p:nvPr/>
          </p:nvSpPr>
          <p:spPr>
            <a:xfrm>
              <a:off x="793102" y="1483567"/>
              <a:ext cx="139959" cy="4534678"/>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7660494-DD28-EA55-9F3A-EC47627CDFF3}"/>
                </a:ext>
              </a:extLst>
            </p:cNvPr>
            <p:cNvSpPr/>
            <p:nvPr/>
          </p:nvSpPr>
          <p:spPr>
            <a:xfrm>
              <a:off x="2121159" y="1483567"/>
              <a:ext cx="139959" cy="4534678"/>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BEE2BC6-F7DF-A97C-6F32-769027B6EC24}"/>
                </a:ext>
              </a:extLst>
            </p:cNvPr>
            <p:cNvSpPr/>
            <p:nvPr/>
          </p:nvSpPr>
          <p:spPr>
            <a:xfrm>
              <a:off x="933061" y="1772816"/>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C5EFC10-0B26-F44E-1664-22E465A89DF3}"/>
                </a:ext>
              </a:extLst>
            </p:cNvPr>
            <p:cNvSpPr/>
            <p:nvPr/>
          </p:nvSpPr>
          <p:spPr>
            <a:xfrm>
              <a:off x="933061" y="2065176"/>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650EE10-0086-1F93-1951-EE500361EB43}"/>
                </a:ext>
              </a:extLst>
            </p:cNvPr>
            <p:cNvSpPr/>
            <p:nvPr/>
          </p:nvSpPr>
          <p:spPr>
            <a:xfrm>
              <a:off x="933061" y="2351829"/>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9027309-8FD3-2C27-863E-199B787A34EC}"/>
                </a:ext>
              </a:extLst>
            </p:cNvPr>
            <p:cNvSpPr/>
            <p:nvPr/>
          </p:nvSpPr>
          <p:spPr>
            <a:xfrm>
              <a:off x="933061" y="2638482"/>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7432E79-2922-7043-F30B-82AB8C7CC8E7}"/>
                </a:ext>
              </a:extLst>
            </p:cNvPr>
            <p:cNvSpPr/>
            <p:nvPr/>
          </p:nvSpPr>
          <p:spPr>
            <a:xfrm>
              <a:off x="933061" y="2928246"/>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5C29C48F-C29D-70C5-9F25-1400BDF6E2BF}"/>
                </a:ext>
              </a:extLst>
            </p:cNvPr>
            <p:cNvSpPr/>
            <p:nvPr/>
          </p:nvSpPr>
          <p:spPr>
            <a:xfrm>
              <a:off x="933061" y="3487401"/>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B8787DA9-BF76-F3FB-B80F-08586BE351C4}"/>
                </a:ext>
              </a:extLst>
            </p:cNvPr>
            <p:cNvSpPr/>
            <p:nvPr/>
          </p:nvSpPr>
          <p:spPr>
            <a:xfrm>
              <a:off x="933061" y="3777165"/>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4E4D6A92-3BC1-4583-7FC9-010DAB4B8FD2}"/>
                </a:ext>
              </a:extLst>
            </p:cNvPr>
            <p:cNvSpPr/>
            <p:nvPr/>
          </p:nvSpPr>
          <p:spPr>
            <a:xfrm>
              <a:off x="933061" y="3197637"/>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5E08F7BB-BD84-9521-BF33-8A367F490F62}"/>
                </a:ext>
              </a:extLst>
            </p:cNvPr>
            <p:cNvSpPr/>
            <p:nvPr/>
          </p:nvSpPr>
          <p:spPr>
            <a:xfrm>
              <a:off x="933061" y="4042564"/>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6760F406-0B4A-2825-8916-3AA92C14CD4D}"/>
                </a:ext>
              </a:extLst>
            </p:cNvPr>
            <p:cNvSpPr/>
            <p:nvPr/>
          </p:nvSpPr>
          <p:spPr>
            <a:xfrm>
              <a:off x="933061" y="4332328"/>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61316D00-E229-E625-1C42-78FD5E6768F2}"/>
                </a:ext>
              </a:extLst>
            </p:cNvPr>
            <p:cNvSpPr/>
            <p:nvPr/>
          </p:nvSpPr>
          <p:spPr>
            <a:xfrm>
              <a:off x="933061" y="4622092"/>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724FC812-A986-1616-A272-672A666B5190}"/>
                </a:ext>
              </a:extLst>
            </p:cNvPr>
            <p:cNvSpPr/>
            <p:nvPr/>
          </p:nvSpPr>
          <p:spPr>
            <a:xfrm>
              <a:off x="933061" y="4911856"/>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1E037774-E258-8071-57E7-B0A0457BDFD7}"/>
                </a:ext>
              </a:extLst>
            </p:cNvPr>
            <p:cNvSpPr/>
            <p:nvPr/>
          </p:nvSpPr>
          <p:spPr>
            <a:xfrm>
              <a:off x="933061" y="5489830"/>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2B40A750-AF8B-094B-C036-157C032525F9}"/>
                </a:ext>
              </a:extLst>
            </p:cNvPr>
            <p:cNvSpPr/>
            <p:nvPr/>
          </p:nvSpPr>
          <p:spPr>
            <a:xfrm>
              <a:off x="933061" y="5200066"/>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32" name="TextBox 31">
            <a:extLst>
              <a:ext uri="{FF2B5EF4-FFF2-40B4-BE49-F238E27FC236}">
                <a16:creationId xmlns:a16="http://schemas.microsoft.com/office/drawing/2014/main" id="{12CEFF93-3D63-2524-098A-7E3DA5FEBA36}"/>
              </a:ext>
            </a:extLst>
          </p:cNvPr>
          <p:cNvSpPr txBox="1"/>
          <p:nvPr/>
        </p:nvSpPr>
        <p:spPr>
          <a:xfrm>
            <a:off x="4477933" y="1611812"/>
            <a:ext cx="4386960" cy="3970318"/>
          </a:xfrm>
          <a:prstGeom prst="rect">
            <a:avLst/>
          </a:prstGeom>
          <a:noFill/>
        </p:spPr>
        <p:txBody>
          <a:bodyPr wrap="square" rtlCol="0">
            <a:spAutoFit/>
          </a:bodyPr>
          <a:lstStyle/>
          <a:p>
            <a:pPr marL="342900" indent="-342900">
              <a:buAutoNum type="arabicPeriod"/>
            </a:pPr>
            <a:r>
              <a:rPr lang="en-US" dirty="0">
                <a:latin typeface="Garamond" panose="02020404030301010803" pitchFamily="18" charset="0"/>
              </a:rPr>
              <a:t>Adjourn to a Fixed Time</a:t>
            </a:r>
          </a:p>
          <a:p>
            <a:pPr marL="342900" indent="-342900">
              <a:buAutoNum type="arabicPeriod"/>
            </a:pPr>
            <a:r>
              <a:rPr lang="en-US" dirty="0">
                <a:latin typeface="Garamond" panose="02020404030301010803" pitchFamily="18" charset="0"/>
              </a:rPr>
              <a:t>Adjourn</a:t>
            </a:r>
          </a:p>
          <a:p>
            <a:pPr marL="342900" indent="-342900">
              <a:buAutoNum type="arabicPeriod"/>
            </a:pPr>
            <a:r>
              <a:rPr lang="en-US" dirty="0">
                <a:latin typeface="Garamond" panose="02020404030301010803" pitchFamily="18" charset="0"/>
              </a:rPr>
              <a:t>Recess</a:t>
            </a:r>
          </a:p>
          <a:p>
            <a:pPr marL="342900" indent="-342900">
              <a:buAutoNum type="arabicPeriod"/>
            </a:pPr>
            <a:r>
              <a:rPr lang="en-US" dirty="0">
                <a:latin typeface="Garamond" panose="02020404030301010803" pitchFamily="18" charset="0"/>
              </a:rPr>
              <a:t>Raise a Question of Privilege</a:t>
            </a:r>
          </a:p>
          <a:p>
            <a:pPr marL="342900" indent="-342900">
              <a:buAutoNum type="arabicPeriod"/>
            </a:pPr>
            <a:r>
              <a:rPr lang="en-US" dirty="0">
                <a:latin typeface="Garamond" panose="02020404030301010803" pitchFamily="18" charset="0"/>
              </a:rPr>
              <a:t>Call for the Orders of the Day</a:t>
            </a:r>
          </a:p>
          <a:p>
            <a:pPr marL="342900" indent="-342900">
              <a:buAutoNum type="arabicPeriod"/>
            </a:pPr>
            <a:r>
              <a:rPr lang="en-US" dirty="0">
                <a:latin typeface="Garamond" panose="02020404030301010803" pitchFamily="18" charset="0"/>
              </a:rPr>
              <a:t>Lay upon the Table</a:t>
            </a:r>
          </a:p>
          <a:p>
            <a:pPr marL="342900" indent="-342900">
              <a:buAutoNum type="arabicPeriod"/>
            </a:pPr>
            <a:r>
              <a:rPr lang="en-US" dirty="0">
                <a:latin typeface="Garamond" panose="02020404030301010803" pitchFamily="18" charset="0"/>
              </a:rPr>
              <a:t>Call the Previous Question (End Debate)</a:t>
            </a:r>
          </a:p>
          <a:p>
            <a:pPr marL="342900" indent="-342900">
              <a:buAutoNum type="arabicPeriod"/>
            </a:pPr>
            <a:r>
              <a:rPr lang="en-US" dirty="0">
                <a:latin typeface="Garamond" panose="02020404030301010803" pitchFamily="18" charset="0"/>
              </a:rPr>
              <a:t>Limit or Extend Debate</a:t>
            </a:r>
          </a:p>
          <a:p>
            <a:pPr marL="342900" indent="-342900">
              <a:buAutoNum type="arabicPeriod"/>
            </a:pPr>
            <a:r>
              <a:rPr lang="en-US" dirty="0">
                <a:latin typeface="Garamond" panose="02020404030301010803" pitchFamily="18" charset="0"/>
              </a:rPr>
              <a:t>Postpone to a Time Certain</a:t>
            </a:r>
          </a:p>
          <a:p>
            <a:pPr marL="342900" indent="-342900">
              <a:buAutoNum type="arabicPeriod"/>
            </a:pPr>
            <a:r>
              <a:rPr lang="en-US" dirty="0">
                <a:latin typeface="Garamond" panose="02020404030301010803" pitchFamily="18" charset="0"/>
              </a:rPr>
              <a:t>Commit or Refer to Committee</a:t>
            </a:r>
          </a:p>
          <a:p>
            <a:pPr marL="342900" indent="-342900">
              <a:buAutoNum type="arabicPeriod"/>
            </a:pPr>
            <a:r>
              <a:rPr lang="en-US" dirty="0">
                <a:latin typeface="Garamond" panose="02020404030301010803" pitchFamily="18" charset="0"/>
              </a:rPr>
              <a:t>Second-degree Amendment</a:t>
            </a:r>
          </a:p>
          <a:p>
            <a:pPr marL="342900" indent="-342900">
              <a:buAutoNum type="arabicPeriod"/>
            </a:pPr>
            <a:r>
              <a:rPr lang="en-US" dirty="0">
                <a:latin typeface="Garamond" panose="02020404030301010803" pitchFamily="18" charset="0"/>
              </a:rPr>
              <a:t>First-Degree Amendment</a:t>
            </a:r>
          </a:p>
          <a:p>
            <a:pPr marL="342900" indent="-342900">
              <a:buAutoNum type="arabicPeriod"/>
            </a:pPr>
            <a:r>
              <a:rPr lang="en-US" dirty="0">
                <a:latin typeface="Garamond" panose="02020404030301010803" pitchFamily="18" charset="0"/>
              </a:rPr>
              <a:t>Postpone Indefinitely</a:t>
            </a:r>
          </a:p>
          <a:p>
            <a:pPr marL="342900" indent="-342900">
              <a:buAutoNum type="arabicPeriod"/>
            </a:pPr>
            <a:r>
              <a:rPr lang="en-US" dirty="0">
                <a:latin typeface="Garamond" panose="02020404030301010803" pitchFamily="18" charset="0"/>
              </a:rPr>
              <a:t>Main Motion</a:t>
            </a:r>
          </a:p>
        </p:txBody>
      </p:sp>
      <p:sp>
        <p:nvSpPr>
          <p:cNvPr id="34" name="Arrow: Right 33">
            <a:extLst>
              <a:ext uri="{FF2B5EF4-FFF2-40B4-BE49-F238E27FC236}">
                <a16:creationId xmlns:a16="http://schemas.microsoft.com/office/drawing/2014/main" id="{E5A615F0-500B-3F92-7233-1C35B4E78CB6}"/>
              </a:ext>
            </a:extLst>
          </p:cNvPr>
          <p:cNvSpPr/>
          <p:nvPr/>
        </p:nvSpPr>
        <p:spPr>
          <a:xfrm rot="16200000">
            <a:off x="-678117" y="3657734"/>
            <a:ext cx="3647036" cy="283503"/>
          </a:xfrm>
          <a:prstGeom prst="rightArrow">
            <a:avLst/>
          </a:prstGeom>
          <a:solidFill>
            <a:srgbClr val="00BF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0BA15C9C-C6A2-40FF-0DC9-11DA74572A55}"/>
              </a:ext>
            </a:extLst>
          </p:cNvPr>
          <p:cNvSpPr txBox="1"/>
          <p:nvPr/>
        </p:nvSpPr>
        <p:spPr>
          <a:xfrm>
            <a:off x="75814" y="4234715"/>
            <a:ext cx="737119" cy="769441"/>
          </a:xfrm>
          <a:prstGeom prst="rect">
            <a:avLst/>
          </a:prstGeom>
          <a:noFill/>
        </p:spPr>
        <p:txBody>
          <a:bodyPr wrap="square" rtlCol="0">
            <a:spAutoFit/>
          </a:bodyPr>
          <a:lstStyle/>
          <a:p>
            <a:r>
              <a:rPr lang="en-US" sz="1100" dirty="0">
                <a:latin typeface="Garamond" panose="02020404030301010803" pitchFamily="18" charset="0"/>
              </a:rPr>
              <a:t>Higher is in order; lower out of order</a:t>
            </a:r>
          </a:p>
        </p:txBody>
      </p:sp>
      <p:sp>
        <p:nvSpPr>
          <p:cNvPr id="37" name="TextBox 36">
            <a:extLst>
              <a:ext uri="{FF2B5EF4-FFF2-40B4-BE49-F238E27FC236}">
                <a16:creationId xmlns:a16="http://schemas.microsoft.com/office/drawing/2014/main" id="{46539F75-576D-F882-0516-2692844AA98A}"/>
              </a:ext>
            </a:extLst>
          </p:cNvPr>
          <p:cNvSpPr txBox="1"/>
          <p:nvPr/>
        </p:nvSpPr>
        <p:spPr>
          <a:xfrm>
            <a:off x="75813" y="2362277"/>
            <a:ext cx="927835" cy="1277273"/>
          </a:xfrm>
          <a:prstGeom prst="rect">
            <a:avLst/>
          </a:prstGeom>
          <a:noFill/>
        </p:spPr>
        <p:txBody>
          <a:bodyPr wrap="square" rtlCol="0">
            <a:spAutoFit/>
          </a:bodyPr>
          <a:lstStyle/>
          <a:p>
            <a:r>
              <a:rPr lang="en-US" sz="1100" dirty="0">
                <a:latin typeface="Garamond" panose="02020404030301010803" pitchFamily="18" charset="0"/>
              </a:rPr>
              <a:t>The higher the motion, the further from a decision on the main question.</a:t>
            </a:r>
          </a:p>
        </p:txBody>
      </p:sp>
      <p:sp>
        <p:nvSpPr>
          <p:cNvPr id="9" name="Arrow: Right 8">
            <a:extLst>
              <a:ext uri="{FF2B5EF4-FFF2-40B4-BE49-F238E27FC236}">
                <a16:creationId xmlns:a16="http://schemas.microsoft.com/office/drawing/2014/main" id="{E023F55A-50BF-B3F3-70C9-F784ED155D34}"/>
              </a:ext>
            </a:extLst>
          </p:cNvPr>
          <p:cNvSpPr/>
          <p:nvPr/>
        </p:nvSpPr>
        <p:spPr>
          <a:xfrm rot="5400000">
            <a:off x="1211570" y="3657735"/>
            <a:ext cx="3647036" cy="283503"/>
          </a:xfrm>
          <a:prstGeom prst="rightArrow">
            <a:avLst/>
          </a:prstGeom>
          <a:solidFill>
            <a:srgbClr val="00BFF3"/>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3C06246E-2501-E08A-1175-8983D51B2CEB}"/>
              </a:ext>
            </a:extLst>
          </p:cNvPr>
          <p:cNvSpPr txBox="1"/>
          <p:nvPr/>
        </p:nvSpPr>
        <p:spPr>
          <a:xfrm>
            <a:off x="3270992" y="2927571"/>
            <a:ext cx="927835"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Motions higher on the ladder must be handled before lower ones.</a:t>
            </a:r>
          </a:p>
        </p:txBody>
      </p:sp>
    </p:spTree>
    <p:extLst>
      <p:ext uri="{BB962C8B-B14F-4D97-AF65-F5344CB8AC3E}">
        <p14:creationId xmlns:p14="http://schemas.microsoft.com/office/powerpoint/2010/main" val="394731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D2900-BC6B-FEB2-04EA-5EDA6C860566}"/>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9957F531-055D-60D1-D762-00C486C65C39}"/>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4C78DF38-E818-0526-59D2-6BBB618747D9}"/>
              </a:ext>
            </a:extLst>
          </p:cNvPr>
          <p:cNvSpPr>
            <a:spLocks noGrp="1"/>
          </p:cNvSpPr>
          <p:nvPr>
            <p:ph type="title"/>
          </p:nvPr>
        </p:nvSpPr>
        <p:spPr>
          <a:xfrm>
            <a:off x="256206" y="517880"/>
            <a:ext cx="8229600" cy="421102"/>
          </a:xfrm>
        </p:spPr>
        <p:txBody>
          <a:bodyPr>
            <a:no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9863064F-9E91-8676-9B1C-FC0ECF616554}"/>
              </a:ext>
            </a:extLst>
          </p:cNvPr>
          <p:cNvSpPr txBox="1"/>
          <p:nvPr/>
        </p:nvSpPr>
        <p:spPr>
          <a:xfrm>
            <a:off x="256206" y="933642"/>
            <a:ext cx="8737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3:  Handling the Main Motion</a:t>
            </a:r>
          </a:p>
        </p:txBody>
      </p:sp>
      <p:sp>
        <p:nvSpPr>
          <p:cNvPr id="9" name="TextBox 8">
            <a:extLst>
              <a:ext uri="{FF2B5EF4-FFF2-40B4-BE49-F238E27FC236}">
                <a16:creationId xmlns:a16="http://schemas.microsoft.com/office/drawing/2014/main" id="{024C4D20-A476-2B74-39B3-CF14AC7233B9}"/>
              </a:ext>
            </a:extLst>
          </p:cNvPr>
          <p:cNvSpPr txBox="1"/>
          <p:nvPr/>
        </p:nvSpPr>
        <p:spPr>
          <a:xfrm>
            <a:off x="0" y="1569583"/>
            <a:ext cx="9143999" cy="4339650"/>
          </a:xfrm>
          <a:prstGeom prst="rect">
            <a:avLst/>
          </a:prstGeom>
          <a:noFill/>
        </p:spPr>
        <p:txBody>
          <a:bodyPr wrap="square" rtlCol="0">
            <a:spAutoFit/>
          </a:bodyPr>
          <a:lstStyle/>
          <a:p>
            <a:pPr marR="0" lvl="0" algn="ctr" defTabSz="457200" rtl="0" eaLnBrk="1" fontAlgn="auto" latinLnBrk="0" hangingPunct="1">
              <a:lnSpc>
                <a:spcPct val="100000"/>
              </a:lnSpc>
              <a:spcBef>
                <a:spcPts val="0"/>
              </a:spcBef>
              <a:spcAft>
                <a:spcPts val="0"/>
              </a:spcAft>
              <a:buClrTx/>
              <a:buSzTx/>
              <a:tabLst/>
              <a:defRPr/>
            </a:pPr>
            <a:r>
              <a:rPr lang="en-US" sz="2800" i="1" dirty="0">
                <a:solidFill>
                  <a:prstClr val="black"/>
                </a:solidFill>
                <a:latin typeface="Garamond" panose="02020404030301010803" pitchFamily="18" charset="0"/>
              </a:rPr>
              <a:t>You think </a:t>
            </a:r>
            <a:r>
              <a:rPr lang="en-US" sz="2800" dirty="0">
                <a:solidFill>
                  <a:prstClr val="black"/>
                </a:solidFill>
                <a:latin typeface="Garamond" panose="02020404030301010803" pitchFamily="18" charset="0"/>
              </a:rPr>
              <a:t>the Faculty Senate should not take a position.</a:t>
            </a:r>
          </a:p>
          <a:p>
            <a:pPr marR="0" lvl="0" algn="ctr" defTabSz="457200" rtl="0" eaLnBrk="1" fontAlgn="auto" latinLnBrk="0" hangingPunct="1">
              <a:lnSpc>
                <a:spcPct val="100000"/>
              </a:lnSpc>
              <a:spcBef>
                <a:spcPts val="0"/>
              </a:spcBef>
              <a:spcAft>
                <a:spcPts val="0"/>
              </a:spcAft>
              <a:buClrTx/>
              <a:buSzTx/>
              <a:tabLst/>
              <a:defRPr/>
            </a:pPr>
            <a:endParaRPr lang="en-US" sz="2800" i="1" dirty="0">
              <a:solidFill>
                <a:prstClr val="black"/>
              </a:solidFill>
              <a:latin typeface="Garamond" panose="02020404030301010803" pitchFamily="18" charset="0"/>
            </a:endParaRPr>
          </a:p>
          <a:p>
            <a:pPr marR="0" lvl="0" algn="ctr" defTabSz="457200" rtl="0" eaLnBrk="1" fontAlgn="auto" latinLnBrk="0" hangingPunct="1">
              <a:lnSpc>
                <a:spcPct val="100000"/>
              </a:lnSpc>
              <a:spcBef>
                <a:spcPts val="0"/>
              </a:spcBef>
              <a:spcAft>
                <a:spcPts val="0"/>
              </a:spcAft>
              <a:buClrTx/>
              <a:buSzTx/>
              <a:tabLst/>
              <a:defRPr/>
            </a:pPr>
            <a:r>
              <a:rPr lang="en-US" sz="2800" i="1" dirty="0">
                <a:solidFill>
                  <a:prstClr val="black"/>
                </a:solidFill>
                <a:latin typeface="Garamond" panose="02020404030301010803" pitchFamily="18" charset="0"/>
              </a:rPr>
              <a:t>You want </a:t>
            </a:r>
            <a:r>
              <a:rPr lang="en-US" sz="2800" dirty="0">
                <a:solidFill>
                  <a:prstClr val="black"/>
                </a:solidFill>
                <a:latin typeface="Garamond" panose="02020404030301010803" pitchFamily="18" charset="0"/>
              </a:rPr>
              <a:t>to put the Main Motion off forever.</a:t>
            </a:r>
          </a:p>
          <a:p>
            <a:pPr marR="0" lvl="0" algn="ctr" defTabSz="457200" rtl="0" eaLnBrk="1" fontAlgn="auto" latinLnBrk="0" hangingPunct="1">
              <a:lnSpc>
                <a:spcPct val="100000"/>
              </a:lnSpc>
              <a:spcBef>
                <a:spcPts val="0"/>
              </a:spcBef>
              <a:spcAft>
                <a:spcPts val="0"/>
              </a:spcAft>
              <a:buClrTx/>
              <a:buSzTx/>
              <a:tabLst/>
              <a:defRPr/>
            </a:pPr>
            <a:endParaRPr lang="en-US" sz="2400" dirty="0">
              <a:solidFill>
                <a:prstClr val="black"/>
              </a:solidFill>
              <a:latin typeface="Garamond" panose="02020404030301010803" pitchFamily="18" charset="0"/>
            </a:endParaRPr>
          </a:p>
          <a:p>
            <a:pPr marR="0" lvl="0" algn="ctr" defTabSz="457200" rtl="0" eaLnBrk="1" fontAlgn="auto" latinLnBrk="0" hangingPunct="1">
              <a:lnSpc>
                <a:spcPct val="100000"/>
              </a:lnSpc>
              <a:spcBef>
                <a:spcPts val="0"/>
              </a:spcBef>
              <a:spcAft>
                <a:spcPts val="0"/>
              </a:spcAft>
              <a:buClrTx/>
              <a:buSzTx/>
              <a:tabLst/>
              <a:defRPr/>
            </a:pPr>
            <a:r>
              <a:rPr lang="en-US" sz="2800" i="1" dirty="0">
                <a:solidFill>
                  <a:prstClr val="black"/>
                </a:solidFill>
                <a:latin typeface="Garamond" panose="02020404030301010803" pitchFamily="18" charset="0"/>
              </a:rPr>
              <a:t>You say, </a:t>
            </a:r>
            <a:r>
              <a:rPr lang="en-US" sz="2800" dirty="0">
                <a:solidFill>
                  <a:prstClr val="black"/>
                </a:solidFill>
                <a:latin typeface="Garamond" panose="02020404030301010803" pitchFamily="18" charset="0"/>
              </a:rPr>
              <a:t>“I move to </a:t>
            </a:r>
            <a:r>
              <a:rPr lang="en-US" sz="2800" b="1" u="sng" dirty="0">
                <a:solidFill>
                  <a:prstClr val="black"/>
                </a:solidFill>
                <a:latin typeface="Garamond" panose="02020404030301010803" pitchFamily="18" charset="0"/>
              </a:rPr>
              <a:t>Postpone Indefinitely</a:t>
            </a:r>
            <a:r>
              <a:rPr lang="en-US" sz="2800" dirty="0">
                <a:solidFill>
                  <a:prstClr val="black"/>
                </a:solidFill>
                <a:latin typeface="Garamond" panose="02020404030301010803" pitchFamily="18" charset="0"/>
              </a:rPr>
              <a:t>.” </a:t>
            </a:r>
          </a:p>
          <a:p>
            <a:pPr marR="0" lvl="0" algn="ctr" defTabSz="457200" rtl="0" eaLnBrk="1" fontAlgn="auto" latinLnBrk="0" hangingPunct="1">
              <a:lnSpc>
                <a:spcPct val="100000"/>
              </a:lnSpc>
              <a:spcBef>
                <a:spcPts val="0"/>
              </a:spcBef>
              <a:spcAft>
                <a:spcPts val="0"/>
              </a:spcAft>
              <a:buClrTx/>
              <a:buSzTx/>
              <a:tabLst/>
              <a:defRPr/>
            </a:pPr>
            <a:endParaRPr lang="en-US" sz="2800" dirty="0">
              <a:solidFill>
                <a:prstClr val="black"/>
              </a:solidFill>
              <a:latin typeface="Garamond" panose="02020404030301010803" pitchFamily="18" charset="0"/>
            </a:endParaRPr>
          </a:p>
          <a:p>
            <a:pPr marL="457200" marR="0" lvl="0" indent="-457200"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2800" dirty="0">
                <a:solidFill>
                  <a:prstClr val="black"/>
                </a:solidFill>
                <a:latin typeface="Garamond" panose="02020404030301010803" pitchFamily="18" charset="0"/>
              </a:rPr>
              <a:t>You need a second and it is debatable.</a:t>
            </a:r>
          </a:p>
          <a:p>
            <a:pPr marL="457200" marR="0" lvl="0" indent="-457200"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2800" dirty="0">
                <a:solidFill>
                  <a:prstClr val="black"/>
                </a:solidFill>
                <a:latin typeface="Garamond" panose="02020404030301010803" pitchFamily="18" charset="0"/>
              </a:rPr>
              <a:t>Unamendable. </a:t>
            </a:r>
          </a:p>
          <a:p>
            <a:pPr marL="457200" marR="0" lvl="0" indent="-457200"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2800" dirty="0">
                <a:solidFill>
                  <a:prstClr val="black"/>
                </a:solidFill>
                <a:latin typeface="Garamond" panose="02020404030301010803" pitchFamily="18" charset="0"/>
              </a:rPr>
              <a:t>Requires a simple majority. If successful, the Senate will not consider the Main Motion for the remainder of the session.</a:t>
            </a:r>
          </a:p>
        </p:txBody>
      </p:sp>
    </p:spTree>
    <p:extLst>
      <p:ext uri="{BB962C8B-B14F-4D97-AF65-F5344CB8AC3E}">
        <p14:creationId xmlns:p14="http://schemas.microsoft.com/office/powerpoint/2010/main" val="4091216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62A27-B1A0-FDB3-1D5B-E9E70F9FF9EA}"/>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8D127E25-0B07-BA09-EFF7-7E2387A2AB87}"/>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2446E0AA-2458-8803-4F69-84DF770C72A7}"/>
              </a:ext>
            </a:extLst>
          </p:cNvPr>
          <p:cNvSpPr>
            <a:spLocks noGrp="1"/>
          </p:cNvSpPr>
          <p:nvPr>
            <p:ph type="title"/>
          </p:nvPr>
        </p:nvSpPr>
        <p:spPr>
          <a:xfrm>
            <a:off x="256206" y="517880"/>
            <a:ext cx="8229600" cy="421102"/>
          </a:xfrm>
        </p:spPr>
        <p:txBody>
          <a:bodyPr>
            <a:no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7576B6DC-9AAE-9C47-A705-2387767D2EEF}"/>
              </a:ext>
            </a:extLst>
          </p:cNvPr>
          <p:cNvSpPr txBox="1"/>
          <p:nvPr/>
        </p:nvSpPr>
        <p:spPr>
          <a:xfrm>
            <a:off x="256206" y="933642"/>
            <a:ext cx="8737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3:  Handling the Main Motion</a:t>
            </a:r>
          </a:p>
        </p:txBody>
      </p:sp>
      <p:sp>
        <p:nvSpPr>
          <p:cNvPr id="9" name="TextBox 8">
            <a:extLst>
              <a:ext uri="{FF2B5EF4-FFF2-40B4-BE49-F238E27FC236}">
                <a16:creationId xmlns:a16="http://schemas.microsoft.com/office/drawing/2014/main" id="{7E9108F4-1898-A872-BB48-DE8B449212F3}"/>
              </a:ext>
            </a:extLst>
          </p:cNvPr>
          <p:cNvSpPr txBox="1"/>
          <p:nvPr/>
        </p:nvSpPr>
        <p:spPr>
          <a:xfrm>
            <a:off x="256206" y="1983806"/>
            <a:ext cx="8737600" cy="33547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think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the Main Motion’s recommendation merits further study.</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want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to send the Main Motion to a committee to do so.</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say,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“I move to </a:t>
            </a:r>
            <a:r>
              <a:rPr kumimoji="0" lang="en-US" sz="24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rPr>
              <a:t>Refer the Main Motion to Committee</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need a second and it is debatable.</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can amend which committee will get the assignment. </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Requires a simple majority</a:t>
            </a:r>
            <a:r>
              <a:rPr lang="en-US" sz="2400" dirty="0">
                <a:solidFill>
                  <a:prstClr val="black"/>
                </a:solidFill>
                <a:latin typeface="Garamond" panose="02020404030301010803" pitchFamily="18" charset="0"/>
              </a:rPr>
              <a:t> to pass.</a:t>
            </a:r>
            <a:endPar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570021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B82EF-08E4-6BFA-DFAE-992D73638541}"/>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873ECB82-B821-6349-56F6-32B23693DFE5}"/>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A1F5FC31-F7E7-EAC6-0BD9-A975E1C20893}"/>
              </a:ext>
            </a:extLst>
          </p:cNvPr>
          <p:cNvSpPr>
            <a:spLocks noGrp="1"/>
          </p:cNvSpPr>
          <p:nvPr>
            <p:ph type="title"/>
          </p:nvPr>
        </p:nvSpPr>
        <p:spPr>
          <a:xfrm>
            <a:off x="256206" y="517880"/>
            <a:ext cx="8229600" cy="421102"/>
          </a:xfrm>
        </p:spPr>
        <p:txBody>
          <a:bodyPr>
            <a:no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0E587293-44BA-25E9-D474-5DBEE1402C49}"/>
              </a:ext>
            </a:extLst>
          </p:cNvPr>
          <p:cNvSpPr txBox="1"/>
          <p:nvPr/>
        </p:nvSpPr>
        <p:spPr>
          <a:xfrm>
            <a:off x="256206" y="933642"/>
            <a:ext cx="8737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3:  Handling the Main Motion</a:t>
            </a:r>
          </a:p>
        </p:txBody>
      </p:sp>
      <p:sp>
        <p:nvSpPr>
          <p:cNvPr id="9" name="TextBox 8">
            <a:extLst>
              <a:ext uri="{FF2B5EF4-FFF2-40B4-BE49-F238E27FC236}">
                <a16:creationId xmlns:a16="http://schemas.microsoft.com/office/drawing/2014/main" id="{3BAF0B98-CD0D-0B57-8B4D-AFB54E3979EA}"/>
              </a:ext>
            </a:extLst>
          </p:cNvPr>
          <p:cNvSpPr txBox="1"/>
          <p:nvPr/>
        </p:nvSpPr>
        <p:spPr>
          <a:xfrm>
            <a:off x="256206" y="1983806"/>
            <a:ext cx="8737600" cy="409342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think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the Main Motion should be considered at a different time.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want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to put off the Main Motion until a specific time and then consider it. (You’re not trying to defeat the measure.)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say,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“I move to </a:t>
            </a:r>
            <a:r>
              <a:rPr kumimoji="0" lang="en-US" sz="24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rPr>
              <a:t>Postpone to a Certain Time</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need a second and it is debatable.</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can amend the motion to change the time to which action is postponed. </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Requires a simple majority to pass.</a:t>
            </a:r>
          </a:p>
        </p:txBody>
      </p:sp>
    </p:spTree>
    <p:extLst>
      <p:ext uri="{BB962C8B-B14F-4D97-AF65-F5344CB8AC3E}">
        <p14:creationId xmlns:p14="http://schemas.microsoft.com/office/powerpoint/2010/main" val="108681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58E39-3140-F97A-B897-4D29110D8704}"/>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69C76173-EC00-34D1-C6D3-547076004123}"/>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BD4D3FAA-CD6D-4A31-FBBF-1818DB70C148}"/>
              </a:ext>
            </a:extLst>
          </p:cNvPr>
          <p:cNvSpPr>
            <a:spLocks noGrp="1"/>
          </p:cNvSpPr>
          <p:nvPr>
            <p:ph type="title"/>
          </p:nvPr>
        </p:nvSpPr>
        <p:spPr>
          <a:xfrm>
            <a:off x="256206" y="517880"/>
            <a:ext cx="8229600" cy="421102"/>
          </a:xfrm>
        </p:spPr>
        <p:txBody>
          <a:bodyPr>
            <a:no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3FBA1B98-B404-3EB1-6D59-EE53773A947D}"/>
              </a:ext>
            </a:extLst>
          </p:cNvPr>
          <p:cNvSpPr txBox="1"/>
          <p:nvPr/>
        </p:nvSpPr>
        <p:spPr>
          <a:xfrm>
            <a:off x="256206" y="933642"/>
            <a:ext cx="8737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3:  Handling the Main Motion</a:t>
            </a:r>
          </a:p>
        </p:txBody>
      </p:sp>
      <p:sp>
        <p:nvSpPr>
          <p:cNvPr id="9" name="TextBox 8">
            <a:extLst>
              <a:ext uri="{FF2B5EF4-FFF2-40B4-BE49-F238E27FC236}">
                <a16:creationId xmlns:a16="http://schemas.microsoft.com/office/drawing/2014/main" id="{E0A90C29-821A-F1F9-C7C2-12BEE43D2EEB}"/>
              </a:ext>
            </a:extLst>
          </p:cNvPr>
          <p:cNvSpPr txBox="1"/>
          <p:nvPr/>
        </p:nvSpPr>
        <p:spPr>
          <a:xfrm>
            <a:off x="256206" y="1685227"/>
            <a:ext cx="8737600" cy="44627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think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another matter has come up that needs to be dealt with before the Main Motion.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want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to lay the Main Motion aside for a time and take it up later.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say,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“I move to </a:t>
            </a:r>
            <a:r>
              <a:rPr kumimoji="0" lang="en-US" sz="24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rPr>
              <a:t>Lay Upon the Table</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need a second is </a:t>
            </a:r>
            <a:r>
              <a:rPr kumimoji="0" lang="en-US" sz="24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undebatable</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Unamendable.</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Requires a simple majority to pass.</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2400" dirty="0">
                <a:solidFill>
                  <a:prstClr val="black"/>
                </a:solidFill>
                <a:latin typeface="Garamond" panose="02020404030301010803" pitchFamily="18" charset="0"/>
              </a:rPr>
              <a:t>Same rules apply for the later motion to take the tabled Main Motion off the table.</a:t>
            </a:r>
            <a:endPar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626324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4C72B-A3CF-5DDB-8A81-8A3493A2E1F4}"/>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745B3266-983B-F4E5-AB6F-81A9532DF5E5}"/>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2DA71B9F-A62E-707A-BDE1-01589AC867D4}"/>
              </a:ext>
            </a:extLst>
          </p:cNvPr>
          <p:cNvSpPr>
            <a:spLocks noGrp="1"/>
          </p:cNvSpPr>
          <p:nvPr>
            <p:ph type="title"/>
          </p:nvPr>
        </p:nvSpPr>
        <p:spPr>
          <a:xfrm>
            <a:off x="256206" y="517880"/>
            <a:ext cx="8229600" cy="421102"/>
          </a:xfrm>
        </p:spPr>
        <p:txBody>
          <a:bodyPr>
            <a:no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4299029D-0111-F3C5-E34C-7A3A42D5A652}"/>
              </a:ext>
            </a:extLst>
          </p:cNvPr>
          <p:cNvSpPr txBox="1"/>
          <p:nvPr/>
        </p:nvSpPr>
        <p:spPr>
          <a:xfrm>
            <a:off x="256206" y="933642"/>
            <a:ext cx="8737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3:  Handling the Main Motion</a:t>
            </a:r>
          </a:p>
        </p:txBody>
      </p:sp>
      <p:sp>
        <p:nvSpPr>
          <p:cNvPr id="9" name="TextBox 8">
            <a:extLst>
              <a:ext uri="{FF2B5EF4-FFF2-40B4-BE49-F238E27FC236}">
                <a16:creationId xmlns:a16="http://schemas.microsoft.com/office/drawing/2014/main" id="{52680AF5-66DA-5F53-6556-75E4A14F7543}"/>
              </a:ext>
            </a:extLst>
          </p:cNvPr>
          <p:cNvSpPr txBox="1"/>
          <p:nvPr/>
        </p:nvSpPr>
        <p:spPr>
          <a:xfrm>
            <a:off x="256206" y="1872624"/>
            <a:ext cx="8737600" cy="37240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think e.g. </a:t>
            </a:r>
            <a:r>
              <a:rPr lang="en-US" sz="2400" dirty="0">
                <a:solidFill>
                  <a:prstClr val="black"/>
                </a:solidFill>
                <a:latin typeface="Garamond" panose="02020404030301010803" pitchFamily="18" charset="0"/>
              </a:rPr>
              <a:t>that you’re not sure which motion is the right one to accomplish your aim or are wondering what the next steps are</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want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to get advice about parliamentary procedure.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say,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t>
            </a:r>
            <a:r>
              <a:rPr lang="en-US" sz="2400" b="1" u="sng" dirty="0">
                <a:solidFill>
                  <a:prstClr val="black"/>
                </a:solidFill>
                <a:latin typeface="Garamond" panose="02020404030301010803" pitchFamily="18" charset="0"/>
              </a:rPr>
              <a:t>Parliamentary Inquiry</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Address the President who will answer the inquiry.</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2400" dirty="0">
                <a:solidFill>
                  <a:prstClr val="black"/>
                </a:solidFill>
                <a:latin typeface="Garamond" panose="02020404030301010803" pitchFamily="18" charset="0"/>
              </a:rPr>
              <a:t>You can rise to a Parliamentary Inquiry even when another member has the floor.</a:t>
            </a:r>
            <a:endPar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312699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58030-0629-3B58-2A65-8CE3615F4472}"/>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7ABE23ED-4E95-F07A-4350-35CA04FFB85E}"/>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DBCA0CEB-86E8-FFF5-5E2C-09C6481E6C91}"/>
              </a:ext>
            </a:extLst>
          </p:cNvPr>
          <p:cNvSpPr>
            <a:spLocks noGrp="1"/>
          </p:cNvSpPr>
          <p:nvPr>
            <p:ph type="title"/>
          </p:nvPr>
        </p:nvSpPr>
        <p:spPr>
          <a:xfrm>
            <a:off x="256206" y="517880"/>
            <a:ext cx="8229600" cy="421102"/>
          </a:xfrm>
        </p:spPr>
        <p:txBody>
          <a:bodyPr>
            <a:no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A061CC26-DF82-9014-692C-17DE49094946}"/>
              </a:ext>
            </a:extLst>
          </p:cNvPr>
          <p:cNvSpPr txBox="1"/>
          <p:nvPr/>
        </p:nvSpPr>
        <p:spPr>
          <a:xfrm>
            <a:off x="256206" y="933642"/>
            <a:ext cx="8737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3:  Handling the Main Motion</a:t>
            </a:r>
          </a:p>
        </p:txBody>
      </p:sp>
      <p:sp>
        <p:nvSpPr>
          <p:cNvPr id="9" name="TextBox 8">
            <a:extLst>
              <a:ext uri="{FF2B5EF4-FFF2-40B4-BE49-F238E27FC236}">
                <a16:creationId xmlns:a16="http://schemas.microsoft.com/office/drawing/2014/main" id="{660AA0D7-A070-DCF6-C89D-5B4775D83C2E}"/>
              </a:ext>
            </a:extLst>
          </p:cNvPr>
          <p:cNvSpPr txBox="1"/>
          <p:nvPr/>
        </p:nvSpPr>
        <p:spPr>
          <a:xfrm>
            <a:off x="256206" y="1872624"/>
            <a:ext cx="8737600" cy="33547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think </a:t>
            </a:r>
            <a:r>
              <a:rPr kumimoji="0" lang="en-US" sz="2400" b="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that the rules have been violated in some way.</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want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to bring the breach of rules to the President’s attention.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You say, </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t>
            </a:r>
            <a:r>
              <a:rPr kumimoji="0" lang="en-US" sz="24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I rise to a </a:t>
            </a:r>
            <a:r>
              <a:rPr kumimoji="0" lang="en-US" sz="24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rPr>
              <a:t>Point of Order</a:t>
            </a: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Address the President with your understanding of the potential infraction.</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The President will rule on the Point of Order.</a:t>
            </a:r>
          </a:p>
        </p:txBody>
      </p:sp>
    </p:spTree>
    <p:extLst>
      <p:ext uri="{BB962C8B-B14F-4D97-AF65-F5344CB8AC3E}">
        <p14:creationId xmlns:p14="http://schemas.microsoft.com/office/powerpoint/2010/main" val="282942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02E47-5B12-344E-BC44-B30B0A4976A9}"/>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87E4A4B9-784B-00FC-FD6B-410FF7A2B4F2}"/>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4A51C2C0-96D4-9557-BD31-EE67A326D59B}"/>
              </a:ext>
            </a:extLst>
          </p:cNvPr>
          <p:cNvSpPr>
            <a:spLocks noGrp="1"/>
          </p:cNvSpPr>
          <p:nvPr>
            <p:ph type="title"/>
          </p:nvPr>
        </p:nvSpPr>
        <p:spPr>
          <a:xfrm>
            <a:off x="256206" y="517880"/>
            <a:ext cx="8229600" cy="421102"/>
          </a:xfrm>
        </p:spPr>
        <p:txBody>
          <a:bodyPr>
            <a:no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CE9D60B5-A5C1-2BDB-F156-D3FA3026B582}"/>
              </a:ext>
            </a:extLst>
          </p:cNvPr>
          <p:cNvSpPr txBox="1"/>
          <p:nvPr/>
        </p:nvSpPr>
        <p:spPr>
          <a:xfrm>
            <a:off x="256206" y="933642"/>
            <a:ext cx="87376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3:  Handling the Main Motion</a:t>
            </a:r>
          </a:p>
        </p:txBody>
      </p:sp>
      <p:sp>
        <p:nvSpPr>
          <p:cNvPr id="7" name="TextBox 6">
            <a:extLst>
              <a:ext uri="{FF2B5EF4-FFF2-40B4-BE49-F238E27FC236}">
                <a16:creationId xmlns:a16="http://schemas.microsoft.com/office/drawing/2014/main" id="{A0A20BE9-6F65-FA39-CE05-417968A60ECF}"/>
              </a:ext>
            </a:extLst>
          </p:cNvPr>
          <p:cNvSpPr txBox="1"/>
          <p:nvPr/>
        </p:nvSpPr>
        <p:spPr>
          <a:xfrm>
            <a:off x="3309257" y="5755826"/>
            <a:ext cx="357829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Learn the “Ladder of Motions”</a:t>
            </a:r>
          </a:p>
        </p:txBody>
      </p:sp>
      <p:grpSp>
        <p:nvGrpSpPr>
          <p:cNvPr id="31" name="Group 30">
            <a:extLst>
              <a:ext uri="{FF2B5EF4-FFF2-40B4-BE49-F238E27FC236}">
                <a16:creationId xmlns:a16="http://schemas.microsoft.com/office/drawing/2014/main" id="{F1E717D7-EBFE-F892-C7B3-E2831960DDFA}"/>
              </a:ext>
            </a:extLst>
          </p:cNvPr>
          <p:cNvGrpSpPr/>
          <p:nvPr/>
        </p:nvGrpSpPr>
        <p:grpSpPr>
          <a:xfrm>
            <a:off x="1331168" y="1505887"/>
            <a:ext cx="1468016" cy="4534678"/>
            <a:chOff x="793102" y="1483567"/>
            <a:chExt cx="1468016" cy="4534678"/>
          </a:xfrm>
        </p:grpSpPr>
        <p:sp>
          <p:nvSpPr>
            <p:cNvPr id="3" name="Rectangle 2">
              <a:extLst>
                <a:ext uri="{FF2B5EF4-FFF2-40B4-BE49-F238E27FC236}">
                  <a16:creationId xmlns:a16="http://schemas.microsoft.com/office/drawing/2014/main" id="{150882FB-2326-A1F9-453F-0462E58B4E17}"/>
                </a:ext>
              </a:extLst>
            </p:cNvPr>
            <p:cNvSpPr/>
            <p:nvPr/>
          </p:nvSpPr>
          <p:spPr>
            <a:xfrm>
              <a:off x="793102" y="1483567"/>
              <a:ext cx="139959" cy="4534678"/>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750CB8BE-E3F9-13EC-F8FE-6C28179FEE81}"/>
                </a:ext>
              </a:extLst>
            </p:cNvPr>
            <p:cNvSpPr/>
            <p:nvPr/>
          </p:nvSpPr>
          <p:spPr>
            <a:xfrm>
              <a:off x="2121159" y="1483567"/>
              <a:ext cx="139959" cy="4534678"/>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6BBD2702-B7C8-3613-7D73-EB5D4D43ED1D}"/>
                </a:ext>
              </a:extLst>
            </p:cNvPr>
            <p:cNvSpPr/>
            <p:nvPr/>
          </p:nvSpPr>
          <p:spPr>
            <a:xfrm>
              <a:off x="933061" y="1772816"/>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3A33BE25-92C9-6826-4F5B-7AEE1801800B}"/>
                </a:ext>
              </a:extLst>
            </p:cNvPr>
            <p:cNvSpPr/>
            <p:nvPr/>
          </p:nvSpPr>
          <p:spPr>
            <a:xfrm>
              <a:off x="933061" y="2065176"/>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2E938792-7CE8-0BAA-ACEF-D8F3F7C70893}"/>
                </a:ext>
              </a:extLst>
            </p:cNvPr>
            <p:cNvSpPr/>
            <p:nvPr/>
          </p:nvSpPr>
          <p:spPr>
            <a:xfrm>
              <a:off x="933061" y="2351829"/>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635D2293-A73E-FA1C-0427-48F66BA865E3}"/>
                </a:ext>
              </a:extLst>
            </p:cNvPr>
            <p:cNvSpPr/>
            <p:nvPr/>
          </p:nvSpPr>
          <p:spPr>
            <a:xfrm>
              <a:off x="933061" y="2638482"/>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476B4F20-4887-9244-ACCA-0517B8C29B0A}"/>
                </a:ext>
              </a:extLst>
            </p:cNvPr>
            <p:cNvSpPr/>
            <p:nvPr/>
          </p:nvSpPr>
          <p:spPr>
            <a:xfrm>
              <a:off x="933061" y="2928246"/>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Rectangle 21">
              <a:extLst>
                <a:ext uri="{FF2B5EF4-FFF2-40B4-BE49-F238E27FC236}">
                  <a16:creationId xmlns:a16="http://schemas.microsoft.com/office/drawing/2014/main" id="{C644F3E0-7960-0B74-C380-08D77FA5642A}"/>
                </a:ext>
              </a:extLst>
            </p:cNvPr>
            <p:cNvSpPr/>
            <p:nvPr/>
          </p:nvSpPr>
          <p:spPr>
            <a:xfrm>
              <a:off x="933061" y="3487401"/>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91506031-FFD7-0CC1-CD41-D32D90646180}"/>
                </a:ext>
              </a:extLst>
            </p:cNvPr>
            <p:cNvSpPr/>
            <p:nvPr/>
          </p:nvSpPr>
          <p:spPr>
            <a:xfrm>
              <a:off x="933061" y="3777165"/>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4" name="Rectangle 23">
              <a:extLst>
                <a:ext uri="{FF2B5EF4-FFF2-40B4-BE49-F238E27FC236}">
                  <a16:creationId xmlns:a16="http://schemas.microsoft.com/office/drawing/2014/main" id="{8F8ACA1B-6472-B918-377D-C45C0ABC77E2}"/>
                </a:ext>
              </a:extLst>
            </p:cNvPr>
            <p:cNvSpPr/>
            <p:nvPr/>
          </p:nvSpPr>
          <p:spPr>
            <a:xfrm>
              <a:off x="933061" y="3197637"/>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D8ED5042-4EDC-8389-CB46-9496195F11DF}"/>
                </a:ext>
              </a:extLst>
            </p:cNvPr>
            <p:cNvSpPr/>
            <p:nvPr/>
          </p:nvSpPr>
          <p:spPr>
            <a:xfrm>
              <a:off x="933061" y="4042564"/>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6" name="Rectangle 25">
              <a:extLst>
                <a:ext uri="{FF2B5EF4-FFF2-40B4-BE49-F238E27FC236}">
                  <a16:creationId xmlns:a16="http://schemas.microsoft.com/office/drawing/2014/main" id="{FDC362AE-149A-06DF-0315-82206E0A24B0}"/>
                </a:ext>
              </a:extLst>
            </p:cNvPr>
            <p:cNvSpPr/>
            <p:nvPr/>
          </p:nvSpPr>
          <p:spPr>
            <a:xfrm>
              <a:off x="933061" y="4332328"/>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8EBDC325-1B98-66BF-4513-84E7A10FA5D6}"/>
                </a:ext>
              </a:extLst>
            </p:cNvPr>
            <p:cNvSpPr/>
            <p:nvPr/>
          </p:nvSpPr>
          <p:spPr>
            <a:xfrm>
              <a:off x="933061" y="4622092"/>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8" name="Rectangle 27">
              <a:extLst>
                <a:ext uri="{FF2B5EF4-FFF2-40B4-BE49-F238E27FC236}">
                  <a16:creationId xmlns:a16="http://schemas.microsoft.com/office/drawing/2014/main" id="{91EF7F98-D457-6EB2-686D-FA4344126213}"/>
                </a:ext>
              </a:extLst>
            </p:cNvPr>
            <p:cNvSpPr/>
            <p:nvPr/>
          </p:nvSpPr>
          <p:spPr>
            <a:xfrm>
              <a:off x="933061" y="4911856"/>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97895DDC-50ED-C5D7-B119-833D09974C08}"/>
                </a:ext>
              </a:extLst>
            </p:cNvPr>
            <p:cNvSpPr/>
            <p:nvPr/>
          </p:nvSpPr>
          <p:spPr>
            <a:xfrm>
              <a:off x="933061" y="5489830"/>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0" name="Rectangle 29">
              <a:extLst>
                <a:ext uri="{FF2B5EF4-FFF2-40B4-BE49-F238E27FC236}">
                  <a16:creationId xmlns:a16="http://schemas.microsoft.com/office/drawing/2014/main" id="{B214AEEC-80FE-247D-8155-2742B43126D6}"/>
                </a:ext>
              </a:extLst>
            </p:cNvPr>
            <p:cNvSpPr/>
            <p:nvPr/>
          </p:nvSpPr>
          <p:spPr>
            <a:xfrm>
              <a:off x="933061" y="5200066"/>
              <a:ext cx="1188098" cy="139960"/>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32" name="TextBox 31">
            <a:extLst>
              <a:ext uri="{FF2B5EF4-FFF2-40B4-BE49-F238E27FC236}">
                <a16:creationId xmlns:a16="http://schemas.microsoft.com/office/drawing/2014/main" id="{2FBAA92D-762A-5293-2AB0-40D9F1A039DE}"/>
              </a:ext>
            </a:extLst>
          </p:cNvPr>
          <p:cNvSpPr txBox="1"/>
          <p:nvPr/>
        </p:nvSpPr>
        <p:spPr>
          <a:xfrm>
            <a:off x="4572000" y="1628089"/>
            <a:ext cx="4386960" cy="3970318"/>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Adjourn to a Fixed Time</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Adjourn</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Recess</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Raise a Question of Privilege</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Call for the Orders of the Day</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Lay upon the Table</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Call the Previous Question (End Debate)</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Limit or Extend Debate</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Postpone to a Time Certain</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Commit or Refer to Committee</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Second-degree Amendment</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First-Degree Amendment</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Postpone Indefinitely</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Main Motion</a:t>
            </a:r>
          </a:p>
        </p:txBody>
      </p:sp>
      <p:sp>
        <p:nvSpPr>
          <p:cNvPr id="34" name="Arrow: Right 33">
            <a:extLst>
              <a:ext uri="{FF2B5EF4-FFF2-40B4-BE49-F238E27FC236}">
                <a16:creationId xmlns:a16="http://schemas.microsoft.com/office/drawing/2014/main" id="{AFBD9BD8-60A4-5931-A2BD-B1FED1F2B1CF}"/>
              </a:ext>
            </a:extLst>
          </p:cNvPr>
          <p:cNvSpPr/>
          <p:nvPr/>
        </p:nvSpPr>
        <p:spPr>
          <a:xfrm rot="16200000">
            <a:off x="-678117" y="3657734"/>
            <a:ext cx="3647036" cy="283503"/>
          </a:xfrm>
          <a:prstGeom prst="rightArrow">
            <a:avLst/>
          </a:prstGeom>
          <a:solidFill>
            <a:srgbClr val="00BFF3"/>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5" name="TextBox 34">
            <a:extLst>
              <a:ext uri="{FF2B5EF4-FFF2-40B4-BE49-F238E27FC236}">
                <a16:creationId xmlns:a16="http://schemas.microsoft.com/office/drawing/2014/main" id="{0CA6A6BF-25A6-6942-9138-0056BD30C6D9}"/>
              </a:ext>
            </a:extLst>
          </p:cNvPr>
          <p:cNvSpPr txBox="1"/>
          <p:nvPr/>
        </p:nvSpPr>
        <p:spPr>
          <a:xfrm>
            <a:off x="75814" y="4234715"/>
            <a:ext cx="737119"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Higher is in order; lower out of order</a:t>
            </a:r>
          </a:p>
        </p:txBody>
      </p:sp>
      <p:sp>
        <p:nvSpPr>
          <p:cNvPr id="37" name="TextBox 36">
            <a:extLst>
              <a:ext uri="{FF2B5EF4-FFF2-40B4-BE49-F238E27FC236}">
                <a16:creationId xmlns:a16="http://schemas.microsoft.com/office/drawing/2014/main" id="{A71DA330-D035-E2EC-7FAD-0BC679E28843}"/>
              </a:ext>
            </a:extLst>
          </p:cNvPr>
          <p:cNvSpPr txBox="1"/>
          <p:nvPr/>
        </p:nvSpPr>
        <p:spPr>
          <a:xfrm>
            <a:off x="75813" y="2362277"/>
            <a:ext cx="927835" cy="127727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The higher the motion, the further from a decision on the main question.</a:t>
            </a:r>
          </a:p>
        </p:txBody>
      </p:sp>
      <p:sp>
        <p:nvSpPr>
          <p:cNvPr id="2" name="Arrow: Right 1">
            <a:extLst>
              <a:ext uri="{FF2B5EF4-FFF2-40B4-BE49-F238E27FC236}">
                <a16:creationId xmlns:a16="http://schemas.microsoft.com/office/drawing/2014/main" id="{ED2E0966-FD65-4AA4-D5DB-722A63BF34E8}"/>
              </a:ext>
            </a:extLst>
          </p:cNvPr>
          <p:cNvSpPr/>
          <p:nvPr/>
        </p:nvSpPr>
        <p:spPr>
          <a:xfrm rot="5400000">
            <a:off x="1211570" y="3657735"/>
            <a:ext cx="3647036" cy="283503"/>
          </a:xfrm>
          <a:prstGeom prst="rightArrow">
            <a:avLst/>
          </a:prstGeom>
          <a:solidFill>
            <a:srgbClr val="00BFF3"/>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EE3393EA-2B88-B795-321B-8CF3EAA85A1E}"/>
              </a:ext>
            </a:extLst>
          </p:cNvPr>
          <p:cNvSpPr txBox="1"/>
          <p:nvPr/>
        </p:nvSpPr>
        <p:spPr>
          <a:xfrm>
            <a:off x="3270992" y="2927571"/>
            <a:ext cx="927835"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Motions higher on the ladder must be handled before lower ones.</a:t>
            </a:r>
          </a:p>
        </p:txBody>
      </p:sp>
    </p:spTree>
    <p:extLst>
      <p:ext uri="{BB962C8B-B14F-4D97-AF65-F5344CB8AC3E}">
        <p14:creationId xmlns:p14="http://schemas.microsoft.com/office/powerpoint/2010/main" val="2368246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A4A87-65AD-12C9-FFB2-9541799B7EF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6857397-E0EC-045A-AA42-1CF7E9AE85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037CAEAF-202D-ADE3-1F06-531333ED346A}"/>
              </a:ext>
            </a:extLst>
          </p:cNvPr>
          <p:cNvSpPr>
            <a:spLocks noGrp="1"/>
          </p:cNvSpPr>
          <p:nvPr>
            <p:ph type="title"/>
          </p:nvPr>
        </p:nvSpPr>
        <p:spPr>
          <a:xfrm>
            <a:off x="215900" y="457200"/>
            <a:ext cx="8229600" cy="1143000"/>
          </a:xfrm>
        </p:spPr>
        <p:txBody>
          <a:bodyPr>
            <a:norm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C57EA7F3-AB92-83E6-FB23-DBB9BBBEDC9D}"/>
              </a:ext>
            </a:extLst>
          </p:cNvPr>
          <p:cNvSpPr txBox="1"/>
          <p:nvPr/>
        </p:nvSpPr>
        <p:spPr>
          <a:xfrm>
            <a:off x="215900" y="1411406"/>
            <a:ext cx="8737600" cy="440120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4:  </a:t>
            </a:r>
            <a:r>
              <a:rPr lang="en-US" sz="2800" b="1" dirty="0">
                <a:solidFill>
                  <a:prstClr val="black"/>
                </a:solidFill>
                <a:latin typeface="Garamond" panose="02020404030301010803" pitchFamily="18" charset="0"/>
              </a:rPr>
              <a:t>Deciding on the Main Motion</a:t>
            </a:r>
            <a:endPar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Ready for the Vote? </a:t>
            </a:r>
            <a:r>
              <a:rPr lang="en-US" sz="2800" dirty="0">
                <a:solidFill>
                  <a:prstClr val="black"/>
                </a:solidFill>
                <a:latin typeface="Garamond" panose="02020404030301010803" pitchFamily="18" charset="0"/>
              </a:rPr>
              <a:t>When there is a lull in the discussion on the Main Motion, and once all amendments and other matters are through, the President will ask “Are you ready for the question?” If no one rises to speak, she will put the Main Motion to a vote.</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Put</a:t>
            </a:r>
            <a:r>
              <a:rPr lang="en-US" sz="2800" b="1" dirty="0">
                <a:solidFill>
                  <a:prstClr val="black"/>
                </a:solidFill>
                <a:latin typeface="Garamond" panose="02020404030301010803" pitchFamily="18" charset="0"/>
              </a:rPr>
              <a:t>ting the Question. </a:t>
            </a:r>
            <a:r>
              <a:rPr lang="en-US" sz="2800" dirty="0">
                <a:solidFill>
                  <a:prstClr val="black"/>
                </a:solidFill>
                <a:latin typeface="Garamond" panose="02020404030301010803" pitchFamily="18" charset="0"/>
              </a:rPr>
              <a:t>The President then says, “Hearing no further discussion or debate the question is on the motion to…”</a:t>
            </a:r>
            <a:endParaRPr kumimoji="0" lang="en-US" sz="2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1632266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00374-139C-7DCA-6898-C568779B4B8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5E364D9-2056-5AC4-4C5E-2923DF12BA4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5">
            <a:extLst>
              <a:ext uri="{FF2B5EF4-FFF2-40B4-BE49-F238E27FC236}">
                <a16:creationId xmlns:a16="http://schemas.microsoft.com/office/drawing/2014/main" id="{01B64A98-1642-7E9F-9818-74E82B1D1886}"/>
              </a:ext>
            </a:extLst>
          </p:cNvPr>
          <p:cNvSpPr txBox="1">
            <a:spLocks/>
          </p:cNvSpPr>
          <p:nvPr/>
        </p:nvSpPr>
        <p:spPr>
          <a:xfrm>
            <a:off x="609600" y="45720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a:latin typeface="Garamond" panose="02020404030301010803" pitchFamily="18" charset="0"/>
              </a:rPr>
              <a:t>What We’ll Discuss Today</a:t>
            </a:r>
          </a:p>
        </p:txBody>
      </p:sp>
      <p:sp>
        <p:nvSpPr>
          <p:cNvPr id="10" name="Content Placeholder 7">
            <a:extLst>
              <a:ext uri="{FF2B5EF4-FFF2-40B4-BE49-F238E27FC236}">
                <a16:creationId xmlns:a16="http://schemas.microsoft.com/office/drawing/2014/main" id="{E34E9DB2-7D70-ABA7-AB11-BDED27930479}"/>
              </a:ext>
            </a:extLst>
          </p:cNvPr>
          <p:cNvSpPr>
            <a:spLocks noGrp="1"/>
          </p:cNvSpPr>
          <p:nvPr>
            <p:ph idx="1"/>
          </p:nvPr>
        </p:nvSpPr>
        <p:spPr>
          <a:xfrm>
            <a:off x="457200" y="1600200"/>
            <a:ext cx="8229600" cy="4525963"/>
          </a:xfrm>
        </p:spPr>
        <p:txBody>
          <a:bodyPr/>
          <a:lstStyle/>
          <a:p>
            <a:pPr>
              <a:buFont typeface="Arial" panose="020B0604020202020204" pitchFamily="34" charset="0"/>
              <a:buChar char="•"/>
            </a:pPr>
            <a:r>
              <a:rPr lang="en-US" dirty="0">
                <a:latin typeface="Garamond" panose="02020404030301010803" pitchFamily="18" charset="0"/>
              </a:rPr>
              <a:t>Rights and Responsibilities of Faculty Senators</a:t>
            </a:r>
          </a:p>
          <a:p>
            <a:pPr>
              <a:buFont typeface="Arial" panose="020B0604020202020204" pitchFamily="34" charset="0"/>
              <a:buChar char="•"/>
            </a:pPr>
            <a:endParaRPr lang="en-US" dirty="0">
              <a:latin typeface="Garamond" panose="02020404030301010803" pitchFamily="18" charset="0"/>
            </a:endParaRPr>
          </a:p>
          <a:p>
            <a:pPr>
              <a:buFont typeface="Arial" panose="020B0604020202020204" pitchFamily="34" charset="0"/>
              <a:buChar char="•"/>
            </a:pPr>
            <a:r>
              <a:rPr lang="en-US" dirty="0">
                <a:latin typeface="Garamond" panose="02020404030301010803" pitchFamily="18" charset="0"/>
              </a:rPr>
              <a:t>Drafting and Submitting Your Motion</a:t>
            </a:r>
          </a:p>
          <a:p>
            <a:pPr>
              <a:buFont typeface="Arial" panose="020B0604020202020204" pitchFamily="34" charset="0"/>
              <a:buChar char="•"/>
            </a:pPr>
            <a:endParaRPr lang="en-US" dirty="0">
              <a:latin typeface="Garamond" panose="02020404030301010803" pitchFamily="18" charset="0"/>
            </a:endParaRPr>
          </a:p>
          <a:p>
            <a:pPr>
              <a:buFont typeface="Arial" panose="020B0604020202020204" pitchFamily="34" charset="0"/>
              <a:buChar char="•"/>
            </a:pPr>
            <a:r>
              <a:rPr lang="en-US" dirty="0">
                <a:latin typeface="Garamond" panose="02020404030301010803" pitchFamily="18" charset="0"/>
              </a:rPr>
              <a:t>Passing Your Motion</a:t>
            </a:r>
          </a:p>
          <a:p>
            <a:pPr>
              <a:buFont typeface="Arial" panose="020B0604020202020204" pitchFamily="34" charset="0"/>
              <a:buChar char="•"/>
            </a:pPr>
            <a:endParaRPr lang="en-US" dirty="0">
              <a:latin typeface="Garamond" panose="02020404030301010803" pitchFamily="18" charset="0"/>
            </a:endParaRPr>
          </a:p>
          <a:p>
            <a:pPr>
              <a:buFont typeface="Arial" panose="020B0604020202020204" pitchFamily="34" charset="0"/>
              <a:buChar char="•"/>
            </a:pPr>
            <a:r>
              <a:rPr lang="en-US" dirty="0">
                <a:latin typeface="Garamond" panose="02020404030301010803" pitchFamily="18" charset="0"/>
              </a:rPr>
              <a:t>Resources and More Information</a:t>
            </a:r>
          </a:p>
        </p:txBody>
      </p:sp>
    </p:spTree>
    <p:extLst>
      <p:ext uri="{BB962C8B-B14F-4D97-AF65-F5344CB8AC3E}">
        <p14:creationId xmlns:p14="http://schemas.microsoft.com/office/powerpoint/2010/main" val="3162302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032D9-B82A-0CF4-EBFC-276CB13911E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BA68423-2103-9C32-1974-E2818F1168E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3971469F-D2A7-2106-945C-07216AA24900}"/>
              </a:ext>
            </a:extLst>
          </p:cNvPr>
          <p:cNvSpPr>
            <a:spLocks noGrp="1"/>
          </p:cNvSpPr>
          <p:nvPr>
            <p:ph type="title"/>
          </p:nvPr>
        </p:nvSpPr>
        <p:spPr>
          <a:xfrm>
            <a:off x="203200" y="259368"/>
            <a:ext cx="8229600" cy="1143000"/>
          </a:xfrm>
        </p:spPr>
        <p:txBody>
          <a:bodyPr>
            <a:norm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EF33960C-3ED5-7E89-0A55-DE1217110957}"/>
              </a:ext>
            </a:extLst>
          </p:cNvPr>
          <p:cNvSpPr txBox="1"/>
          <p:nvPr/>
        </p:nvSpPr>
        <p:spPr>
          <a:xfrm>
            <a:off x="203199" y="1064290"/>
            <a:ext cx="8810172" cy="224676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4:  Deciding on the Main Motion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Debate Dragging on Too Long? </a:t>
            </a:r>
            <a:r>
              <a:rPr lang="en-US" sz="2800" dirty="0">
                <a:solidFill>
                  <a:prstClr val="black"/>
                </a:solidFill>
                <a:latin typeface="Garamond" panose="02020404030301010803" pitchFamily="18" charset="0"/>
              </a:rPr>
              <a:t>If it appears that debate is going on too long, you can call the </a:t>
            </a:r>
            <a:r>
              <a:rPr lang="en-US" sz="2800" b="1" dirty="0">
                <a:solidFill>
                  <a:prstClr val="black"/>
                </a:solidFill>
                <a:latin typeface="Garamond" panose="02020404030301010803" pitchFamily="18" charset="0"/>
              </a:rPr>
              <a:t>Previous Question</a:t>
            </a:r>
            <a:r>
              <a:rPr lang="en-US" sz="2800" dirty="0">
                <a:solidFill>
                  <a:prstClr val="black"/>
                </a:solidFill>
                <a:latin typeface="Garamond" panose="02020404030301010803" pitchFamily="18" charset="0"/>
              </a:rPr>
              <a:t> to close debate.</a:t>
            </a:r>
            <a:endParaRPr kumimoji="0" lang="en-US" sz="2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
        <p:nvSpPr>
          <p:cNvPr id="2" name="TextBox 1">
            <a:extLst>
              <a:ext uri="{FF2B5EF4-FFF2-40B4-BE49-F238E27FC236}">
                <a16:creationId xmlns:a16="http://schemas.microsoft.com/office/drawing/2014/main" id="{B268A573-135D-C34F-829B-E773FDF2C16A}"/>
              </a:ext>
            </a:extLst>
          </p:cNvPr>
          <p:cNvSpPr txBox="1"/>
          <p:nvPr/>
        </p:nvSpPr>
        <p:spPr>
          <a:xfrm>
            <a:off x="102637" y="3792663"/>
            <a:ext cx="8838161" cy="2185214"/>
          </a:xfrm>
          <a:prstGeom prst="rect">
            <a:avLst/>
          </a:prstGeom>
          <a:noFill/>
        </p:spPr>
        <p:txBody>
          <a:bodyPr wrap="square" rtlCol="0">
            <a:spAutoFit/>
          </a:bodyPr>
          <a:lstStyle/>
          <a:p>
            <a:pPr marR="0" lvl="0" algn="ctr" defTabSz="457200" rtl="0" eaLnBrk="1" fontAlgn="auto" latinLnBrk="0" hangingPunct="1">
              <a:lnSpc>
                <a:spcPct val="100000"/>
              </a:lnSpc>
              <a:spcBef>
                <a:spcPts val="0"/>
              </a:spcBef>
              <a:spcAft>
                <a:spcPts val="0"/>
              </a:spcAft>
              <a:buClrTx/>
              <a:buSzTx/>
              <a:tabLst/>
              <a:defRPr/>
            </a:pPr>
            <a:r>
              <a:rPr lang="en-US" sz="2800" i="1" dirty="0">
                <a:solidFill>
                  <a:prstClr val="black"/>
                </a:solidFill>
                <a:latin typeface="Garamond" panose="02020404030301010803" pitchFamily="18" charset="0"/>
              </a:rPr>
              <a:t>You want </a:t>
            </a:r>
            <a:r>
              <a:rPr lang="en-US" sz="2800" dirty="0">
                <a:solidFill>
                  <a:prstClr val="black"/>
                </a:solidFill>
                <a:latin typeface="Garamond" panose="02020404030301010803" pitchFamily="18" charset="0"/>
              </a:rPr>
              <a:t>to Close Debate.</a:t>
            </a:r>
          </a:p>
          <a:p>
            <a:pPr marR="0" lvl="0" algn="ctr" defTabSz="457200" rtl="0" eaLnBrk="1" fontAlgn="auto" latinLnBrk="0" hangingPunct="1">
              <a:lnSpc>
                <a:spcPct val="100000"/>
              </a:lnSpc>
              <a:spcBef>
                <a:spcPts val="0"/>
              </a:spcBef>
              <a:spcAft>
                <a:spcPts val="0"/>
              </a:spcAft>
              <a:buClrTx/>
              <a:buSzTx/>
              <a:tabLst/>
              <a:defRPr/>
            </a:pPr>
            <a:endParaRPr lang="en-US" sz="2400" dirty="0">
              <a:solidFill>
                <a:prstClr val="black"/>
              </a:solidFill>
              <a:latin typeface="Garamond" panose="02020404030301010803" pitchFamily="18" charset="0"/>
            </a:endParaRPr>
          </a:p>
          <a:p>
            <a:pPr marR="0" lvl="0" algn="ctr" defTabSz="457200" rtl="0" eaLnBrk="1" fontAlgn="auto" latinLnBrk="0" hangingPunct="1">
              <a:lnSpc>
                <a:spcPct val="100000"/>
              </a:lnSpc>
              <a:spcBef>
                <a:spcPts val="0"/>
              </a:spcBef>
              <a:spcAft>
                <a:spcPts val="0"/>
              </a:spcAft>
              <a:buClrTx/>
              <a:buSzTx/>
              <a:tabLst/>
              <a:defRPr/>
            </a:pPr>
            <a:r>
              <a:rPr lang="en-US" sz="2800" i="1" dirty="0">
                <a:solidFill>
                  <a:prstClr val="black"/>
                </a:solidFill>
                <a:latin typeface="Garamond" panose="02020404030301010803" pitchFamily="18" charset="0"/>
              </a:rPr>
              <a:t>You say, </a:t>
            </a:r>
            <a:r>
              <a:rPr lang="en-US" sz="2800" dirty="0">
                <a:solidFill>
                  <a:prstClr val="black"/>
                </a:solidFill>
                <a:latin typeface="Garamond" panose="02020404030301010803" pitchFamily="18" charset="0"/>
              </a:rPr>
              <a:t>“I call the </a:t>
            </a:r>
            <a:r>
              <a:rPr lang="en-US" sz="2800" b="1" u="sng" dirty="0">
                <a:solidFill>
                  <a:prstClr val="black"/>
                </a:solidFill>
                <a:latin typeface="Garamond" panose="02020404030301010803" pitchFamily="18" charset="0"/>
              </a:rPr>
              <a:t>Previous Question</a:t>
            </a:r>
            <a:r>
              <a:rPr lang="en-US" sz="2800" dirty="0">
                <a:solidFill>
                  <a:prstClr val="black"/>
                </a:solidFill>
                <a:latin typeface="Garamond" panose="02020404030301010803" pitchFamily="18" charset="0"/>
              </a:rPr>
              <a:t>.” You need a second. It is undebatable. Requires a 2/3rds majority. If successful, the Senate proceeds straight to the vote on the question at hand.</a:t>
            </a:r>
          </a:p>
        </p:txBody>
      </p:sp>
      <p:sp>
        <p:nvSpPr>
          <p:cNvPr id="4" name="Rectangle 3">
            <a:extLst>
              <a:ext uri="{FF2B5EF4-FFF2-40B4-BE49-F238E27FC236}">
                <a16:creationId xmlns:a16="http://schemas.microsoft.com/office/drawing/2014/main" id="{48872052-75E7-9B92-7F21-0FD59CEAF1F4}"/>
              </a:ext>
            </a:extLst>
          </p:cNvPr>
          <p:cNvSpPr/>
          <p:nvPr/>
        </p:nvSpPr>
        <p:spPr>
          <a:xfrm>
            <a:off x="0" y="3437021"/>
            <a:ext cx="9144000" cy="233265"/>
          </a:xfrm>
          <a:prstGeom prst="rect">
            <a:avLst/>
          </a:prstGeom>
          <a:solidFill>
            <a:srgbClr val="00489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45277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F35B3-05D5-AA25-788B-A7002BFBD08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B28EA2E-5EFD-7488-9EC6-0B2F593CDC3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E7ECB030-D590-1F8C-079D-96C11748B1F9}"/>
              </a:ext>
            </a:extLst>
          </p:cNvPr>
          <p:cNvSpPr>
            <a:spLocks noGrp="1"/>
          </p:cNvSpPr>
          <p:nvPr>
            <p:ph type="title"/>
          </p:nvPr>
        </p:nvSpPr>
        <p:spPr>
          <a:xfrm>
            <a:off x="215900" y="268406"/>
            <a:ext cx="8229600" cy="1143000"/>
          </a:xfrm>
        </p:spPr>
        <p:txBody>
          <a:bodyPr>
            <a:norm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23370D2E-6C99-7D26-C08E-7673208FA59F}"/>
              </a:ext>
            </a:extLst>
          </p:cNvPr>
          <p:cNvSpPr txBox="1"/>
          <p:nvPr/>
        </p:nvSpPr>
        <p:spPr>
          <a:xfrm>
            <a:off x="215900" y="1224794"/>
            <a:ext cx="8737600" cy="48320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Steps 4 and 5:  </a:t>
            </a:r>
            <a:r>
              <a:rPr lang="en-US" sz="2800" b="1" dirty="0">
                <a:solidFill>
                  <a:prstClr val="black"/>
                </a:solidFill>
                <a:latin typeface="Garamond" panose="02020404030301010803" pitchFamily="18" charset="0"/>
              </a:rPr>
              <a:t>Voting</a:t>
            </a: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on and Advocating for the Main Motion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2800" b="1" dirty="0">
                <a:solidFill>
                  <a:prstClr val="black"/>
                </a:solidFill>
                <a:latin typeface="Garamond" panose="02020404030301010803" pitchFamily="18" charset="0"/>
              </a:rPr>
              <a:t>Methods of Voting.</a:t>
            </a: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kumimoji="0" lang="en-US" sz="2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Robert’s </a:t>
            </a:r>
            <a:r>
              <a:rPr kumimoji="0" lang="en-US" sz="2800" b="0" i="1"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Rules of Order </a:t>
            </a:r>
            <a:r>
              <a:rPr kumimoji="0" lang="en-US" sz="2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has several methods of voting, starting with voice votes. The Faculty Senate often votes with an electronic voting machine.</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“They </a:t>
            </a:r>
            <a:r>
              <a:rPr lang="en-US" sz="2800" b="1" dirty="0">
                <a:solidFill>
                  <a:prstClr val="black"/>
                </a:solidFill>
                <a:latin typeface="Garamond" panose="02020404030301010803" pitchFamily="18" charset="0"/>
              </a:rPr>
              <a:t>ayes or noes have it!” </a:t>
            </a:r>
            <a:r>
              <a:rPr lang="en-US" sz="2800" dirty="0">
                <a:solidFill>
                  <a:prstClr val="black"/>
                </a:solidFill>
                <a:latin typeface="Garamond" panose="02020404030301010803" pitchFamily="18" charset="0"/>
              </a:rPr>
              <a:t>Once the vote is complete, the President announces the result to the Faculty Senate.</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Advocacy with Administration.</a:t>
            </a:r>
            <a:r>
              <a:rPr kumimoji="0" lang="en-US" sz="2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r>
              <a:rPr lang="en-US" sz="2800" dirty="0">
                <a:solidFill>
                  <a:prstClr val="black"/>
                </a:solidFill>
                <a:latin typeface="Garamond" panose="02020404030301010803" pitchFamily="18" charset="0"/>
              </a:rPr>
              <a:t>If your Main Motion succeeds, you will then take it back to the administrators to advocate for your recommendation.</a:t>
            </a:r>
            <a:endParaRPr kumimoji="0" lang="en-US" sz="2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Tree>
    <p:extLst>
      <p:ext uri="{BB962C8B-B14F-4D97-AF65-F5344CB8AC3E}">
        <p14:creationId xmlns:p14="http://schemas.microsoft.com/office/powerpoint/2010/main" val="4081738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8905C-E420-DD4B-4A0B-EC06FCE5AB4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7314107-9CE5-1F62-A90B-663426DFB9C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F7DA60C1-3001-B648-0D3F-32534BB32E6B}"/>
              </a:ext>
            </a:extLst>
          </p:cNvPr>
          <p:cNvSpPr>
            <a:spLocks noGrp="1"/>
          </p:cNvSpPr>
          <p:nvPr>
            <p:ph type="title"/>
          </p:nvPr>
        </p:nvSpPr>
        <p:spPr>
          <a:xfrm>
            <a:off x="203200" y="259368"/>
            <a:ext cx="8229600" cy="1143000"/>
          </a:xfrm>
        </p:spPr>
        <p:txBody>
          <a:bodyPr>
            <a:norm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21292119-8ABD-3008-F35D-09E3AAA2F499}"/>
              </a:ext>
            </a:extLst>
          </p:cNvPr>
          <p:cNvSpPr txBox="1"/>
          <p:nvPr/>
        </p:nvSpPr>
        <p:spPr>
          <a:xfrm>
            <a:off x="203199" y="1064290"/>
            <a:ext cx="8810172" cy="224676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4:  Deciding on the Main Motion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indent="-457200">
              <a:buFont typeface="Wingdings" panose="05000000000000000000" pitchFamily="2" charset="2"/>
              <a:buChar char="v"/>
              <a:defRPr/>
            </a:pPr>
            <a:r>
              <a:rPr lang="en-US" sz="2800" b="1">
                <a:solidFill>
                  <a:prstClr val="black"/>
                </a:solidFill>
                <a:latin typeface="Garamond"/>
              </a:rPr>
              <a:t>Dubious about a voice vote</a:t>
            </a:r>
            <a:r>
              <a:rPr kumimoji="0" lang="en-US" sz="2800" b="1" i="0" u="none" strike="noStrike" kern="1200" cap="none" spc="0" normalizeH="0" baseline="0" noProof="0">
                <a:ln>
                  <a:noFill/>
                </a:ln>
                <a:solidFill>
                  <a:prstClr val="black"/>
                </a:solidFill>
                <a:effectLst/>
                <a:uLnTx/>
                <a:uFillTx/>
                <a:latin typeface="Garamond"/>
              </a:rPr>
              <a:t>? </a:t>
            </a:r>
            <a:r>
              <a:rPr lang="en-US" sz="2800">
                <a:solidFill>
                  <a:prstClr val="black"/>
                </a:solidFill>
                <a:latin typeface="Garamond"/>
              </a:rPr>
              <a:t>If a voice vote seems close or you do not believe the outcome as determined by the chair, you can ask to verify the count</a:t>
            </a:r>
            <a:endParaRPr lang="en-US" sz="2800" b="0" i="0" u="none" strike="noStrike" kern="1200" cap="none" spc="0" normalizeH="0" baseline="0" noProof="0">
              <a:ln>
                <a:noFill/>
              </a:ln>
              <a:solidFill>
                <a:prstClr val="black"/>
              </a:solidFill>
              <a:effectLst/>
              <a:uLnTx/>
              <a:uFillTx/>
              <a:latin typeface="Garamond"/>
            </a:endParaRPr>
          </a:p>
        </p:txBody>
      </p:sp>
      <p:sp>
        <p:nvSpPr>
          <p:cNvPr id="2" name="TextBox 1">
            <a:extLst>
              <a:ext uri="{FF2B5EF4-FFF2-40B4-BE49-F238E27FC236}">
                <a16:creationId xmlns:a16="http://schemas.microsoft.com/office/drawing/2014/main" id="{42756A0E-B1C6-A297-ACB6-EDD2BC1F59F2}"/>
              </a:ext>
            </a:extLst>
          </p:cNvPr>
          <p:cNvSpPr txBox="1"/>
          <p:nvPr/>
        </p:nvSpPr>
        <p:spPr>
          <a:xfrm>
            <a:off x="148912" y="3681602"/>
            <a:ext cx="8838161" cy="2616101"/>
          </a:xfrm>
          <a:prstGeom prst="rect">
            <a:avLst/>
          </a:prstGeom>
          <a:noFill/>
        </p:spPr>
        <p:txBody>
          <a:bodyPr wrap="square" lIns="91440" tIns="45720" rIns="91440" bIns="45720" rtlCol="0" anchor="t">
            <a:spAutoFit/>
          </a:bodyPr>
          <a:lstStyle/>
          <a:p>
            <a:pPr algn="ctr">
              <a:defRPr/>
            </a:pPr>
            <a:r>
              <a:rPr lang="en-US" sz="2800" i="1" dirty="0">
                <a:solidFill>
                  <a:prstClr val="black"/>
                </a:solidFill>
                <a:latin typeface="Garamond"/>
              </a:rPr>
              <a:t>You want </a:t>
            </a:r>
            <a:r>
              <a:rPr lang="en-US" sz="2800">
                <a:solidFill>
                  <a:prstClr val="black"/>
                </a:solidFill>
                <a:latin typeface="Garamond"/>
              </a:rPr>
              <a:t>to be Sure of the Vote Totals.</a:t>
            </a:r>
          </a:p>
          <a:p>
            <a:pPr marR="0" lvl="0" algn="ctr" defTabSz="457200" rtl="0" eaLnBrk="1" fontAlgn="auto" latinLnBrk="0" hangingPunct="1">
              <a:lnSpc>
                <a:spcPct val="100000"/>
              </a:lnSpc>
              <a:spcBef>
                <a:spcPts val="0"/>
              </a:spcBef>
              <a:spcAft>
                <a:spcPts val="0"/>
              </a:spcAft>
              <a:buClrTx/>
              <a:buSzTx/>
              <a:tabLst/>
              <a:defRPr/>
            </a:pPr>
            <a:endParaRPr lang="en-US" sz="2400" dirty="0">
              <a:solidFill>
                <a:prstClr val="black"/>
              </a:solidFill>
              <a:latin typeface="Garamond" panose="02020404030301010803" pitchFamily="18" charset="0"/>
            </a:endParaRPr>
          </a:p>
          <a:p>
            <a:pPr algn="ctr">
              <a:defRPr/>
            </a:pPr>
            <a:r>
              <a:rPr lang="en-US" sz="2800" i="1" dirty="0">
                <a:solidFill>
                  <a:prstClr val="black"/>
                </a:solidFill>
                <a:latin typeface="Garamond"/>
              </a:rPr>
              <a:t>You say, </a:t>
            </a:r>
            <a:r>
              <a:rPr lang="en-US" sz="2800" dirty="0">
                <a:solidFill>
                  <a:prstClr val="black"/>
                </a:solidFill>
                <a:latin typeface="Garamond"/>
              </a:rPr>
              <a:t>“</a:t>
            </a:r>
            <a:r>
              <a:rPr lang="en-US" sz="2800" b="1" dirty="0">
                <a:solidFill>
                  <a:prstClr val="black"/>
                </a:solidFill>
                <a:latin typeface="Garamond"/>
              </a:rPr>
              <a:t>Division!</a:t>
            </a:r>
            <a:r>
              <a:rPr lang="en-US" sz="2800" dirty="0">
                <a:solidFill>
                  <a:prstClr val="black"/>
                </a:solidFill>
                <a:latin typeface="Garamond"/>
              </a:rPr>
              <a:t>” or “</a:t>
            </a:r>
            <a:r>
              <a:rPr lang="en-US" sz="2800" b="1" dirty="0">
                <a:solidFill>
                  <a:prstClr val="black"/>
                </a:solidFill>
                <a:latin typeface="Garamond"/>
              </a:rPr>
              <a:t>I move that the vote be counted.</a:t>
            </a:r>
            <a:r>
              <a:rPr lang="en-US" sz="2800" dirty="0">
                <a:solidFill>
                  <a:prstClr val="black"/>
                </a:solidFill>
                <a:latin typeface="Garamond"/>
              </a:rPr>
              <a:t>” Any single member can force the count. It does not need a second. It is undebatable. If called for, a countable method </a:t>
            </a:r>
            <a:r>
              <a:rPr lang="en-US" sz="2800">
                <a:solidFill>
                  <a:prstClr val="black"/>
                </a:solidFill>
                <a:latin typeface="Garamond"/>
              </a:rPr>
              <a:t>must be used for the vote.</a:t>
            </a:r>
          </a:p>
        </p:txBody>
      </p:sp>
      <p:sp>
        <p:nvSpPr>
          <p:cNvPr id="4" name="Rectangle 3">
            <a:extLst>
              <a:ext uri="{FF2B5EF4-FFF2-40B4-BE49-F238E27FC236}">
                <a16:creationId xmlns:a16="http://schemas.microsoft.com/office/drawing/2014/main" id="{0184385E-8DAD-2B8C-06DE-C0B779F8D756}"/>
              </a:ext>
            </a:extLst>
          </p:cNvPr>
          <p:cNvSpPr/>
          <p:nvPr/>
        </p:nvSpPr>
        <p:spPr>
          <a:xfrm>
            <a:off x="0" y="3437021"/>
            <a:ext cx="9144000" cy="233265"/>
          </a:xfrm>
          <a:prstGeom prst="rect">
            <a:avLst/>
          </a:prstGeom>
          <a:solidFill>
            <a:srgbClr val="00489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87194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p:cNvSpPr>
            <a:spLocks noGrp="1"/>
          </p:cNvSpPr>
          <p:nvPr>
            <p:ph type="title"/>
          </p:nvPr>
        </p:nvSpPr>
        <p:spPr>
          <a:xfrm>
            <a:off x="522515" y="687737"/>
            <a:ext cx="8229600" cy="1143000"/>
          </a:xfrm>
        </p:spPr>
        <p:txBody>
          <a:bodyPr>
            <a:normAutofit/>
          </a:bodyPr>
          <a:lstStyle/>
          <a:p>
            <a:r>
              <a:rPr lang="en-US" sz="3200" b="1" dirty="0">
                <a:latin typeface="Garamond" panose="02020404030301010803" pitchFamily="18" charset="0"/>
              </a:rPr>
              <a:t>Parliamentary Inquiries?</a:t>
            </a:r>
            <a:br>
              <a:rPr lang="en-US" sz="3200" b="1" dirty="0">
                <a:latin typeface="Garamond" panose="02020404030301010803" pitchFamily="18" charset="0"/>
              </a:rPr>
            </a:br>
            <a:r>
              <a:rPr lang="en-US" sz="3200" b="1" dirty="0">
                <a:latin typeface="Garamond" panose="02020404030301010803" pitchFamily="18" charset="0"/>
              </a:rPr>
              <a:t>Ask us!</a:t>
            </a:r>
            <a:endParaRPr lang="en-US" sz="3200" dirty="0">
              <a:latin typeface="Garamond" panose="02020404030301010803" pitchFamily="18" charset="0"/>
            </a:endParaRPr>
          </a:p>
        </p:txBody>
      </p:sp>
      <p:sp>
        <p:nvSpPr>
          <p:cNvPr id="5" name="TextBox 4">
            <a:extLst>
              <a:ext uri="{FF2B5EF4-FFF2-40B4-BE49-F238E27FC236}">
                <a16:creationId xmlns:a16="http://schemas.microsoft.com/office/drawing/2014/main" id="{E46BBCA0-9A49-5A13-DCEC-7499E30B74A5}"/>
              </a:ext>
            </a:extLst>
          </p:cNvPr>
          <p:cNvSpPr txBox="1"/>
          <p:nvPr/>
        </p:nvSpPr>
        <p:spPr>
          <a:xfrm>
            <a:off x="1758820" y="2955963"/>
            <a:ext cx="5626359" cy="2554545"/>
          </a:xfrm>
          <a:prstGeom prst="rect">
            <a:avLst/>
          </a:prstGeom>
          <a:noFill/>
        </p:spPr>
        <p:txBody>
          <a:bodyPr wrap="square" lIns="91440" tIns="45720" rIns="91440" bIns="45720" rtlCol="0" anchor="t">
            <a:spAutoFit/>
          </a:bodyPr>
          <a:lstStyle/>
          <a:p>
            <a:pPr algn="ctr"/>
            <a:r>
              <a:rPr lang="en-US" sz="3200" dirty="0">
                <a:latin typeface="Garamond"/>
                <a:hlinkClick r:id="rId3"/>
              </a:rPr>
              <a:t>presfacultysenate@memphis.edu</a:t>
            </a:r>
            <a:endParaRPr lang="en-US" sz="3200" dirty="0">
              <a:latin typeface="Garamond"/>
            </a:endParaRPr>
          </a:p>
          <a:p>
            <a:pPr algn="ctr"/>
            <a:r>
              <a:rPr lang="en-US" sz="3200" dirty="0">
                <a:latin typeface="Garamond" panose="02020404030301010803" pitchFamily="18" charset="0"/>
              </a:rPr>
              <a:t>901-678-2942</a:t>
            </a:r>
          </a:p>
          <a:p>
            <a:pPr algn="ctr"/>
            <a:endParaRPr lang="en-US" sz="3200" dirty="0">
              <a:latin typeface="Garamond" panose="02020404030301010803" pitchFamily="18" charset="0"/>
            </a:endParaRPr>
          </a:p>
          <a:p>
            <a:pPr algn="ctr"/>
            <a:r>
              <a:rPr lang="en-US" sz="3200" dirty="0">
                <a:latin typeface="Garamond"/>
                <a:hlinkClick r:id="rId4"/>
              </a:rPr>
              <a:t>w.alexander@memphis.edu</a:t>
            </a:r>
          </a:p>
          <a:p>
            <a:pPr algn="ctr"/>
            <a:endParaRPr lang="en-US" sz="3200" dirty="0">
              <a:latin typeface="Garamond" panose="02020404030301010803" pitchFamily="18" charset="0"/>
            </a:endParaRPr>
          </a:p>
        </p:txBody>
      </p:sp>
    </p:spTree>
    <p:extLst>
      <p:ext uri="{BB962C8B-B14F-4D97-AF65-F5344CB8AC3E}">
        <p14:creationId xmlns:p14="http://schemas.microsoft.com/office/powerpoint/2010/main" val="1352142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CD139-B51A-75AB-A247-E9403A9F6C4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1CAB890-4AA3-9FA4-9023-3DA6A6B75BA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60ADF46B-C042-B624-13B3-B4B74ED4CC40}"/>
              </a:ext>
            </a:extLst>
          </p:cNvPr>
          <p:cNvSpPr>
            <a:spLocks noGrp="1"/>
          </p:cNvSpPr>
          <p:nvPr>
            <p:ph type="title"/>
          </p:nvPr>
        </p:nvSpPr>
        <p:spPr>
          <a:xfrm>
            <a:off x="457200" y="457200"/>
            <a:ext cx="8229600" cy="1143000"/>
          </a:xfrm>
        </p:spPr>
        <p:txBody>
          <a:bodyPr>
            <a:normAutofit/>
          </a:bodyPr>
          <a:lstStyle/>
          <a:p>
            <a:pPr algn="l"/>
            <a:r>
              <a:rPr lang="en-US" sz="3600" b="1" dirty="0">
                <a:latin typeface="Garamond" panose="02020404030301010803" pitchFamily="18" charset="0"/>
              </a:rPr>
              <a:t>Rights and Responsibilities</a:t>
            </a:r>
          </a:p>
        </p:txBody>
      </p:sp>
      <p:sp>
        <p:nvSpPr>
          <p:cNvPr id="7" name="TextBox 6">
            <a:extLst>
              <a:ext uri="{FF2B5EF4-FFF2-40B4-BE49-F238E27FC236}">
                <a16:creationId xmlns:a16="http://schemas.microsoft.com/office/drawing/2014/main" id="{1CA2FA5E-DF43-3D2A-5C54-11971D15D54A}"/>
              </a:ext>
            </a:extLst>
          </p:cNvPr>
          <p:cNvSpPr txBox="1"/>
          <p:nvPr/>
        </p:nvSpPr>
        <p:spPr>
          <a:xfrm>
            <a:off x="1132358" y="1600200"/>
            <a:ext cx="7010156" cy="4524315"/>
          </a:xfrm>
          <a:prstGeom prst="rect">
            <a:avLst/>
          </a:prstGeom>
          <a:noFill/>
        </p:spPr>
        <p:txBody>
          <a:bodyPr wrap="square">
            <a:spAutoFit/>
          </a:bodyPr>
          <a:lstStyle/>
          <a:p>
            <a:pPr>
              <a:buFont typeface="Wingdings" panose="05000000000000000000" pitchFamily="2" charset="2"/>
              <a:buChar char="v"/>
            </a:pPr>
            <a:r>
              <a:rPr lang="en-US" sz="2400" b="1" dirty="0">
                <a:latin typeface="Garamond" panose="02020404030301010803" pitchFamily="18" charset="0"/>
              </a:rPr>
              <a:t> Attend &amp; Participate in:</a:t>
            </a:r>
          </a:p>
          <a:p>
            <a:pPr lvl="1">
              <a:buFont typeface="Wingdings" panose="05000000000000000000" pitchFamily="2" charset="2"/>
              <a:buChar char="v"/>
            </a:pPr>
            <a:r>
              <a:rPr lang="en-US" sz="2400" b="1" dirty="0">
                <a:latin typeface="Garamond" panose="02020404030301010803" pitchFamily="18" charset="0"/>
              </a:rPr>
              <a:t>Regular meetings. </a:t>
            </a:r>
            <a:r>
              <a:rPr lang="en-US" sz="2400" dirty="0">
                <a:latin typeface="Garamond" panose="02020404030301010803" pitchFamily="18" charset="0"/>
              </a:rPr>
              <a:t>Speak, make motions, vote, ask questions. </a:t>
            </a:r>
          </a:p>
          <a:p>
            <a:pPr lvl="1">
              <a:buFont typeface="Wingdings" panose="05000000000000000000" pitchFamily="2" charset="2"/>
              <a:buChar char="v"/>
            </a:pPr>
            <a:r>
              <a:rPr lang="en-US" sz="2400" b="1" dirty="0">
                <a:latin typeface="Garamond" panose="02020404030301010803" pitchFamily="18" charset="0"/>
              </a:rPr>
              <a:t>Your assigned committee. </a:t>
            </a:r>
            <a:r>
              <a:rPr lang="en-US" sz="2400" dirty="0">
                <a:latin typeface="Garamond" panose="02020404030301010803" pitchFamily="18" charset="0"/>
              </a:rPr>
              <a:t>In these more informal meetings, you’ll have a chance to dig deeper into issues.</a:t>
            </a:r>
          </a:p>
          <a:p>
            <a:pPr lvl="1"/>
            <a:endParaRPr lang="en-US" sz="2400" dirty="0">
              <a:latin typeface="Garamond" panose="02020404030301010803" pitchFamily="18" charset="0"/>
            </a:endParaRPr>
          </a:p>
          <a:p>
            <a:pPr>
              <a:buFont typeface="Wingdings" panose="05000000000000000000" pitchFamily="2" charset="2"/>
              <a:buChar char="v"/>
            </a:pPr>
            <a:r>
              <a:rPr lang="en-US" sz="2400" b="1" dirty="0">
                <a:latin typeface="Garamond" panose="02020404030301010803" pitchFamily="18" charset="0"/>
              </a:rPr>
              <a:t>Report &amp; Listen:</a:t>
            </a:r>
          </a:p>
          <a:p>
            <a:pPr lvl="1">
              <a:buFont typeface="Wingdings" panose="05000000000000000000" pitchFamily="2" charset="2"/>
              <a:buChar char="v"/>
            </a:pPr>
            <a:r>
              <a:rPr lang="en-US" sz="2400" dirty="0">
                <a:latin typeface="Garamond" panose="02020404030301010803" pitchFamily="18" charset="0"/>
              </a:rPr>
              <a:t>Keep your departmental or unit updated on current business in the Faculty Senate.</a:t>
            </a:r>
          </a:p>
          <a:p>
            <a:pPr lvl="1">
              <a:buFont typeface="Wingdings" panose="05000000000000000000" pitchFamily="2" charset="2"/>
              <a:buChar char="v"/>
            </a:pPr>
            <a:r>
              <a:rPr lang="en-US" sz="2400" dirty="0">
                <a:latin typeface="Garamond" panose="02020404030301010803" pitchFamily="18" charset="0"/>
              </a:rPr>
              <a:t>Bring back ideas from your colleagues to the Faculty Senate.</a:t>
            </a:r>
          </a:p>
        </p:txBody>
      </p:sp>
    </p:spTree>
    <p:extLst>
      <p:ext uri="{BB962C8B-B14F-4D97-AF65-F5344CB8AC3E}">
        <p14:creationId xmlns:p14="http://schemas.microsoft.com/office/powerpoint/2010/main" val="154310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B625E-7EC5-479A-DAD9-0395E29AC71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315D294-B36F-A261-34BE-A71D88C67D5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69CE33DC-5EDB-C63C-1E27-076AAE87C642}"/>
              </a:ext>
            </a:extLst>
          </p:cNvPr>
          <p:cNvSpPr>
            <a:spLocks noGrp="1"/>
          </p:cNvSpPr>
          <p:nvPr>
            <p:ph type="title"/>
          </p:nvPr>
        </p:nvSpPr>
        <p:spPr>
          <a:xfrm>
            <a:off x="457200" y="457200"/>
            <a:ext cx="8229600" cy="1143000"/>
          </a:xfrm>
        </p:spPr>
        <p:txBody>
          <a:bodyPr>
            <a:normAutofit/>
          </a:bodyPr>
          <a:lstStyle/>
          <a:p>
            <a:pPr algn="l"/>
            <a:r>
              <a:rPr lang="en-US" sz="3600" b="1" dirty="0">
                <a:latin typeface="Garamond"/>
              </a:rPr>
              <a:t>Rights and Responsibilities </a:t>
            </a:r>
            <a:r>
              <a:rPr lang="en-US" sz="1600" b="1" dirty="0">
                <a:latin typeface="Garamond"/>
              </a:rPr>
              <a:t>(from Articles of </a:t>
            </a:r>
            <a:r>
              <a:rPr lang="en-US" sz="1600" b="1">
                <a:latin typeface="Garamond"/>
              </a:rPr>
              <a:t>Authority)</a:t>
            </a:r>
            <a:endParaRPr lang="en-US" sz="1600" b="1">
              <a:latin typeface="Garamond" panose="02020404030301010803" pitchFamily="18" charset="0"/>
            </a:endParaRPr>
          </a:p>
        </p:txBody>
      </p:sp>
      <p:sp>
        <p:nvSpPr>
          <p:cNvPr id="2" name="TextBox 1">
            <a:extLst>
              <a:ext uri="{FF2B5EF4-FFF2-40B4-BE49-F238E27FC236}">
                <a16:creationId xmlns:a16="http://schemas.microsoft.com/office/drawing/2014/main" id="{ED072586-F184-8BFC-7711-35E32CBA3EBE}"/>
              </a:ext>
            </a:extLst>
          </p:cNvPr>
          <p:cNvSpPr txBox="1"/>
          <p:nvPr/>
        </p:nvSpPr>
        <p:spPr>
          <a:xfrm>
            <a:off x="364867" y="1247248"/>
            <a:ext cx="8518513" cy="52322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b="1" i="0">
                <a:solidFill>
                  <a:srgbClr val="242424"/>
                </a:solidFill>
                <a:latin typeface="Proxima Nova"/>
                <a:ea typeface="Proxima Nova"/>
                <a:cs typeface="Proxima Nova"/>
              </a:rPr>
              <a:t>Section 3. MEMBERSHIP</a:t>
            </a:r>
          </a:p>
          <a:p>
            <a:pPr algn="l"/>
            <a:r>
              <a:rPr lang="en-US" sz="1100" b="0" i="0">
                <a:solidFill>
                  <a:srgbClr val="242424"/>
                </a:solidFill>
                <a:latin typeface="Proxima Nova"/>
                <a:ea typeface="Proxima Nova"/>
                <a:cs typeface="Proxima Nova"/>
              </a:rPr>
              <a:t>The Faculty Senate shall consist of elected members.</a:t>
            </a:r>
          </a:p>
          <a:p>
            <a:pPr algn="l">
              <a:buFont typeface=""/>
              <a:buChar char="•"/>
            </a:pPr>
            <a:r>
              <a:rPr lang="en-US" sz="1100" b="0" i="0">
                <a:solidFill>
                  <a:srgbClr val="242424"/>
                </a:solidFill>
                <a:latin typeface="Proxima Nova"/>
                <a:ea typeface="Proxima Nova"/>
                <a:cs typeface="Proxima Nova"/>
              </a:rPr>
              <a:t>Eligibility</a:t>
            </a:r>
            <a:br>
              <a:rPr lang="en-US" sz="1100" b="0" i="0" dirty="0">
                <a:latin typeface="Proxima Nova"/>
                <a:ea typeface="Proxima Nova"/>
                <a:cs typeface="Proxima Nova"/>
              </a:rPr>
            </a:br>
            <a:r>
              <a:rPr lang="en-US" sz="1100" b="0" i="0">
                <a:solidFill>
                  <a:srgbClr val="242424"/>
                </a:solidFill>
                <a:latin typeface="Proxima Nova"/>
                <a:ea typeface="Proxima Nova"/>
                <a:cs typeface="Proxima Nova"/>
              </a:rPr>
              <a:t>Eligible faculty shall hold an academic appointment, whose sole duties are teaching, research, or library service. Further, the faculty member must have served in that position for at least two years.</a:t>
            </a:r>
          </a:p>
          <a:p>
            <a:pPr algn="l">
              <a:buFont typeface=""/>
              <a:buChar char="•"/>
            </a:pPr>
            <a:r>
              <a:rPr lang="en-US" sz="1100" b="0" i="0">
                <a:solidFill>
                  <a:srgbClr val="242424"/>
                </a:solidFill>
                <a:latin typeface="Proxima Nova"/>
                <a:ea typeface="Proxima Nova"/>
                <a:cs typeface="Proxima Nova"/>
              </a:rPr>
              <a:t>Term of Office</a:t>
            </a:r>
            <a:br>
              <a:rPr lang="en-US" sz="1100" b="0" i="0" dirty="0">
                <a:latin typeface="Proxima Nova"/>
                <a:ea typeface="Proxima Nova"/>
                <a:cs typeface="Proxima Nova"/>
              </a:rPr>
            </a:br>
            <a:r>
              <a:rPr lang="en-US" sz="1100" b="0" i="0">
                <a:solidFill>
                  <a:srgbClr val="242424"/>
                </a:solidFill>
                <a:latin typeface="Proxima Nova"/>
                <a:ea typeface="Proxima Nova"/>
                <a:cs typeface="Proxima Nova"/>
              </a:rPr>
              <a:t>The term of office for an elected member of the Senate shall be two years.</a:t>
            </a:r>
          </a:p>
          <a:p>
            <a:pPr marL="228600" indent="-228600" algn="l">
              <a:buFont typeface=""/>
              <a:buChar char="•"/>
            </a:pPr>
            <a:r>
              <a:rPr lang="en-US" sz="1100" b="0" i="0">
                <a:solidFill>
                  <a:srgbClr val="242424"/>
                </a:solidFill>
                <a:latin typeface="Proxima Nova"/>
                <a:ea typeface="Proxima Nova"/>
                <a:cs typeface="Proxima Nova"/>
              </a:rPr>
              <a:t>Recognition of Service</a:t>
            </a:r>
          </a:p>
          <a:p>
            <a:pPr marL="228600" lvl="1" indent="-228600" algn="l">
              <a:buFont typeface=""/>
              <a:buChar char="•"/>
            </a:pPr>
            <a:r>
              <a:rPr lang="en-US" sz="1100" b="0" i="0" dirty="0">
                <a:solidFill>
                  <a:srgbClr val="242424"/>
                </a:solidFill>
                <a:latin typeface="Proxima Nova"/>
                <a:ea typeface="Proxima Nova"/>
                <a:cs typeface="Proxima Nova"/>
              </a:rPr>
              <a:t>The President and the Secretary of the Senate shall receive from the University, not their departments, at least one three hour course equivalent release time each semester in order to perform Senate duties.</a:t>
            </a:r>
          </a:p>
          <a:p>
            <a:pPr marL="228600" lvl="1" indent="-228600" algn="l">
              <a:buFont typeface=""/>
              <a:buChar char="•"/>
            </a:pPr>
            <a:r>
              <a:rPr lang="en-US" b="0" i="0">
                <a:solidFill>
                  <a:srgbClr val="242424"/>
                </a:solidFill>
                <a:latin typeface="Proxima Nova"/>
                <a:ea typeface="Proxima Nova"/>
                <a:cs typeface="Proxima Nova"/>
              </a:rPr>
              <a:t>Senators shall be recognized for their participation in the Senate by being relieved of all departmental committee duties unless they voluntarily decide otherwise. Service in the Faculty Senate shall be acknowledged as University service.</a:t>
            </a:r>
          </a:p>
          <a:p>
            <a:pPr marL="228600" indent="-228600" algn="l">
              <a:buFont typeface=""/>
              <a:buChar char="•"/>
            </a:pPr>
            <a:r>
              <a:rPr lang="en-US" sz="1100" b="0" i="0">
                <a:solidFill>
                  <a:srgbClr val="242424"/>
                </a:solidFill>
                <a:latin typeface="Proxima Nova"/>
                <a:ea typeface="Proxima Nova"/>
                <a:cs typeface="Proxima Nova"/>
              </a:rPr>
              <a:t>Representation</a:t>
            </a:r>
          </a:p>
          <a:p>
            <a:pPr marL="228600" lvl="1" indent="-228600" algn="l">
              <a:buFont typeface=""/>
              <a:buChar char="•"/>
            </a:pPr>
            <a:r>
              <a:rPr lang="en-US" sz="1100" b="0" i="0">
                <a:solidFill>
                  <a:srgbClr val="242424"/>
                </a:solidFill>
                <a:latin typeface="Proxima Nova"/>
                <a:ea typeface="Proxima Nova"/>
                <a:cs typeface="Proxima Nova"/>
              </a:rPr>
              <a:t>The Faculty Senate shall consist of members elected by and within the University Libraries, departments and schools within colleges, departments within schools, and schools and colleges without departments. Each entity shall be entitled to one Senator.</a:t>
            </a:r>
          </a:p>
          <a:p>
            <a:pPr marL="228600" lvl="1" indent="-228600" algn="l">
              <a:buFont typeface=""/>
              <a:buChar char="•"/>
            </a:pPr>
            <a:r>
              <a:rPr lang="en-US" sz="1100" b="0" i="0">
                <a:solidFill>
                  <a:srgbClr val="242424"/>
                </a:solidFill>
                <a:latin typeface="Proxima Nova"/>
                <a:ea typeface="Proxima Nova"/>
                <a:cs typeface="Proxima Nova"/>
              </a:rPr>
              <a:t>ROTC-Aerospace, ROTC-Army, and ROTC-Navy shall be grouped into one entity and shall be entitled to one representative.</a:t>
            </a:r>
          </a:p>
          <a:p>
            <a:pPr marL="228600" lvl="1" indent="-228600" algn="l">
              <a:buFont typeface=""/>
              <a:buChar char="•"/>
            </a:pPr>
            <a:r>
              <a:rPr lang="en-US" sz="1100" b="0" i="0">
                <a:solidFill>
                  <a:srgbClr val="242424"/>
                </a:solidFill>
                <a:latin typeface="Proxima Nova"/>
                <a:ea typeface="Proxima Nova"/>
                <a:cs typeface="Proxima Nova"/>
              </a:rPr>
              <a:t>Any new entity shall attain faculty Senate representation in the first Faculty Senate election following its organization.</a:t>
            </a:r>
          </a:p>
          <a:p>
            <a:pPr algn="l">
              <a:buFont typeface=""/>
              <a:buChar char="•"/>
            </a:pPr>
            <a:r>
              <a:rPr lang="en-US" b="0" i="0">
                <a:solidFill>
                  <a:srgbClr val="242424"/>
                </a:solidFill>
                <a:latin typeface="Proxima Nova"/>
                <a:ea typeface="Proxima Nova"/>
                <a:cs typeface="Proxima Nova"/>
              </a:rPr>
              <a:t>Senator Responsibility</a:t>
            </a:r>
            <a:br>
              <a:rPr lang="en-US" b="0" i="0" dirty="0">
                <a:latin typeface="Proxima Nova"/>
                <a:ea typeface="Proxima Nova"/>
                <a:cs typeface="Proxima Nova"/>
              </a:rPr>
            </a:br>
            <a:r>
              <a:rPr lang="en-US" b="0" i="0">
                <a:solidFill>
                  <a:srgbClr val="242424"/>
                </a:solidFill>
                <a:latin typeface="Proxima Nova"/>
                <a:ea typeface="Proxima Nova"/>
                <a:cs typeface="Proxima Nova"/>
              </a:rPr>
              <a:t>It is the responsibility of each Senator to attend meetings of the Senate and, in the event of an absence, to ensure that the Senator's department, independent unit or area is adequately represented.</a:t>
            </a:r>
          </a:p>
          <a:p>
            <a:pPr algn="ctr"/>
            <a:endParaRPr lang="en-US"/>
          </a:p>
        </p:txBody>
      </p:sp>
    </p:spTree>
    <p:extLst>
      <p:ext uri="{BB962C8B-B14F-4D97-AF65-F5344CB8AC3E}">
        <p14:creationId xmlns:p14="http://schemas.microsoft.com/office/powerpoint/2010/main" val="33016580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83C8B-1EB1-1C72-A21D-97BC8EB6E80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7074A84-44E6-EE55-E4B4-E89EEFB6AE7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0835B5C2-6392-C9C7-F7D8-7DF4CC0D28D1}"/>
              </a:ext>
            </a:extLst>
          </p:cNvPr>
          <p:cNvSpPr>
            <a:spLocks noGrp="1"/>
          </p:cNvSpPr>
          <p:nvPr>
            <p:ph type="title"/>
          </p:nvPr>
        </p:nvSpPr>
        <p:spPr>
          <a:xfrm>
            <a:off x="457200" y="457200"/>
            <a:ext cx="8229600" cy="1143000"/>
          </a:xfrm>
        </p:spPr>
        <p:txBody>
          <a:bodyPr>
            <a:noAutofit/>
          </a:bodyPr>
          <a:lstStyle/>
          <a:p>
            <a:pPr algn="l"/>
            <a:r>
              <a:rPr lang="en-US" sz="3600" b="1" dirty="0">
                <a:latin typeface="Garamond" panose="02020404030301010803" pitchFamily="18" charset="0"/>
              </a:rPr>
              <a:t>Drafting and Submitting Your Motion</a:t>
            </a:r>
          </a:p>
        </p:txBody>
      </p:sp>
      <p:pic>
        <p:nvPicPr>
          <p:cNvPr id="10" name="Picture 9" descr="A close-up of a document&#10;&#10;AI-generated content may be incorrect.">
            <a:extLst>
              <a:ext uri="{FF2B5EF4-FFF2-40B4-BE49-F238E27FC236}">
                <a16:creationId xmlns:a16="http://schemas.microsoft.com/office/drawing/2014/main" id="{CF2C6C30-F7A6-0EC4-386A-76DA3F88D210}"/>
              </a:ext>
            </a:extLst>
          </p:cNvPr>
          <p:cNvPicPr>
            <a:picLocks noChangeAspect="1"/>
          </p:cNvPicPr>
          <p:nvPr/>
        </p:nvPicPr>
        <p:blipFill>
          <a:blip r:embed="rId3"/>
          <a:srcRect l="4935" t="1928" r="3335" b="2789"/>
          <a:stretch>
            <a:fillRect/>
          </a:stretch>
        </p:blipFill>
        <p:spPr>
          <a:xfrm>
            <a:off x="348343" y="1393372"/>
            <a:ext cx="3450771" cy="4638741"/>
          </a:xfrm>
          <a:prstGeom prst="rect">
            <a:avLst/>
          </a:prstGeom>
        </p:spPr>
      </p:pic>
      <p:sp>
        <p:nvSpPr>
          <p:cNvPr id="14" name="TextBox 13">
            <a:extLst>
              <a:ext uri="{FF2B5EF4-FFF2-40B4-BE49-F238E27FC236}">
                <a16:creationId xmlns:a16="http://schemas.microsoft.com/office/drawing/2014/main" id="{8C874FB6-9543-462A-A85E-36FFE6CC2483}"/>
              </a:ext>
            </a:extLst>
          </p:cNvPr>
          <p:cNvSpPr txBox="1"/>
          <p:nvPr/>
        </p:nvSpPr>
        <p:spPr>
          <a:xfrm>
            <a:off x="4090162" y="2097454"/>
            <a:ext cx="4635500" cy="646331"/>
          </a:xfrm>
          <a:prstGeom prst="rect">
            <a:avLst/>
          </a:prstGeom>
          <a:noFill/>
        </p:spPr>
        <p:txBody>
          <a:bodyPr wrap="square">
            <a:spAutoFit/>
          </a:bodyPr>
          <a:lstStyle/>
          <a:p>
            <a:pPr>
              <a:buFont typeface="Wingdings" panose="05000000000000000000" pitchFamily="2" charset="2"/>
              <a:buChar char="v"/>
            </a:pPr>
            <a:r>
              <a:rPr lang="en-US" b="1" dirty="0">
                <a:latin typeface="Garamond" panose="02020404030301010803" pitchFamily="18" charset="0"/>
              </a:rPr>
              <a:t>Whereas clauses </a:t>
            </a:r>
            <a:r>
              <a:rPr lang="en-US" dirty="0">
                <a:latin typeface="Garamond" panose="02020404030301010803" pitchFamily="18" charset="0"/>
              </a:rPr>
              <a:t>provide the information and background supporting your recommendation.</a:t>
            </a:r>
          </a:p>
        </p:txBody>
      </p:sp>
      <p:sp>
        <p:nvSpPr>
          <p:cNvPr id="16" name="TextBox 15">
            <a:extLst>
              <a:ext uri="{FF2B5EF4-FFF2-40B4-BE49-F238E27FC236}">
                <a16:creationId xmlns:a16="http://schemas.microsoft.com/office/drawing/2014/main" id="{30797ABC-D603-A24E-F08C-7CDED68393C1}"/>
              </a:ext>
            </a:extLst>
          </p:cNvPr>
          <p:cNvSpPr txBox="1"/>
          <p:nvPr/>
        </p:nvSpPr>
        <p:spPr>
          <a:xfrm>
            <a:off x="4090162" y="3110915"/>
            <a:ext cx="4663440" cy="646331"/>
          </a:xfrm>
          <a:prstGeom prst="rect">
            <a:avLst/>
          </a:prstGeom>
          <a:noFill/>
        </p:spPr>
        <p:txBody>
          <a:bodyPr wrap="square">
            <a:spAutoFit/>
          </a:bodyPr>
          <a:lstStyle/>
          <a:p>
            <a:pPr>
              <a:buFont typeface="Wingdings" panose="05000000000000000000" pitchFamily="2" charset="2"/>
              <a:buChar char="v"/>
            </a:pPr>
            <a:r>
              <a:rPr lang="en-US" b="1" dirty="0">
                <a:latin typeface="Garamond" panose="02020404030301010803" pitchFamily="18" charset="0"/>
              </a:rPr>
              <a:t>Resolved clauses </a:t>
            </a:r>
            <a:r>
              <a:rPr lang="en-US" dirty="0">
                <a:latin typeface="Garamond" panose="02020404030301010803" pitchFamily="18" charset="0"/>
              </a:rPr>
              <a:t>state what it is you want the Senate to recommend.</a:t>
            </a:r>
          </a:p>
        </p:txBody>
      </p:sp>
      <p:sp>
        <p:nvSpPr>
          <p:cNvPr id="18" name="TextBox 17">
            <a:extLst>
              <a:ext uri="{FF2B5EF4-FFF2-40B4-BE49-F238E27FC236}">
                <a16:creationId xmlns:a16="http://schemas.microsoft.com/office/drawing/2014/main" id="{FF330BDA-14EC-65DC-21B5-C4336E129999}"/>
              </a:ext>
            </a:extLst>
          </p:cNvPr>
          <p:cNvSpPr txBox="1"/>
          <p:nvPr/>
        </p:nvSpPr>
        <p:spPr>
          <a:xfrm>
            <a:off x="4147457" y="4124376"/>
            <a:ext cx="4663440" cy="923330"/>
          </a:xfrm>
          <a:prstGeom prst="rect">
            <a:avLst/>
          </a:prstGeom>
          <a:noFill/>
        </p:spPr>
        <p:txBody>
          <a:bodyPr wrap="square">
            <a:spAutoFit/>
          </a:bodyPr>
          <a:lstStyle/>
          <a:p>
            <a:pPr>
              <a:buFont typeface="Wingdings" panose="05000000000000000000" pitchFamily="2" charset="2"/>
              <a:buChar char="v"/>
            </a:pPr>
            <a:r>
              <a:rPr lang="en-US" b="1" dirty="0">
                <a:latin typeface="Garamond" panose="02020404030301010803" pitchFamily="18" charset="0"/>
              </a:rPr>
              <a:t>Recipients</a:t>
            </a:r>
            <a:r>
              <a:rPr lang="en-US" dirty="0">
                <a:latin typeface="Garamond" panose="02020404030301010803" pitchFamily="18" charset="0"/>
              </a:rPr>
              <a:t> should include the administrators and others to whom your proposed recommendation would be directed for action.</a:t>
            </a:r>
          </a:p>
        </p:txBody>
      </p:sp>
      <p:sp>
        <p:nvSpPr>
          <p:cNvPr id="20" name="TextBox 19">
            <a:extLst>
              <a:ext uri="{FF2B5EF4-FFF2-40B4-BE49-F238E27FC236}">
                <a16:creationId xmlns:a16="http://schemas.microsoft.com/office/drawing/2014/main" id="{4805AC7A-3EDC-DAFE-D8B4-54996C2973FD}"/>
              </a:ext>
            </a:extLst>
          </p:cNvPr>
          <p:cNvSpPr txBox="1"/>
          <p:nvPr/>
        </p:nvSpPr>
        <p:spPr>
          <a:xfrm>
            <a:off x="4023360" y="1498600"/>
            <a:ext cx="4663440" cy="400110"/>
          </a:xfrm>
          <a:prstGeom prst="rect">
            <a:avLst/>
          </a:prstGeom>
          <a:noFill/>
        </p:spPr>
        <p:txBody>
          <a:bodyPr wrap="square">
            <a:spAutoFit/>
          </a:bodyPr>
          <a:lstStyle/>
          <a:p>
            <a:pPr marL="0" indent="0">
              <a:buNone/>
            </a:pPr>
            <a:r>
              <a:rPr lang="en-US" sz="2000" b="1" dirty="0">
                <a:latin typeface="Garamond" panose="02020404030301010803" pitchFamily="18" charset="0"/>
              </a:rPr>
              <a:t>Parts of a Faculty Senate Motion:</a:t>
            </a:r>
          </a:p>
        </p:txBody>
      </p:sp>
    </p:spTree>
    <p:extLst>
      <p:ext uri="{BB962C8B-B14F-4D97-AF65-F5344CB8AC3E}">
        <p14:creationId xmlns:p14="http://schemas.microsoft.com/office/powerpoint/2010/main" val="103505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D7C14-FA37-0EFC-3757-FB1AD212293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C425313-A075-6887-0A05-3994E9F62D2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D415AD80-0F4B-B403-5470-F8E711E199EC}"/>
              </a:ext>
            </a:extLst>
          </p:cNvPr>
          <p:cNvSpPr>
            <a:spLocks noGrp="1"/>
          </p:cNvSpPr>
          <p:nvPr>
            <p:ph type="title"/>
          </p:nvPr>
        </p:nvSpPr>
        <p:spPr>
          <a:xfrm>
            <a:off x="457200" y="457200"/>
            <a:ext cx="8229600" cy="1143000"/>
          </a:xfrm>
        </p:spPr>
        <p:txBody>
          <a:bodyPr>
            <a:noAutofit/>
          </a:bodyPr>
          <a:lstStyle/>
          <a:p>
            <a:pPr algn="l"/>
            <a:r>
              <a:rPr lang="en-US" sz="3600" b="1" dirty="0">
                <a:latin typeface="Garamond" panose="02020404030301010803" pitchFamily="18" charset="0"/>
              </a:rPr>
              <a:t>Drafting and Submitting Your Motion</a:t>
            </a:r>
          </a:p>
        </p:txBody>
      </p:sp>
      <p:sp>
        <p:nvSpPr>
          <p:cNvPr id="7" name="TextBox 6">
            <a:extLst>
              <a:ext uri="{FF2B5EF4-FFF2-40B4-BE49-F238E27FC236}">
                <a16:creationId xmlns:a16="http://schemas.microsoft.com/office/drawing/2014/main" id="{9F9366D4-F0DC-9775-436F-4BFECE251EAF}"/>
              </a:ext>
            </a:extLst>
          </p:cNvPr>
          <p:cNvSpPr txBox="1"/>
          <p:nvPr/>
        </p:nvSpPr>
        <p:spPr>
          <a:xfrm>
            <a:off x="615950" y="2057400"/>
            <a:ext cx="7912100" cy="4031873"/>
          </a:xfrm>
          <a:prstGeom prst="rect">
            <a:avLst/>
          </a:prstGeom>
          <a:noFill/>
        </p:spPr>
        <p:txBody>
          <a:bodyPr wrap="square">
            <a:spAutoFit/>
          </a:bodyPr>
          <a:lstStyle/>
          <a:p>
            <a:pPr algn="just"/>
            <a:r>
              <a:rPr lang="en-US" sz="3200" dirty="0">
                <a:latin typeface="Garamond" panose="02020404030301010803" pitchFamily="18" charset="0"/>
              </a:rPr>
              <a:t>“Any member of the Senate may submit to the Executive Committee items, including motions, no later than 10 days in advance of the Faculty Senate meeting at which the item is to be considered.” </a:t>
            </a:r>
          </a:p>
          <a:p>
            <a:pPr algn="just"/>
            <a:endParaRPr lang="en-US" sz="2800" dirty="0">
              <a:latin typeface="Garamond" panose="02020404030301010803" pitchFamily="18" charset="0"/>
            </a:endParaRPr>
          </a:p>
          <a:p>
            <a:pPr marL="914400" lvl="1" indent="-457200" algn="just">
              <a:buFontTx/>
              <a:buChar char="-"/>
            </a:pPr>
            <a:r>
              <a:rPr lang="en-US" sz="3200" dirty="0">
                <a:latin typeface="Garamond" panose="02020404030301010803" pitchFamily="18" charset="0"/>
              </a:rPr>
              <a:t>Special Rules of Order, Faculty Senate Articles of Authority</a:t>
            </a:r>
          </a:p>
        </p:txBody>
      </p:sp>
      <p:sp>
        <p:nvSpPr>
          <p:cNvPr id="8" name="TextBox 7">
            <a:extLst>
              <a:ext uri="{FF2B5EF4-FFF2-40B4-BE49-F238E27FC236}">
                <a16:creationId xmlns:a16="http://schemas.microsoft.com/office/drawing/2014/main" id="{09F4EF33-BB9B-5DE4-EF6A-BC57D55E3CB0}"/>
              </a:ext>
            </a:extLst>
          </p:cNvPr>
          <p:cNvSpPr txBox="1"/>
          <p:nvPr/>
        </p:nvSpPr>
        <p:spPr>
          <a:xfrm>
            <a:off x="615950" y="1498600"/>
            <a:ext cx="4663440" cy="400110"/>
          </a:xfrm>
          <a:prstGeom prst="rect">
            <a:avLst/>
          </a:prstGeom>
          <a:noFill/>
        </p:spPr>
        <p:txBody>
          <a:bodyPr wrap="square">
            <a:spAutoFit/>
          </a:bodyPr>
          <a:lstStyle/>
          <a:p>
            <a:pPr marL="0" indent="0">
              <a:buNone/>
            </a:pPr>
            <a:r>
              <a:rPr lang="en-US" sz="2000" b="1" dirty="0">
                <a:latin typeface="Garamond" panose="02020404030301010803" pitchFamily="18" charset="0"/>
              </a:rPr>
              <a:t>Rules for Submission of a Main Motion:</a:t>
            </a:r>
          </a:p>
        </p:txBody>
      </p:sp>
    </p:spTree>
    <p:extLst>
      <p:ext uri="{BB962C8B-B14F-4D97-AF65-F5344CB8AC3E}">
        <p14:creationId xmlns:p14="http://schemas.microsoft.com/office/powerpoint/2010/main" val="188600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BF07F-E40D-C53C-2393-FB585A89F62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C3DBE6B-760C-E155-C005-972817A2977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E3BCF010-47EE-A0CE-304D-EBCEB484425D}"/>
              </a:ext>
            </a:extLst>
          </p:cNvPr>
          <p:cNvSpPr>
            <a:spLocks noGrp="1"/>
          </p:cNvSpPr>
          <p:nvPr>
            <p:ph type="title"/>
          </p:nvPr>
        </p:nvSpPr>
        <p:spPr>
          <a:xfrm>
            <a:off x="368300" y="457200"/>
            <a:ext cx="8229600" cy="1143000"/>
          </a:xfrm>
        </p:spPr>
        <p:txBody>
          <a:bodyPr>
            <a:norm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4712CA92-B92D-6D99-1CCF-B8708BD3B3E2}"/>
              </a:ext>
            </a:extLst>
          </p:cNvPr>
          <p:cNvSpPr txBox="1"/>
          <p:nvPr/>
        </p:nvSpPr>
        <p:spPr>
          <a:xfrm>
            <a:off x="368300" y="1586130"/>
            <a:ext cx="8407400" cy="3539430"/>
          </a:xfrm>
          <a:prstGeom prst="rect">
            <a:avLst/>
          </a:prstGeom>
          <a:noFill/>
        </p:spPr>
        <p:txBody>
          <a:bodyPr wrap="square" rtlCol="0">
            <a:spAutoFit/>
          </a:bodyPr>
          <a:lstStyle/>
          <a:p>
            <a:r>
              <a:rPr lang="en-US" sz="2800" b="1" dirty="0">
                <a:latin typeface="Garamond" panose="02020404030301010803" pitchFamily="18" charset="0"/>
              </a:rPr>
              <a:t>Step 1: Introduction of the Motion</a:t>
            </a:r>
          </a:p>
          <a:p>
            <a:endParaRPr lang="en-US" sz="2800" b="1" dirty="0">
              <a:latin typeface="Garamond" panose="02020404030301010803" pitchFamily="18" charset="0"/>
            </a:endParaRPr>
          </a:p>
          <a:p>
            <a:pPr marL="285750" indent="-285750">
              <a:buFont typeface="Wingdings" panose="05000000000000000000" pitchFamily="2" charset="2"/>
              <a:buChar char="v"/>
            </a:pPr>
            <a:r>
              <a:rPr lang="en-US" sz="2800" dirty="0">
                <a:latin typeface="Garamond" panose="02020404030301010803" pitchFamily="18" charset="0"/>
              </a:rPr>
              <a:t>The President states the motion, putting it the hands of the Senate.</a:t>
            </a:r>
          </a:p>
          <a:p>
            <a:pPr marL="285750" indent="-285750">
              <a:buFont typeface="Wingdings" panose="05000000000000000000" pitchFamily="2" charset="2"/>
              <a:buChar char="v"/>
            </a:pPr>
            <a:r>
              <a:rPr lang="en-US" sz="2800" dirty="0">
                <a:latin typeface="Garamond" panose="02020404030301010803" pitchFamily="18" charset="0"/>
              </a:rPr>
              <a:t>You (as the motion’s sponsor) get to speak first in debate to explain the purpose of your motion.</a:t>
            </a:r>
          </a:p>
          <a:p>
            <a:pPr marL="285750" indent="-285750">
              <a:buFont typeface="Wingdings" panose="05000000000000000000" pitchFamily="2" charset="2"/>
              <a:buChar char="v"/>
            </a:pPr>
            <a:r>
              <a:rPr lang="en-US" sz="2800" dirty="0">
                <a:latin typeface="Garamond" panose="02020404030301010803" pitchFamily="18" charset="0"/>
              </a:rPr>
              <a:t>After that, your motion formally belongs to the Faculty Senate to consider, amend, and dispose of.</a:t>
            </a:r>
          </a:p>
        </p:txBody>
      </p:sp>
    </p:spTree>
    <p:extLst>
      <p:ext uri="{BB962C8B-B14F-4D97-AF65-F5344CB8AC3E}">
        <p14:creationId xmlns:p14="http://schemas.microsoft.com/office/powerpoint/2010/main" val="309419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1798C-A121-6C65-5121-06856F9D913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C51EA90-314E-6B79-3DFD-649E3CA6DA2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322615F7-DBB9-971D-6E21-C21618CC3028}"/>
              </a:ext>
            </a:extLst>
          </p:cNvPr>
          <p:cNvSpPr>
            <a:spLocks noGrp="1"/>
          </p:cNvSpPr>
          <p:nvPr>
            <p:ph type="title"/>
          </p:nvPr>
        </p:nvSpPr>
        <p:spPr>
          <a:xfrm>
            <a:off x="215900" y="366017"/>
            <a:ext cx="8229600" cy="954206"/>
          </a:xfrm>
        </p:spPr>
        <p:txBody>
          <a:bodyPr>
            <a:norm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EC57E6FF-2D1B-8042-14D0-BF9B43381A17}"/>
              </a:ext>
            </a:extLst>
          </p:cNvPr>
          <p:cNvSpPr txBox="1"/>
          <p:nvPr/>
        </p:nvSpPr>
        <p:spPr>
          <a:xfrm>
            <a:off x="206645" y="1052551"/>
            <a:ext cx="8737600" cy="3970318"/>
          </a:xfrm>
          <a:prstGeom prst="rect">
            <a:avLst/>
          </a:prstGeom>
          <a:noFill/>
        </p:spPr>
        <p:txBody>
          <a:bodyPr wrap="square" lIns="91440" tIns="45720" rIns="91440" bIns="45720" rtlCol="0" anchor="t">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2: Debate on the Motion</a:t>
            </a:r>
          </a:p>
          <a:p>
            <a:pPr marL="457200" marR="0" lvl="0" indent="-457200"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1" i="0" u="none" strike="noStrike" kern="1200" cap="none" spc="0" normalizeH="0" baseline="0" noProof="0" dirty="0">
                <a:ln>
                  <a:noFill/>
                </a:ln>
                <a:solidFill>
                  <a:prstClr val="black"/>
                </a:solidFill>
                <a:effectLst/>
                <a:uLnTx/>
                <a:uFillTx/>
                <a:latin typeface="Garamond"/>
              </a:rPr>
              <a:t>To Debate, Be Recognized. </a:t>
            </a:r>
            <a:r>
              <a:rPr kumimoji="0" lang="en-US" sz="2800" b="0" i="0" u="none" strike="noStrike" kern="1200" cap="none" spc="0" normalizeH="0" baseline="0" noProof="0" dirty="0">
                <a:ln>
                  <a:noFill/>
                </a:ln>
                <a:solidFill>
                  <a:prstClr val="black"/>
                </a:solidFill>
                <a:effectLst/>
                <a:uLnTx/>
                <a:uFillTx/>
                <a:latin typeface="Garamond"/>
              </a:rPr>
              <a:t>Raise your hand to be </a:t>
            </a:r>
            <a:r>
              <a:rPr kumimoji="0" lang="en-US" sz="2800" b="0" i="0" u="none" strike="noStrike" kern="1200" cap="none" spc="0" normalizeH="0" baseline="0" noProof="0">
                <a:ln>
                  <a:noFill/>
                </a:ln>
                <a:solidFill>
                  <a:prstClr val="black"/>
                </a:solidFill>
                <a:effectLst/>
                <a:uLnTx/>
                <a:uFillTx/>
                <a:latin typeface="Garamond"/>
              </a:rPr>
              <a:t>recognized by the President.</a:t>
            </a:r>
            <a:endParaRPr lang="en-US" sz="2800" b="0" i="0" u="none" strike="noStrike" kern="1200" cap="none" spc="0" normalizeH="0" baseline="0" noProof="0">
              <a:ln>
                <a:noFill/>
              </a:ln>
              <a:solidFill>
                <a:prstClr val="black"/>
              </a:solidFill>
              <a:effectLst/>
              <a:uLnTx/>
              <a:uFillTx/>
              <a:latin typeface="Garamond"/>
            </a:endParaRPr>
          </a:p>
          <a:p>
            <a:pPr marL="457200" marR="0" lvl="0" indent="-457200"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State Your Name and Unit. </a:t>
            </a:r>
          </a:p>
          <a:p>
            <a:pPr lvl="1"/>
            <a:r>
              <a:rPr kumimoji="0" lang="en-US" sz="2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“Brad Dixon, Department of History.”</a:t>
            </a:r>
          </a:p>
          <a:p>
            <a:pPr marL="457200" indent="-457200">
              <a:buFont typeface="Wingdings" panose="05000000000000000000" pitchFamily="2" charset="2"/>
              <a:buChar char="v"/>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Address the President. </a:t>
            </a:r>
            <a:r>
              <a:rPr kumimoji="0" lang="en-US" sz="280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“Madam President, I rise to…”</a:t>
            </a:r>
          </a:p>
          <a:p>
            <a:pPr marL="457200" indent="-457200">
              <a:buFont typeface="Wingdings" panose="05000000000000000000" pitchFamily="2" charset="2"/>
              <a:buChar char="v"/>
            </a:pPr>
            <a:r>
              <a:rPr lang="en-US" sz="2800" b="1" dirty="0">
                <a:solidFill>
                  <a:prstClr val="black"/>
                </a:solidFill>
                <a:latin typeface="Garamond"/>
              </a:rPr>
              <a:t>Keep it Germane and Courteous. </a:t>
            </a:r>
            <a:r>
              <a:rPr lang="en-US" sz="2800" dirty="0">
                <a:solidFill>
                  <a:prstClr val="black"/>
                </a:solidFill>
                <a:latin typeface="Garamond"/>
              </a:rPr>
              <a:t>Make your remarks relevant to the matter at hand. Be courteous and avoid </a:t>
            </a:r>
            <a:r>
              <a:rPr lang="en-US" sz="2800">
                <a:solidFill>
                  <a:prstClr val="black"/>
                </a:solidFill>
                <a:latin typeface="Garamond"/>
              </a:rPr>
              <a:t>personalities. </a:t>
            </a:r>
            <a:endParaRPr lang="en-US" sz="2800" i="0" u="none" strike="noStrike" kern="1200" cap="none" spc="0" normalizeH="0" baseline="0" noProof="0">
              <a:ln>
                <a:noFill/>
              </a:ln>
              <a:solidFill>
                <a:prstClr val="black"/>
              </a:solidFill>
              <a:effectLst/>
              <a:uLnTx/>
              <a:uFillTx/>
              <a:latin typeface="Garamond"/>
            </a:endParaRPr>
          </a:p>
        </p:txBody>
      </p:sp>
      <p:pic>
        <p:nvPicPr>
          <p:cNvPr id="2" name="Picture 1">
            <a:extLst>
              <a:ext uri="{FF2B5EF4-FFF2-40B4-BE49-F238E27FC236}">
                <a16:creationId xmlns:a16="http://schemas.microsoft.com/office/drawing/2014/main" id="{5942BFDC-50A7-E57A-EF5F-1B81F2A8D00C}"/>
              </a:ext>
            </a:extLst>
          </p:cNvPr>
          <p:cNvPicPr>
            <a:picLocks noChangeAspect="1"/>
          </p:cNvPicPr>
          <p:nvPr/>
        </p:nvPicPr>
        <p:blipFill>
          <a:blip r:embed="rId3"/>
          <a:srcRect l="305" t="9740" b="10390"/>
          <a:stretch>
            <a:fillRect/>
          </a:stretch>
        </p:blipFill>
        <p:spPr>
          <a:xfrm>
            <a:off x="2801738" y="5065411"/>
            <a:ext cx="6039436" cy="1141160"/>
          </a:xfrm>
          <a:prstGeom prst="rect">
            <a:avLst/>
          </a:prstGeom>
        </p:spPr>
      </p:pic>
      <p:pic>
        <p:nvPicPr>
          <p:cNvPr id="4" name="Graphic 3">
            <a:extLst>
              <a:ext uri="{FF2B5EF4-FFF2-40B4-BE49-F238E27FC236}">
                <a16:creationId xmlns:a16="http://schemas.microsoft.com/office/drawing/2014/main" id="{2FDD0910-D012-D0D1-637B-5C89B9E7869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54298" y="4572926"/>
            <a:ext cx="590473" cy="590473"/>
          </a:xfrm>
          <a:prstGeom prst="rect">
            <a:avLst/>
          </a:prstGeom>
        </p:spPr>
      </p:pic>
      <p:pic>
        <p:nvPicPr>
          <p:cNvPr id="7" name="Graphic 6">
            <a:extLst>
              <a:ext uri="{FF2B5EF4-FFF2-40B4-BE49-F238E27FC236}">
                <a16:creationId xmlns:a16="http://schemas.microsoft.com/office/drawing/2014/main" id="{C9869A50-877F-2397-67D3-BAD57599C21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85002" y="4572925"/>
            <a:ext cx="553453" cy="553453"/>
          </a:xfrm>
          <a:prstGeom prst="rect">
            <a:avLst/>
          </a:prstGeom>
        </p:spPr>
      </p:pic>
    </p:spTree>
    <p:extLst>
      <p:ext uri="{BB962C8B-B14F-4D97-AF65-F5344CB8AC3E}">
        <p14:creationId xmlns:p14="http://schemas.microsoft.com/office/powerpoint/2010/main" val="304159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72803-6889-D7A1-2C5A-A9A9AE3A822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8C28D2A-0C0D-A5C3-02D2-35F25EF15B4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5">
            <a:extLst>
              <a:ext uri="{FF2B5EF4-FFF2-40B4-BE49-F238E27FC236}">
                <a16:creationId xmlns:a16="http://schemas.microsoft.com/office/drawing/2014/main" id="{F5F35121-4D98-79C5-4CD8-9D786E74E18A}"/>
              </a:ext>
            </a:extLst>
          </p:cNvPr>
          <p:cNvSpPr>
            <a:spLocks noGrp="1"/>
          </p:cNvSpPr>
          <p:nvPr>
            <p:ph type="title"/>
          </p:nvPr>
        </p:nvSpPr>
        <p:spPr>
          <a:xfrm>
            <a:off x="215900" y="457200"/>
            <a:ext cx="8229600" cy="1143000"/>
          </a:xfrm>
        </p:spPr>
        <p:txBody>
          <a:bodyPr>
            <a:normAutofit/>
          </a:bodyPr>
          <a:lstStyle/>
          <a:p>
            <a:pPr algn="l"/>
            <a:r>
              <a:rPr lang="en-US" sz="3600" b="1" dirty="0">
                <a:latin typeface="Garamond" panose="02020404030301010803" pitchFamily="18" charset="0"/>
              </a:rPr>
              <a:t>Passing Your Motion</a:t>
            </a:r>
          </a:p>
        </p:txBody>
      </p:sp>
      <p:sp>
        <p:nvSpPr>
          <p:cNvPr id="5" name="TextBox 4">
            <a:extLst>
              <a:ext uri="{FF2B5EF4-FFF2-40B4-BE49-F238E27FC236}">
                <a16:creationId xmlns:a16="http://schemas.microsoft.com/office/drawing/2014/main" id="{764AA1EE-4C4E-3C8D-335E-D751A02D4CEA}"/>
              </a:ext>
            </a:extLst>
          </p:cNvPr>
          <p:cNvSpPr txBox="1"/>
          <p:nvPr/>
        </p:nvSpPr>
        <p:spPr>
          <a:xfrm>
            <a:off x="215900" y="1411406"/>
            <a:ext cx="8737600" cy="4401205"/>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Step 2: Debate on the Motion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457200" indent="-457200">
              <a:buFont typeface="Wingdings" panose="05000000000000000000" pitchFamily="2" charset="2"/>
              <a:buChar char="v"/>
            </a:pPr>
            <a:r>
              <a:rPr kumimoji="0" lang="en-US" sz="2800" b="1" i="0" u="none" strike="noStrike" kern="1200" cap="none" spc="0" normalizeH="0" baseline="0" noProof="0" dirty="0">
                <a:ln>
                  <a:noFill/>
                </a:ln>
                <a:solidFill>
                  <a:prstClr val="black"/>
                </a:solidFill>
                <a:effectLst/>
                <a:uLnTx/>
                <a:uFillTx/>
                <a:latin typeface="Garamond"/>
              </a:rPr>
              <a:t>Speak No More than Twice on the Same Question. </a:t>
            </a:r>
            <a:r>
              <a:rPr kumimoji="0" lang="en-US" sz="2800" b="0" i="0" u="none" strike="noStrike" kern="1200" cap="none" spc="0" normalizeH="0" baseline="0" noProof="0" dirty="0">
                <a:ln>
                  <a:noFill/>
                </a:ln>
                <a:solidFill>
                  <a:prstClr val="black"/>
                </a:solidFill>
                <a:effectLst/>
                <a:uLnTx/>
                <a:uFillTx/>
                <a:latin typeface="Garamond"/>
              </a:rPr>
              <a:t>You can speak a second time once all members have had a </a:t>
            </a:r>
            <a:r>
              <a:rPr kumimoji="0" lang="en-US" sz="2800" b="0" i="0" u="none" strike="noStrike" kern="1200" cap="none" spc="0" normalizeH="0" baseline="0" noProof="0">
                <a:ln>
                  <a:noFill/>
                </a:ln>
                <a:solidFill>
                  <a:prstClr val="black"/>
                </a:solidFill>
                <a:effectLst/>
                <a:uLnTx/>
                <a:uFillTx/>
                <a:latin typeface="Garamond"/>
              </a:rPr>
              <a:t>chance to speak once.</a:t>
            </a:r>
            <a:r>
              <a:rPr lang="en-US" sz="2800">
                <a:solidFill>
                  <a:prstClr val="black"/>
                </a:solidFill>
                <a:latin typeface="Garamond"/>
              </a:rPr>
              <a:t> </a:t>
            </a:r>
            <a:endParaRPr lang="en-US" sz="2800" b="0" i="0" u="none" strike="noStrike" kern="1200" cap="none" spc="0" normalizeH="0" baseline="0" noProof="0" dirty="0">
              <a:ln>
                <a:noFill/>
              </a:ln>
              <a:solidFill>
                <a:prstClr val="black"/>
              </a:solidFill>
              <a:effectLst/>
              <a:uLnTx/>
              <a:uFillTx/>
              <a:latin typeface="Garamond" panose="02020404030301010803" pitchFamily="18" charset="0"/>
            </a:endParaRPr>
          </a:p>
          <a:p>
            <a:pPr marL="457200" indent="-457200">
              <a:buFont typeface="Wingdings" panose="05000000000000000000" pitchFamily="2" charset="2"/>
              <a:buChar char="v"/>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Limit of 10 Minutes per Speech. </a:t>
            </a:r>
            <a:r>
              <a:rPr kumimoji="0" lang="en-US" sz="2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Unless extended by permission of the Faculty Senate.</a:t>
            </a:r>
          </a:p>
          <a:p>
            <a:pPr marL="457200" indent="-457200">
              <a:buFont typeface="Wingdings" panose="05000000000000000000" pitchFamily="2" charset="2"/>
              <a:buChar char="v"/>
            </a:pPr>
            <a:r>
              <a:rPr kumimoji="0" lang="en-US" sz="2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Need More (or Less) Debate Time? </a:t>
            </a:r>
            <a:r>
              <a:rPr kumimoji="0" lang="en-US" sz="2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“I move to </a:t>
            </a:r>
            <a:r>
              <a:rPr kumimoji="0" lang="en-US" sz="28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rPr>
              <a:t>Limit / Extend Debate</a:t>
            </a:r>
            <a:r>
              <a:rPr kumimoji="0" lang="en-US" sz="28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Needs a second. Undebatable. 2/3rds majority to pass.</a:t>
            </a:r>
          </a:p>
        </p:txBody>
      </p:sp>
    </p:spTree>
    <p:extLst>
      <p:ext uri="{BB962C8B-B14F-4D97-AF65-F5344CB8AC3E}">
        <p14:creationId xmlns:p14="http://schemas.microsoft.com/office/powerpoint/2010/main" val="520037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8D5A398EC092843B671830CF1346E75" ma:contentTypeVersion="15" ma:contentTypeDescription="Create a new document." ma:contentTypeScope="" ma:versionID="d1a995265e93b87c9600626ef8fb061f">
  <xsd:schema xmlns:xsd="http://www.w3.org/2001/XMLSchema" xmlns:xs="http://www.w3.org/2001/XMLSchema" xmlns:p="http://schemas.microsoft.com/office/2006/metadata/properties" xmlns:ns1="http://schemas.microsoft.com/sharepoint/v3" xmlns:ns3="930cf217-868e-4871-a63b-9cfa73ac15da" xmlns:ns4="e29d67a8-a1b1-4af2-b087-df060121119e" targetNamespace="http://schemas.microsoft.com/office/2006/metadata/properties" ma:root="true" ma:fieldsID="fe6ab3e9aee3bd402ea45a8f95acc373" ns1:_="" ns3:_="" ns4:_="">
    <xsd:import namespace="http://schemas.microsoft.com/sharepoint/v3"/>
    <xsd:import namespace="930cf217-868e-4871-a63b-9cfa73ac15da"/>
    <xsd:import namespace="e29d67a8-a1b1-4af2-b087-df060121119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1:_ip_UnifiedCompliancePolicyProperties" minOccurs="0"/>
                <xsd:element ref="ns1:_ip_UnifiedCompliancePolicyUIAc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30cf217-868e-4871-a63b-9cfa73ac15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9d67a8-a1b1-4af2-b087-df060121119e"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SharingHintHash" ma:index="2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27C12B-1C66-47DF-9F5A-6A240BDCEB34}">
  <ds:schemaRefs>
    <ds:schemaRef ds:uri="http://schemas.microsoft.com/sharepoint/v3/contenttype/forms"/>
  </ds:schemaRefs>
</ds:datastoreItem>
</file>

<file path=customXml/itemProps2.xml><?xml version="1.0" encoding="utf-8"?>
<ds:datastoreItem xmlns:ds="http://schemas.openxmlformats.org/officeDocument/2006/customXml" ds:itemID="{81DDCFE1-00B9-4410-B9EF-73CB8E4A2B8C}">
  <ds:schemaRefs>
    <ds:schemaRef ds:uri="http://purl.org/dc/terms/"/>
    <ds:schemaRef ds:uri="http://schemas.microsoft.com/office/2006/documentManagement/types"/>
    <ds:schemaRef ds:uri="http://schemas.microsoft.com/sharepoint/v3"/>
    <ds:schemaRef ds:uri="http://schemas.microsoft.com/office/infopath/2007/PartnerControls"/>
    <ds:schemaRef ds:uri="http://purl.org/dc/dcmitype/"/>
    <ds:schemaRef ds:uri="http://purl.org/dc/elements/1.1/"/>
    <ds:schemaRef ds:uri="930cf217-868e-4871-a63b-9cfa73ac15da"/>
    <ds:schemaRef ds:uri="http://www.w3.org/XML/1998/namespace"/>
    <ds:schemaRef ds:uri="http://schemas.openxmlformats.org/package/2006/metadata/core-properties"/>
    <ds:schemaRef ds:uri="e29d67a8-a1b1-4af2-b087-df060121119e"/>
    <ds:schemaRef ds:uri="http://schemas.microsoft.com/office/2006/metadata/properties"/>
  </ds:schemaRefs>
</ds:datastoreItem>
</file>

<file path=customXml/itemProps3.xml><?xml version="1.0" encoding="utf-8"?>
<ds:datastoreItem xmlns:ds="http://schemas.openxmlformats.org/officeDocument/2006/customXml" ds:itemID="{8211963F-87CB-4D30-AD54-C40917B39D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30cf217-868e-4871-a63b-9cfa73ac15da"/>
    <ds:schemaRef ds:uri="e29d67a8-a1b1-4af2-b087-df06012111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2071</TotalTime>
  <Words>1531</Words>
  <Application>Microsoft Office PowerPoint</Application>
  <PresentationFormat>On-screen Show (4:3)</PresentationFormat>
  <Paragraphs>193</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University of Memphis New Senator Orientation  27 August 2026</vt:lpstr>
      <vt:lpstr>PowerPoint Presentation</vt:lpstr>
      <vt:lpstr>Rights and Responsibilities</vt:lpstr>
      <vt:lpstr>Rights and Responsibilities (from Articles of Authority)</vt:lpstr>
      <vt:lpstr>Drafting and Submitting Your Motion</vt:lpstr>
      <vt:lpstr>Drafting and Submitting Your Motion</vt:lpstr>
      <vt:lpstr>Passing Your Motion</vt:lpstr>
      <vt:lpstr>Passing Your Motion</vt:lpstr>
      <vt:lpstr>Passing Your Motion</vt:lpstr>
      <vt:lpstr>Passing Your Motion</vt:lpstr>
      <vt:lpstr>Passing Your Motion</vt:lpstr>
      <vt:lpstr>Passing Your Motion</vt:lpstr>
      <vt:lpstr>Passing Your Motion</vt:lpstr>
      <vt:lpstr>Passing Your Motion</vt:lpstr>
      <vt:lpstr>Passing Your Motion</vt:lpstr>
      <vt:lpstr>Passing Your Motion</vt:lpstr>
      <vt:lpstr>Passing Your Motion</vt:lpstr>
      <vt:lpstr>Passing Your Motion</vt:lpstr>
      <vt:lpstr>Passing Your Motion</vt:lpstr>
      <vt:lpstr>Passing Your Motion</vt:lpstr>
      <vt:lpstr>Passing Your Motion</vt:lpstr>
      <vt:lpstr>Passing Your Motion</vt:lpstr>
      <vt:lpstr>Parliamentary Inquiries? Ask us!</vt:lpstr>
    </vt:vector>
  </TitlesOfParts>
  <Company>UofM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Terri Harris</dc:creator>
  <cp:lastModifiedBy>Bradley Joseph Dixon (bjdixon1)</cp:lastModifiedBy>
  <cp:revision>106</cp:revision>
  <cp:lastPrinted>2021-08-18T16:36:32Z</cp:lastPrinted>
  <dcterms:created xsi:type="dcterms:W3CDTF">2015-02-18T21:50:14Z</dcterms:created>
  <dcterms:modified xsi:type="dcterms:W3CDTF">2026-08-27T19:39:35Z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0x010100E8D5A398EC092843B671830CF1346E75</vt:lpwstr>
  </property>
</Properties>
</file>