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85" r:id="rId6"/>
    <p:sldId id="275" r:id="rId7"/>
    <p:sldId id="295" r:id="rId8"/>
    <p:sldId id="296" r:id="rId9"/>
    <p:sldId id="297" r:id="rId10"/>
    <p:sldId id="298" r:id="rId11"/>
    <p:sldId id="299" r:id="rId12"/>
    <p:sldId id="277" r:id="rId13"/>
    <p:sldId id="300" r:id="rId14"/>
    <p:sldId id="301" r:id="rId15"/>
    <p:sldId id="276" r:id="rId16"/>
    <p:sldId id="279" r:id="rId17"/>
    <p:sldId id="271" r:id="rId18"/>
    <p:sldId id="286" r:id="rId19"/>
    <p:sldId id="287" r:id="rId20"/>
    <p:sldId id="272" r:id="rId21"/>
    <p:sldId id="290" r:id="rId22"/>
    <p:sldId id="291" r:id="rId23"/>
    <p:sldId id="280" r:id="rId24"/>
    <p:sldId id="283" r:id="rId25"/>
    <p:sldId id="284" r:id="rId26"/>
    <p:sldId id="281" r:id="rId27"/>
    <p:sldId id="282" r:id="rId28"/>
    <p:sldId id="288" r:id="rId29"/>
    <p:sldId id="273" r:id="rId30"/>
    <p:sldId id="274" r:id="rId31"/>
    <p:sldId id="29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CD45-CE11-46BC-BC64-50FDB4B8B8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1A8DA1-01DE-49E2-82C7-2CDB62BE79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7A1A8-FB74-4176-BF20-E723B17EE09A}"/>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BB2FED04-DABA-430C-AA3C-A67C4C386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A27E0A-6B30-44E7-913D-3BDD56FBDBCF}"/>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184440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0283-42B7-40E4-BE9C-A6B8621D9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E7C849-09D8-4BDC-AB84-E1207E241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C0B9BD-3A57-4F97-895C-6AD2CFA6D559}"/>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FBC4EE25-DA22-4FA2-9FED-2F1C52AEB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C47E2-76BB-43B6-A61A-F20C05201D77}"/>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30923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7A98FF-DC97-43DA-851C-7EDB71BC3A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4E4C3F-0711-4EE3-AC18-667ADE3B98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E7867-CACC-4334-89B8-B4BF53BA895E}"/>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126367C4-A863-48C0-B1F2-70B70475A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C5B6D-BCC4-4A84-AA41-CFFCAC7C223C}"/>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2008089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CA2DA-86FA-440D-B905-4F1B49C0E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8768A6-9123-41AE-9E6C-7D901D889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0A2F3-D3B0-4E52-A8E0-5B31A6A5B2A1}"/>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791795CF-9227-40AC-9F59-4C551FBAB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A2CD9-5DED-4AD4-845B-B61E743DA2C9}"/>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283067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82EC-222D-45A9-A33C-10705D1D1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FD3A4-E1BD-4C82-8752-B9C22A3530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1B17C-F9BB-47B8-B8DD-9345C5FE5812}"/>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8EF33A9F-52F2-4FFF-96C3-62223FFA8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72C78-CB40-454A-BBEB-D65248AE9989}"/>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270098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0AEE7-96E3-436B-B29D-792D741E2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E4C141-38C1-4EC6-A63F-C2C03AFAB7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E8C44B-0E74-4F06-AB0E-4A41AF3509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F56055-6B39-470E-8449-D55922AACCCE}"/>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6" name="Footer Placeholder 5">
            <a:extLst>
              <a:ext uri="{FF2B5EF4-FFF2-40B4-BE49-F238E27FC236}">
                <a16:creationId xmlns:a16="http://schemas.microsoft.com/office/drawing/2014/main" id="{4966DBC2-6BC4-4E96-87C6-F53A15DAD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615E5-1D4D-4B15-9B25-B6162BCDBE76}"/>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2969496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3AAC-0A90-4C4A-A8FF-369E3BD53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E0346E-4168-45EE-AA06-00CBBB27B8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1453F7-58CD-4987-877E-1B8BB889E6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054EAD-AB64-4E6E-AFE5-3BC9D935E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0A8AB-D3E4-4239-AF67-8B846B7394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27819D-23B5-4885-86CD-7CE69E7FD357}"/>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8" name="Footer Placeholder 7">
            <a:extLst>
              <a:ext uri="{FF2B5EF4-FFF2-40B4-BE49-F238E27FC236}">
                <a16:creationId xmlns:a16="http://schemas.microsoft.com/office/drawing/2014/main" id="{3D5B51A9-76BE-4638-8789-FF58B4FABD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520212-A75E-4910-BC2E-04806A15A8CA}"/>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802626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D7826-49A6-4548-B592-B3E50CA14E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B5A7A3-A874-48B5-8287-CD43FD0836F4}"/>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4" name="Footer Placeholder 3">
            <a:extLst>
              <a:ext uri="{FF2B5EF4-FFF2-40B4-BE49-F238E27FC236}">
                <a16:creationId xmlns:a16="http://schemas.microsoft.com/office/drawing/2014/main" id="{944FB387-C72A-492F-9D02-04FA2BC019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E84B90-E24B-46AC-8FF1-76DE1FA64BBA}"/>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186966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FB49C-B2DC-44D8-9216-0335C1B6E1A4}"/>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3" name="Footer Placeholder 2">
            <a:extLst>
              <a:ext uri="{FF2B5EF4-FFF2-40B4-BE49-F238E27FC236}">
                <a16:creationId xmlns:a16="http://schemas.microsoft.com/office/drawing/2014/main" id="{60936CF1-B997-41E0-979F-2CC4C64A30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66C80C-5524-4B56-8B21-E20DBADAA1BE}"/>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370312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F4D2-0D58-4A12-AC1A-6F35749654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710F9-EFCF-4B7F-A8D9-E9B826E88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B4F7E4-BDA6-4085-950A-154C95F52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984B6-C717-4D5A-8F38-C644A1655301}"/>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6" name="Footer Placeholder 5">
            <a:extLst>
              <a:ext uri="{FF2B5EF4-FFF2-40B4-BE49-F238E27FC236}">
                <a16:creationId xmlns:a16="http://schemas.microsoft.com/office/drawing/2014/main" id="{F0D63DB7-595C-42E8-891A-8152C9758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388F9-D104-4FA5-BF9D-FC3C207E34E1}"/>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149879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580BB-D2BA-467B-B742-B1A3276061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C44D17-360B-481A-9C2A-CB6CFD0E69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4BCC31-97B9-46ED-8E88-7748E49B5E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44EDAD-8C86-4986-9583-018A9A64D7B5}"/>
              </a:ext>
            </a:extLst>
          </p:cNvPr>
          <p:cNvSpPr>
            <a:spLocks noGrp="1"/>
          </p:cNvSpPr>
          <p:nvPr>
            <p:ph type="dt" sz="half" idx="10"/>
          </p:nvPr>
        </p:nvSpPr>
        <p:spPr/>
        <p:txBody>
          <a:bodyPr/>
          <a:lstStyle/>
          <a:p>
            <a:fld id="{507CC025-7214-4A40-A303-4B2C9F061AF7}" type="datetimeFigureOut">
              <a:rPr lang="en-US" smtClean="0"/>
              <a:t>9/1/2020</a:t>
            </a:fld>
            <a:endParaRPr lang="en-US"/>
          </a:p>
        </p:txBody>
      </p:sp>
      <p:sp>
        <p:nvSpPr>
          <p:cNvPr id="6" name="Footer Placeholder 5">
            <a:extLst>
              <a:ext uri="{FF2B5EF4-FFF2-40B4-BE49-F238E27FC236}">
                <a16:creationId xmlns:a16="http://schemas.microsoft.com/office/drawing/2014/main" id="{F3733669-71BB-4CC0-B338-BCFEC5E97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ACABD-0E82-4E6F-A78F-B7DDC0DB6250}"/>
              </a:ext>
            </a:extLst>
          </p:cNvPr>
          <p:cNvSpPr>
            <a:spLocks noGrp="1"/>
          </p:cNvSpPr>
          <p:nvPr>
            <p:ph type="sldNum" sz="quarter" idx="12"/>
          </p:nvPr>
        </p:nvSpPr>
        <p:spPr/>
        <p:txBody>
          <a:bodyPr/>
          <a:lstStyle/>
          <a:p>
            <a:fld id="{FAF54EA5-9186-4314-9D53-3A4172866837}" type="slidenum">
              <a:rPr lang="en-US" smtClean="0"/>
              <a:t>‹#›</a:t>
            </a:fld>
            <a:endParaRPr lang="en-US"/>
          </a:p>
        </p:txBody>
      </p:sp>
    </p:spTree>
    <p:extLst>
      <p:ext uri="{BB962C8B-B14F-4D97-AF65-F5344CB8AC3E}">
        <p14:creationId xmlns:p14="http://schemas.microsoft.com/office/powerpoint/2010/main" val="2428005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2CFCC-8EC2-457F-9993-98EE7AD986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0D4F32-6CF6-4533-8F21-FF23AE5F8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2E1E4-BCB5-42D8-82A4-EE9E03F27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CC025-7214-4A40-A303-4B2C9F061AF7}" type="datetimeFigureOut">
              <a:rPr lang="en-US" smtClean="0"/>
              <a:t>9/1/2020</a:t>
            </a:fld>
            <a:endParaRPr lang="en-US"/>
          </a:p>
        </p:txBody>
      </p:sp>
      <p:sp>
        <p:nvSpPr>
          <p:cNvPr id="5" name="Footer Placeholder 4">
            <a:extLst>
              <a:ext uri="{FF2B5EF4-FFF2-40B4-BE49-F238E27FC236}">
                <a16:creationId xmlns:a16="http://schemas.microsoft.com/office/drawing/2014/main" id="{43C7896E-308E-4B77-9221-188232539D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4E3F8D-EFF1-4909-8F67-76BAB6E464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54EA5-9186-4314-9D53-3A4172866837}" type="slidenum">
              <a:rPr lang="en-US" smtClean="0"/>
              <a:t>‹#›</a:t>
            </a:fld>
            <a:endParaRPr lang="en-US"/>
          </a:p>
        </p:txBody>
      </p:sp>
    </p:spTree>
    <p:extLst>
      <p:ext uri="{BB962C8B-B14F-4D97-AF65-F5344CB8AC3E}">
        <p14:creationId xmlns:p14="http://schemas.microsoft.com/office/powerpoint/2010/main" val="293057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ducation.minecraft.net/lessons/digital-citizenship-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imtsstac.org/evaluation/student-assessments/student-risk-screening-scal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pbis.org/topics/classroom-pb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pbisworld.com/tier-1/review-pbis-expectations-and-rul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d-psych.utah.edu/school-psych/_documents/Break-Cards-How-to-Use-Them.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log.reallygoodstuff.com/getting-the-wiggles-out-3-movement-activities-you-cant-live-withou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es.ed.gov/ncee/wwc/Intervention/763"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ducation.minecraft.net/lessons/digital-citizenship-2"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odigygame.com/main-en/blog/multimodal-learn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socialworkers.org/About/Legal/HIPAA-Help-For-Social-Workers/Telemental-Heal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educationplanner.org/students/self-assessments/learning-styles-quiz.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DE1E-A042-45D2-83AF-6DA30C7F9652}"/>
              </a:ext>
            </a:extLst>
          </p:cNvPr>
          <p:cNvSpPr>
            <a:spLocks noGrp="1"/>
          </p:cNvSpPr>
          <p:nvPr>
            <p:ph type="ctrTitle"/>
          </p:nvPr>
        </p:nvSpPr>
        <p:spPr>
          <a:xfrm>
            <a:off x="1630017" y="2394572"/>
            <a:ext cx="9144000" cy="2387600"/>
          </a:xfrm>
        </p:spPr>
        <p:txBody>
          <a:bodyPr>
            <a:normAutofit fontScale="90000"/>
          </a:bodyPr>
          <a:lstStyle/>
          <a:p>
            <a:r>
              <a:rPr lang="en-US" sz="4400" dirty="0"/>
              <a:t>Supporting Teachers with Classroom Management Techniques in the Virtual Classroom</a:t>
            </a:r>
            <a:br>
              <a:rPr lang="en-US" sz="2700" dirty="0"/>
            </a:br>
            <a:br>
              <a:rPr lang="en-US" sz="2700" dirty="0"/>
            </a:br>
            <a:r>
              <a:rPr lang="en-US" sz="2700" dirty="0"/>
              <a:t>Date: Thursday September 24th, 2020</a:t>
            </a:r>
            <a:br>
              <a:rPr lang="en-US" sz="2700" dirty="0"/>
            </a:br>
            <a:r>
              <a:rPr lang="en-US" sz="2700" dirty="0"/>
              <a:t>Time: 11:00-12:00pm CST</a:t>
            </a:r>
            <a:br>
              <a:rPr lang="en-US" dirty="0"/>
            </a:br>
            <a:endParaRPr lang="en-US" dirty="0"/>
          </a:p>
        </p:txBody>
      </p:sp>
      <p:sp>
        <p:nvSpPr>
          <p:cNvPr id="3" name="Subtitle 2">
            <a:extLst>
              <a:ext uri="{FF2B5EF4-FFF2-40B4-BE49-F238E27FC236}">
                <a16:creationId xmlns:a16="http://schemas.microsoft.com/office/drawing/2014/main" id="{D311B3BE-F0C2-4871-95B5-659DECC2CC1A}"/>
              </a:ext>
            </a:extLst>
          </p:cNvPr>
          <p:cNvSpPr>
            <a:spLocks noGrp="1"/>
          </p:cNvSpPr>
          <p:nvPr>
            <p:ph type="subTitle" idx="1"/>
          </p:nvPr>
        </p:nvSpPr>
        <p:spPr>
          <a:xfrm>
            <a:off x="1630017" y="4907756"/>
            <a:ext cx="9144000" cy="1655762"/>
          </a:xfrm>
        </p:spPr>
        <p:txBody>
          <a:bodyPr>
            <a:normAutofit lnSpcReduction="10000"/>
          </a:bodyPr>
          <a:lstStyle/>
          <a:p>
            <a:r>
              <a:rPr lang="en-US" dirty="0"/>
              <a:t>Dr. Susan Elswick</a:t>
            </a:r>
          </a:p>
          <a:p>
            <a:r>
              <a:rPr lang="en-US" dirty="0"/>
              <a:t>University of Memphis</a:t>
            </a:r>
          </a:p>
          <a:p>
            <a:r>
              <a:rPr lang="en-US" dirty="0"/>
              <a:t>School of Social Work</a:t>
            </a:r>
          </a:p>
          <a:p>
            <a:r>
              <a:rPr lang="en-US" dirty="0"/>
              <a:t>Tele-behavioral Health Research, Training, and Treatment Center</a:t>
            </a:r>
          </a:p>
        </p:txBody>
      </p:sp>
    </p:spTree>
    <p:extLst>
      <p:ext uri="{BB962C8B-B14F-4D97-AF65-F5344CB8AC3E}">
        <p14:creationId xmlns:p14="http://schemas.microsoft.com/office/powerpoint/2010/main" val="293726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761E-427D-4290-A190-22DCDECC7CA9}"/>
              </a:ext>
            </a:extLst>
          </p:cNvPr>
          <p:cNvSpPr>
            <a:spLocks noGrp="1"/>
          </p:cNvSpPr>
          <p:nvPr>
            <p:ph type="title"/>
          </p:nvPr>
        </p:nvSpPr>
        <p:spPr>
          <a:xfrm>
            <a:off x="1653363" y="365760"/>
            <a:ext cx="9367203" cy="1188720"/>
          </a:xfrm>
        </p:spPr>
        <p:txBody>
          <a:bodyPr>
            <a:normAutofit/>
          </a:bodyPr>
          <a:lstStyle/>
          <a:p>
            <a:r>
              <a:rPr lang="en-US" dirty="0"/>
              <a:t>Kinesthetic Learner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412A9CF-0B72-461B-857C-1D91E4C04C5D}"/>
              </a:ext>
            </a:extLst>
          </p:cNvPr>
          <p:cNvSpPr>
            <a:spLocks noGrp="1"/>
          </p:cNvSpPr>
          <p:nvPr>
            <p:ph idx="1"/>
          </p:nvPr>
        </p:nvSpPr>
        <p:spPr>
          <a:xfrm>
            <a:off x="1653363" y="1695372"/>
            <a:ext cx="9367204" cy="5023480"/>
          </a:xfrm>
        </p:spPr>
        <p:txBody>
          <a:bodyPr anchor="t">
            <a:noAutofit/>
          </a:bodyPr>
          <a:lstStyle/>
          <a:p>
            <a:r>
              <a:rPr lang="en-US" sz="1600" b="1" u="sng" dirty="0"/>
              <a:t>How to recognize kinesthetic learners in your class</a:t>
            </a:r>
            <a:r>
              <a:rPr lang="en-US" sz="1600" dirty="0"/>
              <a:t>: </a:t>
            </a:r>
          </a:p>
          <a:p>
            <a:pPr lvl="1"/>
            <a:r>
              <a:rPr lang="en-US" sz="1600" dirty="0"/>
              <a:t>Kinesthetic learners, sometimes called tactile learners, learn through experiencing or doing things. </a:t>
            </a:r>
          </a:p>
          <a:p>
            <a:pPr lvl="1"/>
            <a:r>
              <a:rPr lang="en-US" sz="1600" dirty="0"/>
              <a:t>They like to get involved by acting out events or using their hands to touch and handle in order to understand concepts. </a:t>
            </a:r>
          </a:p>
          <a:p>
            <a:pPr lvl="1"/>
            <a:r>
              <a:rPr lang="en-US" sz="1600" dirty="0"/>
              <a:t>These types of learners might struggle to sit still and often excel at sports or like to dance. </a:t>
            </a:r>
          </a:p>
          <a:p>
            <a:pPr lvl="1"/>
            <a:r>
              <a:rPr lang="en-US" sz="1600" dirty="0"/>
              <a:t>They may need to take more frequent breaks when studying.</a:t>
            </a:r>
          </a:p>
          <a:p>
            <a:endParaRPr lang="en-US" sz="1600" dirty="0"/>
          </a:p>
          <a:p>
            <a:r>
              <a:rPr lang="en-US" sz="1600" b="1" u="sng" dirty="0"/>
              <a:t>How to cater to kinesthetic learners: </a:t>
            </a:r>
          </a:p>
          <a:p>
            <a:pPr lvl="1"/>
            <a:r>
              <a:rPr lang="en-US" sz="1600" dirty="0"/>
              <a:t>The best way teachers can help these students learn is by getting them moving. </a:t>
            </a:r>
          </a:p>
          <a:p>
            <a:pPr lvl="1"/>
            <a:r>
              <a:rPr lang="en-US" sz="1600" dirty="0"/>
              <a:t>Instruct students to act out a certain scene from a book or a lesson you’re teaching. </a:t>
            </a:r>
          </a:p>
          <a:p>
            <a:pPr lvl="1"/>
            <a:r>
              <a:rPr lang="en-US" sz="1600" dirty="0"/>
              <a:t>Also try encouraging these students by incorporating movement into lessons: pacing to help memorize, learning games that involve moving around the classroom or having students write on the whiteboard as part of an activity.</a:t>
            </a:r>
          </a:p>
          <a:p>
            <a:pPr lvl="1"/>
            <a:r>
              <a:rPr lang="en-US" sz="1600" dirty="0"/>
              <a:t>Incremental movement breaks will be needed.</a:t>
            </a:r>
          </a:p>
          <a:p>
            <a:pPr lvl="1"/>
            <a:r>
              <a:rPr lang="en-US" sz="1600" dirty="0"/>
              <a:t>Breakout groups and small class activities that engage them in movement activities.</a:t>
            </a:r>
          </a:p>
          <a:p>
            <a:endParaRPr lang="en-US" sz="1600" dirty="0"/>
          </a:p>
          <a:p>
            <a:r>
              <a:rPr lang="en-US" sz="1600" dirty="0"/>
              <a:t>Once kinesthetic learners can physically sense what they’re studying, abstract ideas and difficult concepts become easier to understand.</a:t>
            </a:r>
          </a:p>
        </p:txBody>
      </p:sp>
    </p:spTree>
    <p:extLst>
      <p:ext uri="{BB962C8B-B14F-4D97-AF65-F5344CB8AC3E}">
        <p14:creationId xmlns:p14="http://schemas.microsoft.com/office/powerpoint/2010/main" val="134246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A231-D3AB-46A3-A7E6-D02033EF8FCA}"/>
              </a:ext>
            </a:extLst>
          </p:cNvPr>
          <p:cNvSpPr>
            <a:spLocks noGrp="1"/>
          </p:cNvSpPr>
          <p:nvPr>
            <p:ph type="title"/>
          </p:nvPr>
        </p:nvSpPr>
        <p:spPr>
          <a:xfrm>
            <a:off x="1653363" y="365760"/>
            <a:ext cx="9367203" cy="1188720"/>
          </a:xfrm>
        </p:spPr>
        <p:txBody>
          <a:bodyPr>
            <a:normAutofit/>
          </a:bodyPr>
          <a:lstStyle/>
          <a:p>
            <a:r>
              <a:rPr lang="en-US" dirty="0"/>
              <a:t>Reading/ Writing Learner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C8D7171-A697-4988-98CC-01A6D4028CF0}"/>
              </a:ext>
            </a:extLst>
          </p:cNvPr>
          <p:cNvSpPr>
            <a:spLocks noGrp="1"/>
          </p:cNvSpPr>
          <p:nvPr>
            <p:ph idx="1"/>
          </p:nvPr>
        </p:nvSpPr>
        <p:spPr>
          <a:xfrm>
            <a:off x="1653363" y="2176272"/>
            <a:ext cx="9367204" cy="4041648"/>
          </a:xfrm>
        </p:spPr>
        <p:txBody>
          <a:bodyPr anchor="t">
            <a:normAutofit/>
          </a:bodyPr>
          <a:lstStyle/>
          <a:p>
            <a:r>
              <a:rPr lang="en-US" sz="1900" b="1" u="sng"/>
              <a:t>How to recognize reading/writing learners in your class: </a:t>
            </a:r>
          </a:p>
          <a:p>
            <a:r>
              <a:rPr lang="en-US" sz="1900"/>
              <a:t>Reading/writing learners prefer to learn through written words. </a:t>
            </a:r>
          </a:p>
          <a:p>
            <a:r>
              <a:rPr lang="en-US" sz="1900"/>
              <a:t>While there is some overlap with visual learning, these types of learners are drawn to expression through writing, reading articles or books, writing in diaries, looking up words in the dictionary and searching the internet for just about everything.</a:t>
            </a:r>
          </a:p>
          <a:p>
            <a:endParaRPr lang="en-US" sz="1900"/>
          </a:p>
          <a:p>
            <a:r>
              <a:rPr lang="en-US" sz="1900" b="1" u="sng"/>
              <a:t>How to cater to reading/writing learners: </a:t>
            </a:r>
          </a:p>
          <a:p>
            <a:r>
              <a:rPr lang="en-US" sz="1900"/>
              <a:t>Of the four learning styles, this is probably the easiest to cater to since much of the traditional educational system tends to center on writing essays, doing research and reading books. </a:t>
            </a:r>
          </a:p>
          <a:p>
            <a:r>
              <a:rPr lang="en-US" sz="1900"/>
              <a:t>Be mindful about allowing plenty of time for these students to absorb information through the written word and give them opportunities to get their ideas out on paper as well.</a:t>
            </a:r>
          </a:p>
        </p:txBody>
      </p:sp>
    </p:spTree>
    <p:extLst>
      <p:ext uri="{BB962C8B-B14F-4D97-AF65-F5344CB8AC3E}">
        <p14:creationId xmlns:p14="http://schemas.microsoft.com/office/powerpoint/2010/main" val="1585724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618A32-514F-4411-98DD-E41C765B62CC}"/>
              </a:ext>
            </a:extLst>
          </p:cNvPr>
          <p:cNvSpPr>
            <a:spLocks noGrp="1"/>
          </p:cNvSpPr>
          <p:nvPr>
            <p:ph type="title"/>
          </p:nvPr>
        </p:nvSpPr>
        <p:spPr>
          <a:xfrm>
            <a:off x="686834" y="1153572"/>
            <a:ext cx="3200400" cy="4461163"/>
          </a:xfrm>
        </p:spPr>
        <p:txBody>
          <a:bodyPr>
            <a:normAutofit/>
          </a:bodyPr>
          <a:lstStyle/>
          <a:p>
            <a:r>
              <a:rPr lang="en-US">
                <a:solidFill>
                  <a:srgbClr val="FFFFFF"/>
                </a:solidFill>
              </a:rPr>
              <a:t>Digital Literacy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D68BC9E-08D7-4571-B854-431C06849721}"/>
              </a:ext>
            </a:extLst>
          </p:cNvPr>
          <p:cNvSpPr>
            <a:spLocks noGrp="1"/>
          </p:cNvSpPr>
          <p:nvPr>
            <p:ph idx="1"/>
          </p:nvPr>
        </p:nvSpPr>
        <p:spPr>
          <a:xfrm>
            <a:off x="4447308" y="591344"/>
            <a:ext cx="6906491" cy="5585619"/>
          </a:xfrm>
        </p:spPr>
        <p:txBody>
          <a:bodyPr anchor="ctr">
            <a:normAutofit/>
          </a:bodyPr>
          <a:lstStyle/>
          <a:p>
            <a:r>
              <a:rPr lang="en-US" sz="2400" dirty="0"/>
              <a:t>The NEA indicated that technology is constantly emerging around us and should be an expected component of every student's learning experience. </a:t>
            </a:r>
            <a:r>
              <a:rPr lang="en-US" sz="2400" b="1" dirty="0"/>
              <a:t>21st century skills </a:t>
            </a:r>
            <a:r>
              <a:rPr lang="en-US" sz="2400" dirty="0"/>
              <a:t>are embedded in most current K-12 curriculum, but digital literacy should always be assessed for all learners.</a:t>
            </a:r>
          </a:p>
          <a:p>
            <a:r>
              <a:rPr lang="en-US" sz="2400" b="1" dirty="0"/>
              <a:t>Digital literacy refers </a:t>
            </a:r>
            <a:r>
              <a:rPr lang="en-US" sz="2400" dirty="0"/>
              <a:t>to an individual's ability to find, evaluate, and compose clear information through writing and other media on various digital platforms (Buckingham, 2010). </a:t>
            </a:r>
          </a:p>
          <a:p>
            <a:r>
              <a:rPr lang="en-US" sz="2400" dirty="0"/>
              <a:t>Digital literacy is evaluated by an individual's </a:t>
            </a:r>
            <a:r>
              <a:rPr lang="en-US" sz="2400" b="1" dirty="0"/>
              <a:t>grammar, composition, typing skills and ability to produce text, images, audio and designs using technology</a:t>
            </a:r>
            <a:r>
              <a:rPr lang="en-US" sz="2400" dirty="0"/>
              <a:t>. </a:t>
            </a:r>
          </a:p>
        </p:txBody>
      </p:sp>
    </p:spTree>
    <p:extLst>
      <p:ext uri="{BB962C8B-B14F-4D97-AF65-F5344CB8AC3E}">
        <p14:creationId xmlns:p14="http://schemas.microsoft.com/office/powerpoint/2010/main" val="278384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1F2018-6DD5-479D-9135-B71114C003AD}"/>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Digital Literacy- Digital Immigrants</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4744C656-CEEB-4F17-BFAC-46E6040D941D}"/>
              </a:ext>
            </a:extLst>
          </p:cNvPr>
          <p:cNvSpPr>
            <a:spLocks noGrp="1"/>
          </p:cNvSpPr>
          <p:nvPr>
            <p:ph idx="1"/>
          </p:nvPr>
        </p:nvSpPr>
        <p:spPr>
          <a:xfrm>
            <a:off x="5221862" y="1719618"/>
            <a:ext cx="5948831" cy="4334629"/>
          </a:xfrm>
        </p:spPr>
        <p:txBody>
          <a:bodyPr anchor="ctr">
            <a:normAutofit/>
          </a:bodyPr>
          <a:lstStyle/>
          <a:p>
            <a:r>
              <a:rPr lang="en-US" sz="1700">
                <a:solidFill>
                  <a:srgbClr val="FEFFFF"/>
                </a:solidFill>
              </a:rPr>
              <a:t>Many nontraditional technology consumers that struggle with digital literacy will fall into a category that was described by one researcher as digital immigrant (Prensky, 2001). </a:t>
            </a:r>
          </a:p>
          <a:p>
            <a:r>
              <a:rPr lang="en-US" sz="1700">
                <a:solidFill>
                  <a:srgbClr val="FEFFFF"/>
                </a:solidFill>
              </a:rPr>
              <a:t>Digital immigrants are described as individuals that have not been totally immersed in technology practices, but they do embed some technology into their daily lives. </a:t>
            </a:r>
          </a:p>
          <a:p>
            <a:r>
              <a:rPr lang="en-US" sz="1700">
                <a:solidFill>
                  <a:srgbClr val="FEFFFF"/>
                </a:solidFill>
              </a:rPr>
              <a:t>Although digital immigrants are not as fluent in technological practices, with the guidance of the school support systems, digital supports, training, and effective coaching, even non-traditional technology consumers can be successful within an online educational program or with using technology. </a:t>
            </a:r>
          </a:p>
          <a:p>
            <a:r>
              <a:rPr lang="en-US" sz="1700">
                <a:solidFill>
                  <a:srgbClr val="FEFFFF"/>
                </a:solidFill>
              </a:rPr>
              <a:t>Assessing Student AND Parent Digital Literacy is the first step…</a:t>
            </a:r>
          </a:p>
        </p:txBody>
      </p:sp>
    </p:spTree>
    <p:extLst>
      <p:ext uri="{BB962C8B-B14F-4D97-AF65-F5344CB8AC3E}">
        <p14:creationId xmlns:p14="http://schemas.microsoft.com/office/powerpoint/2010/main" val="175437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BA1B45-2D9D-43EE-9BDF-FCE7E1FC0CAB}"/>
              </a:ext>
            </a:extLst>
          </p:cNvPr>
          <p:cNvSpPr>
            <a:spLocks noGrp="1"/>
          </p:cNvSpPr>
          <p:nvPr>
            <p:ph type="title"/>
          </p:nvPr>
        </p:nvSpPr>
        <p:spPr>
          <a:xfrm>
            <a:off x="6090176" y="301917"/>
            <a:ext cx="4977976" cy="1454051"/>
          </a:xfrm>
        </p:spPr>
        <p:txBody>
          <a:bodyPr>
            <a:normAutofit/>
          </a:bodyPr>
          <a:lstStyle/>
          <a:p>
            <a:r>
              <a:rPr lang="en-US" dirty="0">
                <a:solidFill>
                  <a:srgbClr val="000000"/>
                </a:solidFill>
              </a:rPr>
              <a:t>Digital Literacy Activities</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2CFDFC87-5F36-4DC8-8EBE-053821C29E68}"/>
              </a:ext>
            </a:extLst>
          </p:cNvPr>
          <p:cNvPicPr>
            <a:picLocks noChangeAspect="1"/>
          </p:cNvPicPr>
          <p:nvPr/>
        </p:nvPicPr>
        <p:blipFill rotWithShape="1">
          <a:blip r:embed="rId3">
            <a:alphaModFix/>
          </a:blip>
          <a:srcRect l="23225" r="13241"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E7E2D306-A9A2-4BDB-8BB8-B6BD6A38FE6F}"/>
              </a:ext>
            </a:extLst>
          </p:cNvPr>
          <p:cNvSpPr>
            <a:spLocks noGrp="1"/>
          </p:cNvSpPr>
          <p:nvPr>
            <p:ph idx="1"/>
          </p:nvPr>
        </p:nvSpPr>
        <p:spPr>
          <a:xfrm>
            <a:off x="6090573" y="1656522"/>
            <a:ext cx="5614875" cy="5035826"/>
          </a:xfrm>
        </p:spPr>
        <p:txBody>
          <a:bodyPr anchor="ctr">
            <a:normAutofit/>
          </a:bodyPr>
          <a:lstStyle/>
          <a:p>
            <a:r>
              <a:rPr lang="en-US" sz="1400" dirty="0">
                <a:solidFill>
                  <a:srgbClr val="000000"/>
                </a:solidFill>
              </a:rPr>
              <a:t>Students will have more knowledge and skills with technology than their caregivers, but students will need support in understanding and utilizing effective and appropriate skills in the online learning platform and in the online world.</a:t>
            </a:r>
          </a:p>
          <a:p>
            <a:r>
              <a:rPr lang="en-US" sz="1400" dirty="0">
                <a:solidFill>
                  <a:srgbClr val="000000"/>
                </a:solidFill>
              </a:rPr>
              <a:t> Minecraft for Education has developed an online training and game-based program to teach</a:t>
            </a:r>
            <a:r>
              <a:rPr lang="en-US" sz="1400" b="1" i="1" dirty="0">
                <a:solidFill>
                  <a:srgbClr val="000000"/>
                </a:solidFill>
              </a:rPr>
              <a:t> digital citizenship</a:t>
            </a:r>
            <a:r>
              <a:rPr lang="en-US" sz="1400" dirty="0">
                <a:solidFill>
                  <a:srgbClr val="000000"/>
                </a:solidFill>
              </a:rPr>
              <a:t>.  This would be an excellent activity to add to your teaching and lesson planning. This intervention can also be implemented in small group instruction for identified students who are struggling in the online classroom. </a:t>
            </a:r>
          </a:p>
          <a:p>
            <a:r>
              <a:rPr lang="en-US" sz="1400" dirty="0">
                <a:solidFill>
                  <a:srgbClr val="000000"/>
                </a:solidFill>
              </a:rPr>
              <a:t>If this is used as a tier 2 intervention for support, the school social worker could implement this intervention for identified students.  </a:t>
            </a:r>
          </a:p>
          <a:p>
            <a:r>
              <a:rPr lang="en-US" sz="1400" dirty="0">
                <a:solidFill>
                  <a:srgbClr val="000000"/>
                </a:solidFill>
              </a:rPr>
              <a:t>The </a:t>
            </a:r>
            <a:r>
              <a:rPr lang="en-US" sz="1400" b="1" i="1" dirty="0">
                <a:solidFill>
                  <a:srgbClr val="000000"/>
                </a:solidFill>
              </a:rPr>
              <a:t>Digital Citizenship Minecraft </a:t>
            </a:r>
            <a:r>
              <a:rPr lang="en-US" sz="1400" dirty="0">
                <a:solidFill>
                  <a:srgbClr val="000000"/>
                </a:solidFill>
              </a:rPr>
              <a:t>mod was developed by a teacher and includes a teacher lesson plan, script, activities, and step-by-step process. </a:t>
            </a:r>
          </a:p>
          <a:p>
            <a:r>
              <a:rPr lang="en-US" sz="1400" dirty="0">
                <a:solidFill>
                  <a:srgbClr val="000000"/>
                </a:solidFill>
              </a:rPr>
              <a:t>This is appropriate for students ages 6 to 13 years of age. The activity aims to assist students with defining and demonstrating responsible digital citizenship within Minecraft and other digital environments. </a:t>
            </a:r>
          </a:p>
          <a:p>
            <a:r>
              <a:rPr lang="en-US" sz="1400" dirty="0">
                <a:solidFill>
                  <a:srgbClr val="000000"/>
                </a:solidFill>
              </a:rPr>
              <a:t>For more information about this lesson plan visit: </a:t>
            </a:r>
            <a:r>
              <a:rPr lang="en-US" sz="1400" dirty="0">
                <a:solidFill>
                  <a:srgbClr val="000000"/>
                </a:solidFill>
                <a:hlinkClick r:id="rId4"/>
              </a:rPr>
              <a:t>https://education.minecraft.net/lessons/digital-citizenship-2</a:t>
            </a:r>
            <a:r>
              <a:rPr lang="en-US" sz="1400" dirty="0">
                <a:solidFill>
                  <a:srgbClr val="000000"/>
                </a:solidFill>
              </a:rPr>
              <a:t>  </a:t>
            </a:r>
          </a:p>
        </p:txBody>
      </p:sp>
    </p:spTree>
    <p:extLst>
      <p:ext uri="{BB962C8B-B14F-4D97-AF65-F5344CB8AC3E}">
        <p14:creationId xmlns:p14="http://schemas.microsoft.com/office/powerpoint/2010/main" val="344528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E51B1C7-2A8E-49BF-8B9C-8F9EFA29B4F3}"/>
              </a:ext>
            </a:extLst>
          </p:cNvPr>
          <p:cNvSpPr>
            <a:spLocks noGrp="1"/>
          </p:cNvSpPr>
          <p:nvPr>
            <p:ph type="title"/>
          </p:nvPr>
        </p:nvSpPr>
        <p:spPr>
          <a:xfrm>
            <a:off x="958506" y="716555"/>
            <a:ext cx="10264697" cy="1212102"/>
          </a:xfrm>
        </p:spPr>
        <p:txBody>
          <a:bodyPr>
            <a:normAutofit/>
          </a:bodyPr>
          <a:lstStyle/>
          <a:p>
            <a:r>
              <a:rPr lang="en-US" sz="4000" dirty="0">
                <a:solidFill>
                  <a:srgbClr val="FFFFFF"/>
                </a:solidFill>
              </a:rPr>
              <a:t>“Zoom Exhaustion”</a:t>
            </a:r>
          </a:p>
        </p:txBody>
      </p:sp>
      <p:sp>
        <p:nvSpPr>
          <p:cNvPr id="3" name="Content Placeholder 2">
            <a:extLst>
              <a:ext uri="{FF2B5EF4-FFF2-40B4-BE49-F238E27FC236}">
                <a16:creationId xmlns:a16="http://schemas.microsoft.com/office/drawing/2014/main" id="{3A4C5070-7153-411F-B24F-EB06F395739B}"/>
              </a:ext>
            </a:extLst>
          </p:cNvPr>
          <p:cNvSpPr>
            <a:spLocks noGrp="1"/>
          </p:cNvSpPr>
          <p:nvPr>
            <p:ph idx="1"/>
          </p:nvPr>
        </p:nvSpPr>
        <p:spPr>
          <a:xfrm>
            <a:off x="1367624" y="2490436"/>
            <a:ext cx="9708995" cy="4205786"/>
          </a:xfrm>
        </p:spPr>
        <p:txBody>
          <a:bodyPr anchor="ctr">
            <a:noAutofit/>
          </a:bodyPr>
          <a:lstStyle/>
          <a:p>
            <a:r>
              <a:rPr lang="en-US" sz="1400" dirty="0"/>
              <a:t>Since attending school virtually requires both time online as well as time offline to successfully complete required lessons, some students will find the amount of time required to be in front of a computer daunting and overwhelming.  </a:t>
            </a:r>
          </a:p>
          <a:p>
            <a:r>
              <a:rPr lang="en-US" sz="1400" dirty="0"/>
              <a:t>Many reports on cases of “zoom exhaustion” and virtual overload have been reported since the beginning of the pandemic. Zoom exhaustion will be real for many of students across the nation. </a:t>
            </a:r>
          </a:p>
          <a:p>
            <a:r>
              <a:rPr lang="en-US" sz="1400" dirty="0"/>
              <a:t>Students who are experiencing technology exhaustion may report the following symptoms: </a:t>
            </a:r>
          </a:p>
          <a:p>
            <a:pPr lvl="1"/>
            <a:r>
              <a:rPr lang="en-US" sz="1400" dirty="0"/>
              <a:t>easily distracted, </a:t>
            </a:r>
          </a:p>
          <a:p>
            <a:pPr lvl="1"/>
            <a:r>
              <a:rPr lang="en-US" sz="1400" dirty="0"/>
              <a:t>easily off task by environmental stimuli, </a:t>
            </a:r>
          </a:p>
          <a:p>
            <a:pPr lvl="1"/>
            <a:r>
              <a:rPr lang="en-US" sz="1400" dirty="0"/>
              <a:t>difficulty staying focused and attending to needed information, </a:t>
            </a:r>
          </a:p>
          <a:p>
            <a:pPr lvl="1"/>
            <a:r>
              <a:rPr lang="en-US" sz="1400" dirty="0"/>
              <a:t>extreme fatigue, </a:t>
            </a:r>
          </a:p>
          <a:p>
            <a:pPr lvl="1"/>
            <a:r>
              <a:rPr lang="en-US" sz="1400" dirty="0"/>
              <a:t>eye dryness, </a:t>
            </a:r>
          </a:p>
          <a:p>
            <a:pPr lvl="1"/>
            <a:r>
              <a:rPr lang="en-US" sz="1400" dirty="0"/>
              <a:t>decreased interaction, </a:t>
            </a:r>
          </a:p>
          <a:p>
            <a:pPr lvl="1"/>
            <a:r>
              <a:rPr lang="en-US" sz="1400" dirty="0"/>
              <a:t>difficulty sleeping at night, </a:t>
            </a:r>
          </a:p>
          <a:p>
            <a:pPr lvl="1"/>
            <a:r>
              <a:rPr lang="en-US" sz="1400" dirty="0"/>
              <a:t>and class participation. </a:t>
            </a:r>
          </a:p>
          <a:p>
            <a:r>
              <a:rPr lang="en-US" sz="1400" dirty="0"/>
              <a:t>Mindfulness techniques and incremental virtual education breaks will be necessary to support the needs of learners. </a:t>
            </a:r>
          </a:p>
          <a:p>
            <a:r>
              <a:rPr lang="en-US" sz="1400" dirty="0"/>
              <a:t>Students will need to learn techniques to manage their health and well-being in the remote education environment.</a:t>
            </a:r>
          </a:p>
        </p:txBody>
      </p:sp>
    </p:spTree>
    <p:extLst>
      <p:ext uri="{BB962C8B-B14F-4D97-AF65-F5344CB8AC3E}">
        <p14:creationId xmlns:p14="http://schemas.microsoft.com/office/powerpoint/2010/main" val="3251340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FD404D-9C2C-48D1-9965-F89A12C2446C}"/>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Social-Emotional Needs Assessment</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58D27AE4-8C31-440E-815E-C4AA5B12F1E0}"/>
              </a:ext>
            </a:extLst>
          </p:cNvPr>
          <p:cNvSpPr>
            <a:spLocks noGrp="1"/>
          </p:cNvSpPr>
          <p:nvPr>
            <p:ph idx="1"/>
          </p:nvPr>
        </p:nvSpPr>
        <p:spPr>
          <a:xfrm>
            <a:off x="5221862" y="1719618"/>
            <a:ext cx="5948831" cy="4334629"/>
          </a:xfrm>
        </p:spPr>
        <p:txBody>
          <a:bodyPr anchor="ctr">
            <a:normAutofit/>
          </a:bodyPr>
          <a:lstStyle/>
          <a:p>
            <a:r>
              <a:rPr lang="en-US" sz="1700" b="1" u="sng">
                <a:solidFill>
                  <a:srgbClr val="FEFFFF"/>
                </a:solidFill>
              </a:rPr>
              <a:t>Student Risk Screening Survey (SRSS)- </a:t>
            </a:r>
            <a:r>
              <a:rPr lang="en-US" sz="1700">
                <a:solidFill>
                  <a:srgbClr val="FEFFFF"/>
                </a:solidFill>
              </a:rPr>
              <a:t>Universal screening tools can be an excellent place to start in determining the behavioral, mental health, and social emotional needs of students. </a:t>
            </a:r>
          </a:p>
          <a:p>
            <a:r>
              <a:rPr lang="en-US" sz="1700">
                <a:solidFill>
                  <a:srgbClr val="FEFFFF"/>
                </a:solidFill>
              </a:rPr>
              <a:t>This is a tier 1 universal screenings to identify students in need early on in the academic year related to social-emotional and behavioral needs.</a:t>
            </a:r>
          </a:p>
          <a:p>
            <a:r>
              <a:rPr lang="en-US" sz="1700">
                <a:solidFill>
                  <a:srgbClr val="FEFFFF"/>
                </a:solidFill>
              </a:rPr>
              <a:t>Teachers assess various risk factors for each student in their classroom to determine who is at-risk. </a:t>
            </a:r>
          </a:p>
          <a:p>
            <a:r>
              <a:rPr lang="en-US" sz="1700">
                <a:solidFill>
                  <a:srgbClr val="FEFFFF"/>
                </a:solidFill>
              </a:rPr>
              <a:t>The SRSS is not a standalone assessment and it should not be used as a solo assessment. The SRSS should be used as one of many data sources to inform instruction and indicate student risk. </a:t>
            </a:r>
          </a:p>
          <a:p>
            <a:r>
              <a:rPr lang="en-US" sz="1700">
                <a:solidFill>
                  <a:srgbClr val="FEFFFF"/>
                </a:solidFill>
              </a:rPr>
              <a:t>More information about the SRSS universal screening tool can be found here: </a:t>
            </a:r>
            <a:r>
              <a:rPr lang="en-US" sz="1700">
                <a:solidFill>
                  <a:srgbClr val="FEFFFF"/>
                </a:solidFill>
                <a:hlinkClick r:id="rId2"/>
              </a:rPr>
              <a:t>https://mimtsstac.org/evaluation/student-assessments/student-risk-screening-scale</a:t>
            </a:r>
            <a:r>
              <a:rPr lang="en-US" sz="1700">
                <a:solidFill>
                  <a:srgbClr val="FEFFFF"/>
                </a:solidFill>
              </a:rPr>
              <a:t>  </a:t>
            </a:r>
          </a:p>
        </p:txBody>
      </p:sp>
    </p:spTree>
    <p:extLst>
      <p:ext uri="{BB962C8B-B14F-4D97-AF65-F5344CB8AC3E}">
        <p14:creationId xmlns:p14="http://schemas.microsoft.com/office/powerpoint/2010/main" val="92874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CD3271-0197-4175-B773-AFA656E0A531}"/>
              </a:ext>
            </a:extLst>
          </p:cNvPr>
          <p:cNvSpPr>
            <a:spLocks noGrp="1"/>
          </p:cNvSpPr>
          <p:nvPr>
            <p:ph type="ctrTitle"/>
          </p:nvPr>
        </p:nvSpPr>
        <p:spPr>
          <a:xfrm>
            <a:off x="3045368" y="2043663"/>
            <a:ext cx="6105194" cy="2031055"/>
          </a:xfrm>
        </p:spPr>
        <p:txBody>
          <a:bodyPr>
            <a:normAutofit/>
          </a:bodyPr>
          <a:lstStyle/>
          <a:p>
            <a:r>
              <a:rPr lang="en-US">
                <a:solidFill>
                  <a:srgbClr val="FFFFFF"/>
                </a:solidFill>
              </a:rPr>
              <a:t>Social-Emotional Needs</a:t>
            </a:r>
          </a:p>
        </p:txBody>
      </p:sp>
      <p:sp>
        <p:nvSpPr>
          <p:cNvPr id="3" name="Subtitle 2">
            <a:extLst>
              <a:ext uri="{FF2B5EF4-FFF2-40B4-BE49-F238E27FC236}">
                <a16:creationId xmlns:a16="http://schemas.microsoft.com/office/drawing/2014/main" id="{1841A576-F3AB-4616-ACFA-5111CA3A5F49}"/>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312445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70369A-E2C5-4E43-A89A-C91A99956CC4}"/>
              </a:ext>
            </a:extLst>
          </p:cNvPr>
          <p:cNvSpPr>
            <a:spLocks noGrp="1"/>
          </p:cNvSpPr>
          <p:nvPr>
            <p:ph type="title"/>
          </p:nvPr>
        </p:nvSpPr>
        <p:spPr>
          <a:xfrm>
            <a:off x="686834" y="1153572"/>
            <a:ext cx="3200400" cy="4461163"/>
          </a:xfrm>
        </p:spPr>
        <p:txBody>
          <a:bodyPr>
            <a:normAutofit/>
          </a:bodyPr>
          <a:lstStyle/>
          <a:p>
            <a:r>
              <a:rPr lang="en-US">
                <a:solidFill>
                  <a:srgbClr val="FFFFFF"/>
                </a:solidFill>
              </a:rPr>
              <a:t>Statistics on Student Social-Emotional Needs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2BF1EBD-D137-469E-9826-0C250B8FABAE}"/>
              </a:ext>
            </a:extLst>
          </p:cNvPr>
          <p:cNvSpPr>
            <a:spLocks noGrp="1"/>
          </p:cNvSpPr>
          <p:nvPr>
            <p:ph idx="1"/>
          </p:nvPr>
        </p:nvSpPr>
        <p:spPr>
          <a:xfrm>
            <a:off x="4447308" y="591344"/>
            <a:ext cx="6906491" cy="5585619"/>
          </a:xfrm>
        </p:spPr>
        <p:txBody>
          <a:bodyPr anchor="ctr">
            <a:normAutofit/>
          </a:bodyPr>
          <a:lstStyle/>
          <a:p>
            <a:r>
              <a:rPr lang="en-US" sz="2200" dirty="0"/>
              <a:t>There is evidence to indicate that the coronavirus disease 2019 (COVID-19) pandemic has </a:t>
            </a:r>
            <a:r>
              <a:rPr lang="en-US" sz="2200" b="1" dirty="0"/>
              <a:t>profound psychological and social effects on the community at large </a:t>
            </a:r>
            <a:r>
              <a:rPr lang="en-US" sz="2200" dirty="0"/>
              <a:t>(Sher, 2020). </a:t>
            </a:r>
          </a:p>
          <a:p>
            <a:r>
              <a:rPr lang="en-US" sz="2200" dirty="0"/>
              <a:t>The </a:t>
            </a:r>
            <a:r>
              <a:rPr lang="en-US" sz="2200" b="1" dirty="0"/>
              <a:t>negative psychological effects </a:t>
            </a:r>
            <a:r>
              <a:rPr lang="en-US" sz="2200" dirty="0"/>
              <a:t>of the pandemic will probably </a:t>
            </a:r>
            <a:r>
              <a:rPr lang="en-US" sz="2200" b="1" dirty="0"/>
              <a:t>persist for months and years to come</a:t>
            </a:r>
            <a:r>
              <a:rPr lang="en-US" sz="2200" dirty="0"/>
              <a:t>. </a:t>
            </a:r>
          </a:p>
          <a:p>
            <a:r>
              <a:rPr lang="en-US" sz="2200" dirty="0"/>
              <a:t>Studies indicate that the COVID-19 pandemic is associated </a:t>
            </a:r>
            <a:r>
              <a:rPr lang="en-US" sz="2200" b="1" dirty="0"/>
              <a:t>with distress, anxiety, fear of contagion, depression and insomnia </a:t>
            </a:r>
            <a:r>
              <a:rPr lang="en-US" sz="2200" dirty="0"/>
              <a:t>in the general population and among healthcare professionals (Wang et al., 2019). </a:t>
            </a:r>
          </a:p>
          <a:p>
            <a:r>
              <a:rPr lang="en-US" sz="2200" dirty="0"/>
              <a:t>Social isolation, anxiety, chronic stress and economic difficulties may lead to the development or exacerbation of </a:t>
            </a:r>
            <a:r>
              <a:rPr lang="en-US" sz="2200" b="1" dirty="0"/>
              <a:t>depressive, anxiety, substance use and other psychiatric disorders </a:t>
            </a:r>
            <a:r>
              <a:rPr lang="en-US" sz="2200" dirty="0"/>
              <a:t>in vulnerable populations (Qui et al, 2020). </a:t>
            </a:r>
          </a:p>
        </p:txBody>
      </p:sp>
    </p:spTree>
    <p:extLst>
      <p:ext uri="{BB962C8B-B14F-4D97-AF65-F5344CB8AC3E}">
        <p14:creationId xmlns:p14="http://schemas.microsoft.com/office/powerpoint/2010/main" val="358862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D6515-F2EB-4632-B8D6-49F62304C83F}"/>
              </a:ext>
            </a:extLst>
          </p:cNvPr>
          <p:cNvSpPr>
            <a:spLocks noGrp="1"/>
          </p:cNvSpPr>
          <p:nvPr>
            <p:ph type="title"/>
          </p:nvPr>
        </p:nvSpPr>
        <p:spPr>
          <a:xfrm>
            <a:off x="686834" y="591344"/>
            <a:ext cx="3200400" cy="5585619"/>
          </a:xfrm>
        </p:spPr>
        <p:txBody>
          <a:bodyPr>
            <a:normAutofit/>
          </a:bodyPr>
          <a:lstStyle/>
          <a:p>
            <a:r>
              <a:rPr lang="en-US">
                <a:solidFill>
                  <a:srgbClr val="FFFFFF"/>
                </a:solidFill>
              </a:rPr>
              <a:t>The Need for Social-Emotional Supports to Continue-EVEN IN A VIRTUAL WORLD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04CA97D-40EE-4D68-8272-6FDCA7EAEBDE}"/>
              </a:ext>
            </a:extLst>
          </p:cNvPr>
          <p:cNvSpPr>
            <a:spLocks noGrp="1"/>
          </p:cNvSpPr>
          <p:nvPr>
            <p:ph idx="1"/>
          </p:nvPr>
        </p:nvSpPr>
        <p:spPr>
          <a:xfrm>
            <a:off x="4447308" y="591344"/>
            <a:ext cx="6906491" cy="5585619"/>
          </a:xfrm>
        </p:spPr>
        <p:txBody>
          <a:bodyPr anchor="ctr">
            <a:normAutofit/>
          </a:bodyPr>
          <a:lstStyle/>
          <a:p>
            <a:r>
              <a:rPr lang="en-US" sz="2000" b="1" dirty="0"/>
              <a:t>Behavioral needs and concerns of students do not disappear just because the brick and mortar schoolhouse is no longer the avenue to provide services. </a:t>
            </a:r>
          </a:p>
          <a:p>
            <a:r>
              <a:rPr lang="en-US" sz="2000" dirty="0"/>
              <a:t>Some educators believe that the virtual learning environment will assist teachers in the management of distractions occurring in traditional classrooms (</a:t>
            </a:r>
            <a:r>
              <a:rPr lang="en-US" sz="2000" b="1" dirty="0"/>
              <a:t>talk out, out of seat, roaming, physical aggression, </a:t>
            </a:r>
            <a:r>
              <a:rPr lang="en-US" sz="2000" dirty="0"/>
              <a:t>etc.); however, the virtual classroom will have </a:t>
            </a:r>
            <a:r>
              <a:rPr lang="en-US" sz="2000" b="1" dirty="0"/>
              <a:t>many of these same struggles </a:t>
            </a:r>
            <a:r>
              <a:rPr lang="en-US" sz="2000" dirty="0"/>
              <a:t>with less ability for the teacher or support staff to intervene in an effective manner. </a:t>
            </a:r>
          </a:p>
          <a:p>
            <a:r>
              <a:rPr lang="en-US" sz="2000" b="1" dirty="0"/>
              <a:t>Virtual classroom settings will not eliminate these behavioral challenges </a:t>
            </a:r>
            <a:r>
              <a:rPr lang="en-US" sz="2000" dirty="0"/>
              <a:t>and actually schools who decide not to include behavioral health supports as part of their programming are putting many students at-risk for further life disruptions by not supporting their needs earlier in development. </a:t>
            </a:r>
          </a:p>
          <a:p>
            <a:r>
              <a:rPr lang="en-US" sz="2000" dirty="0"/>
              <a:t> Many barriers are broken down by offering school-based services including tele-behavioral health during the COVID-19 pandemic. </a:t>
            </a:r>
            <a:r>
              <a:rPr lang="en-US" sz="2000" b="1" dirty="0"/>
              <a:t>**Classroom Management support***</a:t>
            </a:r>
          </a:p>
        </p:txBody>
      </p:sp>
    </p:spTree>
    <p:extLst>
      <p:ext uri="{BB962C8B-B14F-4D97-AF65-F5344CB8AC3E}">
        <p14:creationId xmlns:p14="http://schemas.microsoft.com/office/powerpoint/2010/main" val="24215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2F91-07D9-4937-81AC-A4E519CAD005}"/>
              </a:ext>
            </a:extLst>
          </p:cNvPr>
          <p:cNvSpPr>
            <a:spLocks noGrp="1"/>
          </p:cNvSpPr>
          <p:nvPr>
            <p:ph type="title"/>
          </p:nvPr>
        </p:nvSpPr>
        <p:spPr>
          <a:xfrm>
            <a:off x="5277329" y="640081"/>
            <a:ext cx="6274590" cy="1132448"/>
          </a:xfrm>
          <a:noFill/>
        </p:spPr>
        <p:txBody>
          <a:bodyPr vert="horz" lIns="91440" tIns="45720" rIns="91440" bIns="45720" rtlCol="0" anchor="b">
            <a:normAutofit fontScale="90000"/>
          </a:bodyPr>
          <a:lstStyle/>
          <a:p>
            <a:r>
              <a:rPr lang="en-US" sz="6000" dirty="0"/>
              <a:t>Susan Elswick EdD LCSW</a:t>
            </a:r>
          </a:p>
        </p:txBody>
      </p:sp>
      <p:pic>
        <p:nvPicPr>
          <p:cNvPr id="4" name="Content Placeholder 3" descr="A close up of a person&#10;&#10;Description automatically generated">
            <a:extLst>
              <a:ext uri="{FF2B5EF4-FFF2-40B4-BE49-F238E27FC236}">
                <a16:creationId xmlns:a16="http://schemas.microsoft.com/office/drawing/2014/main" id="{AB7B5396-1D3A-4F3F-8AED-25CF88498927}"/>
              </a:ext>
            </a:extLst>
          </p:cNvPr>
          <p:cNvPicPr>
            <a:picLocks noGrp="1" noChangeAspect="1"/>
          </p:cNvPicPr>
          <p:nvPr>
            <p:ph idx="1"/>
          </p:nvPr>
        </p:nvPicPr>
        <p:blipFill rotWithShape="1">
          <a:blip r:embed="rId2"/>
          <a:srcRect r="-2" b="2012"/>
          <a:stretch/>
        </p:blipFill>
        <p:spPr>
          <a:xfrm>
            <a:off x="1" y="10"/>
            <a:ext cx="4654296" cy="6857990"/>
          </a:xfrm>
          <a:prstGeom prst="rect">
            <a:avLst/>
          </a:prstGeom>
        </p:spPr>
      </p:pic>
      <p:sp>
        <p:nvSpPr>
          <p:cNvPr id="5" name="Content Placeholder 2">
            <a:extLst>
              <a:ext uri="{FF2B5EF4-FFF2-40B4-BE49-F238E27FC236}">
                <a16:creationId xmlns:a16="http://schemas.microsoft.com/office/drawing/2014/main" id="{793FE927-BA74-4CB0-9B6F-922EF9EA9A44}"/>
              </a:ext>
            </a:extLst>
          </p:cNvPr>
          <p:cNvSpPr txBox="1">
            <a:spLocks/>
          </p:cNvSpPr>
          <p:nvPr/>
        </p:nvSpPr>
        <p:spPr>
          <a:xfrm>
            <a:off x="4706348" y="1662047"/>
            <a:ext cx="7651403" cy="4745777"/>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Dr. Elswick is an Associate Professor at the University of Memphis in the School of Social Work. </a:t>
            </a:r>
          </a:p>
          <a:p>
            <a:pPr marL="0" indent="0">
              <a:buNone/>
            </a:pPr>
            <a:r>
              <a:rPr lang="en-US" dirty="0"/>
              <a:t>She is the School Social Work Certificate Coordinator for the University of Memphis.</a:t>
            </a:r>
          </a:p>
          <a:p>
            <a:pPr marL="0" indent="0">
              <a:buNone/>
            </a:pPr>
            <a:r>
              <a:rPr lang="en-US" dirty="0"/>
              <a:t>Dr. Susan Elswick has over 16 years of clinical mental health experience that includes community mental health, case management, residential programming, school-based programming, integrated behavioral health, infant mental health, and home-based services. </a:t>
            </a:r>
          </a:p>
          <a:p>
            <a:pPr marL="0" indent="0">
              <a:buNone/>
            </a:pPr>
            <a:r>
              <a:rPr lang="en-US" dirty="0"/>
              <a:t>One of her areas of research focuses on the use of informatics and technology in the field of social work. Dr. Elswick serves as the Co-chair for the Council on Social Work Education (CSWE) Annual Program Review Technology Track that focuses on harnessing technology for social good in behavioral health practice, and she is a current Faculty Affiliate on campus at University of Memphis with the Institute for Intelligent Systems (IIS).  Most recently, she is a Co-PI on the U of M’s $2.58 million National Science Foundation (NSF)-funded project, which will lay the foundation for a future Learner Data Institute (LDI) at the university. </a:t>
            </a:r>
          </a:p>
        </p:txBody>
      </p:sp>
    </p:spTree>
    <p:extLst>
      <p:ext uri="{BB962C8B-B14F-4D97-AF65-F5344CB8AC3E}">
        <p14:creationId xmlns:p14="http://schemas.microsoft.com/office/powerpoint/2010/main" val="249855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B57CAA8-9C71-4048-8371-F0D491DA3395}"/>
              </a:ext>
            </a:extLst>
          </p:cNvPr>
          <p:cNvSpPr>
            <a:spLocks noGrp="1"/>
          </p:cNvSpPr>
          <p:nvPr>
            <p:ph type="ctrTitle"/>
          </p:nvPr>
        </p:nvSpPr>
        <p:spPr>
          <a:xfrm>
            <a:off x="3045368" y="2043663"/>
            <a:ext cx="6105194" cy="2031055"/>
          </a:xfrm>
        </p:spPr>
        <p:txBody>
          <a:bodyPr>
            <a:normAutofit/>
          </a:bodyPr>
          <a:lstStyle/>
          <a:p>
            <a:r>
              <a:rPr lang="en-US">
                <a:solidFill>
                  <a:srgbClr val="FFFFFF"/>
                </a:solidFill>
              </a:rPr>
              <a:t>Supportive Practices</a:t>
            </a:r>
          </a:p>
        </p:txBody>
      </p:sp>
      <p:sp>
        <p:nvSpPr>
          <p:cNvPr id="3" name="Subtitle 2">
            <a:extLst>
              <a:ext uri="{FF2B5EF4-FFF2-40B4-BE49-F238E27FC236}">
                <a16:creationId xmlns:a16="http://schemas.microsoft.com/office/drawing/2014/main" id="{DFE24B59-8FB3-4ED0-B54F-591070716A23}"/>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825345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67CCDB4-DF0C-45BD-A75A-29A41B585F37}"/>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Creating Structure and Consistency</a:t>
            </a:r>
          </a:p>
        </p:txBody>
      </p:sp>
      <p:sp>
        <p:nvSpPr>
          <p:cNvPr id="3" name="Content Placeholder 2">
            <a:extLst>
              <a:ext uri="{FF2B5EF4-FFF2-40B4-BE49-F238E27FC236}">
                <a16:creationId xmlns:a16="http://schemas.microsoft.com/office/drawing/2014/main" id="{4A8CAFA1-8744-448F-B34A-66B7C4DFDEA5}"/>
              </a:ext>
            </a:extLst>
          </p:cNvPr>
          <p:cNvSpPr>
            <a:spLocks noGrp="1"/>
          </p:cNvSpPr>
          <p:nvPr>
            <p:ph idx="1"/>
          </p:nvPr>
        </p:nvSpPr>
        <p:spPr>
          <a:xfrm>
            <a:off x="1367624" y="2490436"/>
            <a:ext cx="9708995" cy="3567173"/>
          </a:xfrm>
        </p:spPr>
        <p:txBody>
          <a:bodyPr anchor="ctr">
            <a:normAutofit/>
          </a:bodyPr>
          <a:lstStyle/>
          <a:p>
            <a:r>
              <a:rPr lang="en-US" sz="2000"/>
              <a:t>Develop </a:t>
            </a:r>
            <a:r>
              <a:rPr lang="en-US" sz="2000" b="1"/>
              <a:t>Daily Agendas and Create Predictability- </a:t>
            </a:r>
            <a:r>
              <a:rPr lang="en-US" sz="2000"/>
              <a:t>In times of uncertainty, children need consistency and predictability. </a:t>
            </a:r>
          </a:p>
          <a:p>
            <a:r>
              <a:rPr lang="en-US" sz="2000"/>
              <a:t>Providing </a:t>
            </a:r>
            <a:r>
              <a:rPr lang="en-US" sz="2000" b="1"/>
              <a:t>predictability assists in grounding the student and regulating their nervous system</a:t>
            </a:r>
            <a:r>
              <a:rPr lang="en-US" sz="2000"/>
              <a:t>, because they know what to expect.</a:t>
            </a:r>
          </a:p>
          <a:p>
            <a:r>
              <a:rPr lang="en-US" sz="2000"/>
              <a:t>Teachers can create predictability in the virtual classroom setting by </a:t>
            </a:r>
            <a:r>
              <a:rPr lang="en-US" sz="2000" b="1"/>
              <a:t>keeping a daily agenda/ schedule </a:t>
            </a:r>
            <a:r>
              <a:rPr lang="en-US" sz="2000"/>
              <a:t>and using a </a:t>
            </a:r>
            <a:r>
              <a:rPr lang="en-US" sz="2000" b="1"/>
              <a:t>similar schedule daily</a:t>
            </a:r>
            <a:r>
              <a:rPr lang="en-US" sz="2000"/>
              <a:t>.</a:t>
            </a:r>
          </a:p>
          <a:p>
            <a:r>
              <a:rPr lang="en-US" sz="2000"/>
              <a:t>Starting each class by </a:t>
            </a:r>
            <a:r>
              <a:rPr lang="en-US" sz="2000" b="1"/>
              <a:t>sharing your class schedule, agenda, and planned </a:t>
            </a:r>
            <a:r>
              <a:rPr lang="en-US" sz="2000"/>
              <a:t>activities is a great place to start. </a:t>
            </a:r>
          </a:p>
          <a:p>
            <a:r>
              <a:rPr lang="en-US" sz="2000"/>
              <a:t>For more ideas on how to develop a consistent and predictable classroom you can visit </a:t>
            </a:r>
            <a:r>
              <a:rPr lang="en-US" sz="2000">
                <a:hlinkClick r:id="rId2"/>
              </a:rPr>
              <a:t>https://www.pbis.org/topics/classroom-pbis</a:t>
            </a:r>
            <a:r>
              <a:rPr lang="en-US" sz="2000"/>
              <a:t>  </a:t>
            </a:r>
          </a:p>
        </p:txBody>
      </p:sp>
    </p:spTree>
    <p:extLst>
      <p:ext uri="{BB962C8B-B14F-4D97-AF65-F5344CB8AC3E}">
        <p14:creationId xmlns:p14="http://schemas.microsoft.com/office/powerpoint/2010/main" val="912767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8A1841-34F5-4636-A821-BC9D8B7A8C39}"/>
              </a:ext>
            </a:extLst>
          </p:cNvPr>
          <p:cNvSpPr>
            <a:spLocks noGrp="1"/>
          </p:cNvSpPr>
          <p:nvPr>
            <p:ph type="title"/>
          </p:nvPr>
        </p:nvSpPr>
        <p:spPr>
          <a:xfrm>
            <a:off x="686834" y="1153572"/>
            <a:ext cx="3200400" cy="4461163"/>
          </a:xfrm>
        </p:spPr>
        <p:txBody>
          <a:bodyPr>
            <a:normAutofit/>
          </a:bodyPr>
          <a:lstStyle/>
          <a:p>
            <a:r>
              <a:rPr lang="en-US">
                <a:solidFill>
                  <a:srgbClr val="FFFFFF"/>
                </a:solidFill>
              </a:rPr>
              <a:t>Developing Class Rules and Expectations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264186C-5D57-461B-9837-2B7EA8B19973}"/>
              </a:ext>
            </a:extLst>
          </p:cNvPr>
          <p:cNvSpPr>
            <a:spLocks noGrp="1"/>
          </p:cNvSpPr>
          <p:nvPr>
            <p:ph idx="1"/>
          </p:nvPr>
        </p:nvSpPr>
        <p:spPr>
          <a:xfrm>
            <a:off x="4447308" y="591344"/>
            <a:ext cx="6906491" cy="5585619"/>
          </a:xfrm>
        </p:spPr>
        <p:txBody>
          <a:bodyPr anchor="ctr">
            <a:normAutofit/>
          </a:bodyPr>
          <a:lstStyle/>
          <a:p>
            <a:r>
              <a:rPr lang="en-US" sz="2000"/>
              <a:t>Students need </a:t>
            </a:r>
            <a:r>
              <a:rPr lang="en-US" sz="2000" b="1"/>
              <a:t>rules and expectations </a:t>
            </a:r>
            <a:r>
              <a:rPr lang="en-US" sz="2000"/>
              <a:t>in the virtual classroom just like they do in the brick and mortar buildings.  </a:t>
            </a:r>
          </a:p>
          <a:p>
            <a:r>
              <a:rPr lang="en-US" sz="2000"/>
              <a:t>Start the year off right by utilizing Positive Behavioral Interventions and Supports (PBIS) techniques for developing classroom rules and expectations. </a:t>
            </a:r>
          </a:p>
          <a:p>
            <a:r>
              <a:rPr lang="en-US" sz="2000"/>
              <a:t>Teachers </a:t>
            </a:r>
            <a:r>
              <a:rPr lang="en-US" sz="2000" b="1"/>
              <a:t>should lay some ground rules but allow the students to also identify rules of the online class</a:t>
            </a:r>
            <a:r>
              <a:rPr lang="en-US" sz="2000"/>
              <a:t>. </a:t>
            </a:r>
          </a:p>
          <a:p>
            <a:r>
              <a:rPr lang="en-US" sz="2000" b="1"/>
              <a:t>Rules and expectations should be displayed and reviewed each day </a:t>
            </a:r>
            <a:r>
              <a:rPr lang="en-US" sz="2000"/>
              <a:t>in the beginning of the class as a prompt and reminder. </a:t>
            </a:r>
          </a:p>
          <a:p>
            <a:r>
              <a:rPr lang="en-US" sz="2000"/>
              <a:t>Teachers can use the </a:t>
            </a:r>
            <a:r>
              <a:rPr lang="en-US" sz="2000" b="1"/>
              <a:t>screen share system </a:t>
            </a:r>
            <a:r>
              <a:rPr lang="en-US" sz="2000"/>
              <a:t>in their online platform to display the classroom rules visually as they verbally review them in the beginning of each class.  </a:t>
            </a:r>
          </a:p>
          <a:p>
            <a:r>
              <a:rPr lang="en-US" sz="2000"/>
              <a:t>For more about setting up effective classroom rules and expectations visit this site: </a:t>
            </a:r>
            <a:r>
              <a:rPr lang="en-US" sz="2000">
                <a:hlinkClick r:id="rId2"/>
              </a:rPr>
              <a:t>https://www.pbisworld.com/tier-1/review-pbis-expectations-and-rules/</a:t>
            </a:r>
            <a:r>
              <a:rPr lang="en-US" sz="2000"/>
              <a:t>  </a:t>
            </a:r>
          </a:p>
        </p:txBody>
      </p:sp>
    </p:spTree>
    <p:extLst>
      <p:ext uri="{BB962C8B-B14F-4D97-AF65-F5344CB8AC3E}">
        <p14:creationId xmlns:p14="http://schemas.microsoft.com/office/powerpoint/2010/main" val="357196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58F750-906A-4572-B303-473261C7B252}"/>
              </a:ext>
            </a:extLst>
          </p:cNvPr>
          <p:cNvSpPr>
            <a:spLocks noGrp="1"/>
          </p:cNvSpPr>
          <p:nvPr>
            <p:ph type="title"/>
          </p:nvPr>
        </p:nvSpPr>
        <p:spPr>
          <a:xfrm>
            <a:off x="643467" y="321734"/>
            <a:ext cx="10905066" cy="1135737"/>
          </a:xfrm>
        </p:spPr>
        <p:txBody>
          <a:bodyPr>
            <a:normAutofit/>
          </a:bodyPr>
          <a:lstStyle/>
          <a:p>
            <a:r>
              <a:rPr lang="en-US" sz="3600" dirty="0"/>
              <a:t>Virtual Break Card</a:t>
            </a:r>
          </a:p>
        </p:txBody>
      </p:sp>
      <p:sp>
        <p:nvSpPr>
          <p:cNvPr id="3" name="Content Placeholder 2">
            <a:extLst>
              <a:ext uri="{FF2B5EF4-FFF2-40B4-BE49-F238E27FC236}">
                <a16:creationId xmlns:a16="http://schemas.microsoft.com/office/drawing/2014/main" id="{DB5E0E40-0C57-4825-90FF-03531C467CA3}"/>
              </a:ext>
            </a:extLst>
          </p:cNvPr>
          <p:cNvSpPr>
            <a:spLocks noGrp="1"/>
          </p:cNvSpPr>
          <p:nvPr>
            <p:ph idx="1"/>
          </p:nvPr>
        </p:nvSpPr>
        <p:spPr>
          <a:xfrm>
            <a:off x="643467" y="1153551"/>
            <a:ext cx="10905066" cy="5465526"/>
          </a:xfrm>
        </p:spPr>
        <p:txBody>
          <a:bodyPr>
            <a:normAutofit/>
          </a:bodyPr>
          <a:lstStyle/>
          <a:p>
            <a:r>
              <a:rPr lang="en-US" sz="1800" dirty="0"/>
              <a:t>Working with the students to </a:t>
            </a:r>
            <a:r>
              <a:rPr lang="en-US" sz="1800" b="1" dirty="0"/>
              <a:t>develop a cue, prompt, or break card procedure </a:t>
            </a:r>
            <a:r>
              <a:rPr lang="en-US" sz="1800" dirty="0"/>
              <a:t>for requesting more time “off screen” will help to </a:t>
            </a:r>
            <a:r>
              <a:rPr lang="en-US" sz="1800" b="1" dirty="0"/>
              <a:t>increase student communication skills, autonomy, and their feeling of being in control of their educational environment.</a:t>
            </a:r>
          </a:p>
          <a:p>
            <a:r>
              <a:rPr lang="en-US" sz="1800" dirty="0"/>
              <a:t> It is important to </a:t>
            </a:r>
            <a:r>
              <a:rPr lang="en-US" sz="1800" b="1" dirty="0"/>
              <a:t>know what times of day, classes, or content </a:t>
            </a:r>
            <a:r>
              <a:rPr lang="en-US" sz="1800" dirty="0"/>
              <a:t>the student might ask for more breaks. </a:t>
            </a:r>
          </a:p>
          <a:p>
            <a:r>
              <a:rPr lang="en-US" sz="1800" dirty="0"/>
              <a:t>Break cards work best when they are </a:t>
            </a:r>
            <a:r>
              <a:rPr lang="en-US" sz="1800" b="1" dirty="0"/>
              <a:t>based on student functions of behavior,</a:t>
            </a:r>
            <a:r>
              <a:rPr lang="en-US" sz="1800" dirty="0"/>
              <a:t> and a functional behavior assessment can assist with developing a strong break card procedure. </a:t>
            </a:r>
          </a:p>
          <a:p>
            <a:r>
              <a:rPr lang="en-US" sz="1800" dirty="0"/>
              <a:t>Break card procedures in the virtual world can be as simple as the </a:t>
            </a:r>
            <a:r>
              <a:rPr lang="en-US" sz="1800" b="1" dirty="0"/>
              <a:t>student holding up a red card as a prompt </a:t>
            </a:r>
            <a:r>
              <a:rPr lang="en-US" sz="1800" dirty="0"/>
              <a:t>to show the teacher, they are requesting a break. Once the teacher acknowledges the request, he/she messages the student (through the chat box) to first thank them for asking for a break, and then to let the student know if they can take a break and for how long.   </a:t>
            </a:r>
          </a:p>
          <a:p>
            <a:r>
              <a:rPr lang="en-US" sz="1800" dirty="0"/>
              <a:t>If the student is offered a break after the request, the teacher must ensure that it is for a finite amount of time (no more than 2 minutes). The teacher can place this student in an </a:t>
            </a:r>
            <a:r>
              <a:rPr lang="en-US" sz="1800" b="1" dirty="0"/>
              <a:t>individual “break out room” </a:t>
            </a:r>
            <a:r>
              <a:rPr lang="en-US" sz="1800" dirty="0"/>
              <a:t>for the allotted time so that the student is automatically brought back to class when the timer ends. </a:t>
            </a:r>
          </a:p>
          <a:p>
            <a:r>
              <a:rPr lang="en-US" sz="1800" dirty="0"/>
              <a:t>When the student returns within the time allotted, </a:t>
            </a:r>
            <a:r>
              <a:rPr lang="en-US" sz="1800" b="1" dirty="0"/>
              <a:t>the teacher should message </a:t>
            </a:r>
            <a:r>
              <a:rPr lang="en-US" sz="1800" dirty="0"/>
              <a:t>the student thanking them for returning. Also consider allowing </a:t>
            </a:r>
            <a:r>
              <a:rPr lang="en-US" sz="1800" b="1" dirty="0"/>
              <a:t>“Camera Off” times </a:t>
            </a:r>
            <a:r>
              <a:rPr lang="en-US" sz="1800" dirty="0"/>
              <a:t>throughout the day</a:t>
            </a:r>
          </a:p>
          <a:p>
            <a:r>
              <a:rPr lang="en-US" sz="1800" dirty="0"/>
              <a:t>For more information about setting up a break card procedure click this link </a:t>
            </a:r>
            <a:r>
              <a:rPr lang="en-US" sz="1800" dirty="0">
                <a:hlinkClick r:id="rId2"/>
              </a:rPr>
              <a:t>https://ed-psych.utah.edu/school-psych/_documents/Break-Cards-How-to-Use-Them.pdf</a:t>
            </a:r>
            <a:endParaRPr lang="en-US" sz="1800" dirty="0"/>
          </a:p>
          <a:p>
            <a:pPr marL="0" indent="0">
              <a:buNone/>
            </a:pPr>
            <a:endParaRPr lang="en-US" sz="1800" dirty="0"/>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7065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D581DB-40DF-4E76-A1BC-DB0954C073F4}"/>
              </a:ext>
            </a:extLst>
          </p:cNvPr>
          <p:cNvSpPr>
            <a:spLocks noGrp="1"/>
          </p:cNvSpPr>
          <p:nvPr>
            <p:ph type="title"/>
          </p:nvPr>
        </p:nvSpPr>
        <p:spPr>
          <a:xfrm>
            <a:off x="686834" y="1153572"/>
            <a:ext cx="3200400" cy="4461163"/>
          </a:xfrm>
        </p:spPr>
        <p:txBody>
          <a:bodyPr>
            <a:normAutofit/>
          </a:bodyPr>
          <a:lstStyle/>
          <a:p>
            <a:r>
              <a:rPr lang="en-US">
                <a:solidFill>
                  <a:srgbClr val="FFFFFF"/>
                </a:solidFill>
              </a:rPr>
              <a:t>Break Activities- Grounding Practices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39C2398-94EE-4C2A-8CDD-D8F75786F611}"/>
              </a:ext>
            </a:extLst>
          </p:cNvPr>
          <p:cNvSpPr>
            <a:spLocks noGrp="1"/>
          </p:cNvSpPr>
          <p:nvPr>
            <p:ph idx="1"/>
          </p:nvPr>
        </p:nvSpPr>
        <p:spPr>
          <a:xfrm>
            <a:off x="4447308" y="591344"/>
            <a:ext cx="6906491" cy="5585619"/>
          </a:xfrm>
        </p:spPr>
        <p:txBody>
          <a:bodyPr anchor="ctr">
            <a:normAutofit/>
          </a:bodyPr>
          <a:lstStyle/>
          <a:p>
            <a:r>
              <a:rPr lang="en-US" dirty="0"/>
              <a:t>Decreasing Zoom Exhaustion with Break Activities- </a:t>
            </a:r>
          </a:p>
          <a:p>
            <a:pPr lvl="1"/>
            <a:r>
              <a:rPr lang="en-US" dirty="0"/>
              <a:t>Embedding effective kinesthetic activities and movement tips will benefit the students and break up the monotony of the academic virtual day.</a:t>
            </a:r>
          </a:p>
          <a:p>
            <a:pPr lvl="1"/>
            <a:r>
              <a:rPr lang="en-US" dirty="0"/>
              <a:t> Movement activities can be as simple as stretching together, doing simple yoga stretches, or more advances game-like movement activities. </a:t>
            </a:r>
          </a:p>
          <a:p>
            <a:pPr lvl="1"/>
            <a:r>
              <a:rPr lang="en-US" dirty="0"/>
              <a:t>For some simple examples of movement-based break activities check out this website: </a:t>
            </a:r>
            <a:r>
              <a:rPr lang="en-US" dirty="0">
                <a:hlinkClick r:id="rId2"/>
              </a:rPr>
              <a:t>https://blog.reallygoodstuff.com/getting-the-wiggles-out-3-movement-activities-you-cant-live-without/</a:t>
            </a:r>
            <a:endParaRPr lang="en-US" dirty="0"/>
          </a:p>
          <a:p>
            <a:pPr marL="457200" lvl="1" indent="0">
              <a:buNone/>
            </a:pPr>
            <a:endParaRPr lang="en-US" dirty="0"/>
          </a:p>
        </p:txBody>
      </p:sp>
    </p:spTree>
    <p:extLst>
      <p:ext uri="{BB962C8B-B14F-4D97-AF65-F5344CB8AC3E}">
        <p14:creationId xmlns:p14="http://schemas.microsoft.com/office/powerpoint/2010/main" val="360171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29720B-03B8-465C-9E9D-CB20527A1D5E}"/>
              </a:ext>
            </a:extLst>
          </p:cNvPr>
          <p:cNvPicPr>
            <a:picLocks noChangeAspect="1"/>
          </p:cNvPicPr>
          <p:nvPr/>
        </p:nvPicPr>
        <p:blipFill rotWithShape="1">
          <a:blip r:embed="rId2"/>
          <a:srcRect l="15216" r="8784" b="-1"/>
          <a:stretch/>
        </p:blipFill>
        <p:spPr>
          <a:xfrm>
            <a:off x="20" y="10"/>
            <a:ext cx="12191981" cy="6857990"/>
          </a:xfrm>
          <a:prstGeom prst="rect">
            <a:avLst/>
          </a:prstGeom>
        </p:spPr>
      </p:pic>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64A2A0-A204-418C-9DAD-462CEEB3DF04}"/>
              </a:ext>
            </a:extLst>
          </p:cNvPr>
          <p:cNvSpPr>
            <a:spLocks noGrp="1"/>
          </p:cNvSpPr>
          <p:nvPr>
            <p:ph type="title"/>
          </p:nvPr>
        </p:nvSpPr>
        <p:spPr>
          <a:xfrm>
            <a:off x="643467" y="321734"/>
            <a:ext cx="6891186" cy="1135737"/>
          </a:xfrm>
        </p:spPr>
        <p:txBody>
          <a:bodyPr>
            <a:normAutofit/>
          </a:bodyPr>
          <a:lstStyle/>
          <a:p>
            <a:r>
              <a:rPr lang="en-US" sz="3600"/>
              <a:t>Virtual Social Skills Activities</a:t>
            </a:r>
          </a:p>
        </p:txBody>
      </p:sp>
      <p:sp>
        <p:nvSpPr>
          <p:cNvPr id="3" name="Content Placeholder 2">
            <a:extLst>
              <a:ext uri="{FF2B5EF4-FFF2-40B4-BE49-F238E27FC236}">
                <a16:creationId xmlns:a16="http://schemas.microsoft.com/office/drawing/2014/main" id="{38668182-A28F-48E9-B0F8-4B151565A0FE}"/>
              </a:ext>
            </a:extLst>
          </p:cNvPr>
          <p:cNvSpPr>
            <a:spLocks noGrp="1"/>
          </p:cNvSpPr>
          <p:nvPr>
            <p:ph idx="1"/>
          </p:nvPr>
        </p:nvSpPr>
        <p:spPr>
          <a:xfrm>
            <a:off x="643467" y="1280160"/>
            <a:ext cx="6891187" cy="5338917"/>
          </a:xfrm>
        </p:spPr>
        <p:txBody>
          <a:bodyPr>
            <a:normAutofit/>
          </a:bodyPr>
          <a:lstStyle/>
          <a:p>
            <a:r>
              <a:rPr lang="en-US" sz="1400" b="1" u="sng" dirty="0"/>
              <a:t>Virtual Social Skills Opportunities- </a:t>
            </a:r>
          </a:p>
          <a:p>
            <a:pPr lvl="1"/>
            <a:r>
              <a:rPr lang="en-US" sz="1400" dirty="0"/>
              <a:t>There are a number of evidence -based social skills curriculum that can be used in schools.  Many of these evidence-based programs can easily be adapted to the virtual environment.</a:t>
            </a:r>
          </a:p>
          <a:p>
            <a:pPr lvl="1"/>
            <a:r>
              <a:rPr lang="en-US" sz="1400" dirty="0"/>
              <a:t> Setting specific times throughout the day to embed these social skills curriculum and activities will greatly benefit the learner.  It may also help if the school social worker for the school can have a slotted time during the day to engage with the learners utilizing an evidence-based social skills intervention to ensure that these connections are still made in the virtual environment. </a:t>
            </a:r>
          </a:p>
          <a:p>
            <a:pPr lvl="1"/>
            <a:r>
              <a:rPr lang="en-US" sz="1400" dirty="0"/>
              <a:t>For a list of supportive and evidence-based social skills curriculum click this link: </a:t>
            </a:r>
            <a:r>
              <a:rPr lang="en-US" sz="1400" dirty="0">
                <a:hlinkClick r:id="rId3"/>
              </a:rPr>
              <a:t>https://ies.ed.gov/ncee/wwc/Intervention/763</a:t>
            </a:r>
            <a:r>
              <a:rPr lang="en-US" sz="1400" dirty="0"/>
              <a:t>   </a:t>
            </a:r>
          </a:p>
          <a:p>
            <a:pPr lvl="1"/>
            <a:endParaRPr lang="en-US" sz="1400" dirty="0"/>
          </a:p>
          <a:p>
            <a:pPr marL="457200" lvl="1" indent="0">
              <a:buNone/>
            </a:pPr>
            <a:endParaRPr lang="en-US" sz="1400" dirty="0"/>
          </a:p>
          <a:p>
            <a:pPr lvl="1"/>
            <a:r>
              <a:rPr lang="en-US" sz="1400" dirty="0"/>
              <a:t>Teachers can support social skill development through structured social interventions during break sessions throughout the day or even offering a group-based activity aimed at enhancing social skills interaction within the virtual world.  </a:t>
            </a:r>
          </a:p>
          <a:p>
            <a:pPr lvl="1"/>
            <a:r>
              <a:rPr lang="en-US" sz="1400" b="1" u="sng" dirty="0"/>
              <a:t>Minecraft for education </a:t>
            </a:r>
            <a:r>
              <a:rPr lang="en-US" sz="1400" dirty="0"/>
              <a:t>also includes a creative program called Inspiration Island. </a:t>
            </a:r>
            <a:r>
              <a:rPr lang="en-US" sz="1400" b="1" i="1" dirty="0"/>
              <a:t> Inspiration Island </a:t>
            </a:r>
            <a:r>
              <a:rPr lang="en-US" sz="1400" dirty="0"/>
              <a:t>is free gam-based interactive group lesson that is aimed at teaching student’s self-awareness and social skills. </a:t>
            </a:r>
          </a:p>
          <a:p>
            <a:pPr lvl="1"/>
            <a:r>
              <a:rPr lang="en-US" sz="1400" dirty="0"/>
              <a:t>The free game modification includes a teacher lesson plan, aimed at supporting learner’s </a:t>
            </a:r>
            <a:r>
              <a:rPr lang="en-US" sz="1400" b="1" dirty="0"/>
              <a:t>ability to problem solve, work collaboratively with others, and become more aware of how their own behaviors impact others</a:t>
            </a:r>
            <a:r>
              <a:rPr lang="en-US" sz="1400" dirty="0"/>
              <a:t>. For more information about this Minecraft program for educators visit </a:t>
            </a:r>
            <a:r>
              <a:rPr lang="en-US" sz="1400" dirty="0">
                <a:hlinkClick r:id="rId4"/>
              </a:rPr>
              <a:t>https://education.minecraft.net/lessons/digital-citizenship-2</a:t>
            </a:r>
            <a:endParaRPr lang="en-US" sz="1400" dirty="0"/>
          </a:p>
          <a:p>
            <a:pPr lvl="1"/>
            <a:endParaRPr lang="en-US" sz="1100" dirty="0"/>
          </a:p>
        </p:txBody>
      </p:sp>
      <p:grpSp>
        <p:nvGrpSpPr>
          <p:cNvPr id="11" name="Group 1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72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136B3-ED58-43CB-B505-1A8A3850B4F4}"/>
              </a:ext>
            </a:extLst>
          </p:cNvPr>
          <p:cNvSpPr>
            <a:spLocks noGrp="1"/>
          </p:cNvSpPr>
          <p:nvPr>
            <p:ph type="title"/>
          </p:nvPr>
        </p:nvSpPr>
        <p:spPr>
          <a:xfrm>
            <a:off x="4965430" y="629268"/>
            <a:ext cx="6586491" cy="1286160"/>
          </a:xfrm>
        </p:spPr>
        <p:txBody>
          <a:bodyPr anchor="b">
            <a:normAutofit/>
          </a:bodyPr>
          <a:lstStyle/>
          <a:p>
            <a:r>
              <a:rPr lang="en-US" sz="4100"/>
              <a:t>Using Breakout Sessions in the Class</a:t>
            </a:r>
          </a:p>
        </p:txBody>
      </p:sp>
      <p:sp>
        <p:nvSpPr>
          <p:cNvPr id="3" name="Content Placeholder 2">
            <a:extLst>
              <a:ext uri="{FF2B5EF4-FFF2-40B4-BE49-F238E27FC236}">
                <a16:creationId xmlns:a16="http://schemas.microsoft.com/office/drawing/2014/main" id="{4B1D82BB-4135-4689-B455-50FFF046BE5C}"/>
              </a:ext>
            </a:extLst>
          </p:cNvPr>
          <p:cNvSpPr>
            <a:spLocks noGrp="1"/>
          </p:cNvSpPr>
          <p:nvPr>
            <p:ph idx="1"/>
          </p:nvPr>
        </p:nvSpPr>
        <p:spPr>
          <a:xfrm>
            <a:off x="4965431" y="2115117"/>
            <a:ext cx="6586489" cy="4567035"/>
          </a:xfrm>
        </p:spPr>
        <p:txBody>
          <a:bodyPr>
            <a:normAutofit/>
          </a:bodyPr>
          <a:lstStyle/>
          <a:p>
            <a:r>
              <a:rPr lang="en-US" sz="1400" dirty="0"/>
              <a:t>Some students may still have </a:t>
            </a:r>
            <a:r>
              <a:rPr lang="en-US" sz="1400" b="1" dirty="0"/>
              <a:t>difficulty following the rules, expectations, and classroom management techniques </a:t>
            </a:r>
            <a:r>
              <a:rPr lang="en-US" sz="1400" dirty="0"/>
              <a:t>that a teacher is using in the online environment. </a:t>
            </a:r>
          </a:p>
          <a:p>
            <a:r>
              <a:rPr lang="en-US" sz="1400" dirty="0"/>
              <a:t>If a teacher is struggling with an identified student or classroom with disruptive behaviors, then they may need to </a:t>
            </a:r>
            <a:r>
              <a:rPr lang="en-US" sz="1400" b="1" dirty="0"/>
              <a:t>seek the support of the school social worker</a:t>
            </a:r>
            <a:r>
              <a:rPr lang="en-US" sz="1400" dirty="0"/>
              <a:t>. </a:t>
            </a:r>
          </a:p>
          <a:p>
            <a:r>
              <a:rPr lang="en-US" sz="1400" dirty="0"/>
              <a:t>The school social worker </a:t>
            </a:r>
            <a:r>
              <a:rPr lang="en-US" sz="1400" b="1" dirty="0"/>
              <a:t>will gather data </a:t>
            </a:r>
            <a:r>
              <a:rPr lang="en-US" sz="1400" dirty="0"/>
              <a:t>on the times of day in which the student may need more support, and then the </a:t>
            </a:r>
            <a:r>
              <a:rPr lang="en-US" sz="1400" b="1" dirty="0"/>
              <a:t>school social worker attends the class during the time of day</a:t>
            </a:r>
            <a:r>
              <a:rPr lang="en-US" sz="1400" dirty="0"/>
              <a:t> that the student is most likely to struggle. </a:t>
            </a:r>
          </a:p>
          <a:p>
            <a:r>
              <a:rPr lang="en-US" sz="1400" dirty="0"/>
              <a:t>The school social worker is in the class, and if the student’s behaviors become too disruptive, the teacher will place the </a:t>
            </a:r>
            <a:r>
              <a:rPr lang="en-US" sz="1400" b="1" dirty="0"/>
              <a:t>school social worker and the identified student in a “break out” session together. </a:t>
            </a:r>
          </a:p>
          <a:p>
            <a:r>
              <a:rPr lang="en-US" sz="1400" dirty="0"/>
              <a:t>The school social worker spends the time working with the student on regulating, reviewing and role-playing classroom expectations, and preparing the student to move back into the virtual classroom with peers. </a:t>
            </a:r>
          </a:p>
          <a:p>
            <a:r>
              <a:rPr lang="en-US" sz="1400" dirty="0"/>
              <a:t>This intervention should be used as a </a:t>
            </a:r>
            <a:r>
              <a:rPr lang="en-US" sz="1400" b="1" dirty="0"/>
              <a:t>supportive training tool and intervention for the student</a:t>
            </a:r>
            <a:r>
              <a:rPr lang="en-US" sz="1400" dirty="0"/>
              <a:t>, and not as a punitive measure. This intervention should be </a:t>
            </a:r>
            <a:r>
              <a:rPr lang="en-US" sz="1400" b="1" dirty="0"/>
              <a:t>slowly faded </a:t>
            </a:r>
            <a:r>
              <a:rPr lang="en-US" sz="1400" dirty="0"/>
              <a:t>out over time, by utilizing a self- monitoring system attached to a reinforcement procedure.</a:t>
            </a:r>
          </a:p>
        </p:txBody>
      </p:sp>
      <p:pic>
        <p:nvPicPr>
          <p:cNvPr id="5" name="Picture 4">
            <a:extLst>
              <a:ext uri="{FF2B5EF4-FFF2-40B4-BE49-F238E27FC236}">
                <a16:creationId xmlns:a16="http://schemas.microsoft.com/office/drawing/2014/main" id="{77FC8965-DB90-47D8-B751-CC6073C96B6E}"/>
              </a:ext>
            </a:extLst>
          </p:cNvPr>
          <p:cNvPicPr>
            <a:picLocks noChangeAspect="1"/>
          </p:cNvPicPr>
          <p:nvPr/>
        </p:nvPicPr>
        <p:blipFill rotWithShape="1">
          <a:blip r:embed="rId2"/>
          <a:srcRect l="24361" r="30520"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098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0685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E3D241-7B42-4139-9167-CBA85B604E81}"/>
              </a:ext>
            </a:extLst>
          </p:cNvPr>
          <p:cNvSpPr>
            <a:spLocks noGrp="1"/>
          </p:cNvSpPr>
          <p:nvPr>
            <p:ph type="title"/>
          </p:nvPr>
        </p:nvSpPr>
        <p:spPr>
          <a:xfrm>
            <a:off x="838200" y="365125"/>
            <a:ext cx="10515600" cy="1325563"/>
          </a:xfrm>
        </p:spPr>
        <p:txBody>
          <a:bodyPr>
            <a:normAutofit/>
          </a:bodyPr>
          <a:lstStyle/>
          <a:p>
            <a:r>
              <a:rPr lang="en-US" dirty="0"/>
              <a:t>Using Active Student Responding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1E6A413-1212-49F5-923E-37DBA5E502D3}"/>
              </a:ext>
            </a:extLst>
          </p:cNvPr>
          <p:cNvSpPr>
            <a:spLocks noGrp="1"/>
          </p:cNvSpPr>
          <p:nvPr>
            <p:ph idx="1"/>
          </p:nvPr>
        </p:nvSpPr>
        <p:spPr>
          <a:xfrm>
            <a:off x="838200" y="1825625"/>
            <a:ext cx="10515600" cy="4351338"/>
          </a:xfrm>
        </p:spPr>
        <p:txBody>
          <a:bodyPr>
            <a:normAutofit/>
          </a:bodyPr>
          <a:lstStyle/>
          <a:p>
            <a:r>
              <a:rPr lang="en-US" sz="1800" b="1"/>
              <a:t>Active Student Responding- </a:t>
            </a:r>
            <a:r>
              <a:rPr lang="en-US" sz="1800"/>
              <a:t>Active student response (ASR) techniques are strategies used to </a:t>
            </a:r>
            <a:r>
              <a:rPr lang="en-US" sz="1800" b="1"/>
              <a:t>elicit observable responses from students </a:t>
            </a:r>
            <a:r>
              <a:rPr lang="en-US" sz="1800"/>
              <a:t>in a classroom.</a:t>
            </a:r>
          </a:p>
          <a:p>
            <a:r>
              <a:rPr lang="en-US" sz="1800"/>
              <a:t>ASR is used </a:t>
            </a:r>
            <a:r>
              <a:rPr lang="en-US" sz="1800" b="1"/>
              <a:t>to determine the level of understanding </a:t>
            </a:r>
            <a:r>
              <a:rPr lang="en-US" sz="1800"/>
              <a:t>students have following a lecture of direct instruction techniques. </a:t>
            </a:r>
          </a:p>
          <a:p>
            <a:r>
              <a:rPr lang="en-US" sz="1800"/>
              <a:t>ASR techniques are </a:t>
            </a:r>
            <a:r>
              <a:rPr lang="en-US" sz="1800" b="1"/>
              <a:t>grounded in the field of behaviorism </a:t>
            </a:r>
            <a:r>
              <a:rPr lang="en-US" sz="1800"/>
              <a:t>and </a:t>
            </a:r>
            <a:r>
              <a:rPr lang="en-US" sz="1800" b="1"/>
              <a:t>operate by increasing opportunities reinforcement during class time</a:t>
            </a:r>
            <a:r>
              <a:rPr lang="en-US" sz="1800"/>
              <a:t>, typically in the form of instructor praise once a response is provided. </a:t>
            </a:r>
          </a:p>
          <a:p>
            <a:r>
              <a:rPr lang="en-US" sz="1800"/>
              <a:t>Active student responding can be easily embedded into the virtual classroom by using </a:t>
            </a:r>
            <a:r>
              <a:rPr lang="en-US" sz="1800" b="1"/>
              <a:t>polling systems, using responses in the chat box, the reaction icons in the online classroom, or a simple thumbs up thumbs down </a:t>
            </a:r>
            <a:r>
              <a:rPr lang="en-US" sz="1800"/>
              <a:t>response from the students in the class. </a:t>
            </a:r>
          </a:p>
          <a:p>
            <a:r>
              <a:rPr lang="en-US" sz="1800"/>
              <a:t>Additionally, make sure to use your </a:t>
            </a:r>
            <a:r>
              <a:rPr lang="en-US" sz="1800" b="1"/>
              <a:t>chat box, your white board, your screen share, and breakout rooms </a:t>
            </a:r>
            <a:r>
              <a:rPr lang="en-US" sz="1800"/>
              <a:t>to encourage learning through multimodal learning. </a:t>
            </a:r>
          </a:p>
          <a:p>
            <a:r>
              <a:rPr lang="en-US" sz="1800"/>
              <a:t>For more information about multimodal learning </a:t>
            </a:r>
            <a:r>
              <a:rPr lang="en-US" sz="1800">
                <a:hlinkClick r:id="rId2"/>
              </a:rPr>
              <a:t>https://www.prodigygame.com/main-en/blog/multimodal-learning</a:t>
            </a:r>
            <a:r>
              <a:rPr lang="en-US" sz="1800"/>
              <a:t>  </a:t>
            </a:r>
          </a:p>
        </p:txBody>
      </p:sp>
    </p:spTree>
    <p:extLst>
      <p:ext uri="{BB962C8B-B14F-4D97-AF65-F5344CB8AC3E}">
        <p14:creationId xmlns:p14="http://schemas.microsoft.com/office/powerpoint/2010/main" val="237817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673FB1-1FED-4970-B687-B7524117591E}"/>
              </a:ext>
            </a:extLst>
          </p:cNvPr>
          <p:cNvSpPr>
            <a:spLocks noGrp="1"/>
          </p:cNvSpPr>
          <p:nvPr>
            <p:ph type="title"/>
          </p:nvPr>
        </p:nvSpPr>
        <p:spPr>
          <a:xfrm>
            <a:off x="2311147" y="365760"/>
            <a:ext cx="7569706" cy="1288238"/>
          </a:xfrm>
        </p:spPr>
        <p:txBody>
          <a:bodyPr anchor="ctr">
            <a:normAutofit/>
          </a:bodyPr>
          <a:lstStyle/>
          <a:p>
            <a:pPr algn="ctr"/>
            <a:r>
              <a:rPr lang="en-US" sz="4100"/>
              <a:t>Refer Students to the School Mental Health Team</a:t>
            </a:r>
          </a:p>
        </p:txBody>
      </p:sp>
      <p:sp>
        <p:nvSpPr>
          <p:cNvPr id="3" name="Content Placeholder 2">
            <a:extLst>
              <a:ext uri="{FF2B5EF4-FFF2-40B4-BE49-F238E27FC236}">
                <a16:creationId xmlns:a16="http://schemas.microsoft.com/office/drawing/2014/main" id="{6659FFFD-BDC1-475E-9845-58E3D5064BE0}"/>
              </a:ext>
            </a:extLst>
          </p:cNvPr>
          <p:cNvSpPr>
            <a:spLocks noGrp="1"/>
          </p:cNvSpPr>
          <p:nvPr>
            <p:ph idx="1"/>
          </p:nvPr>
        </p:nvSpPr>
        <p:spPr>
          <a:xfrm>
            <a:off x="2165569" y="1956816"/>
            <a:ext cx="7860863" cy="4024884"/>
          </a:xfrm>
        </p:spPr>
        <p:txBody>
          <a:bodyPr anchor="t">
            <a:normAutofit/>
          </a:bodyPr>
          <a:lstStyle/>
          <a:p>
            <a:r>
              <a:rPr lang="en-US" sz="2000" dirty="0"/>
              <a:t>During times of crisis, school social work practitioners and community-partners must become proficient in supporting student needs (social emotional and behavioral) during remote education.</a:t>
            </a:r>
          </a:p>
          <a:p>
            <a:r>
              <a:rPr lang="en-US" sz="2000" dirty="0"/>
              <a:t>School social workers can provide needed behavioral and mental health services in times of crisis and natural disasters. </a:t>
            </a:r>
          </a:p>
          <a:p>
            <a:r>
              <a:rPr lang="en-US" sz="2000" dirty="0"/>
              <a:t>School social workers can provide continued services via tele-behavioral health programming. </a:t>
            </a:r>
          </a:p>
          <a:p>
            <a:r>
              <a:rPr lang="en-US" sz="2000" dirty="0"/>
              <a:t>Some school social workers may need support and information on best practices in tele-behavioral health in schools, and that additional information can be found here: </a:t>
            </a:r>
            <a:r>
              <a:rPr lang="en-US" sz="2000" dirty="0">
                <a:hlinkClick r:id="rId2"/>
              </a:rPr>
              <a:t>https://www.socialworkers.org/About/Legal/HIPAA-Help-For-Social-Workers/Telemental-Health</a:t>
            </a:r>
            <a:endParaRPr lang="en-US" sz="2000" dirty="0"/>
          </a:p>
          <a:p>
            <a:endParaRPr lang="en-US" sz="2000" dirty="0"/>
          </a:p>
        </p:txBody>
      </p:sp>
    </p:spTree>
    <p:extLst>
      <p:ext uri="{BB962C8B-B14F-4D97-AF65-F5344CB8AC3E}">
        <p14:creationId xmlns:p14="http://schemas.microsoft.com/office/powerpoint/2010/main" val="271565154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C8226-2BA2-4092-806C-BC5B62555185}"/>
              </a:ext>
            </a:extLst>
          </p:cNvPr>
          <p:cNvSpPr>
            <a:spLocks noGrp="1"/>
          </p:cNvSpPr>
          <p:nvPr>
            <p:ph type="ctrTitle"/>
          </p:nvPr>
        </p:nvSpPr>
        <p:spPr>
          <a:xfrm>
            <a:off x="6746628" y="1783959"/>
            <a:ext cx="4645250" cy="2889114"/>
          </a:xfrm>
        </p:spPr>
        <p:txBody>
          <a:bodyPr anchor="b">
            <a:normAutofit/>
          </a:bodyPr>
          <a:lstStyle/>
          <a:p>
            <a:pPr algn="l"/>
            <a:r>
              <a:rPr lang="en-US" dirty="0"/>
              <a:t>Questions and Answers</a:t>
            </a:r>
            <a:endParaRPr lang="en-US"/>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8579617-E777-4243-9F1E-89DBA383490D}"/>
              </a:ext>
            </a:extLst>
          </p:cNvPr>
          <p:cNvPicPr>
            <a:picLocks noChangeAspect="1"/>
          </p:cNvPicPr>
          <p:nvPr/>
        </p:nvPicPr>
        <p:blipFill rotWithShape="1">
          <a:blip r:embed="rId2"/>
          <a:srcRect r="12159"/>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58576092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862550C-981A-4831-82DC-045A7364BEF9}"/>
              </a:ext>
            </a:extLst>
          </p:cNvPr>
          <p:cNvSpPr>
            <a:spLocks noGrp="1"/>
          </p:cNvSpPr>
          <p:nvPr>
            <p:ph type="title"/>
          </p:nvPr>
        </p:nvSpPr>
        <p:spPr>
          <a:xfrm>
            <a:off x="6094105" y="802955"/>
            <a:ext cx="4977976" cy="1454051"/>
          </a:xfrm>
        </p:spPr>
        <p:txBody>
          <a:bodyPr>
            <a:normAutofit/>
          </a:bodyPr>
          <a:lstStyle/>
          <a:p>
            <a:r>
              <a:rPr lang="en-US">
                <a:solidFill>
                  <a:srgbClr val="000000"/>
                </a:solidFill>
              </a:rPr>
              <a:t>Learning Objectives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Books">
            <a:extLst>
              <a:ext uri="{FF2B5EF4-FFF2-40B4-BE49-F238E27FC236}">
                <a16:creationId xmlns:a16="http://schemas.microsoft.com/office/drawing/2014/main" id="{118FF336-6821-4164-8B9D-05A60EEA9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1593620-24B1-476C-B950-3208C1D44752}"/>
              </a:ext>
            </a:extLst>
          </p:cNvPr>
          <p:cNvSpPr>
            <a:spLocks noGrp="1"/>
          </p:cNvSpPr>
          <p:nvPr>
            <p:ph idx="1"/>
          </p:nvPr>
        </p:nvSpPr>
        <p:spPr>
          <a:xfrm>
            <a:off x="6090574" y="2421682"/>
            <a:ext cx="4977578" cy="3639289"/>
          </a:xfrm>
        </p:spPr>
        <p:txBody>
          <a:bodyPr anchor="ctr">
            <a:normAutofit/>
          </a:bodyPr>
          <a:lstStyle/>
          <a:p>
            <a:pPr marL="0" indent="0">
              <a:buNone/>
            </a:pPr>
            <a:r>
              <a:rPr lang="en-US" sz="2000">
                <a:solidFill>
                  <a:srgbClr val="000000"/>
                </a:solidFill>
              </a:rPr>
              <a:t>Participants will learn...</a:t>
            </a:r>
          </a:p>
          <a:p>
            <a:r>
              <a:rPr lang="en-US" sz="2000">
                <a:solidFill>
                  <a:srgbClr val="000000"/>
                </a:solidFill>
              </a:rPr>
              <a:t>Why some students will struggle in a virtual platform</a:t>
            </a:r>
          </a:p>
          <a:p>
            <a:r>
              <a:rPr lang="en-US" sz="2000">
                <a:solidFill>
                  <a:srgbClr val="000000"/>
                </a:solidFill>
              </a:rPr>
              <a:t>Techniques to support classroom management in the virtual world</a:t>
            </a:r>
          </a:p>
          <a:p>
            <a:r>
              <a:rPr lang="en-US" sz="2000">
                <a:solidFill>
                  <a:srgbClr val="000000"/>
                </a:solidFill>
              </a:rPr>
              <a:t>Ways in which school social workers and educators can embed practices to support the social-emotional and behavioral needs of students and support teachers in the virtual classroom</a:t>
            </a:r>
          </a:p>
          <a:p>
            <a:pPr marL="0" indent="0">
              <a:buNone/>
            </a:pPr>
            <a:endParaRPr lang="en-US" sz="2000">
              <a:solidFill>
                <a:srgbClr val="000000"/>
              </a:solidFill>
            </a:endParaRPr>
          </a:p>
        </p:txBody>
      </p:sp>
    </p:spTree>
    <p:extLst>
      <p:ext uri="{BB962C8B-B14F-4D97-AF65-F5344CB8AC3E}">
        <p14:creationId xmlns:p14="http://schemas.microsoft.com/office/powerpoint/2010/main" val="458376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0D59CC6-0968-42B0-888B-17F6DCB0DD33}"/>
              </a:ext>
            </a:extLst>
          </p:cNvPr>
          <p:cNvSpPr>
            <a:spLocks noGrp="1"/>
          </p:cNvSpPr>
          <p:nvPr>
            <p:ph type="title"/>
          </p:nvPr>
        </p:nvSpPr>
        <p:spPr>
          <a:xfrm>
            <a:off x="838200" y="365125"/>
            <a:ext cx="10515600" cy="1325563"/>
          </a:xfrm>
        </p:spPr>
        <p:txBody>
          <a:bodyPr>
            <a:normAutofit/>
          </a:bodyPr>
          <a:lstStyle/>
          <a:p>
            <a:r>
              <a:rPr lang="en-US" dirty="0"/>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BA7DB05-4DAE-4CB5-AC08-ECE7972D20A9}"/>
              </a:ext>
            </a:extLst>
          </p:cNvPr>
          <p:cNvSpPr>
            <a:spLocks noGrp="1"/>
          </p:cNvSpPr>
          <p:nvPr>
            <p:ph idx="1"/>
          </p:nvPr>
        </p:nvSpPr>
        <p:spPr>
          <a:xfrm>
            <a:off x="838200" y="1825625"/>
            <a:ext cx="10515600" cy="4351338"/>
          </a:xfrm>
        </p:spPr>
        <p:txBody>
          <a:bodyPr>
            <a:normAutofit/>
          </a:bodyPr>
          <a:lstStyle/>
          <a:p>
            <a:r>
              <a:rPr lang="en-US" sz="1500"/>
              <a:t>Buckingham D. (2010) Defining Digital Literacy. In: </a:t>
            </a:r>
            <a:r>
              <a:rPr lang="en-US" sz="1500" err="1"/>
              <a:t>Bachmair</a:t>
            </a:r>
            <a:r>
              <a:rPr lang="en-US" sz="1500"/>
              <a:t> B. (eds) </a:t>
            </a:r>
            <a:r>
              <a:rPr lang="en-US" sz="1500" err="1"/>
              <a:t>Medienbildung</a:t>
            </a:r>
            <a:r>
              <a:rPr lang="en-US" sz="1500"/>
              <a:t> in </a:t>
            </a:r>
            <a:r>
              <a:rPr lang="en-US" sz="1500" err="1"/>
              <a:t>neuen</a:t>
            </a:r>
            <a:r>
              <a:rPr lang="en-US" sz="1500"/>
              <a:t>  </a:t>
            </a:r>
            <a:r>
              <a:rPr lang="en-US" sz="1500" err="1"/>
              <a:t>Kulturräumen</a:t>
            </a:r>
            <a:r>
              <a:rPr lang="en-US" sz="1500"/>
              <a:t>. VS Verlag </a:t>
            </a:r>
            <a:r>
              <a:rPr lang="en-US" sz="1500" err="1"/>
              <a:t>für</a:t>
            </a:r>
            <a:r>
              <a:rPr lang="en-US" sz="1500"/>
              <a:t> </a:t>
            </a:r>
            <a:r>
              <a:rPr lang="en-US" sz="1500" err="1"/>
              <a:t>Sozialwissenschaften</a:t>
            </a:r>
            <a:r>
              <a:rPr lang="en-US" sz="1500"/>
              <a:t>.  https://doi.org/10.1007/978-3-531-92133-4_</a:t>
            </a:r>
          </a:p>
          <a:p>
            <a:r>
              <a:rPr lang="en-US" sz="1500"/>
              <a:t>Capizzi, A. M., &amp; Fuchs, L. S. (2005). Effects of curriculum based measurement with  and without diagnostic feedback on teacher planning. Remedial and Special Education, 26, 159-174.</a:t>
            </a:r>
          </a:p>
          <a:p>
            <a:r>
              <a:rPr lang="en-US" sz="1500" err="1"/>
              <a:t>Cerbin</a:t>
            </a:r>
            <a:r>
              <a:rPr lang="en-US" sz="1500"/>
              <a:t>, W. (2011). Understanding learning styles: A conversation with Dr. Bill </a:t>
            </a:r>
            <a:r>
              <a:rPr lang="en-US" sz="1500" err="1"/>
              <a:t>Cerbin</a:t>
            </a:r>
            <a:r>
              <a:rPr lang="en-US" sz="1500"/>
              <a:t>.  Interview with Nancy Chick. UW Colleges Virtual Teaching and Learning Center.</a:t>
            </a:r>
          </a:p>
          <a:p>
            <a:r>
              <a:rPr lang="en-US" sz="1500"/>
              <a:t>NAMI, www.nami.org/Lean-More/Mental-Health-By-the-Numbers . Retrieved 8/30/2020.</a:t>
            </a:r>
          </a:p>
          <a:p>
            <a:r>
              <a:rPr lang="en-US" sz="1500"/>
              <a:t>NASW (2012). NASW Standards for School Social Work Services. Washington DC: NASW  Press.</a:t>
            </a:r>
          </a:p>
          <a:p>
            <a:r>
              <a:rPr lang="en-US" sz="1500"/>
              <a:t>National Education Association (NEA). (2012). 21st Century Skills in Education. http://www.nea.org/home/34888.htm Retrieved 8/30/2020.</a:t>
            </a:r>
          </a:p>
          <a:p>
            <a:r>
              <a:rPr lang="en-US" sz="1500"/>
              <a:t>Pew Research Center. (2014). The Web at 25 in the U.S. Washington, DC: Pew Research Center.</a:t>
            </a:r>
          </a:p>
          <a:p>
            <a:r>
              <a:rPr lang="en-US" sz="1500"/>
              <a:t>Prensky, M. (2001). Digital natives, digital immigrants. On the Horizon: MCB University Press, Vol. 9 No. 5.</a:t>
            </a:r>
          </a:p>
          <a:p>
            <a:r>
              <a:rPr lang="en-US" sz="1500" err="1"/>
              <a:t>Qiu</a:t>
            </a:r>
            <a:r>
              <a:rPr lang="en-US" sz="1500"/>
              <a:t>, J., Shen, B., Zhao, M., Wang, Z., </a:t>
            </a:r>
            <a:r>
              <a:rPr lang="en-US" sz="1500" err="1"/>
              <a:t>Xie</a:t>
            </a:r>
            <a:r>
              <a:rPr lang="en-US" sz="1500"/>
              <a:t>, B., Xu, Y. (2020). A nationwide survey of  psychological distress among Chinese people in the COVID-19 epidemic: implications and policy recommendations. Gen Psychiatry 33:e100213.</a:t>
            </a:r>
          </a:p>
          <a:p>
            <a:endParaRPr lang="en-US" sz="1500"/>
          </a:p>
        </p:txBody>
      </p:sp>
    </p:spTree>
    <p:extLst>
      <p:ext uri="{BB962C8B-B14F-4D97-AF65-F5344CB8AC3E}">
        <p14:creationId xmlns:p14="http://schemas.microsoft.com/office/powerpoint/2010/main" val="3275251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66F5A8-2CDC-46B5-BDBE-E8AB0214D62F}"/>
              </a:ext>
            </a:extLst>
          </p:cNvPr>
          <p:cNvSpPr>
            <a:spLocks noGrp="1"/>
          </p:cNvSpPr>
          <p:nvPr>
            <p:ph type="title"/>
          </p:nvPr>
        </p:nvSpPr>
        <p:spPr>
          <a:xfrm>
            <a:off x="838200" y="365125"/>
            <a:ext cx="10515600" cy="1325563"/>
          </a:xfrm>
        </p:spPr>
        <p:txBody>
          <a:bodyPr>
            <a:normAutofit/>
          </a:bodyPr>
          <a:lstStyle/>
          <a:p>
            <a:r>
              <a:rPr lang="en-US" dirty="0"/>
              <a:t>References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FF5B3F-CD49-4A1C-9922-435345237DCB}"/>
              </a:ext>
            </a:extLst>
          </p:cNvPr>
          <p:cNvSpPr>
            <a:spLocks noGrp="1"/>
          </p:cNvSpPr>
          <p:nvPr>
            <p:ph idx="1"/>
          </p:nvPr>
        </p:nvSpPr>
        <p:spPr>
          <a:xfrm>
            <a:off x="838200" y="1825625"/>
            <a:ext cx="10515600" cy="4351338"/>
          </a:xfrm>
        </p:spPr>
        <p:txBody>
          <a:bodyPr>
            <a:normAutofit/>
          </a:bodyPr>
          <a:lstStyle/>
          <a:p>
            <a:r>
              <a:rPr lang="en-US" sz="2000"/>
              <a:t>Saxena, S. Thornicroft, G., Knapp, M. &amp; Whiteford, H. (2007). Resources for mental health: scarcity, inequity, and inefficiency. Lancet. 370, 878-89.</a:t>
            </a:r>
          </a:p>
          <a:p>
            <a:r>
              <a:rPr lang="en-US" sz="2000"/>
              <a:t>Sher, L. (2020).  The impact of the COVID-19 pandemic on suicide rates, QJM: An International Journal of Medicine, , https://doi.org/10.1093/qjmed/hcaa202 </a:t>
            </a:r>
          </a:p>
          <a:p>
            <a:r>
              <a:rPr lang="en-US" sz="2000" err="1"/>
              <a:t>Stecker</a:t>
            </a:r>
            <a:r>
              <a:rPr lang="en-US" sz="2000"/>
              <a:t>, P. M., Fuchs, L. S., &amp; Fuchs, D. (2005). Using curriculum-based measurement to improve student achievement: Review of research. Psychology in the Schools, 42(8), 795-819.</a:t>
            </a:r>
          </a:p>
          <a:p>
            <a:r>
              <a:rPr lang="en-US" sz="2000"/>
              <a:t>The Henry J. Kaiser Family Foundation. Mental Health Care Health Professional Shortage Areas (2016). https://Kff.org/other/state-indicator/mental-health-care-health-professional-shortage-areas-hspsas/  retrieved 8/30/2020.</a:t>
            </a:r>
          </a:p>
          <a:p>
            <a:r>
              <a:rPr lang="en-US" sz="2000"/>
              <a:t>Wang, C., Pan. R., Wan, X., Tan, Y., Xu, L., Ho, C.S., et al. (2019).  Immediate psychological responses and  associated factors during the initial stage of the 2019 Coronavirus Disease (COVID-19) epidemic among the general population in China. Int J Environ Res Public Health 2020; 17:1729.</a:t>
            </a:r>
          </a:p>
          <a:p>
            <a:endParaRPr lang="en-US" sz="2000"/>
          </a:p>
        </p:txBody>
      </p:sp>
    </p:spTree>
    <p:extLst>
      <p:ext uri="{BB962C8B-B14F-4D97-AF65-F5344CB8AC3E}">
        <p14:creationId xmlns:p14="http://schemas.microsoft.com/office/powerpoint/2010/main" val="247445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D78CC2-A3E2-4FD1-9CE5-C53647D0F1CA}"/>
              </a:ext>
            </a:extLst>
          </p:cNvPr>
          <p:cNvSpPr>
            <a:spLocks noGrp="1"/>
          </p:cNvSpPr>
          <p:nvPr>
            <p:ph type="ctrTitle"/>
          </p:nvPr>
        </p:nvSpPr>
        <p:spPr>
          <a:xfrm>
            <a:off x="3045368" y="2043663"/>
            <a:ext cx="6105194" cy="2031055"/>
          </a:xfrm>
        </p:spPr>
        <p:txBody>
          <a:bodyPr>
            <a:normAutofit/>
          </a:bodyPr>
          <a:lstStyle/>
          <a:p>
            <a:r>
              <a:rPr lang="en-US">
                <a:solidFill>
                  <a:srgbClr val="FFFFFF"/>
                </a:solidFill>
              </a:rPr>
              <a:t>Assessing Student Needs Globally</a:t>
            </a:r>
          </a:p>
        </p:txBody>
      </p:sp>
      <p:sp>
        <p:nvSpPr>
          <p:cNvPr id="3" name="Subtitle 2">
            <a:extLst>
              <a:ext uri="{FF2B5EF4-FFF2-40B4-BE49-F238E27FC236}">
                <a16:creationId xmlns:a16="http://schemas.microsoft.com/office/drawing/2014/main" id="{155353D2-BB32-4118-BF3A-925FD3C93851}"/>
              </a:ext>
            </a:extLst>
          </p:cNvPr>
          <p:cNvSpPr>
            <a:spLocks noGrp="1"/>
          </p:cNvSpPr>
          <p:nvPr>
            <p:ph type="subTitle" idx="1"/>
          </p:nvPr>
        </p:nvSpPr>
        <p:spPr>
          <a:xfrm>
            <a:off x="3045368" y="4074718"/>
            <a:ext cx="6105194" cy="682079"/>
          </a:xfrm>
        </p:spPr>
        <p:txBody>
          <a:bodyPr>
            <a:normAutofit/>
          </a:bodyPr>
          <a:lstStyle/>
          <a:p>
            <a:endParaRPr lang="en-US">
              <a:solidFill>
                <a:srgbClr val="FFFFFF"/>
              </a:solidFill>
            </a:endParaRPr>
          </a:p>
        </p:txBody>
      </p:sp>
    </p:spTree>
    <p:extLst>
      <p:ext uri="{BB962C8B-B14F-4D97-AF65-F5344CB8AC3E}">
        <p14:creationId xmlns:p14="http://schemas.microsoft.com/office/powerpoint/2010/main" val="248258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2B5D-7B87-4D64-84A6-DF12798D6B87}"/>
              </a:ext>
            </a:extLst>
          </p:cNvPr>
          <p:cNvSpPr>
            <a:spLocks noGrp="1"/>
          </p:cNvSpPr>
          <p:nvPr>
            <p:ph type="title"/>
          </p:nvPr>
        </p:nvSpPr>
        <p:spPr>
          <a:xfrm>
            <a:off x="1136428" y="627564"/>
            <a:ext cx="7474172" cy="1325563"/>
          </a:xfrm>
        </p:spPr>
        <p:txBody>
          <a:bodyPr>
            <a:normAutofit/>
          </a:bodyPr>
          <a:lstStyle/>
          <a:p>
            <a:r>
              <a:rPr lang="en-US" dirty="0"/>
              <a:t>Why will some students struggle…</a:t>
            </a:r>
          </a:p>
        </p:txBody>
      </p:sp>
      <p:sp>
        <p:nvSpPr>
          <p:cNvPr id="3" name="Content Placeholder 2">
            <a:extLst>
              <a:ext uri="{FF2B5EF4-FFF2-40B4-BE49-F238E27FC236}">
                <a16:creationId xmlns:a16="http://schemas.microsoft.com/office/drawing/2014/main" id="{39161487-7F85-439B-9C71-227C54380846}"/>
              </a:ext>
            </a:extLst>
          </p:cNvPr>
          <p:cNvSpPr>
            <a:spLocks noGrp="1"/>
          </p:cNvSpPr>
          <p:nvPr>
            <p:ph idx="1"/>
          </p:nvPr>
        </p:nvSpPr>
        <p:spPr>
          <a:xfrm>
            <a:off x="1136429" y="2278173"/>
            <a:ext cx="6467867" cy="3450613"/>
          </a:xfrm>
        </p:spPr>
        <p:txBody>
          <a:bodyPr anchor="ctr">
            <a:normAutofit/>
          </a:bodyPr>
          <a:lstStyle/>
          <a:p>
            <a:r>
              <a:rPr lang="en-US" sz="1700"/>
              <a:t>This shift from traditional educational practices to more remote learning will have an impact on student outcomes. </a:t>
            </a:r>
          </a:p>
          <a:p>
            <a:r>
              <a:rPr lang="en-US" sz="1700"/>
              <a:t>This shift will impact the level of support needed to be offered to virtual learners:</a:t>
            </a:r>
          </a:p>
          <a:p>
            <a:pPr lvl="1"/>
            <a:r>
              <a:rPr lang="en-US" sz="1700"/>
              <a:t> academically; </a:t>
            </a:r>
          </a:p>
          <a:p>
            <a:pPr lvl="1"/>
            <a:r>
              <a:rPr lang="en-US" sz="1700"/>
              <a:t>will impact the learning activities that meet the needs of all learners based on learning style preferences; </a:t>
            </a:r>
          </a:p>
          <a:p>
            <a:pPr lvl="1"/>
            <a:r>
              <a:rPr lang="en-US" sz="1700"/>
              <a:t>will impact the level of social-emotional and behavioral supports offered in traditional classroom settings; </a:t>
            </a:r>
          </a:p>
          <a:p>
            <a:pPr lvl="1"/>
            <a:r>
              <a:rPr lang="en-US" sz="1700"/>
              <a:t>and the need for caregivers to have necessary digital literacy skills in order to support the needs of their children.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ducation">
            <a:extLst>
              <a:ext uri="{FF2B5EF4-FFF2-40B4-BE49-F238E27FC236}">
                <a16:creationId xmlns:a16="http://schemas.microsoft.com/office/drawing/2014/main" id="{58AA00C9-FB7B-4422-B00B-7A601A2CF9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845534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BB9FF8C-0087-4C99-93D5-799CE716BD4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Learning Styles</a:t>
            </a:r>
          </a:p>
        </p:txBody>
      </p:sp>
      <p:sp>
        <p:nvSpPr>
          <p:cNvPr id="3" name="Content Placeholder 2">
            <a:extLst>
              <a:ext uri="{FF2B5EF4-FFF2-40B4-BE49-F238E27FC236}">
                <a16:creationId xmlns:a16="http://schemas.microsoft.com/office/drawing/2014/main" id="{0508B98F-D8DB-4138-B837-006DDA00E96F}"/>
              </a:ext>
            </a:extLst>
          </p:cNvPr>
          <p:cNvSpPr>
            <a:spLocks noGrp="1"/>
          </p:cNvSpPr>
          <p:nvPr>
            <p:ph idx="1"/>
          </p:nvPr>
        </p:nvSpPr>
        <p:spPr>
          <a:xfrm>
            <a:off x="1367624" y="2490436"/>
            <a:ext cx="9708995" cy="3567173"/>
          </a:xfrm>
        </p:spPr>
        <p:txBody>
          <a:bodyPr anchor="ctr">
            <a:normAutofit/>
          </a:bodyPr>
          <a:lstStyle/>
          <a:p>
            <a:r>
              <a:rPr lang="en-US" sz="2400" dirty="0"/>
              <a:t>Students use to a traditional school setting may have </a:t>
            </a:r>
            <a:r>
              <a:rPr lang="en-US" sz="2400" b="1" dirty="0"/>
              <a:t>to adjust to not having a teacher standing in front of them for immediate feedback</a:t>
            </a:r>
            <a:r>
              <a:rPr lang="en-US" sz="2400" dirty="0"/>
              <a:t>.</a:t>
            </a:r>
          </a:p>
          <a:p>
            <a:r>
              <a:rPr lang="en-US" sz="2400" dirty="0"/>
              <a:t> </a:t>
            </a:r>
            <a:r>
              <a:rPr lang="en-US" sz="2400" b="1" dirty="0"/>
              <a:t>Learning styles </a:t>
            </a:r>
            <a:r>
              <a:rPr lang="en-US" sz="2400" dirty="0"/>
              <a:t>of individual students must be taken into consideration when determining needs of each student.  </a:t>
            </a:r>
          </a:p>
          <a:p>
            <a:r>
              <a:rPr lang="en-US" sz="2400" dirty="0"/>
              <a:t>The term “learning styles” speaks to the understanding that every student learns differently. Technically, an individual’s learning style refers to the preferential way in which the student absorbs, processes, comprehends and retains information (</a:t>
            </a:r>
            <a:r>
              <a:rPr lang="en-US" sz="2400" dirty="0" err="1"/>
              <a:t>Cerbin</a:t>
            </a:r>
            <a:r>
              <a:rPr lang="en-US" sz="2400" dirty="0"/>
              <a:t>, 2011). </a:t>
            </a:r>
          </a:p>
        </p:txBody>
      </p:sp>
    </p:spTree>
    <p:extLst>
      <p:ext uri="{BB962C8B-B14F-4D97-AF65-F5344CB8AC3E}">
        <p14:creationId xmlns:p14="http://schemas.microsoft.com/office/powerpoint/2010/main" val="181099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84D2214-015E-4CE3-BFC4-CC15998A292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Learning Styles</a:t>
            </a:r>
          </a:p>
        </p:txBody>
      </p:sp>
      <p:sp>
        <p:nvSpPr>
          <p:cNvPr id="3" name="Content Placeholder 2">
            <a:extLst>
              <a:ext uri="{FF2B5EF4-FFF2-40B4-BE49-F238E27FC236}">
                <a16:creationId xmlns:a16="http://schemas.microsoft.com/office/drawing/2014/main" id="{A141B46D-C115-42F8-A000-C18FBAC0570A}"/>
              </a:ext>
            </a:extLst>
          </p:cNvPr>
          <p:cNvSpPr>
            <a:spLocks noGrp="1"/>
          </p:cNvSpPr>
          <p:nvPr>
            <p:ph idx="1"/>
          </p:nvPr>
        </p:nvSpPr>
        <p:spPr>
          <a:xfrm>
            <a:off x="1367624" y="2490436"/>
            <a:ext cx="9708995" cy="3567173"/>
          </a:xfrm>
        </p:spPr>
        <p:txBody>
          <a:bodyPr anchor="ctr">
            <a:normAutofit/>
          </a:bodyPr>
          <a:lstStyle/>
          <a:p>
            <a:r>
              <a:rPr lang="en-US" sz="2400"/>
              <a:t>Visual</a:t>
            </a:r>
          </a:p>
          <a:p>
            <a:r>
              <a:rPr lang="en-US" sz="2400"/>
              <a:t>Auditory</a:t>
            </a:r>
          </a:p>
          <a:p>
            <a:r>
              <a:rPr lang="en-US" sz="2400"/>
              <a:t>Kinesthetic</a:t>
            </a:r>
          </a:p>
          <a:p>
            <a:r>
              <a:rPr lang="en-US" sz="2400"/>
              <a:t>Reading/Writing</a:t>
            </a:r>
          </a:p>
          <a:p>
            <a:endParaRPr lang="en-US" sz="2400"/>
          </a:p>
          <a:p>
            <a:r>
              <a:rPr lang="en-US" sz="2400"/>
              <a:t>Assessments for Identifying Learning Styles: </a:t>
            </a:r>
            <a:r>
              <a:rPr lang="en-US" sz="2400">
                <a:hlinkClick r:id="rId2"/>
              </a:rPr>
              <a:t>http://www.educationplanner.org/students/self-assessments/learning-styles-quiz.shtml</a:t>
            </a:r>
            <a:r>
              <a:rPr lang="en-US" sz="2400"/>
              <a:t>  </a:t>
            </a:r>
          </a:p>
        </p:txBody>
      </p:sp>
    </p:spTree>
    <p:extLst>
      <p:ext uri="{BB962C8B-B14F-4D97-AF65-F5344CB8AC3E}">
        <p14:creationId xmlns:p14="http://schemas.microsoft.com/office/powerpoint/2010/main" val="3302652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5D0E-0E58-4888-B787-BE745C59EAED}"/>
              </a:ext>
            </a:extLst>
          </p:cNvPr>
          <p:cNvSpPr>
            <a:spLocks noGrp="1"/>
          </p:cNvSpPr>
          <p:nvPr>
            <p:ph type="title"/>
          </p:nvPr>
        </p:nvSpPr>
        <p:spPr>
          <a:xfrm>
            <a:off x="1653363" y="365760"/>
            <a:ext cx="9367203" cy="1188720"/>
          </a:xfrm>
        </p:spPr>
        <p:txBody>
          <a:bodyPr>
            <a:normAutofit/>
          </a:bodyPr>
          <a:lstStyle/>
          <a:p>
            <a:r>
              <a:rPr lang="en-US" dirty="0"/>
              <a:t>Visual Learner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AFA25B0-2F68-42BE-9116-68860117A0FE}"/>
              </a:ext>
            </a:extLst>
          </p:cNvPr>
          <p:cNvSpPr>
            <a:spLocks noGrp="1"/>
          </p:cNvSpPr>
          <p:nvPr>
            <p:ph idx="1"/>
          </p:nvPr>
        </p:nvSpPr>
        <p:spPr>
          <a:xfrm>
            <a:off x="1653363" y="2176272"/>
            <a:ext cx="9367204" cy="4041648"/>
          </a:xfrm>
        </p:spPr>
        <p:txBody>
          <a:bodyPr anchor="t">
            <a:normAutofit/>
          </a:bodyPr>
          <a:lstStyle/>
          <a:p>
            <a:r>
              <a:rPr lang="en-US" sz="1500" b="1" u="sng"/>
              <a:t>How to recognize visual learners in your class: </a:t>
            </a:r>
          </a:p>
          <a:p>
            <a:pPr lvl="1"/>
            <a:r>
              <a:rPr lang="en-US" sz="1500"/>
              <a:t>Someone with a preference for visual learning is partial to seeing and observing things, including pictures, diagrams, written directions and more. </a:t>
            </a:r>
          </a:p>
          <a:p>
            <a:pPr lvl="1"/>
            <a:r>
              <a:rPr lang="en-US" sz="1500"/>
              <a:t>This is also referred to as the “spatial” learning style. Students who learn through sight understand information better when it’s presented in a visual way. </a:t>
            </a:r>
          </a:p>
          <a:p>
            <a:pPr lvl="1"/>
            <a:r>
              <a:rPr lang="en-US" sz="1500"/>
              <a:t>These are your doodling students, your list makers and your students who take notes.</a:t>
            </a:r>
          </a:p>
          <a:p>
            <a:endParaRPr lang="en-US" sz="1500"/>
          </a:p>
          <a:p>
            <a:r>
              <a:rPr lang="en-US" sz="1500" b="1" u="sng"/>
              <a:t>How to cater to visual learners: </a:t>
            </a:r>
          </a:p>
          <a:p>
            <a:pPr lvl="1"/>
            <a:r>
              <a:rPr lang="en-US" sz="1500"/>
              <a:t>The whiteboard or smartboard is your best friend when teaching these types of learners. Use share screen often and interactive board in virtual platform.</a:t>
            </a:r>
          </a:p>
          <a:p>
            <a:pPr lvl="1"/>
            <a:r>
              <a:rPr lang="en-US" sz="1500"/>
              <a:t> Give students opportunities to draw pictures and diagrams on the board or ask students to doodle examples based on the topic they’re learning. </a:t>
            </a:r>
          </a:p>
          <a:p>
            <a:pPr lvl="1"/>
            <a:r>
              <a:rPr lang="en-US" sz="1500"/>
              <a:t>Teachers catering to visual learners should regularly make handouts and use presentations.</a:t>
            </a:r>
          </a:p>
          <a:p>
            <a:pPr lvl="1"/>
            <a:r>
              <a:rPr lang="en-US" sz="1500"/>
              <a:t> Visual learners may also need more time to process material, as they observe the visual cues before them. So be sure to give students a little time and space to absorb the information.</a:t>
            </a:r>
          </a:p>
        </p:txBody>
      </p:sp>
    </p:spTree>
    <p:extLst>
      <p:ext uri="{BB962C8B-B14F-4D97-AF65-F5344CB8AC3E}">
        <p14:creationId xmlns:p14="http://schemas.microsoft.com/office/powerpoint/2010/main" val="247036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D33F-0915-4E1E-BBC2-656187ABBD67}"/>
              </a:ext>
            </a:extLst>
          </p:cNvPr>
          <p:cNvSpPr>
            <a:spLocks noGrp="1"/>
          </p:cNvSpPr>
          <p:nvPr>
            <p:ph type="title"/>
          </p:nvPr>
        </p:nvSpPr>
        <p:spPr>
          <a:xfrm>
            <a:off x="1653363" y="365760"/>
            <a:ext cx="9367203" cy="1188720"/>
          </a:xfrm>
        </p:spPr>
        <p:txBody>
          <a:bodyPr>
            <a:normAutofit/>
          </a:bodyPr>
          <a:lstStyle/>
          <a:p>
            <a:r>
              <a:rPr lang="en-US" dirty="0"/>
              <a:t>Auditory Learner</a:t>
            </a:r>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8DC08D3-2630-4880-ADE3-6625ACF6B36E}"/>
              </a:ext>
            </a:extLst>
          </p:cNvPr>
          <p:cNvSpPr>
            <a:spLocks noGrp="1"/>
          </p:cNvSpPr>
          <p:nvPr>
            <p:ph idx="1"/>
          </p:nvPr>
        </p:nvSpPr>
        <p:spPr>
          <a:xfrm>
            <a:off x="1653363" y="1815548"/>
            <a:ext cx="9367204" cy="4916556"/>
          </a:xfrm>
        </p:spPr>
        <p:txBody>
          <a:bodyPr anchor="t">
            <a:normAutofit/>
          </a:bodyPr>
          <a:lstStyle/>
          <a:p>
            <a:r>
              <a:rPr lang="en-US" sz="1600" b="1" u="sng" dirty="0"/>
              <a:t>How to recognize auditory learners in your class: </a:t>
            </a:r>
          </a:p>
          <a:p>
            <a:pPr lvl="1"/>
            <a:r>
              <a:rPr lang="en-US" sz="1600" dirty="0"/>
              <a:t>Auditory learners tend to learn better when the subject matter is reinforced by sound. </a:t>
            </a:r>
          </a:p>
          <a:p>
            <a:pPr lvl="1"/>
            <a:r>
              <a:rPr lang="en-US" sz="1600" dirty="0"/>
              <a:t>These students would much rather listen to a lecture than read written notes, and they often use their own voices to reinforce new concepts and ideas. </a:t>
            </a:r>
          </a:p>
          <a:p>
            <a:pPr lvl="1"/>
            <a:r>
              <a:rPr lang="en-US" sz="1600" dirty="0"/>
              <a:t>These types of learners prefer reading out loud to themselves. </a:t>
            </a:r>
          </a:p>
          <a:p>
            <a:pPr lvl="1"/>
            <a:r>
              <a:rPr lang="en-US" sz="1600" dirty="0"/>
              <a:t>They aren’t afraid to speak up in class and are great at verbally explaining things. </a:t>
            </a:r>
          </a:p>
          <a:p>
            <a:pPr lvl="1"/>
            <a:r>
              <a:rPr lang="en-US" sz="1600" dirty="0"/>
              <a:t>Additionally, they may be slower at reading and may often repeat things a teacher tells them.</a:t>
            </a:r>
          </a:p>
          <a:p>
            <a:endParaRPr lang="en-US" sz="1600" dirty="0"/>
          </a:p>
          <a:p>
            <a:r>
              <a:rPr lang="en-US" sz="1600" b="1" u="sng" dirty="0"/>
              <a:t>How to cater to auditory learners: </a:t>
            </a:r>
          </a:p>
          <a:p>
            <a:pPr lvl="1"/>
            <a:r>
              <a:rPr lang="en-US" sz="1600" dirty="0"/>
              <a:t>Since these students generally find it hard to stay quiet for long periods of time, get your auditory learners involved in the lecture by asking them to repeat new concepts back to you.</a:t>
            </a:r>
          </a:p>
          <a:p>
            <a:pPr lvl="1"/>
            <a:r>
              <a:rPr lang="en-US" sz="1600" dirty="0"/>
              <a:t> Ask questions and let them answer.</a:t>
            </a:r>
          </a:p>
          <a:p>
            <a:pPr lvl="1"/>
            <a:r>
              <a:rPr lang="en-US" sz="1600" dirty="0"/>
              <a:t>Invoke group discussions so your auditory and verbal processors can properly take in and understand the information they’re being presented with. Use Breakout sessions for this.</a:t>
            </a:r>
          </a:p>
          <a:p>
            <a:pPr lvl="1"/>
            <a:r>
              <a:rPr lang="en-US" sz="1600" dirty="0"/>
              <a:t>Record your Lecture and allow for them to review later. </a:t>
            </a:r>
          </a:p>
          <a:p>
            <a:pPr lvl="1"/>
            <a:r>
              <a:rPr lang="en-US" sz="1600" dirty="0"/>
              <a:t>Watching videos and using music or audiotapes are also helpful ways of learning for this group.</a:t>
            </a:r>
          </a:p>
        </p:txBody>
      </p:sp>
    </p:spTree>
    <p:extLst>
      <p:ext uri="{BB962C8B-B14F-4D97-AF65-F5344CB8AC3E}">
        <p14:creationId xmlns:p14="http://schemas.microsoft.com/office/powerpoint/2010/main" val="872510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4145</Words>
  <Application>Microsoft Office PowerPoint</Application>
  <PresentationFormat>Widescreen</PresentationFormat>
  <Paragraphs>202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Supporting Teachers with Classroom Management Techniques in the Virtual Classroom  Date: Thursday September 24th, 2020 Time: 11:00-12:00pm CST </vt:lpstr>
      <vt:lpstr>Susan Elswick EdD LCSW</vt:lpstr>
      <vt:lpstr>Learning Objectives</vt:lpstr>
      <vt:lpstr>Assessing Student Needs Globally</vt:lpstr>
      <vt:lpstr>Why will some students struggle…</vt:lpstr>
      <vt:lpstr>Learning Styles</vt:lpstr>
      <vt:lpstr>Learning Styles</vt:lpstr>
      <vt:lpstr>Visual Learner</vt:lpstr>
      <vt:lpstr>Auditory Learner</vt:lpstr>
      <vt:lpstr>Kinesthetic Learner</vt:lpstr>
      <vt:lpstr>Reading/ Writing Learner</vt:lpstr>
      <vt:lpstr>Digital Literacy</vt:lpstr>
      <vt:lpstr>Digital Literacy- Digital Immigrants</vt:lpstr>
      <vt:lpstr>Digital Literacy Activities</vt:lpstr>
      <vt:lpstr>“Zoom Exhaustion”</vt:lpstr>
      <vt:lpstr>Social-Emotional Needs Assessment</vt:lpstr>
      <vt:lpstr>Social-Emotional Needs</vt:lpstr>
      <vt:lpstr>Statistics on Student Social-Emotional Needs</vt:lpstr>
      <vt:lpstr>The Need for Social-Emotional Supports to Continue-EVEN IN A VIRTUAL WORLD</vt:lpstr>
      <vt:lpstr>Supportive Practices</vt:lpstr>
      <vt:lpstr>Creating Structure and Consistency</vt:lpstr>
      <vt:lpstr>Developing Class Rules and Expectations</vt:lpstr>
      <vt:lpstr>Virtual Break Card</vt:lpstr>
      <vt:lpstr>Break Activities- Grounding Practices</vt:lpstr>
      <vt:lpstr>Virtual Social Skills Activities</vt:lpstr>
      <vt:lpstr>Using Breakout Sessions in the Class</vt:lpstr>
      <vt:lpstr>Using Active Student Responding</vt:lpstr>
      <vt:lpstr>Refer Students to the School Mental Health Team</vt:lpstr>
      <vt:lpstr>Questions and Answers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Teachers with Classroom Management Techniques in the Virtual Classroom  Date: Thursday September 24th, 2020 Time: 11:00-12:00pm CST </dc:title>
  <dc:creator>Susan Hendrick Elswick</dc:creator>
  <cp:lastModifiedBy>Susan Hendrick Elswick</cp:lastModifiedBy>
  <cp:revision>1</cp:revision>
  <dcterms:created xsi:type="dcterms:W3CDTF">2020-09-14T16:53:52Z</dcterms:created>
  <dcterms:modified xsi:type="dcterms:W3CDTF">2020-09-14T16:57:17Z</dcterms:modified>
</cp:coreProperties>
</file>