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tags/tag1.xml" ContentType="application/vnd.openxmlformats-officedocument.presentationml.tags+xml"/>
  <Override PartName="/ppt/notesSlides/notesSlide4.xml" ContentType="application/vnd.openxmlformats-officedocument.presentationml.notesSlide+xml"/>
  <Override PartName="/ppt/tags/tag2.xml" ContentType="application/vnd.openxmlformats-officedocument.presentationml.tags+xml"/>
  <Override PartName="/ppt/notesSlides/notesSlide5.xml" ContentType="application/vnd.openxmlformats-officedocument.presentationml.notesSlide+xml"/>
  <Override PartName="/ppt/tags/tag3.xml" ContentType="application/vnd.openxmlformats-officedocument.presentationml.tags+xml"/>
  <Override PartName="/ppt/notesSlides/notesSlide6.xml" ContentType="application/vnd.openxmlformats-officedocument.presentationml.notesSlide+xml"/>
  <Override PartName="/ppt/tags/tag4.xml" ContentType="application/vnd.openxmlformats-officedocument.presentationml.tags+xml"/>
  <Override PartName="/ppt/notesSlides/notesSlide7.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8"/>
  </p:notesMasterIdLst>
  <p:sldIdLst>
    <p:sldId id="256" r:id="rId2"/>
    <p:sldId id="278" r:id="rId3"/>
    <p:sldId id="643" r:id="rId4"/>
    <p:sldId id="261" r:id="rId5"/>
    <p:sldId id="260" r:id="rId6"/>
    <p:sldId id="280" r:id="rId7"/>
    <p:sldId id="262" r:id="rId8"/>
    <p:sldId id="642" r:id="rId9"/>
    <p:sldId id="644" r:id="rId10"/>
    <p:sldId id="282" r:id="rId11"/>
    <p:sldId id="363" r:id="rId12"/>
    <p:sldId id="413" r:id="rId13"/>
    <p:sldId id="271" r:id="rId14"/>
    <p:sldId id="369" r:id="rId15"/>
    <p:sldId id="402" r:id="rId16"/>
    <p:sldId id="641" r:id="rId17"/>
    <p:sldId id="646" r:id="rId18"/>
    <p:sldId id="645" r:id="rId19"/>
    <p:sldId id="414" r:id="rId20"/>
    <p:sldId id="647" r:id="rId21"/>
    <p:sldId id="648" r:id="rId22"/>
    <p:sldId id="614" r:id="rId23"/>
    <p:sldId id="382" r:id="rId24"/>
    <p:sldId id="649" r:id="rId25"/>
    <p:sldId id="650" r:id="rId26"/>
    <p:sldId id="340" r:id="rId27"/>
    <p:sldId id="651" r:id="rId28"/>
    <p:sldId id="543" r:id="rId29"/>
    <p:sldId id="655" r:id="rId30"/>
    <p:sldId id="652" r:id="rId31"/>
    <p:sldId id="653" r:id="rId32"/>
    <p:sldId id="654" r:id="rId33"/>
    <p:sldId id="640" r:id="rId34"/>
    <p:sldId id="656" r:id="rId35"/>
    <p:sldId id="658" r:id="rId36"/>
    <p:sldId id="657" r:id="rId3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42CA1"/>
    <a:srgbClr val="0297D6"/>
    <a:srgbClr val="2E64A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0000000-0000-0000-0000-000000000000}" v="6" dt="2021-04-07T21:21:23.300"/>
    <p1510:client id="{6165BC9F-A0C4-B000-D3AE-1C8B3ECAFD54}" v="1" dt="2021-04-09T01:05:20.087"/>
    <p1510:client id="{F0F25968-B908-40E1-9FB4-4E14971C1BC9}" v="103" dt="2021-04-07T21:09:19.16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2571" autoAdjust="0"/>
    <p:restoredTop sz="86418"/>
  </p:normalViewPr>
  <p:slideViewPr>
    <p:cSldViewPr snapToGrid="0">
      <p:cViewPr varScale="1">
        <p:scale>
          <a:sx n="89" d="100"/>
          <a:sy n="89" d="100"/>
        </p:scale>
        <p:origin x="66" y="81"/>
      </p:cViewPr>
      <p:guideLst/>
    </p:cSldViewPr>
  </p:slideViewPr>
  <p:outlineViewPr>
    <p:cViewPr>
      <p:scale>
        <a:sx n="33" d="100"/>
        <a:sy n="33" d="100"/>
      </p:scale>
      <p:origin x="0" y="0"/>
    </p:cViewPr>
  </p:outlineViewPr>
  <p:notesTextViewPr>
    <p:cViewPr>
      <p:scale>
        <a:sx n="1" d="1"/>
        <a:sy n="1" d="1"/>
      </p:scale>
      <p:origin x="0" y="0"/>
    </p:cViewPr>
  </p:notesTextViewPr>
  <p:notesViewPr>
    <p:cSldViewPr snapToGrid="0">
      <p:cViewPr varScale="1">
        <p:scale>
          <a:sx n="99" d="100"/>
          <a:sy n="99" d="100"/>
        </p:scale>
        <p:origin x="2176" y="184"/>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microsoft.com/office/2015/10/relationships/revisionInfo" Target="revisionInfo.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75FA1FE-4248-5D4F-9DE1-6D6634CA3ED8}" type="datetimeFigureOut">
              <a:rPr lang="en-US" smtClean="0"/>
              <a:t>4/9/2021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B9E65EF-6CA5-6748-8746-9D86401AFCA5}" type="slidenum">
              <a:rPr lang="en-US" smtClean="0"/>
              <a:t>‹#›</a:t>
            </a:fld>
            <a:endParaRPr lang="en-US"/>
          </a:p>
        </p:txBody>
      </p:sp>
    </p:spTree>
    <p:extLst>
      <p:ext uri="{BB962C8B-B14F-4D97-AF65-F5344CB8AC3E}">
        <p14:creationId xmlns:p14="http://schemas.microsoft.com/office/powerpoint/2010/main" val="10496602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slide" Target="../slides/slide11.xml"/><Relationship Id="rId2" Type="http://schemas.openxmlformats.org/officeDocument/2006/relationships/notesMaster" Target="../notesMasters/notesMaster1.xml"/><Relationship Id="rId1" Type="http://schemas.openxmlformats.org/officeDocument/2006/relationships/tags" Target="../tags/tag1.xml"/></Relationships>
</file>

<file path=ppt/notesSlides/_rels/notesSlide4.xml.rels><?xml version="1.0" encoding="UTF-8" standalone="yes"?>
<Relationships xmlns="http://schemas.openxmlformats.org/package/2006/relationships"><Relationship Id="rId3" Type="http://schemas.openxmlformats.org/officeDocument/2006/relationships/slide" Target="../slides/slide12.xml"/><Relationship Id="rId2" Type="http://schemas.openxmlformats.org/officeDocument/2006/relationships/notesMaster" Target="../notesMasters/notesMaster1.xml"/><Relationship Id="rId1" Type="http://schemas.openxmlformats.org/officeDocument/2006/relationships/tags" Target="../tags/tag2.xml"/></Relationships>
</file>

<file path=ppt/notesSlides/_rels/notesSlide5.xml.rels><?xml version="1.0" encoding="UTF-8" standalone="yes"?>
<Relationships xmlns="http://schemas.openxmlformats.org/package/2006/relationships"><Relationship Id="rId3" Type="http://schemas.openxmlformats.org/officeDocument/2006/relationships/slide" Target="../slides/slide14.xml"/><Relationship Id="rId2" Type="http://schemas.openxmlformats.org/officeDocument/2006/relationships/notesMaster" Target="../notesMasters/notesMaster1.xml"/><Relationship Id="rId1" Type="http://schemas.openxmlformats.org/officeDocument/2006/relationships/tags" Target="../tags/tag3.xml"/></Relationships>
</file>

<file path=ppt/notesSlides/_rels/notesSlide6.xml.rels><?xml version="1.0" encoding="UTF-8" standalone="yes"?>
<Relationships xmlns="http://schemas.openxmlformats.org/package/2006/relationships"><Relationship Id="rId3" Type="http://schemas.openxmlformats.org/officeDocument/2006/relationships/slide" Target="../slides/slide15.xml"/><Relationship Id="rId2" Type="http://schemas.openxmlformats.org/officeDocument/2006/relationships/notesMaster" Target="../notesMasters/notesMaster1.xml"/><Relationship Id="rId1" Type="http://schemas.openxmlformats.org/officeDocument/2006/relationships/tags" Target="../tags/tag4.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DED9522-8DE8-4A55-B010-5DB83AFF52CE}" type="slidenum">
              <a:rPr lang="en-US" smtClean="0"/>
              <a:t>5</a:t>
            </a:fld>
            <a:endParaRPr lang="en-US"/>
          </a:p>
        </p:txBody>
      </p:sp>
    </p:spTree>
    <p:extLst>
      <p:ext uri="{BB962C8B-B14F-4D97-AF65-F5344CB8AC3E}">
        <p14:creationId xmlns:p14="http://schemas.microsoft.com/office/powerpoint/2010/main" val="69629924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ACPT</a:t>
            </a:r>
          </a:p>
          <a:p>
            <a:r>
              <a:rPr lang="en-US" dirty="0"/>
              <a:t>HINT-C</a:t>
            </a:r>
          </a:p>
          <a:p>
            <a:r>
              <a:rPr lang="en-US" dirty="0"/>
              <a:t>- Used as needed</a:t>
            </a:r>
          </a:p>
        </p:txBody>
      </p:sp>
      <p:sp>
        <p:nvSpPr>
          <p:cNvPr id="4" name="Slide Number Placeholder 3"/>
          <p:cNvSpPr>
            <a:spLocks noGrp="1"/>
          </p:cNvSpPr>
          <p:nvPr>
            <p:ph type="sldNum" sz="quarter" idx="5"/>
          </p:nvPr>
        </p:nvSpPr>
        <p:spPr/>
        <p:txBody>
          <a:bodyPr/>
          <a:lstStyle/>
          <a:p>
            <a:fld id="{CDED9522-8DE8-4A55-B010-5DB83AFF52CE}" type="slidenum">
              <a:rPr lang="en-US" smtClean="0"/>
              <a:t>7</a:t>
            </a:fld>
            <a:endParaRPr lang="en-US"/>
          </a:p>
        </p:txBody>
      </p:sp>
    </p:spTree>
    <p:extLst>
      <p:ext uri="{BB962C8B-B14F-4D97-AF65-F5344CB8AC3E}">
        <p14:creationId xmlns:p14="http://schemas.microsoft.com/office/powerpoint/2010/main" val="365568915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Slide Image Placeholder 1">
            <a:extLst>
              <a:ext uri="{FF2B5EF4-FFF2-40B4-BE49-F238E27FC236}">
                <a16:creationId xmlns:a16="http://schemas.microsoft.com/office/drawing/2014/main" id="{EBFF80A4-1EAC-4074-93A4-1BCD6B16BD6E}"/>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2467" name="Notes Placeholder 2">
            <a:extLst>
              <a:ext uri="{FF2B5EF4-FFF2-40B4-BE49-F238E27FC236}">
                <a16:creationId xmlns:a16="http://schemas.microsoft.com/office/drawing/2014/main" id="{7F35E4F9-7AEB-463F-BBC3-A61212A0E984}"/>
              </a:ext>
            </a:extLst>
          </p:cNvPr>
          <p:cNvSpPr>
            <a:spLocks noGrp="1"/>
          </p:cNvSpPr>
          <p:nvPr>
            <p:ph type="body" idx="1"/>
            <p:custDataLst>
              <p:tags r:id="rId1"/>
            </p:custDataLst>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62468" name="Slide Number Placeholder 3">
            <a:extLst>
              <a:ext uri="{FF2B5EF4-FFF2-40B4-BE49-F238E27FC236}">
                <a16:creationId xmlns:a16="http://schemas.microsoft.com/office/drawing/2014/main" id="{E965DFB8-C8AE-4E1E-85A3-BB9FFD2584FD}"/>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fld id="{E91BA528-E3D3-44FC-9772-ED6488EF5BEF}" type="slidenum">
              <a:rPr kumimoji="0" lang="en-US" altLang="en-US" sz="1200" b="0" i="0" u="none" strike="noStrike" kern="1200" cap="none" spc="0" normalizeH="0" baseline="0" noProof="0" smtClean="0">
                <a:ln>
                  <a:noFill/>
                </a:ln>
                <a:solidFill>
                  <a:prstClr val="black"/>
                </a:solidFill>
                <a:effectLst/>
                <a:uLnTx/>
                <a:uFillTx/>
                <a:latin typeface="Arial" panose="020B0604020202020204" pitchFamily="34" charset="0"/>
                <a:ea typeface="MS PGothic" panose="020B0600070205080204" pitchFamily="34"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11</a:t>
            </a:fld>
            <a:endParaRPr kumimoji="0" lang="en-US" altLang="en-US" sz="1200" b="0" i="0" u="none" strike="noStrike" kern="1200" cap="none" spc="0" normalizeH="0" baseline="0" noProof="0">
              <a:ln>
                <a:noFill/>
              </a:ln>
              <a:solidFill>
                <a:prstClr val="black"/>
              </a:solidFill>
              <a:effectLst/>
              <a:uLnTx/>
              <a:uFillTx/>
              <a:latin typeface="Arial" panose="020B0604020202020204" pitchFamily="34" charset="0"/>
              <a:ea typeface="MS PGothic" panose="020B0600070205080204" pitchFamily="34" charset="-128"/>
              <a:cs typeface="+mn-cs"/>
            </a:endParaRPr>
          </a:p>
        </p:txBody>
      </p:sp>
    </p:spTree>
    <p:extLst>
      <p:ext uri="{BB962C8B-B14F-4D97-AF65-F5344CB8AC3E}">
        <p14:creationId xmlns:p14="http://schemas.microsoft.com/office/powerpoint/2010/main" val="202845679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Slide Image Placeholder 1">
            <a:extLst>
              <a:ext uri="{FF2B5EF4-FFF2-40B4-BE49-F238E27FC236}">
                <a16:creationId xmlns:a16="http://schemas.microsoft.com/office/drawing/2014/main" id="{A08F55C0-0C80-43B4-A09F-737766CC0DC7}"/>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4515" name="Notes Placeholder 2">
            <a:extLst>
              <a:ext uri="{FF2B5EF4-FFF2-40B4-BE49-F238E27FC236}">
                <a16:creationId xmlns:a16="http://schemas.microsoft.com/office/drawing/2014/main" id="{E02BABFE-2067-45CD-87A6-67A43B3116C4}"/>
              </a:ext>
            </a:extLst>
          </p:cNvPr>
          <p:cNvSpPr>
            <a:spLocks noGrp="1"/>
          </p:cNvSpPr>
          <p:nvPr>
            <p:ph type="body" idx="1"/>
            <p:custDataLst>
              <p:tags r:id="rId1"/>
            </p:custDataLst>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64516" name="Slide Number Placeholder 3">
            <a:extLst>
              <a:ext uri="{FF2B5EF4-FFF2-40B4-BE49-F238E27FC236}">
                <a16:creationId xmlns:a16="http://schemas.microsoft.com/office/drawing/2014/main" id="{51E68874-919E-4641-921D-E108F10AD7C7}"/>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fld id="{C3508253-48D7-4678-9885-C7A458740772}" type="slidenum">
              <a:rPr kumimoji="0" lang="en-US" altLang="en-US" sz="1200" b="0" i="0" u="none" strike="noStrike" kern="1200" cap="none" spc="0" normalizeH="0" baseline="0" noProof="0" smtClean="0">
                <a:ln>
                  <a:noFill/>
                </a:ln>
                <a:solidFill>
                  <a:prstClr val="black"/>
                </a:solidFill>
                <a:effectLst/>
                <a:uLnTx/>
                <a:uFillTx/>
                <a:latin typeface="Arial" panose="020B0604020202020204" pitchFamily="34" charset="0"/>
                <a:ea typeface="MS PGothic" panose="020B0600070205080204" pitchFamily="34"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12</a:t>
            </a:fld>
            <a:endParaRPr kumimoji="0" lang="en-US" altLang="en-US" sz="1200" b="0" i="0" u="none" strike="noStrike" kern="1200" cap="none" spc="0" normalizeH="0" baseline="0" noProof="0">
              <a:ln>
                <a:noFill/>
              </a:ln>
              <a:solidFill>
                <a:prstClr val="black"/>
              </a:solidFill>
              <a:effectLst/>
              <a:uLnTx/>
              <a:uFillTx/>
              <a:latin typeface="Arial" panose="020B0604020202020204" pitchFamily="34" charset="0"/>
              <a:ea typeface="MS PGothic" panose="020B0600070205080204" pitchFamily="34" charset="-128"/>
              <a:cs typeface="+mn-cs"/>
            </a:endParaRPr>
          </a:p>
        </p:txBody>
      </p:sp>
    </p:spTree>
    <p:extLst>
      <p:ext uri="{BB962C8B-B14F-4D97-AF65-F5344CB8AC3E}">
        <p14:creationId xmlns:p14="http://schemas.microsoft.com/office/powerpoint/2010/main" val="392741154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Slide Image Placeholder 1">
            <a:extLst>
              <a:ext uri="{FF2B5EF4-FFF2-40B4-BE49-F238E27FC236}">
                <a16:creationId xmlns:a16="http://schemas.microsoft.com/office/drawing/2014/main" id="{04B30D03-E8C2-429B-B253-960D9B5A707C}"/>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1139" name="Notes Placeholder 2">
            <a:extLst>
              <a:ext uri="{FF2B5EF4-FFF2-40B4-BE49-F238E27FC236}">
                <a16:creationId xmlns:a16="http://schemas.microsoft.com/office/drawing/2014/main" id="{83D417A3-24FF-45B8-8539-25D824EF050D}"/>
              </a:ext>
            </a:extLst>
          </p:cNvPr>
          <p:cNvSpPr>
            <a:spLocks noGrp="1"/>
          </p:cNvSpPr>
          <p:nvPr>
            <p:ph type="body" idx="1"/>
            <p:custDataLst>
              <p:tags r:id="rId1"/>
            </p:custDataLst>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91140" name="Slide Number Placeholder 3">
            <a:extLst>
              <a:ext uri="{FF2B5EF4-FFF2-40B4-BE49-F238E27FC236}">
                <a16:creationId xmlns:a16="http://schemas.microsoft.com/office/drawing/2014/main" id="{0BC13937-E992-4166-AD22-5288D600A5D3}"/>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fld id="{292BE4E0-85E0-4265-BA9E-AA8178BBFDC6}" type="slidenum">
              <a:rPr kumimoji="0" lang="en-US" altLang="en-US" sz="1200" b="0" i="0" u="none" strike="noStrike" kern="1200" cap="none" spc="0" normalizeH="0" baseline="0" noProof="0" smtClean="0">
                <a:ln>
                  <a:noFill/>
                </a:ln>
                <a:solidFill>
                  <a:prstClr val="black"/>
                </a:solidFill>
                <a:effectLst/>
                <a:uLnTx/>
                <a:uFillTx/>
                <a:latin typeface="Arial" panose="020B0604020202020204" pitchFamily="34" charset="0"/>
                <a:ea typeface="MS PGothic" panose="020B0600070205080204" pitchFamily="34"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14</a:t>
            </a:fld>
            <a:endParaRPr kumimoji="0" lang="en-US" altLang="en-US" sz="1200" b="0" i="0" u="none" strike="noStrike" kern="1200" cap="none" spc="0" normalizeH="0" baseline="0" noProof="0">
              <a:ln>
                <a:noFill/>
              </a:ln>
              <a:solidFill>
                <a:prstClr val="black"/>
              </a:solidFill>
              <a:effectLst/>
              <a:uLnTx/>
              <a:uFillTx/>
              <a:latin typeface="Arial" panose="020B0604020202020204" pitchFamily="34" charset="0"/>
              <a:ea typeface="MS PGothic" panose="020B0600070205080204" pitchFamily="34" charset="-128"/>
              <a:cs typeface="+mn-cs"/>
            </a:endParaRPr>
          </a:p>
        </p:txBody>
      </p:sp>
    </p:spTree>
    <p:extLst>
      <p:ext uri="{BB962C8B-B14F-4D97-AF65-F5344CB8AC3E}">
        <p14:creationId xmlns:p14="http://schemas.microsoft.com/office/powerpoint/2010/main" val="400251003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Slide Image Placeholder 1">
            <a:extLst>
              <a:ext uri="{FF2B5EF4-FFF2-40B4-BE49-F238E27FC236}">
                <a16:creationId xmlns:a16="http://schemas.microsoft.com/office/drawing/2014/main" id="{4A077875-5957-46FB-8949-1205ADA463C4}"/>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5235" name="Notes Placeholder 2">
            <a:extLst>
              <a:ext uri="{FF2B5EF4-FFF2-40B4-BE49-F238E27FC236}">
                <a16:creationId xmlns:a16="http://schemas.microsoft.com/office/drawing/2014/main" id="{A412650F-1A76-436D-BECC-B58A0ADE25D2}"/>
              </a:ext>
            </a:extLst>
          </p:cNvPr>
          <p:cNvSpPr>
            <a:spLocks noGrp="1"/>
          </p:cNvSpPr>
          <p:nvPr>
            <p:ph type="body" idx="1"/>
            <p:custDataLst>
              <p:tags r:id="rId1"/>
            </p:custDataLst>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95236" name="Slide Number Placeholder 3">
            <a:extLst>
              <a:ext uri="{FF2B5EF4-FFF2-40B4-BE49-F238E27FC236}">
                <a16:creationId xmlns:a16="http://schemas.microsoft.com/office/drawing/2014/main" id="{E2D04FFD-C497-4890-8169-C6E55FA31EE7}"/>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fld id="{91000A08-5DAB-41B1-8097-EA0664AB2449}" type="slidenum">
              <a:rPr kumimoji="0" lang="en-US" altLang="en-US" sz="1200" b="0" i="0" u="none" strike="noStrike" kern="1200" cap="none" spc="0" normalizeH="0" baseline="0" noProof="0" smtClean="0">
                <a:ln>
                  <a:noFill/>
                </a:ln>
                <a:solidFill>
                  <a:prstClr val="black"/>
                </a:solidFill>
                <a:effectLst/>
                <a:uLnTx/>
                <a:uFillTx/>
                <a:latin typeface="Arial" panose="020B0604020202020204" pitchFamily="34" charset="0"/>
                <a:ea typeface="MS PGothic" panose="020B0600070205080204" pitchFamily="34"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15</a:t>
            </a:fld>
            <a:endParaRPr kumimoji="0" lang="en-US" altLang="en-US" sz="1200" b="0" i="0" u="none" strike="noStrike" kern="1200" cap="none" spc="0" normalizeH="0" baseline="0" noProof="0">
              <a:ln>
                <a:noFill/>
              </a:ln>
              <a:solidFill>
                <a:prstClr val="black"/>
              </a:solidFill>
              <a:effectLst/>
              <a:uLnTx/>
              <a:uFillTx/>
              <a:latin typeface="Arial" panose="020B0604020202020204" pitchFamily="34" charset="0"/>
              <a:ea typeface="MS PGothic" panose="020B0600070205080204" pitchFamily="34" charset="-128"/>
              <a:cs typeface="+mn-cs"/>
            </a:endParaRPr>
          </a:p>
        </p:txBody>
      </p:sp>
    </p:spTree>
    <p:extLst>
      <p:ext uri="{BB962C8B-B14F-4D97-AF65-F5344CB8AC3E}">
        <p14:creationId xmlns:p14="http://schemas.microsoft.com/office/powerpoint/2010/main" val="79331855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Slide Image Placeholder 1">
            <a:extLst>
              <a:ext uri="{FF2B5EF4-FFF2-40B4-BE49-F238E27FC236}">
                <a16:creationId xmlns:a16="http://schemas.microsoft.com/office/drawing/2014/main" id="{3CE84828-C094-4D7B-8C08-126BC3480F22}"/>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9331" name="Notes Placeholder 2">
            <a:extLst>
              <a:ext uri="{FF2B5EF4-FFF2-40B4-BE49-F238E27FC236}">
                <a16:creationId xmlns:a16="http://schemas.microsoft.com/office/drawing/2014/main" id="{48019A5A-2824-4675-B7E4-33645E050E18}"/>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99332" name="Slide Number Placeholder 3">
            <a:extLst>
              <a:ext uri="{FF2B5EF4-FFF2-40B4-BE49-F238E27FC236}">
                <a16:creationId xmlns:a16="http://schemas.microsoft.com/office/drawing/2014/main" id="{37A3F757-C1B0-4925-BE1D-AAAFB259C20F}"/>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fld id="{35ACBA18-148E-4712-92D9-B57BBFDDAB0B}" type="slidenum">
              <a:rPr kumimoji="0" lang="en-US" altLang="en-US" sz="1200" b="0" i="0" u="none" strike="noStrike" kern="1200" cap="none" spc="0" normalizeH="0" baseline="0" noProof="0" smtClean="0">
                <a:ln>
                  <a:noFill/>
                </a:ln>
                <a:solidFill>
                  <a:prstClr val="black"/>
                </a:solidFill>
                <a:effectLst/>
                <a:uLnTx/>
                <a:uFillTx/>
                <a:latin typeface="Arial" panose="020B0604020202020204" pitchFamily="34" charset="0"/>
                <a:ea typeface="MS PGothic" panose="020B0600070205080204" pitchFamily="34"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22</a:t>
            </a:fld>
            <a:endParaRPr kumimoji="0" lang="en-US" altLang="en-US" sz="1200" b="0" i="0" u="none" strike="noStrike" kern="1200" cap="none" spc="0" normalizeH="0" baseline="0" noProof="0">
              <a:ln>
                <a:noFill/>
              </a:ln>
              <a:solidFill>
                <a:prstClr val="black"/>
              </a:solidFill>
              <a:effectLst/>
              <a:uLnTx/>
              <a:uFillTx/>
              <a:latin typeface="Arial" panose="020B0604020202020204" pitchFamily="34" charset="0"/>
              <a:ea typeface="MS PGothic" panose="020B0600070205080204" pitchFamily="34" charset="-128"/>
              <a:cs typeface="+mn-cs"/>
            </a:endParaRPr>
          </a:p>
        </p:txBody>
      </p:sp>
    </p:spTree>
    <p:extLst>
      <p:ext uri="{BB962C8B-B14F-4D97-AF65-F5344CB8AC3E}">
        <p14:creationId xmlns:p14="http://schemas.microsoft.com/office/powerpoint/2010/main" val="336008857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BCEC14-D56D-4D94-805B-8628FC609879}"/>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CB6BB50A-B3DA-47B5-B6AF-6AD3F2EFBE0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8B2DE22C-480D-461B-A4BC-F679C712882F}"/>
              </a:ext>
            </a:extLst>
          </p:cNvPr>
          <p:cNvSpPr>
            <a:spLocks noGrp="1"/>
          </p:cNvSpPr>
          <p:nvPr>
            <p:ph type="dt" sz="half" idx="10"/>
          </p:nvPr>
        </p:nvSpPr>
        <p:spPr/>
        <p:txBody>
          <a:bodyPr/>
          <a:lstStyle>
            <a:lvl1pPr>
              <a:defRPr sz="1800"/>
            </a:lvl1pPr>
          </a:lstStyle>
          <a:p>
            <a:r>
              <a:rPr lang="en-US"/>
              <a:t>April 8, 2021</a:t>
            </a:r>
          </a:p>
        </p:txBody>
      </p:sp>
      <p:sp>
        <p:nvSpPr>
          <p:cNvPr id="5" name="Footer Placeholder 4">
            <a:extLst>
              <a:ext uri="{FF2B5EF4-FFF2-40B4-BE49-F238E27FC236}">
                <a16:creationId xmlns:a16="http://schemas.microsoft.com/office/drawing/2014/main" id="{9B5A5BC6-0035-4D99-A7E7-AF5554FE8EA6}"/>
              </a:ext>
            </a:extLst>
          </p:cNvPr>
          <p:cNvSpPr>
            <a:spLocks noGrp="1"/>
          </p:cNvSpPr>
          <p:nvPr>
            <p:ph type="ftr" sz="quarter" idx="11"/>
          </p:nvPr>
        </p:nvSpPr>
        <p:spPr/>
        <p:txBody>
          <a:bodyPr/>
          <a:lstStyle>
            <a:lvl1pPr>
              <a:defRPr sz="1800"/>
            </a:lvl1pPr>
          </a:lstStyle>
          <a:p>
            <a:r>
              <a:rPr lang="en-US"/>
              <a:t>FIT-SPH Webinar Series</a:t>
            </a:r>
          </a:p>
        </p:txBody>
      </p:sp>
      <p:sp>
        <p:nvSpPr>
          <p:cNvPr id="6" name="Slide Number Placeholder 5">
            <a:extLst>
              <a:ext uri="{FF2B5EF4-FFF2-40B4-BE49-F238E27FC236}">
                <a16:creationId xmlns:a16="http://schemas.microsoft.com/office/drawing/2014/main" id="{F3789F76-7858-403E-84C4-0AE095D31673}"/>
              </a:ext>
            </a:extLst>
          </p:cNvPr>
          <p:cNvSpPr>
            <a:spLocks noGrp="1"/>
          </p:cNvSpPr>
          <p:nvPr>
            <p:ph type="sldNum" sz="quarter" idx="12"/>
          </p:nvPr>
        </p:nvSpPr>
        <p:spPr/>
        <p:txBody>
          <a:bodyPr/>
          <a:lstStyle/>
          <a:p>
            <a:fld id="{B328D4DB-CDC2-4428-B2D2-1DC11880F93B}" type="slidenum">
              <a:rPr lang="en-US" smtClean="0"/>
              <a:t>‹#›</a:t>
            </a:fld>
            <a:endParaRPr lang="en-US"/>
          </a:p>
        </p:txBody>
      </p:sp>
    </p:spTree>
    <p:extLst>
      <p:ext uri="{BB962C8B-B14F-4D97-AF65-F5344CB8AC3E}">
        <p14:creationId xmlns:p14="http://schemas.microsoft.com/office/powerpoint/2010/main" val="41534285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4AF54E-3922-4F10-B76F-A21660D2C224}"/>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F4815F08-4AEB-4FDB-A7FD-6C55DC8BC81B}"/>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0BDCF01-548B-4E0C-8BFB-F4F9D44BF81E}"/>
              </a:ext>
            </a:extLst>
          </p:cNvPr>
          <p:cNvSpPr>
            <a:spLocks noGrp="1"/>
          </p:cNvSpPr>
          <p:nvPr>
            <p:ph type="dt" sz="half" idx="10"/>
          </p:nvPr>
        </p:nvSpPr>
        <p:spPr/>
        <p:txBody>
          <a:bodyPr/>
          <a:lstStyle/>
          <a:p>
            <a:r>
              <a:rPr lang="en-US"/>
              <a:t>April 8, 2021</a:t>
            </a:r>
          </a:p>
        </p:txBody>
      </p:sp>
      <p:sp>
        <p:nvSpPr>
          <p:cNvPr id="5" name="Footer Placeholder 4">
            <a:extLst>
              <a:ext uri="{FF2B5EF4-FFF2-40B4-BE49-F238E27FC236}">
                <a16:creationId xmlns:a16="http://schemas.microsoft.com/office/drawing/2014/main" id="{F1B8F5CC-71B3-4DBC-865D-74754E624298}"/>
              </a:ext>
            </a:extLst>
          </p:cNvPr>
          <p:cNvSpPr>
            <a:spLocks noGrp="1"/>
          </p:cNvSpPr>
          <p:nvPr>
            <p:ph type="ftr" sz="quarter" idx="11"/>
          </p:nvPr>
        </p:nvSpPr>
        <p:spPr/>
        <p:txBody>
          <a:bodyPr/>
          <a:lstStyle/>
          <a:p>
            <a:r>
              <a:rPr lang="en-US"/>
              <a:t>FIT-SPH Webinar Series</a:t>
            </a:r>
          </a:p>
        </p:txBody>
      </p:sp>
      <p:sp>
        <p:nvSpPr>
          <p:cNvPr id="6" name="Slide Number Placeholder 5">
            <a:extLst>
              <a:ext uri="{FF2B5EF4-FFF2-40B4-BE49-F238E27FC236}">
                <a16:creationId xmlns:a16="http://schemas.microsoft.com/office/drawing/2014/main" id="{DD376A14-8AFD-42C6-BBA6-63D0871862C2}"/>
              </a:ext>
            </a:extLst>
          </p:cNvPr>
          <p:cNvSpPr>
            <a:spLocks noGrp="1"/>
          </p:cNvSpPr>
          <p:nvPr>
            <p:ph type="sldNum" sz="quarter" idx="12"/>
          </p:nvPr>
        </p:nvSpPr>
        <p:spPr/>
        <p:txBody>
          <a:bodyPr/>
          <a:lstStyle/>
          <a:p>
            <a:fld id="{B328D4DB-CDC2-4428-B2D2-1DC11880F93B}" type="slidenum">
              <a:rPr lang="en-US" smtClean="0"/>
              <a:t>‹#›</a:t>
            </a:fld>
            <a:endParaRPr lang="en-US"/>
          </a:p>
        </p:txBody>
      </p:sp>
    </p:spTree>
    <p:extLst>
      <p:ext uri="{BB962C8B-B14F-4D97-AF65-F5344CB8AC3E}">
        <p14:creationId xmlns:p14="http://schemas.microsoft.com/office/powerpoint/2010/main" val="242625613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8EDC664-DFDC-43FA-864B-51F24E9C3302}"/>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247C94CF-762E-4B40-9B1F-DD012AC5EBDE}"/>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E5D7445-0182-4527-958F-446D76927874}"/>
              </a:ext>
            </a:extLst>
          </p:cNvPr>
          <p:cNvSpPr>
            <a:spLocks noGrp="1"/>
          </p:cNvSpPr>
          <p:nvPr>
            <p:ph type="dt" sz="half" idx="10"/>
          </p:nvPr>
        </p:nvSpPr>
        <p:spPr/>
        <p:txBody>
          <a:bodyPr/>
          <a:lstStyle/>
          <a:p>
            <a:r>
              <a:rPr lang="en-US"/>
              <a:t>April 8, 2021</a:t>
            </a:r>
          </a:p>
        </p:txBody>
      </p:sp>
      <p:sp>
        <p:nvSpPr>
          <p:cNvPr id="5" name="Footer Placeholder 4">
            <a:extLst>
              <a:ext uri="{FF2B5EF4-FFF2-40B4-BE49-F238E27FC236}">
                <a16:creationId xmlns:a16="http://schemas.microsoft.com/office/drawing/2014/main" id="{107E61CB-B33E-4500-BAC5-D4304846FDB3}"/>
              </a:ext>
            </a:extLst>
          </p:cNvPr>
          <p:cNvSpPr>
            <a:spLocks noGrp="1"/>
          </p:cNvSpPr>
          <p:nvPr>
            <p:ph type="ftr" sz="quarter" idx="11"/>
          </p:nvPr>
        </p:nvSpPr>
        <p:spPr/>
        <p:txBody>
          <a:bodyPr/>
          <a:lstStyle/>
          <a:p>
            <a:r>
              <a:rPr lang="en-US"/>
              <a:t>FIT-SPH Webinar Series</a:t>
            </a:r>
          </a:p>
        </p:txBody>
      </p:sp>
      <p:sp>
        <p:nvSpPr>
          <p:cNvPr id="6" name="Slide Number Placeholder 5">
            <a:extLst>
              <a:ext uri="{FF2B5EF4-FFF2-40B4-BE49-F238E27FC236}">
                <a16:creationId xmlns:a16="http://schemas.microsoft.com/office/drawing/2014/main" id="{D2C4210C-E83F-412F-9A97-A354A232CDC6}"/>
              </a:ext>
            </a:extLst>
          </p:cNvPr>
          <p:cNvSpPr>
            <a:spLocks noGrp="1"/>
          </p:cNvSpPr>
          <p:nvPr>
            <p:ph type="sldNum" sz="quarter" idx="12"/>
          </p:nvPr>
        </p:nvSpPr>
        <p:spPr/>
        <p:txBody>
          <a:bodyPr/>
          <a:lstStyle/>
          <a:p>
            <a:fld id="{B328D4DB-CDC2-4428-B2D2-1DC11880F93B}" type="slidenum">
              <a:rPr lang="en-US" smtClean="0"/>
              <a:t>‹#›</a:t>
            </a:fld>
            <a:endParaRPr lang="en-US"/>
          </a:p>
        </p:txBody>
      </p:sp>
    </p:spTree>
    <p:extLst>
      <p:ext uri="{BB962C8B-B14F-4D97-AF65-F5344CB8AC3E}">
        <p14:creationId xmlns:p14="http://schemas.microsoft.com/office/powerpoint/2010/main" val="20151515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4B70C7-4AB8-4BF1-AA8A-17D7F6AFDCE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98CB8C7-81B8-4F1F-839E-31F3430F2D64}"/>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095B368-6BBF-4D28-8D48-A3ABB3B34C96}"/>
              </a:ext>
            </a:extLst>
          </p:cNvPr>
          <p:cNvSpPr>
            <a:spLocks noGrp="1"/>
          </p:cNvSpPr>
          <p:nvPr>
            <p:ph type="dt" sz="half" idx="10"/>
          </p:nvPr>
        </p:nvSpPr>
        <p:spPr>
          <a:xfrm>
            <a:off x="838200" y="6301740"/>
            <a:ext cx="2743200" cy="365125"/>
          </a:xfrm>
        </p:spPr>
        <p:txBody>
          <a:bodyPr/>
          <a:lstStyle>
            <a:lvl1pPr>
              <a:defRPr sz="1800"/>
            </a:lvl1pPr>
          </a:lstStyle>
          <a:p>
            <a:r>
              <a:rPr lang="en-US"/>
              <a:t>April 8, 2021</a:t>
            </a:r>
          </a:p>
        </p:txBody>
      </p:sp>
      <p:sp>
        <p:nvSpPr>
          <p:cNvPr id="5" name="Footer Placeholder 4">
            <a:extLst>
              <a:ext uri="{FF2B5EF4-FFF2-40B4-BE49-F238E27FC236}">
                <a16:creationId xmlns:a16="http://schemas.microsoft.com/office/drawing/2014/main" id="{308F500C-DC62-4A0E-A1DE-53728A159576}"/>
              </a:ext>
            </a:extLst>
          </p:cNvPr>
          <p:cNvSpPr>
            <a:spLocks noGrp="1"/>
          </p:cNvSpPr>
          <p:nvPr>
            <p:ph type="ftr" sz="quarter" idx="11"/>
          </p:nvPr>
        </p:nvSpPr>
        <p:spPr>
          <a:xfrm>
            <a:off x="4038600" y="6301739"/>
            <a:ext cx="4114800" cy="365125"/>
          </a:xfrm>
        </p:spPr>
        <p:txBody>
          <a:bodyPr/>
          <a:lstStyle>
            <a:lvl1pPr>
              <a:defRPr sz="1800"/>
            </a:lvl1pPr>
          </a:lstStyle>
          <a:p>
            <a:r>
              <a:rPr lang="en-US"/>
              <a:t>FIT-SPH Webinar Series</a:t>
            </a:r>
          </a:p>
        </p:txBody>
      </p:sp>
      <p:sp>
        <p:nvSpPr>
          <p:cNvPr id="6" name="Slide Number Placeholder 5">
            <a:extLst>
              <a:ext uri="{FF2B5EF4-FFF2-40B4-BE49-F238E27FC236}">
                <a16:creationId xmlns:a16="http://schemas.microsoft.com/office/drawing/2014/main" id="{133B1137-8FDA-418D-A755-FA6D573E701E}"/>
              </a:ext>
            </a:extLst>
          </p:cNvPr>
          <p:cNvSpPr>
            <a:spLocks noGrp="1"/>
          </p:cNvSpPr>
          <p:nvPr>
            <p:ph type="sldNum" sz="quarter" idx="12"/>
          </p:nvPr>
        </p:nvSpPr>
        <p:spPr/>
        <p:txBody>
          <a:bodyPr/>
          <a:lstStyle/>
          <a:p>
            <a:fld id="{B328D4DB-CDC2-4428-B2D2-1DC11880F93B}" type="slidenum">
              <a:rPr lang="en-US" smtClean="0"/>
              <a:t>‹#›</a:t>
            </a:fld>
            <a:endParaRPr lang="en-US"/>
          </a:p>
        </p:txBody>
      </p:sp>
    </p:spTree>
    <p:extLst>
      <p:ext uri="{BB962C8B-B14F-4D97-AF65-F5344CB8AC3E}">
        <p14:creationId xmlns:p14="http://schemas.microsoft.com/office/powerpoint/2010/main" val="13185896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E6C29E-088E-49CE-9DE1-5EF169511416}"/>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37E48CA3-39FE-4C5E-AE17-48F7623B6C3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F3B020F8-3663-443B-8E8E-EF97FCE50D13}"/>
              </a:ext>
            </a:extLst>
          </p:cNvPr>
          <p:cNvSpPr>
            <a:spLocks noGrp="1"/>
          </p:cNvSpPr>
          <p:nvPr>
            <p:ph type="dt" sz="half" idx="10"/>
          </p:nvPr>
        </p:nvSpPr>
        <p:spPr/>
        <p:txBody>
          <a:bodyPr/>
          <a:lstStyle>
            <a:lvl1pPr>
              <a:defRPr sz="1800"/>
            </a:lvl1pPr>
          </a:lstStyle>
          <a:p>
            <a:r>
              <a:rPr lang="en-US"/>
              <a:t>April 8, 2021</a:t>
            </a:r>
          </a:p>
        </p:txBody>
      </p:sp>
      <p:sp>
        <p:nvSpPr>
          <p:cNvPr id="5" name="Footer Placeholder 4">
            <a:extLst>
              <a:ext uri="{FF2B5EF4-FFF2-40B4-BE49-F238E27FC236}">
                <a16:creationId xmlns:a16="http://schemas.microsoft.com/office/drawing/2014/main" id="{F25FAFBE-4822-473B-9FCE-5E713967B8C9}"/>
              </a:ext>
            </a:extLst>
          </p:cNvPr>
          <p:cNvSpPr>
            <a:spLocks noGrp="1"/>
          </p:cNvSpPr>
          <p:nvPr>
            <p:ph type="ftr" sz="quarter" idx="11"/>
          </p:nvPr>
        </p:nvSpPr>
        <p:spPr/>
        <p:txBody>
          <a:bodyPr/>
          <a:lstStyle>
            <a:lvl1pPr>
              <a:defRPr sz="1800"/>
            </a:lvl1pPr>
          </a:lstStyle>
          <a:p>
            <a:r>
              <a:rPr lang="en-US"/>
              <a:t>FIT-SPH Webinar Series</a:t>
            </a:r>
          </a:p>
        </p:txBody>
      </p:sp>
      <p:sp>
        <p:nvSpPr>
          <p:cNvPr id="6" name="Slide Number Placeholder 5">
            <a:extLst>
              <a:ext uri="{FF2B5EF4-FFF2-40B4-BE49-F238E27FC236}">
                <a16:creationId xmlns:a16="http://schemas.microsoft.com/office/drawing/2014/main" id="{6BBD135E-41FF-4B13-8028-0CD3D8588B61}"/>
              </a:ext>
            </a:extLst>
          </p:cNvPr>
          <p:cNvSpPr>
            <a:spLocks noGrp="1"/>
          </p:cNvSpPr>
          <p:nvPr>
            <p:ph type="sldNum" sz="quarter" idx="12"/>
          </p:nvPr>
        </p:nvSpPr>
        <p:spPr/>
        <p:txBody>
          <a:bodyPr/>
          <a:lstStyle/>
          <a:p>
            <a:fld id="{B328D4DB-CDC2-4428-B2D2-1DC11880F93B}" type="slidenum">
              <a:rPr lang="en-US" smtClean="0"/>
              <a:t>‹#›</a:t>
            </a:fld>
            <a:endParaRPr lang="en-US"/>
          </a:p>
        </p:txBody>
      </p:sp>
    </p:spTree>
    <p:extLst>
      <p:ext uri="{BB962C8B-B14F-4D97-AF65-F5344CB8AC3E}">
        <p14:creationId xmlns:p14="http://schemas.microsoft.com/office/powerpoint/2010/main" val="29992902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9941C1-04E2-4426-8BBF-2A528782586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D2C10AC-140D-4213-9CF1-C7E7E939F6EF}"/>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526A8A03-F04C-46C2-A2D6-8CACFE417360}"/>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44C2D736-DE44-425E-A413-D50297E6FCC0}"/>
              </a:ext>
            </a:extLst>
          </p:cNvPr>
          <p:cNvSpPr>
            <a:spLocks noGrp="1"/>
          </p:cNvSpPr>
          <p:nvPr>
            <p:ph type="dt" sz="half" idx="10"/>
          </p:nvPr>
        </p:nvSpPr>
        <p:spPr/>
        <p:txBody>
          <a:bodyPr/>
          <a:lstStyle/>
          <a:p>
            <a:r>
              <a:rPr lang="en-US"/>
              <a:t>April 8, 2021</a:t>
            </a:r>
          </a:p>
        </p:txBody>
      </p:sp>
      <p:sp>
        <p:nvSpPr>
          <p:cNvPr id="6" name="Footer Placeholder 5">
            <a:extLst>
              <a:ext uri="{FF2B5EF4-FFF2-40B4-BE49-F238E27FC236}">
                <a16:creationId xmlns:a16="http://schemas.microsoft.com/office/drawing/2014/main" id="{80FBA2D3-43EE-4670-AA73-08A44BDF1D05}"/>
              </a:ext>
            </a:extLst>
          </p:cNvPr>
          <p:cNvSpPr>
            <a:spLocks noGrp="1"/>
          </p:cNvSpPr>
          <p:nvPr>
            <p:ph type="ftr" sz="quarter" idx="11"/>
          </p:nvPr>
        </p:nvSpPr>
        <p:spPr/>
        <p:txBody>
          <a:bodyPr/>
          <a:lstStyle/>
          <a:p>
            <a:r>
              <a:rPr lang="en-US"/>
              <a:t>FIT-SPH Webinar Series</a:t>
            </a:r>
          </a:p>
        </p:txBody>
      </p:sp>
      <p:sp>
        <p:nvSpPr>
          <p:cNvPr id="7" name="Slide Number Placeholder 6">
            <a:extLst>
              <a:ext uri="{FF2B5EF4-FFF2-40B4-BE49-F238E27FC236}">
                <a16:creationId xmlns:a16="http://schemas.microsoft.com/office/drawing/2014/main" id="{779DC748-802A-40AF-82BF-DB0960DC67E3}"/>
              </a:ext>
            </a:extLst>
          </p:cNvPr>
          <p:cNvSpPr>
            <a:spLocks noGrp="1"/>
          </p:cNvSpPr>
          <p:nvPr>
            <p:ph type="sldNum" sz="quarter" idx="12"/>
          </p:nvPr>
        </p:nvSpPr>
        <p:spPr/>
        <p:txBody>
          <a:bodyPr/>
          <a:lstStyle/>
          <a:p>
            <a:fld id="{B328D4DB-CDC2-4428-B2D2-1DC11880F93B}" type="slidenum">
              <a:rPr lang="en-US" smtClean="0"/>
              <a:t>‹#›</a:t>
            </a:fld>
            <a:endParaRPr lang="en-US"/>
          </a:p>
        </p:txBody>
      </p:sp>
    </p:spTree>
    <p:extLst>
      <p:ext uri="{BB962C8B-B14F-4D97-AF65-F5344CB8AC3E}">
        <p14:creationId xmlns:p14="http://schemas.microsoft.com/office/powerpoint/2010/main" val="13588719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D9A3E8-DF51-43E1-A936-DD6228FD9EFD}"/>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8957A895-533E-4AFA-ACB8-CDF52F22580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B03F0DE-DB04-4488-A79B-C42D57593D97}"/>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BD1710B1-AED2-493E-B575-FDA5743BA10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113F1082-FAD4-4C28-93FD-7A277A366DEE}"/>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B457375D-C7EA-4475-AE84-5FDDA861717E}"/>
              </a:ext>
            </a:extLst>
          </p:cNvPr>
          <p:cNvSpPr>
            <a:spLocks noGrp="1"/>
          </p:cNvSpPr>
          <p:nvPr>
            <p:ph type="dt" sz="half" idx="10"/>
          </p:nvPr>
        </p:nvSpPr>
        <p:spPr/>
        <p:txBody>
          <a:bodyPr/>
          <a:lstStyle/>
          <a:p>
            <a:r>
              <a:rPr lang="en-US"/>
              <a:t>April 8, 2021</a:t>
            </a:r>
          </a:p>
        </p:txBody>
      </p:sp>
      <p:sp>
        <p:nvSpPr>
          <p:cNvPr id="8" name="Footer Placeholder 7">
            <a:extLst>
              <a:ext uri="{FF2B5EF4-FFF2-40B4-BE49-F238E27FC236}">
                <a16:creationId xmlns:a16="http://schemas.microsoft.com/office/drawing/2014/main" id="{AEE2E199-D33B-42EA-BC93-0D23DA961398}"/>
              </a:ext>
            </a:extLst>
          </p:cNvPr>
          <p:cNvSpPr>
            <a:spLocks noGrp="1"/>
          </p:cNvSpPr>
          <p:nvPr>
            <p:ph type="ftr" sz="quarter" idx="11"/>
          </p:nvPr>
        </p:nvSpPr>
        <p:spPr/>
        <p:txBody>
          <a:bodyPr/>
          <a:lstStyle/>
          <a:p>
            <a:r>
              <a:rPr lang="en-US"/>
              <a:t>FIT-SPH Webinar Series</a:t>
            </a:r>
          </a:p>
        </p:txBody>
      </p:sp>
      <p:sp>
        <p:nvSpPr>
          <p:cNvPr id="9" name="Slide Number Placeholder 8">
            <a:extLst>
              <a:ext uri="{FF2B5EF4-FFF2-40B4-BE49-F238E27FC236}">
                <a16:creationId xmlns:a16="http://schemas.microsoft.com/office/drawing/2014/main" id="{DCB72E4A-DF3D-4118-80D2-D0943A73E170}"/>
              </a:ext>
            </a:extLst>
          </p:cNvPr>
          <p:cNvSpPr>
            <a:spLocks noGrp="1"/>
          </p:cNvSpPr>
          <p:nvPr>
            <p:ph type="sldNum" sz="quarter" idx="12"/>
          </p:nvPr>
        </p:nvSpPr>
        <p:spPr/>
        <p:txBody>
          <a:bodyPr/>
          <a:lstStyle/>
          <a:p>
            <a:fld id="{B328D4DB-CDC2-4428-B2D2-1DC11880F93B}" type="slidenum">
              <a:rPr lang="en-US" smtClean="0"/>
              <a:t>‹#›</a:t>
            </a:fld>
            <a:endParaRPr lang="en-US"/>
          </a:p>
        </p:txBody>
      </p:sp>
    </p:spTree>
    <p:extLst>
      <p:ext uri="{BB962C8B-B14F-4D97-AF65-F5344CB8AC3E}">
        <p14:creationId xmlns:p14="http://schemas.microsoft.com/office/powerpoint/2010/main" val="182011967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763EDE-2938-490F-8472-A52368D73A16}"/>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AEF71FF3-F136-4E1B-BE95-638C12CF0D8E}"/>
              </a:ext>
            </a:extLst>
          </p:cNvPr>
          <p:cNvSpPr>
            <a:spLocks noGrp="1"/>
          </p:cNvSpPr>
          <p:nvPr>
            <p:ph type="dt" sz="half" idx="10"/>
          </p:nvPr>
        </p:nvSpPr>
        <p:spPr/>
        <p:txBody>
          <a:bodyPr/>
          <a:lstStyle/>
          <a:p>
            <a:r>
              <a:rPr lang="en-US"/>
              <a:t>April 8, 2021</a:t>
            </a:r>
          </a:p>
        </p:txBody>
      </p:sp>
      <p:sp>
        <p:nvSpPr>
          <p:cNvPr id="4" name="Footer Placeholder 3">
            <a:extLst>
              <a:ext uri="{FF2B5EF4-FFF2-40B4-BE49-F238E27FC236}">
                <a16:creationId xmlns:a16="http://schemas.microsoft.com/office/drawing/2014/main" id="{2FCC4F27-2C84-4B79-8F09-1C8D211F0188}"/>
              </a:ext>
            </a:extLst>
          </p:cNvPr>
          <p:cNvSpPr>
            <a:spLocks noGrp="1"/>
          </p:cNvSpPr>
          <p:nvPr>
            <p:ph type="ftr" sz="quarter" idx="11"/>
          </p:nvPr>
        </p:nvSpPr>
        <p:spPr/>
        <p:txBody>
          <a:bodyPr/>
          <a:lstStyle/>
          <a:p>
            <a:r>
              <a:rPr lang="en-US"/>
              <a:t>FIT-SPH Webinar Series</a:t>
            </a:r>
          </a:p>
        </p:txBody>
      </p:sp>
      <p:sp>
        <p:nvSpPr>
          <p:cNvPr id="5" name="Slide Number Placeholder 4">
            <a:extLst>
              <a:ext uri="{FF2B5EF4-FFF2-40B4-BE49-F238E27FC236}">
                <a16:creationId xmlns:a16="http://schemas.microsoft.com/office/drawing/2014/main" id="{9A065302-408B-4B5C-87A5-66647E54C9F7}"/>
              </a:ext>
            </a:extLst>
          </p:cNvPr>
          <p:cNvSpPr>
            <a:spLocks noGrp="1"/>
          </p:cNvSpPr>
          <p:nvPr>
            <p:ph type="sldNum" sz="quarter" idx="12"/>
          </p:nvPr>
        </p:nvSpPr>
        <p:spPr/>
        <p:txBody>
          <a:bodyPr/>
          <a:lstStyle/>
          <a:p>
            <a:fld id="{B328D4DB-CDC2-4428-B2D2-1DC11880F93B}" type="slidenum">
              <a:rPr lang="en-US" smtClean="0"/>
              <a:t>‹#›</a:t>
            </a:fld>
            <a:endParaRPr lang="en-US"/>
          </a:p>
        </p:txBody>
      </p:sp>
    </p:spTree>
    <p:extLst>
      <p:ext uri="{BB962C8B-B14F-4D97-AF65-F5344CB8AC3E}">
        <p14:creationId xmlns:p14="http://schemas.microsoft.com/office/powerpoint/2010/main" val="28752053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0B79238-0E76-4B81-A1BA-78DEFE1E3E95}"/>
              </a:ext>
            </a:extLst>
          </p:cNvPr>
          <p:cNvSpPr>
            <a:spLocks noGrp="1"/>
          </p:cNvSpPr>
          <p:nvPr>
            <p:ph type="dt" sz="half" idx="10"/>
          </p:nvPr>
        </p:nvSpPr>
        <p:spPr/>
        <p:txBody>
          <a:bodyPr/>
          <a:lstStyle/>
          <a:p>
            <a:r>
              <a:rPr lang="en-US"/>
              <a:t>April 8, 2021</a:t>
            </a:r>
          </a:p>
        </p:txBody>
      </p:sp>
      <p:sp>
        <p:nvSpPr>
          <p:cNvPr id="3" name="Footer Placeholder 2">
            <a:extLst>
              <a:ext uri="{FF2B5EF4-FFF2-40B4-BE49-F238E27FC236}">
                <a16:creationId xmlns:a16="http://schemas.microsoft.com/office/drawing/2014/main" id="{641ABEAA-6A18-4789-88B8-6D6C7C4399E1}"/>
              </a:ext>
            </a:extLst>
          </p:cNvPr>
          <p:cNvSpPr>
            <a:spLocks noGrp="1"/>
          </p:cNvSpPr>
          <p:nvPr>
            <p:ph type="ftr" sz="quarter" idx="11"/>
          </p:nvPr>
        </p:nvSpPr>
        <p:spPr/>
        <p:txBody>
          <a:bodyPr/>
          <a:lstStyle/>
          <a:p>
            <a:r>
              <a:rPr lang="en-US"/>
              <a:t>FIT-SPH Webinar Series</a:t>
            </a:r>
          </a:p>
        </p:txBody>
      </p:sp>
      <p:sp>
        <p:nvSpPr>
          <p:cNvPr id="4" name="Slide Number Placeholder 3">
            <a:extLst>
              <a:ext uri="{FF2B5EF4-FFF2-40B4-BE49-F238E27FC236}">
                <a16:creationId xmlns:a16="http://schemas.microsoft.com/office/drawing/2014/main" id="{F891BC46-C572-4B47-83D6-F0EB7C63340B}"/>
              </a:ext>
            </a:extLst>
          </p:cNvPr>
          <p:cNvSpPr>
            <a:spLocks noGrp="1"/>
          </p:cNvSpPr>
          <p:nvPr>
            <p:ph type="sldNum" sz="quarter" idx="12"/>
          </p:nvPr>
        </p:nvSpPr>
        <p:spPr/>
        <p:txBody>
          <a:bodyPr/>
          <a:lstStyle/>
          <a:p>
            <a:fld id="{B328D4DB-CDC2-4428-B2D2-1DC11880F93B}" type="slidenum">
              <a:rPr lang="en-US" smtClean="0"/>
              <a:t>‹#›</a:t>
            </a:fld>
            <a:endParaRPr lang="en-US"/>
          </a:p>
        </p:txBody>
      </p:sp>
    </p:spTree>
    <p:extLst>
      <p:ext uri="{BB962C8B-B14F-4D97-AF65-F5344CB8AC3E}">
        <p14:creationId xmlns:p14="http://schemas.microsoft.com/office/powerpoint/2010/main" val="164258608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F1DC15-9FE6-4596-B9C2-2B4DD2EE23C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92007456-58ED-42C8-84C9-827B1F47725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FED81D98-DDF1-450B-BA2B-A4C2B229F4A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567383A-0A29-43D1-86A4-15B18D65B645}"/>
              </a:ext>
            </a:extLst>
          </p:cNvPr>
          <p:cNvSpPr>
            <a:spLocks noGrp="1"/>
          </p:cNvSpPr>
          <p:nvPr>
            <p:ph type="dt" sz="half" idx="10"/>
          </p:nvPr>
        </p:nvSpPr>
        <p:spPr/>
        <p:txBody>
          <a:bodyPr/>
          <a:lstStyle/>
          <a:p>
            <a:r>
              <a:rPr lang="en-US"/>
              <a:t>April 8, 2021</a:t>
            </a:r>
          </a:p>
        </p:txBody>
      </p:sp>
      <p:sp>
        <p:nvSpPr>
          <p:cNvPr id="6" name="Footer Placeholder 5">
            <a:extLst>
              <a:ext uri="{FF2B5EF4-FFF2-40B4-BE49-F238E27FC236}">
                <a16:creationId xmlns:a16="http://schemas.microsoft.com/office/drawing/2014/main" id="{2C7D330A-181B-43D2-AB3C-8BD8AFAAAF51}"/>
              </a:ext>
            </a:extLst>
          </p:cNvPr>
          <p:cNvSpPr>
            <a:spLocks noGrp="1"/>
          </p:cNvSpPr>
          <p:nvPr>
            <p:ph type="ftr" sz="quarter" idx="11"/>
          </p:nvPr>
        </p:nvSpPr>
        <p:spPr/>
        <p:txBody>
          <a:bodyPr/>
          <a:lstStyle/>
          <a:p>
            <a:r>
              <a:rPr lang="en-US"/>
              <a:t>FIT-SPH Webinar Series</a:t>
            </a:r>
          </a:p>
        </p:txBody>
      </p:sp>
      <p:sp>
        <p:nvSpPr>
          <p:cNvPr id="7" name="Slide Number Placeholder 6">
            <a:extLst>
              <a:ext uri="{FF2B5EF4-FFF2-40B4-BE49-F238E27FC236}">
                <a16:creationId xmlns:a16="http://schemas.microsoft.com/office/drawing/2014/main" id="{22FD000B-4EB9-4EA2-8237-84C5D88A569F}"/>
              </a:ext>
            </a:extLst>
          </p:cNvPr>
          <p:cNvSpPr>
            <a:spLocks noGrp="1"/>
          </p:cNvSpPr>
          <p:nvPr>
            <p:ph type="sldNum" sz="quarter" idx="12"/>
          </p:nvPr>
        </p:nvSpPr>
        <p:spPr/>
        <p:txBody>
          <a:bodyPr/>
          <a:lstStyle/>
          <a:p>
            <a:fld id="{B328D4DB-CDC2-4428-B2D2-1DC11880F93B}" type="slidenum">
              <a:rPr lang="en-US" smtClean="0"/>
              <a:t>‹#›</a:t>
            </a:fld>
            <a:endParaRPr lang="en-US"/>
          </a:p>
        </p:txBody>
      </p:sp>
    </p:spTree>
    <p:extLst>
      <p:ext uri="{BB962C8B-B14F-4D97-AF65-F5344CB8AC3E}">
        <p14:creationId xmlns:p14="http://schemas.microsoft.com/office/powerpoint/2010/main" val="133163018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8047A1-BB49-469D-9A74-912259DD49B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CD9311E5-851B-4CC8-8D47-985FB0A15C1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FD2120F1-BF6A-488F-B2BB-708469C0661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610A93A-E5B1-4803-AD14-77D52336D4F7}"/>
              </a:ext>
            </a:extLst>
          </p:cNvPr>
          <p:cNvSpPr>
            <a:spLocks noGrp="1"/>
          </p:cNvSpPr>
          <p:nvPr>
            <p:ph type="dt" sz="half" idx="10"/>
          </p:nvPr>
        </p:nvSpPr>
        <p:spPr/>
        <p:txBody>
          <a:bodyPr/>
          <a:lstStyle/>
          <a:p>
            <a:r>
              <a:rPr lang="en-US"/>
              <a:t>April 8, 2021</a:t>
            </a:r>
          </a:p>
        </p:txBody>
      </p:sp>
      <p:sp>
        <p:nvSpPr>
          <p:cNvPr id="6" name="Footer Placeholder 5">
            <a:extLst>
              <a:ext uri="{FF2B5EF4-FFF2-40B4-BE49-F238E27FC236}">
                <a16:creationId xmlns:a16="http://schemas.microsoft.com/office/drawing/2014/main" id="{B5A0D12E-521E-4C41-8DE5-F45FF7C84857}"/>
              </a:ext>
            </a:extLst>
          </p:cNvPr>
          <p:cNvSpPr>
            <a:spLocks noGrp="1"/>
          </p:cNvSpPr>
          <p:nvPr>
            <p:ph type="ftr" sz="quarter" idx="11"/>
          </p:nvPr>
        </p:nvSpPr>
        <p:spPr/>
        <p:txBody>
          <a:bodyPr/>
          <a:lstStyle/>
          <a:p>
            <a:r>
              <a:rPr lang="en-US"/>
              <a:t>FIT-SPH Webinar Series</a:t>
            </a:r>
          </a:p>
        </p:txBody>
      </p:sp>
      <p:sp>
        <p:nvSpPr>
          <p:cNvPr id="7" name="Slide Number Placeholder 6">
            <a:extLst>
              <a:ext uri="{FF2B5EF4-FFF2-40B4-BE49-F238E27FC236}">
                <a16:creationId xmlns:a16="http://schemas.microsoft.com/office/drawing/2014/main" id="{13A00E40-FD28-43AC-9033-0D8CFE636DCA}"/>
              </a:ext>
            </a:extLst>
          </p:cNvPr>
          <p:cNvSpPr>
            <a:spLocks noGrp="1"/>
          </p:cNvSpPr>
          <p:nvPr>
            <p:ph type="sldNum" sz="quarter" idx="12"/>
          </p:nvPr>
        </p:nvSpPr>
        <p:spPr/>
        <p:txBody>
          <a:bodyPr/>
          <a:lstStyle/>
          <a:p>
            <a:fld id="{B328D4DB-CDC2-4428-B2D2-1DC11880F93B}" type="slidenum">
              <a:rPr lang="en-US" smtClean="0"/>
              <a:t>‹#›</a:t>
            </a:fld>
            <a:endParaRPr lang="en-US"/>
          </a:p>
        </p:txBody>
      </p:sp>
    </p:spTree>
    <p:extLst>
      <p:ext uri="{BB962C8B-B14F-4D97-AF65-F5344CB8AC3E}">
        <p14:creationId xmlns:p14="http://schemas.microsoft.com/office/powerpoint/2010/main" val="210375420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19A0A5B-8410-4B38-BFF8-FACEC57F1E1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C7733EB6-5334-4B3F-948C-6CF5788E00C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15AEB3A-0D0F-4741-AF04-514D23ADCF6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800">
                <a:solidFill>
                  <a:schemeClr val="tx1">
                    <a:tint val="75000"/>
                  </a:schemeClr>
                </a:solidFill>
              </a:defRPr>
            </a:lvl1pPr>
          </a:lstStyle>
          <a:p>
            <a:r>
              <a:rPr lang="en-US"/>
              <a:t>April 8, 2021</a:t>
            </a:r>
          </a:p>
        </p:txBody>
      </p:sp>
      <p:sp>
        <p:nvSpPr>
          <p:cNvPr id="5" name="Footer Placeholder 4">
            <a:extLst>
              <a:ext uri="{FF2B5EF4-FFF2-40B4-BE49-F238E27FC236}">
                <a16:creationId xmlns:a16="http://schemas.microsoft.com/office/drawing/2014/main" id="{D687817F-21C5-4CEA-A93B-7D99A145987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800">
                <a:solidFill>
                  <a:schemeClr val="tx1">
                    <a:tint val="75000"/>
                  </a:schemeClr>
                </a:solidFill>
              </a:defRPr>
            </a:lvl1pPr>
          </a:lstStyle>
          <a:p>
            <a:r>
              <a:rPr lang="en-US"/>
              <a:t>FIT-SPH Webinar Series</a:t>
            </a:r>
          </a:p>
        </p:txBody>
      </p:sp>
      <p:sp>
        <p:nvSpPr>
          <p:cNvPr id="6" name="Slide Number Placeholder 5">
            <a:extLst>
              <a:ext uri="{FF2B5EF4-FFF2-40B4-BE49-F238E27FC236}">
                <a16:creationId xmlns:a16="http://schemas.microsoft.com/office/drawing/2014/main" id="{D5C4BFBF-C4D5-45C8-8C77-F630BD39C51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328D4DB-CDC2-4428-B2D2-1DC11880F93B}" type="slidenum">
              <a:rPr lang="en-US" smtClean="0"/>
              <a:t>‹#›</a:t>
            </a:fld>
            <a:endParaRPr lang="en-US"/>
          </a:p>
        </p:txBody>
      </p:sp>
    </p:spTree>
    <p:extLst>
      <p:ext uri="{BB962C8B-B14F-4D97-AF65-F5344CB8AC3E}">
        <p14:creationId xmlns:p14="http://schemas.microsoft.com/office/powerpoint/2010/main" val="246130745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1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DCCE86DB-A69A-FA4A-BD65-4B8539E4C76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0D9DD906-A1FD-4D4D-AFE9-A6681776C2C2}"/>
              </a:ext>
            </a:extLst>
          </p:cNvPr>
          <p:cNvSpPr>
            <a:spLocks noGrp="1"/>
          </p:cNvSpPr>
          <p:nvPr>
            <p:ph type="ctrTitle"/>
          </p:nvPr>
        </p:nvSpPr>
        <p:spPr>
          <a:xfrm>
            <a:off x="1628918" y="2247608"/>
            <a:ext cx="9144000" cy="1443665"/>
          </a:xfrm>
        </p:spPr>
        <p:txBody>
          <a:bodyPr>
            <a:normAutofit fontScale="90000"/>
          </a:bodyPr>
          <a:lstStyle/>
          <a:p>
            <a:r>
              <a:rPr lang="en-US" sz="4400" dirty="0"/>
              <a:t>Diagnosing Amblyaudia</a:t>
            </a:r>
            <a:br>
              <a:rPr lang="en-US" sz="4400" dirty="0"/>
            </a:br>
            <a:r>
              <a:rPr lang="en-US" sz="4400" dirty="0"/>
              <a:t> and Treating it with ARIA</a:t>
            </a:r>
            <a:br>
              <a:rPr lang="en-US" sz="4400" dirty="0"/>
            </a:br>
            <a:br>
              <a:rPr lang="en-US" sz="4400" dirty="0"/>
            </a:br>
            <a:r>
              <a:rPr lang="en-US" sz="3100" dirty="0">
                <a:solidFill>
                  <a:srgbClr val="00B0F0"/>
                </a:solidFill>
              </a:rPr>
              <a:t>A webinar sponsored by the FedEx Institute of Technology and School of Public Health at the University of Memphis</a:t>
            </a:r>
          </a:p>
        </p:txBody>
      </p:sp>
      <p:sp>
        <p:nvSpPr>
          <p:cNvPr id="3" name="Subtitle 2">
            <a:extLst>
              <a:ext uri="{FF2B5EF4-FFF2-40B4-BE49-F238E27FC236}">
                <a16:creationId xmlns:a16="http://schemas.microsoft.com/office/drawing/2014/main" id="{18637755-7596-425B-9BC0-4E1DA510E4E3}"/>
              </a:ext>
            </a:extLst>
          </p:cNvPr>
          <p:cNvSpPr>
            <a:spLocks noGrp="1"/>
          </p:cNvSpPr>
          <p:nvPr>
            <p:ph type="subTitle" idx="1"/>
          </p:nvPr>
        </p:nvSpPr>
        <p:spPr>
          <a:xfrm>
            <a:off x="1524000" y="3362838"/>
            <a:ext cx="9144000" cy="1655762"/>
          </a:xfrm>
        </p:spPr>
        <p:txBody>
          <a:bodyPr vert="horz" lIns="91440" tIns="45720" rIns="91440" bIns="45720" rtlCol="0" anchor="t">
            <a:normAutofit/>
          </a:bodyPr>
          <a:lstStyle/>
          <a:p>
            <a:pPr lvl="1"/>
            <a:r>
              <a:rPr lang="en-US" dirty="0"/>
              <a:t>Deborah Moncrieff, Ph.D., CCC-A</a:t>
            </a:r>
          </a:p>
          <a:p>
            <a:pPr lvl="1"/>
            <a:r>
              <a:rPr lang="en-US" dirty="0"/>
              <a:t>Jennifer </a:t>
            </a:r>
            <a:r>
              <a:rPr lang="en-US"/>
              <a:t>P. </a:t>
            </a:r>
            <a:r>
              <a:rPr lang="en-US" dirty="0"/>
              <a:t>Taylor, </a:t>
            </a:r>
            <a:r>
              <a:rPr lang="en-US" dirty="0" err="1"/>
              <a:t>Au.D</a:t>
            </a:r>
            <a:r>
              <a:rPr lang="en-US" dirty="0"/>
              <a:t>.</a:t>
            </a:r>
          </a:p>
          <a:p>
            <a:pPr lvl="1"/>
            <a:r>
              <a:rPr lang="en-US" dirty="0"/>
              <a:t>School of Communication Sciences and Disorders</a:t>
            </a:r>
          </a:p>
          <a:p>
            <a:pPr lvl="1"/>
            <a:r>
              <a:rPr lang="en-US" dirty="0"/>
              <a:t>Memphis Speech and Hearing Center </a:t>
            </a:r>
          </a:p>
        </p:txBody>
      </p:sp>
      <p:sp>
        <p:nvSpPr>
          <p:cNvPr id="5" name="Date Placeholder 4">
            <a:extLst>
              <a:ext uri="{FF2B5EF4-FFF2-40B4-BE49-F238E27FC236}">
                <a16:creationId xmlns:a16="http://schemas.microsoft.com/office/drawing/2014/main" id="{F5D885FF-B803-4BBD-B03C-FA9383B5D7BE}"/>
              </a:ext>
            </a:extLst>
          </p:cNvPr>
          <p:cNvSpPr>
            <a:spLocks noGrp="1"/>
          </p:cNvSpPr>
          <p:nvPr>
            <p:ph type="dt" sz="half" idx="10"/>
          </p:nvPr>
        </p:nvSpPr>
        <p:spPr/>
        <p:txBody>
          <a:bodyPr/>
          <a:lstStyle/>
          <a:p>
            <a:r>
              <a:rPr lang="en-US"/>
              <a:t>April 8, 2021</a:t>
            </a:r>
          </a:p>
        </p:txBody>
      </p:sp>
      <p:sp>
        <p:nvSpPr>
          <p:cNvPr id="6" name="Footer Placeholder 5">
            <a:extLst>
              <a:ext uri="{FF2B5EF4-FFF2-40B4-BE49-F238E27FC236}">
                <a16:creationId xmlns:a16="http://schemas.microsoft.com/office/drawing/2014/main" id="{87824952-33F6-4260-8673-066476E9335E}"/>
              </a:ext>
            </a:extLst>
          </p:cNvPr>
          <p:cNvSpPr>
            <a:spLocks noGrp="1"/>
          </p:cNvSpPr>
          <p:nvPr>
            <p:ph type="ftr" sz="quarter" idx="11"/>
          </p:nvPr>
        </p:nvSpPr>
        <p:spPr/>
        <p:txBody>
          <a:bodyPr/>
          <a:lstStyle/>
          <a:p>
            <a:r>
              <a:rPr lang="en-US"/>
              <a:t>FIT-SPH Webinar Series</a:t>
            </a:r>
          </a:p>
        </p:txBody>
      </p:sp>
    </p:spTree>
    <p:extLst>
      <p:ext uri="{BB962C8B-B14F-4D97-AF65-F5344CB8AC3E}">
        <p14:creationId xmlns:p14="http://schemas.microsoft.com/office/powerpoint/2010/main" val="227534556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C27CF2-64B1-41E7-A0F6-BF808ACEBA50}"/>
              </a:ext>
            </a:extLst>
          </p:cNvPr>
          <p:cNvSpPr>
            <a:spLocks noGrp="1"/>
          </p:cNvSpPr>
          <p:nvPr>
            <p:ph type="title"/>
          </p:nvPr>
        </p:nvSpPr>
        <p:spPr/>
        <p:txBody>
          <a:bodyPr/>
          <a:lstStyle/>
          <a:p>
            <a:pPr algn="ctr"/>
            <a:r>
              <a:rPr lang="en-US" altLang="en-US" dirty="0"/>
              <a:t>Dichotic listening deficit is a </a:t>
            </a:r>
            <a:r>
              <a:rPr lang="en-US" altLang="en-US" b="1" dirty="0"/>
              <a:t>target condition within</a:t>
            </a:r>
            <a:r>
              <a:rPr lang="en-US" altLang="en-US" dirty="0"/>
              <a:t> the APD construct</a:t>
            </a:r>
            <a:endParaRPr lang="en-US" dirty="0"/>
          </a:p>
        </p:txBody>
      </p:sp>
      <p:sp>
        <p:nvSpPr>
          <p:cNvPr id="4" name="Content Placeholder 3">
            <a:extLst>
              <a:ext uri="{FF2B5EF4-FFF2-40B4-BE49-F238E27FC236}">
                <a16:creationId xmlns:a16="http://schemas.microsoft.com/office/drawing/2014/main" id="{3B25A8D3-0200-4B68-9652-9289914431DA}"/>
              </a:ext>
            </a:extLst>
          </p:cNvPr>
          <p:cNvSpPr>
            <a:spLocks noGrp="1"/>
          </p:cNvSpPr>
          <p:nvPr>
            <p:ph idx="1"/>
          </p:nvPr>
        </p:nvSpPr>
        <p:spPr>
          <a:xfrm>
            <a:off x="1132014" y="2005012"/>
            <a:ext cx="9694606" cy="4235768"/>
          </a:xfrm>
        </p:spPr>
        <p:txBody>
          <a:bodyPr/>
          <a:lstStyle/>
          <a:p>
            <a:pPr>
              <a:lnSpc>
                <a:spcPct val="80000"/>
              </a:lnSpc>
              <a:defRPr/>
            </a:pPr>
            <a:r>
              <a:rPr lang="en-US" altLang="en-US" sz="3000" dirty="0"/>
              <a:t>Amblyaudia and dichotic dysaudia are deficits in </a:t>
            </a:r>
            <a:r>
              <a:rPr lang="en-US" altLang="en-US" sz="3000" b="1" dirty="0"/>
              <a:t>binaural</a:t>
            </a:r>
            <a:r>
              <a:rPr lang="en-US" altLang="en-US" sz="3000" dirty="0"/>
              <a:t> integration, a perceptual process that is important for spatial hearing </a:t>
            </a:r>
          </a:p>
          <a:p>
            <a:pPr lvl="1">
              <a:lnSpc>
                <a:spcPct val="80000"/>
              </a:lnSpc>
              <a:defRPr/>
            </a:pPr>
            <a:r>
              <a:rPr lang="en-US" altLang="en-US" sz="2600" dirty="0"/>
              <a:t>Amblyaudia is an auditory equivalent of amblyopia in the visual system, a </a:t>
            </a:r>
            <a:r>
              <a:rPr lang="en-US" altLang="en-US" sz="2600" b="1" dirty="0"/>
              <a:t>binocular</a:t>
            </a:r>
            <a:r>
              <a:rPr lang="en-US" altLang="en-US" sz="2600" dirty="0"/>
              <a:t> integration deficit (convergence failure) commonly known as “lazy eye”</a:t>
            </a:r>
            <a:endParaRPr lang="en-US" altLang="ja-JP" sz="2600" dirty="0"/>
          </a:p>
          <a:p>
            <a:pPr lvl="2">
              <a:lnSpc>
                <a:spcPct val="80000"/>
              </a:lnSpc>
              <a:defRPr/>
            </a:pPr>
            <a:r>
              <a:rPr lang="en-US" altLang="en-US" sz="2200" dirty="0"/>
              <a:t>It is characterized by an abnormal interaural asymmetry during dichotic listening task</a:t>
            </a:r>
            <a:r>
              <a:rPr lang="en-US" altLang="en-US" sz="2200" i="1" dirty="0"/>
              <a:t>s (Moncrieff, 2010)</a:t>
            </a:r>
          </a:p>
          <a:p>
            <a:pPr lvl="1">
              <a:lnSpc>
                <a:spcPct val="80000"/>
              </a:lnSpc>
              <a:defRPr/>
            </a:pPr>
            <a:r>
              <a:rPr lang="en-US" altLang="en-US" sz="2600" dirty="0"/>
              <a:t>Dichotic dysaudia is a bilateral weakness during dichotic listening tasks with normal asymmetry between the two ears</a:t>
            </a:r>
          </a:p>
          <a:p>
            <a:pPr lvl="2">
              <a:lnSpc>
                <a:spcPct val="80000"/>
              </a:lnSpc>
              <a:defRPr/>
            </a:pPr>
            <a:r>
              <a:rPr lang="en-US" altLang="en-US" sz="2200" dirty="0"/>
              <a:t>Disability to identify words occurs only during dichotic tasks</a:t>
            </a:r>
          </a:p>
          <a:p>
            <a:pPr marL="0" indent="0">
              <a:lnSpc>
                <a:spcPct val="80000"/>
              </a:lnSpc>
              <a:buNone/>
              <a:defRPr/>
            </a:pPr>
            <a:endParaRPr lang="en-US" altLang="en-US" sz="3000" i="1" dirty="0"/>
          </a:p>
          <a:p>
            <a:endParaRPr lang="en-US" dirty="0"/>
          </a:p>
        </p:txBody>
      </p:sp>
      <p:sp>
        <p:nvSpPr>
          <p:cNvPr id="6" name="Footer Placeholder 5">
            <a:extLst>
              <a:ext uri="{FF2B5EF4-FFF2-40B4-BE49-F238E27FC236}">
                <a16:creationId xmlns:a16="http://schemas.microsoft.com/office/drawing/2014/main" id="{1F4AB835-620D-4D8D-96B5-ED671A9CC861}"/>
              </a:ext>
            </a:extLst>
          </p:cNvPr>
          <p:cNvSpPr>
            <a:spLocks noGrp="1"/>
          </p:cNvSpPr>
          <p:nvPr>
            <p:ph type="ftr" sz="quarter" idx="1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b="0" i="0" u="none" strike="noStrike" kern="1200" cap="none" spc="0" normalizeH="0" baseline="0" noProof="0" dirty="0">
                <a:ln>
                  <a:noFill/>
                </a:ln>
                <a:solidFill>
                  <a:schemeClr val="bg1">
                    <a:lumMod val="50000"/>
                  </a:schemeClr>
                </a:solidFill>
                <a:effectLst/>
                <a:uLnTx/>
                <a:uFillTx/>
                <a:latin typeface="Corbel" panose="020B0503020204020204"/>
                <a:ea typeface="+mn-ea"/>
                <a:cs typeface="+mn-cs"/>
              </a:rPr>
              <a:t>FIT-SPH Webinar Series</a:t>
            </a:r>
          </a:p>
        </p:txBody>
      </p:sp>
      <p:sp>
        <p:nvSpPr>
          <p:cNvPr id="3" name="Date Placeholder 2">
            <a:extLst>
              <a:ext uri="{FF2B5EF4-FFF2-40B4-BE49-F238E27FC236}">
                <a16:creationId xmlns:a16="http://schemas.microsoft.com/office/drawing/2014/main" id="{298244D5-2EF5-4C36-ACB0-913388A4660E}"/>
              </a:ext>
            </a:extLst>
          </p:cNvPr>
          <p:cNvSpPr>
            <a:spLocks noGrp="1"/>
          </p:cNvSpPr>
          <p:nvPr>
            <p:ph type="dt" sz="half" idx="10"/>
          </p:nvPr>
        </p:nvSpPr>
        <p:spPr/>
        <p:txBody>
          <a:bodyPr/>
          <a:lstStyle/>
          <a:p>
            <a:r>
              <a:rPr lang="en-US" dirty="0"/>
              <a:t>April 8, 2021</a:t>
            </a:r>
          </a:p>
        </p:txBody>
      </p:sp>
    </p:spTree>
    <p:extLst>
      <p:ext uri="{BB962C8B-B14F-4D97-AF65-F5344CB8AC3E}">
        <p14:creationId xmlns:p14="http://schemas.microsoft.com/office/powerpoint/2010/main" val="364120770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a:extLst>
              <a:ext uri="{FF2B5EF4-FFF2-40B4-BE49-F238E27FC236}">
                <a16:creationId xmlns:a16="http://schemas.microsoft.com/office/drawing/2014/main" id="{767960C9-68D8-4C20-A54A-48A777DA448B}"/>
              </a:ext>
            </a:extLst>
          </p:cNvPr>
          <p:cNvSpPr>
            <a:spLocks noGrp="1"/>
          </p:cNvSpPr>
          <p:nvPr>
            <p:ph type="title"/>
          </p:nvPr>
        </p:nvSpPr>
        <p:spPr>
          <a:xfrm>
            <a:off x="867611" y="235652"/>
            <a:ext cx="10018713" cy="1752599"/>
          </a:xfrm>
        </p:spPr>
        <p:txBody>
          <a:bodyPr>
            <a:normAutofit fontScale="90000"/>
          </a:bodyPr>
          <a:lstStyle/>
          <a:p>
            <a:pPr algn="ctr" eaLnBrk="1" hangingPunct="1">
              <a:defRPr/>
            </a:pPr>
            <a:r>
              <a:rPr lang="en-US" altLang="en-US" dirty="0">
                <a:ea typeface="ＭＳ Ｐゴシック" pitchFamily="34" charset="-128"/>
                <a:cs typeface="ＭＳ Ｐゴシック" charset="0"/>
              </a:rPr>
              <a:t>Amblyaudia and dichotic dysaudia are identified through dichotic listening tests (DLT)</a:t>
            </a:r>
          </a:p>
        </p:txBody>
      </p:sp>
      <p:sp>
        <p:nvSpPr>
          <p:cNvPr id="61443" name="Content Placeholder 2">
            <a:extLst>
              <a:ext uri="{FF2B5EF4-FFF2-40B4-BE49-F238E27FC236}">
                <a16:creationId xmlns:a16="http://schemas.microsoft.com/office/drawing/2014/main" id="{98CE948A-C13A-4C5F-9C60-2CD4BB8830AF}"/>
              </a:ext>
            </a:extLst>
          </p:cNvPr>
          <p:cNvSpPr>
            <a:spLocks noGrp="1" noChangeArrowheads="1"/>
          </p:cNvSpPr>
          <p:nvPr>
            <p:ph sz="half" idx="1"/>
          </p:nvPr>
        </p:nvSpPr>
        <p:spPr>
          <a:xfrm>
            <a:off x="867611" y="2522966"/>
            <a:ext cx="4627621" cy="2915827"/>
          </a:xfrm>
        </p:spPr>
        <p:txBody>
          <a:bodyPr>
            <a:normAutofit/>
          </a:bodyPr>
          <a:lstStyle/>
          <a:p>
            <a:pPr eaLnBrk="1" hangingPunct="1">
              <a:lnSpc>
                <a:spcPct val="80000"/>
              </a:lnSpc>
            </a:pPr>
            <a:r>
              <a:rPr lang="en-US" altLang="en-US" sz="2400" dirty="0"/>
              <a:t>Competing stimuli are presented simultaneously to the left and right ears</a:t>
            </a:r>
          </a:p>
          <a:p>
            <a:pPr lvl="1">
              <a:lnSpc>
                <a:spcPct val="80000"/>
              </a:lnSpc>
            </a:pPr>
            <a:r>
              <a:rPr lang="en-US" altLang="en-US" sz="2400" dirty="0"/>
              <a:t>Digits</a:t>
            </a:r>
          </a:p>
          <a:p>
            <a:pPr lvl="1">
              <a:lnSpc>
                <a:spcPct val="80000"/>
              </a:lnSpc>
            </a:pPr>
            <a:r>
              <a:rPr lang="en-US" altLang="en-US" sz="2400" dirty="0"/>
              <a:t>Words</a:t>
            </a:r>
          </a:p>
          <a:p>
            <a:pPr eaLnBrk="1" hangingPunct="1">
              <a:lnSpc>
                <a:spcPct val="80000"/>
              </a:lnSpc>
            </a:pPr>
            <a:r>
              <a:rPr lang="en-US" altLang="en-US" sz="2400" dirty="0"/>
              <a:t>Listener is asked to repeat everything that has been heard</a:t>
            </a:r>
          </a:p>
          <a:p>
            <a:pPr eaLnBrk="1" hangingPunct="1">
              <a:lnSpc>
                <a:spcPct val="80000"/>
              </a:lnSpc>
            </a:pPr>
            <a:endParaRPr lang="en-US" altLang="en-US" sz="2400" dirty="0"/>
          </a:p>
          <a:p>
            <a:pPr lvl="1" eaLnBrk="1" hangingPunct="1">
              <a:lnSpc>
                <a:spcPct val="80000"/>
              </a:lnSpc>
            </a:pPr>
            <a:endParaRPr lang="en-US" altLang="en-US" sz="2400" dirty="0"/>
          </a:p>
          <a:p>
            <a:pPr lvl="1" eaLnBrk="1" hangingPunct="1">
              <a:lnSpc>
                <a:spcPct val="80000"/>
              </a:lnSpc>
            </a:pPr>
            <a:endParaRPr lang="en-US" altLang="en-US" sz="2400" dirty="0"/>
          </a:p>
          <a:p>
            <a:pPr lvl="1" eaLnBrk="1" hangingPunct="1">
              <a:lnSpc>
                <a:spcPct val="80000"/>
              </a:lnSpc>
            </a:pPr>
            <a:endParaRPr lang="en-US" altLang="en-US" sz="2400" dirty="0"/>
          </a:p>
        </p:txBody>
      </p:sp>
      <p:sp>
        <p:nvSpPr>
          <p:cNvPr id="61445" name="Footer Placeholder 4">
            <a:extLst>
              <a:ext uri="{FF2B5EF4-FFF2-40B4-BE49-F238E27FC236}">
                <a16:creationId xmlns:a16="http://schemas.microsoft.com/office/drawing/2014/main" id="{A22ECD98-0B86-4516-B253-60CCA837E101}"/>
              </a:ext>
            </a:extLst>
          </p:cNvPr>
          <p:cNvSpPr>
            <a:spLocks noGrp="1"/>
          </p:cNvSpPr>
          <p:nvPr>
            <p:ph type="ftr" sz="quarter" idx="11"/>
          </p:nvPr>
        </p:nvSpPr>
        <p:spPr>
          <a:xfrm>
            <a:off x="4038601" y="6257223"/>
            <a:ext cx="4114800" cy="3651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spcAft>
                <a:spcPts val="600"/>
              </a:spcAft>
              <a:buClr>
                <a:srgbClr val="000000"/>
              </a:buClr>
              <a:buChar char="•"/>
              <a:defRPr sz="3200">
                <a:solidFill>
                  <a:srgbClr val="002B5E"/>
                </a:solidFill>
                <a:latin typeface="Calisto MT" panose="02040603050505030304" pitchFamily="18" charset="0"/>
                <a:ea typeface="MS PGothic" panose="020B0600070205080204" pitchFamily="34" charset="-128"/>
              </a:defRPr>
            </a:lvl1pPr>
            <a:lvl2pPr marL="742950" indent="-285750">
              <a:spcBef>
                <a:spcPct val="20000"/>
              </a:spcBef>
              <a:spcAft>
                <a:spcPts val="1200"/>
              </a:spcAft>
              <a:buClr>
                <a:srgbClr val="000000"/>
              </a:buClr>
              <a:buChar char="–"/>
              <a:defRPr sz="2800">
                <a:solidFill>
                  <a:srgbClr val="002B5E"/>
                </a:solidFill>
                <a:latin typeface="Calisto MT" panose="02040603050505030304" pitchFamily="18" charset="0"/>
                <a:ea typeface="MS PGothic" panose="020B0600070205080204" pitchFamily="34" charset="-128"/>
              </a:defRPr>
            </a:lvl2pPr>
            <a:lvl3pPr marL="1143000" indent="-228600">
              <a:spcBef>
                <a:spcPct val="20000"/>
              </a:spcBef>
              <a:spcAft>
                <a:spcPts val="1200"/>
              </a:spcAft>
              <a:buClr>
                <a:srgbClr val="000000"/>
              </a:buClr>
              <a:buChar char="•"/>
              <a:defRPr sz="2400">
                <a:solidFill>
                  <a:srgbClr val="002B5E"/>
                </a:solidFill>
                <a:latin typeface="Calisto MT" panose="02040603050505030304" pitchFamily="18" charset="0"/>
                <a:ea typeface="MS PGothic" panose="020B0600070205080204" pitchFamily="34" charset="-128"/>
              </a:defRPr>
            </a:lvl3pPr>
            <a:lvl4pPr marL="1600200" indent="-228600">
              <a:spcBef>
                <a:spcPct val="20000"/>
              </a:spcBef>
              <a:spcAft>
                <a:spcPts val="1200"/>
              </a:spcAft>
              <a:buClr>
                <a:srgbClr val="000000"/>
              </a:buClr>
              <a:buChar char="–"/>
              <a:defRPr sz="2000">
                <a:solidFill>
                  <a:srgbClr val="002B5E"/>
                </a:solidFill>
                <a:latin typeface="Calisto MT" panose="02040603050505030304" pitchFamily="18" charset="0"/>
                <a:ea typeface="MS PGothic" panose="020B0600070205080204" pitchFamily="34" charset="-128"/>
              </a:defRPr>
            </a:lvl4pPr>
            <a:lvl5pPr marL="2057400" indent="-228600">
              <a:spcBef>
                <a:spcPct val="20000"/>
              </a:spcBef>
              <a:spcAft>
                <a:spcPts val="1200"/>
              </a:spcAft>
              <a:buClr>
                <a:srgbClr val="000000"/>
              </a:buClr>
              <a:buChar char="»"/>
              <a:defRPr sz="2000">
                <a:solidFill>
                  <a:srgbClr val="002B5E"/>
                </a:solidFill>
                <a:latin typeface="Calisto MT" panose="02040603050505030304" pitchFamily="18" charset="0"/>
                <a:ea typeface="MS PGothic" panose="020B0600070205080204" pitchFamily="34" charset="-128"/>
              </a:defRPr>
            </a:lvl5pPr>
            <a:lvl6pPr marL="2514600" indent="-228600" eaLnBrk="0" fontAlgn="base" hangingPunct="0">
              <a:spcBef>
                <a:spcPct val="20000"/>
              </a:spcBef>
              <a:spcAft>
                <a:spcPts val="1200"/>
              </a:spcAft>
              <a:buClr>
                <a:srgbClr val="000000"/>
              </a:buClr>
              <a:buChar char="»"/>
              <a:defRPr sz="2000">
                <a:solidFill>
                  <a:srgbClr val="002B5E"/>
                </a:solidFill>
                <a:latin typeface="Calisto MT" panose="02040603050505030304" pitchFamily="18" charset="0"/>
                <a:ea typeface="MS PGothic" panose="020B0600070205080204" pitchFamily="34" charset="-128"/>
              </a:defRPr>
            </a:lvl6pPr>
            <a:lvl7pPr marL="2971800" indent="-228600" eaLnBrk="0" fontAlgn="base" hangingPunct="0">
              <a:spcBef>
                <a:spcPct val="20000"/>
              </a:spcBef>
              <a:spcAft>
                <a:spcPts val="1200"/>
              </a:spcAft>
              <a:buClr>
                <a:srgbClr val="000000"/>
              </a:buClr>
              <a:buChar char="»"/>
              <a:defRPr sz="2000">
                <a:solidFill>
                  <a:srgbClr val="002B5E"/>
                </a:solidFill>
                <a:latin typeface="Calisto MT" panose="02040603050505030304" pitchFamily="18" charset="0"/>
                <a:ea typeface="MS PGothic" panose="020B0600070205080204" pitchFamily="34" charset="-128"/>
              </a:defRPr>
            </a:lvl7pPr>
            <a:lvl8pPr marL="3429000" indent="-228600" eaLnBrk="0" fontAlgn="base" hangingPunct="0">
              <a:spcBef>
                <a:spcPct val="20000"/>
              </a:spcBef>
              <a:spcAft>
                <a:spcPts val="1200"/>
              </a:spcAft>
              <a:buClr>
                <a:srgbClr val="000000"/>
              </a:buClr>
              <a:buChar char="»"/>
              <a:defRPr sz="2000">
                <a:solidFill>
                  <a:srgbClr val="002B5E"/>
                </a:solidFill>
                <a:latin typeface="Calisto MT" panose="02040603050505030304" pitchFamily="18" charset="0"/>
                <a:ea typeface="MS PGothic" panose="020B0600070205080204" pitchFamily="34" charset="-128"/>
              </a:defRPr>
            </a:lvl8pPr>
            <a:lvl9pPr marL="3886200" indent="-228600" eaLnBrk="0" fontAlgn="base" hangingPunct="0">
              <a:spcBef>
                <a:spcPct val="20000"/>
              </a:spcBef>
              <a:spcAft>
                <a:spcPts val="1200"/>
              </a:spcAft>
              <a:buClr>
                <a:srgbClr val="000000"/>
              </a:buClr>
              <a:buChar char="»"/>
              <a:defRPr sz="2000">
                <a:solidFill>
                  <a:srgbClr val="002B5E"/>
                </a:solidFill>
                <a:latin typeface="Calisto MT" panose="02040603050505030304" pitchFamily="18" charset="0"/>
                <a:ea typeface="MS PGothic" panose="020B0600070205080204" pitchFamily="34" charset="-128"/>
              </a:defRPr>
            </a:lvl9pPr>
          </a:lstStyle>
          <a:p>
            <a:pPr marL="0" marR="0" lvl="0" indent="0" algn="l" defTabSz="457200" rtl="0" eaLnBrk="1" fontAlgn="auto" latinLnBrk="0" hangingPunct="1">
              <a:lnSpc>
                <a:spcPct val="100000"/>
              </a:lnSpc>
              <a:spcBef>
                <a:spcPct val="0"/>
              </a:spcBef>
              <a:spcAft>
                <a:spcPct val="0"/>
              </a:spcAft>
              <a:buClrTx/>
              <a:buSzTx/>
              <a:buFontTx/>
              <a:buNone/>
              <a:tabLst/>
              <a:defRPr/>
            </a:pPr>
            <a:r>
              <a:rPr kumimoji="0" lang="en-US" altLang="en-US" sz="1800" b="0" i="0" u="none" strike="noStrike" kern="1200" cap="none" spc="0" normalizeH="0" baseline="0" noProof="0" dirty="0">
                <a:ln>
                  <a:noFill/>
                </a:ln>
                <a:solidFill>
                  <a:schemeClr val="bg1">
                    <a:lumMod val="50000"/>
                  </a:schemeClr>
                </a:solidFill>
                <a:effectLst/>
                <a:uLnTx/>
                <a:uFillTx/>
                <a:latin typeface="Corbel" panose="020B0503020204020204" pitchFamily="34" charset="0"/>
              </a:rPr>
              <a:t>FIT-SPH Webinar Series</a:t>
            </a:r>
          </a:p>
        </p:txBody>
      </p:sp>
      <p:sp>
        <p:nvSpPr>
          <p:cNvPr id="61446" name="TextBox 8">
            <a:extLst>
              <a:ext uri="{FF2B5EF4-FFF2-40B4-BE49-F238E27FC236}">
                <a16:creationId xmlns:a16="http://schemas.microsoft.com/office/drawing/2014/main" id="{9A793177-9739-48B5-AE16-147A931162F6}"/>
              </a:ext>
            </a:extLst>
          </p:cNvPr>
          <p:cNvSpPr txBox="1">
            <a:spLocks noChangeArrowheads="1"/>
          </p:cNvSpPr>
          <p:nvPr/>
        </p:nvSpPr>
        <p:spPr bwMode="auto">
          <a:xfrm>
            <a:off x="5668392" y="4359388"/>
            <a:ext cx="10922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spcAft>
                <a:spcPts val="600"/>
              </a:spcAft>
              <a:buClr>
                <a:srgbClr val="000000"/>
              </a:buClr>
              <a:buChar char="•"/>
              <a:defRPr sz="3200">
                <a:solidFill>
                  <a:srgbClr val="002B5E"/>
                </a:solidFill>
                <a:latin typeface="Calisto MT" panose="02040603050505030304" pitchFamily="18" charset="0"/>
                <a:ea typeface="MS PGothic" panose="020B0600070205080204" pitchFamily="34" charset="-128"/>
              </a:defRPr>
            </a:lvl1pPr>
            <a:lvl2pPr marL="742950" indent="-285750">
              <a:spcBef>
                <a:spcPct val="20000"/>
              </a:spcBef>
              <a:spcAft>
                <a:spcPts val="1200"/>
              </a:spcAft>
              <a:buClr>
                <a:srgbClr val="000000"/>
              </a:buClr>
              <a:buChar char="–"/>
              <a:defRPr sz="2800">
                <a:solidFill>
                  <a:srgbClr val="002B5E"/>
                </a:solidFill>
                <a:latin typeface="Calisto MT" panose="02040603050505030304" pitchFamily="18" charset="0"/>
                <a:ea typeface="MS PGothic" panose="020B0600070205080204" pitchFamily="34" charset="-128"/>
              </a:defRPr>
            </a:lvl2pPr>
            <a:lvl3pPr marL="1143000" indent="-228600">
              <a:spcBef>
                <a:spcPct val="20000"/>
              </a:spcBef>
              <a:spcAft>
                <a:spcPts val="1200"/>
              </a:spcAft>
              <a:buClr>
                <a:srgbClr val="000000"/>
              </a:buClr>
              <a:buChar char="•"/>
              <a:defRPr sz="2400">
                <a:solidFill>
                  <a:srgbClr val="002B5E"/>
                </a:solidFill>
                <a:latin typeface="Calisto MT" panose="02040603050505030304" pitchFamily="18" charset="0"/>
                <a:ea typeface="MS PGothic" panose="020B0600070205080204" pitchFamily="34" charset="-128"/>
              </a:defRPr>
            </a:lvl3pPr>
            <a:lvl4pPr marL="1600200" indent="-228600">
              <a:spcBef>
                <a:spcPct val="20000"/>
              </a:spcBef>
              <a:spcAft>
                <a:spcPts val="1200"/>
              </a:spcAft>
              <a:buClr>
                <a:srgbClr val="000000"/>
              </a:buClr>
              <a:buChar char="–"/>
              <a:defRPr sz="2000">
                <a:solidFill>
                  <a:srgbClr val="002B5E"/>
                </a:solidFill>
                <a:latin typeface="Calisto MT" panose="02040603050505030304" pitchFamily="18" charset="0"/>
                <a:ea typeface="MS PGothic" panose="020B0600070205080204" pitchFamily="34" charset="-128"/>
              </a:defRPr>
            </a:lvl4pPr>
            <a:lvl5pPr marL="2057400" indent="-228600">
              <a:spcBef>
                <a:spcPct val="20000"/>
              </a:spcBef>
              <a:spcAft>
                <a:spcPts val="1200"/>
              </a:spcAft>
              <a:buClr>
                <a:srgbClr val="000000"/>
              </a:buClr>
              <a:buChar char="»"/>
              <a:defRPr sz="2000">
                <a:solidFill>
                  <a:srgbClr val="002B5E"/>
                </a:solidFill>
                <a:latin typeface="Calisto MT" panose="02040603050505030304" pitchFamily="18" charset="0"/>
                <a:ea typeface="MS PGothic" panose="020B0600070205080204" pitchFamily="34" charset="-128"/>
              </a:defRPr>
            </a:lvl5pPr>
            <a:lvl6pPr marL="2514600" indent="-228600" eaLnBrk="0" fontAlgn="base" hangingPunct="0">
              <a:spcBef>
                <a:spcPct val="20000"/>
              </a:spcBef>
              <a:spcAft>
                <a:spcPts val="1200"/>
              </a:spcAft>
              <a:buClr>
                <a:srgbClr val="000000"/>
              </a:buClr>
              <a:buChar char="»"/>
              <a:defRPr sz="2000">
                <a:solidFill>
                  <a:srgbClr val="002B5E"/>
                </a:solidFill>
                <a:latin typeface="Calisto MT" panose="02040603050505030304" pitchFamily="18" charset="0"/>
                <a:ea typeface="MS PGothic" panose="020B0600070205080204" pitchFamily="34" charset="-128"/>
              </a:defRPr>
            </a:lvl6pPr>
            <a:lvl7pPr marL="2971800" indent="-228600" eaLnBrk="0" fontAlgn="base" hangingPunct="0">
              <a:spcBef>
                <a:spcPct val="20000"/>
              </a:spcBef>
              <a:spcAft>
                <a:spcPts val="1200"/>
              </a:spcAft>
              <a:buClr>
                <a:srgbClr val="000000"/>
              </a:buClr>
              <a:buChar char="»"/>
              <a:defRPr sz="2000">
                <a:solidFill>
                  <a:srgbClr val="002B5E"/>
                </a:solidFill>
                <a:latin typeface="Calisto MT" panose="02040603050505030304" pitchFamily="18" charset="0"/>
                <a:ea typeface="MS PGothic" panose="020B0600070205080204" pitchFamily="34" charset="-128"/>
              </a:defRPr>
            </a:lvl7pPr>
            <a:lvl8pPr marL="3429000" indent="-228600" eaLnBrk="0" fontAlgn="base" hangingPunct="0">
              <a:spcBef>
                <a:spcPct val="20000"/>
              </a:spcBef>
              <a:spcAft>
                <a:spcPts val="1200"/>
              </a:spcAft>
              <a:buClr>
                <a:srgbClr val="000000"/>
              </a:buClr>
              <a:buChar char="»"/>
              <a:defRPr sz="2000">
                <a:solidFill>
                  <a:srgbClr val="002B5E"/>
                </a:solidFill>
                <a:latin typeface="Calisto MT" panose="02040603050505030304" pitchFamily="18" charset="0"/>
                <a:ea typeface="MS PGothic" panose="020B0600070205080204" pitchFamily="34" charset="-128"/>
              </a:defRPr>
            </a:lvl8pPr>
            <a:lvl9pPr marL="3886200" indent="-228600" eaLnBrk="0" fontAlgn="base" hangingPunct="0">
              <a:spcBef>
                <a:spcPct val="20000"/>
              </a:spcBef>
              <a:spcAft>
                <a:spcPts val="1200"/>
              </a:spcAft>
              <a:buClr>
                <a:srgbClr val="000000"/>
              </a:buClr>
              <a:buChar char="»"/>
              <a:defRPr sz="2000">
                <a:solidFill>
                  <a:srgbClr val="002B5E"/>
                </a:solidFill>
                <a:latin typeface="Calisto MT" panose="02040603050505030304" pitchFamily="18" charset="0"/>
                <a:ea typeface="MS PGothic" panose="020B0600070205080204" pitchFamily="34" charset="-128"/>
              </a:defRPr>
            </a:lvl9pPr>
          </a:lstStyle>
          <a:p>
            <a:pPr marL="0" marR="0" lvl="0" indent="0" algn="l" defTabSz="457200" rtl="0" eaLnBrk="1" fontAlgn="auto" latinLnBrk="0" hangingPunct="1">
              <a:lnSpc>
                <a:spcPct val="100000"/>
              </a:lnSpc>
              <a:spcBef>
                <a:spcPct val="0"/>
              </a:spcBef>
              <a:spcAft>
                <a:spcPct val="0"/>
              </a:spcAft>
              <a:buClrTx/>
              <a:buSzTx/>
              <a:buFontTx/>
              <a:buNone/>
              <a:tabLst/>
              <a:defRPr/>
            </a:pPr>
            <a:r>
              <a:rPr kumimoji="0" lang="ja-JP" altLang="en-US" sz="2400" b="0" i="0" u="none" strike="noStrike" kern="1200" cap="none" spc="0" normalizeH="0" baseline="0" noProof="0" dirty="0">
                <a:ln>
                  <a:noFill/>
                </a:ln>
                <a:solidFill>
                  <a:prstClr val="black"/>
                </a:solidFill>
                <a:effectLst/>
                <a:uLnTx/>
                <a:uFillTx/>
                <a:latin typeface="Perpetua Titling MT" panose="02020502060505020804" pitchFamily="18" charset="0"/>
                <a:ea typeface="MS PGothic" panose="020B0600070205080204" pitchFamily="34" charset="-128"/>
                <a:cs typeface="+mn-cs"/>
              </a:rPr>
              <a:t>“</a:t>
            </a:r>
            <a:r>
              <a:rPr kumimoji="0" lang="en-US" altLang="ja-JP" sz="2400" b="0" i="0" u="none" strike="noStrike" kern="1200" cap="none" spc="0" normalizeH="0" baseline="0" noProof="0" dirty="0">
                <a:ln>
                  <a:noFill/>
                </a:ln>
                <a:solidFill>
                  <a:prstClr val="black"/>
                </a:solidFill>
                <a:effectLst/>
                <a:uLnTx/>
                <a:uFillTx/>
                <a:latin typeface="Perpetua Titling MT" panose="02020502060505020804" pitchFamily="18" charset="0"/>
                <a:ea typeface="MS PGothic" panose="020B0600070205080204" pitchFamily="34" charset="-128"/>
                <a:cs typeface="+mn-cs"/>
              </a:rPr>
              <a:t>10, </a:t>
            </a:r>
            <a:r>
              <a:rPr kumimoji="0" lang="en-US" altLang="ja-JP" sz="2400" b="0" i="0" u="none" strike="noStrike" kern="1200" cap="none" spc="0" normalizeH="0" baseline="0" noProof="0" dirty="0">
                <a:ln>
                  <a:noFill/>
                </a:ln>
                <a:solidFill>
                  <a:srgbClr val="000000"/>
                </a:solidFill>
                <a:effectLst/>
                <a:uLnTx/>
                <a:uFillTx/>
                <a:latin typeface="Perpetua Titling MT" panose="02020502060505020804" pitchFamily="18" charset="0"/>
                <a:ea typeface="MS PGothic" panose="020B0600070205080204" pitchFamily="34" charset="-128"/>
                <a:cs typeface="+mn-cs"/>
              </a:rPr>
              <a:t>5</a:t>
            </a:r>
            <a:r>
              <a:rPr kumimoji="0" lang="ja-JP" altLang="en-US" sz="2400" b="0" i="0" u="none" strike="noStrike" kern="1200" cap="none" spc="0" normalizeH="0" baseline="0" noProof="0" dirty="0">
                <a:ln>
                  <a:noFill/>
                </a:ln>
                <a:solidFill>
                  <a:srgbClr val="000000"/>
                </a:solidFill>
                <a:effectLst/>
                <a:uLnTx/>
                <a:uFillTx/>
                <a:latin typeface="Perpetua Titling MT" panose="02020502060505020804" pitchFamily="18" charset="0"/>
                <a:ea typeface="MS PGothic" panose="020B0600070205080204" pitchFamily="34" charset="-128"/>
                <a:cs typeface="+mn-cs"/>
              </a:rPr>
              <a:t>”</a:t>
            </a:r>
            <a:endParaRPr kumimoji="0" lang="en-US" altLang="en-US" sz="2400" b="0" i="0" u="none" strike="noStrike" kern="1200" cap="none" spc="0" normalizeH="0" baseline="0" noProof="0" dirty="0">
              <a:ln>
                <a:noFill/>
              </a:ln>
              <a:solidFill>
                <a:srgbClr val="000000"/>
              </a:solidFill>
              <a:effectLst/>
              <a:uLnTx/>
              <a:uFillTx/>
              <a:latin typeface="Perpetua Titling MT" panose="02020502060505020804" pitchFamily="18" charset="0"/>
              <a:ea typeface="MS PGothic" panose="020B0600070205080204" pitchFamily="34" charset="-128"/>
              <a:cs typeface="+mn-cs"/>
            </a:endParaRPr>
          </a:p>
        </p:txBody>
      </p:sp>
      <p:sp>
        <p:nvSpPr>
          <p:cNvPr id="61447" name="Rectangle 2">
            <a:extLst>
              <a:ext uri="{FF2B5EF4-FFF2-40B4-BE49-F238E27FC236}">
                <a16:creationId xmlns:a16="http://schemas.microsoft.com/office/drawing/2014/main" id="{09BBA5A8-B084-4250-8E3D-AD0A4CD07AB1}"/>
              </a:ext>
            </a:extLst>
          </p:cNvPr>
          <p:cNvSpPr>
            <a:spLocks noChangeArrowheads="1"/>
          </p:cNvSpPr>
          <p:nvPr/>
        </p:nvSpPr>
        <p:spPr bwMode="auto">
          <a:xfrm>
            <a:off x="10390397" y="4362824"/>
            <a:ext cx="971550" cy="463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spcAft>
                <a:spcPts val="600"/>
              </a:spcAft>
              <a:buClr>
                <a:srgbClr val="000000"/>
              </a:buClr>
              <a:buChar char="•"/>
              <a:defRPr sz="3200">
                <a:solidFill>
                  <a:srgbClr val="002B5E"/>
                </a:solidFill>
                <a:latin typeface="Calisto MT" panose="02040603050505030304" pitchFamily="18" charset="0"/>
                <a:ea typeface="MS PGothic" panose="020B0600070205080204" pitchFamily="34" charset="-128"/>
              </a:defRPr>
            </a:lvl1pPr>
            <a:lvl2pPr marL="742950" indent="-285750">
              <a:spcBef>
                <a:spcPct val="20000"/>
              </a:spcBef>
              <a:spcAft>
                <a:spcPts val="1200"/>
              </a:spcAft>
              <a:buClr>
                <a:srgbClr val="000000"/>
              </a:buClr>
              <a:buChar char="–"/>
              <a:defRPr sz="2800">
                <a:solidFill>
                  <a:srgbClr val="002B5E"/>
                </a:solidFill>
                <a:latin typeface="Calisto MT" panose="02040603050505030304" pitchFamily="18" charset="0"/>
                <a:ea typeface="MS PGothic" panose="020B0600070205080204" pitchFamily="34" charset="-128"/>
              </a:defRPr>
            </a:lvl2pPr>
            <a:lvl3pPr marL="1143000" indent="-228600">
              <a:spcBef>
                <a:spcPct val="20000"/>
              </a:spcBef>
              <a:spcAft>
                <a:spcPts val="1200"/>
              </a:spcAft>
              <a:buClr>
                <a:srgbClr val="000000"/>
              </a:buClr>
              <a:buChar char="•"/>
              <a:defRPr sz="2400">
                <a:solidFill>
                  <a:srgbClr val="002B5E"/>
                </a:solidFill>
                <a:latin typeface="Calisto MT" panose="02040603050505030304" pitchFamily="18" charset="0"/>
                <a:ea typeface="MS PGothic" panose="020B0600070205080204" pitchFamily="34" charset="-128"/>
              </a:defRPr>
            </a:lvl3pPr>
            <a:lvl4pPr marL="1600200" indent="-228600">
              <a:spcBef>
                <a:spcPct val="20000"/>
              </a:spcBef>
              <a:spcAft>
                <a:spcPts val="1200"/>
              </a:spcAft>
              <a:buClr>
                <a:srgbClr val="000000"/>
              </a:buClr>
              <a:buChar char="–"/>
              <a:defRPr sz="2000">
                <a:solidFill>
                  <a:srgbClr val="002B5E"/>
                </a:solidFill>
                <a:latin typeface="Calisto MT" panose="02040603050505030304" pitchFamily="18" charset="0"/>
                <a:ea typeface="MS PGothic" panose="020B0600070205080204" pitchFamily="34" charset="-128"/>
              </a:defRPr>
            </a:lvl4pPr>
            <a:lvl5pPr marL="2057400" indent="-228600">
              <a:spcBef>
                <a:spcPct val="20000"/>
              </a:spcBef>
              <a:spcAft>
                <a:spcPts val="1200"/>
              </a:spcAft>
              <a:buClr>
                <a:srgbClr val="000000"/>
              </a:buClr>
              <a:buChar char="»"/>
              <a:defRPr sz="2000">
                <a:solidFill>
                  <a:srgbClr val="002B5E"/>
                </a:solidFill>
                <a:latin typeface="Calisto MT" panose="02040603050505030304" pitchFamily="18" charset="0"/>
                <a:ea typeface="MS PGothic" panose="020B0600070205080204" pitchFamily="34" charset="-128"/>
              </a:defRPr>
            </a:lvl5pPr>
            <a:lvl6pPr marL="2514600" indent="-228600" eaLnBrk="0" fontAlgn="base" hangingPunct="0">
              <a:spcBef>
                <a:spcPct val="20000"/>
              </a:spcBef>
              <a:spcAft>
                <a:spcPts val="1200"/>
              </a:spcAft>
              <a:buClr>
                <a:srgbClr val="000000"/>
              </a:buClr>
              <a:buChar char="»"/>
              <a:defRPr sz="2000">
                <a:solidFill>
                  <a:srgbClr val="002B5E"/>
                </a:solidFill>
                <a:latin typeface="Calisto MT" panose="02040603050505030304" pitchFamily="18" charset="0"/>
                <a:ea typeface="MS PGothic" panose="020B0600070205080204" pitchFamily="34" charset="-128"/>
              </a:defRPr>
            </a:lvl6pPr>
            <a:lvl7pPr marL="2971800" indent="-228600" eaLnBrk="0" fontAlgn="base" hangingPunct="0">
              <a:spcBef>
                <a:spcPct val="20000"/>
              </a:spcBef>
              <a:spcAft>
                <a:spcPts val="1200"/>
              </a:spcAft>
              <a:buClr>
                <a:srgbClr val="000000"/>
              </a:buClr>
              <a:buChar char="»"/>
              <a:defRPr sz="2000">
                <a:solidFill>
                  <a:srgbClr val="002B5E"/>
                </a:solidFill>
                <a:latin typeface="Calisto MT" panose="02040603050505030304" pitchFamily="18" charset="0"/>
                <a:ea typeface="MS PGothic" panose="020B0600070205080204" pitchFamily="34" charset="-128"/>
              </a:defRPr>
            </a:lvl7pPr>
            <a:lvl8pPr marL="3429000" indent="-228600" eaLnBrk="0" fontAlgn="base" hangingPunct="0">
              <a:spcBef>
                <a:spcPct val="20000"/>
              </a:spcBef>
              <a:spcAft>
                <a:spcPts val="1200"/>
              </a:spcAft>
              <a:buClr>
                <a:srgbClr val="000000"/>
              </a:buClr>
              <a:buChar char="»"/>
              <a:defRPr sz="2000">
                <a:solidFill>
                  <a:srgbClr val="002B5E"/>
                </a:solidFill>
                <a:latin typeface="Calisto MT" panose="02040603050505030304" pitchFamily="18" charset="0"/>
                <a:ea typeface="MS PGothic" panose="020B0600070205080204" pitchFamily="34" charset="-128"/>
              </a:defRPr>
            </a:lvl8pPr>
            <a:lvl9pPr marL="3886200" indent="-228600" eaLnBrk="0" fontAlgn="base" hangingPunct="0">
              <a:spcBef>
                <a:spcPct val="20000"/>
              </a:spcBef>
              <a:spcAft>
                <a:spcPts val="1200"/>
              </a:spcAft>
              <a:buClr>
                <a:srgbClr val="000000"/>
              </a:buClr>
              <a:buChar char="»"/>
              <a:defRPr sz="2000">
                <a:solidFill>
                  <a:srgbClr val="002B5E"/>
                </a:solidFill>
                <a:latin typeface="Calisto MT" panose="02040603050505030304" pitchFamily="18" charset="0"/>
                <a:ea typeface="MS PGothic" panose="020B0600070205080204" pitchFamily="34" charset="-128"/>
              </a:defRPr>
            </a:lvl9pPr>
          </a:lstStyle>
          <a:p>
            <a:pPr marL="0" marR="0" lvl="0" indent="0" algn="l" defTabSz="457200" rtl="0" eaLnBrk="1" fontAlgn="auto" latinLnBrk="0" hangingPunct="1">
              <a:lnSpc>
                <a:spcPct val="100000"/>
              </a:lnSpc>
              <a:spcBef>
                <a:spcPct val="0"/>
              </a:spcBef>
              <a:spcAft>
                <a:spcPct val="0"/>
              </a:spcAft>
              <a:buClrTx/>
              <a:buSzTx/>
              <a:buFontTx/>
              <a:buNone/>
              <a:tabLst/>
              <a:defRPr/>
            </a:pPr>
            <a:r>
              <a:rPr kumimoji="0" lang="ja-JP" altLang="en-US" sz="2400" b="0" i="0" u="none" strike="noStrike" kern="1200" cap="none" spc="0" normalizeH="0" baseline="0" noProof="0" dirty="0">
                <a:ln>
                  <a:noFill/>
                </a:ln>
                <a:solidFill>
                  <a:srgbClr val="000000"/>
                </a:solidFill>
                <a:effectLst/>
                <a:uLnTx/>
                <a:uFillTx/>
                <a:latin typeface="Perpetua Titling MT" panose="02020502060505020804" pitchFamily="18" charset="0"/>
                <a:ea typeface="MS PGothic" panose="020B0600070205080204" pitchFamily="34" charset="-128"/>
                <a:cs typeface="+mn-cs"/>
              </a:rPr>
              <a:t>“</a:t>
            </a:r>
            <a:r>
              <a:rPr kumimoji="0" lang="en-US" altLang="ja-JP" sz="2400" b="0" i="0" u="none" strike="noStrike" kern="1200" cap="none" spc="0" normalizeH="0" baseline="0" noProof="0" dirty="0">
                <a:ln>
                  <a:noFill/>
                </a:ln>
                <a:solidFill>
                  <a:srgbClr val="000000"/>
                </a:solidFill>
                <a:effectLst/>
                <a:uLnTx/>
                <a:uFillTx/>
                <a:latin typeface="Perpetua Titling MT" panose="02020502060505020804" pitchFamily="18" charset="0"/>
                <a:ea typeface="MS PGothic" panose="020B0600070205080204" pitchFamily="34" charset="-128"/>
                <a:cs typeface="+mn-cs"/>
              </a:rPr>
              <a:t>6, 3</a:t>
            </a:r>
            <a:r>
              <a:rPr kumimoji="0" lang="ja-JP" altLang="en-US" sz="2400" b="0" i="0" u="none" strike="noStrike" kern="1200" cap="none" spc="0" normalizeH="0" baseline="0" noProof="0" dirty="0">
                <a:ln>
                  <a:noFill/>
                </a:ln>
                <a:solidFill>
                  <a:srgbClr val="000000"/>
                </a:solidFill>
                <a:effectLst/>
                <a:uLnTx/>
                <a:uFillTx/>
                <a:latin typeface="Perpetua Titling MT" panose="02020502060505020804" pitchFamily="18" charset="0"/>
                <a:ea typeface="MS PGothic" panose="020B0600070205080204" pitchFamily="34" charset="-128"/>
                <a:cs typeface="+mn-cs"/>
              </a:rPr>
              <a:t>”</a:t>
            </a:r>
            <a:endParaRPr kumimoji="0" lang="en-US" altLang="en-US" sz="2400" b="0" i="0" u="none" strike="noStrike" kern="1200" cap="none" spc="0" normalizeH="0" baseline="0" noProof="0" dirty="0">
              <a:ln>
                <a:noFill/>
              </a:ln>
              <a:solidFill>
                <a:srgbClr val="000000"/>
              </a:solidFill>
              <a:effectLst/>
              <a:uLnTx/>
              <a:uFillTx/>
              <a:latin typeface="Perpetua Titling MT" panose="02020502060505020804" pitchFamily="18" charset="0"/>
              <a:ea typeface="MS PGothic" panose="020B0600070205080204" pitchFamily="34" charset="-128"/>
              <a:cs typeface="+mn-cs"/>
            </a:endParaRPr>
          </a:p>
        </p:txBody>
      </p:sp>
      <p:pic>
        <p:nvPicPr>
          <p:cNvPr id="61448" name="Picture 1">
            <a:extLst>
              <a:ext uri="{FF2B5EF4-FFF2-40B4-BE49-F238E27FC236}">
                <a16:creationId xmlns:a16="http://schemas.microsoft.com/office/drawing/2014/main" id="{5A472406-8A13-46F2-8CE6-6C5C60416131}"/>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696769" y="1614077"/>
            <a:ext cx="3721100" cy="4814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Date Placeholder 1">
            <a:extLst>
              <a:ext uri="{FF2B5EF4-FFF2-40B4-BE49-F238E27FC236}">
                <a16:creationId xmlns:a16="http://schemas.microsoft.com/office/drawing/2014/main" id="{8EB49A6F-F446-4DF2-98E5-4CB769BE81A4}"/>
              </a:ext>
            </a:extLst>
          </p:cNvPr>
          <p:cNvSpPr>
            <a:spLocks noGrp="1"/>
          </p:cNvSpPr>
          <p:nvPr>
            <p:ph type="dt" sz="half" idx="10"/>
          </p:nvPr>
        </p:nvSpPr>
        <p:spPr>
          <a:xfrm>
            <a:off x="855292" y="6246401"/>
            <a:ext cx="1990777" cy="365125"/>
          </a:xfrm>
        </p:spPr>
        <p:txBody>
          <a:bodyPr/>
          <a:lstStyle/>
          <a:p>
            <a:r>
              <a:rPr lang="en-US" dirty="0"/>
              <a:t>April 8, 2021</a:t>
            </a:r>
          </a:p>
        </p:txBody>
      </p:sp>
    </p:spTree>
    <p:extLst>
      <p:ext uri="{BB962C8B-B14F-4D97-AF65-F5344CB8AC3E}">
        <p14:creationId xmlns:p14="http://schemas.microsoft.com/office/powerpoint/2010/main" val="418519910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Title 6">
            <a:extLst>
              <a:ext uri="{FF2B5EF4-FFF2-40B4-BE49-F238E27FC236}">
                <a16:creationId xmlns:a16="http://schemas.microsoft.com/office/drawing/2014/main" id="{4EFCA6B6-50A3-48C3-B5CD-7922F2B5DA41}"/>
              </a:ext>
            </a:extLst>
          </p:cNvPr>
          <p:cNvSpPr>
            <a:spLocks noGrp="1" noChangeArrowheads="1"/>
          </p:cNvSpPr>
          <p:nvPr>
            <p:ph type="title"/>
          </p:nvPr>
        </p:nvSpPr>
        <p:spPr>
          <a:xfrm>
            <a:off x="1234326" y="315716"/>
            <a:ext cx="10018713" cy="1752599"/>
          </a:xfrm>
        </p:spPr>
        <p:txBody>
          <a:bodyPr>
            <a:normAutofit/>
          </a:bodyPr>
          <a:lstStyle/>
          <a:p>
            <a:r>
              <a:rPr lang="en-US" altLang="en-US" sz="4000" dirty="0"/>
              <a:t>Listeners typically produce an </a:t>
            </a:r>
            <a:r>
              <a:rPr lang="ja-JP" altLang="en-US" sz="4000" dirty="0"/>
              <a:t>“</a:t>
            </a:r>
            <a:r>
              <a:rPr lang="en-US" altLang="ja-JP" sz="4000" dirty="0"/>
              <a:t>ear advantage"</a:t>
            </a:r>
            <a:endParaRPr lang="en-US" altLang="en-US" sz="4000" dirty="0"/>
          </a:p>
        </p:txBody>
      </p:sp>
      <p:sp>
        <p:nvSpPr>
          <p:cNvPr id="63491" name="Content Placeholder 7">
            <a:extLst>
              <a:ext uri="{FF2B5EF4-FFF2-40B4-BE49-F238E27FC236}">
                <a16:creationId xmlns:a16="http://schemas.microsoft.com/office/drawing/2014/main" id="{65632A2D-295C-4D96-A603-C75FEDAB6F4C}"/>
              </a:ext>
            </a:extLst>
          </p:cNvPr>
          <p:cNvSpPr>
            <a:spLocks noGrp="1" noChangeArrowheads="1"/>
          </p:cNvSpPr>
          <p:nvPr>
            <p:ph sz="half" idx="1"/>
          </p:nvPr>
        </p:nvSpPr>
        <p:spPr>
          <a:xfrm>
            <a:off x="675193" y="1940621"/>
            <a:ext cx="6105476" cy="3886199"/>
          </a:xfrm>
        </p:spPr>
        <p:txBody>
          <a:bodyPr>
            <a:normAutofit/>
          </a:bodyPr>
          <a:lstStyle/>
          <a:p>
            <a:pPr eaLnBrk="1" hangingPunct="1">
              <a:lnSpc>
                <a:spcPct val="70000"/>
              </a:lnSpc>
            </a:pPr>
            <a:r>
              <a:rPr lang="en-US" altLang="en-US" sz="2400" dirty="0"/>
              <a:t>The listener’s “dominant ear” performs better than “non-dominant ear”</a:t>
            </a:r>
          </a:p>
          <a:p>
            <a:pPr lvl="1" eaLnBrk="1" hangingPunct="1">
              <a:lnSpc>
                <a:spcPct val="70000"/>
              </a:lnSpc>
            </a:pPr>
            <a:r>
              <a:rPr lang="en-US" altLang="en-US" sz="2000" dirty="0"/>
              <a:t>The dominant ear is defined as the ear that is contralateral to language-dominant cerebral hemisphere </a:t>
            </a:r>
            <a:r>
              <a:rPr lang="en-US" altLang="en-US" sz="2000" i="1" dirty="0"/>
              <a:t>(Kimura, 1961, Canadian Journal of Psychology)</a:t>
            </a:r>
          </a:p>
          <a:p>
            <a:pPr lvl="1" eaLnBrk="1" hangingPunct="1">
              <a:lnSpc>
                <a:spcPct val="70000"/>
              </a:lnSpc>
            </a:pPr>
            <a:r>
              <a:rPr lang="en-US" altLang="en-US" sz="2000" dirty="0"/>
              <a:t>The dominant ear is connected to the cortex via abundant neural fibers that comprise the contralateral auditory pathway</a:t>
            </a:r>
          </a:p>
          <a:p>
            <a:pPr>
              <a:lnSpc>
                <a:spcPct val="70000"/>
              </a:lnSpc>
            </a:pPr>
            <a:r>
              <a:rPr lang="en-US" altLang="en-US" sz="2400" dirty="0"/>
              <a:t>Processing of binaural signals begins in the auditory brainstem with outputs from the cochlear nucleus converging in the superior olivary complex</a:t>
            </a:r>
          </a:p>
          <a:p>
            <a:pPr>
              <a:lnSpc>
                <a:spcPct val="90000"/>
              </a:lnSpc>
            </a:pPr>
            <a:endParaRPr lang="en-US" altLang="en-US" dirty="0"/>
          </a:p>
        </p:txBody>
      </p:sp>
      <p:pic>
        <p:nvPicPr>
          <p:cNvPr id="63496" name="Content Placeholder 2">
            <a:extLst>
              <a:ext uri="{FF2B5EF4-FFF2-40B4-BE49-F238E27FC236}">
                <a16:creationId xmlns:a16="http://schemas.microsoft.com/office/drawing/2014/main" id="{3D6E4985-29CF-411E-8101-8AA2E86FCB02}"/>
              </a:ext>
            </a:extLst>
          </p:cNvPr>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7462151" y="1812925"/>
            <a:ext cx="3003550" cy="3886200"/>
          </a:xfrm>
        </p:spPr>
      </p:pic>
      <p:sp>
        <p:nvSpPr>
          <p:cNvPr id="63493" name="Footer Placeholder 5">
            <a:extLst>
              <a:ext uri="{FF2B5EF4-FFF2-40B4-BE49-F238E27FC236}">
                <a16:creationId xmlns:a16="http://schemas.microsoft.com/office/drawing/2014/main" id="{C0190A1D-5C09-4C8C-84E9-02282FA9E1DA}"/>
              </a:ext>
            </a:extLst>
          </p:cNvPr>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spcAft>
                <a:spcPts val="600"/>
              </a:spcAft>
              <a:buClr>
                <a:srgbClr val="000000"/>
              </a:buClr>
              <a:buChar char="•"/>
              <a:defRPr sz="3200">
                <a:solidFill>
                  <a:srgbClr val="002B5E"/>
                </a:solidFill>
                <a:latin typeface="Calisto MT" panose="02040603050505030304" pitchFamily="18" charset="0"/>
                <a:ea typeface="MS PGothic" panose="020B0600070205080204" pitchFamily="34" charset="-128"/>
              </a:defRPr>
            </a:lvl1pPr>
            <a:lvl2pPr marL="742950" indent="-285750">
              <a:spcBef>
                <a:spcPct val="20000"/>
              </a:spcBef>
              <a:spcAft>
                <a:spcPts val="1200"/>
              </a:spcAft>
              <a:buClr>
                <a:srgbClr val="000000"/>
              </a:buClr>
              <a:buChar char="–"/>
              <a:defRPr sz="2800">
                <a:solidFill>
                  <a:srgbClr val="002B5E"/>
                </a:solidFill>
                <a:latin typeface="Calisto MT" panose="02040603050505030304" pitchFamily="18" charset="0"/>
                <a:ea typeface="MS PGothic" panose="020B0600070205080204" pitchFamily="34" charset="-128"/>
              </a:defRPr>
            </a:lvl2pPr>
            <a:lvl3pPr marL="1143000" indent="-228600">
              <a:spcBef>
                <a:spcPct val="20000"/>
              </a:spcBef>
              <a:spcAft>
                <a:spcPts val="1200"/>
              </a:spcAft>
              <a:buClr>
                <a:srgbClr val="000000"/>
              </a:buClr>
              <a:buChar char="•"/>
              <a:defRPr sz="2400">
                <a:solidFill>
                  <a:srgbClr val="002B5E"/>
                </a:solidFill>
                <a:latin typeface="Calisto MT" panose="02040603050505030304" pitchFamily="18" charset="0"/>
                <a:ea typeface="MS PGothic" panose="020B0600070205080204" pitchFamily="34" charset="-128"/>
              </a:defRPr>
            </a:lvl3pPr>
            <a:lvl4pPr marL="1600200" indent="-228600">
              <a:spcBef>
                <a:spcPct val="20000"/>
              </a:spcBef>
              <a:spcAft>
                <a:spcPts val="1200"/>
              </a:spcAft>
              <a:buClr>
                <a:srgbClr val="000000"/>
              </a:buClr>
              <a:buChar char="–"/>
              <a:defRPr sz="2000">
                <a:solidFill>
                  <a:srgbClr val="002B5E"/>
                </a:solidFill>
                <a:latin typeface="Calisto MT" panose="02040603050505030304" pitchFamily="18" charset="0"/>
                <a:ea typeface="MS PGothic" panose="020B0600070205080204" pitchFamily="34" charset="-128"/>
              </a:defRPr>
            </a:lvl4pPr>
            <a:lvl5pPr marL="2057400" indent="-228600">
              <a:spcBef>
                <a:spcPct val="20000"/>
              </a:spcBef>
              <a:spcAft>
                <a:spcPts val="1200"/>
              </a:spcAft>
              <a:buClr>
                <a:srgbClr val="000000"/>
              </a:buClr>
              <a:buChar char="»"/>
              <a:defRPr sz="2000">
                <a:solidFill>
                  <a:srgbClr val="002B5E"/>
                </a:solidFill>
                <a:latin typeface="Calisto MT" panose="02040603050505030304" pitchFamily="18" charset="0"/>
                <a:ea typeface="MS PGothic" panose="020B0600070205080204" pitchFamily="34" charset="-128"/>
              </a:defRPr>
            </a:lvl5pPr>
            <a:lvl6pPr marL="2514600" indent="-228600" eaLnBrk="0" fontAlgn="base" hangingPunct="0">
              <a:spcBef>
                <a:spcPct val="20000"/>
              </a:spcBef>
              <a:spcAft>
                <a:spcPts val="1200"/>
              </a:spcAft>
              <a:buClr>
                <a:srgbClr val="000000"/>
              </a:buClr>
              <a:buChar char="»"/>
              <a:defRPr sz="2000">
                <a:solidFill>
                  <a:srgbClr val="002B5E"/>
                </a:solidFill>
                <a:latin typeface="Calisto MT" panose="02040603050505030304" pitchFamily="18" charset="0"/>
                <a:ea typeface="MS PGothic" panose="020B0600070205080204" pitchFamily="34" charset="-128"/>
              </a:defRPr>
            </a:lvl6pPr>
            <a:lvl7pPr marL="2971800" indent="-228600" eaLnBrk="0" fontAlgn="base" hangingPunct="0">
              <a:spcBef>
                <a:spcPct val="20000"/>
              </a:spcBef>
              <a:spcAft>
                <a:spcPts val="1200"/>
              </a:spcAft>
              <a:buClr>
                <a:srgbClr val="000000"/>
              </a:buClr>
              <a:buChar char="»"/>
              <a:defRPr sz="2000">
                <a:solidFill>
                  <a:srgbClr val="002B5E"/>
                </a:solidFill>
                <a:latin typeface="Calisto MT" panose="02040603050505030304" pitchFamily="18" charset="0"/>
                <a:ea typeface="MS PGothic" panose="020B0600070205080204" pitchFamily="34" charset="-128"/>
              </a:defRPr>
            </a:lvl7pPr>
            <a:lvl8pPr marL="3429000" indent="-228600" eaLnBrk="0" fontAlgn="base" hangingPunct="0">
              <a:spcBef>
                <a:spcPct val="20000"/>
              </a:spcBef>
              <a:spcAft>
                <a:spcPts val="1200"/>
              </a:spcAft>
              <a:buClr>
                <a:srgbClr val="000000"/>
              </a:buClr>
              <a:buChar char="»"/>
              <a:defRPr sz="2000">
                <a:solidFill>
                  <a:srgbClr val="002B5E"/>
                </a:solidFill>
                <a:latin typeface="Calisto MT" panose="02040603050505030304" pitchFamily="18" charset="0"/>
                <a:ea typeface="MS PGothic" panose="020B0600070205080204" pitchFamily="34" charset="-128"/>
              </a:defRPr>
            </a:lvl8pPr>
            <a:lvl9pPr marL="3886200" indent="-228600" eaLnBrk="0" fontAlgn="base" hangingPunct="0">
              <a:spcBef>
                <a:spcPct val="20000"/>
              </a:spcBef>
              <a:spcAft>
                <a:spcPts val="1200"/>
              </a:spcAft>
              <a:buClr>
                <a:srgbClr val="000000"/>
              </a:buClr>
              <a:buChar char="»"/>
              <a:defRPr sz="2000">
                <a:solidFill>
                  <a:srgbClr val="002B5E"/>
                </a:solidFill>
                <a:latin typeface="Calisto MT" panose="02040603050505030304" pitchFamily="18" charset="0"/>
                <a:ea typeface="MS PGothic" panose="020B0600070205080204" pitchFamily="34" charset="-128"/>
              </a:defRPr>
            </a:lvl9pPr>
          </a:lstStyle>
          <a:p>
            <a:pPr marL="0" marR="0" lvl="0" indent="0" algn="l" defTabSz="457200" rtl="0" eaLnBrk="1" fontAlgn="auto" latinLnBrk="0" hangingPunct="1">
              <a:lnSpc>
                <a:spcPct val="100000"/>
              </a:lnSpc>
              <a:spcBef>
                <a:spcPct val="0"/>
              </a:spcBef>
              <a:spcAft>
                <a:spcPct val="0"/>
              </a:spcAft>
              <a:buClrTx/>
              <a:buSzTx/>
              <a:buFontTx/>
              <a:buNone/>
              <a:tabLst/>
              <a:defRPr/>
            </a:pPr>
            <a:r>
              <a:rPr kumimoji="0" lang="en-US" altLang="en-US" sz="1800" b="0" i="0" u="none" strike="noStrike" kern="1200" cap="none" spc="0" normalizeH="0" baseline="0" noProof="0" dirty="0">
                <a:ln>
                  <a:noFill/>
                </a:ln>
                <a:solidFill>
                  <a:schemeClr val="bg1">
                    <a:lumMod val="50000"/>
                  </a:schemeClr>
                </a:solidFill>
                <a:effectLst/>
                <a:uLnTx/>
                <a:uFillTx/>
                <a:latin typeface="Corbel" panose="020B0503020204020204" pitchFamily="34" charset="0"/>
              </a:rPr>
              <a:t>FIT-SPH Webinar Series</a:t>
            </a:r>
          </a:p>
        </p:txBody>
      </p:sp>
      <p:sp>
        <p:nvSpPr>
          <p:cNvPr id="63494" name="TextBox 1">
            <a:extLst>
              <a:ext uri="{FF2B5EF4-FFF2-40B4-BE49-F238E27FC236}">
                <a16:creationId xmlns:a16="http://schemas.microsoft.com/office/drawing/2014/main" id="{6513446F-2540-47CB-B0C9-87A01C834D7F}"/>
              </a:ext>
            </a:extLst>
          </p:cNvPr>
          <p:cNvSpPr txBox="1">
            <a:spLocks noChangeArrowheads="1"/>
          </p:cNvSpPr>
          <p:nvPr/>
        </p:nvSpPr>
        <p:spPr bwMode="auto">
          <a:xfrm>
            <a:off x="9997768" y="4032249"/>
            <a:ext cx="612775"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spcAft>
                <a:spcPts val="600"/>
              </a:spcAft>
              <a:buClr>
                <a:srgbClr val="000000"/>
              </a:buClr>
              <a:buChar char="•"/>
              <a:defRPr sz="3200">
                <a:solidFill>
                  <a:srgbClr val="002B5E"/>
                </a:solidFill>
                <a:latin typeface="Calisto MT" panose="02040603050505030304" pitchFamily="18" charset="0"/>
                <a:ea typeface="MS PGothic" panose="020B0600070205080204" pitchFamily="34" charset="-128"/>
              </a:defRPr>
            </a:lvl1pPr>
            <a:lvl2pPr marL="742950" indent="-285750">
              <a:spcBef>
                <a:spcPct val="20000"/>
              </a:spcBef>
              <a:spcAft>
                <a:spcPts val="1200"/>
              </a:spcAft>
              <a:buClr>
                <a:srgbClr val="000000"/>
              </a:buClr>
              <a:buChar char="–"/>
              <a:defRPr sz="2800">
                <a:solidFill>
                  <a:srgbClr val="002B5E"/>
                </a:solidFill>
                <a:latin typeface="Calisto MT" panose="02040603050505030304" pitchFamily="18" charset="0"/>
                <a:ea typeface="MS PGothic" panose="020B0600070205080204" pitchFamily="34" charset="-128"/>
              </a:defRPr>
            </a:lvl2pPr>
            <a:lvl3pPr marL="1143000" indent="-228600">
              <a:spcBef>
                <a:spcPct val="20000"/>
              </a:spcBef>
              <a:spcAft>
                <a:spcPts val="1200"/>
              </a:spcAft>
              <a:buClr>
                <a:srgbClr val="000000"/>
              </a:buClr>
              <a:buChar char="•"/>
              <a:defRPr sz="2400">
                <a:solidFill>
                  <a:srgbClr val="002B5E"/>
                </a:solidFill>
                <a:latin typeface="Calisto MT" panose="02040603050505030304" pitchFamily="18" charset="0"/>
                <a:ea typeface="MS PGothic" panose="020B0600070205080204" pitchFamily="34" charset="-128"/>
              </a:defRPr>
            </a:lvl3pPr>
            <a:lvl4pPr marL="1600200" indent="-228600">
              <a:spcBef>
                <a:spcPct val="20000"/>
              </a:spcBef>
              <a:spcAft>
                <a:spcPts val="1200"/>
              </a:spcAft>
              <a:buClr>
                <a:srgbClr val="000000"/>
              </a:buClr>
              <a:buChar char="–"/>
              <a:defRPr sz="2000">
                <a:solidFill>
                  <a:srgbClr val="002B5E"/>
                </a:solidFill>
                <a:latin typeface="Calisto MT" panose="02040603050505030304" pitchFamily="18" charset="0"/>
                <a:ea typeface="MS PGothic" panose="020B0600070205080204" pitchFamily="34" charset="-128"/>
              </a:defRPr>
            </a:lvl4pPr>
            <a:lvl5pPr marL="2057400" indent="-228600">
              <a:spcBef>
                <a:spcPct val="20000"/>
              </a:spcBef>
              <a:spcAft>
                <a:spcPts val="1200"/>
              </a:spcAft>
              <a:buClr>
                <a:srgbClr val="000000"/>
              </a:buClr>
              <a:buChar char="»"/>
              <a:defRPr sz="2000">
                <a:solidFill>
                  <a:srgbClr val="002B5E"/>
                </a:solidFill>
                <a:latin typeface="Calisto MT" panose="02040603050505030304" pitchFamily="18" charset="0"/>
                <a:ea typeface="MS PGothic" panose="020B0600070205080204" pitchFamily="34" charset="-128"/>
              </a:defRPr>
            </a:lvl5pPr>
            <a:lvl6pPr marL="2514600" indent="-228600" eaLnBrk="0" fontAlgn="base" hangingPunct="0">
              <a:spcBef>
                <a:spcPct val="20000"/>
              </a:spcBef>
              <a:spcAft>
                <a:spcPts val="1200"/>
              </a:spcAft>
              <a:buClr>
                <a:srgbClr val="000000"/>
              </a:buClr>
              <a:buChar char="»"/>
              <a:defRPr sz="2000">
                <a:solidFill>
                  <a:srgbClr val="002B5E"/>
                </a:solidFill>
                <a:latin typeface="Calisto MT" panose="02040603050505030304" pitchFamily="18" charset="0"/>
                <a:ea typeface="MS PGothic" panose="020B0600070205080204" pitchFamily="34" charset="-128"/>
              </a:defRPr>
            </a:lvl6pPr>
            <a:lvl7pPr marL="2971800" indent="-228600" eaLnBrk="0" fontAlgn="base" hangingPunct="0">
              <a:spcBef>
                <a:spcPct val="20000"/>
              </a:spcBef>
              <a:spcAft>
                <a:spcPts val="1200"/>
              </a:spcAft>
              <a:buClr>
                <a:srgbClr val="000000"/>
              </a:buClr>
              <a:buChar char="»"/>
              <a:defRPr sz="2000">
                <a:solidFill>
                  <a:srgbClr val="002B5E"/>
                </a:solidFill>
                <a:latin typeface="Calisto MT" panose="02040603050505030304" pitchFamily="18" charset="0"/>
                <a:ea typeface="MS PGothic" panose="020B0600070205080204" pitchFamily="34" charset="-128"/>
              </a:defRPr>
            </a:lvl7pPr>
            <a:lvl8pPr marL="3429000" indent="-228600" eaLnBrk="0" fontAlgn="base" hangingPunct="0">
              <a:spcBef>
                <a:spcPct val="20000"/>
              </a:spcBef>
              <a:spcAft>
                <a:spcPts val="1200"/>
              </a:spcAft>
              <a:buClr>
                <a:srgbClr val="000000"/>
              </a:buClr>
              <a:buChar char="»"/>
              <a:defRPr sz="2000">
                <a:solidFill>
                  <a:srgbClr val="002B5E"/>
                </a:solidFill>
                <a:latin typeface="Calisto MT" panose="02040603050505030304" pitchFamily="18" charset="0"/>
                <a:ea typeface="MS PGothic" panose="020B0600070205080204" pitchFamily="34" charset="-128"/>
              </a:defRPr>
            </a:lvl8pPr>
            <a:lvl9pPr marL="3886200" indent="-228600" eaLnBrk="0" fontAlgn="base" hangingPunct="0">
              <a:spcBef>
                <a:spcPct val="20000"/>
              </a:spcBef>
              <a:spcAft>
                <a:spcPts val="1200"/>
              </a:spcAft>
              <a:buClr>
                <a:srgbClr val="000000"/>
              </a:buClr>
              <a:buChar char="»"/>
              <a:defRPr sz="2000">
                <a:solidFill>
                  <a:srgbClr val="002B5E"/>
                </a:solidFill>
                <a:latin typeface="Calisto MT" panose="02040603050505030304" pitchFamily="18" charset="0"/>
                <a:ea typeface="MS PGothic" panose="020B0600070205080204" pitchFamily="34" charset="-128"/>
              </a:defRPr>
            </a:lvl9pPr>
          </a:lstStyle>
          <a:p>
            <a:pPr marL="0" marR="0" lvl="0" indent="0" algn="l" defTabSz="457200" rtl="0" eaLnBrk="1" fontAlgn="auto" latinLnBrk="0" hangingPunct="1">
              <a:lnSpc>
                <a:spcPct val="100000"/>
              </a:lnSpc>
              <a:spcBef>
                <a:spcPct val="0"/>
              </a:spcBef>
              <a:spcAft>
                <a:spcPct val="0"/>
              </a:spcAft>
              <a:buClrTx/>
              <a:buSzTx/>
              <a:buFontTx/>
              <a:buNone/>
              <a:tabLst/>
              <a:defRPr/>
            </a:pPr>
            <a:r>
              <a:rPr kumimoji="0" lang="en-US" altLang="en-US" sz="2400" b="0" i="0" u="none" strike="noStrike" kern="1200" cap="none" spc="0" normalizeH="0" baseline="0" noProof="0" dirty="0">
                <a:ln>
                  <a:noFill/>
                </a:ln>
                <a:solidFill>
                  <a:prstClr val="black"/>
                </a:solidFill>
                <a:effectLst/>
                <a:uLnTx/>
                <a:uFillTx/>
                <a:latin typeface="Arial" panose="020B0604020202020204" pitchFamily="34" charset="0"/>
                <a:ea typeface="MS PGothic" panose="020B0600070205080204" pitchFamily="34" charset="-128"/>
                <a:cs typeface="+mn-cs"/>
              </a:rPr>
              <a:t>RE</a:t>
            </a:r>
          </a:p>
        </p:txBody>
      </p:sp>
      <p:sp>
        <p:nvSpPr>
          <p:cNvPr id="63495" name="TextBox 9">
            <a:extLst>
              <a:ext uri="{FF2B5EF4-FFF2-40B4-BE49-F238E27FC236}">
                <a16:creationId xmlns:a16="http://schemas.microsoft.com/office/drawing/2014/main" id="{26FC6A7E-1863-4D7A-80FE-2399571BB8F8}"/>
              </a:ext>
            </a:extLst>
          </p:cNvPr>
          <p:cNvSpPr txBox="1">
            <a:spLocks noChangeArrowheads="1"/>
          </p:cNvSpPr>
          <p:nvPr/>
        </p:nvSpPr>
        <p:spPr bwMode="auto">
          <a:xfrm>
            <a:off x="7314010" y="4076303"/>
            <a:ext cx="560387"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spcAft>
                <a:spcPts val="600"/>
              </a:spcAft>
              <a:buClr>
                <a:srgbClr val="000000"/>
              </a:buClr>
              <a:buChar char="•"/>
              <a:defRPr sz="3200">
                <a:solidFill>
                  <a:srgbClr val="002B5E"/>
                </a:solidFill>
                <a:latin typeface="Calisto MT" panose="02040603050505030304" pitchFamily="18" charset="0"/>
                <a:ea typeface="MS PGothic" panose="020B0600070205080204" pitchFamily="34" charset="-128"/>
              </a:defRPr>
            </a:lvl1pPr>
            <a:lvl2pPr marL="742950" indent="-285750">
              <a:spcBef>
                <a:spcPct val="20000"/>
              </a:spcBef>
              <a:spcAft>
                <a:spcPts val="1200"/>
              </a:spcAft>
              <a:buClr>
                <a:srgbClr val="000000"/>
              </a:buClr>
              <a:buChar char="–"/>
              <a:defRPr sz="2800">
                <a:solidFill>
                  <a:srgbClr val="002B5E"/>
                </a:solidFill>
                <a:latin typeface="Calisto MT" panose="02040603050505030304" pitchFamily="18" charset="0"/>
                <a:ea typeface="MS PGothic" panose="020B0600070205080204" pitchFamily="34" charset="-128"/>
              </a:defRPr>
            </a:lvl2pPr>
            <a:lvl3pPr marL="1143000" indent="-228600">
              <a:spcBef>
                <a:spcPct val="20000"/>
              </a:spcBef>
              <a:spcAft>
                <a:spcPts val="1200"/>
              </a:spcAft>
              <a:buClr>
                <a:srgbClr val="000000"/>
              </a:buClr>
              <a:buChar char="•"/>
              <a:defRPr sz="2400">
                <a:solidFill>
                  <a:srgbClr val="002B5E"/>
                </a:solidFill>
                <a:latin typeface="Calisto MT" panose="02040603050505030304" pitchFamily="18" charset="0"/>
                <a:ea typeface="MS PGothic" panose="020B0600070205080204" pitchFamily="34" charset="-128"/>
              </a:defRPr>
            </a:lvl3pPr>
            <a:lvl4pPr marL="1600200" indent="-228600">
              <a:spcBef>
                <a:spcPct val="20000"/>
              </a:spcBef>
              <a:spcAft>
                <a:spcPts val="1200"/>
              </a:spcAft>
              <a:buClr>
                <a:srgbClr val="000000"/>
              </a:buClr>
              <a:buChar char="–"/>
              <a:defRPr sz="2000">
                <a:solidFill>
                  <a:srgbClr val="002B5E"/>
                </a:solidFill>
                <a:latin typeface="Calisto MT" panose="02040603050505030304" pitchFamily="18" charset="0"/>
                <a:ea typeface="MS PGothic" panose="020B0600070205080204" pitchFamily="34" charset="-128"/>
              </a:defRPr>
            </a:lvl4pPr>
            <a:lvl5pPr marL="2057400" indent="-228600">
              <a:spcBef>
                <a:spcPct val="20000"/>
              </a:spcBef>
              <a:spcAft>
                <a:spcPts val="1200"/>
              </a:spcAft>
              <a:buClr>
                <a:srgbClr val="000000"/>
              </a:buClr>
              <a:buChar char="»"/>
              <a:defRPr sz="2000">
                <a:solidFill>
                  <a:srgbClr val="002B5E"/>
                </a:solidFill>
                <a:latin typeface="Calisto MT" panose="02040603050505030304" pitchFamily="18" charset="0"/>
                <a:ea typeface="MS PGothic" panose="020B0600070205080204" pitchFamily="34" charset="-128"/>
              </a:defRPr>
            </a:lvl5pPr>
            <a:lvl6pPr marL="2514600" indent="-228600" eaLnBrk="0" fontAlgn="base" hangingPunct="0">
              <a:spcBef>
                <a:spcPct val="20000"/>
              </a:spcBef>
              <a:spcAft>
                <a:spcPts val="1200"/>
              </a:spcAft>
              <a:buClr>
                <a:srgbClr val="000000"/>
              </a:buClr>
              <a:buChar char="»"/>
              <a:defRPr sz="2000">
                <a:solidFill>
                  <a:srgbClr val="002B5E"/>
                </a:solidFill>
                <a:latin typeface="Calisto MT" panose="02040603050505030304" pitchFamily="18" charset="0"/>
                <a:ea typeface="MS PGothic" panose="020B0600070205080204" pitchFamily="34" charset="-128"/>
              </a:defRPr>
            </a:lvl6pPr>
            <a:lvl7pPr marL="2971800" indent="-228600" eaLnBrk="0" fontAlgn="base" hangingPunct="0">
              <a:spcBef>
                <a:spcPct val="20000"/>
              </a:spcBef>
              <a:spcAft>
                <a:spcPts val="1200"/>
              </a:spcAft>
              <a:buClr>
                <a:srgbClr val="000000"/>
              </a:buClr>
              <a:buChar char="»"/>
              <a:defRPr sz="2000">
                <a:solidFill>
                  <a:srgbClr val="002B5E"/>
                </a:solidFill>
                <a:latin typeface="Calisto MT" panose="02040603050505030304" pitchFamily="18" charset="0"/>
                <a:ea typeface="MS PGothic" panose="020B0600070205080204" pitchFamily="34" charset="-128"/>
              </a:defRPr>
            </a:lvl7pPr>
            <a:lvl8pPr marL="3429000" indent="-228600" eaLnBrk="0" fontAlgn="base" hangingPunct="0">
              <a:spcBef>
                <a:spcPct val="20000"/>
              </a:spcBef>
              <a:spcAft>
                <a:spcPts val="1200"/>
              </a:spcAft>
              <a:buClr>
                <a:srgbClr val="000000"/>
              </a:buClr>
              <a:buChar char="»"/>
              <a:defRPr sz="2000">
                <a:solidFill>
                  <a:srgbClr val="002B5E"/>
                </a:solidFill>
                <a:latin typeface="Calisto MT" panose="02040603050505030304" pitchFamily="18" charset="0"/>
                <a:ea typeface="MS PGothic" panose="020B0600070205080204" pitchFamily="34" charset="-128"/>
              </a:defRPr>
            </a:lvl8pPr>
            <a:lvl9pPr marL="3886200" indent="-228600" eaLnBrk="0" fontAlgn="base" hangingPunct="0">
              <a:spcBef>
                <a:spcPct val="20000"/>
              </a:spcBef>
              <a:spcAft>
                <a:spcPts val="1200"/>
              </a:spcAft>
              <a:buClr>
                <a:srgbClr val="000000"/>
              </a:buClr>
              <a:buChar char="»"/>
              <a:defRPr sz="2000">
                <a:solidFill>
                  <a:srgbClr val="002B5E"/>
                </a:solidFill>
                <a:latin typeface="Calisto MT" panose="02040603050505030304" pitchFamily="18" charset="0"/>
                <a:ea typeface="MS PGothic" panose="020B0600070205080204" pitchFamily="34" charset="-128"/>
              </a:defRPr>
            </a:lvl9pPr>
          </a:lstStyle>
          <a:p>
            <a:pPr marL="0" marR="0" lvl="0" indent="0" algn="l" defTabSz="457200" rtl="0" eaLnBrk="1" fontAlgn="auto" latinLnBrk="0" hangingPunct="1">
              <a:lnSpc>
                <a:spcPct val="100000"/>
              </a:lnSpc>
              <a:spcBef>
                <a:spcPct val="0"/>
              </a:spcBef>
              <a:spcAft>
                <a:spcPct val="0"/>
              </a:spcAft>
              <a:buClrTx/>
              <a:buSzTx/>
              <a:buFontTx/>
              <a:buNone/>
              <a:tabLst/>
              <a:defRPr/>
            </a:pPr>
            <a:r>
              <a:rPr kumimoji="0" lang="en-US" altLang="en-US" sz="2400" b="0" i="0" u="none" strike="noStrike" kern="1200" cap="none" spc="0" normalizeH="0" baseline="0" noProof="0" dirty="0">
                <a:ln>
                  <a:noFill/>
                </a:ln>
                <a:solidFill>
                  <a:prstClr val="black"/>
                </a:solidFill>
                <a:effectLst/>
                <a:uLnTx/>
                <a:uFillTx/>
                <a:latin typeface="Arial" panose="020B0604020202020204" pitchFamily="34" charset="0"/>
                <a:ea typeface="MS PGothic" panose="020B0600070205080204" pitchFamily="34" charset="-128"/>
                <a:cs typeface="+mn-cs"/>
              </a:rPr>
              <a:t>LE</a:t>
            </a:r>
          </a:p>
        </p:txBody>
      </p:sp>
      <p:sp>
        <p:nvSpPr>
          <p:cNvPr id="63497" name="TextBox 11">
            <a:extLst>
              <a:ext uri="{FF2B5EF4-FFF2-40B4-BE49-F238E27FC236}">
                <a16:creationId xmlns:a16="http://schemas.microsoft.com/office/drawing/2014/main" id="{FA021120-73EB-467D-BB8A-D8F956C6A2FF}"/>
              </a:ext>
            </a:extLst>
          </p:cNvPr>
          <p:cNvSpPr txBox="1">
            <a:spLocks noChangeArrowheads="1"/>
          </p:cNvSpPr>
          <p:nvPr/>
        </p:nvSpPr>
        <p:spPr bwMode="auto">
          <a:xfrm>
            <a:off x="9592767" y="2801937"/>
            <a:ext cx="630237"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spcAft>
                <a:spcPts val="600"/>
              </a:spcAft>
              <a:buClr>
                <a:srgbClr val="000000"/>
              </a:buClr>
              <a:buChar char="•"/>
              <a:defRPr sz="3200">
                <a:solidFill>
                  <a:srgbClr val="002B5E"/>
                </a:solidFill>
                <a:latin typeface="Calisto MT" panose="02040603050505030304" pitchFamily="18" charset="0"/>
                <a:ea typeface="MS PGothic" panose="020B0600070205080204" pitchFamily="34" charset="-128"/>
              </a:defRPr>
            </a:lvl1pPr>
            <a:lvl2pPr marL="742950" indent="-285750">
              <a:spcBef>
                <a:spcPct val="20000"/>
              </a:spcBef>
              <a:spcAft>
                <a:spcPts val="1200"/>
              </a:spcAft>
              <a:buClr>
                <a:srgbClr val="000000"/>
              </a:buClr>
              <a:buChar char="–"/>
              <a:defRPr sz="2800">
                <a:solidFill>
                  <a:srgbClr val="002B5E"/>
                </a:solidFill>
                <a:latin typeface="Calisto MT" panose="02040603050505030304" pitchFamily="18" charset="0"/>
                <a:ea typeface="MS PGothic" panose="020B0600070205080204" pitchFamily="34" charset="-128"/>
              </a:defRPr>
            </a:lvl2pPr>
            <a:lvl3pPr marL="1143000" indent="-228600">
              <a:spcBef>
                <a:spcPct val="20000"/>
              </a:spcBef>
              <a:spcAft>
                <a:spcPts val="1200"/>
              </a:spcAft>
              <a:buClr>
                <a:srgbClr val="000000"/>
              </a:buClr>
              <a:buChar char="•"/>
              <a:defRPr sz="2400">
                <a:solidFill>
                  <a:srgbClr val="002B5E"/>
                </a:solidFill>
                <a:latin typeface="Calisto MT" panose="02040603050505030304" pitchFamily="18" charset="0"/>
                <a:ea typeface="MS PGothic" panose="020B0600070205080204" pitchFamily="34" charset="-128"/>
              </a:defRPr>
            </a:lvl3pPr>
            <a:lvl4pPr marL="1600200" indent="-228600">
              <a:spcBef>
                <a:spcPct val="20000"/>
              </a:spcBef>
              <a:spcAft>
                <a:spcPts val="1200"/>
              </a:spcAft>
              <a:buClr>
                <a:srgbClr val="000000"/>
              </a:buClr>
              <a:buChar char="–"/>
              <a:defRPr sz="2000">
                <a:solidFill>
                  <a:srgbClr val="002B5E"/>
                </a:solidFill>
                <a:latin typeface="Calisto MT" panose="02040603050505030304" pitchFamily="18" charset="0"/>
                <a:ea typeface="MS PGothic" panose="020B0600070205080204" pitchFamily="34" charset="-128"/>
              </a:defRPr>
            </a:lvl4pPr>
            <a:lvl5pPr marL="2057400" indent="-228600">
              <a:spcBef>
                <a:spcPct val="20000"/>
              </a:spcBef>
              <a:spcAft>
                <a:spcPts val="1200"/>
              </a:spcAft>
              <a:buClr>
                <a:srgbClr val="000000"/>
              </a:buClr>
              <a:buChar char="»"/>
              <a:defRPr sz="2000">
                <a:solidFill>
                  <a:srgbClr val="002B5E"/>
                </a:solidFill>
                <a:latin typeface="Calisto MT" panose="02040603050505030304" pitchFamily="18" charset="0"/>
                <a:ea typeface="MS PGothic" panose="020B0600070205080204" pitchFamily="34" charset="-128"/>
              </a:defRPr>
            </a:lvl5pPr>
            <a:lvl6pPr marL="2514600" indent="-228600" eaLnBrk="0" fontAlgn="base" hangingPunct="0">
              <a:spcBef>
                <a:spcPct val="20000"/>
              </a:spcBef>
              <a:spcAft>
                <a:spcPts val="1200"/>
              </a:spcAft>
              <a:buClr>
                <a:srgbClr val="000000"/>
              </a:buClr>
              <a:buChar char="»"/>
              <a:defRPr sz="2000">
                <a:solidFill>
                  <a:srgbClr val="002B5E"/>
                </a:solidFill>
                <a:latin typeface="Calisto MT" panose="02040603050505030304" pitchFamily="18" charset="0"/>
                <a:ea typeface="MS PGothic" panose="020B0600070205080204" pitchFamily="34" charset="-128"/>
              </a:defRPr>
            </a:lvl6pPr>
            <a:lvl7pPr marL="2971800" indent="-228600" eaLnBrk="0" fontAlgn="base" hangingPunct="0">
              <a:spcBef>
                <a:spcPct val="20000"/>
              </a:spcBef>
              <a:spcAft>
                <a:spcPts val="1200"/>
              </a:spcAft>
              <a:buClr>
                <a:srgbClr val="000000"/>
              </a:buClr>
              <a:buChar char="»"/>
              <a:defRPr sz="2000">
                <a:solidFill>
                  <a:srgbClr val="002B5E"/>
                </a:solidFill>
                <a:latin typeface="Calisto MT" panose="02040603050505030304" pitchFamily="18" charset="0"/>
                <a:ea typeface="MS PGothic" panose="020B0600070205080204" pitchFamily="34" charset="-128"/>
              </a:defRPr>
            </a:lvl7pPr>
            <a:lvl8pPr marL="3429000" indent="-228600" eaLnBrk="0" fontAlgn="base" hangingPunct="0">
              <a:spcBef>
                <a:spcPct val="20000"/>
              </a:spcBef>
              <a:spcAft>
                <a:spcPts val="1200"/>
              </a:spcAft>
              <a:buClr>
                <a:srgbClr val="000000"/>
              </a:buClr>
              <a:buChar char="»"/>
              <a:defRPr sz="2000">
                <a:solidFill>
                  <a:srgbClr val="002B5E"/>
                </a:solidFill>
                <a:latin typeface="Calisto MT" panose="02040603050505030304" pitchFamily="18" charset="0"/>
                <a:ea typeface="MS PGothic" panose="020B0600070205080204" pitchFamily="34" charset="-128"/>
              </a:defRPr>
            </a:lvl8pPr>
            <a:lvl9pPr marL="3886200" indent="-228600" eaLnBrk="0" fontAlgn="base" hangingPunct="0">
              <a:spcBef>
                <a:spcPct val="20000"/>
              </a:spcBef>
              <a:spcAft>
                <a:spcPts val="1200"/>
              </a:spcAft>
              <a:buClr>
                <a:srgbClr val="000000"/>
              </a:buClr>
              <a:buChar char="»"/>
              <a:defRPr sz="2000">
                <a:solidFill>
                  <a:srgbClr val="002B5E"/>
                </a:solidFill>
                <a:latin typeface="Calisto MT" panose="02040603050505030304" pitchFamily="18" charset="0"/>
                <a:ea typeface="MS PGothic" panose="020B0600070205080204" pitchFamily="34" charset="-128"/>
              </a:defRPr>
            </a:lvl9pPr>
          </a:lstStyle>
          <a:p>
            <a:pPr marL="0" marR="0" lvl="0" indent="0" algn="l" defTabSz="457200" rtl="0" eaLnBrk="1" fontAlgn="auto" latinLnBrk="0" hangingPunct="1">
              <a:lnSpc>
                <a:spcPct val="100000"/>
              </a:lnSpc>
              <a:spcBef>
                <a:spcPct val="0"/>
              </a:spcBef>
              <a:spcAft>
                <a:spcPct val="0"/>
              </a:spcAft>
              <a:buClrTx/>
              <a:buSzTx/>
              <a:buFontTx/>
              <a:buNone/>
              <a:tabLst/>
              <a:defRPr/>
            </a:pPr>
            <a:r>
              <a:rPr kumimoji="0" lang="en-US" altLang="en-US" sz="2400" b="0" i="0" u="none" strike="noStrike" kern="1200" cap="none" spc="0" normalizeH="0" baseline="0" noProof="0" dirty="0">
                <a:ln>
                  <a:noFill/>
                </a:ln>
                <a:solidFill>
                  <a:srgbClr val="FF0000"/>
                </a:solidFill>
                <a:effectLst/>
                <a:uLnTx/>
                <a:uFillTx/>
                <a:latin typeface="Arial" panose="020B0604020202020204" pitchFamily="34" charset="0"/>
                <a:ea typeface="MS PGothic" panose="020B0600070205080204" pitchFamily="34" charset="-128"/>
                <a:cs typeface="+mn-cs"/>
              </a:rPr>
              <a:t>RH</a:t>
            </a:r>
          </a:p>
        </p:txBody>
      </p:sp>
      <p:sp>
        <p:nvSpPr>
          <p:cNvPr id="63498" name="TextBox 2">
            <a:extLst>
              <a:ext uri="{FF2B5EF4-FFF2-40B4-BE49-F238E27FC236}">
                <a16:creationId xmlns:a16="http://schemas.microsoft.com/office/drawing/2014/main" id="{4250DA54-7088-4D1E-8516-E71B21F82993}"/>
              </a:ext>
            </a:extLst>
          </p:cNvPr>
          <p:cNvSpPr txBox="1">
            <a:spLocks noChangeArrowheads="1"/>
          </p:cNvSpPr>
          <p:nvPr/>
        </p:nvSpPr>
        <p:spPr bwMode="auto">
          <a:xfrm>
            <a:off x="7634491" y="2801937"/>
            <a:ext cx="595312"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spcAft>
                <a:spcPts val="600"/>
              </a:spcAft>
              <a:buClr>
                <a:srgbClr val="000000"/>
              </a:buClr>
              <a:buChar char="•"/>
              <a:defRPr sz="3200">
                <a:solidFill>
                  <a:srgbClr val="002B5E"/>
                </a:solidFill>
                <a:latin typeface="Calisto MT" panose="02040603050505030304" pitchFamily="18" charset="0"/>
                <a:ea typeface="MS PGothic" panose="020B0600070205080204" pitchFamily="34" charset="-128"/>
              </a:defRPr>
            </a:lvl1pPr>
            <a:lvl2pPr marL="742950" indent="-285750">
              <a:spcBef>
                <a:spcPct val="20000"/>
              </a:spcBef>
              <a:spcAft>
                <a:spcPts val="1200"/>
              </a:spcAft>
              <a:buClr>
                <a:srgbClr val="000000"/>
              </a:buClr>
              <a:buChar char="–"/>
              <a:defRPr sz="2800">
                <a:solidFill>
                  <a:srgbClr val="002B5E"/>
                </a:solidFill>
                <a:latin typeface="Calisto MT" panose="02040603050505030304" pitchFamily="18" charset="0"/>
                <a:ea typeface="MS PGothic" panose="020B0600070205080204" pitchFamily="34" charset="-128"/>
              </a:defRPr>
            </a:lvl2pPr>
            <a:lvl3pPr marL="1143000" indent="-228600">
              <a:spcBef>
                <a:spcPct val="20000"/>
              </a:spcBef>
              <a:spcAft>
                <a:spcPts val="1200"/>
              </a:spcAft>
              <a:buClr>
                <a:srgbClr val="000000"/>
              </a:buClr>
              <a:buChar char="•"/>
              <a:defRPr sz="2400">
                <a:solidFill>
                  <a:srgbClr val="002B5E"/>
                </a:solidFill>
                <a:latin typeface="Calisto MT" panose="02040603050505030304" pitchFamily="18" charset="0"/>
                <a:ea typeface="MS PGothic" panose="020B0600070205080204" pitchFamily="34" charset="-128"/>
              </a:defRPr>
            </a:lvl3pPr>
            <a:lvl4pPr marL="1600200" indent="-228600">
              <a:spcBef>
                <a:spcPct val="20000"/>
              </a:spcBef>
              <a:spcAft>
                <a:spcPts val="1200"/>
              </a:spcAft>
              <a:buClr>
                <a:srgbClr val="000000"/>
              </a:buClr>
              <a:buChar char="–"/>
              <a:defRPr sz="2000">
                <a:solidFill>
                  <a:srgbClr val="002B5E"/>
                </a:solidFill>
                <a:latin typeface="Calisto MT" panose="02040603050505030304" pitchFamily="18" charset="0"/>
                <a:ea typeface="MS PGothic" panose="020B0600070205080204" pitchFamily="34" charset="-128"/>
              </a:defRPr>
            </a:lvl4pPr>
            <a:lvl5pPr marL="2057400" indent="-228600">
              <a:spcBef>
                <a:spcPct val="20000"/>
              </a:spcBef>
              <a:spcAft>
                <a:spcPts val="1200"/>
              </a:spcAft>
              <a:buClr>
                <a:srgbClr val="000000"/>
              </a:buClr>
              <a:buChar char="»"/>
              <a:defRPr sz="2000">
                <a:solidFill>
                  <a:srgbClr val="002B5E"/>
                </a:solidFill>
                <a:latin typeface="Calisto MT" panose="02040603050505030304" pitchFamily="18" charset="0"/>
                <a:ea typeface="MS PGothic" panose="020B0600070205080204" pitchFamily="34" charset="-128"/>
              </a:defRPr>
            </a:lvl5pPr>
            <a:lvl6pPr marL="2514600" indent="-228600" eaLnBrk="0" fontAlgn="base" hangingPunct="0">
              <a:spcBef>
                <a:spcPct val="20000"/>
              </a:spcBef>
              <a:spcAft>
                <a:spcPts val="1200"/>
              </a:spcAft>
              <a:buClr>
                <a:srgbClr val="000000"/>
              </a:buClr>
              <a:buChar char="»"/>
              <a:defRPr sz="2000">
                <a:solidFill>
                  <a:srgbClr val="002B5E"/>
                </a:solidFill>
                <a:latin typeface="Calisto MT" panose="02040603050505030304" pitchFamily="18" charset="0"/>
                <a:ea typeface="MS PGothic" panose="020B0600070205080204" pitchFamily="34" charset="-128"/>
              </a:defRPr>
            </a:lvl6pPr>
            <a:lvl7pPr marL="2971800" indent="-228600" eaLnBrk="0" fontAlgn="base" hangingPunct="0">
              <a:spcBef>
                <a:spcPct val="20000"/>
              </a:spcBef>
              <a:spcAft>
                <a:spcPts val="1200"/>
              </a:spcAft>
              <a:buClr>
                <a:srgbClr val="000000"/>
              </a:buClr>
              <a:buChar char="»"/>
              <a:defRPr sz="2000">
                <a:solidFill>
                  <a:srgbClr val="002B5E"/>
                </a:solidFill>
                <a:latin typeface="Calisto MT" panose="02040603050505030304" pitchFamily="18" charset="0"/>
                <a:ea typeface="MS PGothic" panose="020B0600070205080204" pitchFamily="34" charset="-128"/>
              </a:defRPr>
            </a:lvl7pPr>
            <a:lvl8pPr marL="3429000" indent="-228600" eaLnBrk="0" fontAlgn="base" hangingPunct="0">
              <a:spcBef>
                <a:spcPct val="20000"/>
              </a:spcBef>
              <a:spcAft>
                <a:spcPts val="1200"/>
              </a:spcAft>
              <a:buClr>
                <a:srgbClr val="000000"/>
              </a:buClr>
              <a:buChar char="»"/>
              <a:defRPr sz="2000">
                <a:solidFill>
                  <a:srgbClr val="002B5E"/>
                </a:solidFill>
                <a:latin typeface="Calisto MT" panose="02040603050505030304" pitchFamily="18" charset="0"/>
                <a:ea typeface="MS PGothic" panose="020B0600070205080204" pitchFamily="34" charset="-128"/>
              </a:defRPr>
            </a:lvl8pPr>
            <a:lvl9pPr marL="3886200" indent="-228600" eaLnBrk="0" fontAlgn="base" hangingPunct="0">
              <a:spcBef>
                <a:spcPct val="20000"/>
              </a:spcBef>
              <a:spcAft>
                <a:spcPts val="1200"/>
              </a:spcAft>
              <a:buClr>
                <a:srgbClr val="000000"/>
              </a:buClr>
              <a:buChar char="»"/>
              <a:defRPr sz="2000">
                <a:solidFill>
                  <a:srgbClr val="002B5E"/>
                </a:solidFill>
                <a:latin typeface="Calisto MT" panose="02040603050505030304" pitchFamily="18" charset="0"/>
                <a:ea typeface="MS PGothic" panose="020B0600070205080204" pitchFamily="34" charset="-128"/>
              </a:defRPr>
            </a:lvl9pPr>
          </a:lstStyle>
          <a:p>
            <a:pPr marL="0" marR="0" lvl="0" indent="0" algn="l" defTabSz="457200" rtl="0" eaLnBrk="1" fontAlgn="auto" latinLnBrk="0" hangingPunct="1">
              <a:lnSpc>
                <a:spcPct val="100000"/>
              </a:lnSpc>
              <a:spcBef>
                <a:spcPct val="0"/>
              </a:spcBef>
              <a:spcAft>
                <a:spcPct val="0"/>
              </a:spcAft>
              <a:buClrTx/>
              <a:buSzTx/>
              <a:buFontTx/>
              <a:buNone/>
              <a:tabLst/>
              <a:defRPr/>
            </a:pPr>
            <a:r>
              <a:rPr kumimoji="0" lang="en-US" altLang="en-US" sz="2400" b="1" i="0" u="none" strike="noStrike" kern="1200" cap="none" spc="0" normalizeH="0" baseline="0" noProof="0" dirty="0">
                <a:ln>
                  <a:noFill/>
                </a:ln>
                <a:solidFill>
                  <a:srgbClr val="3399FF"/>
                </a:solidFill>
                <a:effectLst/>
                <a:uLnTx/>
                <a:uFillTx/>
                <a:latin typeface="Arial" panose="020B0604020202020204" pitchFamily="34" charset="0"/>
                <a:ea typeface="MS PGothic" panose="020B0600070205080204" pitchFamily="34" charset="-128"/>
                <a:cs typeface="+mn-cs"/>
              </a:rPr>
              <a:t>LH</a:t>
            </a:r>
          </a:p>
        </p:txBody>
      </p:sp>
      <p:sp>
        <p:nvSpPr>
          <p:cNvPr id="2" name="Date Placeholder 1">
            <a:extLst>
              <a:ext uri="{FF2B5EF4-FFF2-40B4-BE49-F238E27FC236}">
                <a16:creationId xmlns:a16="http://schemas.microsoft.com/office/drawing/2014/main" id="{1E2C4945-5FB0-437B-A1D4-E67CD45600C3}"/>
              </a:ext>
            </a:extLst>
          </p:cNvPr>
          <p:cNvSpPr>
            <a:spLocks noGrp="1"/>
          </p:cNvSpPr>
          <p:nvPr>
            <p:ph type="dt" sz="half" idx="10"/>
          </p:nvPr>
        </p:nvSpPr>
        <p:spPr/>
        <p:txBody>
          <a:bodyPr/>
          <a:lstStyle/>
          <a:p>
            <a:r>
              <a:rPr lang="en-US"/>
              <a:t>April 8, 2021</a:t>
            </a:r>
            <a:endParaRPr lang="en-US" dirty="0"/>
          </a:p>
        </p:txBody>
      </p:sp>
    </p:spTree>
    <p:extLst>
      <p:ext uri="{BB962C8B-B14F-4D97-AF65-F5344CB8AC3E}">
        <p14:creationId xmlns:p14="http://schemas.microsoft.com/office/powerpoint/2010/main" val="17561849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535D0352-9F67-466A-B2A1-E7ED761411DF}"/>
              </a:ext>
            </a:extLst>
          </p:cNvPr>
          <p:cNvPicPr>
            <a:picLocks noChangeAspect="1"/>
          </p:cNvPicPr>
          <p:nvPr/>
        </p:nvPicPr>
        <p:blipFill>
          <a:blip r:embed="rId2"/>
          <a:stretch>
            <a:fillRect/>
          </a:stretch>
        </p:blipFill>
        <p:spPr>
          <a:xfrm>
            <a:off x="5532781" y="0"/>
            <a:ext cx="4972050" cy="6595110"/>
          </a:xfrm>
          <a:prstGeom prst="rect">
            <a:avLst/>
          </a:prstGeom>
        </p:spPr>
      </p:pic>
      <p:sp>
        <p:nvSpPr>
          <p:cNvPr id="2" name="Oval 1">
            <a:extLst>
              <a:ext uri="{FF2B5EF4-FFF2-40B4-BE49-F238E27FC236}">
                <a16:creationId xmlns:a16="http://schemas.microsoft.com/office/drawing/2014/main" id="{83D70347-D016-42DD-8473-C339546BB166}"/>
              </a:ext>
            </a:extLst>
          </p:cNvPr>
          <p:cNvSpPr/>
          <p:nvPr/>
        </p:nvSpPr>
        <p:spPr>
          <a:xfrm>
            <a:off x="6686963" y="2971800"/>
            <a:ext cx="914400" cy="914400"/>
          </a:xfrm>
          <a:prstGeom prst="ellipse">
            <a:avLst/>
          </a:prstGeom>
          <a:noFill/>
          <a:ln w="63500">
            <a:solidFill>
              <a:schemeClr val="tx1"/>
            </a:solidFill>
            <a:prstDash val="sysDash"/>
            <a:extLst>
              <a:ext uri="{C807C97D-BFC1-408E-A445-0C87EB9F89A2}">
                <ask:lineSketchStyleProps xmlns:ask="http://schemas.microsoft.com/office/drawing/2018/sketchyshapes" sd="1219033472">
                  <a:custGeom>
                    <a:avLst/>
                    <a:gdLst>
                      <a:gd name="connsiteX0" fmla="*/ 0 w 914400"/>
                      <a:gd name="connsiteY0" fmla="*/ 457200 h 914400"/>
                      <a:gd name="connsiteX1" fmla="*/ 457200 w 914400"/>
                      <a:gd name="connsiteY1" fmla="*/ 0 h 914400"/>
                      <a:gd name="connsiteX2" fmla="*/ 914400 w 914400"/>
                      <a:gd name="connsiteY2" fmla="*/ 457200 h 914400"/>
                      <a:gd name="connsiteX3" fmla="*/ 457200 w 914400"/>
                      <a:gd name="connsiteY3" fmla="*/ 914400 h 914400"/>
                      <a:gd name="connsiteX4" fmla="*/ 0 w 914400"/>
                      <a:gd name="connsiteY4" fmla="*/ 45720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 h="914400" extrusionOk="0">
                        <a:moveTo>
                          <a:pt x="0" y="457200"/>
                        </a:moveTo>
                        <a:cubicBezTo>
                          <a:pt x="-24975" y="189290"/>
                          <a:pt x="160034" y="16762"/>
                          <a:pt x="457200" y="0"/>
                        </a:cubicBezTo>
                        <a:cubicBezTo>
                          <a:pt x="724858" y="3190"/>
                          <a:pt x="867590" y="206183"/>
                          <a:pt x="914400" y="457200"/>
                        </a:cubicBezTo>
                        <a:cubicBezTo>
                          <a:pt x="880043" y="743256"/>
                          <a:pt x="703588" y="948213"/>
                          <a:pt x="457200" y="914400"/>
                        </a:cubicBezTo>
                        <a:cubicBezTo>
                          <a:pt x="151394" y="885238"/>
                          <a:pt x="42345" y="729938"/>
                          <a:pt x="0" y="457200"/>
                        </a:cubicBezTo>
                        <a:close/>
                      </a:path>
                    </a:pathLst>
                  </a:custGeom>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Oval 2">
            <a:extLst>
              <a:ext uri="{FF2B5EF4-FFF2-40B4-BE49-F238E27FC236}">
                <a16:creationId xmlns:a16="http://schemas.microsoft.com/office/drawing/2014/main" id="{E59483B2-CE50-4F67-8452-A8F7DA578AC2}"/>
              </a:ext>
            </a:extLst>
          </p:cNvPr>
          <p:cNvSpPr/>
          <p:nvPr/>
        </p:nvSpPr>
        <p:spPr>
          <a:xfrm>
            <a:off x="7561606" y="2775857"/>
            <a:ext cx="914400" cy="653143"/>
          </a:xfrm>
          <a:prstGeom prst="ellipse">
            <a:avLst/>
          </a:prstGeom>
          <a:noFill/>
          <a:ln w="63500">
            <a:solidFill>
              <a:srgbClr val="00B05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a:extLst>
              <a:ext uri="{FF2B5EF4-FFF2-40B4-BE49-F238E27FC236}">
                <a16:creationId xmlns:a16="http://schemas.microsoft.com/office/drawing/2014/main" id="{89CC7767-CE7B-4334-B57F-65D08C05B839}"/>
              </a:ext>
            </a:extLst>
          </p:cNvPr>
          <p:cNvSpPr/>
          <p:nvPr/>
        </p:nvSpPr>
        <p:spPr>
          <a:xfrm>
            <a:off x="6265734" y="1502229"/>
            <a:ext cx="914400" cy="914400"/>
          </a:xfrm>
          <a:prstGeom prst="ellipse">
            <a:avLst/>
          </a:prstGeom>
          <a:noFill/>
          <a:ln w="63500">
            <a:solidFill>
              <a:srgbClr val="F022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a:extLst>
              <a:ext uri="{FF2B5EF4-FFF2-40B4-BE49-F238E27FC236}">
                <a16:creationId xmlns:a16="http://schemas.microsoft.com/office/drawing/2014/main" id="{DAFD75EF-E806-445E-9632-2455D953B8F7}"/>
              </a:ext>
            </a:extLst>
          </p:cNvPr>
          <p:cNvSpPr/>
          <p:nvPr/>
        </p:nvSpPr>
        <p:spPr>
          <a:xfrm>
            <a:off x="8935101" y="1502229"/>
            <a:ext cx="914400" cy="914400"/>
          </a:xfrm>
          <a:prstGeom prst="ellipse">
            <a:avLst/>
          </a:prstGeom>
          <a:noFill/>
          <a:ln w="63500">
            <a:solidFill>
              <a:srgbClr val="F022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0FE3D594-1182-4EF7-A4D0-D8E00EAB7FBE}"/>
              </a:ext>
            </a:extLst>
          </p:cNvPr>
          <p:cNvSpPr txBox="1"/>
          <p:nvPr/>
        </p:nvSpPr>
        <p:spPr>
          <a:xfrm>
            <a:off x="314237" y="1502229"/>
            <a:ext cx="4684616" cy="4893647"/>
          </a:xfrm>
          <a:prstGeom prst="rect">
            <a:avLst/>
          </a:prstGeom>
          <a:noFill/>
        </p:spPr>
        <p:txBody>
          <a:bodyPr wrap="none" rtlCol="0">
            <a:spAutoFit/>
          </a:bodyPr>
          <a:lstStyle/>
          <a:p>
            <a:r>
              <a:rPr lang="en-US" sz="2400" dirty="0"/>
              <a:t>Sounds</a:t>
            </a:r>
            <a:r>
              <a:rPr lang="en-US" dirty="0"/>
              <a:t> </a:t>
            </a:r>
            <a:r>
              <a:rPr lang="en-US" sz="2400" dirty="0"/>
              <a:t>come in from all around us </a:t>
            </a:r>
          </a:p>
          <a:p>
            <a:r>
              <a:rPr lang="en-US" sz="2400" dirty="0"/>
              <a:t>into our ears</a:t>
            </a:r>
          </a:p>
          <a:p>
            <a:endParaRPr lang="en-US" sz="2400" dirty="0"/>
          </a:p>
          <a:p>
            <a:endParaRPr lang="en-US" sz="2400" dirty="0"/>
          </a:p>
          <a:p>
            <a:r>
              <a:rPr lang="en-US" sz="2400" dirty="0"/>
              <a:t>Sounds are coded first in the </a:t>
            </a:r>
          </a:p>
          <a:p>
            <a:r>
              <a:rPr lang="en-US" sz="2400" dirty="0"/>
              <a:t>inner ear – the cochlea</a:t>
            </a:r>
          </a:p>
          <a:p>
            <a:endParaRPr lang="en-US" sz="2400" dirty="0"/>
          </a:p>
          <a:p>
            <a:r>
              <a:rPr lang="en-US" sz="2400" dirty="0">
                <a:solidFill>
                  <a:srgbClr val="00B050"/>
                </a:solidFill>
              </a:rPr>
              <a:t>Sounds from the left and right ears</a:t>
            </a:r>
          </a:p>
          <a:p>
            <a:r>
              <a:rPr lang="en-US" sz="2400" dirty="0">
                <a:solidFill>
                  <a:srgbClr val="00B050"/>
                </a:solidFill>
              </a:rPr>
              <a:t>are combined and integrated in the </a:t>
            </a:r>
          </a:p>
          <a:p>
            <a:r>
              <a:rPr lang="en-US" sz="2400" dirty="0">
                <a:solidFill>
                  <a:srgbClr val="00B050"/>
                </a:solidFill>
              </a:rPr>
              <a:t>auditory brainstem</a:t>
            </a:r>
          </a:p>
          <a:p>
            <a:endParaRPr lang="en-US" sz="2400" dirty="0">
              <a:solidFill>
                <a:srgbClr val="00B050"/>
              </a:solidFill>
            </a:endParaRPr>
          </a:p>
          <a:p>
            <a:r>
              <a:rPr lang="en-US" sz="2400" dirty="0">
                <a:solidFill>
                  <a:srgbClr val="EB0515"/>
                </a:solidFill>
              </a:rPr>
              <a:t>The final neural signal arrives in the </a:t>
            </a:r>
          </a:p>
          <a:p>
            <a:r>
              <a:rPr lang="en-US" sz="2400" dirty="0">
                <a:solidFill>
                  <a:srgbClr val="EB0515"/>
                </a:solidFill>
              </a:rPr>
              <a:t>cortex on the left and right sides</a:t>
            </a:r>
          </a:p>
        </p:txBody>
      </p:sp>
      <p:cxnSp>
        <p:nvCxnSpPr>
          <p:cNvPr id="9" name="Straight Arrow Connector 8">
            <a:extLst>
              <a:ext uri="{FF2B5EF4-FFF2-40B4-BE49-F238E27FC236}">
                <a16:creationId xmlns:a16="http://schemas.microsoft.com/office/drawing/2014/main" id="{2E31A10B-376A-47D9-891D-E885C4A173AC}"/>
              </a:ext>
            </a:extLst>
          </p:cNvPr>
          <p:cNvCxnSpPr>
            <a:cxnSpLocks/>
          </p:cNvCxnSpPr>
          <p:nvPr/>
        </p:nvCxnSpPr>
        <p:spPr>
          <a:xfrm>
            <a:off x="2342499" y="2123268"/>
            <a:ext cx="3469821" cy="1305732"/>
          </a:xfrm>
          <a:prstGeom prst="straightConnector1">
            <a:avLst/>
          </a:prstGeom>
          <a:ln w="63500">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855357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5" grpId="0" animBg="1"/>
      <p:bldP spid="6"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Title 1">
            <a:extLst>
              <a:ext uri="{FF2B5EF4-FFF2-40B4-BE49-F238E27FC236}">
                <a16:creationId xmlns:a16="http://schemas.microsoft.com/office/drawing/2014/main" id="{018F829C-DAB3-4C87-B700-1B85AB8DA062}"/>
              </a:ext>
            </a:extLst>
          </p:cNvPr>
          <p:cNvSpPr>
            <a:spLocks noGrp="1" noChangeArrowheads="1"/>
          </p:cNvSpPr>
          <p:nvPr>
            <p:ph type="title"/>
          </p:nvPr>
        </p:nvSpPr>
        <p:spPr>
          <a:xfrm>
            <a:off x="1447440" y="139701"/>
            <a:ext cx="10018713" cy="1752599"/>
          </a:xfrm>
        </p:spPr>
        <p:txBody>
          <a:bodyPr/>
          <a:lstStyle/>
          <a:p>
            <a:pPr eaLnBrk="1" hangingPunct="1"/>
            <a:r>
              <a:rPr lang="en-US" altLang="en-US" dirty="0"/>
              <a:t>Listeners produce one of 4 patterns</a:t>
            </a:r>
          </a:p>
        </p:txBody>
      </p:sp>
      <p:sp>
        <p:nvSpPr>
          <p:cNvPr id="2" name="Content Placeholder 2">
            <a:extLst>
              <a:ext uri="{FF2B5EF4-FFF2-40B4-BE49-F238E27FC236}">
                <a16:creationId xmlns:a16="http://schemas.microsoft.com/office/drawing/2014/main" id="{481E9F9D-934B-4275-9117-CBD44142EF4B}"/>
              </a:ext>
            </a:extLst>
          </p:cNvPr>
          <p:cNvSpPr>
            <a:spLocks noGrp="1"/>
          </p:cNvSpPr>
          <p:nvPr>
            <p:ph sz="half" idx="1"/>
          </p:nvPr>
        </p:nvSpPr>
        <p:spPr>
          <a:xfrm>
            <a:off x="418740" y="1892300"/>
            <a:ext cx="5993490" cy="4022523"/>
          </a:xfrm>
        </p:spPr>
        <p:txBody>
          <a:bodyPr>
            <a:normAutofit/>
          </a:bodyPr>
          <a:lstStyle/>
          <a:p>
            <a:pPr eaLnBrk="1" hangingPunct="1">
              <a:defRPr/>
            </a:pPr>
            <a:r>
              <a:rPr lang="en-US" sz="1600" b="1" dirty="0">
                <a:ea typeface="+mn-ea"/>
              </a:rPr>
              <a:t>WNL</a:t>
            </a:r>
          </a:p>
          <a:p>
            <a:pPr lvl="1">
              <a:defRPr/>
            </a:pPr>
            <a:r>
              <a:rPr lang="en-US" sz="2000" dirty="0">
                <a:ea typeface="+mn-ea"/>
              </a:rPr>
              <a:t>Normal performance in both ears, small asymmetry</a:t>
            </a:r>
          </a:p>
          <a:p>
            <a:pPr>
              <a:defRPr/>
            </a:pPr>
            <a:r>
              <a:rPr lang="en-US" sz="1600" b="1" dirty="0">
                <a:solidFill>
                  <a:srgbClr val="FF0000"/>
                </a:solidFill>
                <a:ea typeface="+mn-ea"/>
              </a:rPr>
              <a:t>DICHOTIC DYSAUDIA</a:t>
            </a:r>
          </a:p>
          <a:p>
            <a:pPr lvl="1">
              <a:defRPr/>
            </a:pPr>
            <a:r>
              <a:rPr lang="en-US" sz="2000" dirty="0">
                <a:ea typeface="+mn-ea"/>
              </a:rPr>
              <a:t>Low performance in both ears, small asymmetry</a:t>
            </a:r>
          </a:p>
          <a:p>
            <a:pPr>
              <a:defRPr/>
            </a:pPr>
            <a:r>
              <a:rPr lang="en-US" sz="1600" b="1" dirty="0">
                <a:solidFill>
                  <a:srgbClr val="00B0F0"/>
                </a:solidFill>
                <a:ea typeface="+mn-ea"/>
              </a:rPr>
              <a:t>AMBLYAUDIA</a:t>
            </a:r>
          </a:p>
          <a:p>
            <a:pPr lvl="1">
              <a:defRPr/>
            </a:pPr>
            <a:r>
              <a:rPr lang="en-US" sz="2200" dirty="0">
                <a:ea typeface="+mn-ea"/>
              </a:rPr>
              <a:t>Normal performance in dominant ear, low performance in non-dominant ear, large asymmetry</a:t>
            </a:r>
          </a:p>
          <a:p>
            <a:pPr eaLnBrk="1" hangingPunct="1">
              <a:defRPr/>
            </a:pPr>
            <a:r>
              <a:rPr lang="en-US" sz="1600" b="1" dirty="0">
                <a:solidFill>
                  <a:srgbClr val="7030A0"/>
                </a:solidFill>
                <a:ea typeface="+mn-ea"/>
              </a:rPr>
              <a:t>AMBLYAUDIA PLUS</a:t>
            </a:r>
          </a:p>
          <a:p>
            <a:pPr lvl="1" eaLnBrk="1" hangingPunct="1">
              <a:defRPr/>
            </a:pPr>
            <a:r>
              <a:rPr lang="en-US" sz="2400" dirty="0">
                <a:ea typeface="+mn-ea"/>
              </a:rPr>
              <a:t>Low performance in both ears, large asymmetry</a:t>
            </a:r>
          </a:p>
          <a:p>
            <a:pPr eaLnBrk="1" hangingPunct="1">
              <a:defRPr/>
            </a:pPr>
            <a:endParaRPr lang="en-US" sz="1600" dirty="0">
              <a:ea typeface="+mn-ea"/>
            </a:endParaRPr>
          </a:p>
        </p:txBody>
      </p:sp>
      <p:pic>
        <p:nvPicPr>
          <p:cNvPr id="90116" name="Content Placeholder 4">
            <a:extLst>
              <a:ext uri="{FF2B5EF4-FFF2-40B4-BE49-F238E27FC236}">
                <a16:creationId xmlns:a16="http://schemas.microsoft.com/office/drawing/2014/main" id="{A4C40578-9EF1-440B-80B8-15F8CE88988E}"/>
              </a:ext>
            </a:extLst>
          </p:cNvPr>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6918870" y="2139563"/>
            <a:ext cx="4936234" cy="3576484"/>
          </a:xfrm>
        </p:spPr>
      </p:pic>
      <p:sp>
        <p:nvSpPr>
          <p:cNvPr id="90118" name="Footer Placeholder 4">
            <a:extLst>
              <a:ext uri="{FF2B5EF4-FFF2-40B4-BE49-F238E27FC236}">
                <a16:creationId xmlns:a16="http://schemas.microsoft.com/office/drawing/2014/main" id="{19C91C03-FD26-4E1B-A462-13AD3A5682AB}"/>
              </a:ext>
            </a:extLst>
          </p:cNvPr>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spcAft>
                <a:spcPts val="600"/>
              </a:spcAft>
              <a:buClr>
                <a:srgbClr val="000000"/>
              </a:buClr>
              <a:buChar char="•"/>
              <a:defRPr sz="3200">
                <a:solidFill>
                  <a:srgbClr val="002B5E"/>
                </a:solidFill>
                <a:latin typeface="Calisto MT" panose="02040603050505030304" pitchFamily="18" charset="0"/>
                <a:ea typeface="MS PGothic" panose="020B0600070205080204" pitchFamily="34" charset="-128"/>
              </a:defRPr>
            </a:lvl1pPr>
            <a:lvl2pPr marL="742950" indent="-285750">
              <a:spcBef>
                <a:spcPct val="20000"/>
              </a:spcBef>
              <a:spcAft>
                <a:spcPts val="1200"/>
              </a:spcAft>
              <a:buClr>
                <a:srgbClr val="000000"/>
              </a:buClr>
              <a:buChar char="–"/>
              <a:defRPr sz="2800">
                <a:solidFill>
                  <a:srgbClr val="002B5E"/>
                </a:solidFill>
                <a:latin typeface="Calisto MT" panose="02040603050505030304" pitchFamily="18" charset="0"/>
                <a:ea typeface="MS PGothic" panose="020B0600070205080204" pitchFamily="34" charset="-128"/>
              </a:defRPr>
            </a:lvl2pPr>
            <a:lvl3pPr marL="1143000" indent="-228600">
              <a:spcBef>
                <a:spcPct val="20000"/>
              </a:spcBef>
              <a:spcAft>
                <a:spcPts val="1200"/>
              </a:spcAft>
              <a:buClr>
                <a:srgbClr val="000000"/>
              </a:buClr>
              <a:buChar char="•"/>
              <a:defRPr sz="2400">
                <a:solidFill>
                  <a:srgbClr val="002B5E"/>
                </a:solidFill>
                <a:latin typeface="Calisto MT" panose="02040603050505030304" pitchFamily="18" charset="0"/>
                <a:ea typeface="MS PGothic" panose="020B0600070205080204" pitchFamily="34" charset="-128"/>
              </a:defRPr>
            </a:lvl3pPr>
            <a:lvl4pPr marL="1600200" indent="-228600">
              <a:spcBef>
                <a:spcPct val="20000"/>
              </a:spcBef>
              <a:spcAft>
                <a:spcPts val="1200"/>
              </a:spcAft>
              <a:buClr>
                <a:srgbClr val="000000"/>
              </a:buClr>
              <a:buChar char="–"/>
              <a:defRPr sz="2000">
                <a:solidFill>
                  <a:srgbClr val="002B5E"/>
                </a:solidFill>
                <a:latin typeface="Calisto MT" panose="02040603050505030304" pitchFamily="18" charset="0"/>
                <a:ea typeface="MS PGothic" panose="020B0600070205080204" pitchFamily="34" charset="-128"/>
              </a:defRPr>
            </a:lvl4pPr>
            <a:lvl5pPr marL="2057400" indent="-228600">
              <a:spcBef>
                <a:spcPct val="20000"/>
              </a:spcBef>
              <a:spcAft>
                <a:spcPts val="1200"/>
              </a:spcAft>
              <a:buClr>
                <a:srgbClr val="000000"/>
              </a:buClr>
              <a:buChar char="»"/>
              <a:defRPr sz="2000">
                <a:solidFill>
                  <a:srgbClr val="002B5E"/>
                </a:solidFill>
                <a:latin typeface="Calisto MT" panose="02040603050505030304" pitchFamily="18" charset="0"/>
                <a:ea typeface="MS PGothic" panose="020B0600070205080204" pitchFamily="34" charset="-128"/>
              </a:defRPr>
            </a:lvl5pPr>
            <a:lvl6pPr marL="2514600" indent="-228600" eaLnBrk="0" fontAlgn="base" hangingPunct="0">
              <a:spcBef>
                <a:spcPct val="20000"/>
              </a:spcBef>
              <a:spcAft>
                <a:spcPts val="1200"/>
              </a:spcAft>
              <a:buClr>
                <a:srgbClr val="000000"/>
              </a:buClr>
              <a:buChar char="»"/>
              <a:defRPr sz="2000">
                <a:solidFill>
                  <a:srgbClr val="002B5E"/>
                </a:solidFill>
                <a:latin typeface="Calisto MT" panose="02040603050505030304" pitchFamily="18" charset="0"/>
                <a:ea typeface="MS PGothic" panose="020B0600070205080204" pitchFamily="34" charset="-128"/>
              </a:defRPr>
            </a:lvl6pPr>
            <a:lvl7pPr marL="2971800" indent="-228600" eaLnBrk="0" fontAlgn="base" hangingPunct="0">
              <a:spcBef>
                <a:spcPct val="20000"/>
              </a:spcBef>
              <a:spcAft>
                <a:spcPts val="1200"/>
              </a:spcAft>
              <a:buClr>
                <a:srgbClr val="000000"/>
              </a:buClr>
              <a:buChar char="»"/>
              <a:defRPr sz="2000">
                <a:solidFill>
                  <a:srgbClr val="002B5E"/>
                </a:solidFill>
                <a:latin typeface="Calisto MT" panose="02040603050505030304" pitchFamily="18" charset="0"/>
                <a:ea typeface="MS PGothic" panose="020B0600070205080204" pitchFamily="34" charset="-128"/>
              </a:defRPr>
            </a:lvl7pPr>
            <a:lvl8pPr marL="3429000" indent="-228600" eaLnBrk="0" fontAlgn="base" hangingPunct="0">
              <a:spcBef>
                <a:spcPct val="20000"/>
              </a:spcBef>
              <a:spcAft>
                <a:spcPts val="1200"/>
              </a:spcAft>
              <a:buClr>
                <a:srgbClr val="000000"/>
              </a:buClr>
              <a:buChar char="»"/>
              <a:defRPr sz="2000">
                <a:solidFill>
                  <a:srgbClr val="002B5E"/>
                </a:solidFill>
                <a:latin typeface="Calisto MT" panose="02040603050505030304" pitchFamily="18" charset="0"/>
                <a:ea typeface="MS PGothic" panose="020B0600070205080204" pitchFamily="34" charset="-128"/>
              </a:defRPr>
            </a:lvl8pPr>
            <a:lvl9pPr marL="3886200" indent="-228600" eaLnBrk="0" fontAlgn="base" hangingPunct="0">
              <a:spcBef>
                <a:spcPct val="20000"/>
              </a:spcBef>
              <a:spcAft>
                <a:spcPts val="1200"/>
              </a:spcAft>
              <a:buClr>
                <a:srgbClr val="000000"/>
              </a:buClr>
              <a:buChar char="»"/>
              <a:defRPr sz="2000">
                <a:solidFill>
                  <a:srgbClr val="002B5E"/>
                </a:solidFill>
                <a:latin typeface="Calisto MT" panose="02040603050505030304" pitchFamily="18" charset="0"/>
                <a:ea typeface="MS PGothic" panose="020B0600070205080204" pitchFamily="34" charset="-128"/>
              </a:defRPr>
            </a:lvl9pPr>
          </a:lstStyle>
          <a:p>
            <a:pPr marL="0" marR="0" lvl="0" indent="0" algn="l" defTabSz="457200" rtl="0" eaLnBrk="1" fontAlgn="auto" latinLnBrk="0" hangingPunct="1">
              <a:lnSpc>
                <a:spcPct val="100000"/>
              </a:lnSpc>
              <a:spcBef>
                <a:spcPct val="0"/>
              </a:spcBef>
              <a:spcAft>
                <a:spcPct val="0"/>
              </a:spcAft>
              <a:buClrTx/>
              <a:buSzTx/>
              <a:buFontTx/>
              <a:buNone/>
              <a:tabLst/>
              <a:defRPr/>
            </a:pPr>
            <a:r>
              <a:rPr kumimoji="0" lang="en-US" altLang="en-US" sz="1800" b="0" i="0" u="none" strike="noStrike" kern="1200" cap="none" spc="0" normalizeH="0" baseline="0" noProof="0" dirty="0">
                <a:ln>
                  <a:noFill/>
                </a:ln>
                <a:solidFill>
                  <a:schemeClr val="bg1">
                    <a:lumMod val="50000"/>
                  </a:schemeClr>
                </a:solidFill>
                <a:effectLst/>
                <a:uLnTx/>
                <a:uFillTx/>
                <a:latin typeface="Corbel" panose="020B0503020204020204" pitchFamily="34" charset="0"/>
              </a:rPr>
              <a:t>FIT-SPH Webinar Series</a:t>
            </a:r>
          </a:p>
        </p:txBody>
      </p:sp>
      <p:sp>
        <p:nvSpPr>
          <p:cNvPr id="15" name="Oval 5">
            <a:extLst>
              <a:ext uri="{FF2B5EF4-FFF2-40B4-BE49-F238E27FC236}">
                <a16:creationId xmlns:a16="http://schemas.microsoft.com/office/drawing/2014/main" id="{BF0A1D17-725D-42E5-883E-4052F2171A86}"/>
              </a:ext>
            </a:extLst>
          </p:cNvPr>
          <p:cNvSpPr>
            <a:spLocks noChangeArrowheads="1"/>
          </p:cNvSpPr>
          <p:nvPr/>
        </p:nvSpPr>
        <p:spPr bwMode="auto">
          <a:xfrm>
            <a:off x="7563926" y="2560676"/>
            <a:ext cx="1000237" cy="2807102"/>
          </a:xfrm>
          <a:prstGeom prst="ellipse">
            <a:avLst/>
          </a:prstGeom>
          <a:noFill/>
          <a:ln w="38100">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spcAft>
                <a:spcPts val="600"/>
              </a:spcAft>
              <a:buClr>
                <a:srgbClr val="000000"/>
              </a:buClr>
              <a:buChar char="•"/>
              <a:defRPr sz="3200">
                <a:solidFill>
                  <a:srgbClr val="002B5E"/>
                </a:solidFill>
                <a:latin typeface="Calisto MT" panose="02040603050505030304" pitchFamily="18" charset="0"/>
                <a:ea typeface="MS PGothic" panose="020B0600070205080204" pitchFamily="34" charset="-128"/>
              </a:defRPr>
            </a:lvl1pPr>
            <a:lvl2pPr marL="742950" indent="-285750">
              <a:spcBef>
                <a:spcPct val="20000"/>
              </a:spcBef>
              <a:spcAft>
                <a:spcPts val="1200"/>
              </a:spcAft>
              <a:buClr>
                <a:srgbClr val="000000"/>
              </a:buClr>
              <a:buChar char="–"/>
              <a:defRPr sz="2800">
                <a:solidFill>
                  <a:srgbClr val="002B5E"/>
                </a:solidFill>
                <a:latin typeface="Calisto MT" panose="02040603050505030304" pitchFamily="18" charset="0"/>
                <a:ea typeface="MS PGothic" panose="020B0600070205080204" pitchFamily="34" charset="-128"/>
              </a:defRPr>
            </a:lvl2pPr>
            <a:lvl3pPr marL="1143000" indent="-228600">
              <a:spcBef>
                <a:spcPct val="20000"/>
              </a:spcBef>
              <a:spcAft>
                <a:spcPts val="1200"/>
              </a:spcAft>
              <a:buClr>
                <a:srgbClr val="000000"/>
              </a:buClr>
              <a:buChar char="•"/>
              <a:defRPr sz="2400">
                <a:solidFill>
                  <a:srgbClr val="002B5E"/>
                </a:solidFill>
                <a:latin typeface="Calisto MT" panose="02040603050505030304" pitchFamily="18" charset="0"/>
                <a:ea typeface="MS PGothic" panose="020B0600070205080204" pitchFamily="34" charset="-128"/>
              </a:defRPr>
            </a:lvl3pPr>
            <a:lvl4pPr marL="1600200" indent="-228600">
              <a:spcBef>
                <a:spcPct val="20000"/>
              </a:spcBef>
              <a:spcAft>
                <a:spcPts val="1200"/>
              </a:spcAft>
              <a:buClr>
                <a:srgbClr val="000000"/>
              </a:buClr>
              <a:buChar char="–"/>
              <a:defRPr sz="2000">
                <a:solidFill>
                  <a:srgbClr val="002B5E"/>
                </a:solidFill>
                <a:latin typeface="Calisto MT" panose="02040603050505030304" pitchFamily="18" charset="0"/>
                <a:ea typeface="MS PGothic" panose="020B0600070205080204" pitchFamily="34" charset="-128"/>
              </a:defRPr>
            </a:lvl4pPr>
            <a:lvl5pPr marL="2057400" indent="-228600">
              <a:spcBef>
                <a:spcPct val="20000"/>
              </a:spcBef>
              <a:spcAft>
                <a:spcPts val="1200"/>
              </a:spcAft>
              <a:buClr>
                <a:srgbClr val="000000"/>
              </a:buClr>
              <a:buChar char="»"/>
              <a:defRPr sz="2000">
                <a:solidFill>
                  <a:srgbClr val="002B5E"/>
                </a:solidFill>
                <a:latin typeface="Calisto MT" panose="02040603050505030304" pitchFamily="18" charset="0"/>
                <a:ea typeface="MS PGothic" panose="020B0600070205080204" pitchFamily="34" charset="-128"/>
              </a:defRPr>
            </a:lvl5pPr>
            <a:lvl6pPr marL="2514600" indent="-228600" eaLnBrk="0" fontAlgn="base" hangingPunct="0">
              <a:spcBef>
                <a:spcPct val="20000"/>
              </a:spcBef>
              <a:spcAft>
                <a:spcPts val="1200"/>
              </a:spcAft>
              <a:buClr>
                <a:srgbClr val="000000"/>
              </a:buClr>
              <a:buChar char="»"/>
              <a:defRPr sz="2000">
                <a:solidFill>
                  <a:srgbClr val="002B5E"/>
                </a:solidFill>
                <a:latin typeface="Calisto MT" panose="02040603050505030304" pitchFamily="18" charset="0"/>
                <a:ea typeface="MS PGothic" panose="020B0600070205080204" pitchFamily="34" charset="-128"/>
              </a:defRPr>
            </a:lvl6pPr>
            <a:lvl7pPr marL="2971800" indent="-228600" eaLnBrk="0" fontAlgn="base" hangingPunct="0">
              <a:spcBef>
                <a:spcPct val="20000"/>
              </a:spcBef>
              <a:spcAft>
                <a:spcPts val="1200"/>
              </a:spcAft>
              <a:buClr>
                <a:srgbClr val="000000"/>
              </a:buClr>
              <a:buChar char="»"/>
              <a:defRPr sz="2000">
                <a:solidFill>
                  <a:srgbClr val="002B5E"/>
                </a:solidFill>
                <a:latin typeface="Calisto MT" panose="02040603050505030304" pitchFamily="18" charset="0"/>
                <a:ea typeface="MS PGothic" panose="020B0600070205080204" pitchFamily="34" charset="-128"/>
              </a:defRPr>
            </a:lvl7pPr>
            <a:lvl8pPr marL="3429000" indent="-228600" eaLnBrk="0" fontAlgn="base" hangingPunct="0">
              <a:spcBef>
                <a:spcPct val="20000"/>
              </a:spcBef>
              <a:spcAft>
                <a:spcPts val="1200"/>
              </a:spcAft>
              <a:buClr>
                <a:srgbClr val="000000"/>
              </a:buClr>
              <a:buChar char="»"/>
              <a:defRPr sz="2000">
                <a:solidFill>
                  <a:srgbClr val="002B5E"/>
                </a:solidFill>
                <a:latin typeface="Calisto MT" panose="02040603050505030304" pitchFamily="18" charset="0"/>
                <a:ea typeface="MS PGothic" panose="020B0600070205080204" pitchFamily="34" charset="-128"/>
              </a:defRPr>
            </a:lvl8pPr>
            <a:lvl9pPr marL="3886200" indent="-228600" eaLnBrk="0" fontAlgn="base" hangingPunct="0">
              <a:spcBef>
                <a:spcPct val="20000"/>
              </a:spcBef>
              <a:spcAft>
                <a:spcPts val="1200"/>
              </a:spcAft>
              <a:buClr>
                <a:srgbClr val="000000"/>
              </a:buClr>
              <a:buChar char="»"/>
              <a:defRPr sz="2000">
                <a:solidFill>
                  <a:srgbClr val="002B5E"/>
                </a:solidFill>
                <a:latin typeface="Calisto MT" panose="02040603050505030304" pitchFamily="18" charset="0"/>
                <a:ea typeface="MS PGothic" panose="020B0600070205080204" pitchFamily="34" charset="-128"/>
              </a:defRPr>
            </a:lvl9pPr>
          </a:lstStyle>
          <a:p>
            <a:pPr>
              <a:spcBef>
                <a:spcPct val="0"/>
              </a:spcBef>
              <a:spcAft>
                <a:spcPct val="0"/>
              </a:spcAft>
              <a:buClrTx/>
              <a:buFontTx/>
              <a:buNone/>
            </a:pPr>
            <a:endParaRPr lang="en-US" altLang="en-US" sz="2400">
              <a:solidFill>
                <a:schemeClr val="tx1"/>
              </a:solidFill>
              <a:latin typeface="Arial" panose="020B0604020202020204" pitchFamily="34" charset="0"/>
            </a:endParaRPr>
          </a:p>
        </p:txBody>
      </p:sp>
      <p:sp>
        <p:nvSpPr>
          <p:cNvPr id="19" name="Oval 5">
            <a:extLst>
              <a:ext uri="{FF2B5EF4-FFF2-40B4-BE49-F238E27FC236}">
                <a16:creationId xmlns:a16="http://schemas.microsoft.com/office/drawing/2014/main" id="{128A7F9A-7A62-400B-879C-39A1191C7E59}"/>
              </a:ext>
            </a:extLst>
          </p:cNvPr>
          <p:cNvSpPr>
            <a:spLocks noChangeArrowheads="1"/>
          </p:cNvSpPr>
          <p:nvPr/>
        </p:nvSpPr>
        <p:spPr bwMode="auto">
          <a:xfrm>
            <a:off x="8369319" y="2634109"/>
            <a:ext cx="1000237" cy="2807102"/>
          </a:xfrm>
          <a:prstGeom prst="ellipse">
            <a:avLst/>
          </a:prstGeom>
          <a:noFill/>
          <a:ln w="38100">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spcAft>
                <a:spcPts val="600"/>
              </a:spcAft>
              <a:buClr>
                <a:srgbClr val="000000"/>
              </a:buClr>
              <a:buChar char="•"/>
              <a:defRPr sz="3200">
                <a:solidFill>
                  <a:srgbClr val="002B5E"/>
                </a:solidFill>
                <a:latin typeface="Calisto MT" panose="02040603050505030304" pitchFamily="18" charset="0"/>
                <a:ea typeface="MS PGothic" panose="020B0600070205080204" pitchFamily="34" charset="-128"/>
              </a:defRPr>
            </a:lvl1pPr>
            <a:lvl2pPr marL="742950" indent="-285750">
              <a:spcBef>
                <a:spcPct val="20000"/>
              </a:spcBef>
              <a:spcAft>
                <a:spcPts val="1200"/>
              </a:spcAft>
              <a:buClr>
                <a:srgbClr val="000000"/>
              </a:buClr>
              <a:buChar char="–"/>
              <a:defRPr sz="2800">
                <a:solidFill>
                  <a:srgbClr val="002B5E"/>
                </a:solidFill>
                <a:latin typeface="Calisto MT" panose="02040603050505030304" pitchFamily="18" charset="0"/>
                <a:ea typeface="MS PGothic" panose="020B0600070205080204" pitchFamily="34" charset="-128"/>
              </a:defRPr>
            </a:lvl2pPr>
            <a:lvl3pPr marL="1143000" indent="-228600">
              <a:spcBef>
                <a:spcPct val="20000"/>
              </a:spcBef>
              <a:spcAft>
                <a:spcPts val="1200"/>
              </a:spcAft>
              <a:buClr>
                <a:srgbClr val="000000"/>
              </a:buClr>
              <a:buChar char="•"/>
              <a:defRPr sz="2400">
                <a:solidFill>
                  <a:srgbClr val="002B5E"/>
                </a:solidFill>
                <a:latin typeface="Calisto MT" panose="02040603050505030304" pitchFamily="18" charset="0"/>
                <a:ea typeface="MS PGothic" panose="020B0600070205080204" pitchFamily="34" charset="-128"/>
              </a:defRPr>
            </a:lvl3pPr>
            <a:lvl4pPr marL="1600200" indent="-228600">
              <a:spcBef>
                <a:spcPct val="20000"/>
              </a:spcBef>
              <a:spcAft>
                <a:spcPts val="1200"/>
              </a:spcAft>
              <a:buClr>
                <a:srgbClr val="000000"/>
              </a:buClr>
              <a:buChar char="–"/>
              <a:defRPr sz="2000">
                <a:solidFill>
                  <a:srgbClr val="002B5E"/>
                </a:solidFill>
                <a:latin typeface="Calisto MT" panose="02040603050505030304" pitchFamily="18" charset="0"/>
                <a:ea typeface="MS PGothic" panose="020B0600070205080204" pitchFamily="34" charset="-128"/>
              </a:defRPr>
            </a:lvl4pPr>
            <a:lvl5pPr marL="2057400" indent="-228600">
              <a:spcBef>
                <a:spcPct val="20000"/>
              </a:spcBef>
              <a:spcAft>
                <a:spcPts val="1200"/>
              </a:spcAft>
              <a:buClr>
                <a:srgbClr val="000000"/>
              </a:buClr>
              <a:buChar char="»"/>
              <a:defRPr sz="2000">
                <a:solidFill>
                  <a:srgbClr val="002B5E"/>
                </a:solidFill>
                <a:latin typeface="Calisto MT" panose="02040603050505030304" pitchFamily="18" charset="0"/>
                <a:ea typeface="MS PGothic" panose="020B0600070205080204" pitchFamily="34" charset="-128"/>
              </a:defRPr>
            </a:lvl5pPr>
            <a:lvl6pPr marL="2514600" indent="-228600" eaLnBrk="0" fontAlgn="base" hangingPunct="0">
              <a:spcBef>
                <a:spcPct val="20000"/>
              </a:spcBef>
              <a:spcAft>
                <a:spcPts val="1200"/>
              </a:spcAft>
              <a:buClr>
                <a:srgbClr val="000000"/>
              </a:buClr>
              <a:buChar char="»"/>
              <a:defRPr sz="2000">
                <a:solidFill>
                  <a:srgbClr val="002B5E"/>
                </a:solidFill>
                <a:latin typeface="Calisto MT" panose="02040603050505030304" pitchFamily="18" charset="0"/>
                <a:ea typeface="MS PGothic" panose="020B0600070205080204" pitchFamily="34" charset="-128"/>
              </a:defRPr>
            </a:lvl6pPr>
            <a:lvl7pPr marL="2971800" indent="-228600" eaLnBrk="0" fontAlgn="base" hangingPunct="0">
              <a:spcBef>
                <a:spcPct val="20000"/>
              </a:spcBef>
              <a:spcAft>
                <a:spcPts val="1200"/>
              </a:spcAft>
              <a:buClr>
                <a:srgbClr val="000000"/>
              </a:buClr>
              <a:buChar char="»"/>
              <a:defRPr sz="2000">
                <a:solidFill>
                  <a:srgbClr val="002B5E"/>
                </a:solidFill>
                <a:latin typeface="Calisto MT" panose="02040603050505030304" pitchFamily="18" charset="0"/>
                <a:ea typeface="MS PGothic" panose="020B0600070205080204" pitchFamily="34" charset="-128"/>
              </a:defRPr>
            </a:lvl7pPr>
            <a:lvl8pPr marL="3429000" indent="-228600" eaLnBrk="0" fontAlgn="base" hangingPunct="0">
              <a:spcBef>
                <a:spcPct val="20000"/>
              </a:spcBef>
              <a:spcAft>
                <a:spcPts val="1200"/>
              </a:spcAft>
              <a:buClr>
                <a:srgbClr val="000000"/>
              </a:buClr>
              <a:buChar char="»"/>
              <a:defRPr sz="2000">
                <a:solidFill>
                  <a:srgbClr val="002B5E"/>
                </a:solidFill>
                <a:latin typeface="Calisto MT" panose="02040603050505030304" pitchFamily="18" charset="0"/>
                <a:ea typeface="MS PGothic" panose="020B0600070205080204" pitchFamily="34" charset="-128"/>
              </a:defRPr>
            </a:lvl8pPr>
            <a:lvl9pPr marL="3886200" indent="-228600" eaLnBrk="0" fontAlgn="base" hangingPunct="0">
              <a:spcBef>
                <a:spcPct val="20000"/>
              </a:spcBef>
              <a:spcAft>
                <a:spcPts val="1200"/>
              </a:spcAft>
              <a:buClr>
                <a:srgbClr val="000000"/>
              </a:buClr>
              <a:buChar char="»"/>
              <a:defRPr sz="2000">
                <a:solidFill>
                  <a:srgbClr val="002B5E"/>
                </a:solidFill>
                <a:latin typeface="Calisto MT" panose="02040603050505030304" pitchFamily="18" charset="0"/>
                <a:ea typeface="MS PGothic" panose="020B0600070205080204" pitchFamily="34" charset="-128"/>
              </a:defRPr>
            </a:lvl9pPr>
          </a:lstStyle>
          <a:p>
            <a:pPr>
              <a:spcBef>
                <a:spcPct val="0"/>
              </a:spcBef>
              <a:spcAft>
                <a:spcPct val="0"/>
              </a:spcAft>
              <a:buClrTx/>
              <a:buFontTx/>
              <a:buNone/>
            </a:pPr>
            <a:endParaRPr lang="en-US" altLang="en-US" sz="2400">
              <a:solidFill>
                <a:schemeClr val="tx1"/>
              </a:solidFill>
              <a:latin typeface="Arial" panose="020B0604020202020204" pitchFamily="34" charset="0"/>
            </a:endParaRPr>
          </a:p>
        </p:txBody>
      </p:sp>
      <p:sp>
        <p:nvSpPr>
          <p:cNvPr id="20" name="Oval 5">
            <a:extLst>
              <a:ext uri="{FF2B5EF4-FFF2-40B4-BE49-F238E27FC236}">
                <a16:creationId xmlns:a16="http://schemas.microsoft.com/office/drawing/2014/main" id="{B43CC97C-94D4-4FEF-B73D-D7D7F787CC76}"/>
              </a:ext>
            </a:extLst>
          </p:cNvPr>
          <p:cNvSpPr>
            <a:spLocks noChangeArrowheads="1"/>
          </p:cNvSpPr>
          <p:nvPr/>
        </p:nvSpPr>
        <p:spPr bwMode="auto">
          <a:xfrm>
            <a:off x="9244080" y="2599563"/>
            <a:ext cx="1000237" cy="2807102"/>
          </a:xfrm>
          <a:prstGeom prst="ellipse">
            <a:avLst/>
          </a:prstGeom>
          <a:noFill/>
          <a:ln w="38100">
            <a:solidFill>
              <a:srgbClr val="00B0F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spcAft>
                <a:spcPts val="600"/>
              </a:spcAft>
              <a:buClr>
                <a:srgbClr val="000000"/>
              </a:buClr>
              <a:buChar char="•"/>
              <a:defRPr sz="3200">
                <a:solidFill>
                  <a:srgbClr val="002B5E"/>
                </a:solidFill>
                <a:latin typeface="Calisto MT" panose="02040603050505030304" pitchFamily="18" charset="0"/>
                <a:ea typeface="MS PGothic" panose="020B0600070205080204" pitchFamily="34" charset="-128"/>
              </a:defRPr>
            </a:lvl1pPr>
            <a:lvl2pPr marL="742950" indent="-285750">
              <a:spcBef>
                <a:spcPct val="20000"/>
              </a:spcBef>
              <a:spcAft>
                <a:spcPts val="1200"/>
              </a:spcAft>
              <a:buClr>
                <a:srgbClr val="000000"/>
              </a:buClr>
              <a:buChar char="–"/>
              <a:defRPr sz="2800">
                <a:solidFill>
                  <a:srgbClr val="002B5E"/>
                </a:solidFill>
                <a:latin typeface="Calisto MT" panose="02040603050505030304" pitchFamily="18" charset="0"/>
                <a:ea typeface="MS PGothic" panose="020B0600070205080204" pitchFamily="34" charset="-128"/>
              </a:defRPr>
            </a:lvl2pPr>
            <a:lvl3pPr marL="1143000" indent="-228600">
              <a:spcBef>
                <a:spcPct val="20000"/>
              </a:spcBef>
              <a:spcAft>
                <a:spcPts val="1200"/>
              </a:spcAft>
              <a:buClr>
                <a:srgbClr val="000000"/>
              </a:buClr>
              <a:buChar char="•"/>
              <a:defRPr sz="2400">
                <a:solidFill>
                  <a:srgbClr val="002B5E"/>
                </a:solidFill>
                <a:latin typeface="Calisto MT" panose="02040603050505030304" pitchFamily="18" charset="0"/>
                <a:ea typeface="MS PGothic" panose="020B0600070205080204" pitchFamily="34" charset="-128"/>
              </a:defRPr>
            </a:lvl3pPr>
            <a:lvl4pPr marL="1600200" indent="-228600">
              <a:spcBef>
                <a:spcPct val="20000"/>
              </a:spcBef>
              <a:spcAft>
                <a:spcPts val="1200"/>
              </a:spcAft>
              <a:buClr>
                <a:srgbClr val="000000"/>
              </a:buClr>
              <a:buChar char="–"/>
              <a:defRPr sz="2000">
                <a:solidFill>
                  <a:srgbClr val="002B5E"/>
                </a:solidFill>
                <a:latin typeface="Calisto MT" panose="02040603050505030304" pitchFamily="18" charset="0"/>
                <a:ea typeface="MS PGothic" panose="020B0600070205080204" pitchFamily="34" charset="-128"/>
              </a:defRPr>
            </a:lvl4pPr>
            <a:lvl5pPr marL="2057400" indent="-228600">
              <a:spcBef>
                <a:spcPct val="20000"/>
              </a:spcBef>
              <a:spcAft>
                <a:spcPts val="1200"/>
              </a:spcAft>
              <a:buClr>
                <a:srgbClr val="000000"/>
              </a:buClr>
              <a:buChar char="»"/>
              <a:defRPr sz="2000">
                <a:solidFill>
                  <a:srgbClr val="002B5E"/>
                </a:solidFill>
                <a:latin typeface="Calisto MT" panose="02040603050505030304" pitchFamily="18" charset="0"/>
                <a:ea typeface="MS PGothic" panose="020B0600070205080204" pitchFamily="34" charset="-128"/>
              </a:defRPr>
            </a:lvl5pPr>
            <a:lvl6pPr marL="2514600" indent="-228600" eaLnBrk="0" fontAlgn="base" hangingPunct="0">
              <a:spcBef>
                <a:spcPct val="20000"/>
              </a:spcBef>
              <a:spcAft>
                <a:spcPts val="1200"/>
              </a:spcAft>
              <a:buClr>
                <a:srgbClr val="000000"/>
              </a:buClr>
              <a:buChar char="»"/>
              <a:defRPr sz="2000">
                <a:solidFill>
                  <a:srgbClr val="002B5E"/>
                </a:solidFill>
                <a:latin typeface="Calisto MT" panose="02040603050505030304" pitchFamily="18" charset="0"/>
                <a:ea typeface="MS PGothic" panose="020B0600070205080204" pitchFamily="34" charset="-128"/>
              </a:defRPr>
            </a:lvl6pPr>
            <a:lvl7pPr marL="2971800" indent="-228600" eaLnBrk="0" fontAlgn="base" hangingPunct="0">
              <a:spcBef>
                <a:spcPct val="20000"/>
              </a:spcBef>
              <a:spcAft>
                <a:spcPts val="1200"/>
              </a:spcAft>
              <a:buClr>
                <a:srgbClr val="000000"/>
              </a:buClr>
              <a:buChar char="»"/>
              <a:defRPr sz="2000">
                <a:solidFill>
                  <a:srgbClr val="002B5E"/>
                </a:solidFill>
                <a:latin typeface="Calisto MT" panose="02040603050505030304" pitchFamily="18" charset="0"/>
                <a:ea typeface="MS PGothic" panose="020B0600070205080204" pitchFamily="34" charset="-128"/>
              </a:defRPr>
            </a:lvl7pPr>
            <a:lvl8pPr marL="3429000" indent="-228600" eaLnBrk="0" fontAlgn="base" hangingPunct="0">
              <a:spcBef>
                <a:spcPct val="20000"/>
              </a:spcBef>
              <a:spcAft>
                <a:spcPts val="1200"/>
              </a:spcAft>
              <a:buClr>
                <a:srgbClr val="000000"/>
              </a:buClr>
              <a:buChar char="»"/>
              <a:defRPr sz="2000">
                <a:solidFill>
                  <a:srgbClr val="002B5E"/>
                </a:solidFill>
                <a:latin typeface="Calisto MT" panose="02040603050505030304" pitchFamily="18" charset="0"/>
                <a:ea typeface="MS PGothic" panose="020B0600070205080204" pitchFamily="34" charset="-128"/>
              </a:defRPr>
            </a:lvl8pPr>
            <a:lvl9pPr marL="3886200" indent="-228600" eaLnBrk="0" fontAlgn="base" hangingPunct="0">
              <a:spcBef>
                <a:spcPct val="20000"/>
              </a:spcBef>
              <a:spcAft>
                <a:spcPts val="1200"/>
              </a:spcAft>
              <a:buClr>
                <a:srgbClr val="000000"/>
              </a:buClr>
              <a:buChar char="»"/>
              <a:defRPr sz="2000">
                <a:solidFill>
                  <a:srgbClr val="002B5E"/>
                </a:solidFill>
                <a:latin typeface="Calisto MT" panose="02040603050505030304" pitchFamily="18" charset="0"/>
                <a:ea typeface="MS PGothic" panose="020B0600070205080204" pitchFamily="34" charset="-128"/>
              </a:defRPr>
            </a:lvl9pPr>
          </a:lstStyle>
          <a:p>
            <a:pPr>
              <a:spcBef>
                <a:spcPct val="0"/>
              </a:spcBef>
              <a:spcAft>
                <a:spcPct val="0"/>
              </a:spcAft>
              <a:buClrTx/>
              <a:buFontTx/>
              <a:buNone/>
            </a:pPr>
            <a:endParaRPr lang="en-US" altLang="en-US" sz="2400">
              <a:solidFill>
                <a:schemeClr val="tx1"/>
              </a:solidFill>
              <a:latin typeface="Arial" panose="020B0604020202020204" pitchFamily="34" charset="0"/>
            </a:endParaRPr>
          </a:p>
        </p:txBody>
      </p:sp>
      <p:sp>
        <p:nvSpPr>
          <p:cNvPr id="21" name="Oval 5">
            <a:extLst>
              <a:ext uri="{FF2B5EF4-FFF2-40B4-BE49-F238E27FC236}">
                <a16:creationId xmlns:a16="http://schemas.microsoft.com/office/drawing/2014/main" id="{87E70954-0107-4A49-B737-8F43A0B4F567}"/>
              </a:ext>
            </a:extLst>
          </p:cNvPr>
          <p:cNvSpPr>
            <a:spLocks noChangeArrowheads="1"/>
          </p:cNvSpPr>
          <p:nvPr/>
        </p:nvSpPr>
        <p:spPr bwMode="auto">
          <a:xfrm>
            <a:off x="10058099" y="2634109"/>
            <a:ext cx="1000237" cy="2807102"/>
          </a:xfrm>
          <a:prstGeom prst="ellipse">
            <a:avLst/>
          </a:prstGeom>
          <a:noFill/>
          <a:ln w="38100">
            <a:solidFill>
              <a:srgbClr val="7030A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spcAft>
                <a:spcPts val="600"/>
              </a:spcAft>
              <a:buClr>
                <a:srgbClr val="000000"/>
              </a:buClr>
              <a:buChar char="•"/>
              <a:defRPr sz="3200">
                <a:solidFill>
                  <a:srgbClr val="002B5E"/>
                </a:solidFill>
                <a:latin typeface="Calisto MT" panose="02040603050505030304" pitchFamily="18" charset="0"/>
                <a:ea typeface="MS PGothic" panose="020B0600070205080204" pitchFamily="34" charset="-128"/>
              </a:defRPr>
            </a:lvl1pPr>
            <a:lvl2pPr marL="742950" indent="-285750">
              <a:spcBef>
                <a:spcPct val="20000"/>
              </a:spcBef>
              <a:spcAft>
                <a:spcPts val="1200"/>
              </a:spcAft>
              <a:buClr>
                <a:srgbClr val="000000"/>
              </a:buClr>
              <a:buChar char="–"/>
              <a:defRPr sz="2800">
                <a:solidFill>
                  <a:srgbClr val="002B5E"/>
                </a:solidFill>
                <a:latin typeface="Calisto MT" panose="02040603050505030304" pitchFamily="18" charset="0"/>
                <a:ea typeface="MS PGothic" panose="020B0600070205080204" pitchFamily="34" charset="-128"/>
              </a:defRPr>
            </a:lvl2pPr>
            <a:lvl3pPr marL="1143000" indent="-228600">
              <a:spcBef>
                <a:spcPct val="20000"/>
              </a:spcBef>
              <a:spcAft>
                <a:spcPts val="1200"/>
              </a:spcAft>
              <a:buClr>
                <a:srgbClr val="000000"/>
              </a:buClr>
              <a:buChar char="•"/>
              <a:defRPr sz="2400">
                <a:solidFill>
                  <a:srgbClr val="002B5E"/>
                </a:solidFill>
                <a:latin typeface="Calisto MT" panose="02040603050505030304" pitchFamily="18" charset="0"/>
                <a:ea typeface="MS PGothic" panose="020B0600070205080204" pitchFamily="34" charset="-128"/>
              </a:defRPr>
            </a:lvl3pPr>
            <a:lvl4pPr marL="1600200" indent="-228600">
              <a:spcBef>
                <a:spcPct val="20000"/>
              </a:spcBef>
              <a:spcAft>
                <a:spcPts val="1200"/>
              </a:spcAft>
              <a:buClr>
                <a:srgbClr val="000000"/>
              </a:buClr>
              <a:buChar char="–"/>
              <a:defRPr sz="2000">
                <a:solidFill>
                  <a:srgbClr val="002B5E"/>
                </a:solidFill>
                <a:latin typeface="Calisto MT" panose="02040603050505030304" pitchFamily="18" charset="0"/>
                <a:ea typeface="MS PGothic" panose="020B0600070205080204" pitchFamily="34" charset="-128"/>
              </a:defRPr>
            </a:lvl4pPr>
            <a:lvl5pPr marL="2057400" indent="-228600">
              <a:spcBef>
                <a:spcPct val="20000"/>
              </a:spcBef>
              <a:spcAft>
                <a:spcPts val="1200"/>
              </a:spcAft>
              <a:buClr>
                <a:srgbClr val="000000"/>
              </a:buClr>
              <a:buChar char="»"/>
              <a:defRPr sz="2000">
                <a:solidFill>
                  <a:srgbClr val="002B5E"/>
                </a:solidFill>
                <a:latin typeface="Calisto MT" panose="02040603050505030304" pitchFamily="18" charset="0"/>
                <a:ea typeface="MS PGothic" panose="020B0600070205080204" pitchFamily="34" charset="-128"/>
              </a:defRPr>
            </a:lvl5pPr>
            <a:lvl6pPr marL="2514600" indent="-228600" eaLnBrk="0" fontAlgn="base" hangingPunct="0">
              <a:spcBef>
                <a:spcPct val="20000"/>
              </a:spcBef>
              <a:spcAft>
                <a:spcPts val="1200"/>
              </a:spcAft>
              <a:buClr>
                <a:srgbClr val="000000"/>
              </a:buClr>
              <a:buChar char="»"/>
              <a:defRPr sz="2000">
                <a:solidFill>
                  <a:srgbClr val="002B5E"/>
                </a:solidFill>
                <a:latin typeface="Calisto MT" panose="02040603050505030304" pitchFamily="18" charset="0"/>
                <a:ea typeface="MS PGothic" panose="020B0600070205080204" pitchFamily="34" charset="-128"/>
              </a:defRPr>
            </a:lvl6pPr>
            <a:lvl7pPr marL="2971800" indent="-228600" eaLnBrk="0" fontAlgn="base" hangingPunct="0">
              <a:spcBef>
                <a:spcPct val="20000"/>
              </a:spcBef>
              <a:spcAft>
                <a:spcPts val="1200"/>
              </a:spcAft>
              <a:buClr>
                <a:srgbClr val="000000"/>
              </a:buClr>
              <a:buChar char="»"/>
              <a:defRPr sz="2000">
                <a:solidFill>
                  <a:srgbClr val="002B5E"/>
                </a:solidFill>
                <a:latin typeface="Calisto MT" panose="02040603050505030304" pitchFamily="18" charset="0"/>
                <a:ea typeface="MS PGothic" panose="020B0600070205080204" pitchFamily="34" charset="-128"/>
              </a:defRPr>
            </a:lvl7pPr>
            <a:lvl8pPr marL="3429000" indent="-228600" eaLnBrk="0" fontAlgn="base" hangingPunct="0">
              <a:spcBef>
                <a:spcPct val="20000"/>
              </a:spcBef>
              <a:spcAft>
                <a:spcPts val="1200"/>
              </a:spcAft>
              <a:buClr>
                <a:srgbClr val="000000"/>
              </a:buClr>
              <a:buChar char="»"/>
              <a:defRPr sz="2000">
                <a:solidFill>
                  <a:srgbClr val="002B5E"/>
                </a:solidFill>
                <a:latin typeface="Calisto MT" panose="02040603050505030304" pitchFamily="18" charset="0"/>
                <a:ea typeface="MS PGothic" panose="020B0600070205080204" pitchFamily="34" charset="-128"/>
              </a:defRPr>
            </a:lvl8pPr>
            <a:lvl9pPr marL="3886200" indent="-228600" eaLnBrk="0" fontAlgn="base" hangingPunct="0">
              <a:spcBef>
                <a:spcPct val="20000"/>
              </a:spcBef>
              <a:spcAft>
                <a:spcPts val="1200"/>
              </a:spcAft>
              <a:buClr>
                <a:srgbClr val="000000"/>
              </a:buClr>
              <a:buChar char="»"/>
              <a:defRPr sz="2000">
                <a:solidFill>
                  <a:srgbClr val="002B5E"/>
                </a:solidFill>
                <a:latin typeface="Calisto MT" panose="02040603050505030304" pitchFamily="18" charset="0"/>
                <a:ea typeface="MS PGothic" panose="020B0600070205080204" pitchFamily="34" charset="-128"/>
              </a:defRPr>
            </a:lvl9pPr>
          </a:lstStyle>
          <a:p>
            <a:pPr>
              <a:spcBef>
                <a:spcPct val="0"/>
              </a:spcBef>
              <a:spcAft>
                <a:spcPct val="0"/>
              </a:spcAft>
              <a:buClrTx/>
              <a:buFontTx/>
              <a:buNone/>
            </a:pPr>
            <a:endParaRPr lang="en-US" altLang="en-US" sz="2400">
              <a:solidFill>
                <a:schemeClr val="tx1"/>
              </a:solidFill>
              <a:latin typeface="Arial" panose="020B0604020202020204" pitchFamily="34" charset="0"/>
            </a:endParaRPr>
          </a:p>
        </p:txBody>
      </p:sp>
      <p:sp>
        <p:nvSpPr>
          <p:cNvPr id="3" name="Date Placeholder 2">
            <a:extLst>
              <a:ext uri="{FF2B5EF4-FFF2-40B4-BE49-F238E27FC236}">
                <a16:creationId xmlns:a16="http://schemas.microsoft.com/office/drawing/2014/main" id="{A7459887-B7F7-4867-AABB-5E412852FAB3}"/>
              </a:ext>
            </a:extLst>
          </p:cNvPr>
          <p:cNvSpPr>
            <a:spLocks noGrp="1"/>
          </p:cNvSpPr>
          <p:nvPr>
            <p:ph type="dt" sz="half" idx="10"/>
          </p:nvPr>
        </p:nvSpPr>
        <p:spPr/>
        <p:txBody>
          <a:bodyPr/>
          <a:lstStyle/>
          <a:p>
            <a:r>
              <a:rPr lang="en-US"/>
              <a:t>April 8, 2021</a:t>
            </a:r>
          </a:p>
        </p:txBody>
      </p:sp>
    </p:spTree>
    <p:extLst>
      <p:ext uri="{BB962C8B-B14F-4D97-AF65-F5344CB8AC3E}">
        <p14:creationId xmlns:p14="http://schemas.microsoft.com/office/powerpoint/2010/main" val="31318579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15"/>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xit" presetSubtype="0" fill="hold" grpId="1" nodeType="clickEffect">
                                  <p:stCondLst>
                                    <p:cond delay="0"/>
                                  </p:stCondLst>
                                  <p:childTnLst>
                                    <p:set>
                                      <p:cBhvr>
                                        <p:cTn id="18" dur="1" fill="hold">
                                          <p:stCondLst>
                                            <p:cond delay="0"/>
                                          </p:stCondLst>
                                        </p:cTn>
                                        <p:tgtEl>
                                          <p:spTgt spid="19"/>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0"/>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xit" presetSubtype="0" fill="hold" grpId="1" nodeType="clickEffect">
                                  <p:stCondLst>
                                    <p:cond delay="0"/>
                                  </p:stCondLst>
                                  <p:childTnLst>
                                    <p:set>
                                      <p:cBhvr>
                                        <p:cTn id="26" dur="1" fill="hold">
                                          <p:stCondLst>
                                            <p:cond delay="0"/>
                                          </p:stCondLst>
                                        </p:cTn>
                                        <p:tgtEl>
                                          <p:spTgt spid="20"/>
                                        </p:tgtEl>
                                        <p:attrNameLst>
                                          <p:attrName>style.visibility</p:attrName>
                                        </p:attrNameLst>
                                      </p:cBhvr>
                                      <p:to>
                                        <p:strVal val="hidden"/>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1"/>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xit" presetSubtype="0" fill="hold" grpId="1" nodeType="clickEffect">
                                  <p:stCondLst>
                                    <p:cond delay="0"/>
                                  </p:stCondLst>
                                  <p:childTnLst>
                                    <p:set>
                                      <p:cBhvr>
                                        <p:cTn id="34" dur="1" fill="hold">
                                          <p:stCondLst>
                                            <p:cond delay="0"/>
                                          </p:stCondLst>
                                        </p:cTn>
                                        <p:tgtEl>
                                          <p:spTgt spid="2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5" grpId="1" animBg="1"/>
      <p:bldP spid="19" grpId="0" animBg="1"/>
      <p:bldP spid="19" grpId="1" animBg="1"/>
      <p:bldP spid="20" grpId="0" animBg="1"/>
      <p:bldP spid="20" grpId="1" animBg="1"/>
      <p:bldP spid="21" grpId="0" animBg="1"/>
      <p:bldP spid="21" grpId="1"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Title 1">
            <a:extLst>
              <a:ext uri="{FF2B5EF4-FFF2-40B4-BE49-F238E27FC236}">
                <a16:creationId xmlns:a16="http://schemas.microsoft.com/office/drawing/2014/main" id="{6988B114-CEB9-4CA2-B7E4-670B86B367E2}"/>
              </a:ext>
            </a:extLst>
          </p:cNvPr>
          <p:cNvSpPr>
            <a:spLocks noGrp="1" noChangeArrowheads="1"/>
          </p:cNvSpPr>
          <p:nvPr>
            <p:ph type="title"/>
          </p:nvPr>
        </p:nvSpPr>
        <p:spPr>
          <a:xfrm>
            <a:off x="1583690" y="422910"/>
            <a:ext cx="8521700" cy="838200"/>
          </a:xfrm>
        </p:spPr>
        <p:txBody>
          <a:bodyPr>
            <a:normAutofit/>
          </a:bodyPr>
          <a:lstStyle/>
          <a:p>
            <a:r>
              <a:rPr lang="en-US" altLang="en-US" dirty="0"/>
              <a:t>We look for a pattern of test results</a:t>
            </a:r>
          </a:p>
        </p:txBody>
      </p:sp>
      <p:sp>
        <p:nvSpPr>
          <p:cNvPr id="94211" name="Content Placeholder 2">
            <a:extLst>
              <a:ext uri="{FF2B5EF4-FFF2-40B4-BE49-F238E27FC236}">
                <a16:creationId xmlns:a16="http://schemas.microsoft.com/office/drawing/2014/main" id="{918CA316-3D31-4B79-91A7-37377BF94075}"/>
              </a:ext>
            </a:extLst>
          </p:cNvPr>
          <p:cNvSpPr>
            <a:spLocks noGrp="1" noChangeArrowheads="1"/>
          </p:cNvSpPr>
          <p:nvPr>
            <p:ph idx="1"/>
          </p:nvPr>
        </p:nvSpPr>
        <p:spPr>
          <a:xfrm>
            <a:off x="1086643" y="1866899"/>
            <a:ext cx="10018713" cy="3368778"/>
          </a:xfrm>
        </p:spPr>
        <p:txBody>
          <a:bodyPr>
            <a:normAutofit fontScale="92500" lnSpcReduction="20000"/>
          </a:bodyPr>
          <a:lstStyle/>
          <a:p>
            <a:pPr>
              <a:lnSpc>
                <a:spcPct val="90000"/>
              </a:lnSpc>
            </a:pPr>
            <a:r>
              <a:rPr lang="en-US" altLang="en-US" sz="3200" dirty="0"/>
              <a:t>Patient must show the same pattern of deficit on at least TWO dichotic listening tests (Moncrieff, et al., 2016)</a:t>
            </a:r>
          </a:p>
          <a:p>
            <a:pPr>
              <a:lnSpc>
                <a:spcPct val="90000"/>
              </a:lnSpc>
            </a:pPr>
            <a:r>
              <a:rPr lang="en-US" altLang="en-US" sz="3200" dirty="0"/>
              <a:t>If results are inconsistent, we use a third DL test as a “tie-breaker”</a:t>
            </a:r>
          </a:p>
          <a:p>
            <a:pPr lvl="1">
              <a:lnSpc>
                <a:spcPct val="90000"/>
              </a:lnSpc>
            </a:pPr>
            <a:r>
              <a:rPr lang="en-US" altLang="en-US" sz="2800" dirty="0"/>
              <a:t>Ear specificity (right-dominant or left-dominant)</a:t>
            </a:r>
          </a:p>
          <a:p>
            <a:pPr lvl="1">
              <a:lnSpc>
                <a:spcPct val="90000"/>
              </a:lnSpc>
            </a:pPr>
            <a:r>
              <a:rPr lang="en-US" altLang="en-US" sz="2800" dirty="0"/>
              <a:t>Degree of severity (discrepancy from normal cut-off)</a:t>
            </a:r>
          </a:p>
          <a:p>
            <a:pPr lvl="1">
              <a:lnSpc>
                <a:spcPct val="90000"/>
              </a:lnSpc>
            </a:pPr>
            <a:endParaRPr lang="en-US" altLang="en-US" sz="2800" dirty="0"/>
          </a:p>
          <a:p>
            <a:r>
              <a:rPr lang="en-US" altLang="en-US" sz="3200" dirty="0"/>
              <a:t>If results still don’t agree, it’s termed “mixed” and we may ask the patient to return for another test session at a later time</a:t>
            </a:r>
          </a:p>
        </p:txBody>
      </p:sp>
      <p:sp>
        <p:nvSpPr>
          <p:cNvPr id="94213" name="Footer Placeholder 4">
            <a:extLst>
              <a:ext uri="{FF2B5EF4-FFF2-40B4-BE49-F238E27FC236}">
                <a16:creationId xmlns:a16="http://schemas.microsoft.com/office/drawing/2014/main" id="{68686072-C5BB-4220-9B41-0CC4A2FB851B}"/>
              </a:ext>
            </a:extLst>
          </p:cNvPr>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spcAft>
                <a:spcPts val="600"/>
              </a:spcAft>
              <a:buClr>
                <a:srgbClr val="000000"/>
              </a:buClr>
              <a:buChar char="•"/>
              <a:defRPr sz="3200">
                <a:solidFill>
                  <a:srgbClr val="002B5E"/>
                </a:solidFill>
                <a:latin typeface="Calisto MT" panose="02040603050505030304" pitchFamily="18" charset="0"/>
                <a:ea typeface="MS PGothic" panose="020B0600070205080204" pitchFamily="34" charset="-128"/>
              </a:defRPr>
            </a:lvl1pPr>
            <a:lvl2pPr marL="742950" indent="-285750">
              <a:spcBef>
                <a:spcPct val="20000"/>
              </a:spcBef>
              <a:spcAft>
                <a:spcPts val="1200"/>
              </a:spcAft>
              <a:buClr>
                <a:srgbClr val="000000"/>
              </a:buClr>
              <a:buChar char="–"/>
              <a:defRPr sz="2800">
                <a:solidFill>
                  <a:srgbClr val="002B5E"/>
                </a:solidFill>
                <a:latin typeface="Calisto MT" panose="02040603050505030304" pitchFamily="18" charset="0"/>
                <a:ea typeface="MS PGothic" panose="020B0600070205080204" pitchFamily="34" charset="-128"/>
              </a:defRPr>
            </a:lvl2pPr>
            <a:lvl3pPr marL="1143000" indent="-228600">
              <a:spcBef>
                <a:spcPct val="20000"/>
              </a:spcBef>
              <a:spcAft>
                <a:spcPts val="1200"/>
              </a:spcAft>
              <a:buClr>
                <a:srgbClr val="000000"/>
              </a:buClr>
              <a:buChar char="•"/>
              <a:defRPr sz="2400">
                <a:solidFill>
                  <a:srgbClr val="002B5E"/>
                </a:solidFill>
                <a:latin typeface="Calisto MT" panose="02040603050505030304" pitchFamily="18" charset="0"/>
                <a:ea typeface="MS PGothic" panose="020B0600070205080204" pitchFamily="34" charset="-128"/>
              </a:defRPr>
            </a:lvl3pPr>
            <a:lvl4pPr marL="1600200" indent="-228600">
              <a:spcBef>
                <a:spcPct val="20000"/>
              </a:spcBef>
              <a:spcAft>
                <a:spcPts val="1200"/>
              </a:spcAft>
              <a:buClr>
                <a:srgbClr val="000000"/>
              </a:buClr>
              <a:buChar char="–"/>
              <a:defRPr sz="2000">
                <a:solidFill>
                  <a:srgbClr val="002B5E"/>
                </a:solidFill>
                <a:latin typeface="Calisto MT" panose="02040603050505030304" pitchFamily="18" charset="0"/>
                <a:ea typeface="MS PGothic" panose="020B0600070205080204" pitchFamily="34" charset="-128"/>
              </a:defRPr>
            </a:lvl4pPr>
            <a:lvl5pPr marL="2057400" indent="-228600">
              <a:spcBef>
                <a:spcPct val="20000"/>
              </a:spcBef>
              <a:spcAft>
                <a:spcPts val="1200"/>
              </a:spcAft>
              <a:buClr>
                <a:srgbClr val="000000"/>
              </a:buClr>
              <a:buChar char="»"/>
              <a:defRPr sz="2000">
                <a:solidFill>
                  <a:srgbClr val="002B5E"/>
                </a:solidFill>
                <a:latin typeface="Calisto MT" panose="02040603050505030304" pitchFamily="18" charset="0"/>
                <a:ea typeface="MS PGothic" panose="020B0600070205080204" pitchFamily="34" charset="-128"/>
              </a:defRPr>
            </a:lvl5pPr>
            <a:lvl6pPr marL="2514600" indent="-228600" eaLnBrk="0" fontAlgn="base" hangingPunct="0">
              <a:spcBef>
                <a:spcPct val="20000"/>
              </a:spcBef>
              <a:spcAft>
                <a:spcPts val="1200"/>
              </a:spcAft>
              <a:buClr>
                <a:srgbClr val="000000"/>
              </a:buClr>
              <a:buChar char="»"/>
              <a:defRPr sz="2000">
                <a:solidFill>
                  <a:srgbClr val="002B5E"/>
                </a:solidFill>
                <a:latin typeface="Calisto MT" panose="02040603050505030304" pitchFamily="18" charset="0"/>
                <a:ea typeface="MS PGothic" panose="020B0600070205080204" pitchFamily="34" charset="-128"/>
              </a:defRPr>
            </a:lvl6pPr>
            <a:lvl7pPr marL="2971800" indent="-228600" eaLnBrk="0" fontAlgn="base" hangingPunct="0">
              <a:spcBef>
                <a:spcPct val="20000"/>
              </a:spcBef>
              <a:spcAft>
                <a:spcPts val="1200"/>
              </a:spcAft>
              <a:buClr>
                <a:srgbClr val="000000"/>
              </a:buClr>
              <a:buChar char="»"/>
              <a:defRPr sz="2000">
                <a:solidFill>
                  <a:srgbClr val="002B5E"/>
                </a:solidFill>
                <a:latin typeface="Calisto MT" panose="02040603050505030304" pitchFamily="18" charset="0"/>
                <a:ea typeface="MS PGothic" panose="020B0600070205080204" pitchFamily="34" charset="-128"/>
              </a:defRPr>
            </a:lvl7pPr>
            <a:lvl8pPr marL="3429000" indent="-228600" eaLnBrk="0" fontAlgn="base" hangingPunct="0">
              <a:spcBef>
                <a:spcPct val="20000"/>
              </a:spcBef>
              <a:spcAft>
                <a:spcPts val="1200"/>
              </a:spcAft>
              <a:buClr>
                <a:srgbClr val="000000"/>
              </a:buClr>
              <a:buChar char="»"/>
              <a:defRPr sz="2000">
                <a:solidFill>
                  <a:srgbClr val="002B5E"/>
                </a:solidFill>
                <a:latin typeface="Calisto MT" panose="02040603050505030304" pitchFamily="18" charset="0"/>
                <a:ea typeface="MS PGothic" panose="020B0600070205080204" pitchFamily="34" charset="-128"/>
              </a:defRPr>
            </a:lvl8pPr>
            <a:lvl9pPr marL="3886200" indent="-228600" eaLnBrk="0" fontAlgn="base" hangingPunct="0">
              <a:spcBef>
                <a:spcPct val="20000"/>
              </a:spcBef>
              <a:spcAft>
                <a:spcPts val="1200"/>
              </a:spcAft>
              <a:buClr>
                <a:srgbClr val="000000"/>
              </a:buClr>
              <a:buChar char="»"/>
              <a:defRPr sz="2000">
                <a:solidFill>
                  <a:srgbClr val="002B5E"/>
                </a:solidFill>
                <a:latin typeface="Calisto MT" panose="02040603050505030304" pitchFamily="18" charset="0"/>
                <a:ea typeface="MS PGothic" panose="020B0600070205080204" pitchFamily="34" charset="-128"/>
              </a:defRPr>
            </a:lvl9pPr>
          </a:lstStyle>
          <a:p>
            <a:pPr marL="0" marR="0" lvl="0" indent="0" algn="l" defTabSz="457200" rtl="0" eaLnBrk="1" fontAlgn="auto" latinLnBrk="0" hangingPunct="1">
              <a:lnSpc>
                <a:spcPct val="100000"/>
              </a:lnSpc>
              <a:spcBef>
                <a:spcPct val="0"/>
              </a:spcBef>
              <a:spcAft>
                <a:spcPct val="0"/>
              </a:spcAft>
              <a:buClrTx/>
              <a:buSzTx/>
              <a:buFontTx/>
              <a:buNone/>
              <a:tabLst/>
              <a:defRPr/>
            </a:pPr>
            <a:r>
              <a:rPr kumimoji="0" lang="en-US" altLang="en-US" sz="1800" b="0" i="0" u="none" strike="noStrike" kern="1200" cap="none" spc="0" normalizeH="0" baseline="0" noProof="0" dirty="0">
                <a:ln>
                  <a:noFill/>
                </a:ln>
                <a:solidFill>
                  <a:schemeClr val="bg1">
                    <a:lumMod val="50000"/>
                  </a:schemeClr>
                </a:solidFill>
                <a:effectLst/>
                <a:uLnTx/>
                <a:uFillTx/>
                <a:latin typeface="Corbel" panose="020B0503020204020204" pitchFamily="34" charset="0"/>
              </a:rPr>
              <a:t>FIT-SPH Webinar Series</a:t>
            </a:r>
          </a:p>
        </p:txBody>
      </p:sp>
      <p:sp>
        <p:nvSpPr>
          <p:cNvPr id="2" name="Date Placeholder 1">
            <a:extLst>
              <a:ext uri="{FF2B5EF4-FFF2-40B4-BE49-F238E27FC236}">
                <a16:creationId xmlns:a16="http://schemas.microsoft.com/office/drawing/2014/main" id="{69239E5C-5043-4821-9605-F75D04D203EE}"/>
              </a:ext>
            </a:extLst>
          </p:cNvPr>
          <p:cNvSpPr>
            <a:spLocks noGrp="1"/>
          </p:cNvSpPr>
          <p:nvPr>
            <p:ph type="dt" sz="half" idx="10"/>
          </p:nvPr>
        </p:nvSpPr>
        <p:spPr/>
        <p:txBody>
          <a:bodyPr/>
          <a:lstStyle/>
          <a:p>
            <a:r>
              <a:rPr lang="en-US"/>
              <a:t>April 8, 2021</a:t>
            </a:r>
          </a:p>
        </p:txBody>
      </p:sp>
    </p:spTree>
    <p:extLst>
      <p:ext uri="{BB962C8B-B14F-4D97-AF65-F5344CB8AC3E}">
        <p14:creationId xmlns:p14="http://schemas.microsoft.com/office/powerpoint/2010/main" val="209799278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4038CB10-1F5C-4D54-9DF7-12586DE5B0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7546" y="321732"/>
            <a:ext cx="7058307" cy="196426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4104F267-8BFB-4AC4-A121-E3B16E376F1B}"/>
              </a:ext>
            </a:extLst>
          </p:cNvPr>
          <p:cNvSpPr>
            <a:spLocks noGrp="1"/>
          </p:cNvSpPr>
          <p:nvPr>
            <p:ph type="title"/>
          </p:nvPr>
        </p:nvSpPr>
        <p:spPr>
          <a:xfrm>
            <a:off x="524256" y="516804"/>
            <a:ext cx="6594189" cy="1625210"/>
          </a:xfrm>
        </p:spPr>
        <p:txBody>
          <a:bodyPr>
            <a:normAutofit/>
          </a:bodyPr>
          <a:lstStyle/>
          <a:p>
            <a:r>
              <a:rPr lang="en-US" altLang="en-US" sz="3700">
                <a:solidFill>
                  <a:srgbClr val="FFFFFF"/>
                </a:solidFill>
              </a:rPr>
              <a:t>We have new data for interpreting scores</a:t>
            </a:r>
            <a:br>
              <a:rPr lang="en-US" altLang="en-US" sz="3700">
                <a:solidFill>
                  <a:srgbClr val="FFFFFF"/>
                </a:solidFill>
              </a:rPr>
            </a:br>
            <a:endParaRPr lang="en-US" sz="3700">
              <a:solidFill>
                <a:srgbClr val="FFFFFF"/>
              </a:solidFill>
            </a:endParaRPr>
          </a:p>
        </p:txBody>
      </p:sp>
      <p:sp>
        <p:nvSpPr>
          <p:cNvPr id="13" name="Rectangle 12">
            <a:extLst>
              <a:ext uri="{FF2B5EF4-FFF2-40B4-BE49-F238E27FC236}">
                <a16:creationId xmlns:a16="http://schemas.microsoft.com/office/drawing/2014/main" id="{36D30126-6314-4A93-B27E-5C66CF7819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9184" y="2432305"/>
            <a:ext cx="7056669" cy="4102852"/>
          </a:xfrm>
          <a:prstGeom prst="rect">
            <a:avLst/>
          </a:prstGeom>
          <a:solidFill>
            <a:srgbClr val="7F7F7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6E1977F9-C328-4807-AEB0-96A8B752BAC6}"/>
              </a:ext>
            </a:extLst>
          </p:cNvPr>
          <p:cNvPicPr>
            <a:picLocks noChangeAspect="1"/>
          </p:cNvPicPr>
          <p:nvPr/>
        </p:nvPicPr>
        <p:blipFill>
          <a:blip r:embed="rId2"/>
          <a:stretch>
            <a:fillRect/>
          </a:stretch>
        </p:blipFill>
        <p:spPr>
          <a:xfrm>
            <a:off x="566744" y="2896327"/>
            <a:ext cx="6579910" cy="3174807"/>
          </a:xfrm>
          <a:prstGeom prst="rect">
            <a:avLst/>
          </a:prstGeom>
        </p:spPr>
      </p:pic>
      <p:sp>
        <p:nvSpPr>
          <p:cNvPr id="5" name="Footer Placeholder 4">
            <a:extLst>
              <a:ext uri="{FF2B5EF4-FFF2-40B4-BE49-F238E27FC236}">
                <a16:creationId xmlns:a16="http://schemas.microsoft.com/office/drawing/2014/main" id="{1C509E97-6E59-4FD3-B07C-86D8DC0CC3EB}"/>
              </a:ext>
            </a:extLst>
          </p:cNvPr>
          <p:cNvSpPr>
            <a:spLocks noGrp="1"/>
          </p:cNvSpPr>
          <p:nvPr>
            <p:ph type="ftr" sz="quarter" idx="11"/>
          </p:nvPr>
        </p:nvSpPr>
        <p:spPr>
          <a:xfrm>
            <a:off x="524256" y="6535157"/>
            <a:ext cx="6594189" cy="274320"/>
          </a:xfrm>
        </p:spPr>
        <p:txBody>
          <a:bodyPr>
            <a:normAutofit/>
          </a:bodyPr>
          <a:lstStyle/>
          <a:p>
            <a:pPr algn="l">
              <a:spcAft>
                <a:spcPts val="600"/>
              </a:spcAft>
            </a:pPr>
            <a:r>
              <a:rPr lang="en-US" sz="1050">
                <a:solidFill>
                  <a:schemeClr val="tx1">
                    <a:lumMod val="50000"/>
                    <a:lumOff val="50000"/>
                  </a:schemeClr>
                </a:solidFill>
              </a:rPr>
              <a:t>FIT-SPH Webinar Series</a:t>
            </a:r>
          </a:p>
        </p:txBody>
      </p:sp>
      <p:sp>
        <p:nvSpPr>
          <p:cNvPr id="15" name="Rectangle 14">
            <a:extLst>
              <a:ext uri="{FF2B5EF4-FFF2-40B4-BE49-F238E27FC236}">
                <a16:creationId xmlns:a16="http://schemas.microsoft.com/office/drawing/2014/main" id="{73ED6512-6858-4552-B699-9A97FE9A4E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34655" y="321732"/>
            <a:ext cx="4335613" cy="6214534"/>
          </a:xfrm>
          <a:prstGeom prst="rect">
            <a:avLst/>
          </a:pr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A9287A14-27C7-489E-ABEF-C250A63291A2}"/>
              </a:ext>
            </a:extLst>
          </p:cNvPr>
          <p:cNvSpPr>
            <a:spLocks noGrp="1"/>
          </p:cNvSpPr>
          <p:nvPr>
            <p:ph idx="1"/>
          </p:nvPr>
        </p:nvSpPr>
        <p:spPr>
          <a:xfrm>
            <a:off x="7623413" y="960614"/>
            <a:ext cx="4060753" cy="5110520"/>
          </a:xfrm>
        </p:spPr>
        <p:txBody>
          <a:bodyPr anchor="ctr">
            <a:normAutofit lnSpcReduction="10000"/>
          </a:bodyPr>
          <a:lstStyle/>
          <a:p>
            <a:r>
              <a:rPr lang="en-US" altLang="en-US" sz="2400" dirty="0">
                <a:solidFill>
                  <a:srgbClr val="FFFFFF"/>
                </a:solidFill>
              </a:rPr>
              <a:t>We have been identifying anyone whose score fell into the lower quartile (25</a:t>
            </a:r>
            <a:r>
              <a:rPr lang="en-US" altLang="en-US" sz="2400" baseline="30000" dirty="0">
                <a:solidFill>
                  <a:srgbClr val="FFFFFF"/>
                </a:solidFill>
              </a:rPr>
              <a:t>th</a:t>
            </a:r>
            <a:r>
              <a:rPr lang="en-US" altLang="en-US" sz="2400" dirty="0">
                <a:solidFill>
                  <a:srgbClr val="FFFFFF"/>
                </a:solidFill>
              </a:rPr>
              <a:t> percentile) compared to normal individuals of the same age (</a:t>
            </a:r>
            <a:r>
              <a:rPr lang="en-US" altLang="en-US" sz="2400" i="1" dirty="0">
                <a:solidFill>
                  <a:srgbClr val="FFFFFF"/>
                </a:solidFill>
              </a:rPr>
              <a:t>Moncrieff, et al., 2017</a:t>
            </a:r>
            <a:r>
              <a:rPr lang="en-US" altLang="en-US" sz="2400" dirty="0">
                <a:solidFill>
                  <a:srgbClr val="FFFFFF"/>
                </a:solidFill>
              </a:rPr>
              <a:t>) – </a:t>
            </a:r>
            <a:r>
              <a:rPr lang="en-US" altLang="en-US" sz="2400" dirty="0">
                <a:solidFill>
                  <a:schemeClr val="accent1">
                    <a:lumMod val="60000"/>
                    <a:lumOff val="40000"/>
                  </a:schemeClr>
                </a:solidFill>
              </a:rPr>
              <a:t>blue</a:t>
            </a:r>
            <a:r>
              <a:rPr lang="en-US" altLang="en-US" sz="2400" dirty="0">
                <a:solidFill>
                  <a:srgbClr val="FFFFFF"/>
                </a:solidFill>
              </a:rPr>
              <a:t> line</a:t>
            </a:r>
          </a:p>
          <a:p>
            <a:r>
              <a:rPr lang="en-US" altLang="en-US" sz="2400" dirty="0">
                <a:solidFill>
                  <a:srgbClr val="FFFFFF"/>
                </a:solidFill>
              </a:rPr>
              <a:t>Normative information for the RDDT (n=853) and DWT (n=861)</a:t>
            </a:r>
          </a:p>
          <a:p>
            <a:pPr lvl="1"/>
            <a:r>
              <a:rPr lang="en-US" altLang="en-US" dirty="0">
                <a:solidFill>
                  <a:srgbClr val="FFFFFF"/>
                </a:solidFill>
              </a:rPr>
              <a:t>Cut-off scores now available for the 5</a:t>
            </a:r>
            <a:r>
              <a:rPr lang="en-US" altLang="en-US" baseline="30000" dirty="0">
                <a:solidFill>
                  <a:srgbClr val="FFFFFF"/>
                </a:solidFill>
              </a:rPr>
              <a:t>th</a:t>
            </a:r>
            <a:r>
              <a:rPr lang="en-US" altLang="en-US" dirty="0">
                <a:solidFill>
                  <a:srgbClr val="FFFFFF"/>
                </a:solidFill>
              </a:rPr>
              <a:t> and 10</a:t>
            </a:r>
            <a:r>
              <a:rPr lang="en-US" altLang="en-US" baseline="30000" dirty="0">
                <a:solidFill>
                  <a:srgbClr val="FFFFFF"/>
                </a:solidFill>
              </a:rPr>
              <a:t>th</a:t>
            </a:r>
            <a:r>
              <a:rPr lang="en-US" altLang="en-US" dirty="0">
                <a:solidFill>
                  <a:srgbClr val="FFFFFF"/>
                </a:solidFill>
              </a:rPr>
              <a:t> percentiles (1.65 SD below the mean and 1.28 SD below the mean) – </a:t>
            </a:r>
            <a:r>
              <a:rPr lang="en-US" altLang="en-US" dirty="0">
                <a:solidFill>
                  <a:srgbClr val="00B050"/>
                </a:solidFill>
              </a:rPr>
              <a:t>green</a:t>
            </a:r>
            <a:r>
              <a:rPr lang="en-US" altLang="en-US" dirty="0">
                <a:solidFill>
                  <a:srgbClr val="FFFFFF"/>
                </a:solidFill>
              </a:rPr>
              <a:t> and </a:t>
            </a:r>
            <a:r>
              <a:rPr lang="en-US" altLang="en-US" dirty="0">
                <a:solidFill>
                  <a:srgbClr val="FF0000"/>
                </a:solidFill>
              </a:rPr>
              <a:t>red</a:t>
            </a:r>
            <a:r>
              <a:rPr lang="en-US" altLang="en-US" dirty="0">
                <a:solidFill>
                  <a:srgbClr val="FFFFFF"/>
                </a:solidFill>
              </a:rPr>
              <a:t> lines</a:t>
            </a:r>
          </a:p>
          <a:p>
            <a:endParaRPr lang="en-US" sz="2000" dirty="0">
              <a:solidFill>
                <a:srgbClr val="FFFFFF"/>
              </a:solidFill>
            </a:endParaRPr>
          </a:p>
        </p:txBody>
      </p:sp>
      <p:sp>
        <p:nvSpPr>
          <p:cNvPr id="4" name="Date Placeholder 3">
            <a:extLst>
              <a:ext uri="{FF2B5EF4-FFF2-40B4-BE49-F238E27FC236}">
                <a16:creationId xmlns:a16="http://schemas.microsoft.com/office/drawing/2014/main" id="{CB12FCF6-DCD0-45C8-B3DD-9C957D70C144}"/>
              </a:ext>
            </a:extLst>
          </p:cNvPr>
          <p:cNvSpPr>
            <a:spLocks noGrp="1"/>
          </p:cNvSpPr>
          <p:nvPr>
            <p:ph type="dt" sz="half" idx="10"/>
          </p:nvPr>
        </p:nvSpPr>
        <p:spPr>
          <a:xfrm>
            <a:off x="8029319" y="6542135"/>
            <a:ext cx="2154143" cy="274320"/>
          </a:xfrm>
        </p:spPr>
        <p:txBody>
          <a:bodyPr>
            <a:normAutofit/>
          </a:bodyPr>
          <a:lstStyle/>
          <a:p>
            <a:pPr>
              <a:spcAft>
                <a:spcPts val="600"/>
              </a:spcAft>
            </a:pPr>
            <a:r>
              <a:rPr lang="en-US" sz="1050">
                <a:solidFill>
                  <a:schemeClr val="tx1">
                    <a:lumMod val="50000"/>
                    <a:lumOff val="50000"/>
                  </a:schemeClr>
                </a:solidFill>
              </a:rPr>
              <a:t>April 8, 2021</a:t>
            </a:r>
          </a:p>
        </p:txBody>
      </p:sp>
      <p:cxnSp>
        <p:nvCxnSpPr>
          <p:cNvPr id="8" name="Straight Connector 7">
            <a:extLst>
              <a:ext uri="{FF2B5EF4-FFF2-40B4-BE49-F238E27FC236}">
                <a16:creationId xmlns:a16="http://schemas.microsoft.com/office/drawing/2014/main" id="{61540AF5-6D92-4976-A957-CF948226EC68}"/>
              </a:ext>
            </a:extLst>
          </p:cNvPr>
          <p:cNvCxnSpPr>
            <a:cxnSpLocks/>
          </p:cNvCxnSpPr>
          <p:nvPr/>
        </p:nvCxnSpPr>
        <p:spPr>
          <a:xfrm flipV="1">
            <a:off x="3552878" y="3908323"/>
            <a:ext cx="0" cy="1780751"/>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BE6424B0-7BC8-4DFB-BDCB-2C3D45848C9F}"/>
              </a:ext>
            </a:extLst>
          </p:cNvPr>
          <p:cNvCxnSpPr/>
          <p:nvPr/>
        </p:nvCxnSpPr>
        <p:spPr>
          <a:xfrm flipV="1">
            <a:off x="3040380" y="4524712"/>
            <a:ext cx="0" cy="1164362"/>
          </a:xfrm>
          <a:prstGeom prst="line">
            <a:avLst/>
          </a:prstGeom>
          <a:ln w="508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A4409010-150E-456D-A887-0C7881BE1CB7}"/>
              </a:ext>
            </a:extLst>
          </p:cNvPr>
          <p:cNvCxnSpPr/>
          <p:nvPr/>
        </p:nvCxnSpPr>
        <p:spPr>
          <a:xfrm flipV="1">
            <a:off x="2698955" y="4675239"/>
            <a:ext cx="0" cy="1013835"/>
          </a:xfrm>
          <a:prstGeom prst="line">
            <a:avLst/>
          </a:prstGeom>
          <a:ln w="5080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7681941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340ABE-FB41-4382-9D01-6051D1A60A20}"/>
              </a:ext>
            </a:extLst>
          </p:cNvPr>
          <p:cNvSpPr>
            <a:spLocks noGrp="1"/>
          </p:cNvSpPr>
          <p:nvPr>
            <p:ph type="title"/>
          </p:nvPr>
        </p:nvSpPr>
        <p:spPr/>
        <p:txBody>
          <a:bodyPr/>
          <a:lstStyle/>
          <a:p>
            <a:pPr algn="ctr"/>
            <a:r>
              <a:rPr lang="en-US" dirty="0"/>
              <a:t>Prevalence of severity groups in clinical population, n = 121 </a:t>
            </a:r>
          </a:p>
        </p:txBody>
      </p:sp>
      <p:pic>
        <p:nvPicPr>
          <p:cNvPr id="6" name="Content Placeholder 5">
            <a:extLst>
              <a:ext uri="{FF2B5EF4-FFF2-40B4-BE49-F238E27FC236}">
                <a16:creationId xmlns:a16="http://schemas.microsoft.com/office/drawing/2014/main" id="{58762DD4-6D31-4E66-9836-07D8A9B972C1}"/>
              </a:ext>
            </a:extLst>
          </p:cNvPr>
          <p:cNvPicPr>
            <a:picLocks noGrp="1" noChangeAspect="1"/>
          </p:cNvPicPr>
          <p:nvPr>
            <p:ph idx="1"/>
          </p:nvPr>
        </p:nvPicPr>
        <p:blipFill>
          <a:blip r:embed="rId2"/>
          <a:stretch>
            <a:fillRect/>
          </a:stretch>
        </p:blipFill>
        <p:spPr>
          <a:xfrm>
            <a:off x="1395467" y="1951903"/>
            <a:ext cx="2572494" cy="3172990"/>
          </a:xfrm>
          <a:prstGeom prst="rect">
            <a:avLst/>
          </a:prstGeom>
        </p:spPr>
      </p:pic>
      <p:sp>
        <p:nvSpPr>
          <p:cNvPr id="4" name="Date Placeholder 3">
            <a:extLst>
              <a:ext uri="{FF2B5EF4-FFF2-40B4-BE49-F238E27FC236}">
                <a16:creationId xmlns:a16="http://schemas.microsoft.com/office/drawing/2014/main" id="{D33F32C1-C23C-4B20-8C9C-40462B8D3912}"/>
              </a:ext>
            </a:extLst>
          </p:cNvPr>
          <p:cNvSpPr>
            <a:spLocks noGrp="1"/>
          </p:cNvSpPr>
          <p:nvPr>
            <p:ph type="dt" sz="half" idx="10"/>
          </p:nvPr>
        </p:nvSpPr>
        <p:spPr/>
        <p:txBody>
          <a:bodyPr/>
          <a:lstStyle/>
          <a:p>
            <a:r>
              <a:rPr lang="en-US"/>
              <a:t>April 8, 2021</a:t>
            </a:r>
          </a:p>
        </p:txBody>
      </p:sp>
      <p:sp>
        <p:nvSpPr>
          <p:cNvPr id="5" name="Footer Placeholder 4">
            <a:extLst>
              <a:ext uri="{FF2B5EF4-FFF2-40B4-BE49-F238E27FC236}">
                <a16:creationId xmlns:a16="http://schemas.microsoft.com/office/drawing/2014/main" id="{C1CA90E2-BCCA-43A4-89BF-95968D52477C}"/>
              </a:ext>
            </a:extLst>
          </p:cNvPr>
          <p:cNvSpPr>
            <a:spLocks noGrp="1"/>
          </p:cNvSpPr>
          <p:nvPr>
            <p:ph type="ftr" sz="quarter" idx="11"/>
          </p:nvPr>
        </p:nvSpPr>
        <p:spPr/>
        <p:txBody>
          <a:bodyPr/>
          <a:lstStyle/>
          <a:p>
            <a:r>
              <a:rPr lang="en-US"/>
              <a:t>FIT-SPH Webinar Series</a:t>
            </a:r>
          </a:p>
        </p:txBody>
      </p:sp>
      <p:pic>
        <p:nvPicPr>
          <p:cNvPr id="9" name="Picture 8">
            <a:extLst>
              <a:ext uri="{FF2B5EF4-FFF2-40B4-BE49-F238E27FC236}">
                <a16:creationId xmlns:a16="http://schemas.microsoft.com/office/drawing/2014/main" id="{79525DF2-D794-4522-9E95-782D19420568}"/>
              </a:ext>
            </a:extLst>
          </p:cNvPr>
          <p:cNvPicPr>
            <a:picLocks noChangeAspect="1"/>
          </p:cNvPicPr>
          <p:nvPr/>
        </p:nvPicPr>
        <p:blipFill>
          <a:blip r:embed="rId3"/>
          <a:stretch>
            <a:fillRect/>
          </a:stretch>
        </p:blipFill>
        <p:spPr>
          <a:xfrm>
            <a:off x="4623983" y="1951904"/>
            <a:ext cx="3052724" cy="3172990"/>
          </a:xfrm>
          <a:prstGeom prst="rect">
            <a:avLst/>
          </a:prstGeom>
        </p:spPr>
      </p:pic>
      <p:pic>
        <p:nvPicPr>
          <p:cNvPr id="10" name="Picture 9">
            <a:extLst>
              <a:ext uri="{FF2B5EF4-FFF2-40B4-BE49-F238E27FC236}">
                <a16:creationId xmlns:a16="http://schemas.microsoft.com/office/drawing/2014/main" id="{1599025B-55C6-44F9-9A24-295176B93543}"/>
              </a:ext>
            </a:extLst>
          </p:cNvPr>
          <p:cNvPicPr>
            <a:picLocks noChangeAspect="1"/>
          </p:cNvPicPr>
          <p:nvPr/>
        </p:nvPicPr>
        <p:blipFill>
          <a:blip r:embed="rId4"/>
          <a:stretch>
            <a:fillRect/>
          </a:stretch>
        </p:blipFill>
        <p:spPr>
          <a:xfrm>
            <a:off x="8470392" y="1830792"/>
            <a:ext cx="2883408" cy="3294101"/>
          </a:xfrm>
          <a:prstGeom prst="rect">
            <a:avLst/>
          </a:prstGeom>
        </p:spPr>
      </p:pic>
      <p:sp>
        <p:nvSpPr>
          <p:cNvPr id="11" name="TextBox 10">
            <a:extLst>
              <a:ext uri="{FF2B5EF4-FFF2-40B4-BE49-F238E27FC236}">
                <a16:creationId xmlns:a16="http://schemas.microsoft.com/office/drawing/2014/main" id="{208F6F1F-ED6C-4CC0-B82D-84DF4059D02A}"/>
              </a:ext>
            </a:extLst>
          </p:cNvPr>
          <p:cNvSpPr txBox="1"/>
          <p:nvPr/>
        </p:nvSpPr>
        <p:spPr>
          <a:xfrm>
            <a:off x="1967661" y="5513260"/>
            <a:ext cx="8365367" cy="400110"/>
          </a:xfrm>
          <a:prstGeom prst="rect">
            <a:avLst/>
          </a:prstGeom>
          <a:noFill/>
        </p:spPr>
        <p:txBody>
          <a:bodyPr wrap="none" rtlCol="0">
            <a:spAutoFit/>
          </a:bodyPr>
          <a:lstStyle/>
          <a:p>
            <a:r>
              <a:rPr lang="en-US" sz="2000" i="1" dirty="0"/>
              <a:t>from clinical population reported in Moncrieff, Keith, Abramson &amp; Swann, 2017 </a:t>
            </a:r>
          </a:p>
        </p:txBody>
      </p:sp>
    </p:spTree>
    <p:extLst>
      <p:ext uri="{BB962C8B-B14F-4D97-AF65-F5344CB8AC3E}">
        <p14:creationId xmlns:p14="http://schemas.microsoft.com/office/powerpoint/2010/main" val="302277680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095FF0-14FD-4D7A-B8F3-62869733D66A}"/>
              </a:ext>
            </a:extLst>
          </p:cNvPr>
          <p:cNvSpPr>
            <a:spLocks noGrp="1"/>
          </p:cNvSpPr>
          <p:nvPr>
            <p:ph type="title"/>
          </p:nvPr>
        </p:nvSpPr>
        <p:spPr/>
        <p:txBody>
          <a:bodyPr/>
          <a:lstStyle/>
          <a:p>
            <a:pPr algn="ctr"/>
            <a:r>
              <a:rPr lang="en-US" dirty="0"/>
              <a:t>Prevalence of severity groups in clinical population, n = 54 </a:t>
            </a:r>
          </a:p>
        </p:txBody>
      </p:sp>
      <p:pic>
        <p:nvPicPr>
          <p:cNvPr id="6" name="Content Placeholder 5">
            <a:extLst>
              <a:ext uri="{FF2B5EF4-FFF2-40B4-BE49-F238E27FC236}">
                <a16:creationId xmlns:a16="http://schemas.microsoft.com/office/drawing/2014/main" id="{3C8F14A2-96C5-4A70-AEE2-B3571210CF91}"/>
              </a:ext>
            </a:extLst>
          </p:cNvPr>
          <p:cNvPicPr>
            <a:picLocks noGrp="1" noChangeAspect="1"/>
          </p:cNvPicPr>
          <p:nvPr>
            <p:ph idx="1"/>
          </p:nvPr>
        </p:nvPicPr>
        <p:blipFill>
          <a:blip r:embed="rId2"/>
          <a:stretch>
            <a:fillRect/>
          </a:stretch>
        </p:blipFill>
        <p:spPr>
          <a:xfrm>
            <a:off x="1189075" y="2127664"/>
            <a:ext cx="3072472" cy="3210872"/>
          </a:xfrm>
          <a:prstGeom prst="rect">
            <a:avLst/>
          </a:prstGeom>
        </p:spPr>
      </p:pic>
      <p:sp>
        <p:nvSpPr>
          <p:cNvPr id="4" name="Date Placeholder 3">
            <a:extLst>
              <a:ext uri="{FF2B5EF4-FFF2-40B4-BE49-F238E27FC236}">
                <a16:creationId xmlns:a16="http://schemas.microsoft.com/office/drawing/2014/main" id="{99E1BCF8-790B-4365-8269-C8F2E1DF51EB}"/>
              </a:ext>
            </a:extLst>
          </p:cNvPr>
          <p:cNvSpPr>
            <a:spLocks noGrp="1"/>
          </p:cNvSpPr>
          <p:nvPr>
            <p:ph type="dt" sz="half" idx="10"/>
          </p:nvPr>
        </p:nvSpPr>
        <p:spPr/>
        <p:txBody>
          <a:bodyPr/>
          <a:lstStyle/>
          <a:p>
            <a:r>
              <a:rPr lang="en-US"/>
              <a:t>April 8, 2021</a:t>
            </a:r>
          </a:p>
        </p:txBody>
      </p:sp>
      <p:sp>
        <p:nvSpPr>
          <p:cNvPr id="5" name="Footer Placeholder 4">
            <a:extLst>
              <a:ext uri="{FF2B5EF4-FFF2-40B4-BE49-F238E27FC236}">
                <a16:creationId xmlns:a16="http://schemas.microsoft.com/office/drawing/2014/main" id="{F5A71DCA-A21E-41D1-9993-24355DF44A26}"/>
              </a:ext>
            </a:extLst>
          </p:cNvPr>
          <p:cNvSpPr>
            <a:spLocks noGrp="1"/>
          </p:cNvSpPr>
          <p:nvPr>
            <p:ph type="ftr" sz="quarter" idx="11"/>
          </p:nvPr>
        </p:nvSpPr>
        <p:spPr/>
        <p:txBody>
          <a:bodyPr/>
          <a:lstStyle/>
          <a:p>
            <a:r>
              <a:rPr lang="en-US"/>
              <a:t>FIT-SPH Webinar Series</a:t>
            </a:r>
          </a:p>
        </p:txBody>
      </p:sp>
      <p:pic>
        <p:nvPicPr>
          <p:cNvPr id="7" name="Picture 6">
            <a:extLst>
              <a:ext uri="{FF2B5EF4-FFF2-40B4-BE49-F238E27FC236}">
                <a16:creationId xmlns:a16="http://schemas.microsoft.com/office/drawing/2014/main" id="{A6A8106F-3E2F-47D8-AF52-DF27483C477B}"/>
              </a:ext>
            </a:extLst>
          </p:cNvPr>
          <p:cNvPicPr>
            <a:picLocks noChangeAspect="1"/>
          </p:cNvPicPr>
          <p:nvPr/>
        </p:nvPicPr>
        <p:blipFill>
          <a:blip r:embed="rId3"/>
          <a:stretch>
            <a:fillRect/>
          </a:stretch>
        </p:blipFill>
        <p:spPr>
          <a:xfrm>
            <a:off x="4565453" y="2127664"/>
            <a:ext cx="3061094" cy="3210872"/>
          </a:xfrm>
          <a:prstGeom prst="rect">
            <a:avLst/>
          </a:prstGeom>
        </p:spPr>
      </p:pic>
      <p:pic>
        <p:nvPicPr>
          <p:cNvPr id="8" name="Picture 7">
            <a:extLst>
              <a:ext uri="{FF2B5EF4-FFF2-40B4-BE49-F238E27FC236}">
                <a16:creationId xmlns:a16="http://schemas.microsoft.com/office/drawing/2014/main" id="{56529CA7-7B34-45ED-AB95-75FD56280E9B}"/>
              </a:ext>
            </a:extLst>
          </p:cNvPr>
          <p:cNvPicPr>
            <a:picLocks noChangeAspect="1"/>
          </p:cNvPicPr>
          <p:nvPr/>
        </p:nvPicPr>
        <p:blipFill>
          <a:blip r:embed="rId4"/>
          <a:stretch>
            <a:fillRect/>
          </a:stretch>
        </p:blipFill>
        <p:spPr>
          <a:xfrm>
            <a:off x="8153400" y="2095121"/>
            <a:ext cx="3061094" cy="3243415"/>
          </a:xfrm>
          <a:prstGeom prst="rect">
            <a:avLst/>
          </a:prstGeom>
        </p:spPr>
      </p:pic>
      <p:sp>
        <p:nvSpPr>
          <p:cNvPr id="9" name="TextBox 8">
            <a:extLst>
              <a:ext uri="{FF2B5EF4-FFF2-40B4-BE49-F238E27FC236}">
                <a16:creationId xmlns:a16="http://schemas.microsoft.com/office/drawing/2014/main" id="{DD39CAB8-0540-48F5-855E-B954355DBF00}"/>
              </a:ext>
            </a:extLst>
          </p:cNvPr>
          <p:cNvSpPr txBox="1"/>
          <p:nvPr/>
        </p:nvSpPr>
        <p:spPr>
          <a:xfrm>
            <a:off x="1182528" y="5544679"/>
            <a:ext cx="10410542" cy="461665"/>
          </a:xfrm>
          <a:prstGeom prst="rect">
            <a:avLst/>
          </a:prstGeom>
          <a:noFill/>
        </p:spPr>
        <p:txBody>
          <a:bodyPr wrap="none" rtlCol="0">
            <a:spAutoFit/>
          </a:bodyPr>
          <a:lstStyle/>
          <a:p>
            <a:r>
              <a:rPr lang="en-US" sz="2400" i="1" dirty="0"/>
              <a:t>From Auditory Processing Laboratory at University of Pittsburgh and MSHC, n = 54</a:t>
            </a:r>
          </a:p>
        </p:txBody>
      </p:sp>
    </p:spTree>
    <p:extLst>
      <p:ext uri="{BB962C8B-B14F-4D97-AF65-F5344CB8AC3E}">
        <p14:creationId xmlns:p14="http://schemas.microsoft.com/office/powerpoint/2010/main" val="75901875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900CA5-7016-4E73-90BC-08CAE3C4E519}"/>
              </a:ext>
            </a:extLst>
          </p:cNvPr>
          <p:cNvSpPr>
            <a:spLocks noGrp="1"/>
          </p:cNvSpPr>
          <p:nvPr>
            <p:ph type="title"/>
          </p:nvPr>
        </p:nvSpPr>
        <p:spPr/>
        <p:txBody>
          <a:bodyPr/>
          <a:lstStyle/>
          <a:p>
            <a:pPr algn="ctr"/>
            <a:r>
              <a:rPr lang="en-US" dirty="0"/>
              <a:t>Prevalence of matched abnormal scores across different populations </a:t>
            </a:r>
          </a:p>
        </p:txBody>
      </p:sp>
      <p:sp>
        <p:nvSpPr>
          <p:cNvPr id="3" name="Content Placeholder 2">
            <a:extLst>
              <a:ext uri="{FF2B5EF4-FFF2-40B4-BE49-F238E27FC236}">
                <a16:creationId xmlns:a16="http://schemas.microsoft.com/office/drawing/2014/main" id="{A3082AB6-78F3-4C65-B2EB-F8D7B0DA80F7}"/>
              </a:ext>
            </a:extLst>
          </p:cNvPr>
          <p:cNvSpPr>
            <a:spLocks noGrp="1"/>
          </p:cNvSpPr>
          <p:nvPr>
            <p:ph idx="1"/>
          </p:nvPr>
        </p:nvSpPr>
        <p:spPr/>
        <p:txBody>
          <a:bodyPr>
            <a:normAutofit/>
          </a:bodyPr>
          <a:lstStyle/>
          <a:p>
            <a:r>
              <a:rPr lang="en-US" dirty="0"/>
              <a:t>Identification of a matched pattern of results increased from 59% of children assessed clinically to 79% when a third dichotic listening test was used as a tie-breaker</a:t>
            </a:r>
          </a:p>
          <a:p>
            <a:pPr lvl="1"/>
            <a:r>
              <a:rPr lang="en-US" dirty="0"/>
              <a:t>66% of children (n=141) at 5 clinical sites produced abnormal patterns of results (Moncrieff, Keith, Abramson, &amp; Swann, 2016)</a:t>
            </a:r>
          </a:p>
          <a:p>
            <a:pPr lvl="2"/>
            <a:r>
              <a:rPr lang="en-US" dirty="0"/>
              <a:t>35% amblyaudia, 19% dichotic dysaudia, and 12% amblyaudia + dichotic dysaudia</a:t>
            </a:r>
          </a:p>
          <a:p>
            <a:r>
              <a:rPr lang="en-US" dirty="0"/>
              <a:t>25% of adolescents (n=782) in juvenile detention center (Moncrieff, Miller, &amp; Hill, 2018) and 17% in follow-up study (n=52) (Berken, Miller &amp; Moncrieff, 2019)</a:t>
            </a:r>
          </a:p>
          <a:p>
            <a:pPr lvl="1"/>
            <a:r>
              <a:rPr lang="en-US" dirty="0"/>
              <a:t>Nearly 70% demonstrated an abnormal result on one dichotic test, but none of these were tested with a third tie-breaker </a:t>
            </a:r>
          </a:p>
        </p:txBody>
      </p:sp>
      <p:sp>
        <p:nvSpPr>
          <p:cNvPr id="5" name="Footer Placeholder 4">
            <a:extLst>
              <a:ext uri="{FF2B5EF4-FFF2-40B4-BE49-F238E27FC236}">
                <a16:creationId xmlns:a16="http://schemas.microsoft.com/office/drawing/2014/main" id="{FC129409-86B2-4F26-BDDA-C5533C4B896D}"/>
              </a:ext>
            </a:extLst>
          </p:cNvPr>
          <p:cNvSpPr>
            <a:spLocks noGrp="1"/>
          </p:cNvSpPr>
          <p:nvPr>
            <p:ph type="ftr" sz="quarter" idx="11"/>
          </p:nvPr>
        </p:nvSpPr>
        <p:spPr/>
        <p:txBody>
          <a:bodyPr/>
          <a:lstStyle/>
          <a:p>
            <a:r>
              <a:rPr lang="en-US"/>
              <a:t>FIT-SPH Webinar Series</a:t>
            </a:r>
          </a:p>
        </p:txBody>
      </p:sp>
      <p:sp>
        <p:nvSpPr>
          <p:cNvPr id="4" name="Date Placeholder 3">
            <a:extLst>
              <a:ext uri="{FF2B5EF4-FFF2-40B4-BE49-F238E27FC236}">
                <a16:creationId xmlns:a16="http://schemas.microsoft.com/office/drawing/2014/main" id="{B852D982-965A-4C49-AC0F-8E3D9A28DB39}"/>
              </a:ext>
            </a:extLst>
          </p:cNvPr>
          <p:cNvSpPr>
            <a:spLocks noGrp="1"/>
          </p:cNvSpPr>
          <p:nvPr>
            <p:ph type="dt" sz="half" idx="10"/>
          </p:nvPr>
        </p:nvSpPr>
        <p:spPr/>
        <p:txBody>
          <a:bodyPr/>
          <a:lstStyle/>
          <a:p>
            <a:r>
              <a:rPr lang="en-US"/>
              <a:t>April 8, 2021</a:t>
            </a:r>
          </a:p>
        </p:txBody>
      </p:sp>
    </p:spTree>
    <p:extLst>
      <p:ext uri="{BB962C8B-B14F-4D97-AF65-F5344CB8AC3E}">
        <p14:creationId xmlns:p14="http://schemas.microsoft.com/office/powerpoint/2010/main" val="144491548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close up of a logo&#10;&#10;Description generated with very high confidence"/>
          <p:cNvPicPr>
            <a:picLocks noChangeAspect="1"/>
          </p:cNvPicPr>
          <p:nvPr/>
        </p:nvPicPr>
        <p:blipFill rotWithShape="1">
          <a:blip r:embed="rId2">
            <a:extLst>
              <a:ext uri="{28A0092B-C50C-407E-A947-70E740481C1C}">
                <a14:useLocalDpi xmlns:a14="http://schemas.microsoft.com/office/drawing/2010/main" val="0"/>
              </a:ext>
            </a:extLst>
          </a:blip>
          <a:srcRect t="25000"/>
          <a:stretch/>
        </p:blipFill>
        <p:spPr>
          <a:xfrm>
            <a:off x="-99923" y="0"/>
            <a:ext cx="11849100" cy="6857990"/>
          </a:xfrm>
          <a:prstGeom prst="rect">
            <a:avLst/>
          </a:prstGeom>
        </p:spPr>
      </p:pic>
      <p:sp>
        <p:nvSpPr>
          <p:cNvPr id="2" name="Title 1">
            <a:extLst>
              <a:ext uri="{FF2B5EF4-FFF2-40B4-BE49-F238E27FC236}">
                <a16:creationId xmlns:a16="http://schemas.microsoft.com/office/drawing/2014/main" id="{C6C27CF2-64B1-41E7-A0F6-BF808ACEBA50}"/>
              </a:ext>
            </a:extLst>
          </p:cNvPr>
          <p:cNvSpPr>
            <a:spLocks noGrp="1"/>
          </p:cNvSpPr>
          <p:nvPr>
            <p:ph type="title"/>
          </p:nvPr>
        </p:nvSpPr>
        <p:spPr>
          <a:xfrm>
            <a:off x="442823" y="114295"/>
            <a:ext cx="10018713" cy="1752599"/>
          </a:xfrm>
        </p:spPr>
        <p:txBody>
          <a:bodyPr/>
          <a:lstStyle/>
          <a:p>
            <a:r>
              <a:rPr lang="en-US" dirty="0"/>
              <a:t>Disclosures</a:t>
            </a:r>
          </a:p>
        </p:txBody>
      </p:sp>
      <p:sp>
        <p:nvSpPr>
          <p:cNvPr id="4" name="Content Placeholder 3">
            <a:extLst>
              <a:ext uri="{FF2B5EF4-FFF2-40B4-BE49-F238E27FC236}">
                <a16:creationId xmlns:a16="http://schemas.microsoft.com/office/drawing/2014/main" id="{3B25A8D3-0200-4B68-9652-9289914431DA}"/>
              </a:ext>
            </a:extLst>
          </p:cNvPr>
          <p:cNvSpPr>
            <a:spLocks noGrp="1"/>
          </p:cNvSpPr>
          <p:nvPr>
            <p:ph idx="1"/>
          </p:nvPr>
        </p:nvSpPr>
        <p:spPr>
          <a:xfrm>
            <a:off x="687091" y="1448440"/>
            <a:ext cx="10817817" cy="4254937"/>
          </a:xfrm>
        </p:spPr>
        <p:txBody>
          <a:bodyPr>
            <a:normAutofit/>
          </a:bodyPr>
          <a:lstStyle/>
          <a:p>
            <a:r>
              <a:rPr lang="en-US" altLang="en-US" sz="2600" dirty="0"/>
              <a:t>DM is the owner of </a:t>
            </a:r>
            <a:r>
              <a:rPr lang="en-US" altLang="en-US" sz="2600" dirty="0" err="1"/>
              <a:t>Dichotics</a:t>
            </a:r>
            <a:r>
              <a:rPr lang="en-US" altLang="en-US" sz="2600" dirty="0"/>
              <a:t> Inc, the developer of a software program that can be used to assess individuals for binaural integration deficits with dichotic listening tests. </a:t>
            </a:r>
          </a:p>
          <a:p>
            <a:r>
              <a:rPr lang="en-US" altLang="en-US" sz="2600" dirty="0"/>
              <a:t>DM and JPT are faculty members at the University of Memphis where we research auditory processing across the lifespan. JPT provides clinical services for auditory processing in the Memphis Speech and Hearing Clinic.</a:t>
            </a:r>
          </a:p>
          <a:p>
            <a:r>
              <a:rPr lang="en-US" altLang="en-US" sz="2600" dirty="0"/>
              <a:t>With support from the Office of Technology Transfer at the FedEx Institute of Technology and UofM Innovation in Research, DM is developing a stand-alone device to provide diagnostic and treatment services for individuals with dichotic listening deficits.  </a:t>
            </a:r>
          </a:p>
          <a:p>
            <a:endParaRPr lang="en-US" dirty="0"/>
          </a:p>
        </p:txBody>
      </p:sp>
      <p:sp>
        <p:nvSpPr>
          <p:cNvPr id="6" name="Footer Placeholder 5">
            <a:extLst>
              <a:ext uri="{FF2B5EF4-FFF2-40B4-BE49-F238E27FC236}">
                <a16:creationId xmlns:a16="http://schemas.microsoft.com/office/drawing/2014/main" id="{5C51F24E-E89D-4436-B45E-D5F76BAF2E8E}"/>
              </a:ext>
            </a:extLst>
          </p:cNvPr>
          <p:cNvSpPr>
            <a:spLocks noGrp="1"/>
          </p:cNvSpPr>
          <p:nvPr>
            <p:ph type="ftr" sz="quarter" idx="1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b="0" i="0" u="none" strike="noStrike" kern="1200" cap="none" spc="0" normalizeH="0" baseline="0" noProof="0" dirty="0">
                <a:ln>
                  <a:noFill/>
                </a:ln>
                <a:solidFill>
                  <a:schemeClr val="bg1">
                    <a:lumMod val="50000"/>
                  </a:schemeClr>
                </a:solidFill>
                <a:effectLst/>
                <a:uLnTx/>
                <a:uFillTx/>
                <a:latin typeface="Corbel" panose="020B0503020204020204"/>
                <a:ea typeface="+mn-ea"/>
                <a:cs typeface="+mn-cs"/>
              </a:rPr>
              <a:t>FIT-SPH Webinar Series</a:t>
            </a:r>
          </a:p>
        </p:txBody>
      </p:sp>
      <p:sp>
        <p:nvSpPr>
          <p:cNvPr id="5" name="Date Placeholder 4">
            <a:extLst>
              <a:ext uri="{FF2B5EF4-FFF2-40B4-BE49-F238E27FC236}">
                <a16:creationId xmlns:a16="http://schemas.microsoft.com/office/drawing/2014/main" id="{16AED36C-5198-4D0E-8BDF-9EDCAC7F8377}"/>
              </a:ext>
            </a:extLst>
          </p:cNvPr>
          <p:cNvSpPr>
            <a:spLocks noGrp="1"/>
          </p:cNvSpPr>
          <p:nvPr>
            <p:ph type="dt" sz="half" idx="10"/>
          </p:nvPr>
        </p:nvSpPr>
        <p:spPr/>
        <p:txBody>
          <a:bodyPr/>
          <a:lstStyle/>
          <a:p>
            <a:r>
              <a:rPr lang="en-US"/>
              <a:t>April 8, 2021</a:t>
            </a:r>
          </a:p>
        </p:txBody>
      </p:sp>
    </p:spTree>
    <p:extLst>
      <p:ext uri="{BB962C8B-B14F-4D97-AF65-F5344CB8AC3E}">
        <p14:creationId xmlns:p14="http://schemas.microsoft.com/office/powerpoint/2010/main" val="196450251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20FDDF-ACFE-48D3-89D7-C5D175D7EF03}"/>
              </a:ext>
            </a:extLst>
          </p:cNvPr>
          <p:cNvSpPr>
            <a:spLocks noGrp="1"/>
          </p:cNvSpPr>
          <p:nvPr>
            <p:ph type="title"/>
          </p:nvPr>
        </p:nvSpPr>
        <p:spPr/>
        <p:txBody>
          <a:bodyPr/>
          <a:lstStyle/>
          <a:p>
            <a:pPr algn="ctr"/>
            <a:r>
              <a:rPr lang="en-US" dirty="0"/>
              <a:t>Hearing loss is a clinical entity</a:t>
            </a:r>
          </a:p>
        </p:txBody>
      </p:sp>
      <p:sp>
        <p:nvSpPr>
          <p:cNvPr id="3" name="Content Placeholder 2">
            <a:extLst>
              <a:ext uri="{FF2B5EF4-FFF2-40B4-BE49-F238E27FC236}">
                <a16:creationId xmlns:a16="http://schemas.microsoft.com/office/drawing/2014/main" id="{6EFC1C6A-340E-45CA-97E8-A8ADCCB36AD6}"/>
              </a:ext>
            </a:extLst>
          </p:cNvPr>
          <p:cNvSpPr>
            <a:spLocks noGrp="1"/>
          </p:cNvSpPr>
          <p:nvPr>
            <p:ph sz="half" idx="1"/>
          </p:nvPr>
        </p:nvSpPr>
        <p:spPr/>
        <p:txBody>
          <a:bodyPr/>
          <a:lstStyle/>
          <a:p>
            <a:r>
              <a:rPr lang="en-US" dirty="0"/>
              <a:t>Measurable loss</a:t>
            </a:r>
          </a:p>
          <a:p>
            <a:r>
              <a:rPr lang="en-US" dirty="0"/>
              <a:t>Differentiate among patterns of results</a:t>
            </a:r>
          </a:p>
          <a:p>
            <a:r>
              <a:rPr lang="en-US" dirty="0"/>
              <a:t>Range of severity</a:t>
            </a:r>
          </a:p>
          <a:p>
            <a:r>
              <a:rPr lang="en-US" dirty="0"/>
              <a:t>Uniformity of diagnostic results</a:t>
            </a:r>
          </a:p>
          <a:p>
            <a:r>
              <a:rPr lang="en-US" dirty="0"/>
              <a:t>Reference standard – what brings the patient in to see you</a:t>
            </a:r>
          </a:p>
        </p:txBody>
      </p:sp>
      <p:sp>
        <p:nvSpPr>
          <p:cNvPr id="6" name="Content Placeholder 5">
            <a:extLst>
              <a:ext uri="{FF2B5EF4-FFF2-40B4-BE49-F238E27FC236}">
                <a16:creationId xmlns:a16="http://schemas.microsoft.com/office/drawing/2014/main" id="{F69C59EF-34E8-4772-AB0D-807C1DACB1C0}"/>
              </a:ext>
            </a:extLst>
          </p:cNvPr>
          <p:cNvSpPr>
            <a:spLocks noGrp="1"/>
          </p:cNvSpPr>
          <p:nvPr>
            <p:ph sz="half" idx="2"/>
          </p:nvPr>
        </p:nvSpPr>
        <p:spPr>
          <a:xfrm>
            <a:off x="6172199" y="1825625"/>
            <a:ext cx="5544879" cy="4351338"/>
          </a:xfrm>
        </p:spPr>
        <p:txBody>
          <a:bodyPr/>
          <a:lstStyle/>
          <a:p>
            <a:r>
              <a:rPr lang="en-US" dirty="0"/>
              <a:t>Audiologic assessment of acuity</a:t>
            </a:r>
          </a:p>
          <a:p>
            <a:r>
              <a:rPr lang="en-US" dirty="0"/>
              <a:t>CHL, SNHL, Mixed HL</a:t>
            </a:r>
          </a:p>
          <a:p>
            <a:endParaRPr lang="en-US" dirty="0"/>
          </a:p>
          <a:p>
            <a:r>
              <a:rPr lang="en-US" dirty="0"/>
              <a:t>Mild, moderate, severe, profound</a:t>
            </a:r>
          </a:p>
          <a:p>
            <a:r>
              <a:rPr lang="en-US" dirty="0"/>
              <a:t>Standard audiogram</a:t>
            </a:r>
          </a:p>
          <a:p>
            <a:r>
              <a:rPr lang="en-US" dirty="0"/>
              <a:t>SELF-REPORT since the 1930’s</a:t>
            </a:r>
          </a:p>
        </p:txBody>
      </p:sp>
      <p:sp>
        <p:nvSpPr>
          <p:cNvPr id="4" name="Date Placeholder 3">
            <a:extLst>
              <a:ext uri="{FF2B5EF4-FFF2-40B4-BE49-F238E27FC236}">
                <a16:creationId xmlns:a16="http://schemas.microsoft.com/office/drawing/2014/main" id="{3DC7C771-E2D0-4821-9436-70517CEE5CBC}"/>
              </a:ext>
            </a:extLst>
          </p:cNvPr>
          <p:cNvSpPr>
            <a:spLocks noGrp="1"/>
          </p:cNvSpPr>
          <p:nvPr>
            <p:ph type="dt" sz="half" idx="10"/>
          </p:nvPr>
        </p:nvSpPr>
        <p:spPr/>
        <p:txBody>
          <a:bodyPr/>
          <a:lstStyle/>
          <a:p>
            <a:r>
              <a:rPr lang="en-US"/>
              <a:t>April 8, 2021</a:t>
            </a:r>
          </a:p>
        </p:txBody>
      </p:sp>
      <p:sp>
        <p:nvSpPr>
          <p:cNvPr id="5" name="Footer Placeholder 4">
            <a:extLst>
              <a:ext uri="{FF2B5EF4-FFF2-40B4-BE49-F238E27FC236}">
                <a16:creationId xmlns:a16="http://schemas.microsoft.com/office/drawing/2014/main" id="{C0A8A10F-ADDC-4F10-AFB4-CCECDD1D1E4D}"/>
              </a:ext>
            </a:extLst>
          </p:cNvPr>
          <p:cNvSpPr>
            <a:spLocks noGrp="1"/>
          </p:cNvSpPr>
          <p:nvPr>
            <p:ph type="ftr" sz="quarter" idx="11"/>
          </p:nvPr>
        </p:nvSpPr>
        <p:spPr/>
        <p:txBody>
          <a:bodyPr/>
          <a:lstStyle/>
          <a:p>
            <a:r>
              <a:rPr lang="en-US"/>
              <a:t>FIT-SPH Webinar Series</a:t>
            </a:r>
          </a:p>
        </p:txBody>
      </p:sp>
    </p:spTree>
    <p:extLst>
      <p:ext uri="{BB962C8B-B14F-4D97-AF65-F5344CB8AC3E}">
        <p14:creationId xmlns:p14="http://schemas.microsoft.com/office/powerpoint/2010/main" val="35186353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03E6D8-CD88-4EBF-98BE-BEE3660BF948}"/>
              </a:ext>
            </a:extLst>
          </p:cNvPr>
          <p:cNvSpPr>
            <a:spLocks noGrp="1"/>
          </p:cNvSpPr>
          <p:nvPr>
            <p:ph type="title"/>
          </p:nvPr>
        </p:nvSpPr>
        <p:spPr/>
        <p:txBody>
          <a:bodyPr/>
          <a:lstStyle/>
          <a:p>
            <a:pPr algn="ctr"/>
            <a:r>
              <a:rPr lang="en-US" dirty="0"/>
              <a:t>How about amblyaudia and dichotic dysaudia?</a:t>
            </a:r>
          </a:p>
        </p:txBody>
      </p:sp>
      <p:sp>
        <p:nvSpPr>
          <p:cNvPr id="3" name="Content Placeholder 2">
            <a:extLst>
              <a:ext uri="{FF2B5EF4-FFF2-40B4-BE49-F238E27FC236}">
                <a16:creationId xmlns:a16="http://schemas.microsoft.com/office/drawing/2014/main" id="{A6764BDE-059B-4EF9-8E1F-1E8F6DEED9A0}"/>
              </a:ext>
            </a:extLst>
          </p:cNvPr>
          <p:cNvSpPr>
            <a:spLocks noGrp="1"/>
          </p:cNvSpPr>
          <p:nvPr>
            <p:ph sz="half" idx="1"/>
          </p:nvPr>
        </p:nvSpPr>
        <p:spPr/>
        <p:txBody>
          <a:bodyPr/>
          <a:lstStyle/>
          <a:p>
            <a:r>
              <a:rPr lang="en-US" dirty="0"/>
              <a:t>Measurable loss</a:t>
            </a:r>
          </a:p>
          <a:p>
            <a:r>
              <a:rPr lang="en-US" dirty="0"/>
              <a:t>Differentiate among patterns of results</a:t>
            </a:r>
          </a:p>
          <a:p>
            <a:r>
              <a:rPr lang="en-US" dirty="0"/>
              <a:t>Range of severity</a:t>
            </a:r>
          </a:p>
          <a:p>
            <a:r>
              <a:rPr lang="en-US" dirty="0"/>
              <a:t>Uniformity of diagnostic results</a:t>
            </a:r>
          </a:p>
          <a:p>
            <a:r>
              <a:rPr lang="en-US" dirty="0"/>
              <a:t>Reference standard – what brings the patient in to see you</a:t>
            </a:r>
          </a:p>
          <a:p>
            <a:endParaRPr lang="en-US" dirty="0"/>
          </a:p>
        </p:txBody>
      </p:sp>
      <p:sp>
        <p:nvSpPr>
          <p:cNvPr id="4" name="Content Placeholder 3">
            <a:extLst>
              <a:ext uri="{FF2B5EF4-FFF2-40B4-BE49-F238E27FC236}">
                <a16:creationId xmlns:a16="http://schemas.microsoft.com/office/drawing/2014/main" id="{6DE1D568-E190-4512-8869-CD7284FAF498}"/>
              </a:ext>
            </a:extLst>
          </p:cNvPr>
          <p:cNvSpPr>
            <a:spLocks noGrp="1"/>
          </p:cNvSpPr>
          <p:nvPr>
            <p:ph sz="half" idx="2"/>
          </p:nvPr>
        </p:nvSpPr>
        <p:spPr/>
        <p:txBody>
          <a:bodyPr/>
          <a:lstStyle/>
          <a:p>
            <a:r>
              <a:rPr lang="en-US" dirty="0"/>
              <a:t>Performance scores in each ear</a:t>
            </a:r>
          </a:p>
          <a:p>
            <a:r>
              <a:rPr lang="en-US" dirty="0"/>
              <a:t>AMB, DD, and AMB+</a:t>
            </a:r>
          </a:p>
          <a:p>
            <a:endParaRPr lang="en-US" dirty="0"/>
          </a:p>
          <a:p>
            <a:r>
              <a:rPr lang="en-US" dirty="0"/>
              <a:t>25</a:t>
            </a:r>
            <a:r>
              <a:rPr lang="en-US" baseline="30000" dirty="0"/>
              <a:t>th</a:t>
            </a:r>
            <a:r>
              <a:rPr lang="en-US" dirty="0"/>
              <a:t>, 20</a:t>
            </a:r>
            <a:r>
              <a:rPr lang="en-US" baseline="30000" dirty="0"/>
              <a:t>th</a:t>
            </a:r>
            <a:r>
              <a:rPr lang="en-US" dirty="0"/>
              <a:t> and 5</a:t>
            </a:r>
            <a:r>
              <a:rPr lang="en-US" baseline="30000" dirty="0"/>
              <a:t>th</a:t>
            </a:r>
            <a:r>
              <a:rPr lang="en-US" dirty="0"/>
              <a:t> percentiles</a:t>
            </a:r>
          </a:p>
          <a:p>
            <a:r>
              <a:rPr lang="en-US" dirty="0"/>
              <a:t>Comparison to normative data</a:t>
            </a:r>
          </a:p>
          <a:p>
            <a:r>
              <a:rPr lang="en-US" dirty="0"/>
              <a:t>SELF-REPORT – self for adults, usually parent or teacher with child</a:t>
            </a:r>
          </a:p>
        </p:txBody>
      </p:sp>
      <p:sp>
        <p:nvSpPr>
          <p:cNvPr id="5" name="Date Placeholder 4">
            <a:extLst>
              <a:ext uri="{FF2B5EF4-FFF2-40B4-BE49-F238E27FC236}">
                <a16:creationId xmlns:a16="http://schemas.microsoft.com/office/drawing/2014/main" id="{6D079084-EAA4-442E-BC02-76D75463BEDF}"/>
              </a:ext>
            </a:extLst>
          </p:cNvPr>
          <p:cNvSpPr>
            <a:spLocks noGrp="1"/>
          </p:cNvSpPr>
          <p:nvPr>
            <p:ph type="dt" sz="half" idx="10"/>
          </p:nvPr>
        </p:nvSpPr>
        <p:spPr/>
        <p:txBody>
          <a:bodyPr/>
          <a:lstStyle/>
          <a:p>
            <a:r>
              <a:rPr lang="en-US"/>
              <a:t>April 8, 2021</a:t>
            </a:r>
          </a:p>
        </p:txBody>
      </p:sp>
      <p:sp>
        <p:nvSpPr>
          <p:cNvPr id="6" name="Footer Placeholder 5">
            <a:extLst>
              <a:ext uri="{FF2B5EF4-FFF2-40B4-BE49-F238E27FC236}">
                <a16:creationId xmlns:a16="http://schemas.microsoft.com/office/drawing/2014/main" id="{03E59813-0CAE-45BA-B7A7-116A0D5C9A1E}"/>
              </a:ext>
            </a:extLst>
          </p:cNvPr>
          <p:cNvSpPr>
            <a:spLocks noGrp="1"/>
          </p:cNvSpPr>
          <p:nvPr>
            <p:ph type="ftr" sz="quarter" idx="11"/>
          </p:nvPr>
        </p:nvSpPr>
        <p:spPr/>
        <p:txBody>
          <a:bodyPr/>
          <a:lstStyle/>
          <a:p>
            <a:r>
              <a:rPr lang="en-US"/>
              <a:t>FIT-SPH Webinar Series</a:t>
            </a:r>
          </a:p>
        </p:txBody>
      </p:sp>
    </p:spTree>
    <p:extLst>
      <p:ext uri="{BB962C8B-B14F-4D97-AF65-F5344CB8AC3E}">
        <p14:creationId xmlns:p14="http://schemas.microsoft.com/office/powerpoint/2010/main" val="205031402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Title 1">
            <a:extLst>
              <a:ext uri="{FF2B5EF4-FFF2-40B4-BE49-F238E27FC236}">
                <a16:creationId xmlns:a16="http://schemas.microsoft.com/office/drawing/2014/main" id="{7912ACB7-3354-4F5F-B260-3A11F12DA561}"/>
              </a:ext>
            </a:extLst>
          </p:cNvPr>
          <p:cNvSpPr>
            <a:spLocks noGrp="1"/>
          </p:cNvSpPr>
          <p:nvPr>
            <p:ph type="title"/>
          </p:nvPr>
        </p:nvSpPr>
        <p:spPr/>
        <p:txBody>
          <a:bodyPr/>
          <a:lstStyle/>
          <a:p>
            <a:pPr algn="ctr"/>
            <a:r>
              <a:rPr lang="en-US" altLang="en-US" dirty="0"/>
              <a:t>CHAPS can serve as a reference standard for amblyaudia and dichotic </a:t>
            </a:r>
            <a:r>
              <a:rPr lang="en-US" altLang="en-US" dirty="0" err="1"/>
              <a:t>dysaudia</a:t>
            </a:r>
            <a:endParaRPr lang="en-US" altLang="en-US" dirty="0"/>
          </a:p>
        </p:txBody>
      </p:sp>
      <p:sp>
        <p:nvSpPr>
          <p:cNvPr id="98307" name="Content Placeholder 2">
            <a:extLst>
              <a:ext uri="{FF2B5EF4-FFF2-40B4-BE49-F238E27FC236}">
                <a16:creationId xmlns:a16="http://schemas.microsoft.com/office/drawing/2014/main" id="{A22B07EF-B5FB-4687-AA60-ACC4EFA9576A}"/>
              </a:ext>
            </a:extLst>
          </p:cNvPr>
          <p:cNvSpPr>
            <a:spLocks noGrp="1"/>
          </p:cNvSpPr>
          <p:nvPr>
            <p:ph idx="1"/>
          </p:nvPr>
        </p:nvSpPr>
        <p:spPr/>
        <p:txBody>
          <a:bodyPr/>
          <a:lstStyle/>
          <a:p>
            <a:r>
              <a:rPr lang="en-US" altLang="en-US" dirty="0"/>
              <a:t>Pearson chi-square findings indicated that the Ideal condition showed the highest significance for predicting a diagnosis of amblyaudia</a:t>
            </a:r>
          </a:p>
          <a:p>
            <a:pPr lvl="1"/>
            <a:r>
              <a:rPr lang="en-US" altLang="en-US" dirty="0"/>
              <a:t>Pearson chi-square = 4.961, p = .026</a:t>
            </a:r>
          </a:p>
          <a:p>
            <a:r>
              <a:rPr lang="en-US" altLang="en-US" dirty="0"/>
              <a:t>Trending toward significant for predicting a diagnosis of dichotic </a:t>
            </a:r>
            <a:r>
              <a:rPr lang="en-US" altLang="en-US" dirty="0" err="1"/>
              <a:t>dysaudia</a:t>
            </a:r>
            <a:endParaRPr lang="en-US" altLang="en-US" dirty="0"/>
          </a:p>
          <a:p>
            <a:pPr lvl="1"/>
            <a:r>
              <a:rPr lang="en-US" altLang="en-US" dirty="0"/>
              <a:t>Pearson chi-square = 2.881, p = .090</a:t>
            </a:r>
          </a:p>
          <a:p>
            <a:pPr lvl="1"/>
            <a:r>
              <a:rPr lang="en-US" altLang="en-US" dirty="0"/>
              <a:t>“Keep the Baby, Throw Out the Bathwater,” Moncrieff &amp; Vermiglio, 2018</a:t>
            </a:r>
          </a:p>
          <a:p>
            <a:pPr lvl="1"/>
            <a:endParaRPr lang="en-US" altLang="en-US" dirty="0"/>
          </a:p>
          <a:p>
            <a:r>
              <a:rPr lang="en-US" altLang="en-US" dirty="0"/>
              <a:t>Other questionnaires may be useful in helping to identify patients at risk of listening difficulties</a:t>
            </a:r>
          </a:p>
          <a:p>
            <a:pPr lvl="1"/>
            <a:endParaRPr lang="en-US" altLang="en-US" dirty="0"/>
          </a:p>
        </p:txBody>
      </p:sp>
      <p:sp>
        <p:nvSpPr>
          <p:cNvPr id="98309" name="Footer Placeholder 4">
            <a:extLst>
              <a:ext uri="{FF2B5EF4-FFF2-40B4-BE49-F238E27FC236}">
                <a16:creationId xmlns:a16="http://schemas.microsoft.com/office/drawing/2014/main" id="{34C216EA-21DD-4D6C-896A-C34744EC389D}"/>
              </a:ext>
            </a:extLst>
          </p:cNvPr>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spcAft>
                <a:spcPts val="600"/>
              </a:spcAft>
              <a:buClr>
                <a:srgbClr val="000000"/>
              </a:buClr>
              <a:buChar char="•"/>
              <a:defRPr sz="3200">
                <a:solidFill>
                  <a:srgbClr val="002B5E"/>
                </a:solidFill>
                <a:latin typeface="Calisto MT" panose="02040603050505030304" pitchFamily="18" charset="0"/>
                <a:ea typeface="MS PGothic" panose="020B0600070205080204" pitchFamily="34" charset="-128"/>
              </a:defRPr>
            </a:lvl1pPr>
            <a:lvl2pPr marL="742950" indent="-285750">
              <a:spcBef>
                <a:spcPct val="20000"/>
              </a:spcBef>
              <a:spcAft>
                <a:spcPts val="1200"/>
              </a:spcAft>
              <a:buClr>
                <a:srgbClr val="000000"/>
              </a:buClr>
              <a:buChar char="–"/>
              <a:defRPr sz="2800">
                <a:solidFill>
                  <a:srgbClr val="002B5E"/>
                </a:solidFill>
                <a:latin typeface="Calisto MT" panose="02040603050505030304" pitchFamily="18" charset="0"/>
                <a:ea typeface="MS PGothic" panose="020B0600070205080204" pitchFamily="34" charset="-128"/>
              </a:defRPr>
            </a:lvl2pPr>
            <a:lvl3pPr marL="1143000" indent="-228600">
              <a:spcBef>
                <a:spcPct val="20000"/>
              </a:spcBef>
              <a:spcAft>
                <a:spcPts val="1200"/>
              </a:spcAft>
              <a:buClr>
                <a:srgbClr val="000000"/>
              </a:buClr>
              <a:buChar char="•"/>
              <a:defRPr sz="2400">
                <a:solidFill>
                  <a:srgbClr val="002B5E"/>
                </a:solidFill>
                <a:latin typeface="Calisto MT" panose="02040603050505030304" pitchFamily="18" charset="0"/>
                <a:ea typeface="MS PGothic" panose="020B0600070205080204" pitchFamily="34" charset="-128"/>
              </a:defRPr>
            </a:lvl3pPr>
            <a:lvl4pPr marL="1600200" indent="-228600">
              <a:spcBef>
                <a:spcPct val="20000"/>
              </a:spcBef>
              <a:spcAft>
                <a:spcPts val="1200"/>
              </a:spcAft>
              <a:buClr>
                <a:srgbClr val="000000"/>
              </a:buClr>
              <a:buChar char="–"/>
              <a:defRPr sz="2000">
                <a:solidFill>
                  <a:srgbClr val="002B5E"/>
                </a:solidFill>
                <a:latin typeface="Calisto MT" panose="02040603050505030304" pitchFamily="18" charset="0"/>
                <a:ea typeface="MS PGothic" panose="020B0600070205080204" pitchFamily="34" charset="-128"/>
              </a:defRPr>
            </a:lvl4pPr>
            <a:lvl5pPr marL="2057400" indent="-228600">
              <a:spcBef>
                <a:spcPct val="20000"/>
              </a:spcBef>
              <a:spcAft>
                <a:spcPts val="1200"/>
              </a:spcAft>
              <a:buClr>
                <a:srgbClr val="000000"/>
              </a:buClr>
              <a:buChar char="»"/>
              <a:defRPr sz="2000">
                <a:solidFill>
                  <a:srgbClr val="002B5E"/>
                </a:solidFill>
                <a:latin typeface="Calisto MT" panose="02040603050505030304" pitchFamily="18" charset="0"/>
                <a:ea typeface="MS PGothic" panose="020B0600070205080204" pitchFamily="34" charset="-128"/>
              </a:defRPr>
            </a:lvl5pPr>
            <a:lvl6pPr marL="2514600" indent="-228600" eaLnBrk="0" fontAlgn="base" hangingPunct="0">
              <a:spcBef>
                <a:spcPct val="20000"/>
              </a:spcBef>
              <a:spcAft>
                <a:spcPts val="1200"/>
              </a:spcAft>
              <a:buClr>
                <a:srgbClr val="000000"/>
              </a:buClr>
              <a:buChar char="»"/>
              <a:defRPr sz="2000">
                <a:solidFill>
                  <a:srgbClr val="002B5E"/>
                </a:solidFill>
                <a:latin typeface="Calisto MT" panose="02040603050505030304" pitchFamily="18" charset="0"/>
                <a:ea typeface="MS PGothic" panose="020B0600070205080204" pitchFamily="34" charset="-128"/>
              </a:defRPr>
            </a:lvl6pPr>
            <a:lvl7pPr marL="2971800" indent="-228600" eaLnBrk="0" fontAlgn="base" hangingPunct="0">
              <a:spcBef>
                <a:spcPct val="20000"/>
              </a:spcBef>
              <a:spcAft>
                <a:spcPts val="1200"/>
              </a:spcAft>
              <a:buClr>
                <a:srgbClr val="000000"/>
              </a:buClr>
              <a:buChar char="»"/>
              <a:defRPr sz="2000">
                <a:solidFill>
                  <a:srgbClr val="002B5E"/>
                </a:solidFill>
                <a:latin typeface="Calisto MT" panose="02040603050505030304" pitchFamily="18" charset="0"/>
                <a:ea typeface="MS PGothic" panose="020B0600070205080204" pitchFamily="34" charset="-128"/>
              </a:defRPr>
            </a:lvl7pPr>
            <a:lvl8pPr marL="3429000" indent="-228600" eaLnBrk="0" fontAlgn="base" hangingPunct="0">
              <a:spcBef>
                <a:spcPct val="20000"/>
              </a:spcBef>
              <a:spcAft>
                <a:spcPts val="1200"/>
              </a:spcAft>
              <a:buClr>
                <a:srgbClr val="000000"/>
              </a:buClr>
              <a:buChar char="»"/>
              <a:defRPr sz="2000">
                <a:solidFill>
                  <a:srgbClr val="002B5E"/>
                </a:solidFill>
                <a:latin typeface="Calisto MT" panose="02040603050505030304" pitchFamily="18" charset="0"/>
                <a:ea typeface="MS PGothic" panose="020B0600070205080204" pitchFamily="34" charset="-128"/>
              </a:defRPr>
            </a:lvl8pPr>
            <a:lvl9pPr marL="3886200" indent="-228600" eaLnBrk="0" fontAlgn="base" hangingPunct="0">
              <a:spcBef>
                <a:spcPct val="20000"/>
              </a:spcBef>
              <a:spcAft>
                <a:spcPts val="1200"/>
              </a:spcAft>
              <a:buClr>
                <a:srgbClr val="000000"/>
              </a:buClr>
              <a:buChar char="»"/>
              <a:defRPr sz="2000">
                <a:solidFill>
                  <a:srgbClr val="002B5E"/>
                </a:solidFill>
                <a:latin typeface="Calisto MT" panose="02040603050505030304" pitchFamily="18" charset="0"/>
                <a:ea typeface="MS PGothic" panose="020B0600070205080204" pitchFamily="34" charset="-128"/>
              </a:defRPr>
            </a:lvl9pPr>
          </a:lstStyle>
          <a:p>
            <a:pPr marL="0" marR="0" lvl="0" indent="0" algn="l" defTabSz="457200" rtl="0" eaLnBrk="1" fontAlgn="auto" latinLnBrk="0" hangingPunct="1">
              <a:lnSpc>
                <a:spcPct val="100000"/>
              </a:lnSpc>
              <a:spcBef>
                <a:spcPct val="0"/>
              </a:spcBef>
              <a:spcAft>
                <a:spcPct val="0"/>
              </a:spcAft>
              <a:buClrTx/>
              <a:buSzTx/>
              <a:buFontTx/>
              <a:buNone/>
              <a:tabLst/>
              <a:defRPr/>
            </a:pPr>
            <a:r>
              <a:rPr kumimoji="0" lang="en-US" altLang="en-US" sz="1600" b="0" i="0" u="none" strike="noStrike" kern="1200" cap="none" spc="0" normalizeH="0" baseline="0" noProof="0">
                <a:ln>
                  <a:noFill/>
                </a:ln>
                <a:solidFill>
                  <a:schemeClr val="bg1">
                    <a:lumMod val="50000"/>
                  </a:schemeClr>
                </a:solidFill>
                <a:effectLst/>
                <a:uLnTx/>
                <a:uFillTx/>
                <a:latin typeface="Corbel" panose="020B0503020204020204" pitchFamily="34" charset="0"/>
              </a:rPr>
              <a:t>FIT-SPH Webinar Series</a:t>
            </a:r>
          </a:p>
        </p:txBody>
      </p:sp>
      <p:sp>
        <p:nvSpPr>
          <p:cNvPr id="2" name="Date Placeholder 1">
            <a:extLst>
              <a:ext uri="{FF2B5EF4-FFF2-40B4-BE49-F238E27FC236}">
                <a16:creationId xmlns:a16="http://schemas.microsoft.com/office/drawing/2014/main" id="{818ACEFD-D652-445E-920E-2975CD61B563}"/>
              </a:ext>
            </a:extLst>
          </p:cNvPr>
          <p:cNvSpPr>
            <a:spLocks noGrp="1"/>
          </p:cNvSpPr>
          <p:nvPr>
            <p:ph type="dt" sz="half" idx="10"/>
          </p:nvPr>
        </p:nvSpPr>
        <p:spPr/>
        <p:txBody>
          <a:bodyPr/>
          <a:lstStyle/>
          <a:p>
            <a:r>
              <a:rPr lang="en-US"/>
              <a:t>April 8, 2021</a:t>
            </a:r>
          </a:p>
        </p:txBody>
      </p:sp>
    </p:spTree>
    <p:extLst>
      <p:ext uri="{BB962C8B-B14F-4D97-AF65-F5344CB8AC3E}">
        <p14:creationId xmlns:p14="http://schemas.microsoft.com/office/powerpoint/2010/main" val="341758626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Title 1">
            <a:extLst>
              <a:ext uri="{FF2B5EF4-FFF2-40B4-BE49-F238E27FC236}">
                <a16:creationId xmlns:a16="http://schemas.microsoft.com/office/drawing/2014/main" id="{8E4A52C5-31BE-4B13-9D38-152C4F581017}"/>
              </a:ext>
            </a:extLst>
          </p:cNvPr>
          <p:cNvSpPr>
            <a:spLocks noGrp="1"/>
          </p:cNvSpPr>
          <p:nvPr>
            <p:ph type="title"/>
          </p:nvPr>
        </p:nvSpPr>
        <p:spPr/>
        <p:txBody>
          <a:bodyPr/>
          <a:lstStyle/>
          <a:p>
            <a:pPr algn="ctr" eaLnBrk="1" hangingPunct="1"/>
            <a:r>
              <a:rPr lang="en-US" altLang="en-US" dirty="0"/>
              <a:t>Auditory Rehabilitation for Interaural Asymmetry (ARIA)</a:t>
            </a:r>
          </a:p>
        </p:txBody>
      </p:sp>
      <p:sp>
        <p:nvSpPr>
          <p:cNvPr id="41986" name="Content Placeholder 2">
            <a:extLst>
              <a:ext uri="{FF2B5EF4-FFF2-40B4-BE49-F238E27FC236}">
                <a16:creationId xmlns:a16="http://schemas.microsoft.com/office/drawing/2014/main" id="{66BA205A-5D01-4AF3-B125-67369EC5121C}"/>
              </a:ext>
            </a:extLst>
          </p:cNvPr>
          <p:cNvSpPr>
            <a:spLocks noGrp="1"/>
          </p:cNvSpPr>
          <p:nvPr>
            <p:ph idx="1"/>
          </p:nvPr>
        </p:nvSpPr>
        <p:spPr/>
        <p:txBody>
          <a:bodyPr>
            <a:normAutofit/>
          </a:bodyPr>
          <a:lstStyle/>
          <a:p>
            <a:pPr eaLnBrk="1" hangingPunct="1">
              <a:defRPr/>
            </a:pPr>
            <a:r>
              <a:rPr lang="en-US" dirty="0">
                <a:ea typeface="+mn-ea"/>
                <a:cs typeface="+mn-cs"/>
              </a:rPr>
              <a:t>Developed with Diane Wertz, CCC-SLP in two clinical trials done in 2000-2001 to establish feasibility of a treatment approach for an asymmetric pattern from dichotic tests (Moncrieff &amp; Wertz, 2008)</a:t>
            </a:r>
          </a:p>
          <a:p>
            <a:pPr lvl="1">
              <a:defRPr/>
            </a:pPr>
            <a:r>
              <a:rPr lang="en-US" dirty="0">
                <a:ea typeface="+mn-ea"/>
                <a:cs typeface="+mn-cs"/>
              </a:rPr>
              <a:t>30 minutes per session, 3 times per week</a:t>
            </a:r>
          </a:p>
          <a:p>
            <a:pPr eaLnBrk="1" hangingPunct="1">
              <a:defRPr/>
            </a:pPr>
            <a:r>
              <a:rPr lang="en-US" dirty="0"/>
              <a:t>Modified to current standardized protocol of two 20-minute sessions at a 1-hour appointment, 1 time per week (Russo, Snyder, &amp; Moncrieff, 2014)</a:t>
            </a:r>
          </a:p>
          <a:p>
            <a:pPr eaLnBrk="1" hangingPunct="1">
              <a:defRPr/>
            </a:pPr>
            <a:r>
              <a:rPr lang="en-US" dirty="0">
                <a:ea typeface="+mn-ea"/>
                <a:cs typeface="+mn-cs"/>
              </a:rPr>
              <a:t>Clinician-driven auditory therapy presented in the sound field </a:t>
            </a:r>
          </a:p>
          <a:p>
            <a:pPr eaLnBrk="1" hangingPunct="1">
              <a:defRPr/>
            </a:pPr>
            <a:endParaRPr lang="en-US" dirty="0">
              <a:ea typeface="+mn-ea"/>
              <a:cs typeface="+mn-cs"/>
            </a:endParaRPr>
          </a:p>
        </p:txBody>
      </p:sp>
      <p:sp>
        <p:nvSpPr>
          <p:cNvPr id="86021" name="Footer Placeholder 4">
            <a:extLst>
              <a:ext uri="{FF2B5EF4-FFF2-40B4-BE49-F238E27FC236}">
                <a16:creationId xmlns:a16="http://schemas.microsoft.com/office/drawing/2014/main" id="{1BB9C7BF-6B75-4448-9EF7-CE86E68AB438}"/>
              </a:ext>
            </a:extLst>
          </p:cNvPr>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spcAft>
                <a:spcPts val="600"/>
              </a:spcAft>
              <a:buClr>
                <a:srgbClr val="000000"/>
              </a:buClr>
              <a:buChar char="•"/>
              <a:defRPr sz="3200">
                <a:solidFill>
                  <a:srgbClr val="002B5E"/>
                </a:solidFill>
                <a:latin typeface="Calisto MT" panose="02040603050505030304" pitchFamily="18" charset="0"/>
                <a:ea typeface="MS PGothic" panose="020B0600070205080204" pitchFamily="34" charset="-128"/>
              </a:defRPr>
            </a:lvl1pPr>
            <a:lvl2pPr marL="742950" indent="-285750">
              <a:spcBef>
                <a:spcPct val="20000"/>
              </a:spcBef>
              <a:spcAft>
                <a:spcPts val="1200"/>
              </a:spcAft>
              <a:buClr>
                <a:srgbClr val="000000"/>
              </a:buClr>
              <a:buChar char="–"/>
              <a:defRPr sz="2800">
                <a:solidFill>
                  <a:srgbClr val="002B5E"/>
                </a:solidFill>
                <a:latin typeface="Calisto MT" panose="02040603050505030304" pitchFamily="18" charset="0"/>
                <a:ea typeface="MS PGothic" panose="020B0600070205080204" pitchFamily="34" charset="-128"/>
              </a:defRPr>
            </a:lvl2pPr>
            <a:lvl3pPr marL="1143000" indent="-228600">
              <a:spcBef>
                <a:spcPct val="20000"/>
              </a:spcBef>
              <a:spcAft>
                <a:spcPts val="1200"/>
              </a:spcAft>
              <a:buClr>
                <a:srgbClr val="000000"/>
              </a:buClr>
              <a:buChar char="•"/>
              <a:defRPr sz="2400">
                <a:solidFill>
                  <a:srgbClr val="002B5E"/>
                </a:solidFill>
                <a:latin typeface="Calisto MT" panose="02040603050505030304" pitchFamily="18" charset="0"/>
                <a:ea typeface="MS PGothic" panose="020B0600070205080204" pitchFamily="34" charset="-128"/>
              </a:defRPr>
            </a:lvl3pPr>
            <a:lvl4pPr marL="1600200" indent="-228600">
              <a:spcBef>
                <a:spcPct val="20000"/>
              </a:spcBef>
              <a:spcAft>
                <a:spcPts val="1200"/>
              </a:spcAft>
              <a:buClr>
                <a:srgbClr val="000000"/>
              </a:buClr>
              <a:buChar char="–"/>
              <a:defRPr sz="2000">
                <a:solidFill>
                  <a:srgbClr val="002B5E"/>
                </a:solidFill>
                <a:latin typeface="Calisto MT" panose="02040603050505030304" pitchFamily="18" charset="0"/>
                <a:ea typeface="MS PGothic" panose="020B0600070205080204" pitchFamily="34" charset="-128"/>
              </a:defRPr>
            </a:lvl4pPr>
            <a:lvl5pPr marL="2057400" indent="-228600">
              <a:spcBef>
                <a:spcPct val="20000"/>
              </a:spcBef>
              <a:spcAft>
                <a:spcPts val="1200"/>
              </a:spcAft>
              <a:buClr>
                <a:srgbClr val="000000"/>
              </a:buClr>
              <a:buChar char="»"/>
              <a:defRPr sz="2000">
                <a:solidFill>
                  <a:srgbClr val="002B5E"/>
                </a:solidFill>
                <a:latin typeface="Calisto MT" panose="02040603050505030304" pitchFamily="18" charset="0"/>
                <a:ea typeface="MS PGothic" panose="020B0600070205080204" pitchFamily="34" charset="-128"/>
              </a:defRPr>
            </a:lvl5pPr>
            <a:lvl6pPr marL="2514600" indent="-228600" eaLnBrk="0" fontAlgn="base" hangingPunct="0">
              <a:spcBef>
                <a:spcPct val="20000"/>
              </a:spcBef>
              <a:spcAft>
                <a:spcPts val="1200"/>
              </a:spcAft>
              <a:buClr>
                <a:srgbClr val="000000"/>
              </a:buClr>
              <a:buChar char="»"/>
              <a:defRPr sz="2000">
                <a:solidFill>
                  <a:srgbClr val="002B5E"/>
                </a:solidFill>
                <a:latin typeface="Calisto MT" panose="02040603050505030304" pitchFamily="18" charset="0"/>
                <a:ea typeface="MS PGothic" panose="020B0600070205080204" pitchFamily="34" charset="-128"/>
              </a:defRPr>
            </a:lvl6pPr>
            <a:lvl7pPr marL="2971800" indent="-228600" eaLnBrk="0" fontAlgn="base" hangingPunct="0">
              <a:spcBef>
                <a:spcPct val="20000"/>
              </a:spcBef>
              <a:spcAft>
                <a:spcPts val="1200"/>
              </a:spcAft>
              <a:buClr>
                <a:srgbClr val="000000"/>
              </a:buClr>
              <a:buChar char="»"/>
              <a:defRPr sz="2000">
                <a:solidFill>
                  <a:srgbClr val="002B5E"/>
                </a:solidFill>
                <a:latin typeface="Calisto MT" panose="02040603050505030304" pitchFamily="18" charset="0"/>
                <a:ea typeface="MS PGothic" panose="020B0600070205080204" pitchFamily="34" charset="-128"/>
              </a:defRPr>
            </a:lvl7pPr>
            <a:lvl8pPr marL="3429000" indent="-228600" eaLnBrk="0" fontAlgn="base" hangingPunct="0">
              <a:spcBef>
                <a:spcPct val="20000"/>
              </a:spcBef>
              <a:spcAft>
                <a:spcPts val="1200"/>
              </a:spcAft>
              <a:buClr>
                <a:srgbClr val="000000"/>
              </a:buClr>
              <a:buChar char="»"/>
              <a:defRPr sz="2000">
                <a:solidFill>
                  <a:srgbClr val="002B5E"/>
                </a:solidFill>
                <a:latin typeface="Calisto MT" panose="02040603050505030304" pitchFamily="18" charset="0"/>
                <a:ea typeface="MS PGothic" panose="020B0600070205080204" pitchFamily="34" charset="-128"/>
              </a:defRPr>
            </a:lvl8pPr>
            <a:lvl9pPr marL="3886200" indent="-228600" eaLnBrk="0" fontAlgn="base" hangingPunct="0">
              <a:spcBef>
                <a:spcPct val="20000"/>
              </a:spcBef>
              <a:spcAft>
                <a:spcPts val="1200"/>
              </a:spcAft>
              <a:buClr>
                <a:srgbClr val="000000"/>
              </a:buClr>
              <a:buChar char="»"/>
              <a:defRPr sz="2000">
                <a:solidFill>
                  <a:srgbClr val="002B5E"/>
                </a:solidFill>
                <a:latin typeface="Calisto MT" panose="02040603050505030304" pitchFamily="18" charset="0"/>
                <a:ea typeface="MS PGothic" panose="020B0600070205080204" pitchFamily="34" charset="-128"/>
              </a:defRPr>
            </a:lvl9pPr>
          </a:lstStyle>
          <a:p>
            <a:pPr marL="0" marR="0" lvl="0" indent="0" algn="l" defTabSz="457200" rtl="0" eaLnBrk="1" fontAlgn="auto" latinLnBrk="0" hangingPunct="1">
              <a:lnSpc>
                <a:spcPct val="100000"/>
              </a:lnSpc>
              <a:spcBef>
                <a:spcPct val="0"/>
              </a:spcBef>
              <a:spcAft>
                <a:spcPct val="0"/>
              </a:spcAft>
              <a:buClrTx/>
              <a:buSzTx/>
              <a:buFontTx/>
              <a:buNone/>
              <a:tabLst/>
              <a:defRPr/>
            </a:pPr>
            <a:r>
              <a:rPr kumimoji="0" lang="en-US" altLang="en-US" sz="2000" b="0" i="0" u="none" strike="noStrike" kern="1200" cap="none" spc="0" normalizeH="0" baseline="0" noProof="0">
                <a:ln>
                  <a:noFill/>
                </a:ln>
                <a:solidFill>
                  <a:schemeClr val="bg1">
                    <a:lumMod val="50000"/>
                  </a:schemeClr>
                </a:solidFill>
                <a:effectLst/>
                <a:uLnTx/>
                <a:uFillTx/>
                <a:latin typeface="Corbel" panose="020B0503020204020204" pitchFamily="34" charset="0"/>
              </a:rPr>
              <a:t>FIT-SPH Webinar Series</a:t>
            </a:r>
          </a:p>
        </p:txBody>
      </p:sp>
      <p:sp>
        <p:nvSpPr>
          <p:cNvPr id="2" name="Date Placeholder 1">
            <a:extLst>
              <a:ext uri="{FF2B5EF4-FFF2-40B4-BE49-F238E27FC236}">
                <a16:creationId xmlns:a16="http://schemas.microsoft.com/office/drawing/2014/main" id="{63DFBE2A-E047-4686-9118-DDCE5A7DB290}"/>
              </a:ext>
            </a:extLst>
          </p:cNvPr>
          <p:cNvSpPr>
            <a:spLocks noGrp="1"/>
          </p:cNvSpPr>
          <p:nvPr>
            <p:ph type="dt" sz="half" idx="10"/>
          </p:nvPr>
        </p:nvSpPr>
        <p:spPr/>
        <p:txBody>
          <a:bodyPr/>
          <a:lstStyle/>
          <a:p>
            <a:r>
              <a:rPr lang="en-US"/>
              <a:t>April 8, 2021</a:t>
            </a:r>
          </a:p>
        </p:txBody>
      </p:sp>
    </p:spTree>
    <p:extLst>
      <p:ext uri="{BB962C8B-B14F-4D97-AF65-F5344CB8AC3E}">
        <p14:creationId xmlns:p14="http://schemas.microsoft.com/office/powerpoint/2010/main" val="304697176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695597-E83B-49D3-BD23-D5AF25DDAEFC}"/>
              </a:ext>
            </a:extLst>
          </p:cNvPr>
          <p:cNvSpPr>
            <a:spLocks noGrp="1"/>
          </p:cNvSpPr>
          <p:nvPr>
            <p:ph type="title"/>
          </p:nvPr>
        </p:nvSpPr>
        <p:spPr/>
        <p:txBody>
          <a:bodyPr/>
          <a:lstStyle/>
          <a:p>
            <a:pPr algn="ctr"/>
            <a:r>
              <a:rPr lang="en-US" dirty="0"/>
              <a:t>ARIA</a:t>
            </a:r>
          </a:p>
        </p:txBody>
      </p:sp>
      <p:sp>
        <p:nvSpPr>
          <p:cNvPr id="3" name="Content Placeholder 2">
            <a:extLst>
              <a:ext uri="{FF2B5EF4-FFF2-40B4-BE49-F238E27FC236}">
                <a16:creationId xmlns:a16="http://schemas.microsoft.com/office/drawing/2014/main" id="{D2C26986-EDCB-47A6-8331-53577598CDEF}"/>
              </a:ext>
            </a:extLst>
          </p:cNvPr>
          <p:cNvSpPr>
            <a:spLocks noGrp="1"/>
          </p:cNvSpPr>
          <p:nvPr>
            <p:ph idx="1"/>
          </p:nvPr>
        </p:nvSpPr>
        <p:spPr/>
        <p:txBody>
          <a:bodyPr/>
          <a:lstStyle/>
          <a:p>
            <a:pPr>
              <a:defRPr/>
            </a:pPr>
            <a:r>
              <a:rPr lang="en-US" dirty="0"/>
              <a:t>Created to specifically target binaural integration deficit by improving performance in the listener’s non-dominant ear</a:t>
            </a:r>
          </a:p>
          <a:p>
            <a:pPr>
              <a:defRPr/>
            </a:pPr>
            <a:r>
              <a:rPr lang="en-US" dirty="0"/>
              <a:t>Based on principles of perceptual learning – repeated presentations of auditory stimuli to drive synaptic neuroplasticity through facilitation of neural networks in the auditory brainstem</a:t>
            </a:r>
          </a:p>
          <a:p>
            <a:pPr>
              <a:defRPr/>
            </a:pPr>
            <a:r>
              <a:rPr lang="en-US" dirty="0"/>
              <a:t>Uses systematic adjustments of intensity to capitalize on the capacity of the lateral superior olive to encode interaural intensity differences</a:t>
            </a:r>
          </a:p>
          <a:p>
            <a:pPr>
              <a:defRPr/>
            </a:pPr>
            <a:r>
              <a:rPr lang="en-US" dirty="0"/>
              <a:t>Rest and consolidation occur in between sessions and after therapy is completed after four sessions</a:t>
            </a:r>
          </a:p>
          <a:p>
            <a:endParaRPr lang="en-US" dirty="0"/>
          </a:p>
        </p:txBody>
      </p:sp>
      <p:sp>
        <p:nvSpPr>
          <p:cNvPr id="4" name="Date Placeholder 3">
            <a:extLst>
              <a:ext uri="{FF2B5EF4-FFF2-40B4-BE49-F238E27FC236}">
                <a16:creationId xmlns:a16="http://schemas.microsoft.com/office/drawing/2014/main" id="{F0EE083F-2C39-40EF-AADA-B52720F5462A}"/>
              </a:ext>
            </a:extLst>
          </p:cNvPr>
          <p:cNvSpPr>
            <a:spLocks noGrp="1"/>
          </p:cNvSpPr>
          <p:nvPr>
            <p:ph type="dt" sz="half" idx="10"/>
          </p:nvPr>
        </p:nvSpPr>
        <p:spPr/>
        <p:txBody>
          <a:bodyPr/>
          <a:lstStyle/>
          <a:p>
            <a:r>
              <a:rPr lang="en-US"/>
              <a:t>April 8, 2021</a:t>
            </a:r>
          </a:p>
        </p:txBody>
      </p:sp>
      <p:sp>
        <p:nvSpPr>
          <p:cNvPr id="5" name="Footer Placeholder 4">
            <a:extLst>
              <a:ext uri="{FF2B5EF4-FFF2-40B4-BE49-F238E27FC236}">
                <a16:creationId xmlns:a16="http://schemas.microsoft.com/office/drawing/2014/main" id="{3799CDA3-0F93-433F-92B0-4BEEE4B390F3}"/>
              </a:ext>
            </a:extLst>
          </p:cNvPr>
          <p:cNvSpPr>
            <a:spLocks noGrp="1"/>
          </p:cNvSpPr>
          <p:nvPr>
            <p:ph type="ftr" sz="quarter" idx="11"/>
          </p:nvPr>
        </p:nvSpPr>
        <p:spPr/>
        <p:txBody>
          <a:bodyPr/>
          <a:lstStyle/>
          <a:p>
            <a:r>
              <a:rPr lang="en-US"/>
              <a:t>FIT-SPH Webinar Series</a:t>
            </a:r>
          </a:p>
        </p:txBody>
      </p:sp>
    </p:spTree>
    <p:extLst>
      <p:ext uri="{BB962C8B-B14F-4D97-AF65-F5344CB8AC3E}">
        <p14:creationId xmlns:p14="http://schemas.microsoft.com/office/powerpoint/2010/main" val="128708771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3A0613-AC82-4844-BDD0-6BE05997FCA1}"/>
              </a:ext>
            </a:extLst>
          </p:cNvPr>
          <p:cNvSpPr>
            <a:spLocks noGrp="1"/>
          </p:cNvSpPr>
          <p:nvPr>
            <p:ph type="title"/>
          </p:nvPr>
        </p:nvSpPr>
        <p:spPr/>
        <p:txBody>
          <a:bodyPr/>
          <a:lstStyle/>
          <a:p>
            <a:pPr algn="ctr"/>
            <a:r>
              <a:rPr lang="en-US" dirty="0"/>
              <a:t>Who should get ARIA?</a:t>
            </a:r>
          </a:p>
        </p:txBody>
      </p:sp>
      <p:sp>
        <p:nvSpPr>
          <p:cNvPr id="3" name="Content Placeholder 2">
            <a:extLst>
              <a:ext uri="{FF2B5EF4-FFF2-40B4-BE49-F238E27FC236}">
                <a16:creationId xmlns:a16="http://schemas.microsoft.com/office/drawing/2014/main" id="{2DA8222B-DE68-422A-92F5-D2C90949097E}"/>
              </a:ext>
            </a:extLst>
          </p:cNvPr>
          <p:cNvSpPr>
            <a:spLocks noGrp="1"/>
          </p:cNvSpPr>
          <p:nvPr>
            <p:ph idx="1"/>
          </p:nvPr>
        </p:nvSpPr>
        <p:spPr/>
        <p:txBody>
          <a:bodyPr/>
          <a:lstStyle/>
          <a:p>
            <a:r>
              <a:rPr lang="en-US" dirty="0"/>
              <a:t>Current standards would indicate that only children in the lowest performing group qualify for a diagnosis and possible treatment</a:t>
            </a:r>
          </a:p>
          <a:p>
            <a:r>
              <a:rPr lang="en-US" dirty="0"/>
              <a:t>Based on the medical model where treatment could be highly invasive and entail risk</a:t>
            </a:r>
          </a:p>
          <a:p>
            <a:r>
              <a:rPr lang="en-US" dirty="0"/>
              <a:t>We provide hearing aids for individuals with mild hearing losses</a:t>
            </a:r>
          </a:p>
          <a:p>
            <a:pPr lvl="1"/>
            <a:r>
              <a:rPr lang="en-US" dirty="0"/>
              <a:t>Especially if the patient reports functional deficits</a:t>
            </a:r>
          </a:p>
          <a:p>
            <a:r>
              <a:rPr lang="en-US" dirty="0"/>
              <a:t>A child’s performance is below normal </a:t>
            </a:r>
          </a:p>
          <a:p>
            <a:pPr lvl="1"/>
            <a:r>
              <a:rPr lang="en-US" dirty="0"/>
              <a:t>Should we tell the parent that it’s OK and that he/she can only receive treatment when the performance falls even further behind peers?</a:t>
            </a:r>
          </a:p>
          <a:p>
            <a:pPr lvl="1"/>
            <a:r>
              <a:rPr lang="en-US" dirty="0"/>
              <a:t>Will performance worsen or will it just remain below normal?</a:t>
            </a:r>
          </a:p>
        </p:txBody>
      </p:sp>
      <p:sp>
        <p:nvSpPr>
          <p:cNvPr id="4" name="Date Placeholder 3">
            <a:extLst>
              <a:ext uri="{FF2B5EF4-FFF2-40B4-BE49-F238E27FC236}">
                <a16:creationId xmlns:a16="http://schemas.microsoft.com/office/drawing/2014/main" id="{E2F64247-2452-4B9F-8D52-77B4CA74E479}"/>
              </a:ext>
            </a:extLst>
          </p:cNvPr>
          <p:cNvSpPr>
            <a:spLocks noGrp="1"/>
          </p:cNvSpPr>
          <p:nvPr>
            <p:ph type="dt" sz="half" idx="10"/>
          </p:nvPr>
        </p:nvSpPr>
        <p:spPr/>
        <p:txBody>
          <a:bodyPr/>
          <a:lstStyle/>
          <a:p>
            <a:r>
              <a:rPr lang="en-US"/>
              <a:t>April 8, 2021</a:t>
            </a:r>
          </a:p>
        </p:txBody>
      </p:sp>
      <p:sp>
        <p:nvSpPr>
          <p:cNvPr id="5" name="Footer Placeholder 4">
            <a:extLst>
              <a:ext uri="{FF2B5EF4-FFF2-40B4-BE49-F238E27FC236}">
                <a16:creationId xmlns:a16="http://schemas.microsoft.com/office/drawing/2014/main" id="{768C5A9E-92FF-4129-B9E1-DBED878C885A}"/>
              </a:ext>
            </a:extLst>
          </p:cNvPr>
          <p:cNvSpPr>
            <a:spLocks noGrp="1"/>
          </p:cNvSpPr>
          <p:nvPr>
            <p:ph type="ftr" sz="quarter" idx="11"/>
          </p:nvPr>
        </p:nvSpPr>
        <p:spPr/>
        <p:txBody>
          <a:bodyPr/>
          <a:lstStyle/>
          <a:p>
            <a:r>
              <a:rPr lang="en-US"/>
              <a:t>FIT-SPH Webinar Series</a:t>
            </a:r>
          </a:p>
        </p:txBody>
      </p:sp>
    </p:spTree>
    <p:extLst>
      <p:ext uri="{BB962C8B-B14F-4D97-AF65-F5344CB8AC3E}">
        <p14:creationId xmlns:p14="http://schemas.microsoft.com/office/powerpoint/2010/main" val="95045388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pic>
        <p:nvPicPr>
          <p:cNvPr id="4" name="Content Placeholder 3" descr="A screenshot of a cell phone&#10;&#10;Description generated with high confidence">
            <a:extLst>
              <a:ext uri="{FF2B5EF4-FFF2-40B4-BE49-F238E27FC236}">
                <a16:creationId xmlns:a16="http://schemas.microsoft.com/office/drawing/2014/main" id="{A272043F-AD1E-4C5C-825A-7F0CE17B1E6C}"/>
              </a:ext>
            </a:extLst>
          </p:cNvPr>
          <p:cNvPicPr>
            <a:picLocks noGrp="1" noChangeAspect="1"/>
          </p:cNvPicPr>
          <p:nvPr>
            <p:ph idx="1"/>
          </p:nvPr>
        </p:nvPicPr>
        <p:blipFill>
          <a:blip r:embed="rId2"/>
          <a:stretch>
            <a:fillRect/>
          </a:stretch>
        </p:blipFill>
        <p:spPr>
          <a:xfrm>
            <a:off x="835742" y="1527091"/>
            <a:ext cx="10428516" cy="3728196"/>
          </a:xfrm>
          <a:prstGeom prst="rect">
            <a:avLst/>
          </a:prstGeom>
        </p:spPr>
      </p:pic>
      <p:sp>
        <p:nvSpPr>
          <p:cNvPr id="5" name="TextBox 4">
            <a:extLst>
              <a:ext uri="{FF2B5EF4-FFF2-40B4-BE49-F238E27FC236}">
                <a16:creationId xmlns:a16="http://schemas.microsoft.com/office/drawing/2014/main" id="{92C87E06-A483-474B-B120-7F08DF7F94DC}"/>
              </a:ext>
            </a:extLst>
          </p:cNvPr>
          <p:cNvSpPr txBox="1"/>
          <p:nvPr/>
        </p:nvSpPr>
        <p:spPr>
          <a:xfrm>
            <a:off x="2097277" y="267866"/>
            <a:ext cx="8198526" cy="1077218"/>
          </a:xfrm>
          <a:prstGeom prst="rect">
            <a:avLst/>
          </a:prstGeom>
          <a:noFill/>
        </p:spPr>
        <p:txBody>
          <a:bodyPr wrap="none" rtlCol="0">
            <a:spAutoFit/>
          </a:bodyPr>
          <a:lstStyle/>
          <a:p>
            <a:r>
              <a:rPr lang="en-US" sz="3200"/>
              <a:t>Significant improvements in dichotic test scores </a:t>
            </a:r>
          </a:p>
          <a:p>
            <a:pPr algn="ctr"/>
            <a:r>
              <a:rPr lang="en-US" sz="3200"/>
              <a:t>following ARIA</a:t>
            </a:r>
            <a:endParaRPr lang="en-US" sz="3200" dirty="0"/>
          </a:p>
        </p:txBody>
      </p:sp>
      <p:sp>
        <p:nvSpPr>
          <p:cNvPr id="3" name="Footer Placeholder 2">
            <a:extLst>
              <a:ext uri="{FF2B5EF4-FFF2-40B4-BE49-F238E27FC236}">
                <a16:creationId xmlns:a16="http://schemas.microsoft.com/office/drawing/2014/main" id="{6F188D66-D679-4197-927C-1C611AF03888}"/>
              </a:ext>
            </a:extLst>
          </p:cNvPr>
          <p:cNvSpPr>
            <a:spLocks noGrp="1"/>
          </p:cNvSpPr>
          <p:nvPr>
            <p:ph type="ftr" sz="quarter" idx="11"/>
          </p:nvPr>
        </p:nvSpPr>
        <p:spPr/>
        <p:txBody>
          <a:bodyPr/>
          <a:lstStyle/>
          <a:p>
            <a:r>
              <a:rPr lang="en-US"/>
              <a:t>FIT-SPH Webinar Series</a:t>
            </a:r>
          </a:p>
        </p:txBody>
      </p:sp>
      <p:sp>
        <p:nvSpPr>
          <p:cNvPr id="6" name="TextBox 5">
            <a:extLst>
              <a:ext uri="{FF2B5EF4-FFF2-40B4-BE49-F238E27FC236}">
                <a16:creationId xmlns:a16="http://schemas.microsoft.com/office/drawing/2014/main" id="{9ED3E6E7-8DDE-4872-B625-95191E675650}"/>
              </a:ext>
            </a:extLst>
          </p:cNvPr>
          <p:cNvSpPr txBox="1"/>
          <p:nvPr/>
        </p:nvSpPr>
        <p:spPr>
          <a:xfrm>
            <a:off x="1736742" y="5437295"/>
            <a:ext cx="9077100" cy="646331"/>
          </a:xfrm>
          <a:prstGeom prst="rect">
            <a:avLst/>
          </a:prstGeom>
          <a:noFill/>
        </p:spPr>
        <p:txBody>
          <a:bodyPr wrap="none" rtlCol="0">
            <a:spAutoFit/>
          </a:bodyPr>
          <a:lstStyle/>
          <a:p>
            <a:r>
              <a:rPr lang="en-US"/>
              <a:t>Benefits seen at 4</a:t>
            </a:r>
            <a:r>
              <a:rPr lang="en-US" baseline="30000"/>
              <a:t>th</a:t>
            </a:r>
            <a:r>
              <a:rPr lang="en-US"/>
              <a:t> training session were maintained when re-tested at 3-12 months post-ARIA</a:t>
            </a:r>
          </a:p>
          <a:p>
            <a:pPr algn="ctr"/>
            <a:r>
              <a:rPr lang="en-US" i="1"/>
              <a:t>Moncrieff, Keith, Abramson, &amp; Swann, 2017</a:t>
            </a:r>
            <a:endParaRPr lang="en-US" i="1" dirty="0"/>
          </a:p>
        </p:txBody>
      </p:sp>
      <p:sp>
        <p:nvSpPr>
          <p:cNvPr id="2" name="Date Placeholder 1">
            <a:extLst>
              <a:ext uri="{FF2B5EF4-FFF2-40B4-BE49-F238E27FC236}">
                <a16:creationId xmlns:a16="http://schemas.microsoft.com/office/drawing/2014/main" id="{DD7CFA21-FCF4-4436-BB4A-D368F801E515}"/>
              </a:ext>
            </a:extLst>
          </p:cNvPr>
          <p:cNvSpPr>
            <a:spLocks noGrp="1"/>
          </p:cNvSpPr>
          <p:nvPr>
            <p:ph type="dt" sz="half" idx="10"/>
          </p:nvPr>
        </p:nvSpPr>
        <p:spPr/>
        <p:txBody>
          <a:bodyPr/>
          <a:lstStyle/>
          <a:p>
            <a:r>
              <a:rPr lang="en-US"/>
              <a:t>April 8, 2021</a:t>
            </a:r>
          </a:p>
        </p:txBody>
      </p:sp>
    </p:spTree>
    <p:extLst>
      <p:ext uri="{BB962C8B-B14F-4D97-AF65-F5344CB8AC3E}">
        <p14:creationId xmlns:p14="http://schemas.microsoft.com/office/powerpoint/2010/main" val="356717042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11">
            <a:extLst>
              <a:ext uri="{FF2B5EF4-FFF2-40B4-BE49-F238E27FC236}">
                <a16:creationId xmlns:a16="http://schemas.microsoft.com/office/drawing/2014/main" id="{823AC064-BC96-4F32-8AE1-B2FD3875482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96882" y="280374"/>
            <a:ext cx="11438793" cy="1844256"/>
          </a:xfrm>
          <a:prstGeom prst="rect">
            <a:avLst/>
          </a:prstGeom>
          <a:solidFill>
            <a:srgbClr val="404040"/>
          </a:solidFill>
          <a:ln w="127000" cap="sq" cmpd="thinThick">
            <a:solidFill>
              <a:srgbClr val="4040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394762B-754F-4652-BF7A-D9D7DA2A710C}"/>
              </a:ext>
            </a:extLst>
          </p:cNvPr>
          <p:cNvSpPr>
            <a:spLocks noGrp="1"/>
          </p:cNvSpPr>
          <p:nvPr>
            <p:ph type="title"/>
          </p:nvPr>
        </p:nvSpPr>
        <p:spPr>
          <a:xfrm>
            <a:off x="546351" y="433545"/>
            <a:ext cx="11139854" cy="930447"/>
          </a:xfrm>
        </p:spPr>
        <p:txBody>
          <a:bodyPr vert="horz" lIns="91440" tIns="45720" rIns="91440" bIns="45720" rtlCol="0" anchor="b">
            <a:normAutofit/>
          </a:bodyPr>
          <a:lstStyle/>
          <a:p>
            <a:pPr algn="ctr"/>
            <a:r>
              <a:rPr lang="en-US" sz="5000">
                <a:solidFill>
                  <a:srgbClr val="FFFFFF"/>
                </a:solidFill>
              </a:rPr>
              <a:t>ARIA benefit depends upon deficit severity</a:t>
            </a:r>
          </a:p>
        </p:txBody>
      </p:sp>
      <p:cxnSp>
        <p:nvCxnSpPr>
          <p:cNvPr id="10" name="Straight Connector 13">
            <a:extLst>
              <a:ext uri="{FF2B5EF4-FFF2-40B4-BE49-F238E27FC236}">
                <a16:creationId xmlns:a16="http://schemas.microsoft.com/office/drawing/2014/main" id="{7E7C77BC-7138-40B1-A15B-20F57A49462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230078" y="1522292"/>
            <a:ext cx="7772400" cy="0"/>
          </a:xfrm>
          <a:prstGeom prst="line">
            <a:avLst/>
          </a:prstGeom>
          <a:ln w="22225">
            <a:solidFill>
              <a:srgbClr val="D9D9D9"/>
            </a:solidFill>
          </a:ln>
        </p:spPr>
        <p:style>
          <a:lnRef idx="1">
            <a:schemeClr val="accent1"/>
          </a:lnRef>
          <a:fillRef idx="0">
            <a:schemeClr val="accent1"/>
          </a:fillRef>
          <a:effectRef idx="0">
            <a:schemeClr val="accent1"/>
          </a:effectRef>
          <a:fontRef idx="minor">
            <a:schemeClr val="tx1"/>
          </a:fontRef>
        </p:style>
      </p:cxnSp>
      <p:pic>
        <p:nvPicPr>
          <p:cNvPr id="7" name="Picture 6">
            <a:extLst>
              <a:ext uri="{FF2B5EF4-FFF2-40B4-BE49-F238E27FC236}">
                <a16:creationId xmlns:a16="http://schemas.microsoft.com/office/drawing/2014/main" id="{6FC12478-FD87-4B21-9AD3-28CD9BEBE3E8}"/>
              </a:ext>
            </a:extLst>
          </p:cNvPr>
          <p:cNvPicPr>
            <a:picLocks noChangeAspect="1"/>
          </p:cNvPicPr>
          <p:nvPr/>
        </p:nvPicPr>
        <p:blipFill>
          <a:blip r:embed="rId2"/>
          <a:stretch>
            <a:fillRect/>
          </a:stretch>
        </p:blipFill>
        <p:spPr>
          <a:xfrm>
            <a:off x="331567" y="2785959"/>
            <a:ext cx="5455917" cy="3279354"/>
          </a:xfrm>
          <a:prstGeom prst="rect">
            <a:avLst/>
          </a:prstGeom>
        </p:spPr>
      </p:pic>
      <p:cxnSp>
        <p:nvCxnSpPr>
          <p:cNvPr id="11" name="Straight Connector 15">
            <a:extLst>
              <a:ext uri="{FF2B5EF4-FFF2-40B4-BE49-F238E27FC236}">
                <a16:creationId xmlns:a16="http://schemas.microsoft.com/office/drawing/2014/main" id="{DB146403-F3D6-484B-B2ED-97F9565D037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116278" y="2596836"/>
            <a:ext cx="0" cy="3657600"/>
          </a:xfrm>
          <a:prstGeom prst="line">
            <a:avLst/>
          </a:prstGeom>
          <a:ln w="101600" cmpd="dbl">
            <a:solidFill>
              <a:srgbClr val="595959"/>
            </a:solidFill>
          </a:ln>
        </p:spPr>
        <p:style>
          <a:lnRef idx="1">
            <a:schemeClr val="accent1"/>
          </a:lnRef>
          <a:fillRef idx="0">
            <a:schemeClr val="accent1"/>
          </a:fillRef>
          <a:effectRef idx="0">
            <a:schemeClr val="accent1"/>
          </a:effectRef>
          <a:fontRef idx="minor">
            <a:schemeClr val="tx1"/>
          </a:fontRef>
        </p:style>
      </p:cxnSp>
      <p:pic>
        <p:nvPicPr>
          <p:cNvPr id="6" name="Content Placeholder 5">
            <a:extLst>
              <a:ext uri="{FF2B5EF4-FFF2-40B4-BE49-F238E27FC236}">
                <a16:creationId xmlns:a16="http://schemas.microsoft.com/office/drawing/2014/main" id="{2420E6F1-99A3-4C74-A8D1-69AA123ABE94}"/>
              </a:ext>
            </a:extLst>
          </p:cNvPr>
          <p:cNvPicPr>
            <a:picLocks noGrp="1" noChangeAspect="1"/>
          </p:cNvPicPr>
          <p:nvPr>
            <p:ph idx="1"/>
          </p:nvPr>
        </p:nvPicPr>
        <p:blipFill>
          <a:blip r:embed="rId3"/>
          <a:stretch>
            <a:fillRect/>
          </a:stretch>
        </p:blipFill>
        <p:spPr>
          <a:xfrm>
            <a:off x="6445073" y="2785959"/>
            <a:ext cx="5455917" cy="3279354"/>
          </a:xfrm>
          <a:prstGeom prst="rect">
            <a:avLst/>
          </a:prstGeom>
        </p:spPr>
      </p:pic>
      <p:sp>
        <p:nvSpPr>
          <p:cNvPr id="4" name="Date Placeholder 3">
            <a:extLst>
              <a:ext uri="{FF2B5EF4-FFF2-40B4-BE49-F238E27FC236}">
                <a16:creationId xmlns:a16="http://schemas.microsoft.com/office/drawing/2014/main" id="{1B2C9DA6-B126-4DE9-947E-AE0804D3E439}"/>
              </a:ext>
            </a:extLst>
          </p:cNvPr>
          <p:cNvSpPr>
            <a:spLocks noGrp="1"/>
          </p:cNvSpPr>
          <p:nvPr>
            <p:ph type="dt" sz="half" idx="10"/>
          </p:nvPr>
        </p:nvSpPr>
        <p:spPr>
          <a:xfrm>
            <a:off x="830943" y="6522430"/>
            <a:ext cx="2743200" cy="347472"/>
          </a:xfrm>
        </p:spPr>
        <p:txBody>
          <a:bodyPr vert="horz" lIns="91440" tIns="45720" rIns="91440" bIns="45720" rtlCol="0" anchor="ctr">
            <a:normAutofit/>
          </a:bodyPr>
          <a:lstStyle/>
          <a:p>
            <a:pPr>
              <a:spcAft>
                <a:spcPts val="600"/>
              </a:spcAft>
            </a:pPr>
            <a:r>
              <a:rPr lang="en-US" sz="1200">
                <a:solidFill>
                  <a:srgbClr val="898989"/>
                </a:solidFill>
              </a:rPr>
              <a:t>April 8, 2021</a:t>
            </a:r>
          </a:p>
        </p:txBody>
      </p:sp>
      <p:sp>
        <p:nvSpPr>
          <p:cNvPr id="5" name="Footer Placeholder 4">
            <a:extLst>
              <a:ext uri="{FF2B5EF4-FFF2-40B4-BE49-F238E27FC236}">
                <a16:creationId xmlns:a16="http://schemas.microsoft.com/office/drawing/2014/main" id="{8C503E0D-46F7-4F5C-BD59-C97B77AF5B85}"/>
              </a:ext>
            </a:extLst>
          </p:cNvPr>
          <p:cNvSpPr>
            <a:spLocks noGrp="1"/>
          </p:cNvSpPr>
          <p:nvPr>
            <p:ph type="ftr" sz="quarter" idx="11"/>
          </p:nvPr>
        </p:nvSpPr>
        <p:spPr>
          <a:xfrm>
            <a:off x="4038600" y="6522430"/>
            <a:ext cx="4114800" cy="347472"/>
          </a:xfrm>
        </p:spPr>
        <p:txBody>
          <a:bodyPr vert="horz" lIns="91440" tIns="45720" rIns="91440" bIns="45720" rtlCol="0" anchor="ctr">
            <a:normAutofit/>
          </a:bodyPr>
          <a:lstStyle/>
          <a:p>
            <a:pPr>
              <a:spcAft>
                <a:spcPts val="600"/>
              </a:spcAft>
            </a:pPr>
            <a:r>
              <a:rPr lang="en-US" sz="1200" kern="1200">
                <a:solidFill>
                  <a:srgbClr val="898989"/>
                </a:solidFill>
                <a:latin typeface="+mn-lt"/>
                <a:ea typeface="+mn-ea"/>
                <a:cs typeface="+mn-cs"/>
              </a:rPr>
              <a:t>FIT-SPH Webinar Series</a:t>
            </a:r>
          </a:p>
        </p:txBody>
      </p:sp>
    </p:spTree>
    <p:extLst>
      <p:ext uri="{BB962C8B-B14F-4D97-AF65-F5344CB8AC3E}">
        <p14:creationId xmlns:p14="http://schemas.microsoft.com/office/powerpoint/2010/main" val="408359110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5" name="Rectangle 74">
            <a:extLst>
              <a:ext uri="{FF2B5EF4-FFF2-40B4-BE49-F238E27FC236}">
                <a16:creationId xmlns:a16="http://schemas.microsoft.com/office/drawing/2014/main" id="{4038CB10-1F5C-4D54-9DF7-12586DE5B0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7546" y="321732"/>
            <a:ext cx="7058307" cy="196426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687F39A5-DA89-4FDC-BAAE-7416634028D2}"/>
              </a:ext>
            </a:extLst>
          </p:cNvPr>
          <p:cNvSpPr>
            <a:spLocks noGrp="1"/>
          </p:cNvSpPr>
          <p:nvPr>
            <p:ph type="title"/>
          </p:nvPr>
        </p:nvSpPr>
        <p:spPr>
          <a:xfrm>
            <a:off x="524256" y="516804"/>
            <a:ext cx="6594189" cy="1625210"/>
          </a:xfrm>
        </p:spPr>
        <p:txBody>
          <a:bodyPr vert="horz" lIns="91440" tIns="45720" rIns="91440" bIns="45720" rtlCol="0" anchor="ctr">
            <a:normAutofit/>
          </a:bodyPr>
          <a:lstStyle/>
          <a:p>
            <a:pPr>
              <a:defRPr/>
            </a:pPr>
            <a:r>
              <a:rPr lang="en-US" sz="4100" kern="1200">
                <a:solidFill>
                  <a:srgbClr val="FFFFFF"/>
                </a:solidFill>
                <a:latin typeface="+mj-lt"/>
                <a:ea typeface="+mj-ea"/>
                <a:cs typeface="+mj-cs"/>
              </a:rPr>
              <a:t>ARIA results in improvements in speech-in-noise test results</a:t>
            </a:r>
          </a:p>
        </p:txBody>
      </p:sp>
      <p:sp>
        <p:nvSpPr>
          <p:cNvPr id="77" name="Rectangle 76">
            <a:extLst>
              <a:ext uri="{FF2B5EF4-FFF2-40B4-BE49-F238E27FC236}">
                <a16:creationId xmlns:a16="http://schemas.microsoft.com/office/drawing/2014/main" id="{36D30126-6314-4A93-B27E-5C66CF7819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9184" y="2432305"/>
            <a:ext cx="7056669" cy="4102852"/>
          </a:xfrm>
          <a:prstGeom prst="rect">
            <a:avLst/>
          </a:prstGeom>
          <a:solidFill>
            <a:srgbClr val="7F7F7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3252" name="Content Placeholder 6">
            <a:extLst>
              <a:ext uri="{FF2B5EF4-FFF2-40B4-BE49-F238E27FC236}">
                <a16:creationId xmlns:a16="http://schemas.microsoft.com/office/drawing/2014/main" id="{E51D47F8-084E-4AD6-B17C-93EDDE2BBA6B}"/>
              </a:ext>
            </a:extLst>
          </p:cNvPr>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823006" y="2660287"/>
            <a:ext cx="6067386" cy="3646887"/>
          </a:xfrm>
          <a:prstGeom prst="rect">
            <a:avLst/>
          </a:prstGeom>
        </p:spPr>
      </p:pic>
      <p:sp>
        <p:nvSpPr>
          <p:cNvPr id="53254" name="Footer Placeholder 4">
            <a:extLst>
              <a:ext uri="{FF2B5EF4-FFF2-40B4-BE49-F238E27FC236}">
                <a16:creationId xmlns:a16="http://schemas.microsoft.com/office/drawing/2014/main" id="{57B96FBC-3A0F-4EB4-87BE-5D661FA8DF22}"/>
              </a:ext>
            </a:extLst>
          </p:cNvPr>
          <p:cNvSpPr>
            <a:spLocks noGrp="1"/>
          </p:cNvSpPr>
          <p:nvPr>
            <p:ph type="ftr" sz="quarter" idx="11"/>
          </p:nvPr>
        </p:nvSpPr>
        <p:spPr>
          <a:xfrm>
            <a:off x="524256" y="6535157"/>
            <a:ext cx="6594189" cy="274320"/>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normAutofit/>
          </a:bodyPr>
          <a:lstStyle>
            <a:lvl1pPr>
              <a:spcBef>
                <a:spcPct val="20000"/>
              </a:spcBef>
              <a:spcAft>
                <a:spcPts val="600"/>
              </a:spcAft>
              <a:buClr>
                <a:srgbClr val="000000"/>
              </a:buClr>
              <a:buChar char="•"/>
              <a:defRPr sz="3200">
                <a:solidFill>
                  <a:srgbClr val="002B5E"/>
                </a:solidFill>
                <a:latin typeface="Calisto MT" panose="02040603050505030304" pitchFamily="18" charset="0"/>
                <a:ea typeface="MS PGothic" panose="020B0600070205080204" pitchFamily="34" charset="-128"/>
              </a:defRPr>
            </a:lvl1pPr>
            <a:lvl2pPr marL="742950" indent="-285750">
              <a:spcBef>
                <a:spcPct val="20000"/>
              </a:spcBef>
              <a:spcAft>
                <a:spcPts val="1200"/>
              </a:spcAft>
              <a:buClr>
                <a:srgbClr val="000000"/>
              </a:buClr>
              <a:buChar char="–"/>
              <a:defRPr sz="2800">
                <a:solidFill>
                  <a:srgbClr val="002B5E"/>
                </a:solidFill>
                <a:latin typeface="Calisto MT" panose="02040603050505030304" pitchFamily="18" charset="0"/>
                <a:ea typeface="MS PGothic" panose="020B0600070205080204" pitchFamily="34" charset="-128"/>
              </a:defRPr>
            </a:lvl2pPr>
            <a:lvl3pPr marL="1143000" indent="-228600">
              <a:spcBef>
                <a:spcPct val="20000"/>
              </a:spcBef>
              <a:spcAft>
                <a:spcPts val="1200"/>
              </a:spcAft>
              <a:buClr>
                <a:srgbClr val="000000"/>
              </a:buClr>
              <a:buChar char="•"/>
              <a:defRPr sz="2400">
                <a:solidFill>
                  <a:srgbClr val="002B5E"/>
                </a:solidFill>
                <a:latin typeface="Calisto MT" panose="02040603050505030304" pitchFamily="18" charset="0"/>
                <a:ea typeface="MS PGothic" panose="020B0600070205080204" pitchFamily="34" charset="-128"/>
              </a:defRPr>
            </a:lvl3pPr>
            <a:lvl4pPr marL="1600200" indent="-228600">
              <a:spcBef>
                <a:spcPct val="20000"/>
              </a:spcBef>
              <a:spcAft>
                <a:spcPts val="1200"/>
              </a:spcAft>
              <a:buClr>
                <a:srgbClr val="000000"/>
              </a:buClr>
              <a:buChar char="–"/>
              <a:defRPr sz="2000">
                <a:solidFill>
                  <a:srgbClr val="002B5E"/>
                </a:solidFill>
                <a:latin typeface="Calisto MT" panose="02040603050505030304" pitchFamily="18" charset="0"/>
                <a:ea typeface="MS PGothic" panose="020B0600070205080204" pitchFamily="34" charset="-128"/>
              </a:defRPr>
            </a:lvl4pPr>
            <a:lvl5pPr marL="2057400" indent="-228600">
              <a:spcBef>
                <a:spcPct val="20000"/>
              </a:spcBef>
              <a:spcAft>
                <a:spcPts val="1200"/>
              </a:spcAft>
              <a:buClr>
                <a:srgbClr val="000000"/>
              </a:buClr>
              <a:buChar char="»"/>
              <a:defRPr sz="2000">
                <a:solidFill>
                  <a:srgbClr val="002B5E"/>
                </a:solidFill>
                <a:latin typeface="Calisto MT" panose="02040603050505030304" pitchFamily="18" charset="0"/>
                <a:ea typeface="MS PGothic" panose="020B0600070205080204" pitchFamily="34" charset="-128"/>
              </a:defRPr>
            </a:lvl5pPr>
            <a:lvl6pPr marL="2514600" indent="-228600" eaLnBrk="0" fontAlgn="base" hangingPunct="0">
              <a:spcBef>
                <a:spcPct val="20000"/>
              </a:spcBef>
              <a:spcAft>
                <a:spcPts val="1200"/>
              </a:spcAft>
              <a:buClr>
                <a:srgbClr val="000000"/>
              </a:buClr>
              <a:buChar char="»"/>
              <a:defRPr sz="2000">
                <a:solidFill>
                  <a:srgbClr val="002B5E"/>
                </a:solidFill>
                <a:latin typeface="Calisto MT" panose="02040603050505030304" pitchFamily="18" charset="0"/>
                <a:ea typeface="MS PGothic" panose="020B0600070205080204" pitchFamily="34" charset="-128"/>
              </a:defRPr>
            </a:lvl6pPr>
            <a:lvl7pPr marL="2971800" indent="-228600" eaLnBrk="0" fontAlgn="base" hangingPunct="0">
              <a:spcBef>
                <a:spcPct val="20000"/>
              </a:spcBef>
              <a:spcAft>
                <a:spcPts val="1200"/>
              </a:spcAft>
              <a:buClr>
                <a:srgbClr val="000000"/>
              </a:buClr>
              <a:buChar char="»"/>
              <a:defRPr sz="2000">
                <a:solidFill>
                  <a:srgbClr val="002B5E"/>
                </a:solidFill>
                <a:latin typeface="Calisto MT" panose="02040603050505030304" pitchFamily="18" charset="0"/>
                <a:ea typeface="MS PGothic" panose="020B0600070205080204" pitchFamily="34" charset="-128"/>
              </a:defRPr>
            </a:lvl7pPr>
            <a:lvl8pPr marL="3429000" indent="-228600" eaLnBrk="0" fontAlgn="base" hangingPunct="0">
              <a:spcBef>
                <a:spcPct val="20000"/>
              </a:spcBef>
              <a:spcAft>
                <a:spcPts val="1200"/>
              </a:spcAft>
              <a:buClr>
                <a:srgbClr val="000000"/>
              </a:buClr>
              <a:buChar char="»"/>
              <a:defRPr sz="2000">
                <a:solidFill>
                  <a:srgbClr val="002B5E"/>
                </a:solidFill>
                <a:latin typeface="Calisto MT" panose="02040603050505030304" pitchFamily="18" charset="0"/>
                <a:ea typeface="MS PGothic" panose="020B0600070205080204" pitchFamily="34" charset="-128"/>
              </a:defRPr>
            </a:lvl8pPr>
            <a:lvl9pPr marL="3886200" indent="-228600" eaLnBrk="0" fontAlgn="base" hangingPunct="0">
              <a:spcBef>
                <a:spcPct val="20000"/>
              </a:spcBef>
              <a:spcAft>
                <a:spcPts val="1200"/>
              </a:spcAft>
              <a:buClr>
                <a:srgbClr val="000000"/>
              </a:buClr>
              <a:buChar char="»"/>
              <a:defRPr sz="2000">
                <a:solidFill>
                  <a:srgbClr val="002B5E"/>
                </a:solidFill>
                <a:latin typeface="Calisto MT" panose="02040603050505030304" pitchFamily="18" charset="0"/>
                <a:ea typeface="MS PGothic" panose="020B0600070205080204" pitchFamily="34" charset="-128"/>
              </a:defRPr>
            </a:lvl9pPr>
          </a:lstStyle>
          <a:p>
            <a:pPr marR="0" lvl="0" indent="0" algn="l" fontAlgn="auto">
              <a:spcBef>
                <a:spcPct val="0"/>
              </a:spcBef>
              <a:buClrTx/>
              <a:buSzTx/>
              <a:buFontTx/>
              <a:buNone/>
              <a:tabLst/>
              <a:defRPr/>
            </a:pPr>
            <a:r>
              <a:rPr kumimoji="0" lang="en-US" altLang="en-US" sz="1050" b="0" i="0" u="none" strike="noStrike" kern="1200" cap="none" spc="0" normalizeH="0" baseline="0" noProof="0">
                <a:ln>
                  <a:noFill/>
                </a:ln>
                <a:solidFill>
                  <a:schemeClr val="tx1">
                    <a:lumMod val="50000"/>
                    <a:lumOff val="50000"/>
                  </a:schemeClr>
                </a:solidFill>
                <a:effectLst/>
                <a:uLnTx/>
                <a:uFillTx/>
                <a:latin typeface="+mn-lt"/>
                <a:ea typeface="+mn-ea"/>
                <a:cs typeface="+mn-cs"/>
              </a:rPr>
              <a:t>FIT-SPH Webinar Series</a:t>
            </a:r>
          </a:p>
        </p:txBody>
      </p:sp>
      <p:sp>
        <p:nvSpPr>
          <p:cNvPr id="79" name="Rectangle 78">
            <a:extLst>
              <a:ext uri="{FF2B5EF4-FFF2-40B4-BE49-F238E27FC236}">
                <a16:creationId xmlns:a16="http://schemas.microsoft.com/office/drawing/2014/main" id="{73ED6512-6858-4552-B699-9A97FE9A4E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34655" y="321732"/>
            <a:ext cx="4335613" cy="6214534"/>
          </a:xfrm>
          <a:prstGeom prst="rect">
            <a:avLst/>
          </a:pr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C3B2D2F2-8E5E-4B49-9AFF-5B3AE3ED3AD6}"/>
              </a:ext>
            </a:extLst>
          </p:cNvPr>
          <p:cNvSpPr>
            <a:spLocks noGrp="1"/>
          </p:cNvSpPr>
          <p:nvPr>
            <p:ph sz="half" idx="1"/>
          </p:nvPr>
        </p:nvSpPr>
        <p:spPr>
          <a:xfrm>
            <a:off x="8029319" y="917725"/>
            <a:ext cx="3424739" cy="4852362"/>
          </a:xfrm>
        </p:spPr>
        <p:txBody>
          <a:bodyPr vert="horz" lIns="91440" tIns="45720" rIns="91440" bIns="45720" rtlCol="0" anchor="ctr">
            <a:normAutofit/>
          </a:bodyPr>
          <a:lstStyle/>
          <a:p>
            <a:pPr>
              <a:defRPr/>
            </a:pPr>
            <a:r>
              <a:rPr lang="en-US" sz="2000">
                <a:solidFill>
                  <a:srgbClr val="FFFFFF"/>
                </a:solidFill>
              </a:rPr>
              <a:t>n = 21</a:t>
            </a:r>
          </a:p>
          <a:p>
            <a:pPr>
              <a:defRPr/>
            </a:pPr>
            <a:r>
              <a:rPr lang="en-US" sz="2000">
                <a:solidFill>
                  <a:srgbClr val="FFFFFF"/>
                </a:solidFill>
              </a:rPr>
              <a:t>All children diagnosed with AMB, AMB+, or DD and enrolled in ARIA training</a:t>
            </a:r>
          </a:p>
          <a:p>
            <a:pPr>
              <a:defRPr/>
            </a:pPr>
            <a:r>
              <a:rPr lang="en-US" sz="2000">
                <a:solidFill>
                  <a:srgbClr val="FFFFFF"/>
                </a:solidFill>
              </a:rPr>
              <a:t>Pre- and post-ARIA measures of speech-in-noise from the Words in Noise (WIN) test showed significant improvements,        F(1, 20) = 10.426, p = .004</a:t>
            </a:r>
          </a:p>
          <a:p>
            <a:pPr>
              <a:defRPr/>
            </a:pPr>
            <a:endParaRPr lang="en-US" sz="2000">
              <a:solidFill>
                <a:srgbClr val="FFFFFF"/>
              </a:solidFill>
            </a:endParaRPr>
          </a:p>
        </p:txBody>
      </p:sp>
      <p:sp>
        <p:nvSpPr>
          <p:cNvPr id="4" name="Date Placeholder 3">
            <a:extLst>
              <a:ext uri="{FF2B5EF4-FFF2-40B4-BE49-F238E27FC236}">
                <a16:creationId xmlns:a16="http://schemas.microsoft.com/office/drawing/2014/main" id="{6A54CE1A-DC42-4D9A-921B-121892FD5000}"/>
              </a:ext>
            </a:extLst>
          </p:cNvPr>
          <p:cNvSpPr>
            <a:spLocks noGrp="1"/>
          </p:cNvSpPr>
          <p:nvPr>
            <p:ph type="dt" sz="half" idx="10"/>
          </p:nvPr>
        </p:nvSpPr>
        <p:spPr>
          <a:xfrm>
            <a:off x="8029319" y="6542135"/>
            <a:ext cx="2154143" cy="274320"/>
          </a:xfrm>
        </p:spPr>
        <p:txBody>
          <a:bodyPr vert="horz" lIns="91440" tIns="45720" rIns="91440" bIns="45720" rtlCol="0" anchor="ctr">
            <a:normAutofit/>
          </a:bodyPr>
          <a:lstStyle/>
          <a:p>
            <a:pPr>
              <a:spcAft>
                <a:spcPts val="600"/>
              </a:spcAft>
            </a:pPr>
            <a:r>
              <a:rPr lang="en-US" sz="1050">
                <a:solidFill>
                  <a:schemeClr val="tx1">
                    <a:lumMod val="50000"/>
                    <a:lumOff val="50000"/>
                  </a:schemeClr>
                </a:solidFill>
              </a:rPr>
              <a:t>April 8, 2021</a:t>
            </a:r>
          </a:p>
        </p:txBody>
      </p:sp>
    </p:spTree>
    <p:extLst>
      <p:ext uri="{BB962C8B-B14F-4D97-AF65-F5344CB8AC3E}">
        <p14:creationId xmlns:p14="http://schemas.microsoft.com/office/powerpoint/2010/main" val="202917755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E2D3D3F2-ABBB-4453-B1C5-1BEBF7E4DD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1" y="6140785"/>
            <a:ext cx="6095997" cy="711252"/>
          </a:xfrm>
          <a:prstGeom prst="rect">
            <a:avLst/>
          </a:prstGeom>
          <a:gradFill flip="none" rotWithShape="1">
            <a:gsLst>
              <a:gs pos="10000">
                <a:schemeClr val="tx2">
                  <a:lumMod val="50000"/>
                  <a:alpha val="10000"/>
                </a:schemeClr>
              </a:gs>
              <a:gs pos="100000">
                <a:schemeClr val="tx2">
                  <a:lumMod val="60000"/>
                  <a:lumOff val="40000"/>
                  <a:alpha val="0"/>
                </a:schemeClr>
              </a:gs>
            </a:gsLst>
            <a:lin ang="8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D7A453D2-15D8-4403-815F-291FA16340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 name="Group 19">
            <a:extLst>
              <a:ext uri="{FF2B5EF4-FFF2-40B4-BE49-F238E27FC236}">
                <a16:creationId xmlns:a16="http://schemas.microsoft.com/office/drawing/2014/main" id="{D36F9873-642F-4EB5-9636-7DE2F9F95D6B}"/>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 y="2075420"/>
            <a:ext cx="12048729" cy="4093306"/>
            <a:chOff x="1" y="2075420"/>
            <a:chExt cx="12048729" cy="4093306"/>
          </a:xfrm>
        </p:grpSpPr>
        <p:sp>
          <p:nvSpPr>
            <p:cNvPr id="21" name="Oval 20">
              <a:extLst>
                <a:ext uri="{FF2B5EF4-FFF2-40B4-BE49-F238E27FC236}">
                  <a16:creationId xmlns:a16="http://schemas.microsoft.com/office/drawing/2014/main" id="{CF8B8011-BF73-4693-BD76-BCF02A84204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4500000">
              <a:off x="7942191" y="2507571"/>
              <a:ext cx="3563871" cy="3563871"/>
            </a:xfrm>
            <a:prstGeom prst="ellipse">
              <a:avLst/>
            </a:prstGeom>
            <a:noFill/>
            <a:ln w="31750">
              <a:gradFill>
                <a:gsLst>
                  <a:gs pos="0">
                    <a:schemeClr val="tx2">
                      <a:lumMod val="60000"/>
                      <a:lumOff val="40000"/>
                      <a:alpha val="10000"/>
                    </a:schemeClr>
                  </a:gs>
                  <a:gs pos="100000">
                    <a:schemeClr val="tx2">
                      <a:lumMod val="50000"/>
                      <a:alpha val="20000"/>
                    </a:schemeClr>
                  </a:gs>
                </a:gsLst>
                <a:lin ang="5400000" scaled="1"/>
              </a:gra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07329488-C25D-4C7C-814F-CEBFD5E7C4F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a:off x="10435065" y="4048931"/>
              <a:ext cx="1381607" cy="1381607"/>
            </a:xfrm>
            <a:prstGeom prst="ellipse">
              <a:avLst/>
            </a:prstGeom>
            <a:noFill/>
            <a:ln w="31750">
              <a:gradFill>
                <a:gsLst>
                  <a:gs pos="0">
                    <a:schemeClr val="tx2">
                      <a:lumMod val="60000"/>
                      <a:lumOff val="40000"/>
                      <a:alpha val="20000"/>
                    </a:schemeClr>
                  </a:gs>
                  <a:gs pos="100000">
                    <a:schemeClr val="tx2">
                      <a:lumMod val="50000"/>
                      <a:alpha val="20000"/>
                    </a:schemeClr>
                  </a:gs>
                </a:gsLst>
                <a:lin ang="5400000" scaled="1"/>
              </a:gra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768D62A5-CA80-455B-8BF4-09BA31DC355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a:off x="1" y="2075420"/>
              <a:ext cx="3144364" cy="3144364"/>
            </a:xfrm>
            <a:prstGeom prst="ellipse">
              <a:avLst/>
            </a:prstGeom>
            <a:gradFill>
              <a:gsLst>
                <a:gs pos="0">
                  <a:schemeClr val="tx2">
                    <a:lumMod val="75000"/>
                    <a:alpha val="20000"/>
                  </a:schemeClr>
                </a:gs>
                <a:gs pos="100000">
                  <a:schemeClr val="tx2">
                    <a:lumMod val="50000"/>
                    <a:alpha val="1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B320F636-F7FE-493A-AF45-D9E22016E18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2600000">
              <a:off x="10150845" y="4270841"/>
              <a:ext cx="1897885" cy="1897885"/>
            </a:xfrm>
            <a:prstGeom prst="ellipse">
              <a:avLst/>
            </a:prstGeom>
            <a:gradFill>
              <a:gsLst>
                <a:gs pos="0">
                  <a:schemeClr val="tx2">
                    <a:lumMod val="75000"/>
                    <a:alpha val="10000"/>
                  </a:schemeClr>
                </a:gs>
                <a:gs pos="100000">
                  <a:schemeClr val="tx2">
                    <a:lumMod val="75000"/>
                    <a:alpha val="2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Oval 24">
              <a:extLst>
                <a:ext uri="{FF2B5EF4-FFF2-40B4-BE49-F238E27FC236}">
                  <a16:creationId xmlns:a16="http://schemas.microsoft.com/office/drawing/2014/main" id="{3CFAE76A-3CE9-4AC3-9975-186C6B3EEA4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4500000">
              <a:off x="2046780" y="3040492"/>
              <a:ext cx="2579322" cy="2579322"/>
            </a:xfrm>
            <a:prstGeom prst="ellipse">
              <a:avLst/>
            </a:prstGeom>
            <a:noFill/>
            <a:ln w="31750">
              <a:gradFill>
                <a:gsLst>
                  <a:gs pos="0">
                    <a:schemeClr val="tx2">
                      <a:lumMod val="60000"/>
                      <a:lumOff val="40000"/>
                      <a:alpha val="20000"/>
                    </a:schemeClr>
                  </a:gs>
                  <a:gs pos="100000">
                    <a:schemeClr val="tx2">
                      <a:lumMod val="50000"/>
                      <a:alpha val="20000"/>
                    </a:schemeClr>
                  </a:gs>
                </a:gsLst>
                <a:lin ang="5400000" scaled="1"/>
              </a:gra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a:extLst>
                <a:ext uri="{FF2B5EF4-FFF2-40B4-BE49-F238E27FC236}">
                  <a16:creationId xmlns:a16="http://schemas.microsoft.com/office/drawing/2014/main" id="{1D2D7409-1AC7-4A0F-B79D-1664128FB4F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4500000">
              <a:off x="2224640" y="3193975"/>
              <a:ext cx="2243193" cy="2243193"/>
            </a:xfrm>
            <a:prstGeom prst="ellipse">
              <a:avLst/>
            </a:prstGeom>
            <a:noFill/>
            <a:ln w="31750">
              <a:gradFill>
                <a:gsLst>
                  <a:gs pos="0">
                    <a:schemeClr val="tx2">
                      <a:lumMod val="60000"/>
                      <a:lumOff val="40000"/>
                      <a:alpha val="10000"/>
                    </a:schemeClr>
                  </a:gs>
                  <a:gs pos="100000">
                    <a:schemeClr val="tx2">
                      <a:lumMod val="50000"/>
                      <a:alpha val="10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8" name="Rectangle 27">
            <a:extLst>
              <a:ext uri="{FF2B5EF4-FFF2-40B4-BE49-F238E27FC236}">
                <a16:creationId xmlns:a16="http://schemas.microsoft.com/office/drawing/2014/main" id="{8161EA6B-09CA-445B-AB0D-8DF76FA92D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tx1">
              <a:alpha val="5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itle 6">
            <a:extLst>
              <a:ext uri="{FF2B5EF4-FFF2-40B4-BE49-F238E27FC236}">
                <a16:creationId xmlns:a16="http://schemas.microsoft.com/office/drawing/2014/main" id="{D0A8F0EE-4CF1-4A0E-895A-2A7BEA04DC2B}"/>
              </a:ext>
            </a:extLst>
          </p:cNvPr>
          <p:cNvSpPr>
            <a:spLocks noGrp="1"/>
          </p:cNvSpPr>
          <p:nvPr>
            <p:ph type="title"/>
          </p:nvPr>
        </p:nvSpPr>
        <p:spPr>
          <a:xfrm>
            <a:off x="630935" y="630936"/>
            <a:ext cx="5330275" cy="1951075"/>
          </a:xfrm>
          <a:noFill/>
        </p:spPr>
        <p:txBody>
          <a:bodyPr vert="horz" lIns="91440" tIns="45720" rIns="91440" bIns="45720" rtlCol="0" anchor="t">
            <a:normAutofit/>
          </a:bodyPr>
          <a:lstStyle/>
          <a:p>
            <a:r>
              <a:rPr lang="en-US" sz="4800">
                <a:solidFill>
                  <a:schemeClr val="bg1"/>
                </a:solidFill>
              </a:rPr>
              <a:t>What about children with hearing loss?</a:t>
            </a:r>
          </a:p>
        </p:txBody>
      </p:sp>
      <p:sp>
        <p:nvSpPr>
          <p:cNvPr id="11" name="TextBox 10">
            <a:extLst>
              <a:ext uri="{FF2B5EF4-FFF2-40B4-BE49-F238E27FC236}">
                <a16:creationId xmlns:a16="http://schemas.microsoft.com/office/drawing/2014/main" id="{4B572B10-37EA-4AFC-A5A3-46E126523B89}"/>
              </a:ext>
            </a:extLst>
          </p:cNvPr>
          <p:cNvSpPr txBox="1"/>
          <p:nvPr/>
        </p:nvSpPr>
        <p:spPr>
          <a:xfrm>
            <a:off x="6167718" y="630936"/>
            <a:ext cx="4992469" cy="1951087"/>
          </a:xfrm>
          <a:prstGeom prst="rect">
            <a:avLst/>
          </a:prstGeom>
          <a:noFill/>
        </p:spPr>
        <p:txBody>
          <a:bodyPr vert="horz" lIns="91440" tIns="45720" rIns="91440" bIns="45720" rtlCol="0" anchor="t">
            <a:normAutofit/>
          </a:bodyPr>
          <a:lstStyle/>
          <a:p>
            <a:pPr indent="-228600">
              <a:lnSpc>
                <a:spcPct val="90000"/>
              </a:lnSpc>
              <a:spcAft>
                <a:spcPts val="600"/>
              </a:spcAft>
              <a:buFont typeface="Arial" panose="020B0604020202020204" pitchFamily="34" charset="0"/>
              <a:buChar char="•"/>
            </a:pPr>
            <a:r>
              <a:rPr lang="en-US">
                <a:solidFill>
                  <a:schemeClr val="bg1"/>
                </a:solidFill>
              </a:rPr>
              <a:t>31 children with profound hearing loss wearing hearing aids, cochlear implants or both</a:t>
            </a:r>
          </a:p>
          <a:p>
            <a:pPr indent="-228600">
              <a:lnSpc>
                <a:spcPct val="90000"/>
              </a:lnSpc>
              <a:spcAft>
                <a:spcPts val="600"/>
              </a:spcAft>
              <a:buFont typeface="Arial" panose="020B0604020202020204" pitchFamily="34" charset="0"/>
              <a:buChar char="•"/>
            </a:pPr>
            <a:r>
              <a:rPr lang="en-US">
                <a:solidFill>
                  <a:schemeClr val="bg1"/>
                </a:solidFill>
              </a:rPr>
              <a:t>Compared to age- and gender-matched peers from typically developing and clinical cohorts </a:t>
            </a:r>
          </a:p>
        </p:txBody>
      </p:sp>
      <p:sp>
        <p:nvSpPr>
          <p:cNvPr id="30" name="Rectangle 29">
            <a:extLst>
              <a:ext uri="{FF2B5EF4-FFF2-40B4-BE49-F238E27FC236}">
                <a16:creationId xmlns:a16="http://schemas.microsoft.com/office/drawing/2014/main" id="{B8114C98-A349-4111-A123-E8EAB86ABE3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10438146" y="1042605"/>
            <a:ext cx="2796461" cy="711252"/>
          </a:xfrm>
          <a:prstGeom prst="rect">
            <a:avLst/>
          </a:prstGeom>
          <a:gradFill flip="none" rotWithShape="1">
            <a:gsLst>
              <a:gs pos="0">
                <a:schemeClr val="tx2">
                  <a:lumMod val="40000"/>
                  <a:lumOff val="60000"/>
                  <a:alpha val="0"/>
                </a:schemeClr>
              </a:gs>
              <a:gs pos="100000">
                <a:schemeClr val="tx2">
                  <a:lumMod val="75000"/>
                  <a:alpha val="10000"/>
                </a:schemeClr>
              </a:gs>
            </a:gsLst>
            <a:lin ang="8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2" name="Group 31">
            <a:extLst>
              <a:ext uri="{FF2B5EF4-FFF2-40B4-BE49-F238E27FC236}">
                <a16:creationId xmlns:a16="http://schemas.microsoft.com/office/drawing/2014/main" id="{670FB431-AE18-414D-92F4-1D12D1991152}"/>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259539" y="317578"/>
            <a:ext cx="548640" cy="549007"/>
            <a:chOff x="7029447" y="3514725"/>
            <a:chExt cx="1285875" cy="549007"/>
          </a:xfrm>
        </p:grpSpPr>
        <p:cxnSp>
          <p:nvCxnSpPr>
            <p:cNvPr id="33" name="Straight Connector 32">
              <a:extLst>
                <a:ext uri="{FF2B5EF4-FFF2-40B4-BE49-F238E27FC236}">
                  <a16:creationId xmlns:a16="http://schemas.microsoft.com/office/drawing/2014/main" id="{24467063-D74E-4D42-8790-B9F6D69584BE}"/>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29447" y="3514725"/>
              <a:ext cx="1285875" cy="0"/>
            </a:xfrm>
            <a:prstGeom prst="line">
              <a:avLst/>
            </a:prstGeom>
            <a:ln w="31750" cap="rnd" cmpd="sng">
              <a:gradFill>
                <a:gsLst>
                  <a:gs pos="0">
                    <a:schemeClr val="tx2">
                      <a:lumMod val="60000"/>
                      <a:lumOff val="40000"/>
                      <a:alpha val="40000"/>
                    </a:schemeClr>
                  </a:gs>
                  <a:gs pos="100000">
                    <a:schemeClr val="tx2">
                      <a:lumMod val="75000"/>
                      <a:alpha val="4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A1D19BAC-1681-47BC-AAF5-92FAFFF6F4CE}"/>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29447" y="3697727"/>
              <a:ext cx="1285875" cy="0"/>
            </a:xfrm>
            <a:prstGeom prst="line">
              <a:avLst/>
            </a:prstGeom>
            <a:ln w="31750" cap="rnd" cmpd="sng">
              <a:gradFill>
                <a:gsLst>
                  <a:gs pos="0">
                    <a:schemeClr val="tx2">
                      <a:lumMod val="60000"/>
                      <a:lumOff val="40000"/>
                      <a:alpha val="40000"/>
                    </a:schemeClr>
                  </a:gs>
                  <a:gs pos="100000">
                    <a:schemeClr val="tx2">
                      <a:lumMod val="75000"/>
                      <a:alpha val="4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94347C2B-E846-452C-97AA-7E254FC1CE8F}"/>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29447" y="3880729"/>
              <a:ext cx="1285875" cy="0"/>
            </a:xfrm>
            <a:prstGeom prst="line">
              <a:avLst/>
            </a:prstGeom>
            <a:ln w="31750" cap="rnd" cmpd="sng">
              <a:gradFill>
                <a:gsLst>
                  <a:gs pos="0">
                    <a:schemeClr val="tx2">
                      <a:lumMod val="60000"/>
                      <a:lumOff val="40000"/>
                      <a:alpha val="40000"/>
                    </a:schemeClr>
                  </a:gs>
                  <a:gs pos="100000">
                    <a:schemeClr val="tx2">
                      <a:lumMod val="75000"/>
                      <a:alpha val="4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10EA2B35-7959-4C2A-84AA-FF5D94FEDE90}"/>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29447" y="4063732"/>
              <a:ext cx="1285875" cy="0"/>
            </a:xfrm>
            <a:prstGeom prst="line">
              <a:avLst/>
            </a:prstGeom>
            <a:ln w="31750" cap="rnd" cmpd="sng">
              <a:gradFill>
                <a:gsLst>
                  <a:gs pos="0">
                    <a:schemeClr val="tx2">
                      <a:lumMod val="60000"/>
                      <a:lumOff val="40000"/>
                      <a:alpha val="40000"/>
                    </a:schemeClr>
                  </a:gs>
                  <a:gs pos="100000">
                    <a:schemeClr val="tx2">
                      <a:lumMod val="75000"/>
                      <a:alpha val="4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grpSp>
      <p:grpSp>
        <p:nvGrpSpPr>
          <p:cNvPr id="38" name="Group 37">
            <a:extLst>
              <a:ext uri="{FF2B5EF4-FFF2-40B4-BE49-F238E27FC236}">
                <a16:creationId xmlns:a16="http://schemas.microsoft.com/office/drawing/2014/main" id="{8214E4A5-A0D2-42C4-8D14-D2A7E495F04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5400000">
            <a:off x="616345" y="5940560"/>
            <a:ext cx="1285875" cy="549007"/>
            <a:chOff x="7029447" y="3514725"/>
            <a:chExt cx="1285875" cy="549007"/>
          </a:xfrm>
        </p:grpSpPr>
        <p:cxnSp>
          <p:nvCxnSpPr>
            <p:cNvPr id="39" name="Straight Connector 38">
              <a:extLst>
                <a:ext uri="{FF2B5EF4-FFF2-40B4-BE49-F238E27FC236}">
                  <a16:creationId xmlns:a16="http://schemas.microsoft.com/office/drawing/2014/main" id="{7494D7A0-6B21-41E8-A7D3-0033BBB79156}"/>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29447" y="3514725"/>
              <a:ext cx="1285875" cy="0"/>
            </a:xfrm>
            <a:prstGeom prst="line">
              <a:avLst/>
            </a:prstGeom>
            <a:ln w="31750" cap="rnd" cmpd="sng">
              <a:gradFill>
                <a:gsLst>
                  <a:gs pos="0">
                    <a:schemeClr val="tx2">
                      <a:lumMod val="60000"/>
                      <a:lumOff val="40000"/>
                      <a:alpha val="40000"/>
                    </a:schemeClr>
                  </a:gs>
                  <a:gs pos="100000">
                    <a:schemeClr val="tx2">
                      <a:lumMod val="50000"/>
                      <a:alpha val="4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1E141D7D-32B0-448E-A666-EA8703AFCF2C}"/>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29447" y="3697727"/>
              <a:ext cx="1285875" cy="0"/>
            </a:xfrm>
            <a:prstGeom prst="line">
              <a:avLst/>
            </a:prstGeom>
            <a:ln w="31750" cap="rnd" cmpd="sng">
              <a:gradFill>
                <a:gsLst>
                  <a:gs pos="0">
                    <a:schemeClr val="tx2">
                      <a:lumMod val="60000"/>
                      <a:lumOff val="40000"/>
                      <a:alpha val="40000"/>
                    </a:schemeClr>
                  </a:gs>
                  <a:gs pos="100000">
                    <a:schemeClr val="tx2">
                      <a:lumMod val="50000"/>
                      <a:alpha val="4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8D87E268-6345-420F-8B97-B37ED04100EC}"/>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29447" y="3880729"/>
              <a:ext cx="1285875" cy="0"/>
            </a:xfrm>
            <a:prstGeom prst="line">
              <a:avLst/>
            </a:prstGeom>
            <a:ln w="31750" cap="rnd" cmpd="sng">
              <a:gradFill>
                <a:gsLst>
                  <a:gs pos="0">
                    <a:schemeClr val="tx2">
                      <a:lumMod val="60000"/>
                      <a:lumOff val="40000"/>
                      <a:alpha val="40000"/>
                    </a:schemeClr>
                  </a:gs>
                  <a:gs pos="100000">
                    <a:schemeClr val="tx2">
                      <a:lumMod val="50000"/>
                      <a:alpha val="4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35E1622E-7FA6-4760-A2BF-A8105EBF7BB9}"/>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29447" y="4063732"/>
              <a:ext cx="1285875" cy="0"/>
            </a:xfrm>
            <a:prstGeom prst="line">
              <a:avLst/>
            </a:prstGeom>
            <a:ln w="31750" cap="rnd" cmpd="sng">
              <a:gradFill>
                <a:gsLst>
                  <a:gs pos="0">
                    <a:schemeClr val="tx2">
                      <a:lumMod val="60000"/>
                      <a:lumOff val="40000"/>
                      <a:alpha val="40000"/>
                    </a:schemeClr>
                  </a:gs>
                  <a:gs pos="100000">
                    <a:schemeClr val="tx2">
                      <a:lumMod val="50000"/>
                      <a:alpha val="4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grpSp>
      <p:pic>
        <p:nvPicPr>
          <p:cNvPr id="9" name="Picture 8" descr="Chart, line chart&#10;&#10;Description automatically generated">
            <a:extLst>
              <a:ext uri="{FF2B5EF4-FFF2-40B4-BE49-F238E27FC236}">
                <a16:creationId xmlns:a16="http://schemas.microsoft.com/office/drawing/2014/main" id="{7D10F0A6-637C-4674-8082-B5DB42A6C3C5}"/>
              </a:ext>
            </a:extLst>
          </p:cNvPr>
          <p:cNvPicPr>
            <a:picLocks noChangeAspect="1"/>
          </p:cNvPicPr>
          <p:nvPr/>
        </p:nvPicPr>
        <p:blipFill>
          <a:blip r:embed="rId2"/>
          <a:stretch>
            <a:fillRect/>
          </a:stretch>
        </p:blipFill>
        <p:spPr>
          <a:xfrm>
            <a:off x="630313" y="2756877"/>
            <a:ext cx="4808510" cy="3492497"/>
          </a:xfrm>
          <a:prstGeom prst="rect">
            <a:avLst/>
          </a:prstGeom>
        </p:spPr>
      </p:pic>
      <p:grpSp>
        <p:nvGrpSpPr>
          <p:cNvPr id="44" name="Group 43">
            <a:extLst>
              <a:ext uri="{FF2B5EF4-FFF2-40B4-BE49-F238E27FC236}">
                <a16:creationId xmlns:a16="http://schemas.microsoft.com/office/drawing/2014/main" id="{AF19A774-30A5-488B-9BAF-629C6440294E}"/>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16200000">
            <a:off x="474193" y="2900856"/>
            <a:ext cx="304800" cy="429768"/>
            <a:chOff x="215328" y="-46937"/>
            <a:chExt cx="304800" cy="2773841"/>
          </a:xfrm>
        </p:grpSpPr>
        <p:cxnSp>
          <p:nvCxnSpPr>
            <p:cNvPr id="45" name="Straight Connector 44">
              <a:extLst>
                <a:ext uri="{FF2B5EF4-FFF2-40B4-BE49-F238E27FC236}">
                  <a16:creationId xmlns:a16="http://schemas.microsoft.com/office/drawing/2014/main" id="{291EBF88-5B98-4258-A542-14C3AF2E522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215328" y="-46937"/>
              <a:ext cx="0" cy="2773841"/>
            </a:xfrm>
            <a:prstGeom prst="line">
              <a:avLst/>
            </a:prstGeom>
            <a:ln w="25400" cmpd="sng">
              <a:solidFill>
                <a:schemeClr val="bg2">
                  <a:lumMod val="60000"/>
                  <a:lumOff val="40000"/>
                  <a:alpha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8FBC2D58-9E3C-490D-BD7A-61EF07EA79E4}"/>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316928" y="-46937"/>
              <a:ext cx="0" cy="2773841"/>
            </a:xfrm>
            <a:prstGeom prst="line">
              <a:avLst/>
            </a:prstGeom>
            <a:ln w="25400" cmpd="sng">
              <a:solidFill>
                <a:schemeClr val="bg2">
                  <a:lumMod val="60000"/>
                  <a:lumOff val="40000"/>
                  <a:alpha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7" name="Straight Connector 46">
              <a:extLst>
                <a:ext uri="{FF2B5EF4-FFF2-40B4-BE49-F238E27FC236}">
                  <a16:creationId xmlns:a16="http://schemas.microsoft.com/office/drawing/2014/main" id="{B6CF1BB4-1C1D-4EDE-BA26-0243FCF83BB9}"/>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418528" y="-46937"/>
              <a:ext cx="0" cy="2773841"/>
            </a:xfrm>
            <a:prstGeom prst="line">
              <a:avLst/>
            </a:prstGeom>
            <a:ln w="25400" cmpd="sng">
              <a:solidFill>
                <a:schemeClr val="bg2">
                  <a:lumMod val="60000"/>
                  <a:lumOff val="40000"/>
                  <a:alpha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8" name="Straight Connector 47">
              <a:extLst>
                <a:ext uri="{FF2B5EF4-FFF2-40B4-BE49-F238E27FC236}">
                  <a16:creationId xmlns:a16="http://schemas.microsoft.com/office/drawing/2014/main" id="{00C83729-E02F-4512-AFE7-F4792228BDA2}"/>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520128" y="-46937"/>
              <a:ext cx="0" cy="2773841"/>
            </a:xfrm>
            <a:prstGeom prst="line">
              <a:avLst/>
            </a:prstGeom>
            <a:ln w="25400" cmpd="sng">
              <a:solidFill>
                <a:schemeClr val="bg2">
                  <a:lumMod val="60000"/>
                  <a:lumOff val="40000"/>
                  <a:alpha val="50000"/>
                </a:schemeClr>
              </a:solidFill>
              <a:prstDash val="sysDot"/>
            </a:ln>
          </p:spPr>
          <p:style>
            <a:lnRef idx="1">
              <a:schemeClr val="accent1"/>
            </a:lnRef>
            <a:fillRef idx="0">
              <a:schemeClr val="accent1"/>
            </a:fillRef>
            <a:effectRef idx="0">
              <a:schemeClr val="accent1"/>
            </a:effectRef>
            <a:fontRef idx="minor">
              <a:schemeClr val="tx1"/>
            </a:fontRef>
          </p:style>
        </p:cxnSp>
      </p:grpSp>
      <p:pic>
        <p:nvPicPr>
          <p:cNvPr id="10" name="Content Placeholder 9" descr="Chart, line chart&#10;&#10;Description automatically generated">
            <a:extLst>
              <a:ext uri="{FF2B5EF4-FFF2-40B4-BE49-F238E27FC236}">
                <a16:creationId xmlns:a16="http://schemas.microsoft.com/office/drawing/2014/main" id="{B81384EE-E504-4E0E-9BF5-DA6B1B1CC052}"/>
              </a:ext>
            </a:extLst>
          </p:cNvPr>
          <p:cNvPicPr>
            <a:picLocks noGrp="1" noChangeAspect="1"/>
          </p:cNvPicPr>
          <p:nvPr>
            <p:ph idx="1"/>
          </p:nvPr>
        </p:nvPicPr>
        <p:blipFill>
          <a:blip r:embed="rId3"/>
          <a:stretch>
            <a:fillRect/>
          </a:stretch>
        </p:blipFill>
        <p:spPr>
          <a:xfrm>
            <a:off x="6149111" y="2756877"/>
            <a:ext cx="4808510" cy="3492497"/>
          </a:xfrm>
          <a:prstGeom prst="rect">
            <a:avLst/>
          </a:prstGeom>
        </p:spPr>
      </p:pic>
      <p:sp>
        <p:nvSpPr>
          <p:cNvPr id="6" name="Footer Placeholder 5">
            <a:extLst>
              <a:ext uri="{FF2B5EF4-FFF2-40B4-BE49-F238E27FC236}">
                <a16:creationId xmlns:a16="http://schemas.microsoft.com/office/drawing/2014/main" id="{140597B7-F1D9-4012-BDCC-35C57F2ED0BD}"/>
              </a:ext>
            </a:extLst>
          </p:cNvPr>
          <p:cNvSpPr>
            <a:spLocks noGrp="1"/>
          </p:cNvSpPr>
          <p:nvPr>
            <p:ph type="ftr" sz="quarter" idx="11"/>
          </p:nvPr>
        </p:nvSpPr>
        <p:spPr>
          <a:xfrm>
            <a:off x="630936" y="6308832"/>
            <a:ext cx="8320722" cy="548640"/>
          </a:xfrm>
        </p:spPr>
        <p:txBody>
          <a:bodyPr vert="horz" lIns="91440" tIns="45720" rIns="91440" bIns="45720" rtlCol="0" anchor="ctr">
            <a:normAutofit/>
          </a:bodyPr>
          <a:lstStyle/>
          <a:p>
            <a:pPr algn="just">
              <a:spcAft>
                <a:spcPts val="600"/>
              </a:spcAft>
            </a:pPr>
            <a:r>
              <a:rPr lang="en-US" sz="1050" kern="1200">
                <a:solidFill>
                  <a:schemeClr val="bg1"/>
                </a:solidFill>
                <a:latin typeface="+mn-lt"/>
                <a:ea typeface="+mn-ea"/>
                <a:cs typeface="+mn-cs"/>
              </a:rPr>
              <a:t>FIT-SPH Webinar Series</a:t>
            </a:r>
          </a:p>
        </p:txBody>
      </p:sp>
      <p:sp>
        <p:nvSpPr>
          <p:cNvPr id="5" name="Date Placeholder 4">
            <a:extLst>
              <a:ext uri="{FF2B5EF4-FFF2-40B4-BE49-F238E27FC236}">
                <a16:creationId xmlns:a16="http://schemas.microsoft.com/office/drawing/2014/main" id="{4CAF021E-1A49-4771-98E7-37049FF72EDF}"/>
              </a:ext>
            </a:extLst>
          </p:cNvPr>
          <p:cNvSpPr>
            <a:spLocks noGrp="1"/>
          </p:cNvSpPr>
          <p:nvPr>
            <p:ph type="dt" sz="half" idx="10"/>
          </p:nvPr>
        </p:nvSpPr>
        <p:spPr>
          <a:xfrm>
            <a:off x="9155917" y="6308832"/>
            <a:ext cx="2286000" cy="548640"/>
          </a:xfrm>
        </p:spPr>
        <p:txBody>
          <a:bodyPr vert="horz" lIns="91440" tIns="45720" rIns="91440" bIns="45720" rtlCol="0" anchor="ctr">
            <a:normAutofit/>
          </a:bodyPr>
          <a:lstStyle/>
          <a:p>
            <a:pPr algn="r">
              <a:spcAft>
                <a:spcPts val="600"/>
              </a:spcAft>
            </a:pPr>
            <a:r>
              <a:rPr lang="en-US" sz="1050">
                <a:solidFill>
                  <a:schemeClr val="bg1"/>
                </a:solidFill>
              </a:rPr>
              <a:t>April 8, 2021</a:t>
            </a:r>
          </a:p>
        </p:txBody>
      </p:sp>
    </p:spTree>
    <p:extLst>
      <p:ext uri="{BB962C8B-B14F-4D97-AF65-F5344CB8AC3E}">
        <p14:creationId xmlns:p14="http://schemas.microsoft.com/office/powerpoint/2010/main" val="350837429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307098-3254-4388-BC85-ABB4B344E4D9}"/>
              </a:ext>
            </a:extLst>
          </p:cNvPr>
          <p:cNvSpPr>
            <a:spLocks noGrp="1"/>
          </p:cNvSpPr>
          <p:nvPr>
            <p:ph type="title"/>
          </p:nvPr>
        </p:nvSpPr>
        <p:spPr/>
        <p:txBody>
          <a:bodyPr/>
          <a:lstStyle/>
          <a:p>
            <a:r>
              <a:rPr lang="en-US" dirty="0"/>
              <a:t>Content Disclosures</a:t>
            </a:r>
          </a:p>
        </p:txBody>
      </p:sp>
      <p:sp>
        <p:nvSpPr>
          <p:cNvPr id="3" name="Content Placeholder 2">
            <a:extLst>
              <a:ext uri="{FF2B5EF4-FFF2-40B4-BE49-F238E27FC236}">
                <a16:creationId xmlns:a16="http://schemas.microsoft.com/office/drawing/2014/main" id="{1A980AFC-72B1-41D0-A653-F5A4699447D0}"/>
              </a:ext>
            </a:extLst>
          </p:cNvPr>
          <p:cNvSpPr>
            <a:spLocks noGrp="1"/>
          </p:cNvSpPr>
          <p:nvPr>
            <p:ph idx="1"/>
          </p:nvPr>
        </p:nvSpPr>
        <p:spPr/>
        <p:txBody>
          <a:bodyPr/>
          <a:lstStyle/>
          <a:p>
            <a:r>
              <a:rPr lang="en-US" dirty="0"/>
              <a:t>This course will focus on Auditory Rehabilitation for Interaural Asymmetry intervention and will not discuss other similar or related treatments.</a:t>
            </a:r>
          </a:p>
          <a:p>
            <a:r>
              <a:rPr lang="en-US" altLang="en-US" dirty="0"/>
              <a:t>This presentation is sponsored by the FedEx Institute of Technology and the School of Public Health at the University of Memphis and was prepared in part through a Community of Research Scholars grant to promote interdisciplinary research and clinical services to our community.  </a:t>
            </a:r>
          </a:p>
          <a:p>
            <a:pPr marL="0" indent="0">
              <a:buNone/>
            </a:pPr>
            <a:endParaRPr lang="en-US" dirty="0"/>
          </a:p>
        </p:txBody>
      </p:sp>
      <p:sp>
        <p:nvSpPr>
          <p:cNvPr id="4" name="Date Placeholder 3">
            <a:extLst>
              <a:ext uri="{FF2B5EF4-FFF2-40B4-BE49-F238E27FC236}">
                <a16:creationId xmlns:a16="http://schemas.microsoft.com/office/drawing/2014/main" id="{9D76234D-7992-4AC5-A765-9579695A1A4A}"/>
              </a:ext>
            </a:extLst>
          </p:cNvPr>
          <p:cNvSpPr>
            <a:spLocks noGrp="1"/>
          </p:cNvSpPr>
          <p:nvPr>
            <p:ph type="dt" sz="half" idx="10"/>
          </p:nvPr>
        </p:nvSpPr>
        <p:spPr/>
        <p:txBody>
          <a:bodyPr/>
          <a:lstStyle/>
          <a:p>
            <a:r>
              <a:rPr lang="en-US"/>
              <a:t>April 8, 2021</a:t>
            </a:r>
          </a:p>
        </p:txBody>
      </p:sp>
      <p:sp>
        <p:nvSpPr>
          <p:cNvPr id="5" name="Footer Placeholder 4">
            <a:extLst>
              <a:ext uri="{FF2B5EF4-FFF2-40B4-BE49-F238E27FC236}">
                <a16:creationId xmlns:a16="http://schemas.microsoft.com/office/drawing/2014/main" id="{E338BF24-6EE6-4168-9F92-2FE06C0EDE18}"/>
              </a:ext>
            </a:extLst>
          </p:cNvPr>
          <p:cNvSpPr>
            <a:spLocks noGrp="1"/>
          </p:cNvSpPr>
          <p:nvPr>
            <p:ph type="ftr" sz="quarter" idx="11"/>
          </p:nvPr>
        </p:nvSpPr>
        <p:spPr/>
        <p:txBody>
          <a:bodyPr/>
          <a:lstStyle/>
          <a:p>
            <a:r>
              <a:rPr lang="en-US"/>
              <a:t>FIT-SPH Webinar Series</a:t>
            </a:r>
          </a:p>
        </p:txBody>
      </p:sp>
    </p:spTree>
    <p:extLst>
      <p:ext uri="{BB962C8B-B14F-4D97-AF65-F5344CB8AC3E}">
        <p14:creationId xmlns:p14="http://schemas.microsoft.com/office/powerpoint/2010/main" val="407113004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32" name="Rectangle 76">
            <a:extLst>
              <a:ext uri="{FF2B5EF4-FFF2-40B4-BE49-F238E27FC236}">
                <a16:creationId xmlns:a16="http://schemas.microsoft.com/office/drawing/2014/main" id="{4038CB10-1F5C-4D54-9DF7-12586DE5B0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7546" y="321732"/>
            <a:ext cx="7058307" cy="1964266"/>
          </a:xfrm>
          <a:prstGeom prst="rect">
            <a:avLst/>
          </a:prstGeom>
          <a:solidFill>
            <a:srgbClr val="4851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 name="Title 6">
            <a:extLst>
              <a:ext uri="{FF2B5EF4-FFF2-40B4-BE49-F238E27FC236}">
                <a16:creationId xmlns:a16="http://schemas.microsoft.com/office/drawing/2014/main" id="{F3B20BFF-C1C1-4F03-9E52-7A2F25F0345A}"/>
              </a:ext>
            </a:extLst>
          </p:cNvPr>
          <p:cNvSpPr>
            <a:spLocks noGrp="1"/>
          </p:cNvSpPr>
          <p:nvPr>
            <p:ph type="title"/>
          </p:nvPr>
        </p:nvSpPr>
        <p:spPr>
          <a:xfrm>
            <a:off x="524256" y="516804"/>
            <a:ext cx="6594189" cy="1625210"/>
          </a:xfrm>
        </p:spPr>
        <p:txBody>
          <a:bodyPr>
            <a:normAutofit/>
          </a:bodyPr>
          <a:lstStyle/>
          <a:p>
            <a:r>
              <a:rPr lang="en-US" dirty="0">
                <a:solidFill>
                  <a:srgbClr val="FFFFFF"/>
                </a:solidFill>
              </a:rPr>
              <a:t>Is amblyaudia just for kids?</a:t>
            </a:r>
          </a:p>
        </p:txBody>
      </p:sp>
      <p:sp>
        <p:nvSpPr>
          <p:cNvPr id="79" name="Rectangle 78">
            <a:extLst>
              <a:ext uri="{FF2B5EF4-FFF2-40B4-BE49-F238E27FC236}">
                <a16:creationId xmlns:a16="http://schemas.microsoft.com/office/drawing/2014/main" id="{36D30126-6314-4A93-B27E-5C66CF7819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9184" y="2432305"/>
            <a:ext cx="7056669" cy="4102852"/>
          </a:xfrm>
          <a:prstGeom prst="rect">
            <a:avLst/>
          </a:prstGeom>
          <a:solidFill>
            <a:srgbClr val="7F7F7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30" name="Picture 6">
            <a:extLst>
              <a:ext uri="{FF2B5EF4-FFF2-40B4-BE49-F238E27FC236}">
                <a16:creationId xmlns:a16="http://schemas.microsoft.com/office/drawing/2014/main" id="{CA7479AB-32D1-44F9-AF20-1903AEBF9478}"/>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135142" y="2660287"/>
            <a:ext cx="5443114" cy="3646887"/>
          </a:xfrm>
          <a:prstGeom prst="rect">
            <a:avLst/>
          </a:prstGeom>
          <a:noFill/>
          <a:extLst>
            <a:ext uri="{909E8E84-426E-40DD-AFC4-6F175D3DCCD1}">
              <a14:hiddenFill xmlns:a14="http://schemas.microsoft.com/office/drawing/2010/main">
                <a:solidFill>
                  <a:srgbClr val="FFFFFF"/>
                </a:solidFill>
              </a14:hiddenFill>
            </a:ext>
          </a:extLst>
        </p:spPr>
      </p:pic>
      <p:sp>
        <p:nvSpPr>
          <p:cNvPr id="6" name="Footer Placeholder 5">
            <a:extLst>
              <a:ext uri="{FF2B5EF4-FFF2-40B4-BE49-F238E27FC236}">
                <a16:creationId xmlns:a16="http://schemas.microsoft.com/office/drawing/2014/main" id="{C4383144-2714-44D1-BFC7-2029916D76B9}"/>
              </a:ext>
            </a:extLst>
          </p:cNvPr>
          <p:cNvSpPr>
            <a:spLocks noGrp="1"/>
          </p:cNvSpPr>
          <p:nvPr>
            <p:ph type="ftr" sz="quarter" idx="11"/>
          </p:nvPr>
        </p:nvSpPr>
        <p:spPr>
          <a:xfrm>
            <a:off x="524256" y="6535157"/>
            <a:ext cx="6594189" cy="274320"/>
          </a:xfrm>
        </p:spPr>
        <p:txBody>
          <a:bodyPr>
            <a:normAutofit/>
          </a:bodyPr>
          <a:lstStyle/>
          <a:p>
            <a:pPr algn="l">
              <a:spcAft>
                <a:spcPts val="600"/>
              </a:spcAft>
            </a:pPr>
            <a:r>
              <a:rPr lang="en-US" sz="1050">
                <a:solidFill>
                  <a:schemeClr val="tx1">
                    <a:lumMod val="50000"/>
                    <a:lumOff val="50000"/>
                  </a:schemeClr>
                </a:solidFill>
              </a:rPr>
              <a:t>FIT-SPH Webinar Series</a:t>
            </a:r>
          </a:p>
        </p:txBody>
      </p:sp>
      <p:sp>
        <p:nvSpPr>
          <p:cNvPr id="81" name="Rectangle 80">
            <a:extLst>
              <a:ext uri="{FF2B5EF4-FFF2-40B4-BE49-F238E27FC236}">
                <a16:creationId xmlns:a16="http://schemas.microsoft.com/office/drawing/2014/main" id="{73ED6512-6858-4552-B699-9A97FE9A4E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34655" y="321732"/>
            <a:ext cx="4335613" cy="6214534"/>
          </a:xfrm>
          <a:prstGeom prst="rect">
            <a:avLst/>
          </a:pr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34" name="Content Placeholder 1033">
            <a:extLst>
              <a:ext uri="{FF2B5EF4-FFF2-40B4-BE49-F238E27FC236}">
                <a16:creationId xmlns:a16="http://schemas.microsoft.com/office/drawing/2014/main" id="{16EDEDC7-06B3-475C-9B60-3AD68AF4CEBC}"/>
              </a:ext>
            </a:extLst>
          </p:cNvPr>
          <p:cNvSpPr>
            <a:spLocks noGrp="1"/>
          </p:cNvSpPr>
          <p:nvPr>
            <p:ph idx="1"/>
          </p:nvPr>
        </p:nvSpPr>
        <p:spPr>
          <a:xfrm>
            <a:off x="8029319" y="917725"/>
            <a:ext cx="3424739" cy="4852362"/>
          </a:xfrm>
        </p:spPr>
        <p:txBody>
          <a:bodyPr anchor="ctr">
            <a:normAutofit/>
          </a:bodyPr>
          <a:lstStyle/>
          <a:p>
            <a:r>
              <a:rPr lang="en-US" sz="2000" dirty="0">
                <a:solidFill>
                  <a:srgbClr val="FFFFFF"/>
                </a:solidFill>
              </a:rPr>
              <a:t>WE TEST ONE EAR AT A TIME</a:t>
            </a:r>
          </a:p>
          <a:p>
            <a:r>
              <a:rPr lang="en-US" sz="2000" dirty="0">
                <a:solidFill>
                  <a:srgbClr val="FFFFFF"/>
                </a:solidFill>
              </a:rPr>
              <a:t>Adults with normal hearing who complain of listening difficulty </a:t>
            </a:r>
          </a:p>
          <a:p>
            <a:r>
              <a:rPr lang="en-US" sz="2000" dirty="0">
                <a:solidFill>
                  <a:srgbClr val="FFFFFF"/>
                </a:solidFill>
              </a:rPr>
              <a:t>Do we assess their binaural skills?</a:t>
            </a:r>
          </a:p>
          <a:p>
            <a:r>
              <a:rPr lang="en-US" sz="2000" dirty="0">
                <a:solidFill>
                  <a:srgbClr val="FFFFFF"/>
                </a:solidFill>
              </a:rPr>
              <a:t>What about patients with hearing loss? </a:t>
            </a:r>
          </a:p>
          <a:p>
            <a:r>
              <a:rPr lang="en-US" sz="2000" dirty="0">
                <a:solidFill>
                  <a:srgbClr val="FFFFFF"/>
                </a:solidFill>
              </a:rPr>
              <a:t>How successful are they at processing binaural signals?</a:t>
            </a:r>
          </a:p>
        </p:txBody>
      </p:sp>
      <p:sp>
        <p:nvSpPr>
          <p:cNvPr id="5" name="Date Placeholder 4">
            <a:extLst>
              <a:ext uri="{FF2B5EF4-FFF2-40B4-BE49-F238E27FC236}">
                <a16:creationId xmlns:a16="http://schemas.microsoft.com/office/drawing/2014/main" id="{4C69E264-2B12-4D58-89DF-B5E12B96FACA}"/>
              </a:ext>
            </a:extLst>
          </p:cNvPr>
          <p:cNvSpPr>
            <a:spLocks noGrp="1"/>
          </p:cNvSpPr>
          <p:nvPr>
            <p:ph type="dt" sz="half" idx="10"/>
          </p:nvPr>
        </p:nvSpPr>
        <p:spPr>
          <a:xfrm>
            <a:off x="8029319" y="6542135"/>
            <a:ext cx="2154143" cy="274320"/>
          </a:xfrm>
        </p:spPr>
        <p:txBody>
          <a:bodyPr>
            <a:normAutofit/>
          </a:bodyPr>
          <a:lstStyle/>
          <a:p>
            <a:pPr>
              <a:spcAft>
                <a:spcPts val="600"/>
              </a:spcAft>
            </a:pPr>
            <a:r>
              <a:rPr lang="en-US" sz="1050">
                <a:solidFill>
                  <a:schemeClr val="tx1">
                    <a:lumMod val="50000"/>
                    <a:lumOff val="50000"/>
                  </a:schemeClr>
                </a:solidFill>
              </a:rPr>
              <a:t>April 8, 2021</a:t>
            </a:r>
          </a:p>
        </p:txBody>
      </p:sp>
      <p:sp>
        <p:nvSpPr>
          <p:cNvPr id="9" name="AutoShape 2">
            <a:extLst>
              <a:ext uri="{FF2B5EF4-FFF2-40B4-BE49-F238E27FC236}">
                <a16:creationId xmlns:a16="http://schemas.microsoft.com/office/drawing/2014/main" id="{1383BAB1-F5F2-4BD6-BFB9-43ECD2FD83F4}"/>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 name="AutoShape 4">
            <a:extLst>
              <a:ext uri="{FF2B5EF4-FFF2-40B4-BE49-F238E27FC236}">
                <a16:creationId xmlns:a16="http://schemas.microsoft.com/office/drawing/2014/main" id="{AC3ED2A6-D518-4998-AA3C-EB58EE15C3C0}"/>
              </a:ext>
            </a:extLst>
          </p:cNvPr>
          <p:cNvSpPr>
            <a:spLocks noChangeAspect="1" noChangeArrowheads="1"/>
          </p:cNvSpPr>
          <p:nvPr/>
        </p:nvSpPr>
        <p:spPr bwMode="auto">
          <a:xfrm>
            <a:off x="6096000" y="34290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284585928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5AA16F-13E5-414B-B6BD-73C91F360110}"/>
              </a:ext>
            </a:extLst>
          </p:cNvPr>
          <p:cNvSpPr>
            <a:spLocks noGrp="1"/>
          </p:cNvSpPr>
          <p:nvPr>
            <p:ph type="title"/>
          </p:nvPr>
        </p:nvSpPr>
        <p:spPr/>
        <p:txBody>
          <a:bodyPr/>
          <a:lstStyle/>
          <a:p>
            <a:pPr algn="ctr"/>
            <a:r>
              <a:rPr lang="en-US" dirty="0"/>
              <a:t> WE LISTEN WITH TWO EARS ALL THE TIME</a:t>
            </a:r>
          </a:p>
        </p:txBody>
      </p:sp>
      <p:sp>
        <p:nvSpPr>
          <p:cNvPr id="4" name="Date Placeholder 3">
            <a:extLst>
              <a:ext uri="{FF2B5EF4-FFF2-40B4-BE49-F238E27FC236}">
                <a16:creationId xmlns:a16="http://schemas.microsoft.com/office/drawing/2014/main" id="{03824462-BD33-4D8C-A7CE-947D46A4D9DE}"/>
              </a:ext>
            </a:extLst>
          </p:cNvPr>
          <p:cNvSpPr>
            <a:spLocks noGrp="1"/>
          </p:cNvSpPr>
          <p:nvPr>
            <p:ph type="dt" sz="half" idx="10"/>
          </p:nvPr>
        </p:nvSpPr>
        <p:spPr/>
        <p:txBody>
          <a:bodyPr/>
          <a:lstStyle/>
          <a:p>
            <a:r>
              <a:rPr lang="en-US"/>
              <a:t>April 8, 2021</a:t>
            </a:r>
          </a:p>
        </p:txBody>
      </p:sp>
      <p:sp>
        <p:nvSpPr>
          <p:cNvPr id="5" name="Footer Placeholder 4">
            <a:extLst>
              <a:ext uri="{FF2B5EF4-FFF2-40B4-BE49-F238E27FC236}">
                <a16:creationId xmlns:a16="http://schemas.microsoft.com/office/drawing/2014/main" id="{30F2CE5F-B880-4C59-AFE1-90AB361FCCC5}"/>
              </a:ext>
            </a:extLst>
          </p:cNvPr>
          <p:cNvSpPr>
            <a:spLocks noGrp="1"/>
          </p:cNvSpPr>
          <p:nvPr>
            <p:ph type="ftr" sz="quarter" idx="11"/>
          </p:nvPr>
        </p:nvSpPr>
        <p:spPr/>
        <p:txBody>
          <a:bodyPr/>
          <a:lstStyle/>
          <a:p>
            <a:r>
              <a:rPr lang="en-US"/>
              <a:t>FIT-SPH Webinar Series</a:t>
            </a:r>
          </a:p>
        </p:txBody>
      </p:sp>
      <p:pic>
        <p:nvPicPr>
          <p:cNvPr id="2050" name="Picture 2">
            <a:extLst>
              <a:ext uri="{FF2B5EF4-FFF2-40B4-BE49-F238E27FC236}">
                <a16:creationId xmlns:a16="http://schemas.microsoft.com/office/drawing/2014/main" id="{882FC679-BBC5-4BB4-8E39-4D58998BEA87}"/>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866900" y="2334419"/>
            <a:ext cx="8458200" cy="33337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7916329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CE6D14-2273-4E68-849B-0ECB45ABBD0E}"/>
              </a:ext>
            </a:extLst>
          </p:cNvPr>
          <p:cNvSpPr>
            <a:spLocks noGrp="1"/>
          </p:cNvSpPr>
          <p:nvPr>
            <p:ph type="title"/>
          </p:nvPr>
        </p:nvSpPr>
        <p:spPr/>
        <p:txBody>
          <a:bodyPr/>
          <a:lstStyle/>
          <a:p>
            <a:pPr algn="ctr"/>
            <a:r>
              <a:rPr lang="en-US" dirty="0"/>
              <a:t>Binaural Interference in Hearing Aid Users</a:t>
            </a:r>
          </a:p>
        </p:txBody>
      </p:sp>
      <p:sp>
        <p:nvSpPr>
          <p:cNvPr id="3" name="Content Placeholder 2">
            <a:extLst>
              <a:ext uri="{FF2B5EF4-FFF2-40B4-BE49-F238E27FC236}">
                <a16:creationId xmlns:a16="http://schemas.microsoft.com/office/drawing/2014/main" id="{C921ED82-D0C3-445E-8E80-318F4381DC3F}"/>
              </a:ext>
            </a:extLst>
          </p:cNvPr>
          <p:cNvSpPr>
            <a:spLocks noGrp="1"/>
          </p:cNvSpPr>
          <p:nvPr>
            <p:ph idx="1"/>
          </p:nvPr>
        </p:nvSpPr>
        <p:spPr/>
        <p:txBody>
          <a:bodyPr>
            <a:normAutofit fontScale="85000" lnSpcReduction="20000"/>
          </a:bodyPr>
          <a:lstStyle/>
          <a:p>
            <a:pPr fontAlgn="base"/>
            <a:r>
              <a:rPr lang="en-US" dirty="0"/>
              <a:t>A surprising 71% of bilaterally amplified adults showed better speech recognition in background noise with one hearing aid fitting than with two (</a:t>
            </a:r>
            <a:r>
              <a:rPr lang="en-US" dirty="0" err="1"/>
              <a:t>Henkin</a:t>
            </a:r>
            <a:r>
              <a:rPr lang="en-US" dirty="0"/>
              <a:t>, Waldman, and Kishon-Rabin,. 2007) ​</a:t>
            </a:r>
          </a:p>
          <a:p>
            <a:pPr fontAlgn="base"/>
            <a:r>
              <a:rPr lang="en-US" dirty="0"/>
              <a:t>In a 12-week field hearing aid trial, the 46% of participants who preferred to use only one hearing aid </a:t>
            </a:r>
            <a:r>
              <a:rPr lang="en-US" b="1" dirty="0"/>
              <a:t>had a 10% larger right ear advantage on a dichotic digits test </a:t>
            </a:r>
            <a:r>
              <a:rPr lang="en-US" dirty="0"/>
              <a:t>(Cox, Schwartz, Noe, and Alexander, 2011) ​​</a:t>
            </a:r>
          </a:p>
          <a:p>
            <a:pPr fontAlgn="base"/>
            <a:r>
              <a:rPr lang="en-US" dirty="0"/>
              <a:t>Other hearing aid users also preferred monaural amplification in their ear with </a:t>
            </a:r>
            <a:r>
              <a:rPr lang="en-US" b="1" dirty="0"/>
              <a:t>poorer dichotic results  </a:t>
            </a:r>
            <a:r>
              <a:rPr lang="en-US" dirty="0"/>
              <a:t>(</a:t>
            </a:r>
            <a:r>
              <a:rPr lang="en-US" dirty="0" err="1"/>
              <a:t>Ribas</a:t>
            </a:r>
            <a:r>
              <a:rPr lang="en-US" dirty="0"/>
              <a:t>, Marques, </a:t>
            </a:r>
            <a:r>
              <a:rPr lang="en-US" dirty="0" err="1"/>
              <a:t>Mottecy</a:t>
            </a:r>
            <a:r>
              <a:rPr lang="en-US" dirty="0"/>
              <a:t>, Silvestre, and Kozlowski, 2014) ​​</a:t>
            </a:r>
          </a:p>
          <a:p>
            <a:pPr fontAlgn="base"/>
            <a:r>
              <a:rPr lang="en-US" dirty="0"/>
              <a:t>Jerger attributed this preference for using one rather than two hearing aids to "binaural interference," a central auditory phenomenon caused by suppression of information ascending from the weaker, non-dominant ear by excitation in the dominant ear (Jerger, </a:t>
            </a:r>
            <a:r>
              <a:rPr lang="en-US" dirty="0" err="1"/>
              <a:t>Silan</a:t>
            </a:r>
            <a:r>
              <a:rPr lang="en-US" dirty="0"/>
              <a:t>, Lew, &amp; </a:t>
            </a:r>
            <a:r>
              <a:rPr lang="en-US" dirty="0" err="1"/>
              <a:t>Chmiel</a:t>
            </a:r>
            <a:r>
              <a:rPr lang="en-US" dirty="0"/>
              <a:t>, 1993; </a:t>
            </a:r>
            <a:r>
              <a:rPr lang="en-US" dirty="0" err="1"/>
              <a:t>Chmiel</a:t>
            </a:r>
            <a:r>
              <a:rPr lang="en-US" dirty="0"/>
              <a:t>, Jerger, Murphy, </a:t>
            </a:r>
            <a:r>
              <a:rPr lang="en-US" dirty="0" err="1"/>
              <a:t>Pirrozolo</a:t>
            </a:r>
            <a:r>
              <a:rPr lang="en-US" dirty="0"/>
              <a:t>, &amp; Tooley-Young, 1997)​​</a:t>
            </a:r>
          </a:p>
          <a:p>
            <a:endParaRPr lang="en-US" dirty="0"/>
          </a:p>
        </p:txBody>
      </p:sp>
      <p:sp>
        <p:nvSpPr>
          <p:cNvPr id="4" name="Date Placeholder 3">
            <a:extLst>
              <a:ext uri="{FF2B5EF4-FFF2-40B4-BE49-F238E27FC236}">
                <a16:creationId xmlns:a16="http://schemas.microsoft.com/office/drawing/2014/main" id="{13D39CBA-C3A8-417B-B803-20D66CE02BE4}"/>
              </a:ext>
            </a:extLst>
          </p:cNvPr>
          <p:cNvSpPr>
            <a:spLocks noGrp="1"/>
          </p:cNvSpPr>
          <p:nvPr>
            <p:ph type="dt" sz="half" idx="10"/>
          </p:nvPr>
        </p:nvSpPr>
        <p:spPr/>
        <p:txBody>
          <a:bodyPr/>
          <a:lstStyle/>
          <a:p>
            <a:r>
              <a:rPr lang="en-US"/>
              <a:t>April 8, 2021</a:t>
            </a:r>
          </a:p>
        </p:txBody>
      </p:sp>
      <p:sp>
        <p:nvSpPr>
          <p:cNvPr id="5" name="Footer Placeholder 4">
            <a:extLst>
              <a:ext uri="{FF2B5EF4-FFF2-40B4-BE49-F238E27FC236}">
                <a16:creationId xmlns:a16="http://schemas.microsoft.com/office/drawing/2014/main" id="{14AB096D-25F3-4DFB-BDFE-2EB0AAB62C4A}"/>
              </a:ext>
            </a:extLst>
          </p:cNvPr>
          <p:cNvSpPr>
            <a:spLocks noGrp="1"/>
          </p:cNvSpPr>
          <p:nvPr>
            <p:ph type="ftr" sz="quarter" idx="11"/>
          </p:nvPr>
        </p:nvSpPr>
        <p:spPr/>
        <p:txBody>
          <a:bodyPr/>
          <a:lstStyle/>
          <a:p>
            <a:r>
              <a:rPr lang="en-US"/>
              <a:t>FIT-SPH Webinar Series</a:t>
            </a:r>
          </a:p>
        </p:txBody>
      </p:sp>
    </p:spTree>
    <p:extLst>
      <p:ext uri="{BB962C8B-B14F-4D97-AF65-F5344CB8AC3E}">
        <p14:creationId xmlns:p14="http://schemas.microsoft.com/office/powerpoint/2010/main" val="223131238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descr="A close up of text on a white background&#10;&#10;Description automatically generated">
            <a:extLst>
              <a:ext uri="{FF2B5EF4-FFF2-40B4-BE49-F238E27FC236}">
                <a16:creationId xmlns:a16="http://schemas.microsoft.com/office/drawing/2014/main" id="{7045FFFE-9829-4E26-B2A3-FE0E620A20A6}"/>
              </a:ext>
            </a:extLst>
          </p:cNvPr>
          <p:cNvPicPr>
            <a:picLocks noGrp="1" noChangeAspect="1"/>
          </p:cNvPicPr>
          <p:nvPr>
            <p:ph sz="half" idx="2"/>
          </p:nvPr>
        </p:nvPicPr>
        <p:blipFill>
          <a:blip r:embed="rId2"/>
          <a:stretch>
            <a:fillRect/>
          </a:stretch>
        </p:blipFill>
        <p:spPr>
          <a:xfrm>
            <a:off x="2572279" y="202893"/>
            <a:ext cx="6577998" cy="5805083"/>
          </a:xfrm>
          <a:prstGeom prst="rect">
            <a:avLst/>
          </a:prstGeom>
        </p:spPr>
      </p:pic>
      <p:sp>
        <p:nvSpPr>
          <p:cNvPr id="6" name="Footer Placeholder 5">
            <a:extLst>
              <a:ext uri="{FF2B5EF4-FFF2-40B4-BE49-F238E27FC236}">
                <a16:creationId xmlns:a16="http://schemas.microsoft.com/office/drawing/2014/main" id="{647982A0-BA7A-48C8-AD7F-242F13C2AFAF}"/>
              </a:ext>
            </a:extLst>
          </p:cNvPr>
          <p:cNvSpPr>
            <a:spLocks noGrp="1"/>
          </p:cNvSpPr>
          <p:nvPr>
            <p:ph type="ftr" sz="quarter" idx="11"/>
          </p:nvPr>
        </p:nvSpPr>
        <p:spPr>
          <a:xfrm>
            <a:off x="2572279" y="5883275"/>
            <a:ext cx="7084177" cy="365125"/>
          </a:xfrm>
        </p:spPr>
        <p:txBody>
          <a:bodyPr vert="horz" lIns="91440" tIns="45720" rIns="91440" bIns="45720" rtlCol="0" anchor="ctr">
            <a:normAutofit lnSpcReduction="10000"/>
          </a:bodyPr>
          <a:lstStyle/>
          <a:p>
            <a:pPr defTabSz="457200">
              <a:spcAft>
                <a:spcPts val="600"/>
              </a:spcAft>
            </a:pPr>
            <a:r>
              <a:rPr lang="en-US" b="0" i="0" kern="1200">
                <a:solidFill>
                  <a:schemeClr val="tx1"/>
                </a:solidFill>
                <a:effectLst/>
                <a:latin typeface="+mn-lt"/>
                <a:ea typeface="+mn-ea"/>
                <a:cs typeface="+mn-cs"/>
              </a:rPr>
              <a:t>FIT-SPH Webinar Series</a:t>
            </a:r>
          </a:p>
        </p:txBody>
      </p:sp>
      <p:sp>
        <p:nvSpPr>
          <p:cNvPr id="2" name="Date Placeholder 1">
            <a:extLst>
              <a:ext uri="{FF2B5EF4-FFF2-40B4-BE49-F238E27FC236}">
                <a16:creationId xmlns:a16="http://schemas.microsoft.com/office/drawing/2014/main" id="{A90005EC-1BDF-449C-8B8F-540FF89B85B4}"/>
              </a:ext>
            </a:extLst>
          </p:cNvPr>
          <p:cNvSpPr>
            <a:spLocks noGrp="1"/>
          </p:cNvSpPr>
          <p:nvPr>
            <p:ph type="dt" sz="half" idx="10"/>
          </p:nvPr>
        </p:nvSpPr>
        <p:spPr/>
        <p:txBody>
          <a:bodyPr/>
          <a:lstStyle/>
          <a:p>
            <a:r>
              <a:rPr lang="en-US"/>
              <a:t>April 8, 2021</a:t>
            </a:r>
          </a:p>
        </p:txBody>
      </p:sp>
    </p:spTree>
    <p:extLst>
      <p:ext uri="{BB962C8B-B14F-4D97-AF65-F5344CB8AC3E}">
        <p14:creationId xmlns:p14="http://schemas.microsoft.com/office/powerpoint/2010/main" val="300256263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8DAAB828-02C8-4111-AC14-FF5ACEDDFE3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467" y="0"/>
            <a:ext cx="8797955" cy="6858000"/>
          </a:xfrm>
          <a:custGeom>
            <a:avLst/>
            <a:gdLst>
              <a:gd name="connsiteX0" fmla="*/ 1951386 w 8751613"/>
              <a:gd name="connsiteY0" fmla="*/ 0 h 6858000"/>
              <a:gd name="connsiteX1" fmla="*/ 6808636 w 8751613"/>
              <a:gd name="connsiteY1" fmla="*/ 0 h 6858000"/>
              <a:gd name="connsiteX2" fmla="*/ 6972292 w 8751613"/>
              <a:gd name="connsiteY2" fmla="*/ 272824 h 6858000"/>
              <a:gd name="connsiteX3" fmla="*/ 8684358 w 8751613"/>
              <a:gd name="connsiteY3" fmla="*/ 3126935 h 6858000"/>
              <a:gd name="connsiteX4" fmla="*/ 8684358 w 8751613"/>
              <a:gd name="connsiteY4" fmla="*/ 3731065 h 6858000"/>
              <a:gd name="connsiteX5" fmla="*/ 6813619 w 8751613"/>
              <a:gd name="connsiteY5" fmla="*/ 6849692 h 6858000"/>
              <a:gd name="connsiteX6" fmla="*/ 6808636 w 8751613"/>
              <a:gd name="connsiteY6" fmla="*/ 6858000 h 6858000"/>
              <a:gd name="connsiteX7" fmla="*/ 1951386 w 8751613"/>
              <a:gd name="connsiteY7" fmla="*/ 6858000 h 6858000"/>
              <a:gd name="connsiteX8" fmla="*/ 1787729 w 8751613"/>
              <a:gd name="connsiteY8" fmla="*/ 6585176 h 6858000"/>
              <a:gd name="connsiteX9" fmla="*/ 75663 w 8751613"/>
              <a:gd name="connsiteY9" fmla="*/ 3731065 h 6858000"/>
              <a:gd name="connsiteX10" fmla="*/ 75663 w 8751613"/>
              <a:gd name="connsiteY10" fmla="*/ 3126935 h 6858000"/>
              <a:gd name="connsiteX11" fmla="*/ 1946402 w 8751613"/>
              <a:gd name="connsiteY11" fmla="*/ 8308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751613" h="6858000">
                <a:moveTo>
                  <a:pt x="1951386" y="0"/>
                </a:moveTo>
                <a:lnTo>
                  <a:pt x="6808636" y="0"/>
                </a:lnTo>
                <a:lnTo>
                  <a:pt x="6972292" y="272824"/>
                </a:lnTo>
                <a:cubicBezTo>
                  <a:pt x="8684358" y="3126935"/>
                  <a:pt x="8684358" y="3126935"/>
                  <a:pt x="8684358" y="3126935"/>
                </a:cubicBezTo>
                <a:cubicBezTo>
                  <a:pt x="8774032" y="3299544"/>
                  <a:pt x="8774032" y="3558457"/>
                  <a:pt x="8684358" y="3731065"/>
                </a:cubicBezTo>
                <a:cubicBezTo>
                  <a:pt x="7154297" y="6281764"/>
                  <a:pt x="6867411" y="6760019"/>
                  <a:pt x="6813619" y="6849692"/>
                </a:cubicBezTo>
                <a:lnTo>
                  <a:pt x="6808636" y="6858000"/>
                </a:lnTo>
                <a:lnTo>
                  <a:pt x="1951386" y="6858000"/>
                </a:lnTo>
                <a:lnTo>
                  <a:pt x="1787729" y="6585176"/>
                </a:lnTo>
                <a:cubicBezTo>
                  <a:pt x="75663" y="3731065"/>
                  <a:pt x="75663" y="3731065"/>
                  <a:pt x="75663" y="3731065"/>
                </a:cubicBezTo>
                <a:cubicBezTo>
                  <a:pt x="-25220" y="3558457"/>
                  <a:pt x="-25220" y="3299544"/>
                  <a:pt x="75663" y="3126935"/>
                </a:cubicBezTo>
                <a:cubicBezTo>
                  <a:pt x="1605724" y="576237"/>
                  <a:pt x="1892611" y="97981"/>
                  <a:pt x="1946402" y="8308"/>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 name="Footer Placeholder 5">
            <a:extLst>
              <a:ext uri="{FF2B5EF4-FFF2-40B4-BE49-F238E27FC236}">
                <a16:creationId xmlns:a16="http://schemas.microsoft.com/office/drawing/2014/main" id="{D4445021-3914-4672-8615-965BAB348A26}"/>
              </a:ext>
            </a:extLst>
          </p:cNvPr>
          <p:cNvSpPr>
            <a:spLocks noGrp="1"/>
          </p:cNvSpPr>
          <p:nvPr>
            <p:ph type="ftr" sz="quarter" idx="11"/>
          </p:nvPr>
        </p:nvSpPr>
        <p:spPr>
          <a:xfrm>
            <a:off x="8156947" y="6299282"/>
            <a:ext cx="3877302" cy="365125"/>
          </a:xfrm>
        </p:spPr>
        <p:txBody>
          <a:bodyPr>
            <a:normAutofit/>
          </a:bodyPr>
          <a:lstStyle/>
          <a:p>
            <a:pPr algn="r">
              <a:spcAft>
                <a:spcPts val="600"/>
              </a:spcAft>
            </a:pPr>
            <a:r>
              <a:rPr lang="en-US" sz="1600" dirty="0">
                <a:solidFill>
                  <a:schemeClr val="bg1">
                    <a:lumMod val="50000"/>
                    <a:alpha val="80000"/>
                  </a:schemeClr>
                </a:solidFill>
                <a:latin typeface="Corbel" panose="020B0503020204020204" pitchFamily="34" charset="0"/>
              </a:rPr>
              <a:t>FIT-SPH Webinar Series</a:t>
            </a:r>
          </a:p>
        </p:txBody>
      </p:sp>
      <p:pic>
        <p:nvPicPr>
          <p:cNvPr id="7" name="Picture 6">
            <a:extLst>
              <a:ext uri="{FF2B5EF4-FFF2-40B4-BE49-F238E27FC236}">
                <a16:creationId xmlns:a16="http://schemas.microsoft.com/office/drawing/2014/main" id="{0AA37BD6-E1CD-4EE7-A9A0-D93B47B87587}"/>
              </a:ext>
            </a:extLst>
          </p:cNvPr>
          <p:cNvPicPr>
            <a:picLocks noChangeAspect="1"/>
          </p:cNvPicPr>
          <p:nvPr/>
        </p:nvPicPr>
        <p:blipFill>
          <a:blip r:embed="rId2"/>
          <a:stretch>
            <a:fillRect/>
          </a:stretch>
        </p:blipFill>
        <p:spPr>
          <a:xfrm>
            <a:off x="3139852" y="1112293"/>
            <a:ext cx="3851525" cy="4633414"/>
          </a:xfrm>
          <a:prstGeom prst="rect">
            <a:avLst/>
          </a:prstGeom>
        </p:spPr>
      </p:pic>
      <p:grpSp>
        <p:nvGrpSpPr>
          <p:cNvPr id="14" name="Group 13">
            <a:extLst>
              <a:ext uri="{FF2B5EF4-FFF2-40B4-BE49-F238E27FC236}">
                <a16:creationId xmlns:a16="http://schemas.microsoft.com/office/drawing/2014/main" id="{C32D4553-E775-4F16-9A6F-FED8D166A5B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160561" y="1075188"/>
            <a:ext cx="1562267" cy="1172973"/>
            <a:chOff x="9160561" y="1000124"/>
            <a:chExt cx="1562267" cy="1172973"/>
          </a:xfrm>
        </p:grpSpPr>
        <p:sp>
          <p:nvSpPr>
            <p:cNvPr id="15" name="Freeform 5">
              <a:extLst>
                <a:ext uri="{FF2B5EF4-FFF2-40B4-BE49-F238E27FC236}">
                  <a16:creationId xmlns:a16="http://schemas.microsoft.com/office/drawing/2014/main" id="{50F864A1-23CF-4954-887F-3C4458622A6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9160561" y="1348782"/>
              <a:ext cx="935037" cy="824315"/>
            </a:xfrm>
            <a:custGeom>
              <a:avLst/>
              <a:gdLst>
                <a:gd name="T0" fmla="*/ 225 w 785"/>
                <a:gd name="T1" fmla="*/ 692 h 692"/>
                <a:gd name="T2" fmla="*/ 177 w 785"/>
                <a:gd name="T3" fmla="*/ 665 h 692"/>
                <a:gd name="T4" fmla="*/ 9 w 785"/>
                <a:gd name="T5" fmla="*/ 374 h 692"/>
                <a:gd name="T6" fmla="*/ 9 w 785"/>
                <a:gd name="T7" fmla="*/ 318 h 692"/>
                <a:gd name="T8" fmla="*/ 177 w 785"/>
                <a:gd name="T9" fmla="*/ 27 h 692"/>
                <a:gd name="T10" fmla="*/ 225 w 785"/>
                <a:gd name="T11" fmla="*/ 0 h 692"/>
                <a:gd name="T12" fmla="*/ 561 w 785"/>
                <a:gd name="T13" fmla="*/ 0 h 692"/>
                <a:gd name="T14" fmla="*/ 609 w 785"/>
                <a:gd name="T15" fmla="*/ 27 h 692"/>
                <a:gd name="T16" fmla="*/ 777 w 785"/>
                <a:gd name="T17" fmla="*/ 318 h 692"/>
                <a:gd name="T18" fmla="*/ 777 w 785"/>
                <a:gd name="T19" fmla="*/ 374 h 692"/>
                <a:gd name="T20" fmla="*/ 609 w 785"/>
                <a:gd name="T21" fmla="*/ 665 h 692"/>
                <a:gd name="T22" fmla="*/ 561 w 785"/>
                <a:gd name="T23" fmla="*/ 692 h 692"/>
                <a:gd name="T24" fmla="*/ 225 w 785"/>
                <a:gd name="T25" fmla="*/ 692 h 6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85" h="692">
                  <a:moveTo>
                    <a:pt x="225" y="692"/>
                  </a:moveTo>
                  <a:cubicBezTo>
                    <a:pt x="207" y="692"/>
                    <a:pt x="185" y="680"/>
                    <a:pt x="177" y="665"/>
                  </a:cubicBezTo>
                  <a:cubicBezTo>
                    <a:pt x="9" y="374"/>
                    <a:pt x="9" y="374"/>
                    <a:pt x="9" y="374"/>
                  </a:cubicBezTo>
                  <a:cubicBezTo>
                    <a:pt x="0" y="358"/>
                    <a:pt x="0" y="334"/>
                    <a:pt x="9" y="318"/>
                  </a:cubicBezTo>
                  <a:cubicBezTo>
                    <a:pt x="177" y="27"/>
                    <a:pt x="177" y="27"/>
                    <a:pt x="177" y="27"/>
                  </a:cubicBezTo>
                  <a:cubicBezTo>
                    <a:pt x="185" y="12"/>
                    <a:pt x="207" y="0"/>
                    <a:pt x="225" y="0"/>
                  </a:cubicBezTo>
                  <a:cubicBezTo>
                    <a:pt x="561" y="0"/>
                    <a:pt x="561" y="0"/>
                    <a:pt x="561" y="0"/>
                  </a:cubicBezTo>
                  <a:cubicBezTo>
                    <a:pt x="578" y="0"/>
                    <a:pt x="600" y="12"/>
                    <a:pt x="609" y="27"/>
                  </a:cubicBezTo>
                  <a:cubicBezTo>
                    <a:pt x="777" y="318"/>
                    <a:pt x="777" y="318"/>
                    <a:pt x="777" y="318"/>
                  </a:cubicBezTo>
                  <a:cubicBezTo>
                    <a:pt x="785" y="334"/>
                    <a:pt x="785" y="358"/>
                    <a:pt x="777" y="374"/>
                  </a:cubicBezTo>
                  <a:cubicBezTo>
                    <a:pt x="609" y="665"/>
                    <a:pt x="609" y="665"/>
                    <a:pt x="609" y="665"/>
                  </a:cubicBezTo>
                  <a:cubicBezTo>
                    <a:pt x="600" y="680"/>
                    <a:pt x="578" y="692"/>
                    <a:pt x="561" y="692"/>
                  </a:cubicBezTo>
                  <a:lnTo>
                    <a:pt x="225" y="692"/>
                  </a:lnTo>
                  <a:close/>
                </a:path>
              </a:pathLst>
            </a:custGeom>
            <a:noFill/>
            <a:ln w="28575" cmpd="sng">
              <a:solidFill>
                <a:schemeClr val="tx1"/>
              </a:solidFill>
            </a:ln>
          </p:spPr>
          <p:txBody>
            <a:bodyPr vert="horz" wrap="square" lIns="91440" tIns="45720" rIns="91440" bIns="45720" numCol="1" anchor="t" anchorCtr="0" compatLnSpc="1">
              <a:prstTxWarp prst="textNoShape">
                <a:avLst/>
              </a:prstTxWarp>
            </a:bodyPr>
            <a:lstStyle/>
            <a:p>
              <a:endParaRPr lang="en-US"/>
            </a:p>
          </p:txBody>
        </p:sp>
        <p:sp>
          <p:nvSpPr>
            <p:cNvPr id="16" name="Freeform 5">
              <a:extLst>
                <a:ext uri="{FF2B5EF4-FFF2-40B4-BE49-F238E27FC236}">
                  <a16:creationId xmlns:a16="http://schemas.microsoft.com/office/drawing/2014/main" id="{8D313E8C-7457-407E-BDA5-EACA44D3824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9960661" y="1000124"/>
              <a:ext cx="762167" cy="671915"/>
            </a:xfrm>
            <a:custGeom>
              <a:avLst/>
              <a:gdLst>
                <a:gd name="T0" fmla="*/ 225 w 785"/>
                <a:gd name="T1" fmla="*/ 692 h 692"/>
                <a:gd name="T2" fmla="*/ 177 w 785"/>
                <a:gd name="T3" fmla="*/ 665 h 692"/>
                <a:gd name="T4" fmla="*/ 9 w 785"/>
                <a:gd name="T5" fmla="*/ 374 h 692"/>
                <a:gd name="T6" fmla="*/ 9 w 785"/>
                <a:gd name="T7" fmla="*/ 318 h 692"/>
                <a:gd name="T8" fmla="*/ 177 w 785"/>
                <a:gd name="T9" fmla="*/ 27 h 692"/>
                <a:gd name="T10" fmla="*/ 225 w 785"/>
                <a:gd name="T11" fmla="*/ 0 h 692"/>
                <a:gd name="T12" fmla="*/ 561 w 785"/>
                <a:gd name="T13" fmla="*/ 0 h 692"/>
                <a:gd name="T14" fmla="*/ 609 w 785"/>
                <a:gd name="T15" fmla="*/ 27 h 692"/>
                <a:gd name="T16" fmla="*/ 777 w 785"/>
                <a:gd name="T17" fmla="*/ 318 h 692"/>
                <a:gd name="T18" fmla="*/ 777 w 785"/>
                <a:gd name="T19" fmla="*/ 374 h 692"/>
                <a:gd name="T20" fmla="*/ 609 w 785"/>
                <a:gd name="T21" fmla="*/ 665 h 692"/>
                <a:gd name="T22" fmla="*/ 561 w 785"/>
                <a:gd name="T23" fmla="*/ 692 h 692"/>
                <a:gd name="T24" fmla="*/ 225 w 785"/>
                <a:gd name="T25" fmla="*/ 692 h 6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85" h="692">
                  <a:moveTo>
                    <a:pt x="225" y="692"/>
                  </a:moveTo>
                  <a:cubicBezTo>
                    <a:pt x="207" y="692"/>
                    <a:pt x="185" y="680"/>
                    <a:pt x="177" y="665"/>
                  </a:cubicBezTo>
                  <a:cubicBezTo>
                    <a:pt x="9" y="374"/>
                    <a:pt x="9" y="374"/>
                    <a:pt x="9" y="374"/>
                  </a:cubicBezTo>
                  <a:cubicBezTo>
                    <a:pt x="0" y="358"/>
                    <a:pt x="0" y="334"/>
                    <a:pt x="9" y="318"/>
                  </a:cubicBezTo>
                  <a:cubicBezTo>
                    <a:pt x="177" y="27"/>
                    <a:pt x="177" y="27"/>
                    <a:pt x="177" y="27"/>
                  </a:cubicBezTo>
                  <a:cubicBezTo>
                    <a:pt x="185" y="12"/>
                    <a:pt x="207" y="0"/>
                    <a:pt x="225" y="0"/>
                  </a:cubicBezTo>
                  <a:cubicBezTo>
                    <a:pt x="561" y="0"/>
                    <a:pt x="561" y="0"/>
                    <a:pt x="561" y="0"/>
                  </a:cubicBezTo>
                  <a:cubicBezTo>
                    <a:pt x="578" y="0"/>
                    <a:pt x="600" y="12"/>
                    <a:pt x="609" y="27"/>
                  </a:cubicBezTo>
                  <a:cubicBezTo>
                    <a:pt x="777" y="318"/>
                    <a:pt x="777" y="318"/>
                    <a:pt x="777" y="318"/>
                  </a:cubicBezTo>
                  <a:cubicBezTo>
                    <a:pt x="785" y="334"/>
                    <a:pt x="785" y="358"/>
                    <a:pt x="777" y="374"/>
                  </a:cubicBezTo>
                  <a:cubicBezTo>
                    <a:pt x="609" y="665"/>
                    <a:pt x="609" y="665"/>
                    <a:pt x="609" y="665"/>
                  </a:cubicBezTo>
                  <a:cubicBezTo>
                    <a:pt x="600" y="680"/>
                    <a:pt x="578" y="692"/>
                    <a:pt x="561" y="692"/>
                  </a:cubicBezTo>
                  <a:lnTo>
                    <a:pt x="225" y="692"/>
                  </a:lnTo>
                  <a:close/>
                </a:path>
              </a:pathLst>
            </a:custGeom>
            <a:noFill/>
            <a:ln w="28575" cmpd="sng">
              <a:solidFill>
                <a:schemeClr val="tx1"/>
              </a:solidFill>
            </a:ln>
          </p:spPr>
          <p:txBody>
            <a:bodyPr vert="horz" wrap="square" lIns="91440" tIns="45720" rIns="91440" bIns="45720" numCol="1" anchor="t" anchorCtr="0" compatLnSpc="1">
              <a:prstTxWarp prst="textNoShape">
                <a:avLst/>
              </a:prstTxWarp>
            </a:bodyPr>
            <a:lstStyle/>
            <a:p>
              <a:endParaRPr lang="en-US"/>
            </a:p>
          </p:txBody>
        </p:sp>
      </p:grpSp>
      <p:sp>
        <p:nvSpPr>
          <p:cNvPr id="5" name="Date Placeholder 4">
            <a:extLst>
              <a:ext uri="{FF2B5EF4-FFF2-40B4-BE49-F238E27FC236}">
                <a16:creationId xmlns:a16="http://schemas.microsoft.com/office/drawing/2014/main" id="{5EB61CF5-BC2D-4527-A752-8EF41E1CD4FB}"/>
              </a:ext>
            </a:extLst>
          </p:cNvPr>
          <p:cNvSpPr>
            <a:spLocks noGrp="1"/>
          </p:cNvSpPr>
          <p:nvPr>
            <p:ph type="dt" sz="half" idx="10"/>
          </p:nvPr>
        </p:nvSpPr>
        <p:spPr>
          <a:xfrm>
            <a:off x="9850006" y="5923126"/>
            <a:ext cx="2184243" cy="365125"/>
          </a:xfrm>
        </p:spPr>
        <p:txBody>
          <a:bodyPr>
            <a:normAutofit/>
          </a:bodyPr>
          <a:lstStyle/>
          <a:p>
            <a:pPr algn="r">
              <a:spcAft>
                <a:spcPts val="600"/>
              </a:spcAft>
            </a:pPr>
            <a:r>
              <a:rPr lang="en-US" sz="1600" dirty="0">
                <a:solidFill>
                  <a:schemeClr val="bg1">
                    <a:lumMod val="50000"/>
                    <a:alpha val="80000"/>
                  </a:schemeClr>
                </a:solidFill>
                <a:latin typeface="Corbel" panose="020B0503020204020204" pitchFamily="34" charset="0"/>
              </a:rPr>
              <a:t>April 8, 2021</a:t>
            </a:r>
          </a:p>
        </p:txBody>
      </p:sp>
    </p:spTree>
    <p:extLst>
      <p:ext uri="{BB962C8B-B14F-4D97-AF65-F5344CB8AC3E}">
        <p14:creationId xmlns:p14="http://schemas.microsoft.com/office/powerpoint/2010/main" val="357303899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D865B8F-6288-43B8-82F6-D2FD64D8BBE1}"/>
              </a:ext>
            </a:extLst>
          </p:cNvPr>
          <p:cNvSpPr>
            <a:spLocks noGrp="1"/>
          </p:cNvSpPr>
          <p:nvPr>
            <p:ph type="title"/>
          </p:nvPr>
        </p:nvSpPr>
        <p:spPr/>
        <p:txBody>
          <a:bodyPr/>
          <a:lstStyle/>
          <a:p>
            <a:r>
              <a:rPr lang="en-US" dirty="0"/>
              <a:t>Final thoughts….</a:t>
            </a:r>
          </a:p>
        </p:txBody>
      </p:sp>
      <p:pic>
        <p:nvPicPr>
          <p:cNvPr id="6" name="Content Placeholder 5">
            <a:extLst>
              <a:ext uri="{FF2B5EF4-FFF2-40B4-BE49-F238E27FC236}">
                <a16:creationId xmlns:a16="http://schemas.microsoft.com/office/drawing/2014/main" id="{06334C1B-FE30-40BB-97BF-A1F3AD2FB242}"/>
              </a:ext>
            </a:extLst>
          </p:cNvPr>
          <p:cNvPicPr>
            <a:picLocks noGrp="1" noChangeAspect="1"/>
          </p:cNvPicPr>
          <p:nvPr>
            <p:ph idx="1"/>
          </p:nvPr>
        </p:nvPicPr>
        <p:blipFill>
          <a:blip r:embed="rId2"/>
          <a:stretch>
            <a:fillRect/>
          </a:stretch>
        </p:blipFill>
        <p:spPr>
          <a:xfrm>
            <a:off x="540488" y="1690688"/>
            <a:ext cx="4476616" cy="4351338"/>
          </a:xfrm>
          <a:prstGeom prst="rect">
            <a:avLst/>
          </a:prstGeom>
        </p:spPr>
      </p:pic>
      <p:sp>
        <p:nvSpPr>
          <p:cNvPr id="2" name="Date Placeholder 1">
            <a:extLst>
              <a:ext uri="{FF2B5EF4-FFF2-40B4-BE49-F238E27FC236}">
                <a16:creationId xmlns:a16="http://schemas.microsoft.com/office/drawing/2014/main" id="{F5A2FB03-58DD-4382-9B9D-35EA7C20D8B2}"/>
              </a:ext>
            </a:extLst>
          </p:cNvPr>
          <p:cNvSpPr>
            <a:spLocks noGrp="1"/>
          </p:cNvSpPr>
          <p:nvPr>
            <p:ph type="dt" sz="half" idx="10"/>
          </p:nvPr>
        </p:nvSpPr>
        <p:spPr/>
        <p:txBody>
          <a:bodyPr/>
          <a:lstStyle/>
          <a:p>
            <a:r>
              <a:rPr lang="en-US"/>
              <a:t>April 8, 2021</a:t>
            </a:r>
          </a:p>
        </p:txBody>
      </p:sp>
      <p:sp>
        <p:nvSpPr>
          <p:cNvPr id="3" name="Footer Placeholder 2">
            <a:extLst>
              <a:ext uri="{FF2B5EF4-FFF2-40B4-BE49-F238E27FC236}">
                <a16:creationId xmlns:a16="http://schemas.microsoft.com/office/drawing/2014/main" id="{83287C82-3D20-48F7-B962-23844AD8D696}"/>
              </a:ext>
            </a:extLst>
          </p:cNvPr>
          <p:cNvSpPr>
            <a:spLocks noGrp="1"/>
          </p:cNvSpPr>
          <p:nvPr>
            <p:ph type="ftr" sz="quarter" idx="11"/>
          </p:nvPr>
        </p:nvSpPr>
        <p:spPr/>
        <p:txBody>
          <a:bodyPr/>
          <a:lstStyle/>
          <a:p>
            <a:r>
              <a:rPr lang="en-US"/>
              <a:t>FIT-SPH Webinar Series</a:t>
            </a:r>
          </a:p>
        </p:txBody>
      </p:sp>
      <p:sp>
        <p:nvSpPr>
          <p:cNvPr id="7" name="TextBox 6">
            <a:extLst>
              <a:ext uri="{FF2B5EF4-FFF2-40B4-BE49-F238E27FC236}">
                <a16:creationId xmlns:a16="http://schemas.microsoft.com/office/drawing/2014/main" id="{09FD4BC6-2061-4925-83FD-806989ECB19B}"/>
              </a:ext>
            </a:extLst>
          </p:cNvPr>
          <p:cNvSpPr txBox="1"/>
          <p:nvPr/>
        </p:nvSpPr>
        <p:spPr>
          <a:xfrm>
            <a:off x="4996416" y="889794"/>
            <a:ext cx="6313967" cy="5262979"/>
          </a:xfrm>
          <a:prstGeom prst="rect">
            <a:avLst/>
          </a:prstGeom>
          <a:noFill/>
        </p:spPr>
        <p:txBody>
          <a:bodyPr wrap="square" rtlCol="0">
            <a:spAutoFit/>
          </a:bodyPr>
          <a:lstStyle/>
          <a:p>
            <a:r>
              <a:rPr lang="en-US" sz="2800" dirty="0"/>
              <a:t>Clinician-driven therapy limits dissemination </a:t>
            </a:r>
          </a:p>
          <a:p>
            <a:r>
              <a:rPr lang="en-US" sz="2800" dirty="0"/>
              <a:t>of important benefits</a:t>
            </a:r>
          </a:p>
          <a:p>
            <a:endParaRPr lang="en-US" sz="2800" dirty="0"/>
          </a:p>
          <a:p>
            <a:r>
              <a:rPr lang="en-US" sz="2800" dirty="0"/>
              <a:t>Software applications and teletherapy can</a:t>
            </a:r>
          </a:p>
          <a:p>
            <a:r>
              <a:rPr lang="en-US" sz="2800" dirty="0"/>
              <a:t>provide diagnostic and rehabilitative services</a:t>
            </a:r>
          </a:p>
          <a:p>
            <a:r>
              <a:rPr lang="en-US" sz="2800" dirty="0"/>
              <a:t>to more patients</a:t>
            </a:r>
          </a:p>
          <a:p>
            <a:endParaRPr lang="en-US" sz="2800" dirty="0"/>
          </a:p>
          <a:p>
            <a:r>
              <a:rPr lang="en-US" sz="2800" dirty="0"/>
              <a:t>Inclusion of individuals at risk can lead to </a:t>
            </a:r>
          </a:p>
          <a:p>
            <a:r>
              <a:rPr lang="en-US" sz="2800" dirty="0"/>
              <a:t>Better outcomes for more individuals with </a:t>
            </a:r>
          </a:p>
          <a:p>
            <a:r>
              <a:rPr lang="en-US" sz="2800" dirty="0"/>
              <a:t>binaural processing weaknesses </a:t>
            </a:r>
          </a:p>
        </p:txBody>
      </p:sp>
    </p:spTree>
    <p:extLst>
      <p:ext uri="{BB962C8B-B14F-4D97-AF65-F5344CB8AC3E}">
        <p14:creationId xmlns:p14="http://schemas.microsoft.com/office/powerpoint/2010/main" val="351286316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4867B31-D8E9-4C71-AD9E-5AD9DA8F9D46}"/>
              </a:ext>
            </a:extLst>
          </p:cNvPr>
          <p:cNvSpPr>
            <a:spLocks noGrp="1"/>
          </p:cNvSpPr>
          <p:nvPr>
            <p:ph type="dt" sz="half" idx="10"/>
          </p:nvPr>
        </p:nvSpPr>
        <p:spPr/>
        <p:txBody>
          <a:bodyPr/>
          <a:lstStyle/>
          <a:p>
            <a:r>
              <a:rPr lang="en-US"/>
              <a:t>April 8, 2021</a:t>
            </a:r>
          </a:p>
        </p:txBody>
      </p:sp>
      <p:sp>
        <p:nvSpPr>
          <p:cNvPr id="3" name="Footer Placeholder 2">
            <a:extLst>
              <a:ext uri="{FF2B5EF4-FFF2-40B4-BE49-F238E27FC236}">
                <a16:creationId xmlns:a16="http://schemas.microsoft.com/office/drawing/2014/main" id="{4F6C0DFF-8705-4C0C-898A-64EE92761B8F}"/>
              </a:ext>
            </a:extLst>
          </p:cNvPr>
          <p:cNvSpPr>
            <a:spLocks noGrp="1"/>
          </p:cNvSpPr>
          <p:nvPr>
            <p:ph type="ftr" sz="quarter" idx="11"/>
          </p:nvPr>
        </p:nvSpPr>
        <p:spPr/>
        <p:txBody>
          <a:bodyPr/>
          <a:lstStyle/>
          <a:p>
            <a:r>
              <a:rPr lang="en-US"/>
              <a:t>FIT-SPH Webinar Series</a:t>
            </a:r>
          </a:p>
        </p:txBody>
      </p:sp>
      <p:sp>
        <p:nvSpPr>
          <p:cNvPr id="7" name="TextBox 6">
            <a:extLst>
              <a:ext uri="{FF2B5EF4-FFF2-40B4-BE49-F238E27FC236}">
                <a16:creationId xmlns:a16="http://schemas.microsoft.com/office/drawing/2014/main" id="{EA03382C-4C61-4D9B-AD44-89ADEC628B04}"/>
              </a:ext>
            </a:extLst>
          </p:cNvPr>
          <p:cNvSpPr txBox="1"/>
          <p:nvPr/>
        </p:nvSpPr>
        <p:spPr>
          <a:xfrm>
            <a:off x="1508760" y="2699980"/>
            <a:ext cx="9532620" cy="1015663"/>
          </a:xfrm>
          <a:prstGeom prst="rect">
            <a:avLst/>
          </a:prstGeom>
          <a:noFill/>
        </p:spPr>
        <p:txBody>
          <a:bodyPr wrap="square" rtlCol="0">
            <a:spAutoFit/>
          </a:bodyPr>
          <a:lstStyle/>
          <a:p>
            <a:r>
              <a:rPr lang="en-US" sz="6000" dirty="0">
                <a:solidFill>
                  <a:srgbClr val="042CA1"/>
                </a:solidFill>
                <a:latin typeface="Comic Sans MS" panose="030F0702030302020204" pitchFamily="66" charset="0"/>
              </a:rPr>
              <a:t>WHAT DO YOU THINK?</a:t>
            </a:r>
          </a:p>
        </p:txBody>
      </p:sp>
    </p:spTree>
    <p:extLst>
      <p:ext uri="{BB962C8B-B14F-4D97-AF65-F5344CB8AC3E}">
        <p14:creationId xmlns:p14="http://schemas.microsoft.com/office/powerpoint/2010/main" val="31072139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AA0CE0-F6C4-4025-99DE-9BEC4BD1F8BA}"/>
              </a:ext>
            </a:extLst>
          </p:cNvPr>
          <p:cNvSpPr>
            <a:spLocks noGrp="1"/>
          </p:cNvSpPr>
          <p:nvPr>
            <p:ph type="title"/>
          </p:nvPr>
        </p:nvSpPr>
        <p:spPr>
          <a:xfrm>
            <a:off x="801288" y="526358"/>
            <a:ext cx="10571998" cy="970450"/>
          </a:xfrm>
        </p:spPr>
        <p:txBody>
          <a:bodyPr/>
          <a:lstStyle/>
          <a:p>
            <a:pPr algn="ctr"/>
            <a:r>
              <a:rPr lang="en-US" dirty="0"/>
              <a:t> Where have we been with APD?</a:t>
            </a:r>
          </a:p>
        </p:txBody>
      </p:sp>
      <p:sp>
        <p:nvSpPr>
          <p:cNvPr id="3" name="Content Placeholder 2">
            <a:extLst>
              <a:ext uri="{FF2B5EF4-FFF2-40B4-BE49-F238E27FC236}">
                <a16:creationId xmlns:a16="http://schemas.microsoft.com/office/drawing/2014/main" id="{A15B988F-BF59-44BB-9E70-69BE4E11CA6F}"/>
              </a:ext>
            </a:extLst>
          </p:cNvPr>
          <p:cNvSpPr>
            <a:spLocks noGrp="1"/>
          </p:cNvSpPr>
          <p:nvPr>
            <p:ph idx="1"/>
          </p:nvPr>
        </p:nvSpPr>
        <p:spPr>
          <a:xfrm>
            <a:off x="801288" y="1496808"/>
            <a:ext cx="10554574" cy="4637867"/>
          </a:xfrm>
        </p:spPr>
        <p:txBody>
          <a:bodyPr>
            <a:normAutofit/>
          </a:bodyPr>
          <a:lstStyle/>
          <a:p>
            <a:pPr marL="0" indent="0">
              <a:buNone/>
            </a:pPr>
            <a:endParaRPr lang="en-US" dirty="0"/>
          </a:p>
          <a:p>
            <a:r>
              <a:rPr lang="en-US" sz="2400" dirty="0"/>
              <a:t>Clinical APD batteries were created in the 1960’s and 1970’s to evaluate different auditory processing skills</a:t>
            </a:r>
          </a:p>
          <a:p>
            <a:pPr lvl="1"/>
            <a:r>
              <a:rPr lang="en-US" dirty="0"/>
              <a:t>Comprised primarily of “site-of-lesion” tests used in adult neurologic patients</a:t>
            </a:r>
          </a:p>
          <a:p>
            <a:pPr lvl="1"/>
            <a:r>
              <a:rPr lang="en-US" dirty="0"/>
              <a:t>Adapted for use with children and adults with no known lesions</a:t>
            </a:r>
          </a:p>
          <a:p>
            <a:r>
              <a:rPr lang="en-US" sz="2400" dirty="0"/>
              <a:t>Buffalo Model (Katz, 1957, 1961, 1966); </a:t>
            </a:r>
            <a:r>
              <a:rPr lang="en-US" sz="2400" dirty="0" err="1"/>
              <a:t>Jerger</a:t>
            </a:r>
            <a:r>
              <a:rPr lang="en-US" sz="2400" dirty="0"/>
              <a:t> (1965); </a:t>
            </a:r>
            <a:r>
              <a:rPr lang="en-US" sz="2400" dirty="0" err="1"/>
              <a:t>Willeford</a:t>
            </a:r>
            <a:r>
              <a:rPr lang="en-US" sz="2400" dirty="0"/>
              <a:t>(1977); Bellis/Ferre (1999); </a:t>
            </a:r>
            <a:r>
              <a:rPr lang="en-US" sz="2400" dirty="0" err="1"/>
              <a:t>Musiek</a:t>
            </a:r>
            <a:r>
              <a:rPr lang="en-US" sz="2400" dirty="0"/>
              <a:t>/Chermak (1977; 1983); SCAN-C (Keith, 1986) </a:t>
            </a:r>
          </a:p>
          <a:p>
            <a:r>
              <a:rPr lang="en-US" sz="2400" dirty="0"/>
              <a:t>Poor standardization exists among tests used in APD assessments and the test battery varies depending on the clinical site and audiologist administering the test</a:t>
            </a:r>
          </a:p>
          <a:p>
            <a:pPr lvl="1"/>
            <a:r>
              <a:rPr lang="en-US" dirty="0"/>
              <a:t>Clinicians can use whichever test battery and model they prefer, often based on how they were originally trained </a:t>
            </a:r>
          </a:p>
          <a:p>
            <a:pPr marL="0" indent="0">
              <a:buNone/>
            </a:pPr>
            <a:endParaRPr lang="en-US" dirty="0"/>
          </a:p>
          <a:p>
            <a:pPr lvl="1"/>
            <a:endParaRPr lang="en-US" dirty="0"/>
          </a:p>
        </p:txBody>
      </p:sp>
      <p:sp>
        <p:nvSpPr>
          <p:cNvPr id="4" name="Date Placeholder 3">
            <a:extLst>
              <a:ext uri="{FF2B5EF4-FFF2-40B4-BE49-F238E27FC236}">
                <a16:creationId xmlns:a16="http://schemas.microsoft.com/office/drawing/2014/main" id="{908FDD67-1E1C-4F3F-8D88-94A618623475}"/>
              </a:ext>
            </a:extLst>
          </p:cNvPr>
          <p:cNvSpPr>
            <a:spLocks noGrp="1"/>
          </p:cNvSpPr>
          <p:nvPr>
            <p:ph type="dt" sz="half" idx="10"/>
          </p:nvPr>
        </p:nvSpPr>
        <p:spPr/>
        <p:txBody>
          <a:bodyPr/>
          <a:lstStyle/>
          <a:p>
            <a:r>
              <a:rPr lang="en-US"/>
              <a:t>April 8, 2021</a:t>
            </a:r>
          </a:p>
        </p:txBody>
      </p:sp>
      <p:sp>
        <p:nvSpPr>
          <p:cNvPr id="5" name="Footer Placeholder 4">
            <a:extLst>
              <a:ext uri="{FF2B5EF4-FFF2-40B4-BE49-F238E27FC236}">
                <a16:creationId xmlns:a16="http://schemas.microsoft.com/office/drawing/2014/main" id="{151C5D26-9F38-4A13-82D6-64D3E90B1884}"/>
              </a:ext>
            </a:extLst>
          </p:cNvPr>
          <p:cNvSpPr>
            <a:spLocks noGrp="1"/>
          </p:cNvSpPr>
          <p:nvPr>
            <p:ph type="ftr" sz="quarter" idx="11"/>
          </p:nvPr>
        </p:nvSpPr>
        <p:spPr/>
        <p:txBody>
          <a:bodyPr/>
          <a:lstStyle/>
          <a:p>
            <a:r>
              <a:rPr lang="en-US"/>
              <a:t>FIT-SPH Webinar Series</a:t>
            </a:r>
          </a:p>
        </p:txBody>
      </p:sp>
    </p:spTree>
    <p:extLst>
      <p:ext uri="{BB962C8B-B14F-4D97-AF65-F5344CB8AC3E}">
        <p14:creationId xmlns:p14="http://schemas.microsoft.com/office/powerpoint/2010/main" val="200954709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570285-0BAA-4171-8AD9-7DDEA20AAAD5}"/>
              </a:ext>
            </a:extLst>
          </p:cNvPr>
          <p:cNvSpPr>
            <a:spLocks noGrp="1"/>
          </p:cNvSpPr>
          <p:nvPr>
            <p:ph type="title"/>
          </p:nvPr>
        </p:nvSpPr>
        <p:spPr/>
        <p:txBody>
          <a:bodyPr/>
          <a:lstStyle/>
          <a:p>
            <a:pPr algn="ctr"/>
            <a:r>
              <a:rPr lang="en-US" dirty="0"/>
              <a:t>Current “standards” in many places</a:t>
            </a:r>
          </a:p>
        </p:txBody>
      </p:sp>
      <p:sp>
        <p:nvSpPr>
          <p:cNvPr id="3" name="Content Placeholder 2">
            <a:extLst>
              <a:ext uri="{FF2B5EF4-FFF2-40B4-BE49-F238E27FC236}">
                <a16:creationId xmlns:a16="http://schemas.microsoft.com/office/drawing/2014/main" id="{40475E44-DDD7-48AA-BBB6-A2C35B5FE677}"/>
              </a:ext>
            </a:extLst>
          </p:cNvPr>
          <p:cNvSpPr>
            <a:spLocks noGrp="1"/>
          </p:cNvSpPr>
          <p:nvPr>
            <p:ph idx="1"/>
          </p:nvPr>
        </p:nvSpPr>
        <p:spPr>
          <a:xfrm>
            <a:off x="838200" y="1949451"/>
            <a:ext cx="10820838" cy="3858548"/>
          </a:xfrm>
        </p:spPr>
        <p:txBody>
          <a:bodyPr>
            <a:normAutofit/>
          </a:bodyPr>
          <a:lstStyle/>
          <a:p>
            <a:r>
              <a:rPr lang="en-US" sz="2400" dirty="0"/>
              <a:t>Below normal performance on </a:t>
            </a:r>
            <a:r>
              <a:rPr lang="en-US" sz="2400" b="1" dirty="0"/>
              <a:t>any two tests </a:t>
            </a:r>
            <a:r>
              <a:rPr lang="en-US" sz="2400" dirty="0"/>
              <a:t>from any battery</a:t>
            </a:r>
          </a:p>
          <a:p>
            <a:pPr lvl="1"/>
            <a:r>
              <a:rPr lang="en-US" dirty="0"/>
              <a:t>Generally requires performance deficits of </a:t>
            </a:r>
            <a:r>
              <a:rPr lang="en-US" b="1" dirty="0"/>
              <a:t>at least two standard deviations below the mean </a:t>
            </a:r>
            <a:r>
              <a:rPr lang="en-US" dirty="0"/>
              <a:t>on two or more tests in the test battery (Chermak &amp; </a:t>
            </a:r>
            <a:r>
              <a:rPr lang="en-US" dirty="0" err="1"/>
              <a:t>Musiek</a:t>
            </a:r>
            <a:r>
              <a:rPr lang="en-US" dirty="0"/>
              <a:t>, 1997). </a:t>
            </a:r>
          </a:p>
          <a:p>
            <a:r>
              <a:rPr lang="en-US" sz="2400" dirty="0"/>
              <a:t>If poor performance on only one test, the audiologist should withhold diagnosis unless scores fall </a:t>
            </a:r>
            <a:r>
              <a:rPr lang="en-US" sz="2400" b="1" dirty="0"/>
              <a:t>three standard deviations below the mean </a:t>
            </a:r>
            <a:r>
              <a:rPr lang="en-US" sz="2400" dirty="0"/>
              <a:t>or if an additional functional difficulty is assessed. </a:t>
            </a:r>
          </a:p>
          <a:p>
            <a:r>
              <a:rPr lang="en-US" sz="2400" b="1" dirty="0"/>
              <a:t>2 standard deviations below the mean </a:t>
            </a:r>
            <a:r>
              <a:rPr lang="en-US" sz="2400" dirty="0"/>
              <a:t>corresponds to the </a:t>
            </a:r>
            <a:r>
              <a:rPr lang="en-US" sz="2400" b="1" dirty="0"/>
              <a:t>2.3</a:t>
            </a:r>
            <a:r>
              <a:rPr lang="en-US" sz="2400" dirty="0"/>
              <a:t> </a:t>
            </a:r>
            <a:r>
              <a:rPr lang="en-US" sz="2400" b="1" dirty="0"/>
              <a:t>percentile. </a:t>
            </a:r>
            <a:r>
              <a:rPr lang="en-US" sz="2400" dirty="0"/>
              <a:t>That means that </a:t>
            </a:r>
            <a:r>
              <a:rPr lang="en-US" sz="2400" b="1" i="1" dirty="0"/>
              <a:t>the only children you can consider diagnosing have performance that is poorer than 97.7% of their age-related peers. </a:t>
            </a:r>
          </a:p>
          <a:p>
            <a:pPr marL="0" indent="0">
              <a:buNone/>
            </a:pPr>
            <a:endParaRPr lang="en-US" dirty="0"/>
          </a:p>
        </p:txBody>
      </p:sp>
      <p:sp>
        <p:nvSpPr>
          <p:cNvPr id="4" name="Date Placeholder 3">
            <a:extLst>
              <a:ext uri="{FF2B5EF4-FFF2-40B4-BE49-F238E27FC236}">
                <a16:creationId xmlns:a16="http://schemas.microsoft.com/office/drawing/2014/main" id="{62346C48-FC7C-4734-9F73-4AAE9B3972DA}"/>
              </a:ext>
            </a:extLst>
          </p:cNvPr>
          <p:cNvSpPr>
            <a:spLocks noGrp="1"/>
          </p:cNvSpPr>
          <p:nvPr>
            <p:ph type="dt" sz="half" idx="10"/>
          </p:nvPr>
        </p:nvSpPr>
        <p:spPr/>
        <p:txBody>
          <a:bodyPr/>
          <a:lstStyle/>
          <a:p>
            <a:r>
              <a:rPr lang="en-US"/>
              <a:t>April 8, 2021</a:t>
            </a:r>
          </a:p>
        </p:txBody>
      </p:sp>
      <p:sp>
        <p:nvSpPr>
          <p:cNvPr id="5" name="Footer Placeholder 4">
            <a:extLst>
              <a:ext uri="{FF2B5EF4-FFF2-40B4-BE49-F238E27FC236}">
                <a16:creationId xmlns:a16="http://schemas.microsoft.com/office/drawing/2014/main" id="{4A4396DA-F30D-418A-9F5D-30D7F0DE4CCD}"/>
              </a:ext>
            </a:extLst>
          </p:cNvPr>
          <p:cNvSpPr>
            <a:spLocks noGrp="1"/>
          </p:cNvSpPr>
          <p:nvPr>
            <p:ph type="ftr" sz="quarter" idx="11"/>
          </p:nvPr>
        </p:nvSpPr>
        <p:spPr/>
        <p:txBody>
          <a:bodyPr/>
          <a:lstStyle/>
          <a:p>
            <a:r>
              <a:rPr lang="en-US"/>
              <a:t>FIT-SPH Webinar Series</a:t>
            </a:r>
          </a:p>
        </p:txBody>
      </p:sp>
    </p:spTree>
    <p:extLst>
      <p:ext uri="{BB962C8B-B14F-4D97-AF65-F5344CB8AC3E}">
        <p14:creationId xmlns:p14="http://schemas.microsoft.com/office/powerpoint/2010/main" val="57949252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C27CF2-64B1-41E7-A0F6-BF808ACEBA50}"/>
              </a:ext>
            </a:extLst>
          </p:cNvPr>
          <p:cNvSpPr>
            <a:spLocks noGrp="1"/>
          </p:cNvSpPr>
          <p:nvPr>
            <p:ph type="title"/>
          </p:nvPr>
        </p:nvSpPr>
        <p:spPr>
          <a:xfrm>
            <a:off x="3581400" y="136525"/>
            <a:ext cx="7446961" cy="1752599"/>
          </a:xfrm>
        </p:spPr>
        <p:txBody>
          <a:bodyPr vert="horz" lIns="91440" tIns="45720" rIns="91440" bIns="45720" rtlCol="0">
            <a:normAutofit/>
          </a:bodyPr>
          <a:lstStyle/>
          <a:p>
            <a:pPr algn="ctr"/>
            <a:r>
              <a:rPr lang="en-US" kern="1200" dirty="0">
                <a:latin typeface="+mj-lt"/>
                <a:ea typeface="+mj-ea"/>
                <a:cs typeface="+mj-cs"/>
              </a:rPr>
              <a:t>Should APD be on the chopping block?</a:t>
            </a:r>
          </a:p>
        </p:txBody>
      </p:sp>
      <p:pic>
        <p:nvPicPr>
          <p:cNvPr id="8" name="Picture 7">
            <a:extLst>
              <a:ext uri="{FF2B5EF4-FFF2-40B4-BE49-F238E27FC236}">
                <a16:creationId xmlns:a16="http://schemas.microsoft.com/office/drawing/2014/main" id="{B50832C5-B9D2-42C4-8488-CDE3B610903E}"/>
              </a:ext>
            </a:extLst>
          </p:cNvPr>
          <p:cNvPicPr>
            <a:picLocks noChangeAspect="1"/>
          </p:cNvPicPr>
          <p:nvPr/>
        </p:nvPicPr>
        <p:blipFill rotWithShape="1">
          <a:blip r:embed="rId2"/>
          <a:srcRect l="15475" r="23994" b="1"/>
          <a:stretch/>
        </p:blipFill>
        <p:spPr>
          <a:xfrm>
            <a:off x="0" y="0"/>
            <a:ext cx="3175466" cy="5245940"/>
          </a:xfrm>
          <a:custGeom>
            <a:avLst/>
            <a:gdLst>
              <a:gd name="connsiteX0" fmla="*/ 0 w 3175486"/>
              <a:gd name="connsiteY0" fmla="*/ 0 h 5245950"/>
              <a:gd name="connsiteX1" fmla="*/ 3175486 w 3175486"/>
              <a:gd name="connsiteY1" fmla="*/ 0 h 5245950"/>
              <a:gd name="connsiteX2" fmla="*/ 2294818 w 3175486"/>
              <a:gd name="connsiteY2" fmla="*/ 5223932 h 5245950"/>
              <a:gd name="connsiteX3" fmla="*/ 2310547 w 3175486"/>
              <a:gd name="connsiteY3" fmla="*/ 5245950 h 5245950"/>
              <a:gd name="connsiteX4" fmla="*/ 0 w 3175486"/>
              <a:gd name="connsiteY4" fmla="*/ 4901963 h 52459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75486" h="5245950">
                <a:moveTo>
                  <a:pt x="0" y="0"/>
                </a:moveTo>
                <a:lnTo>
                  <a:pt x="3175486" y="0"/>
                </a:lnTo>
                <a:lnTo>
                  <a:pt x="2294818" y="5223932"/>
                </a:lnTo>
                <a:lnTo>
                  <a:pt x="2310547" y="5245950"/>
                </a:lnTo>
                <a:lnTo>
                  <a:pt x="0" y="4901963"/>
                </a:lnTo>
                <a:close/>
              </a:path>
            </a:pathLst>
          </a:custGeom>
          <a:ln w="38100">
            <a:noFill/>
          </a:ln>
          <a:effectLst/>
        </p:spPr>
      </p:pic>
      <p:sp>
        <p:nvSpPr>
          <p:cNvPr id="10" name="Content Placeholder 9">
            <a:extLst>
              <a:ext uri="{FF2B5EF4-FFF2-40B4-BE49-F238E27FC236}">
                <a16:creationId xmlns:a16="http://schemas.microsoft.com/office/drawing/2014/main" id="{86FAFA64-3706-4051-AAAF-607025D3517C}"/>
              </a:ext>
            </a:extLst>
          </p:cNvPr>
          <p:cNvSpPr>
            <a:spLocks noGrp="1"/>
          </p:cNvSpPr>
          <p:nvPr>
            <p:ph idx="1"/>
          </p:nvPr>
        </p:nvSpPr>
        <p:spPr>
          <a:xfrm>
            <a:off x="3175466" y="2169353"/>
            <a:ext cx="8444386" cy="3713922"/>
          </a:xfrm>
        </p:spPr>
        <p:txBody>
          <a:bodyPr vert="horz" lIns="91440" tIns="45720" rIns="91440" bIns="45720" rtlCol="0">
            <a:normAutofit/>
          </a:bodyPr>
          <a:lstStyle/>
          <a:p>
            <a:pPr marL="285750">
              <a:lnSpc>
                <a:spcPct val="90000"/>
              </a:lnSpc>
              <a:defRPr/>
            </a:pPr>
            <a:r>
              <a:rPr lang="en-US" sz="2400" kern="1200" dirty="0">
                <a:latin typeface="+mn-lt"/>
                <a:ea typeface="+mn-ea"/>
                <a:cs typeface="+mn-cs"/>
              </a:rPr>
              <a:t>We’re only identifying the poorest of the poor performers</a:t>
            </a:r>
            <a:endParaRPr lang="en-US" sz="2400" b="1" dirty="0"/>
          </a:p>
          <a:p>
            <a:pPr marL="742950" lvl="1">
              <a:lnSpc>
                <a:spcPct val="90000"/>
              </a:lnSpc>
              <a:defRPr/>
            </a:pPr>
            <a:r>
              <a:rPr lang="en-US" sz="2000" kern="1200" dirty="0">
                <a:latin typeface="+mn-lt"/>
                <a:ea typeface="+mn-ea"/>
                <a:cs typeface="+mn-cs"/>
              </a:rPr>
              <a:t>NO specificity for ear (unilateral left, unilateral right, bilateral)</a:t>
            </a:r>
          </a:p>
          <a:p>
            <a:pPr marL="742950" lvl="1">
              <a:lnSpc>
                <a:spcPct val="90000"/>
              </a:lnSpc>
              <a:defRPr/>
            </a:pPr>
            <a:r>
              <a:rPr lang="en-US" sz="2000" dirty="0"/>
              <a:t>NO uniformity for persons given the same diagnosis</a:t>
            </a:r>
            <a:endParaRPr lang="en-US" sz="2000" kern="1200" dirty="0"/>
          </a:p>
          <a:p>
            <a:r>
              <a:rPr lang="en-US" sz="2400" dirty="0"/>
              <a:t>Some tests have poor validity (British Society of Audiology, 2011) </a:t>
            </a:r>
          </a:p>
          <a:p>
            <a:r>
              <a:rPr lang="en-US" sz="2400" dirty="0"/>
              <a:t>Wildly different outcomes across multiple standards (Wilson &amp; Arnott, 2013)</a:t>
            </a:r>
          </a:p>
          <a:p>
            <a:r>
              <a:rPr lang="en-US" sz="2400" dirty="0"/>
              <a:t>APD is too heterogeneous and does not constitute a clinical entity (Vermiglio, 2014)</a:t>
            </a:r>
            <a:r>
              <a:rPr lang="en-US" sz="2400" kern="1200" dirty="0">
                <a:latin typeface="+mn-lt"/>
                <a:ea typeface="+mn-ea"/>
                <a:cs typeface="+mn-cs"/>
              </a:rPr>
              <a:t> </a:t>
            </a:r>
          </a:p>
          <a:p>
            <a:r>
              <a:rPr lang="en-US" sz="2400" dirty="0"/>
              <a:t>The diagnosis of APD</a:t>
            </a:r>
            <a:r>
              <a:rPr lang="en-US" sz="2400" kern="1200" dirty="0">
                <a:latin typeface="+mn-lt"/>
                <a:ea typeface="+mn-ea"/>
                <a:cs typeface="+mn-cs"/>
              </a:rPr>
              <a:t> provides no specificity for treatment</a:t>
            </a:r>
          </a:p>
        </p:txBody>
      </p:sp>
      <p:sp>
        <p:nvSpPr>
          <p:cNvPr id="5" name="Footer Placeholder 4">
            <a:extLst>
              <a:ext uri="{FF2B5EF4-FFF2-40B4-BE49-F238E27FC236}">
                <a16:creationId xmlns:a16="http://schemas.microsoft.com/office/drawing/2014/main" id="{6D2F1CEB-BAD1-4D7B-BD49-9C9D74AB9A8B}"/>
              </a:ext>
            </a:extLst>
          </p:cNvPr>
          <p:cNvSpPr>
            <a:spLocks noGrp="1"/>
          </p:cNvSpPr>
          <p:nvPr>
            <p:ph type="ftr" sz="quarter" idx="11"/>
          </p:nvPr>
        </p:nvSpPr>
        <p:spPr>
          <a:xfrm>
            <a:off x="4113212" y="6163503"/>
            <a:ext cx="5600394" cy="365125"/>
          </a:xfrm>
        </p:spPr>
        <p:txBody>
          <a:bodyPr>
            <a:noAutofit/>
          </a:bodyPr>
          <a:lstStyle/>
          <a:p>
            <a:pPr marL="0" marR="0" lvl="0" indent="0" algn="l" defTabSz="457200" rtl="0" eaLnBrk="1" fontAlgn="auto" latinLnBrk="0" hangingPunct="1">
              <a:lnSpc>
                <a:spcPct val="100000"/>
              </a:lnSpc>
              <a:spcBef>
                <a:spcPts val="0"/>
              </a:spcBef>
              <a:spcAft>
                <a:spcPts val="600"/>
              </a:spcAft>
              <a:buClrTx/>
              <a:buSzTx/>
              <a:buFontTx/>
              <a:buNone/>
              <a:tabLst/>
              <a:defRPr/>
            </a:pPr>
            <a:r>
              <a:rPr kumimoji="0" lang="en-US" b="0" i="0" u="none" strike="noStrike" kern="1200" cap="none" spc="0" normalizeH="0" baseline="0" noProof="0" dirty="0">
                <a:ln>
                  <a:noFill/>
                </a:ln>
                <a:solidFill>
                  <a:schemeClr val="bg1">
                    <a:lumMod val="50000"/>
                  </a:schemeClr>
                </a:solidFill>
                <a:effectLst/>
                <a:uLnTx/>
                <a:uFillTx/>
                <a:latin typeface="Corbel" panose="020B0503020204020204"/>
                <a:ea typeface="+mn-ea"/>
                <a:cs typeface="+mn-cs"/>
              </a:rPr>
              <a:t>FIT-SPH Webinar Series</a:t>
            </a:r>
          </a:p>
        </p:txBody>
      </p:sp>
      <p:sp>
        <p:nvSpPr>
          <p:cNvPr id="3" name="Date Placeholder 2">
            <a:extLst>
              <a:ext uri="{FF2B5EF4-FFF2-40B4-BE49-F238E27FC236}">
                <a16:creationId xmlns:a16="http://schemas.microsoft.com/office/drawing/2014/main" id="{4D060C94-B279-4D69-BA08-C7979A982F5D}"/>
              </a:ext>
            </a:extLst>
          </p:cNvPr>
          <p:cNvSpPr>
            <a:spLocks noGrp="1"/>
          </p:cNvSpPr>
          <p:nvPr>
            <p:ph type="dt" sz="half" idx="10"/>
          </p:nvPr>
        </p:nvSpPr>
        <p:spPr>
          <a:xfrm>
            <a:off x="838200" y="6163504"/>
            <a:ext cx="2743200" cy="365125"/>
          </a:xfrm>
        </p:spPr>
        <p:txBody>
          <a:bodyPr/>
          <a:lstStyle/>
          <a:p>
            <a:r>
              <a:rPr lang="en-US" dirty="0">
                <a:solidFill>
                  <a:schemeClr val="bg1">
                    <a:lumMod val="50000"/>
                  </a:schemeClr>
                </a:solidFill>
              </a:rPr>
              <a:t>April 8, 2021</a:t>
            </a:r>
          </a:p>
        </p:txBody>
      </p:sp>
    </p:spTree>
    <p:extLst>
      <p:ext uri="{BB962C8B-B14F-4D97-AF65-F5344CB8AC3E}">
        <p14:creationId xmlns:p14="http://schemas.microsoft.com/office/powerpoint/2010/main" val="73862447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B1DE21-056A-4721-B5D1-8464BE3834F4}"/>
              </a:ext>
            </a:extLst>
          </p:cNvPr>
          <p:cNvSpPr>
            <a:spLocks noGrp="1"/>
          </p:cNvSpPr>
          <p:nvPr>
            <p:ph type="title"/>
          </p:nvPr>
        </p:nvSpPr>
        <p:spPr>
          <a:xfrm>
            <a:off x="664962" y="495300"/>
            <a:ext cx="10571998" cy="970450"/>
          </a:xfrm>
        </p:spPr>
        <p:txBody>
          <a:bodyPr>
            <a:normAutofit fontScale="90000"/>
          </a:bodyPr>
          <a:lstStyle/>
          <a:p>
            <a:pPr algn="ctr"/>
            <a:r>
              <a:rPr lang="en-US" dirty="0"/>
              <a:t>MSHC Test Battery before 2018</a:t>
            </a:r>
            <a:br>
              <a:rPr lang="en-US" dirty="0"/>
            </a:br>
            <a:endParaRPr lang="en-US" sz="3600" dirty="0"/>
          </a:p>
        </p:txBody>
      </p:sp>
      <p:sp>
        <p:nvSpPr>
          <p:cNvPr id="3" name="Content Placeholder 2">
            <a:extLst>
              <a:ext uri="{FF2B5EF4-FFF2-40B4-BE49-F238E27FC236}">
                <a16:creationId xmlns:a16="http://schemas.microsoft.com/office/drawing/2014/main" id="{F45261C6-3DCA-47E0-9AC2-656E0EADECB9}"/>
              </a:ext>
            </a:extLst>
          </p:cNvPr>
          <p:cNvSpPr>
            <a:spLocks noGrp="1"/>
          </p:cNvSpPr>
          <p:nvPr>
            <p:ph idx="1"/>
          </p:nvPr>
        </p:nvSpPr>
        <p:spPr>
          <a:xfrm>
            <a:off x="1077712" y="1619518"/>
            <a:ext cx="9746498" cy="4743182"/>
          </a:xfrm>
        </p:spPr>
        <p:txBody>
          <a:bodyPr>
            <a:normAutofit/>
          </a:bodyPr>
          <a:lstStyle/>
          <a:p>
            <a:r>
              <a:rPr lang="en-US" dirty="0"/>
              <a:t>Pitch Pattern – temporal ordering, frequency discrimination</a:t>
            </a:r>
          </a:p>
          <a:p>
            <a:r>
              <a:rPr lang="en-US" dirty="0"/>
              <a:t>Competing Sentences – binaural separation, memory</a:t>
            </a:r>
          </a:p>
          <a:p>
            <a:r>
              <a:rPr lang="en-US" dirty="0"/>
              <a:t>Dichotic Digits – binaural integration, memory</a:t>
            </a:r>
          </a:p>
          <a:p>
            <a:r>
              <a:rPr lang="en-US" dirty="0"/>
              <a:t>Compressed Speech – closure</a:t>
            </a:r>
          </a:p>
          <a:p>
            <a:r>
              <a:rPr lang="en-US" dirty="0"/>
              <a:t>Low Pass Filtered Speech - closure</a:t>
            </a:r>
          </a:p>
          <a:p>
            <a:r>
              <a:rPr lang="en-US" dirty="0"/>
              <a:t>GIN – temporal resolution</a:t>
            </a:r>
          </a:p>
          <a:p>
            <a:r>
              <a:rPr lang="en-US" dirty="0"/>
              <a:t>MLD – binaural release from masking</a:t>
            </a:r>
          </a:p>
          <a:p>
            <a:r>
              <a:rPr lang="en-US" dirty="0"/>
              <a:t>RASP – fusion and binaural integration </a:t>
            </a:r>
          </a:p>
        </p:txBody>
      </p:sp>
      <p:sp>
        <p:nvSpPr>
          <p:cNvPr id="4" name="Date Placeholder 3">
            <a:extLst>
              <a:ext uri="{FF2B5EF4-FFF2-40B4-BE49-F238E27FC236}">
                <a16:creationId xmlns:a16="http://schemas.microsoft.com/office/drawing/2014/main" id="{BE2AFAB5-DDDF-40FF-AEE6-031F96E6428A}"/>
              </a:ext>
            </a:extLst>
          </p:cNvPr>
          <p:cNvSpPr>
            <a:spLocks noGrp="1"/>
          </p:cNvSpPr>
          <p:nvPr>
            <p:ph type="dt" sz="half" idx="10"/>
          </p:nvPr>
        </p:nvSpPr>
        <p:spPr/>
        <p:txBody>
          <a:bodyPr/>
          <a:lstStyle/>
          <a:p>
            <a:r>
              <a:rPr lang="en-US"/>
              <a:t>April 8, 2021</a:t>
            </a:r>
          </a:p>
        </p:txBody>
      </p:sp>
      <p:sp>
        <p:nvSpPr>
          <p:cNvPr id="5" name="Footer Placeholder 4">
            <a:extLst>
              <a:ext uri="{FF2B5EF4-FFF2-40B4-BE49-F238E27FC236}">
                <a16:creationId xmlns:a16="http://schemas.microsoft.com/office/drawing/2014/main" id="{A4891259-4E69-4785-9CEE-9B31B7594D13}"/>
              </a:ext>
            </a:extLst>
          </p:cNvPr>
          <p:cNvSpPr>
            <a:spLocks noGrp="1"/>
          </p:cNvSpPr>
          <p:nvPr>
            <p:ph type="ftr" sz="quarter" idx="11"/>
          </p:nvPr>
        </p:nvSpPr>
        <p:spPr/>
        <p:txBody>
          <a:bodyPr/>
          <a:lstStyle/>
          <a:p>
            <a:r>
              <a:rPr lang="en-US"/>
              <a:t>FIT-SPH Webinar Series</a:t>
            </a:r>
          </a:p>
        </p:txBody>
      </p:sp>
    </p:spTree>
    <p:extLst>
      <p:ext uri="{BB962C8B-B14F-4D97-AF65-F5344CB8AC3E}">
        <p14:creationId xmlns:p14="http://schemas.microsoft.com/office/powerpoint/2010/main" val="345003289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A785EA45-E684-4746-A184-B00F9DBC3BEB}"/>
              </a:ext>
            </a:extLst>
          </p:cNvPr>
          <p:cNvPicPr>
            <a:picLocks noChangeAspect="1"/>
          </p:cNvPicPr>
          <p:nvPr/>
        </p:nvPicPr>
        <p:blipFill>
          <a:blip r:embed="rId2"/>
          <a:stretch>
            <a:fillRect/>
          </a:stretch>
        </p:blipFill>
        <p:spPr>
          <a:xfrm>
            <a:off x="0" y="-68140"/>
            <a:ext cx="12192000" cy="7208885"/>
          </a:xfrm>
          <a:prstGeom prst="rect">
            <a:avLst/>
          </a:prstGeom>
        </p:spPr>
      </p:pic>
    </p:spTree>
    <p:extLst>
      <p:ext uri="{BB962C8B-B14F-4D97-AF65-F5344CB8AC3E}">
        <p14:creationId xmlns:p14="http://schemas.microsoft.com/office/powerpoint/2010/main" val="114103474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756ACF-7A3F-4E47-B9C2-1AE95597A9B4}"/>
              </a:ext>
            </a:extLst>
          </p:cNvPr>
          <p:cNvSpPr>
            <a:spLocks noGrp="1"/>
          </p:cNvSpPr>
          <p:nvPr>
            <p:ph type="title"/>
          </p:nvPr>
        </p:nvSpPr>
        <p:spPr/>
        <p:txBody>
          <a:bodyPr/>
          <a:lstStyle/>
          <a:p>
            <a:pPr algn="ctr"/>
            <a:r>
              <a:rPr lang="en-US" dirty="0"/>
              <a:t>MSHC Battery Today</a:t>
            </a:r>
          </a:p>
        </p:txBody>
      </p:sp>
      <p:sp>
        <p:nvSpPr>
          <p:cNvPr id="3" name="Content Placeholder 2">
            <a:extLst>
              <a:ext uri="{FF2B5EF4-FFF2-40B4-BE49-F238E27FC236}">
                <a16:creationId xmlns:a16="http://schemas.microsoft.com/office/drawing/2014/main" id="{BB22A4DE-C37B-4498-97FD-3FC5EC113FEA}"/>
              </a:ext>
            </a:extLst>
          </p:cNvPr>
          <p:cNvSpPr>
            <a:spLocks noGrp="1"/>
          </p:cNvSpPr>
          <p:nvPr>
            <p:ph idx="1"/>
          </p:nvPr>
        </p:nvSpPr>
        <p:spPr/>
        <p:txBody>
          <a:bodyPr/>
          <a:lstStyle/>
          <a:p>
            <a:r>
              <a:rPr lang="en-US" dirty="0"/>
              <a:t>SCAN-C</a:t>
            </a:r>
          </a:p>
          <a:p>
            <a:r>
              <a:rPr lang="en-US" dirty="0"/>
              <a:t>Randomized Dichotic Digits Test</a:t>
            </a:r>
          </a:p>
          <a:p>
            <a:r>
              <a:rPr lang="en-US" dirty="0"/>
              <a:t>Dichotic Words Test</a:t>
            </a:r>
          </a:p>
          <a:p>
            <a:r>
              <a:rPr lang="en-US" dirty="0"/>
              <a:t>Frequency Pattern Test</a:t>
            </a:r>
          </a:p>
          <a:p>
            <a:r>
              <a:rPr lang="en-US" dirty="0" err="1"/>
              <a:t>LiSN</a:t>
            </a:r>
            <a:r>
              <a:rPr lang="en-US" dirty="0"/>
              <a:t>-S</a:t>
            </a:r>
          </a:p>
          <a:p>
            <a:r>
              <a:rPr lang="en-US" dirty="0"/>
              <a:t>Words in Noise Test</a:t>
            </a:r>
          </a:p>
          <a:p>
            <a:r>
              <a:rPr lang="en-US" dirty="0"/>
              <a:t>Primary objective is to identify dichotic listening weaknesses so that those can be remediated before further assessments </a:t>
            </a:r>
          </a:p>
        </p:txBody>
      </p:sp>
      <p:sp>
        <p:nvSpPr>
          <p:cNvPr id="4" name="Date Placeholder 3">
            <a:extLst>
              <a:ext uri="{FF2B5EF4-FFF2-40B4-BE49-F238E27FC236}">
                <a16:creationId xmlns:a16="http://schemas.microsoft.com/office/drawing/2014/main" id="{0524F788-1E80-43C1-8CE7-BE4CD84BD045}"/>
              </a:ext>
            </a:extLst>
          </p:cNvPr>
          <p:cNvSpPr>
            <a:spLocks noGrp="1"/>
          </p:cNvSpPr>
          <p:nvPr>
            <p:ph type="dt" sz="half" idx="10"/>
          </p:nvPr>
        </p:nvSpPr>
        <p:spPr/>
        <p:txBody>
          <a:bodyPr/>
          <a:lstStyle/>
          <a:p>
            <a:r>
              <a:rPr lang="en-US"/>
              <a:t>April 8, 2021</a:t>
            </a:r>
          </a:p>
        </p:txBody>
      </p:sp>
      <p:sp>
        <p:nvSpPr>
          <p:cNvPr id="5" name="Footer Placeholder 4">
            <a:extLst>
              <a:ext uri="{FF2B5EF4-FFF2-40B4-BE49-F238E27FC236}">
                <a16:creationId xmlns:a16="http://schemas.microsoft.com/office/drawing/2014/main" id="{A77414E5-5067-4549-A95D-47E5C1617C69}"/>
              </a:ext>
            </a:extLst>
          </p:cNvPr>
          <p:cNvSpPr>
            <a:spLocks noGrp="1"/>
          </p:cNvSpPr>
          <p:nvPr>
            <p:ph type="ftr" sz="quarter" idx="11"/>
          </p:nvPr>
        </p:nvSpPr>
        <p:spPr/>
        <p:txBody>
          <a:bodyPr/>
          <a:lstStyle/>
          <a:p>
            <a:r>
              <a:rPr lang="en-US"/>
              <a:t>FIT-SPH Webinar Series</a:t>
            </a:r>
          </a:p>
        </p:txBody>
      </p:sp>
    </p:spTree>
    <p:extLst>
      <p:ext uri="{BB962C8B-B14F-4D97-AF65-F5344CB8AC3E}">
        <p14:creationId xmlns:p14="http://schemas.microsoft.com/office/powerpoint/2010/main" val="3920075830"/>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2.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3.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4.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51</TotalTime>
  <Words>2491</Words>
  <Application>Microsoft Office PowerPoint</Application>
  <PresentationFormat>Widescreen</PresentationFormat>
  <Paragraphs>281</Paragraphs>
  <Slides>36</Slides>
  <Notes>7</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36</vt:i4>
      </vt:variant>
    </vt:vector>
  </HeadingPairs>
  <TitlesOfParts>
    <vt:vector size="43" baseType="lpstr">
      <vt:lpstr>Arial</vt:lpstr>
      <vt:lpstr>Calibri</vt:lpstr>
      <vt:lpstr>Calibri Light</vt:lpstr>
      <vt:lpstr>Comic Sans MS</vt:lpstr>
      <vt:lpstr>Corbel</vt:lpstr>
      <vt:lpstr>Perpetua Titling MT</vt:lpstr>
      <vt:lpstr>Office Theme</vt:lpstr>
      <vt:lpstr>Diagnosing Amblyaudia  and Treating it with ARIA  A webinar sponsored by the FedEx Institute of Technology and School of Public Health at the University of Memphis</vt:lpstr>
      <vt:lpstr>Disclosures</vt:lpstr>
      <vt:lpstr>Content Disclosures</vt:lpstr>
      <vt:lpstr> Where have we been with APD?</vt:lpstr>
      <vt:lpstr>Current “standards” in many places</vt:lpstr>
      <vt:lpstr>Should APD be on the chopping block?</vt:lpstr>
      <vt:lpstr>MSHC Test Battery before 2018 </vt:lpstr>
      <vt:lpstr>PowerPoint Presentation</vt:lpstr>
      <vt:lpstr>MSHC Battery Today</vt:lpstr>
      <vt:lpstr>Dichotic listening deficit is a target condition within the APD construct</vt:lpstr>
      <vt:lpstr>Amblyaudia and dichotic dysaudia are identified through dichotic listening tests (DLT)</vt:lpstr>
      <vt:lpstr>Listeners typically produce an “ear advantage"</vt:lpstr>
      <vt:lpstr>PowerPoint Presentation</vt:lpstr>
      <vt:lpstr>Listeners produce one of 4 patterns</vt:lpstr>
      <vt:lpstr>We look for a pattern of test results</vt:lpstr>
      <vt:lpstr>We have new data for interpreting scores </vt:lpstr>
      <vt:lpstr>Prevalence of severity groups in clinical population, n = 121 </vt:lpstr>
      <vt:lpstr>Prevalence of severity groups in clinical population, n = 54 </vt:lpstr>
      <vt:lpstr>Prevalence of matched abnormal scores across different populations </vt:lpstr>
      <vt:lpstr>Hearing loss is a clinical entity</vt:lpstr>
      <vt:lpstr>How about amblyaudia and dichotic dysaudia?</vt:lpstr>
      <vt:lpstr>CHAPS can serve as a reference standard for amblyaudia and dichotic dysaudia</vt:lpstr>
      <vt:lpstr>Auditory Rehabilitation for Interaural Asymmetry (ARIA)</vt:lpstr>
      <vt:lpstr>ARIA</vt:lpstr>
      <vt:lpstr>Who should get ARIA?</vt:lpstr>
      <vt:lpstr>PowerPoint Presentation</vt:lpstr>
      <vt:lpstr>ARIA benefit depends upon deficit severity</vt:lpstr>
      <vt:lpstr>ARIA results in improvements in speech-in-noise test results</vt:lpstr>
      <vt:lpstr>What about children with hearing loss?</vt:lpstr>
      <vt:lpstr>Is amblyaudia just for kids?</vt:lpstr>
      <vt:lpstr> WE LISTEN WITH TWO EARS ALL THE TIME</vt:lpstr>
      <vt:lpstr>Binaural Interference in Hearing Aid Users</vt:lpstr>
      <vt:lpstr>PowerPoint Presentation</vt:lpstr>
      <vt:lpstr>PowerPoint Presentation</vt:lpstr>
      <vt:lpstr>Final thoughts….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Diagnosing Amblyaudia  and Treating it with ARIA  A webinar sponsored by the FedEx Institute of Technology and School of Public Health at the University of Memphis</dc:title>
  <dc:creator>Deborah Moncrieff (dmncreff)</dc:creator>
  <cp:lastModifiedBy>Raminder Lotay (rslotay)</cp:lastModifiedBy>
  <cp:revision>3</cp:revision>
  <dcterms:created xsi:type="dcterms:W3CDTF">2021-04-07T20:30:56Z</dcterms:created>
  <dcterms:modified xsi:type="dcterms:W3CDTF">2021-04-09T14:32:18Z</dcterms:modified>
</cp:coreProperties>
</file>