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94" r:id="rId2"/>
    <p:sldId id="262" r:id="rId3"/>
    <p:sldId id="416" r:id="rId4"/>
    <p:sldId id="264" r:id="rId5"/>
    <p:sldId id="398" r:id="rId6"/>
    <p:sldId id="399" r:id="rId7"/>
    <p:sldId id="356" r:id="rId8"/>
    <p:sldId id="267" r:id="rId9"/>
    <p:sldId id="361" r:id="rId10"/>
    <p:sldId id="357" r:id="rId11"/>
    <p:sldId id="277" r:id="rId12"/>
    <p:sldId id="295" r:id="rId13"/>
    <p:sldId id="362" r:id="rId14"/>
    <p:sldId id="363" r:id="rId15"/>
    <p:sldId id="405" r:id="rId16"/>
    <p:sldId id="408" r:id="rId17"/>
    <p:sldId id="406" r:id="rId18"/>
    <p:sldId id="407" r:id="rId19"/>
    <p:sldId id="364" r:id="rId20"/>
    <p:sldId id="365" r:id="rId21"/>
    <p:sldId id="296" r:id="rId22"/>
    <p:sldId id="371" r:id="rId23"/>
    <p:sldId id="284" r:id="rId24"/>
    <p:sldId id="372" r:id="rId25"/>
    <p:sldId id="358" r:id="rId26"/>
    <p:sldId id="359" r:id="rId27"/>
    <p:sldId id="307" r:id="rId28"/>
    <p:sldId id="368" r:id="rId29"/>
    <p:sldId id="373" r:id="rId30"/>
    <p:sldId id="374" r:id="rId31"/>
    <p:sldId id="375" r:id="rId32"/>
    <p:sldId id="377" r:id="rId33"/>
    <p:sldId id="366" r:id="rId34"/>
    <p:sldId id="369" r:id="rId35"/>
    <p:sldId id="380" r:id="rId36"/>
    <p:sldId id="381" r:id="rId37"/>
    <p:sldId id="382" r:id="rId38"/>
    <p:sldId id="410" r:id="rId39"/>
    <p:sldId id="411" r:id="rId40"/>
    <p:sldId id="412" r:id="rId41"/>
    <p:sldId id="384" r:id="rId42"/>
    <p:sldId id="383" r:id="rId43"/>
    <p:sldId id="385" r:id="rId44"/>
    <p:sldId id="386" r:id="rId45"/>
    <p:sldId id="413" r:id="rId46"/>
    <p:sldId id="414" r:id="rId47"/>
    <p:sldId id="415" r:id="rId48"/>
    <p:sldId id="388" r:id="rId49"/>
    <p:sldId id="397" r:id="rId50"/>
    <p:sldId id="409" r:id="rId51"/>
    <p:sldId id="395" r:id="rId52"/>
    <p:sldId id="396" r:id="rId53"/>
    <p:sldId id="419" r:id="rId54"/>
    <p:sldId id="339" r:id="rId55"/>
    <p:sldId id="344" r:id="rId56"/>
    <p:sldId id="41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00" autoAdjust="0"/>
  </p:normalViewPr>
  <p:slideViewPr>
    <p:cSldViewPr snapToGrid="0">
      <p:cViewPr varScale="1">
        <p:scale>
          <a:sx n="50" d="100"/>
          <a:sy n="50" d="100"/>
        </p:scale>
        <p:origin x="147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F305D-7AF9-46C9-BC08-A81D4B778CDA}" type="datetimeFigureOut">
              <a:rPr lang="en-US" smtClean="0"/>
              <a:t>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44602-B07C-49D6-8833-9B26EFD82F22}" type="slidenum">
              <a:rPr lang="en-US" smtClean="0"/>
              <a:t>‹#›</a:t>
            </a:fld>
            <a:endParaRPr lang="en-US"/>
          </a:p>
        </p:txBody>
      </p:sp>
    </p:spTree>
    <p:extLst>
      <p:ext uri="{BB962C8B-B14F-4D97-AF65-F5344CB8AC3E}">
        <p14:creationId xmlns:p14="http://schemas.microsoft.com/office/powerpoint/2010/main" val="265481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artner.com/en/newsroom/press-releases/2018-08-15-gartner-forecasts-worldwide-information-security-spending-to-exceed-124-billion-in-20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anose="020B0604020202020204" pitchFamily="34" charset="0"/>
              <a:buChar char="•"/>
            </a:pPr>
            <a:r>
              <a:rPr lang="en-US" dirty="0">
                <a:hlinkClick r:id="rId3"/>
              </a:rPr>
              <a:t>There</a:t>
            </a:r>
            <a:r>
              <a:rPr lang="en-US" baseline="0" dirty="0">
                <a:hlinkClick r:id="" action="ppaction://noaction"/>
              </a:rPr>
              <a:t> are more and more security breaches. Cyber risk has become a bigger and bigger problem with an </a:t>
            </a:r>
            <a:r>
              <a:rPr lang="en-US" dirty="0">
                <a:hlinkClick r:id="rId3"/>
              </a:rPr>
              <a:t>Increasing</a:t>
            </a:r>
            <a:r>
              <a:rPr lang="en-US" baseline="0" dirty="0">
                <a:hlinkClick r:id="" action="ppaction://noaction"/>
              </a:rPr>
              <a:t> level of damage. </a:t>
            </a:r>
          </a:p>
          <a:p>
            <a:pPr marL="628650" lvl="1" indent="-171450">
              <a:buFont typeface="Arial" panose="020B0604020202020204" pitchFamily="34" charset="0"/>
              <a:buChar char="•"/>
            </a:pPr>
            <a:r>
              <a:rPr lang="en-US" dirty="0"/>
              <a:t>in 2017, risk practitioners estimated that the most important operational risk is cyber risk and data security. </a:t>
            </a:r>
          </a:p>
          <a:p>
            <a:pPr marL="628650" lvl="1" indent="-171450">
              <a:buFont typeface="Arial" panose="020B0604020202020204" pitchFamily="34" charset="0"/>
              <a:buChar char="•"/>
            </a:pPr>
            <a:r>
              <a:rPr lang="en-US" dirty="0"/>
              <a:t>The</a:t>
            </a:r>
            <a:r>
              <a:rPr lang="en-US" baseline="0" dirty="0"/>
              <a:t> annual cost associated with cyberattacks is estimated to be around $445billion a year worldwide and $107 billion in the US economy. </a:t>
            </a:r>
          </a:p>
          <a:p>
            <a:pPr marL="628650" lvl="1" indent="-171450">
              <a:buFont typeface="Arial" panose="020B0604020202020204" pitchFamily="34" charset="0"/>
              <a:buChar char="•"/>
            </a:pPr>
            <a:r>
              <a:rPr lang="en-US" dirty="0"/>
              <a:t>A survey of CEOs across the world by PWC found that more than half of the CEOs expect cybersecurity and data breaches to threaten stakeholder trust in their industries over the next five years.</a:t>
            </a:r>
            <a:endParaRPr lang="en-US" dirty="0">
              <a:hlinkClick r:id="" action="ppaction://noaction"/>
            </a:endParaRPr>
          </a:p>
          <a:p>
            <a:endParaRPr lang="en-US" dirty="0">
              <a:hlinkClick r:id="" action="ppaction://noaction"/>
            </a:endParaRPr>
          </a:p>
          <a:p>
            <a:pPr marL="171450" indent="-171450">
              <a:buFont typeface="Arial" panose="020B0604020202020204" pitchFamily="34" charset="0"/>
              <a:buChar char="•"/>
            </a:pPr>
            <a:r>
              <a:rPr lang="en-US" dirty="0">
                <a:hlinkClick r:id="" action="ppaction://noaction"/>
              </a:rPr>
              <a:t> https://www.gartner.com/en/newsroom/press-releases/2018-08-15-gartner-forecasts-worldwide-information-security-spending-to-exceed-124-billion-in-2019</a:t>
            </a:r>
            <a:endParaRPr lang="en-US" dirty="0"/>
          </a:p>
          <a:p>
            <a:pPr marL="628650" lvl="1" indent="-171450">
              <a:buFont typeface="Arial" panose="020B0604020202020204" pitchFamily="34" charset="0"/>
              <a:buChar char="•"/>
            </a:pPr>
            <a:r>
              <a:rPr lang="en-US" sz="1800" kern="0" dirty="0">
                <a:latin typeface="Rockwell" panose="02060603020205020403" pitchFamily="18" charset="0"/>
              </a:rPr>
              <a:t>Gartner Forecasts Worldwide Information Security Spending to Exceed $124 Billion in 2019, with a growth rate of 8.7% from </a:t>
            </a:r>
          </a:p>
          <a:p>
            <a:pPr marL="628650" lvl="1" indent="-171450">
              <a:buFont typeface="Arial" panose="020B0604020202020204" pitchFamily="34" charset="0"/>
              <a:buChar char="•"/>
            </a:pPr>
            <a:r>
              <a:rPr lang="en-US" sz="1800" kern="0" dirty="0">
                <a:latin typeface="Rockwell" panose="02060603020205020403" pitchFamily="18" charset="0"/>
              </a:rPr>
              <a:t>But, data breach is going up not down. </a:t>
            </a:r>
          </a:p>
          <a:p>
            <a:pPr lvl="1" eaLnBrk="1" hangingPunct="1"/>
            <a:endParaRPr lang="en-US" sz="1800" kern="0" dirty="0">
              <a:latin typeface="Rockwell" panose="02060603020205020403" pitchFamily="18" charset="0"/>
            </a:endParaRPr>
          </a:p>
          <a:p>
            <a:pPr lvl="1" eaLnBrk="1" hangingPunct="1"/>
            <a:endParaRPr lang="en-US" sz="1800" kern="0" dirty="0">
              <a:latin typeface="Rockwell" panose="02060603020205020403" pitchFamily="18" charset="0"/>
            </a:endParaRPr>
          </a:p>
          <a:p>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2</a:t>
            </a:fld>
            <a:endParaRPr lang="en-US"/>
          </a:p>
        </p:txBody>
      </p:sp>
    </p:spTree>
    <p:extLst>
      <p:ext uri="{BB962C8B-B14F-4D97-AF65-F5344CB8AC3E}">
        <p14:creationId xmlns:p14="http://schemas.microsoft.com/office/powerpoint/2010/main" val="227785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overall firm IT budget, IT employees and SaaS usage did not change. </a:t>
            </a:r>
          </a:p>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169889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220548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B39C0-C7CE-49EB-BA6B-C0204B4798BA}" type="slidenum">
              <a:rPr lang="en-US" smtClean="0"/>
              <a:pPr/>
              <a:t>21</a:t>
            </a:fld>
            <a:endParaRPr lang="en-US"/>
          </a:p>
        </p:txBody>
      </p:sp>
    </p:spTree>
    <p:extLst>
      <p:ext uri="{BB962C8B-B14F-4D97-AF65-F5344CB8AC3E}">
        <p14:creationId xmlns:p14="http://schemas.microsoft.com/office/powerpoint/2010/main" val="12539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B39C0-C7CE-49EB-BA6B-C0204B4798BA}" type="slidenum">
              <a:rPr lang="en-US" smtClean="0"/>
              <a:pPr/>
              <a:t>22</a:t>
            </a:fld>
            <a:endParaRPr lang="en-US"/>
          </a:p>
        </p:txBody>
      </p:sp>
    </p:spTree>
    <p:extLst>
      <p:ext uri="{BB962C8B-B14F-4D97-AF65-F5344CB8AC3E}">
        <p14:creationId xmlns:p14="http://schemas.microsoft.com/office/powerpoint/2010/main" val="356736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overall firm IT budget, IT employees and SaaS usage did not change. </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33</a:t>
            </a:fld>
            <a:endParaRPr lang="en-US"/>
          </a:p>
        </p:txBody>
      </p:sp>
    </p:spTree>
    <p:extLst>
      <p:ext uri="{BB962C8B-B14F-4D97-AF65-F5344CB8AC3E}">
        <p14:creationId xmlns:p14="http://schemas.microsoft.com/office/powerpoint/2010/main" val="350536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77697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a security breach, the breached sites on average did not experience any change in site IT budget, IT employees and SaaS availability</a:t>
            </a:r>
            <a:r>
              <a:rPr lang="en-US" sz="1200" kern="1200" dirty="0">
                <a:solidFill>
                  <a:schemeClr val="tx1"/>
                </a:solidFill>
                <a:effectLst/>
                <a:latin typeface="+mn-lt"/>
                <a:ea typeface="+mn-ea"/>
                <a:cs typeface="+mn-cs"/>
              </a:rPr>
              <a:t>;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54378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427731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b="1"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38</a:t>
            </a:fld>
            <a:endParaRPr lang="en-US"/>
          </a:p>
        </p:txBody>
      </p:sp>
    </p:spTree>
    <p:extLst>
      <p:ext uri="{BB962C8B-B14F-4D97-AF65-F5344CB8AC3E}">
        <p14:creationId xmlns:p14="http://schemas.microsoft.com/office/powerpoint/2010/main" val="2106349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b="1"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39</a:t>
            </a:fld>
            <a:endParaRPr lang="en-US"/>
          </a:p>
        </p:txBody>
      </p:sp>
    </p:spTree>
    <p:extLst>
      <p:ext uri="{BB962C8B-B14F-4D97-AF65-F5344CB8AC3E}">
        <p14:creationId xmlns:p14="http://schemas.microsoft.com/office/powerpoint/2010/main" val="8097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effectLst/>
              </a:rPr>
              <a:t>Busenbark</a:t>
            </a:r>
            <a:r>
              <a:rPr lang="en-US" dirty="0">
                <a:effectLst/>
              </a:rPr>
              <a:t>, J. R., Wiseman, R. M., </a:t>
            </a:r>
            <a:r>
              <a:rPr lang="en-US" dirty="0" err="1">
                <a:effectLst/>
              </a:rPr>
              <a:t>Arrfelt</a:t>
            </a:r>
            <a:r>
              <a:rPr lang="en-US" dirty="0">
                <a:effectLst/>
              </a:rPr>
              <a:t>, M., and Woo, H. S. 2017. “A Review of the Internal Capital Allocation Literature: Piecing Together the Capital Allocation Puzzle,” </a:t>
            </a:r>
            <a:r>
              <a:rPr lang="en-US" i="1" dirty="0">
                <a:effectLst/>
              </a:rPr>
              <a:t>Journal of Management</a:t>
            </a:r>
            <a:r>
              <a:rPr lang="en-US" dirty="0">
                <a:effectLst/>
              </a:rPr>
              <a:t>.</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3 Theoretical Motives </a:t>
            </a:r>
            <a:r>
              <a:rPr lang="en-US" dirty="0"/>
              <a:t>underlying capital allocation</a:t>
            </a:r>
          </a:p>
          <a:p>
            <a:pPr marL="685800" lvl="1" indent="-228600">
              <a:buFont typeface="+mj-lt"/>
              <a:buAutoNum type="arabicPeriod"/>
            </a:pPr>
            <a:r>
              <a:rPr lang="en-US" b="1" dirty="0"/>
              <a:t>maximization of business unit and firm growth</a:t>
            </a:r>
            <a:r>
              <a:rPr lang="en-US" dirty="0"/>
              <a:t>; </a:t>
            </a:r>
            <a:r>
              <a:rPr lang="en-US" sz="1200" b="1" i="0" u="none" strike="noStrike" kern="1200" baseline="0" dirty="0">
                <a:solidFill>
                  <a:schemeClr val="tx1"/>
                </a:solidFill>
                <a:latin typeface="+mn-lt"/>
                <a:ea typeface="+mn-ea"/>
                <a:cs typeface="+mn-cs"/>
              </a:rPr>
              <a:t>winner picking </a:t>
            </a:r>
            <a:r>
              <a:rPr lang="en-US" sz="1200" b="0" i="0" u="none" strike="noStrike" kern="1200" baseline="0" dirty="0">
                <a:solidFill>
                  <a:schemeClr val="tx1"/>
                </a:solidFill>
                <a:latin typeface="+mn-lt"/>
                <a:ea typeface="+mn-ea"/>
                <a:cs typeface="+mn-cs"/>
              </a:rPr>
              <a:t>(e.g., Stein, 1997): involves an allocation strategy of selecting the business units with the best performance prospects and allocating capital in accordance with those prospects (e.g., </a:t>
            </a:r>
            <a:r>
              <a:rPr lang="en-US" sz="1200" b="0" i="0" u="none" strike="noStrike" kern="1200" baseline="0" dirty="0" err="1">
                <a:solidFill>
                  <a:schemeClr val="tx1"/>
                </a:solidFill>
                <a:latin typeface="+mn-lt"/>
                <a:ea typeface="+mn-ea"/>
                <a:cs typeface="+mn-cs"/>
              </a:rPr>
              <a:t>Arrfelt</a:t>
            </a:r>
            <a:r>
              <a:rPr lang="en-US" sz="1200" b="0" i="0" u="none" strike="noStrike" kern="1200" baseline="0" dirty="0">
                <a:solidFill>
                  <a:schemeClr val="tx1"/>
                </a:solidFill>
                <a:latin typeface="+mn-lt"/>
                <a:ea typeface="+mn-ea"/>
                <a:cs typeface="+mn-cs"/>
              </a:rPr>
              <a:t> et al., 2015; </a:t>
            </a:r>
            <a:r>
              <a:rPr lang="en-US" sz="1200" b="0" i="0" u="none" strike="noStrike" kern="1200" baseline="0" dirty="0" err="1">
                <a:solidFill>
                  <a:schemeClr val="tx1"/>
                </a:solidFill>
                <a:latin typeface="+mn-lt"/>
                <a:ea typeface="+mn-ea"/>
                <a:cs typeface="+mn-cs"/>
              </a:rPr>
              <a:t>Duchin</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Sosyura</a:t>
            </a:r>
            <a:r>
              <a:rPr lang="en-US" sz="1200" b="0" i="0" u="none" strike="noStrike" kern="1200" baseline="0" dirty="0">
                <a:solidFill>
                  <a:schemeClr val="tx1"/>
                </a:solidFill>
                <a:latin typeface="+mn-lt"/>
                <a:ea typeface="+mn-ea"/>
                <a:cs typeface="+mn-cs"/>
              </a:rPr>
              <a:t>, 2013; Wulf, 2009).</a:t>
            </a:r>
          </a:p>
          <a:p>
            <a:pPr marL="685800" lvl="1" indent="-228600">
              <a:buFont typeface="+mj-lt"/>
              <a:buAutoNum type="arabicPeriod"/>
            </a:pPr>
            <a:r>
              <a:rPr lang="en-US" sz="1200" b="1" i="1" u="none" strike="noStrike" kern="1200" baseline="0" dirty="0">
                <a:solidFill>
                  <a:schemeClr val="tx1"/>
                </a:solidFill>
                <a:latin typeface="+mn-lt"/>
                <a:ea typeface="+mn-ea"/>
                <a:cs typeface="+mn-cs"/>
              </a:rPr>
              <a:t>Risk mitigation; Diversification </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refers to an allocation strategy where corporate managers allocate capital to related or unrelated business units such that the firm can limit exposure to exogenous shocks to any given business unit or can maximize the scope of its product offerings.</a:t>
            </a:r>
          </a:p>
          <a:p>
            <a:pPr marL="685800" lvl="1" indent="-228600">
              <a:buFont typeface="+mj-lt"/>
              <a:buAutoNum type="arabicPeriod"/>
            </a:pPr>
            <a:r>
              <a:rPr lang="en-US" sz="1200" b="1" i="0"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he final motive and allocation strategy involves </a:t>
            </a:r>
            <a:r>
              <a:rPr lang="en-US" sz="1200" b="1" i="0" u="none" strike="noStrike" kern="1200" baseline="0" dirty="0">
                <a:solidFill>
                  <a:schemeClr val="tx1"/>
                </a:solidFill>
                <a:latin typeface="+mn-lt"/>
                <a:ea typeface="+mn-ea"/>
                <a:cs typeface="+mn-cs"/>
              </a:rPr>
              <a:t>exploiting synergies </a:t>
            </a:r>
            <a:r>
              <a:rPr lang="en-US" sz="1200" b="0" i="0" u="none" strike="noStrike" kern="1200" baseline="0" dirty="0">
                <a:solidFill>
                  <a:schemeClr val="tx1"/>
                </a:solidFill>
                <a:latin typeface="+mn-lt"/>
                <a:ea typeface="+mn-ea"/>
                <a:cs typeface="+mn-cs"/>
              </a:rPr>
              <a:t>among business units by </a:t>
            </a:r>
            <a:r>
              <a:rPr lang="en-US" sz="1200" b="1" i="0" u="none" strike="noStrike" kern="1200" baseline="0" dirty="0">
                <a:solidFill>
                  <a:schemeClr val="tx1"/>
                </a:solidFill>
                <a:latin typeface="+mn-lt"/>
                <a:ea typeface="+mn-ea"/>
                <a:cs typeface="+mn-cs"/>
              </a:rPr>
              <a:t>sharing, lending, and leveraging resources, capabilities, and expertise between previously disparate businesses</a:t>
            </a:r>
            <a:r>
              <a:rPr lang="en-US" sz="1200" b="0" i="0" u="none" strike="noStrike" kern="1200" baseline="0" dirty="0">
                <a:solidFill>
                  <a:schemeClr val="tx1"/>
                </a:solidFill>
                <a:latin typeface="+mn-lt"/>
                <a:ea typeface="+mn-ea"/>
                <a:cs typeface="+mn-cs"/>
              </a:rPr>
              <a:t> (e.g., </a:t>
            </a:r>
            <a:r>
              <a:rPr lang="en-US" sz="1200" b="0" i="0" u="none" strike="noStrike" kern="1200" baseline="0" dirty="0" err="1">
                <a:solidFill>
                  <a:schemeClr val="tx1"/>
                </a:solidFill>
                <a:latin typeface="+mn-lt"/>
                <a:ea typeface="+mn-ea"/>
                <a:cs typeface="+mn-cs"/>
              </a:rPr>
              <a:t>Cremers</a:t>
            </a:r>
            <a:r>
              <a:rPr lang="en-US" sz="1200" b="0" i="0" u="none" strike="noStrike" kern="1200" baseline="0" dirty="0">
                <a:solidFill>
                  <a:schemeClr val="tx1"/>
                </a:solidFill>
                <a:latin typeface="+mn-lt"/>
                <a:ea typeface="+mn-ea"/>
                <a:cs typeface="+mn-cs"/>
              </a:rPr>
              <a:t>, Huang, &amp; Sautner, 2011; Williamson, 1991).</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&gt;&gt; All three allocation strategies reflect legitimate goals for capital allocation decisions, it is important to understand when and why one allocation strategy dominates.</a:t>
            </a:r>
          </a:p>
          <a:p>
            <a:pPr marL="171450" lvl="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Link between capital allocation and firm performance, </a:t>
            </a:r>
            <a:r>
              <a:rPr lang="en-US" dirty="0"/>
              <a:t>including what impediments may lie between pursuing a particular allocation strategy and its success. </a:t>
            </a:r>
            <a:r>
              <a:rPr lang="en-US" sz="1200" b="0" i="0" u="none" strike="noStrike" kern="1200" baseline="0" dirty="0">
                <a:solidFill>
                  <a:schemeClr val="tx1"/>
                </a:solidFill>
                <a:latin typeface="+mn-lt"/>
                <a:ea typeface="+mn-ea"/>
                <a:cs typeface="+mn-cs"/>
              </a:rPr>
              <a:t>Are managers successfully allocating capital? </a:t>
            </a: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1" i="0" u="none" strike="noStrike" kern="1200" baseline="0" dirty="0">
                <a:solidFill>
                  <a:schemeClr val="tx1"/>
                </a:solidFill>
                <a:latin typeface="+mn-lt"/>
                <a:ea typeface="+mn-ea"/>
                <a:cs typeface="+mn-cs"/>
                <a:sym typeface="Wingdings" panose="05000000000000000000" pitchFamily="2" charset="2"/>
              </a:rPr>
              <a:t>inconclusive findings </a:t>
            </a: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1" i="0" u="none" strike="noStrike" kern="1200" baseline="0" dirty="0">
                <a:solidFill>
                  <a:schemeClr val="tx1"/>
                </a:solidFill>
                <a:latin typeface="+mn-lt"/>
                <a:ea typeface="+mn-ea"/>
                <a:cs typeface="+mn-cs"/>
              </a:rPr>
              <a:t>lack/failure of capital allocation efficiency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Agency problem </a:t>
            </a:r>
            <a:r>
              <a:rPr lang="en-US" dirty="0"/>
              <a:t>with both divisional managers and corporate managers. Divisional managers may distort the information provided to corporate managers (Wulf, 2009; </a:t>
            </a:r>
            <a:r>
              <a:rPr lang="en-US" dirty="0" err="1"/>
              <a:t>Zaks</a:t>
            </a:r>
            <a:r>
              <a:rPr lang="en-US" dirty="0"/>
              <a:t> &amp; </a:t>
            </a:r>
            <a:r>
              <a:rPr lang="en-US" dirty="0" err="1"/>
              <a:t>Tsanakas</a:t>
            </a:r>
            <a:r>
              <a:rPr lang="en-US" dirty="0"/>
              <a:t>, 2014), and corporate managers may allocate capital to increase their own compensation instead of firm performance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Managers have </a:t>
            </a:r>
            <a:r>
              <a:rPr lang="en-US" sz="1200" b="1" i="0" u="none" strike="noStrike" kern="1200" baseline="0" dirty="0">
                <a:solidFill>
                  <a:schemeClr val="tx1"/>
                </a:solidFill>
                <a:latin typeface="+mn-lt"/>
                <a:ea typeface="+mn-ea"/>
                <a:cs typeface="+mn-cs"/>
              </a:rPr>
              <a:t>behavioral biases and cognitive limitations</a:t>
            </a:r>
            <a:r>
              <a:rPr lang="en-US" sz="1200" b="0" i="0" u="none" strike="noStrike" kern="1200" baseline="0" dirty="0">
                <a:solidFill>
                  <a:schemeClr val="tx1"/>
                </a:solidFill>
                <a:latin typeface="+mn-lt"/>
                <a:ea typeface="+mn-ea"/>
                <a:cs typeface="+mn-cs"/>
              </a:rPr>
              <a:t>, influencing allocation decisions in ways that interfere with successfully pursuing a given allocation strategy (</a:t>
            </a:r>
            <a:r>
              <a:rPr lang="en-US" sz="1200" b="0" i="0" u="none" strike="noStrike" kern="1200" baseline="0" dirty="0" err="1">
                <a:solidFill>
                  <a:schemeClr val="tx1"/>
                </a:solidFill>
                <a:latin typeface="+mn-lt"/>
                <a:ea typeface="+mn-ea"/>
                <a:cs typeface="+mn-cs"/>
              </a:rPr>
              <a:t>Arrfelt</a:t>
            </a:r>
            <a:r>
              <a:rPr lang="en-US" sz="1200" b="0" i="0" u="none" strike="noStrike" kern="1200" baseline="0" dirty="0">
                <a:solidFill>
                  <a:schemeClr val="tx1"/>
                </a:solidFill>
                <a:latin typeface="+mn-lt"/>
                <a:ea typeface="+mn-ea"/>
                <a:cs typeface="+mn-cs"/>
              </a:rPr>
              <a:t>, Wiseman, &amp; </a:t>
            </a:r>
            <a:r>
              <a:rPr lang="en-US" sz="1200" b="0" i="0" u="none" strike="noStrike" kern="1200" baseline="0" dirty="0" err="1">
                <a:solidFill>
                  <a:schemeClr val="tx1"/>
                </a:solidFill>
                <a:latin typeface="+mn-lt"/>
                <a:ea typeface="+mn-ea"/>
                <a:cs typeface="+mn-cs"/>
              </a:rPr>
              <a:t>Hult</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Bardolet</a:t>
            </a:r>
            <a:r>
              <a:rPr lang="en-US" sz="1200" b="0" i="0" u="none" strike="noStrike" kern="1200" baseline="0" dirty="0">
                <a:solidFill>
                  <a:schemeClr val="tx1"/>
                </a:solidFill>
                <a:latin typeface="+mn-lt"/>
                <a:ea typeface="+mn-ea"/>
                <a:cs typeface="+mn-cs"/>
              </a:rPr>
              <a:t> et al., 2011)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Sociopolitical forces </a:t>
            </a:r>
            <a:r>
              <a:rPr lang="en-US" sz="1200" b="0" i="0" u="none" strike="noStrike" kern="1200" baseline="0" dirty="0">
                <a:solidFill>
                  <a:schemeClr val="tx1"/>
                </a:solidFill>
                <a:latin typeface="+mn-lt"/>
                <a:ea typeface="+mn-ea"/>
                <a:cs typeface="+mn-cs"/>
              </a:rPr>
              <a:t>within the organization that may influence how managers allocate capital, which can interfere with the success of an allocation strategy (Glaser et al., 2013; Xuan, 2009)</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3</a:t>
            </a:fld>
            <a:endParaRPr lang="en-US"/>
          </a:p>
        </p:txBody>
      </p:sp>
    </p:spTree>
    <p:extLst>
      <p:ext uri="{BB962C8B-B14F-4D97-AF65-F5344CB8AC3E}">
        <p14:creationId xmlns:p14="http://schemas.microsoft.com/office/powerpoint/2010/main" val="69686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b="1" kern="1200" dirty="0">
                <a:solidFill>
                  <a:schemeClr val="tx1"/>
                </a:solidFill>
                <a:effectLst/>
                <a:latin typeface="+mn-lt"/>
                <a:ea typeface="+mn-ea"/>
                <a:cs typeface="+mn-cs"/>
              </a:rPr>
              <a:t>Site SaaS significantly went up for breached sites if the site is large</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40</a:t>
            </a:fld>
            <a:endParaRPr lang="en-US"/>
          </a:p>
        </p:txBody>
      </p:sp>
    </p:spTree>
    <p:extLst>
      <p:ext uri="{BB962C8B-B14F-4D97-AF65-F5344CB8AC3E}">
        <p14:creationId xmlns:p14="http://schemas.microsoft.com/office/powerpoint/2010/main" val="193782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43</a:t>
            </a:fld>
            <a:endParaRPr lang="en-US"/>
          </a:p>
        </p:txBody>
      </p:sp>
    </p:spTree>
    <p:extLst>
      <p:ext uri="{BB962C8B-B14F-4D97-AF65-F5344CB8AC3E}">
        <p14:creationId xmlns:p14="http://schemas.microsoft.com/office/powerpoint/2010/main" val="242083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b="1"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45</a:t>
            </a:fld>
            <a:endParaRPr lang="en-US"/>
          </a:p>
        </p:txBody>
      </p:sp>
    </p:spTree>
    <p:extLst>
      <p:ext uri="{BB962C8B-B14F-4D97-AF65-F5344CB8AC3E}">
        <p14:creationId xmlns:p14="http://schemas.microsoft.com/office/powerpoint/2010/main" val="120712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b="1"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p:txBody>
      </p:sp>
      <p:sp>
        <p:nvSpPr>
          <p:cNvPr id="4" name="Slide Number Placeholder 3"/>
          <p:cNvSpPr>
            <a:spLocks noGrp="1"/>
          </p:cNvSpPr>
          <p:nvPr>
            <p:ph type="sldNum" sz="quarter" idx="5"/>
          </p:nvPr>
        </p:nvSpPr>
        <p:spPr/>
        <p:txBody>
          <a:bodyPr/>
          <a:lstStyle/>
          <a:p>
            <a:fld id="{2D944602-B07C-49D6-8833-9B26EFD82F22}" type="slidenum">
              <a:rPr lang="en-US" smtClean="0"/>
              <a:t>46</a:t>
            </a:fld>
            <a:endParaRPr lang="en-US"/>
          </a:p>
        </p:txBody>
      </p:sp>
    </p:spTree>
    <p:extLst>
      <p:ext uri="{BB962C8B-B14F-4D97-AF65-F5344CB8AC3E}">
        <p14:creationId xmlns:p14="http://schemas.microsoft.com/office/powerpoint/2010/main" val="246868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b="1" kern="1200" dirty="0">
                <a:solidFill>
                  <a:schemeClr val="tx1"/>
                </a:solidFill>
                <a:effectLst/>
                <a:latin typeface="+mn-lt"/>
                <a:ea typeface="+mn-ea"/>
                <a:cs typeface="+mn-cs"/>
              </a:rPr>
              <a:t>Site SaaS significantly went down if the site is a regional headquarter. </a:t>
            </a:r>
          </a:p>
        </p:txBody>
      </p:sp>
      <p:sp>
        <p:nvSpPr>
          <p:cNvPr id="4" name="Slide Number Placeholder 3"/>
          <p:cNvSpPr>
            <a:spLocks noGrp="1"/>
          </p:cNvSpPr>
          <p:nvPr>
            <p:ph type="sldNum" sz="quarter" idx="5"/>
          </p:nvPr>
        </p:nvSpPr>
        <p:spPr/>
        <p:txBody>
          <a:bodyPr/>
          <a:lstStyle/>
          <a:p>
            <a:fld id="{2D944602-B07C-49D6-8833-9B26EFD82F22}" type="slidenum">
              <a:rPr lang="en-US" smtClean="0"/>
              <a:t>47</a:t>
            </a:fld>
            <a:endParaRPr lang="en-US"/>
          </a:p>
        </p:txBody>
      </p:sp>
    </p:spTree>
    <p:extLst>
      <p:ext uri="{BB962C8B-B14F-4D97-AF65-F5344CB8AC3E}">
        <p14:creationId xmlns:p14="http://schemas.microsoft.com/office/powerpoint/2010/main" val="339306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overall firm IT budget, IT employees and SaaS usage did not change. </a:t>
            </a:r>
          </a:p>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412480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security breach, the overall firm IT budget, IT employees and SaaS usage did not change.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security breach, the breached sites on average did not experience any change in site IT budget, IT employees and SaaS availability; but </a:t>
            </a:r>
          </a:p>
          <a:p>
            <a:pPr lvl="1"/>
            <a:r>
              <a:rPr lang="en-US" sz="1200" kern="1200" dirty="0">
                <a:solidFill>
                  <a:schemeClr val="tx1"/>
                </a:solidFill>
                <a:effectLst/>
                <a:latin typeface="+mn-lt"/>
                <a:ea typeface="+mn-ea"/>
                <a:cs typeface="+mn-cs"/>
              </a:rPr>
              <a:t>Site IT budget significantly went up for breached sites if these sites are large, close to the HQ, or in the main industry of the firm;</a:t>
            </a:r>
          </a:p>
          <a:p>
            <a:pPr lvl="1"/>
            <a:r>
              <a:rPr lang="en-US" sz="1200" kern="1200" dirty="0">
                <a:solidFill>
                  <a:schemeClr val="tx1"/>
                </a:solidFill>
                <a:effectLst/>
                <a:latin typeface="+mn-lt"/>
                <a:ea typeface="+mn-ea"/>
                <a:cs typeface="+mn-cs"/>
              </a:rPr>
              <a:t>Site IT employees significantly went up for breached sites if the site is a regional HQ, close to HQ, </a:t>
            </a:r>
          </a:p>
          <a:p>
            <a:pPr lvl="1"/>
            <a:r>
              <a:rPr lang="en-US" sz="1200" kern="1200" dirty="0">
                <a:solidFill>
                  <a:schemeClr val="tx1"/>
                </a:solidFill>
                <a:effectLst/>
                <a:latin typeface="+mn-lt"/>
                <a:ea typeface="+mn-ea"/>
                <a:cs typeface="+mn-cs"/>
              </a:rPr>
              <a:t>Site SaaS significantly went up for breached sites if the site is large</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security breach, the non-breached sites in breached firms on average experienced an increase in site IT budget, and decrease in SaaS availability. Especially, </a:t>
            </a:r>
          </a:p>
          <a:p>
            <a:pPr lvl="1"/>
            <a:r>
              <a:rPr lang="en-US" sz="1200" kern="1200" dirty="0">
                <a:solidFill>
                  <a:schemeClr val="tx1"/>
                </a:solidFill>
                <a:effectLst/>
                <a:latin typeface="+mn-lt"/>
                <a:ea typeface="+mn-ea"/>
                <a:cs typeface="+mn-cs"/>
              </a:rPr>
              <a:t>Site IT budget significantly went up if these sites are regional headquarter, close to the HQ, or in the main industry of the firm;</a:t>
            </a:r>
          </a:p>
          <a:p>
            <a:pPr lvl="1"/>
            <a:r>
              <a:rPr lang="en-US" sz="1200" kern="1200" dirty="0">
                <a:solidFill>
                  <a:schemeClr val="tx1"/>
                </a:solidFill>
                <a:effectLst/>
                <a:latin typeface="+mn-lt"/>
                <a:ea typeface="+mn-ea"/>
                <a:cs typeface="+mn-cs"/>
              </a:rPr>
              <a:t>Site IT employees significantly went up if the site is large, or in the main industry of the firm;</a:t>
            </a:r>
          </a:p>
          <a:p>
            <a:pPr lvl="1"/>
            <a:r>
              <a:rPr lang="en-US" sz="1200" kern="1200" dirty="0">
                <a:solidFill>
                  <a:schemeClr val="tx1"/>
                </a:solidFill>
                <a:effectLst/>
                <a:latin typeface="+mn-lt"/>
                <a:ea typeface="+mn-ea"/>
                <a:cs typeface="+mn-cs"/>
              </a:rPr>
              <a:t>Site SaaS significantly went down if the site is a regional headquarter.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54</a:t>
            </a:fld>
            <a:endParaRPr lang="en-US"/>
          </a:p>
        </p:txBody>
      </p:sp>
    </p:spTree>
    <p:extLst>
      <p:ext uri="{BB962C8B-B14F-4D97-AF65-F5344CB8AC3E}">
        <p14:creationId xmlns:p14="http://schemas.microsoft.com/office/powerpoint/2010/main" val="3971279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Busenbark</a:t>
            </a:r>
            <a:r>
              <a:rPr lang="en-US" dirty="0">
                <a:effectLst/>
              </a:rPr>
              <a:t>, J. R., Wiseman, R. M., </a:t>
            </a:r>
            <a:r>
              <a:rPr lang="en-US" dirty="0" err="1">
                <a:effectLst/>
              </a:rPr>
              <a:t>Arrfelt</a:t>
            </a:r>
            <a:r>
              <a:rPr lang="en-US" dirty="0">
                <a:effectLst/>
              </a:rPr>
              <a:t>, M., and Woo, H. S. 2017. “A Review of the Internal Capital Allocation Literature: Piecing Together the Capital Allocation Puzzle,” </a:t>
            </a:r>
            <a:r>
              <a:rPr lang="en-US" i="1" dirty="0">
                <a:effectLst/>
              </a:rPr>
              <a:t>Journal of Management</a:t>
            </a:r>
            <a:r>
              <a:rPr lang="en-US" dirty="0">
                <a:effectLst/>
              </a:rPr>
              <a:t>.</a:t>
            </a:r>
          </a:p>
          <a:p>
            <a:endParaRPr lang="en-US" dirty="0"/>
          </a:p>
        </p:txBody>
      </p:sp>
      <p:sp>
        <p:nvSpPr>
          <p:cNvPr id="4" name="Slide Number Placeholder 3"/>
          <p:cNvSpPr>
            <a:spLocks noGrp="1"/>
          </p:cNvSpPr>
          <p:nvPr>
            <p:ph type="sldNum" sz="quarter" idx="5"/>
          </p:nvPr>
        </p:nvSpPr>
        <p:spPr/>
        <p:txBody>
          <a:bodyPr/>
          <a:lstStyle/>
          <a:p>
            <a:fld id="{2D944602-B07C-49D6-8833-9B26EFD82F22}" type="slidenum">
              <a:rPr lang="en-US" smtClean="0"/>
              <a:t>56</a:t>
            </a:fld>
            <a:endParaRPr lang="en-US"/>
          </a:p>
        </p:txBody>
      </p:sp>
    </p:spTree>
    <p:extLst>
      <p:ext uri="{BB962C8B-B14F-4D97-AF65-F5344CB8AC3E}">
        <p14:creationId xmlns:p14="http://schemas.microsoft.com/office/powerpoint/2010/main" val="419263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approach</a:t>
            </a:r>
            <a:r>
              <a:rPr lang="en-US" baseline="0" dirty="0"/>
              <a:t> this question from an internal resource allocation perspective.  And ask the question of: </a:t>
            </a:r>
          </a:p>
          <a:p>
            <a:r>
              <a:rPr lang="en-US" baseline="0" dirty="0"/>
              <a:t>By internal IT resource allocation, we mean how IT resources are distributed across member sites of the firm.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63AEC2D-1A8F-4DD8-BE0E-3B11FD08DF11}" type="slidenum">
              <a:rPr lang="en-US" smtClean="0"/>
              <a:t>4</a:t>
            </a:fld>
            <a:endParaRPr lang="en-US"/>
          </a:p>
        </p:txBody>
      </p:sp>
    </p:spTree>
    <p:extLst>
      <p:ext uri="{BB962C8B-B14F-4D97-AF65-F5344CB8AC3E}">
        <p14:creationId xmlns:p14="http://schemas.microsoft.com/office/powerpoint/2010/main" val="74718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5</a:t>
            </a:fld>
            <a:endParaRPr lang="en-US"/>
          </a:p>
        </p:txBody>
      </p:sp>
    </p:spTree>
    <p:extLst>
      <p:ext uri="{BB962C8B-B14F-4D97-AF65-F5344CB8AC3E}">
        <p14:creationId xmlns:p14="http://schemas.microsoft.com/office/powerpoint/2010/main" val="39677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6</a:t>
            </a:fld>
            <a:endParaRPr lang="en-US"/>
          </a:p>
        </p:txBody>
      </p:sp>
    </p:spTree>
    <p:extLst>
      <p:ext uri="{BB962C8B-B14F-4D97-AF65-F5344CB8AC3E}">
        <p14:creationId xmlns:p14="http://schemas.microsoft.com/office/powerpoint/2010/main" val="262335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119349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 Kwon, J., and Johnson, M. E. 2014. “Proactive versus Reactive Security Investments in the Healthcare Sector,” </a:t>
            </a:r>
            <a:r>
              <a:rPr lang="en-US" sz="1200" i="1" kern="1200" dirty="0">
                <a:solidFill>
                  <a:schemeClr val="tx1"/>
                </a:solidFill>
                <a:effectLst/>
                <a:latin typeface="+mn-lt"/>
                <a:ea typeface="+mn-ea"/>
                <a:cs typeface="+mn-cs"/>
              </a:rPr>
              <a:t>MIS Quarterly: Management Information Systems</a:t>
            </a:r>
            <a:r>
              <a:rPr lang="en-US" sz="1200" kern="1200" dirty="0">
                <a:solidFill>
                  <a:schemeClr val="tx1"/>
                </a:solidFill>
                <a:effectLst/>
                <a:latin typeface="+mn-lt"/>
                <a:ea typeface="+mn-ea"/>
                <a:cs typeface="+mn-cs"/>
              </a:rPr>
              <a:t> (38:2), pp. 451–471.</a:t>
            </a:r>
          </a:p>
          <a:p>
            <a:r>
              <a:rPr lang="en-US" sz="1200" b="0" i="1" u="none" strike="noStrike" kern="1200" baseline="0" dirty="0">
                <a:solidFill>
                  <a:schemeClr val="tx1"/>
                </a:solidFill>
                <a:latin typeface="+mn-lt"/>
                <a:ea typeface="+mn-ea"/>
                <a:cs typeface="+mn-cs"/>
              </a:rPr>
              <a:t>1. proactive security investments are associated with lower security failure rates. </a:t>
            </a:r>
          </a:p>
          <a:p>
            <a:r>
              <a:rPr lang="en-US" dirty="0"/>
              <a:t>Reactive: </a:t>
            </a:r>
            <a:r>
              <a:rPr lang="en-US" sz="1200" b="0" i="0" u="none" strike="noStrike" kern="1200" baseline="0" dirty="0">
                <a:solidFill>
                  <a:schemeClr val="tx1"/>
                </a:solidFill>
                <a:latin typeface="+mn-lt"/>
                <a:ea typeface="+mn-ea"/>
                <a:cs typeface="+mn-cs"/>
              </a:rPr>
              <a:t>most organizations simply react to breaches and </a:t>
            </a:r>
            <a:r>
              <a:rPr lang="en-US" sz="1200" b="1" i="0" u="none" strike="noStrike" kern="1200" baseline="0" dirty="0">
                <a:solidFill>
                  <a:schemeClr val="tx1"/>
                </a:solidFill>
                <a:latin typeface="+mn-lt"/>
                <a:ea typeface="+mn-ea"/>
                <a:cs typeface="+mn-cs"/>
              </a:rPr>
              <a:t>end up spending whatever it takes to solve an existing problem or meet regulatory mandates</a:t>
            </a:r>
            <a:r>
              <a:rPr lang="en-US" sz="1200" b="0" i="0" u="none" strike="noStrike" kern="1200" baseline="0" dirty="0">
                <a:solidFill>
                  <a:schemeClr val="tx1"/>
                </a:solidFill>
                <a:latin typeface="+mn-lt"/>
                <a:ea typeface="+mn-ea"/>
                <a:cs typeface="+mn-cs"/>
              </a:rPr>
              <a:t>, rather than undertake a sophisticated economic analysis prior to experiencing a failure. </a:t>
            </a:r>
          </a:p>
          <a:p>
            <a:r>
              <a:rPr lang="en-US" sz="1200" b="0" i="0" u="none" strike="noStrike" kern="1200" baseline="0" dirty="0">
                <a:solidFill>
                  <a:schemeClr val="tx1"/>
                </a:solidFill>
                <a:latin typeface="+mn-lt"/>
                <a:ea typeface="+mn-ea"/>
                <a:cs typeface="+mn-cs"/>
              </a:rPr>
              <a:t>However, the improvement of security processes also </a:t>
            </a:r>
            <a:r>
              <a:rPr lang="en-US" sz="1200" b="1" i="0" u="none" strike="noStrike" kern="1200" baseline="0" dirty="0">
                <a:solidFill>
                  <a:schemeClr val="tx1"/>
                </a:solidFill>
                <a:latin typeface="+mn-lt"/>
                <a:ea typeface="+mn-ea"/>
                <a:cs typeface="+mn-cs"/>
              </a:rPr>
              <a:t>requires knowledge of evolving attackers’ strategies and ever-changing technologies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with the </a:t>
            </a:r>
            <a:r>
              <a:rPr lang="en-US" sz="1200" b="1" i="0" u="none" strike="noStrike" kern="1200" baseline="0" dirty="0">
                <a:solidFill>
                  <a:schemeClr val="tx1"/>
                </a:solidFill>
                <a:latin typeface="+mn-lt"/>
                <a:ea typeface="+mn-ea"/>
                <a:cs typeface="+mn-cs"/>
              </a:rPr>
              <a:t>organizational learning perspective</a:t>
            </a:r>
            <a:r>
              <a:rPr lang="en-US" sz="1200" b="0" i="0" u="none" strike="noStrike" kern="1200" baseline="0" dirty="0">
                <a:solidFill>
                  <a:schemeClr val="tx1"/>
                </a:solidFill>
                <a:latin typeface="+mn-lt"/>
                <a:ea typeface="+mn-ea"/>
                <a:cs typeface="+mn-cs"/>
              </a:rPr>
              <a:t>, we can examine </a:t>
            </a:r>
            <a:r>
              <a:rPr lang="en-US" sz="1200" b="1" i="0" u="none" strike="noStrike" kern="1200" baseline="0" dirty="0">
                <a:solidFill>
                  <a:schemeClr val="tx1"/>
                </a:solidFill>
                <a:latin typeface="+mn-lt"/>
                <a:ea typeface="+mn-ea"/>
                <a:cs typeface="+mn-cs"/>
              </a:rPr>
              <a:t>the impact of investments on security improvement </a:t>
            </a:r>
            <a:r>
              <a:rPr lang="en-US" sz="1200" b="0" i="0" u="none" strike="noStrike" kern="1200" baseline="0" dirty="0">
                <a:solidFill>
                  <a:schemeClr val="tx1"/>
                </a:solidFill>
                <a:latin typeface="+mn-lt"/>
                <a:ea typeface="+mn-ea"/>
                <a:cs typeface="+mn-cs"/>
              </a:rPr>
              <a:t>including unobservable changes in organizational security culture (</a:t>
            </a:r>
            <a:r>
              <a:rPr lang="en-US" sz="1200" b="0" i="0" u="none" strike="noStrike" kern="1200" baseline="0" dirty="0" err="1">
                <a:solidFill>
                  <a:schemeClr val="tx1"/>
                </a:solidFill>
                <a:latin typeface="+mn-lt"/>
                <a:ea typeface="+mn-ea"/>
                <a:cs typeface="+mn-cs"/>
              </a:rPr>
              <a:t>Culnan</a:t>
            </a:r>
            <a:r>
              <a:rPr lang="en-US" sz="1200" b="0" i="0" u="none" strike="noStrike" kern="1200" baseline="0" dirty="0">
                <a:solidFill>
                  <a:schemeClr val="tx1"/>
                </a:solidFill>
                <a:latin typeface="+mn-lt"/>
                <a:ea typeface="+mn-ea"/>
                <a:cs typeface="+mn-cs"/>
              </a:rPr>
              <a:t> et al. 2008; </a:t>
            </a:r>
            <a:r>
              <a:rPr lang="en-US" sz="1200" b="0" i="0" u="none" strike="noStrike" kern="1200" baseline="0" dirty="0" err="1">
                <a:solidFill>
                  <a:schemeClr val="tx1"/>
                </a:solidFill>
                <a:latin typeface="+mn-lt"/>
                <a:ea typeface="+mn-ea"/>
                <a:cs typeface="+mn-cs"/>
              </a:rPr>
              <a:t>Culnan</a:t>
            </a:r>
            <a:r>
              <a:rPr lang="en-US" sz="1200" b="0" i="0" u="none" strike="noStrike" kern="1200" baseline="0" dirty="0">
                <a:solidFill>
                  <a:schemeClr val="tx1"/>
                </a:solidFill>
                <a:latin typeface="+mn-lt"/>
                <a:ea typeface="+mn-ea"/>
                <a:cs typeface="+mn-cs"/>
              </a:rPr>
              <a:t> and Williams 2009).</a:t>
            </a:r>
          </a:p>
          <a:p>
            <a:r>
              <a:rPr lang="en-US" sz="1200" b="0" i="0" u="none" strike="noStrike" kern="1200" baseline="0" dirty="0">
                <a:solidFill>
                  <a:schemeClr val="tx1"/>
                </a:solidFill>
                <a:latin typeface="+mn-lt"/>
                <a:ea typeface="+mn-ea"/>
                <a:cs typeface="+mn-cs"/>
              </a:rPr>
              <a:t>Proactive investments prevent future breaches; reactive does not.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a:t>
            </a:r>
            <a:r>
              <a:rPr lang="en-US" sz="1200" kern="1200" dirty="0">
                <a:solidFill>
                  <a:schemeClr val="tx1"/>
                </a:solidFill>
                <a:effectLst/>
                <a:latin typeface="+mn-lt"/>
                <a:ea typeface="+mn-ea"/>
                <a:cs typeface="+mn-cs"/>
              </a:rPr>
              <a:t>Angst, C. M., Block, E. S., D’Arcy, J., and Kelley, K. 2017. “When Do It Security Investments Matter? Accounting for the Influence of Institutional Factors in the Context of Healthcare Data Breaches,” </a:t>
            </a:r>
            <a:r>
              <a:rPr lang="en-US" sz="1200" i="1" kern="1200" dirty="0">
                <a:solidFill>
                  <a:schemeClr val="tx1"/>
                </a:solidFill>
                <a:effectLst/>
                <a:latin typeface="+mn-lt"/>
                <a:ea typeface="+mn-ea"/>
                <a:cs typeface="+mn-cs"/>
              </a:rPr>
              <a:t>MIS Quarterly</a:t>
            </a:r>
            <a:r>
              <a:rPr lang="en-US" sz="1200" kern="1200" dirty="0">
                <a:solidFill>
                  <a:schemeClr val="tx1"/>
                </a:solidFill>
                <a:effectLst/>
                <a:latin typeface="+mn-lt"/>
                <a:ea typeface="+mn-ea"/>
                <a:cs typeface="+mn-cs"/>
              </a:rPr>
              <a:t> (41:3), pp. 893–916.</a:t>
            </a:r>
          </a:p>
          <a:p>
            <a:r>
              <a:rPr lang="en-US" sz="1200" b="0" i="0" u="none" strike="noStrike" kern="1200" baseline="0" dirty="0">
                <a:solidFill>
                  <a:schemeClr val="tx1"/>
                </a:solidFill>
                <a:latin typeface="+mn-lt"/>
                <a:ea typeface="+mn-ea"/>
                <a:cs typeface="+mn-cs"/>
              </a:rPr>
              <a:t>2. Neo-institutional theory2 (hereafter institutional theory) distinguishes between </a:t>
            </a:r>
            <a:r>
              <a:rPr lang="en-US" sz="1200" b="0" i="1" u="none" strike="noStrike" kern="1200" baseline="0" dirty="0">
                <a:solidFill>
                  <a:schemeClr val="tx1"/>
                </a:solidFill>
                <a:latin typeface="+mn-lt"/>
                <a:ea typeface="+mn-ea"/>
                <a:cs typeface="+mn-cs"/>
              </a:rPr>
              <a:t>symbolic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substantive </a:t>
            </a:r>
            <a:r>
              <a:rPr lang="en-US" sz="1200" b="0" i="0" u="none" strike="noStrike" kern="1200" baseline="0" dirty="0">
                <a:solidFill>
                  <a:schemeClr val="tx1"/>
                </a:solidFill>
                <a:latin typeface="+mn-lt"/>
                <a:ea typeface="+mn-ea"/>
                <a:cs typeface="+mn-cs"/>
              </a:rPr>
              <a:t>adoption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Symbolic: superficial window dressing. is intended to enhance a firm’s external validation or legitimacy rather than achieve a specific technical benefit.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Substantive adoption represents one extreme, where signals are accurate representations of adopted practices and are tightly integrated with the organization’s core operations.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Smaller, older, hospitals in smaller health systems , for profit, faith based hospitals </a:t>
            </a:r>
            <a:r>
              <a:rPr lang="en-US" sz="1200" b="0" i="0" u="none" strike="noStrike" kern="1200" baseline="0" dirty="0">
                <a:solidFill>
                  <a:schemeClr val="tx1"/>
                </a:solidFill>
                <a:latin typeface="+mn-lt"/>
                <a:ea typeface="+mn-ea"/>
                <a:cs typeface="+mn-cs"/>
                <a:sym typeface="Wingdings" panose="05000000000000000000" pitchFamily="2" charset="2"/>
              </a:rPr>
              <a:t> symbolic  does not reduce breach likelihood. </a:t>
            </a:r>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a:t>
            </a:r>
            <a:r>
              <a:rPr lang="en-US" dirty="0" err="1">
                <a:effectLst/>
              </a:rPr>
              <a:t>Kamiya</a:t>
            </a:r>
            <a:r>
              <a:rPr lang="en-US" dirty="0">
                <a:effectLst/>
              </a:rPr>
              <a:t>, S., Kang, J.-K., Kim, J., </a:t>
            </a:r>
            <a:r>
              <a:rPr lang="en-US" dirty="0" err="1">
                <a:effectLst/>
              </a:rPr>
              <a:t>Milidonis</a:t>
            </a:r>
            <a:r>
              <a:rPr lang="en-US" dirty="0">
                <a:effectLst/>
              </a:rPr>
              <a:t>, A., and </a:t>
            </a:r>
            <a:r>
              <a:rPr lang="en-US" dirty="0" err="1">
                <a:effectLst/>
              </a:rPr>
              <a:t>Stulz</a:t>
            </a:r>
            <a:r>
              <a:rPr lang="en-US" dirty="0">
                <a:effectLst/>
              </a:rPr>
              <a:t>, R. 2018. “What Is the Impact of Successful Cyberattacks on Target Firms?,” Cambridge, MA, 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cyberattacks cause firms to reassess the risks that they are exposed to </a:t>
            </a:r>
            <a:r>
              <a:rPr lang="en-US" dirty="0"/>
              <a:t>and their consequences, so that they have real effects on firm policies even when targets are not financially constrained. Cyberattacks are </a:t>
            </a:r>
            <a:r>
              <a:rPr lang="en-US" b="1" dirty="0"/>
              <a:t>more likely to occur at more visible firms, firms with more intangible assets, and firms with less board attention to risk management</a:t>
            </a:r>
            <a:r>
              <a:rPr lang="en-US" dirty="0"/>
              <a:t>. Attacks where personal financial information is appropriated are associated with a </a:t>
            </a:r>
            <a:r>
              <a:rPr lang="en-US" b="1" dirty="0"/>
              <a:t>negative stock-market reaction</a:t>
            </a:r>
            <a:r>
              <a:rPr lang="en-US" dirty="0"/>
              <a:t>, a </a:t>
            </a:r>
            <a:r>
              <a:rPr lang="en-US" b="1" dirty="0"/>
              <a:t>decrease in sales growth for large firms and retail firms</a:t>
            </a:r>
            <a:r>
              <a:rPr lang="en-US" dirty="0"/>
              <a:t>, an </a:t>
            </a:r>
            <a:r>
              <a:rPr lang="en-US" b="1" dirty="0"/>
              <a:t>increase in leverage</a:t>
            </a:r>
            <a:r>
              <a:rPr lang="en-US" dirty="0"/>
              <a:t>, a </a:t>
            </a:r>
            <a:r>
              <a:rPr lang="en-US" b="1" dirty="0"/>
              <a:t>deterioration in financial health</a:t>
            </a:r>
            <a:r>
              <a:rPr lang="en-US" dirty="0"/>
              <a:t>, and a </a:t>
            </a:r>
            <a:r>
              <a:rPr lang="en-US" b="1" dirty="0"/>
              <a:t>decrease in investment in the short run</a:t>
            </a:r>
            <a:r>
              <a:rPr lang="en-US" dirty="0"/>
              <a:t>. Firms further respond to cyberattacks by reducing CEO bonuses and risk-taking incentives and by strengthening their risk management.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a:t>
            </a:r>
            <a:r>
              <a:rPr lang="en-US" dirty="0">
                <a:effectLst/>
              </a:rPr>
              <a:t>Wang, T., Kannan, K. N., and Ulmer, J. R. 2013. “The Association between the Disclosure and the Realization of Information Security Risk Factors,” </a:t>
            </a:r>
            <a:r>
              <a:rPr lang="en-US" i="1" dirty="0">
                <a:effectLst/>
              </a:rPr>
              <a:t>Information Systems Research</a:t>
            </a:r>
            <a:r>
              <a:rPr lang="en-US" dirty="0">
                <a:effectLst/>
              </a:rPr>
              <a:t> (24:2), pp. 201–218.</a:t>
            </a:r>
          </a:p>
          <a:p>
            <a:r>
              <a:rPr lang="en-US" sz="1200" b="0" i="0" kern="1200" dirty="0">
                <a:solidFill>
                  <a:schemeClr val="tx1"/>
                </a:solidFill>
                <a:effectLst/>
                <a:latin typeface="+mn-lt"/>
                <a:ea typeface="+mn-ea"/>
                <a:cs typeface="+mn-cs"/>
              </a:rPr>
              <a:t>Study disclosure of information security risk factors in public filings such as 10-K reports on occurrence of future security breaches</a:t>
            </a:r>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8</a:t>
            </a:fld>
            <a:endParaRPr lang="en-US"/>
          </a:p>
        </p:txBody>
      </p:sp>
    </p:spTree>
    <p:extLst>
      <p:ext uri="{BB962C8B-B14F-4D97-AF65-F5344CB8AC3E}">
        <p14:creationId xmlns:p14="http://schemas.microsoft.com/office/powerpoint/2010/main" val="158919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proactive investments are more cost effective in healthcare security than reactive investments. Due to (1) lower chance of breach (2) much lower breached records – so much more effective at preventing personal records breach. </a:t>
            </a:r>
          </a:p>
          <a:p>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Cavusoglu, H., Mishra, B., and Raghunathan, S. 2004. “The Effect of Internet Security Breach Announcements on Market Value: Capital Market Reactions for Breached Firms and Internet Security Developers,” </a:t>
            </a:r>
            <a:r>
              <a:rPr lang="en-US" i="1" dirty="0">
                <a:effectLst/>
              </a:rPr>
              <a:t>International Journal of Electronic Commerce</a:t>
            </a:r>
            <a:r>
              <a:rPr lang="en-US" dirty="0">
                <a:effectLst/>
              </a:rPr>
              <a:t> (9:1), pp. 69–104.</a:t>
            </a:r>
          </a:p>
          <a:p>
            <a:endParaRPr lang="en-US" dirty="0"/>
          </a:p>
          <a:p>
            <a:r>
              <a:rPr lang="en-US" dirty="0"/>
              <a:t>&gt;&gt; </a:t>
            </a:r>
            <a:r>
              <a:rPr lang="en-US" dirty="0" err="1"/>
              <a:t>Kamiya</a:t>
            </a:r>
            <a:r>
              <a:rPr lang="en-US" dirty="0"/>
              <a:t> et al 2018</a:t>
            </a:r>
          </a:p>
          <a:p>
            <a:pPr marL="171450" indent="-171450">
              <a:buFont typeface="Arial" panose="020B0604020202020204" pitchFamily="34" charset="0"/>
              <a:buChar char="•"/>
            </a:pPr>
            <a:r>
              <a:rPr lang="en-US" b="0" dirty="0"/>
              <a:t>negative stock-market reaction</a:t>
            </a:r>
          </a:p>
          <a:p>
            <a:pPr marL="171450" indent="-171450">
              <a:buFont typeface="Arial" panose="020B0604020202020204" pitchFamily="34" charset="0"/>
              <a:buChar char="•"/>
            </a:pPr>
            <a:r>
              <a:rPr lang="en-US" b="0" dirty="0"/>
              <a:t>decrease in sales growth for large firms and retail firms</a:t>
            </a:r>
          </a:p>
          <a:p>
            <a:pPr marL="171450" indent="-171450">
              <a:buFont typeface="Arial" panose="020B0604020202020204" pitchFamily="34" charset="0"/>
              <a:buChar char="•"/>
            </a:pPr>
            <a:r>
              <a:rPr lang="en-US" b="0" dirty="0"/>
              <a:t>increase in leverage </a:t>
            </a:r>
          </a:p>
          <a:p>
            <a:pPr marL="171450" indent="-171450">
              <a:buFont typeface="Arial" panose="020B0604020202020204" pitchFamily="34" charset="0"/>
              <a:buChar char="•"/>
            </a:pPr>
            <a:r>
              <a:rPr lang="en-US" b="0" dirty="0"/>
              <a:t>deterioration in financial health</a:t>
            </a:r>
          </a:p>
          <a:p>
            <a:pPr marL="171450" indent="-171450">
              <a:buFont typeface="Arial" panose="020B0604020202020204" pitchFamily="34" charset="0"/>
              <a:buChar char="•"/>
            </a:pPr>
            <a:r>
              <a:rPr lang="en-US" b="0" dirty="0"/>
              <a:t>decrease in investment in the short run</a:t>
            </a:r>
          </a:p>
        </p:txBody>
      </p:sp>
      <p:sp>
        <p:nvSpPr>
          <p:cNvPr id="4" name="Slide Number Placeholder 3"/>
          <p:cNvSpPr>
            <a:spLocks noGrp="1"/>
          </p:cNvSpPr>
          <p:nvPr>
            <p:ph type="sldNum" sz="quarter" idx="10"/>
          </p:nvPr>
        </p:nvSpPr>
        <p:spPr/>
        <p:txBody>
          <a:bodyPr/>
          <a:lstStyle/>
          <a:p>
            <a:fld id="{963AEC2D-1A8F-4DD8-BE0E-3B11FD08DF11}" type="slidenum">
              <a:rPr lang="en-US" smtClean="0"/>
              <a:t>9</a:t>
            </a:fld>
            <a:endParaRPr lang="en-US"/>
          </a:p>
        </p:txBody>
      </p:sp>
    </p:spTree>
    <p:extLst>
      <p:ext uri="{BB962C8B-B14F-4D97-AF65-F5344CB8AC3E}">
        <p14:creationId xmlns:p14="http://schemas.microsoft.com/office/powerpoint/2010/main" val="48272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AEC2D-1A8F-4DD8-BE0E-3B11FD08DF11}" type="slidenum">
              <a:rPr lang="en-US" smtClean="0"/>
              <a:t>10</a:t>
            </a:fld>
            <a:endParaRPr lang="en-US"/>
          </a:p>
        </p:txBody>
      </p:sp>
    </p:spTree>
    <p:extLst>
      <p:ext uri="{BB962C8B-B14F-4D97-AF65-F5344CB8AC3E}">
        <p14:creationId xmlns:p14="http://schemas.microsoft.com/office/powerpoint/2010/main" val="3375357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clock_blue">
            <a:extLst>
              <a:ext uri="{FF2B5EF4-FFF2-40B4-BE49-F238E27FC236}">
                <a16:creationId xmlns:a16="http://schemas.microsoft.com/office/drawing/2014/main" id="{66C12388-CBC0-41F7-99B4-5C8CD61A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6" y="3654427"/>
            <a:ext cx="18954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ooter_b">
            <a:extLst>
              <a:ext uri="{FF2B5EF4-FFF2-40B4-BE49-F238E27FC236}">
                <a16:creationId xmlns:a16="http://schemas.microsoft.com/office/drawing/2014/main" id="{B06DFE0C-C4B0-4369-8C6F-CCDA1C902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eader_dreamers.jpg">
            <a:extLst>
              <a:ext uri="{FF2B5EF4-FFF2-40B4-BE49-F238E27FC236}">
                <a16:creationId xmlns:a16="http://schemas.microsoft.com/office/drawing/2014/main" id="{FC97DF72-EFD9-4F00-92E9-AC7EB8A0E2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mirzaali\My Documents\FCBE\Web\PPT Templates\fcbeSlideFooter-1.jpg">
            <a:extLst>
              <a:ext uri="{FF2B5EF4-FFF2-40B4-BE49-F238E27FC236}">
                <a16:creationId xmlns:a16="http://schemas.microsoft.com/office/drawing/2014/main" id="{6C399181-1640-446B-9AA0-B700E4242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3" name="Rectangle 5"/>
          <p:cNvSpPr>
            <a:spLocks noGrp="1" noChangeArrowheads="1"/>
          </p:cNvSpPr>
          <p:nvPr>
            <p:ph type="ctrTitle"/>
          </p:nvPr>
        </p:nvSpPr>
        <p:spPr>
          <a:xfrm>
            <a:off x="685800" y="2130427"/>
            <a:ext cx="7772400" cy="1470025"/>
          </a:xfrm>
        </p:spPr>
        <p:txBody>
          <a:bodyPr/>
          <a:lstStyle>
            <a:lvl1pPr algn="ctr">
              <a:defRPr/>
            </a:lvl1pPr>
          </a:lstStyle>
          <a:p>
            <a:r>
              <a:rPr lang="en-US"/>
              <a:t>Click to edit Master title style</a:t>
            </a:r>
          </a:p>
        </p:txBody>
      </p:sp>
      <p:sp>
        <p:nvSpPr>
          <p:cNvPr id="1271814"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Date Placeholder 9">
            <a:extLst>
              <a:ext uri="{FF2B5EF4-FFF2-40B4-BE49-F238E27FC236}">
                <a16:creationId xmlns:a16="http://schemas.microsoft.com/office/drawing/2014/main" id="{95DD9AAF-AA57-4A0C-82CF-A3FB40121E78}"/>
              </a:ext>
            </a:extLst>
          </p:cNvPr>
          <p:cNvSpPr>
            <a:spLocks noGrp="1"/>
          </p:cNvSpPr>
          <p:nvPr>
            <p:ph type="dt" sz="half" idx="10"/>
          </p:nvPr>
        </p:nvSpPr>
        <p:spPr/>
        <p:txBody>
          <a:bodyPr/>
          <a:lstStyle>
            <a:lvl1pPr>
              <a:defRPr/>
            </a:lvl1pPr>
          </a:lstStyle>
          <a:p>
            <a:pPr>
              <a:defRPr/>
            </a:pPr>
            <a:fld id="{5F5166F8-DFA4-4212-8956-6E63AB1B5660}" type="datetimeFigureOut">
              <a:rPr lang="en-US"/>
              <a:pPr>
                <a:defRPr/>
              </a:pPr>
              <a:t>1/4/2020</a:t>
            </a:fld>
            <a:endParaRPr lang="en-US"/>
          </a:p>
        </p:txBody>
      </p:sp>
      <p:sp>
        <p:nvSpPr>
          <p:cNvPr id="9" name="Slide Number Placeholder 12">
            <a:extLst>
              <a:ext uri="{FF2B5EF4-FFF2-40B4-BE49-F238E27FC236}">
                <a16:creationId xmlns:a16="http://schemas.microsoft.com/office/drawing/2014/main" id="{E2269576-1C1A-4884-9D11-7C8098065ED6}"/>
              </a:ext>
            </a:extLst>
          </p:cNvPr>
          <p:cNvSpPr>
            <a:spLocks noGrp="1"/>
          </p:cNvSpPr>
          <p:nvPr>
            <p:ph type="sldNum" sz="quarter" idx="11"/>
          </p:nvPr>
        </p:nvSpPr>
        <p:spPr/>
        <p:txBody>
          <a:bodyPr/>
          <a:lstStyle>
            <a:lvl1pPr>
              <a:defRPr/>
            </a:lvl1pPr>
          </a:lstStyle>
          <a:p>
            <a:fld id="{6BDCBD41-5F46-44A8-B083-FCBAEB7E60D5}" type="slidenum">
              <a:rPr lang="en-US" altLang="en-US"/>
              <a:pPr/>
              <a:t>‹#›</a:t>
            </a:fld>
            <a:endParaRPr lang="en-US" altLang="en-US"/>
          </a:p>
        </p:txBody>
      </p:sp>
      <p:sp>
        <p:nvSpPr>
          <p:cNvPr id="10" name="Footer Placeholder 13">
            <a:extLst>
              <a:ext uri="{FF2B5EF4-FFF2-40B4-BE49-F238E27FC236}">
                <a16:creationId xmlns:a16="http://schemas.microsoft.com/office/drawing/2014/main" id="{71049FE1-639B-4AA8-B0CE-8F3605CB1ED7}"/>
              </a:ext>
            </a:extLst>
          </p:cNvPr>
          <p:cNvSpPr>
            <a:spLocks noGrp="1"/>
          </p:cNvSpPr>
          <p:nvPr>
            <p:ph type="ftr" sz="quarter" idx="12"/>
          </p:nvPr>
        </p:nvSpPr>
        <p:spPr/>
        <p:txBody>
          <a:bodyPr/>
          <a:lstStyle>
            <a:lvl1pPr>
              <a:defRPr b="1">
                <a:solidFill>
                  <a:schemeClr val="bg1"/>
                </a:solidFill>
              </a:defRPr>
            </a:lvl1pPr>
          </a:lstStyle>
          <a:p>
            <a:pPr>
              <a:defRPr/>
            </a:pPr>
            <a:endParaRPr lang="en-US"/>
          </a:p>
        </p:txBody>
      </p:sp>
    </p:spTree>
    <p:extLst>
      <p:ext uri="{BB962C8B-B14F-4D97-AF65-F5344CB8AC3E}">
        <p14:creationId xmlns:p14="http://schemas.microsoft.com/office/powerpoint/2010/main" val="355720835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04DC83F6-7C1B-46B7-9216-F9A44E9D50DA}"/>
              </a:ext>
            </a:extLst>
          </p:cNvPr>
          <p:cNvSpPr>
            <a:spLocks noGrp="1"/>
          </p:cNvSpPr>
          <p:nvPr>
            <p:ph type="dt" sz="half" idx="10"/>
          </p:nvPr>
        </p:nvSpPr>
        <p:spPr/>
        <p:txBody>
          <a:bodyPr/>
          <a:lstStyle>
            <a:lvl1pPr>
              <a:defRPr/>
            </a:lvl1pPr>
          </a:lstStyle>
          <a:p>
            <a:pPr>
              <a:defRPr/>
            </a:pPr>
            <a:fld id="{B0FECF84-3174-4D2E-A419-A5E58E67EE05}" type="datetimeFigureOut">
              <a:rPr lang="en-US"/>
              <a:pPr>
                <a:defRPr/>
              </a:pPr>
              <a:t>1/4/2020</a:t>
            </a:fld>
            <a:endParaRPr lang="en-US"/>
          </a:p>
        </p:txBody>
      </p:sp>
      <p:sp>
        <p:nvSpPr>
          <p:cNvPr id="5" name="Footer Placeholder 8">
            <a:extLst>
              <a:ext uri="{FF2B5EF4-FFF2-40B4-BE49-F238E27FC236}">
                <a16:creationId xmlns:a16="http://schemas.microsoft.com/office/drawing/2014/main" id="{128660E3-804F-44D0-BDB3-9DEAF8BB7E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id="{711293F7-948F-4123-AB0A-BAD42A1D1EE4}"/>
              </a:ext>
            </a:extLst>
          </p:cNvPr>
          <p:cNvSpPr>
            <a:spLocks noGrp="1"/>
          </p:cNvSpPr>
          <p:nvPr>
            <p:ph type="sldNum" sz="quarter" idx="12"/>
          </p:nvPr>
        </p:nvSpPr>
        <p:spPr/>
        <p:txBody>
          <a:bodyPr/>
          <a:lstStyle>
            <a:lvl1pPr>
              <a:defRPr/>
            </a:lvl1pPr>
          </a:lstStyle>
          <a:p>
            <a:fld id="{5F775D53-3BB5-4FE9-A71B-94CFFF6A6AB2}" type="slidenum">
              <a:rPr lang="en-US" altLang="en-US"/>
              <a:pPr/>
              <a:t>‹#›</a:t>
            </a:fld>
            <a:endParaRPr lang="en-US" altLang="en-US"/>
          </a:p>
        </p:txBody>
      </p:sp>
    </p:spTree>
    <p:extLst>
      <p:ext uri="{BB962C8B-B14F-4D97-AF65-F5344CB8AC3E}">
        <p14:creationId xmlns:p14="http://schemas.microsoft.com/office/powerpoint/2010/main" val="261855797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0"/>
            <a:ext cx="2286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0"/>
            <a:ext cx="6705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E4487932-DF4C-47EB-8C5F-D512060A850A}"/>
              </a:ext>
            </a:extLst>
          </p:cNvPr>
          <p:cNvSpPr>
            <a:spLocks noGrp="1"/>
          </p:cNvSpPr>
          <p:nvPr>
            <p:ph type="dt" sz="half" idx="10"/>
          </p:nvPr>
        </p:nvSpPr>
        <p:spPr/>
        <p:txBody>
          <a:bodyPr/>
          <a:lstStyle>
            <a:lvl1pPr>
              <a:defRPr/>
            </a:lvl1pPr>
          </a:lstStyle>
          <a:p>
            <a:pPr>
              <a:defRPr/>
            </a:pPr>
            <a:fld id="{2BEC9387-45CE-4292-9DC1-DC3A864C657E}" type="datetimeFigureOut">
              <a:rPr lang="en-US"/>
              <a:pPr>
                <a:defRPr/>
              </a:pPr>
              <a:t>1/4/2020</a:t>
            </a:fld>
            <a:endParaRPr lang="en-US"/>
          </a:p>
        </p:txBody>
      </p:sp>
      <p:sp>
        <p:nvSpPr>
          <p:cNvPr id="5" name="Footer Placeholder 8">
            <a:extLst>
              <a:ext uri="{FF2B5EF4-FFF2-40B4-BE49-F238E27FC236}">
                <a16:creationId xmlns:a16="http://schemas.microsoft.com/office/drawing/2014/main" id="{953D4736-D8F6-408B-80F9-EFF5A484CC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id="{0F7BB3C2-DD51-4861-B7FE-F32581DE398F}"/>
              </a:ext>
            </a:extLst>
          </p:cNvPr>
          <p:cNvSpPr>
            <a:spLocks noGrp="1"/>
          </p:cNvSpPr>
          <p:nvPr>
            <p:ph type="sldNum" sz="quarter" idx="12"/>
          </p:nvPr>
        </p:nvSpPr>
        <p:spPr/>
        <p:txBody>
          <a:bodyPr/>
          <a:lstStyle>
            <a:lvl1pPr>
              <a:defRPr/>
            </a:lvl1pPr>
          </a:lstStyle>
          <a:p>
            <a:fld id="{1F089AE7-BCBB-4010-9936-800DD9E6B173}" type="slidenum">
              <a:rPr lang="en-US" altLang="en-US"/>
              <a:pPr/>
              <a:t>‹#›</a:t>
            </a:fld>
            <a:endParaRPr lang="en-US" altLang="en-US"/>
          </a:p>
        </p:txBody>
      </p:sp>
    </p:spTree>
    <p:extLst>
      <p:ext uri="{BB962C8B-B14F-4D97-AF65-F5344CB8AC3E}">
        <p14:creationId xmlns:p14="http://schemas.microsoft.com/office/powerpoint/2010/main" val="97502839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04CD46D6-7560-4777-9F1F-DEB7748425E5}"/>
              </a:ext>
            </a:extLst>
          </p:cNvPr>
          <p:cNvSpPr>
            <a:spLocks noGrp="1"/>
          </p:cNvSpPr>
          <p:nvPr>
            <p:ph type="dt" sz="half" idx="10"/>
          </p:nvPr>
        </p:nvSpPr>
        <p:spPr/>
        <p:txBody>
          <a:bodyPr/>
          <a:lstStyle>
            <a:lvl1pPr>
              <a:defRPr/>
            </a:lvl1pPr>
          </a:lstStyle>
          <a:p>
            <a:pPr>
              <a:defRPr/>
            </a:pPr>
            <a:fld id="{FBEFBBD8-669E-47CE-8D6E-EBE20CAD2B8C}" type="datetimeFigureOut">
              <a:rPr lang="en-US"/>
              <a:pPr>
                <a:defRPr/>
              </a:pPr>
              <a:t>1/4/2020</a:t>
            </a:fld>
            <a:endParaRPr lang="en-US"/>
          </a:p>
        </p:txBody>
      </p:sp>
      <p:sp>
        <p:nvSpPr>
          <p:cNvPr id="5" name="Footer Placeholder 8">
            <a:extLst>
              <a:ext uri="{FF2B5EF4-FFF2-40B4-BE49-F238E27FC236}">
                <a16:creationId xmlns:a16="http://schemas.microsoft.com/office/drawing/2014/main" id="{7A34B0B0-7FB5-4DFB-9F6D-990A5C7A60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id="{90998051-47A1-4263-B185-25883056D196}"/>
              </a:ext>
            </a:extLst>
          </p:cNvPr>
          <p:cNvSpPr>
            <a:spLocks noGrp="1"/>
          </p:cNvSpPr>
          <p:nvPr>
            <p:ph type="sldNum" sz="quarter" idx="12"/>
          </p:nvPr>
        </p:nvSpPr>
        <p:spPr/>
        <p:txBody>
          <a:bodyPr/>
          <a:lstStyle>
            <a:lvl1pPr>
              <a:defRPr/>
            </a:lvl1pPr>
          </a:lstStyle>
          <a:p>
            <a:fld id="{6EAC81F2-56B0-496D-910E-2BBC2FC43EFC}" type="slidenum">
              <a:rPr lang="en-US" altLang="en-US"/>
              <a:pPr/>
              <a:t>‹#›</a:t>
            </a:fld>
            <a:endParaRPr lang="en-US" altLang="en-US"/>
          </a:p>
        </p:txBody>
      </p:sp>
    </p:spTree>
    <p:extLst>
      <p:ext uri="{BB962C8B-B14F-4D97-AF65-F5344CB8AC3E}">
        <p14:creationId xmlns:p14="http://schemas.microsoft.com/office/powerpoint/2010/main" val="400637497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7">
            <a:extLst>
              <a:ext uri="{FF2B5EF4-FFF2-40B4-BE49-F238E27FC236}">
                <a16:creationId xmlns:a16="http://schemas.microsoft.com/office/drawing/2014/main" id="{AC34F94E-9A93-411E-B387-C46C7D8BB5E0}"/>
              </a:ext>
            </a:extLst>
          </p:cNvPr>
          <p:cNvSpPr>
            <a:spLocks noGrp="1"/>
          </p:cNvSpPr>
          <p:nvPr>
            <p:ph type="dt" sz="half" idx="10"/>
          </p:nvPr>
        </p:nvSpPr>
        <p:spPr/>
        <p:txBody>
          <a:bodyPr/>
          <a:lstStyle>
            <a:lvl1pPr>
              <a:defRPr/>
            </a:lvl1pPr>
          </a:lstStyle>
          <a:p>
            <a:pPr>
              <a:defRPr/>
            </a:pPr>
            <a:fld id="{E6989536-29A1-444E-B18E-A95DAA50A2F7}" type="datetimeFigureOut">
              <a:rPr lang="en-US"/>
              <a:pPr>
                <a:defRPr/>
              </a:pPr>
              <a:t>1/4/2020</a:t>
            </a:fld>
            <a:endParaRPr lang="en-US"/>
          </a:p>
        </p:txBody>
      </p:sp>
      <p:sp>
        <p:nvSpPr>
          <p:cNvPr id="5" name="Footer Placeholder 8">
            <a:extLst>
              <a:ext uri="{FF2B5EF4-FFF2-40B4-BE49-F238E27FC236}">
                <a16:creationId xmlns:a16="http://schemas.microsoft.com/office/drawing/2014/main" id="{7D3903D4-1BCF-4929-8233-758DC68371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id="{8F7AA6F0-2FAC-4580-B2A3-B42D7E123E80}"/>
              </a:ext>
            </a:extLst>
          </p:cNvPr>
          <p:cNvSpPr>
            <a:spLocks noGrp="1"/>
          </p:cNvSpPr>
          <p:nvPr>
            <p:ph type="sldNum" sz="quarter" idx="12"/>
          </p:nvPr>
        </p:nvSpPr>
        <p:spPr/>
        <p:txBody>
          <a:bodyPr/>
          <a:lstStyle>
            <a:lvl1pPr>
              <a:defRPr/>
            </a:lvl1pPr>
          </a:lstStyle>
          <a:p>
            <a:fld id="{FFEA16DE-2546-455F-A397-47A19A246E6C}" type="slidenum">
              <a:rPr lang="en-US" altLang="en-US"/>
              <a:pPr/>
              <a:t>‹#›</a:t>
            </a:fld>
            <a:endParaRPr lang="en-US" altLang="en-US"/>
          </a:p>
        </p:txBody>
      </p:sp>
    </p:spTree>
    <p:extLst>
      <p:ext uri="{BB962C8B-B14F-4D97-AF65-F5344CB8AC3E}">
        <p14:creationId xmlns:p14="http://schemas.microsoft.com/office/powerpoint/2010/main" val="334443091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752600"/>
            <a:ext cx="4267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752600"/>
            <a:ext cx="4267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258FC797-153F-4CCD-B898-2C03114F9E51}"/>
              </a:ext>
            </a:extLst>
          </p:cNvPr>
          <p:cNvSpPr>
            <a:spLocks noGrp="1"/>
          </p:cNvSpPr>
          <p:nvPr>
            <p:ph type="dt" sz="half" idx="10"/>
          </p:nvPr>
        </p:nvSpPr>
        <p:spPr/>
        <p:txBody>
          <a:bodyPr/>
          <a:lstStyle>
            <a:lvl1pPr>
              <a:defRPr/>
            </a:lvl1pPr>
          </a:lstStyle>
          <a:p>
            <a:pPr>
              <a:defRPr/>
            </a:pPr>
            <a:fld id="{F26465A9-7E09-45C1-A4A7-841BBCD9EB80}" type="datetimeFigureOut">
              <a:rPr lang="en-US"/>
              <a:pPr>
                <a:defRPr/>
              </a:pPr>
              <a:t>1/4/2020</a:t>
            </a:fld>
            <a:endParaRPr lang="en-US"/>
          </a:p>
        </p:txBody>
      </p:sp>
      <p:sp>
        <p:nvSpPr>
          <p:cNvPr id="6" name="Footer Placeholder 8">
            <a:extLst>
              <a:ext uri="{FF2B5EF4-FFF2-40B4-BE49-F238E27FC236}">
                <a16:creationId xmlns:a16="http://schemas.microsoft.com/office/drawing/2014/main" id="{E2EEC759-F6E7-4E61-81CE-3F17EBC1F0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7D157907-A4CE-4C79-AEC1-317E9073A071}"/>
              </a:ext>
            </a:extLst>
          </p:cNvPr>
          <p:cNvSpPr>
            <a:spLocks noGrp="1"/>
          </p:cNvSpPr>
          <p:nvPr>
            <p:ph type="sldNum" sz="quarter" idx="12"/>
          </p:nvPr>
        </p:nvSpPr>
        <p:spPr/>
        <p:txBody>
          <a:bodyPr/>
          <a:lstStyle>
            <a:lvl1pPr>
              <a:defRPr/>
            </a:lvl1pPr>
          </a:lstStyle>
          <a:p>
            <a:fld id="{FBC18CDA-F7A0-4C30-97D0-6615AD10EA32}" type="slidenum">
              <a:rPr lang="en-US" altLang="en-US"/>
              <a:pPr/>
              <a:t>‹#›</a:t>
            </a:fld>
            <a:endParaRPr lang="en-US" altLang="en-US"/>
          </a:p>
        </p:txBody>
      </p:sp>
    </p:spTree>
    <p:extLst>
      <p:ext uri="{BB962C8B-B14F-4D97-AF65-F5344CB8AC3E}">
        <p14:creationId xmlns:p14="http://schemas.microsoft.com/office/powerpoint/2010/main" val="1081500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400747D7-3ACB-4635-9974-2EF987AB49FE}"/>
              </a:ext>
            </a:extLst>
          </p:cNvPr>
          <p:cNvSpPr>
            <a:spLocks noGrp="1"/>
          </p:cNvSpPr>
          <p:nvPr>
            <p:ph type="dt" sz="half" idx="10"/>
          </p:nvPr>
        </p:nvSpPr>
        <p:spPr/>
        <p:txBody>
          <a:bodyPr/>
          <a:lstStyle>
            <a:lvl1pPr>
              <a:defRPr/>
            </a:lvl1pPr>
          </a:lstStyle>
          <a:p>
            <a:pPr>
              <a:defRPr/>
            </a:pPr>
            <a:fld id="{2871EDD8-3921-431F-A08B-E5D00375CDC1}" type="datetimeFigureOut">
              <a:rPr lang="en-US"/>
              <a:pPr>
                <a:defRPr/>
              </a:pPr>
              <a:t>1/4/2020</a:t>
            </a:fld>
            <a:endParaRPr lang="en-US"/>
          </a:p>
        </p:txBody>
      </p:sp>
      <p:sp>
        <p:nvSpPr>
          <p:cNvPr id="8" name="Footer Placeholder 8">
            <a:extLst>
              <a:ext uri="{FF2B5EF4-FFF2-40B4-BE49-F238E27FC236}">
                <a16:creationId xmlns:a16="http://schemas.microsoft.com/office/drawing/2014/main" id="{DF455426-D23D-4D20-849B-062875B9C7B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9">
            <a:extLst>
              <a:ext uri="{FF2B5EF4-FFF2-40B4-BE49-F238E27FC236}">
                <a16:creationId xmlns:a16="http://schemas.microsoft.com/office/drawing/2014/main" id="{6B8C143E-5EDC-45BE-95A9-581990604FC6}"/>
              </a:ext>
            </a:extLst>
          </p:cNvPr>
          <p:cNvSpPr>
            <a:spLocks noGrp="1"/>
          </p:cNvSpPr>
          <p:nvPr>
            <p:ph type="sldNum" sz="quarter" idx="12"/>
          </p:nvPr>
        </p:nvSpPr>
        <p:spPr/>
        <p:txBody>
          <a:bodyPr/>
          <a:lstStyle>
            <a:lvl1pPr>
              <a:defRPr/>
            </a:lvl1pPr>
          </a:lstStyle>
          <a:p>
            <a:fld id="{ED435442-DB3B-4490-BBE0-C73AB0CAFFC2}" type="slidenum">
              <a:rPr lang="en-US" altLang="en-US"/>
              <a:pPr/>
              <a:t>‹#›</a:t>
            </a:fld>
            <a:endParaRPr lang="en-US" altLang="en-US"/>
          </a:p>
        </p:txBody>
      </p:sp>
    </p:spTree>
    <p:extLst>
      <p:ext uri="{BB962C8B-B14F-4D97-AF65-F5344CB8AC3E}">
        <p14:creationId xmlns:p14="http://schemas.microsoft.com/office/powerpoint/2010/main" val="179977460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7">
            <a:extLst>
              <a:ext uri="{FF2B5EF4-FFF2-40B4-BE49-F238E27FC236}">
                <a16:creationId xmlns:a16="http://schemas.microsoft.com/office/drawing/2014/main" id="{046F3016-690A-4123-9C18-EB3B96043DD4}"/>
              </a:ext>
            </a:extLst>
          </p:cNvPr>
          <p:cNvSpPr>
            <a:spLocks noGrp="1"/>
          </p:cNvSpPr>
          <p:nvPr>
            <p:ph type="dt" sz="half" idx="10"/>
          </p:nvPr>
        </p:nvSpPr>
        <p:spPr/>
        <p:txBody>
          <a:bodyPr/>
          <a:lstStyle>
            <a:lvl1pPr>
              <a:defRPr/>
            </a:lvl1pPr>
          </a:lstStyle>
          <a:p>
            <a:pPr>
              <a:defRPr/>
            </a:pPr>
            <a:fld id="{C19F9AA1-34BC-4F0D-ABE2-9E807B779A2F}" type="datetimeFigureOut">
              <a:rPr lang="en-US"/>
              <a:pPr>
                <a:defRPr/>
              </a:pPr>
              <a:t>1/4/2020</a:t>
            </a:fld>
            <a:endParaRPr lang="en-US"/>
          </a:p>
        </p:txBody>
      </p:sp>
      <p:sp>
        <p:nvSpPr>
          <p:cNvPr id="4" name="Footer Placeholder 8">
            <a:extLst>
              <a:ext uri="{FF2B5EF4-FFF2-40B4-BE49-F238E27FC236}">
                <a16:creationId xmlns:a16="http://schemas.microsoft.com/office/drawing/2014/main" id="{2D3E627E-A63A-4895-B80B-DB73D27988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9">
            <a:extLst>
              <a:ext uri="{FF2B5EF4-FFF2-40B4-BE49-F238E27FC236}">
                <a16:creationId xmlns:a16="http://schemas.microsoft.com/office/drawing/2014/main" id="{327ABD63-1676-4488-9AA3-A33A440D178B}"/>
              </a:ext>
            </a:extLst>
          </p:cNvPr>
          <p:cNvSpPr>
            <a:spLocks noGrp="1"/>
          </p:cNvSpPr>
          <p:nvPr>
            <p:ph type="sldNum" sz="quarter" idx="12"/>
          </p:nvPr>
        </p:nvSpPr>
        <p:spPr/>
        <p:txBody>
          <a:bodyPr/>
          <a:lstStyle>
            <a:lvl1pPr>
              <a:defRPr/>
            </a:lvl1pPr>
          </a:lstStyle>
          <a:p>
            <a:fld id="{39E71764-3912-46C3-8C75-65A139E0ABEB}" type="slidenum">
              <a:rPr lang="en-US" altLang="en-US"/>
              <a:pPr/>
              <a:t>‹#›</a:t>
            </a:fld>
            <a:endParaRPr lang="en-US" altLang="en-US"/>
          </a:p>
        </p:txBody>
      </p:sp>
    </p:spTree>
    <p:extLst>
      <p:ext uri="{BB962C8B-B14F-4D97-AF65-F5344CB8AC3E}">
        <p14:creationId xmlns:p14="http://schemas.microsoft.com/office/powerpoint/2010/main" val="317894157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7">
            <a:extLst>
              <a:ext uri="{FF2B5EF4-FFF2-40B4-BE49-F238E27FC236}">
                <a16:creationId xmlns:a16="http://schemas.microsoft.com/office/drawing/2014/main" id="{F1A20862-04B0-4625-9F0B-507C15A5D3EF}"/>
              </a:ext>
            </a:extLst>
          </p:cNvPr>
          <p:cNvSpPr>
            <a:spLocks noGrp="1"/>
          </p:cNvSpPr>
          <p:nvPr>
            <p:ph type="dt" sz="half" idx="10"/>
          </p:nvPr>
        </p:nvSpPr>
        <p:spPr/>
        <p:txBody>
          <a:bodyPr/>
          <a:lstStyle>
            <a:lvl1pPr>
              <a:defRPr/>
            </a:lvl1pPr>
          </a:lstStyle>
          <a:p>
            <a:pPr>
              <a:defRPr/>
            </a:pPr>
            <a:fld id="{EB871D55-474C-468F-8834-7B98723B7CDE}" type="datetimeFigureOut">
              <a:rPr lang="en-US"/>
              <a:pPr>
                <a:defRPr/>
              </a:pPr>
              <a:t>1/4/2020</a:t>
            </a:fld>
            <a:endParaRPr lang="en-US"/>
          </a:p>
        </p:txBody>
      </p:sp>
      <p:sp>
        <p:nvSpPr>
          <p:cNvPr id="3" name="Footer Placeholder 8">
            <a:extLst>
              <a:ext uri="{FF2B5EF4-FFF2-40B4-BE49-F238E27FC236}">
                <a16:creationId xmlns:a16="http://schemas.microsoft.com/office/drawing/2014/main" id="{5DA4EE1C-0C92-4B8A-85DA-8BEC71B6184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9">
            <a:extLst>
              <a:ext uri="{FF2B5EF4-FFF2-40B4-BE49-F238E27FC236}">
                <a16:creationId xmlns:a16="http://schemas.microsoft.com/office/drawing/2014/main" id="{8AC986E1-EF31-4178-8B8A-C7B3D75BF385}"/>
              </a:ext>
            </a:extLst>
          </p:cNvPr>
          <p:cNvSpPr>
            <a:spLocks noGrp="1"/>
          </p:cNvSpPr>
          <p:nvPr>
            <p:ph type="sldNum" sz="quarter" idx="12"/>
          </p:nvPr>
        </p:nvSpPr>
        <p:spPr/>
        <p:txBody>
          <a:bodyPr/>
          <a:lstStyle>
            <a:lvl1pPr>
              <a:defRPr/>
            </a:lvl1pPr>
          </a:lstStyle>
          <a:p>
            <a:fld id="{BA16346E-5863-4596-9542-1AF56DCC156C}" type="slidenum">
              <a:rPr lang="en-US" altLang="en-US"/>
              <a:pPr/>
              <a:t>‹#›</a:t>
            </a:fld>
            <a:endParaRPr lang="en-US" altLang="en-US"/>
          </a:p>
        </p:txBody>
      </p:sp>
    </p:spTree>
    <p:extLst>
      <p:ext uri="{BB962C8B-B14F-4D97-AF65-F5344CB8AC3E}">
        <p14:creationId xmlns:p14="http://schemas.microsoft.com/office/powerpoint/2010/main" val="34937702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7">
            <a:extLst>
              <a:ext uri="{FF2B5EF4-FFF2-40B4-BE49-F238E27FC236}">
                <a16:creationId xmlns:a16="http://schemas.microsoft.com/office/drawing/2014/main" id="{3F639FE4-742B-4C9E-9178-0E6B42D19E7F}"/>
              </a:ext>
            </a:extLst>
          </p:cNvPr>
          <p:cNvSpPr>
            <a:spLocks noGrp="1"/>
          </p:cNvSpPr>
          <p:nvPr>
            <p:ph type="dt" sz="half" idx="10"/>
          </p:nvPr>
        </p:nvSpPr>
        <p:spPr/>
        <p:txBody>
          <a:bodyPr/>
          <a:lstStyle>
            <a:lvl1pPr>
              <a:defRPr/>
            </a:lvl1pPr>
          </a:lstStyle>
          <a:p>
            <a:pPr>
              <a:defRPr/>
            </a:pPr>
            <a:fld id="{3082EC0B-3DC3-453D-B00D-5B65EDF2985D}" type="datetimeFigureOut">
              <a:rPr lang="en-US"/>
              <a:pPr>
                <a:defRPr/>
              </a:pPr>
              <a:t>1/4/2020</a:t>
            </a:fld>
            <a:endParaRPr lang="en-US"/>
          </a:p>
        </p:txBody>
      </p:sp>
      <p:sp>
        <p:nvSpPr>
          <p:cNvPr id="6" name="Footer Placeholder 8">
            <a:extLst>
              <a:ext uri="{FF2B5EF4-FFF2-40B4-BE49-F238E27FC236}">
                <a16:creationId xmlns:a16="http://schemas.microsoft.com/office/drawing/2014/main" id="{F309B99C-C302-431D-8A34-5E564A7B8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94C8FBEB-9A1F-4478-879F-545FA34A21F4}"/>
              </a:ext>
            </a:extLst>
          </p:cNvPr>
          <p:cNvSpPr>
            <a:spLocks noGrp="1"/>
          </p:cNvSpPr>
          <p:nvPr>
            <p:ph type="sldNum" sz="quarter" idx="12"/>
          </p:nvPr>
        </p:nvSpPr>
        <p:spPr/>
        <p:txBody>
          <a:bodyPr/>
          <a:lstStyle>
            <a:lvl1pPr>
              <a:defRPr/>
            </a:lvl1pPr>
          </a:lstStyle>
          <a:p>
            <a:fld id="{5A3FE52F-2B14-46BA-944F-2E3FAECB42E9}" type="slidenum">
              <a:rPr lang="en-US" altLang="en-US"/>
              <a:pPr/>
              <a:t>‹#›</a:t>
            </a:fld>
            <a:endParaRPr lang="en-US" altLang="en-US"/>
          </a:p>
        </p:txBody>
      </p:sp>
    </p:spTree>
    <p:extLst>
      <p:ext uri="{BB962C8B-B14F-4D97-AF65-F5344CB8AC3E}">
        <p14:creationId xmlns:p14="http://schemas.microsoft.com/office/powerpoint/2010/main" val="313265036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7">
            <a:extLst>
              <a:ext uri="{FF2B5EF4-FFF2-40B4-BE49-F238E27FC236}">
                <a16:creationId xmlns:a16="http://schemas.microsoft.com/office/drawing/2014/main" id="{5D71567A-95B8-443C-BCBB-6166AA5A5CD4}"/>
              </a:ext>
            </a:extLst>
          </p:cNvPr>
          <p:cNvSpPr>
            <a:spLocks noGrp="1"/>
          </p:cNvSpPr>
          <p:nvPr>
            <p:ph type="dt" sz="half" idx="10"/>
          </p:nvPr>
        </p:nvSpPr>
        <p:spPr/>
        <p:txBody>
          <a:bodyPr/>
          <a:lstStyle>
            <a:lvl1pPr>
              <a:defRPr/>
            </a:lvl1pPr>
          </a:lstStyle>
          <a:p>
            <a:pPr>
              <a:defRPr/>
            </a:pPr>
            <a:fld id="{78C941A6-513D-43BB-B129-DD4A2C49296B}" type="datetimeFigureOut">
              <a:rPr lang="en-US"/>
              <a:pPr>
                <a:defRPr/>
              </a:pPr>
              <a:t>1/4/2020</a:t>
            </a:fld>
            <a:endParaRPr lang="en-US"/>
          </a:p>
        </p:txBody>
      </p:sp>
      <p:sp>
        <p:nvSpPr>
          <p:cNvPr id="6" name="Footer Placeholder 8">
            <a:extLst>
              <a:ext uri="{FF2B5EF4-FFF2-40B4-BE49-F238E27FC236}">
                <a16:creationId xmlns:a16="http://schemas.microsoft.com/office/drawing/2014/main" id="{069502F5-1E09-4C0D-A35C-EC5EA7007E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1A24482A-5F23-4FB8-A552-8352CEAEB763}"/>
              </a:ext>
            </a:extLst>
          </p:cNvPr>
          <p:cNvSpPr>
            <a:spLocks noGrp="1"/>
          </p:cNvSpPr>
          <p:nvPr>
            <p:ph type="sldNum" sz="quarter" idx="12"/>
          </p:nvPr>
        </p:nvSpPr>
        <p:spPr/>
        <p:txBody>
          <a:bodyPr/>
          <a:lstStyle>
            <a:lvl1pPr>
              <a:defRPr/>
            </a:lvl1pPr>
          </a:lstStyle>
          <a:p>
            <a:fld id="{68326988-610B-4BBE-AFF0-9EA7B7C51764}" type="slidenum">
              <a:rPr lang="en-US" altLang="en-US"/>
              <a:pPr/>
              <a:t>‹#›</a:t>
            </a:fld>
            <a:endParaRPr lang="en-US" altLang="en-US"/>
          </a:p>
        </p:txBody>
      </p:sp>
    </p:spTree>
    <p:extLst>
      <p:ext uri="{BB962C8B-B14F-4D97-AF65-F5344CB8AC3E}">
        <p14:creationId xmlns:p14="http://schemas.microsoft.com/office/powerpoint/2010/main" val="190543639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clock_blue">
            <a:extLst>
              <a:ext uri="{FF2B5EF4-FFF2-40B4-BE49-F238E27FC236}">
                <a16:creationId xmlns:a16="http://schemas.microsoft.com/office/drawing/2014/main" id="{D8AB0589-0262-4B1D-97F9-26CA6007BB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8526" y="3648077"/>
            <a:ext cx="18954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a:extLst>
              <a:ext uri="{FF2B5EF4-FFF2-40B4-BE49-F238E27FC236}">
                <a16:creationId xmlns:a16="http://schemas.microsoft.com/office/drawing/2014/main" id="{B1BB2847-A8EF-4B0B-8BFD-A59E6F1E0C8E}"/>
              </a:ext>
            </a:extLst>
          </p:cNvPr>
          <p:cNvSpPr>
            <a:spLocks noGrp="1" noChangeArrowheads="1"/>
          </p:cNvSpPr>
          <p:nvPr>
            <p:ph type="title"/>
          </p:nvPr>
        </p:nvSpPr>
        <p:spPr bwMode="auto">
          <a:xfrm>
            <a:off x="0" y="762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6">
            <a:extLst>
              <a:ext uri="{FF2B5EF4-FFF2-40B4-BE49-F238E27FC236}">
                <a16:creationId xmlns:a16="http://schemas.microsoft.com/office/drawing/2014/main" id="{601890F3-C755-4384-937B-65125C25C79E}"/>
              </a:ext>
            </a:extLst>
          </p:cNvPr>
          <p:cNvSpPr>
            <a:spLocks noGrp="1" noChangeArrowheads="1"/>
          </p:cNvSpPr>
          <p:nvPr>
            <p:ph type="body" idx="1"/>
          </p:nvPr>
        </p:nvSpPr>
        <p:spPr bwMode="auto">
          <a:xfrm>
            <a:off x="0" y="17526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9" descr="footer_b">
            <a:extLst>
              <a:ext uri="{FF2B5EF4-FFF2-40B4-BE49-F238E27FC236}">
                <a16:creationId xmlns:a16="http://schemas.microsoft.com/office/drawing/2014/main" id="{0EE2338D-31C2-4A81-8E2D-8B15CEB88A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descr="C:\Documents and Settings\mirzaali\My Documents\FCBE\Web\PPT Templates\fcbeSlideFooter-1.jpg">
            <a:extLst>
              <a:ext uri="{FF2B5EF4-FFF2-40B4-BE49-F238E27FC236}">
                <a16:creationId xmlns:a16="http://schemas.microsoft.com/office/drawing/2014/main" id="{2DDF30FC-D9EE-434F-9175-A214B1B651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B4493C83-27CD-446D-BD0D-064CAB6664DE}"/>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fld id="{9DC55B4C-D67B-4DDC-8D55-8F867B411948}" type="datetimeFigureOut">
              <a:rPr lang="en-US"/>
              <a:pPr>
                <a:defRPr/>
              </a:pPr>
              <a:t>1/4/2020</a:t>
            </a:fld>
            <a:endParaRPr lang="en-US"/>
          </a:p>
        </p:txBody>
      </p:sp>
      <p:sp>
        <p:nvSpPr>
          <p:cNvPr id="9" name="Footer Placeholder 8">
            <a:extLst>
              <a:ext uri="{FF2B5EF4-FFF2-40B4-BE49-F238E27FC236}">
                <a16:creationId xmlns:a16="http://schemas.microsoft.com/office/drawing/2014/main" id="{99C3B7F8-0024-47F3-85FD-1B98C3714E02}"/>
              </a:ext>
            </a:extLst>
          </p:cNvPr>
          <p:cNvSpPr>
            <a:spLocks noGrp="1"/>
          </p:cNvSpPr>
          <p:nvPr>
            <p:ph type="ftr" sz="quarter" idx="3"/>
          </p:nvPr>
        </p:nvSpPr>
        <p:spPr>
          <a:xfrm>
            <a:off x="2667000" y="6569077"/>
            <a:ext cx="4800600" cy="365125"/>
          </a:xfrm>
          <a:prstGeom prst="rect">
            <a:avLst/>
          </a:prstGeom>
        </p:spPr>
        <p:txBody>
          <a:bodyPr vert="horz" lIns="91440" tIns="45720" rIns="91440" bIns="45720" rtlCol="0" anchor="ctr"/>
          <a:lstStyle>
            <a:lvl1pPr algn="ctr">
              <a:defRPr sz="900" b="1">
                <a:solidFill>
                  <a:schemeClr val="bg1"/>
                </a:solidFill>
                <a:latin typeface="Arial" charset="0"/>
              </a:defRPr>
            </a:lvl1pPr>
          </a:lstStyle>
          <a:p>
            <a:pPr>
              <a:defRPr/>
            </a:pPr>
            <a:endParaRPr lang="en-US"/>
          </a:p>
        </p:txBody>
      </p:sp>
      <p:sp>
        <p:nvSpPr>
          <p:cNvPr id="10" name="Slide Number Placeholder 9">
            <a:extLst>
              <a:ext uri="{FF2B5EF4-FFF2-40B4-BE49-F238E27FC236}">
                <a16:creationId xmlns:a16="http://schemas.microsoft.com/office/drawing/2014/main" id="{07A5A69C-32EB-431C-8430-D9870C7F87E7}"/>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0F2DFCA-2440-4CDC-8F2D-0F6387D2FFC0}" type="slidenum">
              <a:rPr lang="en-US" altLang="en-US"/>
              <a:pPr/>
              <a:t>‹#›</a:t>
            </a:fld>
            <a:endParaRPr lang="en-US" altLang="en-US"/>
          </a:p>
        </p:txBody>
      </p:sp>
      <p:pic>
        <p:nvPicPr>
          <p:cNvPr id="1034" name="Picture 11" descr="header_dreamers.jpg">
            <a:extLst>
              <a:ext uri="{FF2B5EF4-FFF2-40B4-BE49-F238E27FC236}">
                <a16:creationId xmlns:a16="http://schemas.microsoft.com/office/drawing/2014/main" id="{46B3F16B-B245-4B98-8375-745FD678DAE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2"/>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03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0" fontAlgn="base" hangingPunct="0">
        <a:spcBef>
          <a:spcPct val="0"/>
        </a:spcBef>
        <a:spcAft>
          <a:spcPct val="0"/>
        </a:spcAft>
        <a:defRPr sz="3300" b="1">
          <a:solidFill>
            <a:schemeClr val="tx2"/>
          </a:solidFill>
          <a:latin typeface="+mj-lt"/>
          <a:ea typeface="+mj-ea"/>
          <a:cs typeface="+mj-cs"/>
        </a:defRPr>
      </a:lvl1pPr>
      <a:lvl2pPr algn="l" rtl="0" eaLnBrk="0" fontAlgn="base" hangingPunct="0">
        <a:spcBef>
          <a:spcPct val="0"/>
        </a:spcBef>
        <a:spcAft>
          <a:spcPct val="0"/>
        </a:spcAft>
        <a:defRPr sz="3300" b="1">
          <a:solidFill>
            <a:schemeClr val="tx2"/>
          </a:solidFill>
          <a:latin typeface="Trebuchet MS" pitchFamily="34" charset="0"/>
        </a:defRPr>
      </a:lvl2pPr>
      <a:lvl3pPr algn="l" rtl="0" eaLnBrk="0" fontAlgn="base" hangingPunct="0">
        <a:spcBef>
          <a:spcPct val="0"/>
        </a:spcBef>
        <a:spcAft>
          <a:spcPct val="0"/>
        </a:spcAft>
        <a:defRPr sz="3300" b="1">
          <a:solidFill>
            <a:schemeClr val="tx2"/>
          </a:solidFill>
          <a:latin typeface="Trebuchet MS" pitchFamily="34" charset="0"/>
        </a:defRPr>
      </a:lvl3pPr>
      <a:lvl4pPr algn="l" rtl="0" eaLnBrk="0" fontAlgn="base" hangingPunct="0">
        <a:spcBef>
          <a:spcPct val="0"/>
        </a:spcBef>
        <a:spcAft>
          <a:spcPct val="0"/>
        </a:spcAft>
        <a:defRPr sz="3300" b="1">
          <a:solidFill>
            <a:schemeClr val="tx2"/>
          </a:solidFill>
          <a:latin typeface="Trebuchet MS" pitchFamily="34" charset="0"/>
        </a:defRPr>
      </a:lvl4pPr>
      <a:lvl5pPr algn="l" rtl="0" eaLnBrk="0" fontAlgn="base" hangingPunct="0">
        <a:spcBef>
          <a:spcPct val="0"/>
        </a:spcBef>
        <a:spcAft>
          <a:spcPct val="0"/>
        </a:spcAft>
        <a:defRPr sz="3300" b="1">
          <a:solidFill>
            <a:schemeClr val="tx2"/>
          </a:solidFill>
          <a:latin typeface="Trebuchet MS" pitchFamily="34" charset="0"/>
        </a:defRPr>
      </a:lvl5pPr>
      <a:lvl6pPr marL="342900" algn="l" rtl="0" eaLnBrk="1" fontAlgn="base" hangingPunct="1">
        <a:spcBef>
          <a:spcPct val="0"/>
        </a:spcBef>
        <a:spcAft>
          <a:spcPct val="0"/>
        </a:spcAft>
        <a:defRPr sz="3300" b="1">
          <a:solidFill>
            <a:schemeClr val="tx2"/>
          </a:solidFill>
          <a:latin typeface="Trebuchet MS" pitchFamily="34" charset="0"/>
        </a:defRPr>
      </a:lvl6pPr>
      <a:lvl7pPr marL="685800" algn="l" rtl="0" eaLnBrk="1" fontAlgn="base" hangingPunct="1">
        <a:spcBef>
          <a:spcPct val="0"/>
        </a:spcBef>
        <a:spcAft>
          <a:spcPct val="0"/>
        </a:spcAft>
        <a:defRPr sz="3300" b="1">
          <a:solidFill>
            <a:schemeClr val="tx2"/>
          </a:solidFill>
          <a:latin typeface="Trebuchet MS" pitchFamily="34" charset="0"/>
        </a:defRPr>
      </a:lvl7pPr>
      <a:lvl8pPr marL="1028700" algn="l" rtl="0" eaLnBrk="1" fontAlgn="base" hangingPunct="1">
        <a:spcBef>
          <a:spcPct val="0"/>
        </a:spcBef>
        <a:spcAft>
          <a:spcPct val="0"/>
        </a:spcAft>
        <a:defRPr sz="3300" b="1">
          <a:solidFill>
            <a:schemeClr val="tx2"/>
          </a:solidFill>
          <a:latin typeface="Trebuchet MS" pitchFamily="34" charset="0"/>
        </a:defRPr>
      </a:lvl8pPr>
      <a:lvl9pPr marL="1371600" algn="l" rtl="0" eaLnBrk="1" fontAlgn="base" hangingPunct="1">
        <a:spcBef>
          <a:spcPct val="0"/>
        </a:spcBef>
        <a:spcAft>
          <a:spcPct val="0"/>
        </a:spcAft>
        <a:defRPr sz="3300" b="1">
          <a:solidFill>
            <a:schemeClr val="tx2"/>
          </a:solidFill>
          <a:latin typeface="Trebuchet MS"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678F6CA-7E48-4117-B314-E34A7419C32C}"/>
              </a:ext>
            </a:extLst>
          </p:cNvPr>
          <p:cNvSpPr>
            <a:spLocks noGrp="1" noChangeArrowheads="1"/>
          </p:cNvSpPr>
          <p:nvPr>
            <p:ph type="ctrTitle"/>
          </p:nvPr>
        </p:nvSpPr>
        <p:spPr>
          <a:xfrm>
            <a:off x="685800" y="2130427"/>
            <a:ext cx="7772400" cy="1232573"/>
          </a:xfrm>
        </p:spPr>
        <p:txBody>
          <a:bodyPr/>
          <a:lstStyle/>
          <a:p>
            <a:pPr eaLnBrk="1" hangingPunct="1"/>
            <a:r>
              <a:rPr lang="en-US" sz="3200" dirty="0"/>
              <a:t>Data Breaches and Firm IT investment</a:t>
            </a:r>
            <a:endParaRPr lang="en-US" altLang="en-US" sz="3200" dirty="0"/>
          </a:p>
        </p:txBody>
      </p:sp>
      <p:sp>
        <p:nvSpPr>
          <p:cNvPr id="3075" name="Rectangle 3">
            <a:extLst>
              <a:ext uri="{FF2B5EF4-FFF2-40B4-BE49-F238E27FC236}">
                <a16:creationId xmlns:a16="http://schemas.microsoft.com/office/drawing/2014/main" id="{498A30CE-7613-43FC-B743-71F106E9E78F}"/>
              </a:ext>
            </a:extLst>
          </p:cNvPr>
          <p:cNvSpPr>
            <a:spLocks noGrp="1" noChangeArrowheads="1"/>
          </p:cNvSpPr>
          <p:nvPr>
            <p:ph type="subTitle" idx="1"/>
          </p:nvPr>
        </p:nvSpPr>
        <p:spPr>
          <a:xfrm>
            <a:off x="1007805" y="3620729"/>
            <a:ext cx="6740013" cy="1752600"/>
          </a:xfrm>
        </p:spPr>
        <p:txBody>
          <a:bodyPr/>
          <a:lstStyle/>
          <a:p>
            <a:pPr algn="l" eaLnBrk="1" hangingPunct="1"/>
            <a:r>
              <a:rPr lang="en-US" altLang="en-US" dirty="0"/>
              <a:t>Ali Mahdavi Adeli</a:t>
            </a:r>
          </a:p>
          <a:p>
            <a:pPr algn="l" eaLnBrk="1" hangingPunct="1"/>
            <a:endParaRPr lang="en-US" altLang="en-US" sz="1800" dirty="0"/>
          </a:p>
          <a:p>
            <a:pPr algn="l" eaLnBrk="1" hangingPunct="1"/>
            <a:r>
              <a:rPr lang="en-US" altLang="en-US" sz="2000" dirty="0"/>
              <a:t>DS cluster presentation – Nov 13, 2019</a:t>
            </a:r>
          </a:p>
        </p:txBody>
      </p:sp>
      <p:sp>
        <p:nvSpPr>
          <p:cNvPr id="7" name="Rectangle 3">
            <a:extLst>
              <a:ext uri="{FF2B5EF4-FFF2-40B4-BE49-F238E27FC236}">
                <a16:creationId xmlns:a16="http://schemas.microsoft.com/office/drawing/2014/main" id="{2B74F19E-F5B1-4CDD-A98F-901189A6EC9F}"/>
              </a:ext>
            </a:extLst>
          </p:cNvPr>
          <p:cNvSpPr>
            <a:spLocks noChangeArrowheads="1"/>
          </p:cNvSpPr>
          <p:nvPr/>
        </p:nvSpPr>
        <p:spPr bwMode="auto">
          <a:xfrm>
            <a:off x="1143001" y="3495000"/>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a:t>
            </a:r>
          </a:p>
        </p:txBody>
      </p:sp>
      <p:sp>
        <p:nvSpPr>
          <p:cNvPr id="3" name="Content Placeholder 2"/>
          <p:cNvSpPr>
            <a:spLocks noGrp="1"/>
          </p:cNvSpPr>
          <p:nvPr>
            <p:ph idx="1"/>
          </p:nvPr>
        </p:nvSpPr>
        <p:spPr/>
        <p:txBody>
          <a:bodyPr/>
          <a:lstStyle/>
          <a:p>
            <a:pPr marL="0" indent="0">
              <a:buNone/>
            </a:pPr>
            <a:r>
              <a:rPr lang="en-US" sz="2800" i="1" dirty="0">
                <a:latin typeface="Rockwell" panose="02060603020205020403" pitchFamily="18" charset="0"/>
              </a:rPr>
              <a:t>H</a:t>
            </a:r>
            <a:r>
              <a:rPr lang="en-US" sz="2800" dirty="0">
                <a:latin typeface="Rockwell" panose="02060603020205020403" pitchFamily="18" charset="0"/>
              </a:rPr>
              <a:t>ow do </a:t>
            </a:r>
            <a:r>
              <a:rPr lang="en-US" sz="2800" i="1" dirty="0">
                <a:latin typeface="Rockwell" panose="02060603020205020403" pitchFamily="18" charset="0"/>
              </a:rPr>
              <a:t>F</a:t>
            </a:r>
            <a:r>
              <a:rPr lang="en-US" sz="2800" dirty="0">
                <a:latin typeface="Rockwell" panose="02060603020205020403" pitchFamily="18" charset="0"/>
              </a:rPr>
              <a:t>irms </a:t>
            </a:r>
            <a:r>
              <a:rPr lang="en-US" sz="2800" i="1" dirty="0">
                <a:latin typeface="Rockwell" panose="02060603020205020403" pitchFamily="18" charset="0"/>
              </a:rPr>
              <a:t>R</a:t>
            </a:r>
            <a:r>
              <a:rPr lang="en-US" sz="2800" dirty="0">
                <a:latin typeface="Rockwell" panose="02060603020205020403" pitchFamily="18" charset="0"/>
              </a:rPr>
              <a:t>eallocate their </a:t>
            </a:r>
            <a:r>
              <a:rPr lang="en-US" sz="2800" i="1" dirty="0">
                <a:latin typeface="Rockwell" panose="02060603020205020403" pitchFamily="18" charset="0"/>
              </a:rPr>
              <a:t>I</a:t>
            </a:r>
            <a:r>
              <a:rPr lang="en-US" sz="2800" dirty="0">
                <a:latin typeface="Rockwell" panose="02060603020205020403" pitchFamily="18" charset="0"/>
              </a:rPr>
              <a:t>nternal</a:t>
            </a:r>
            <a:r>
              <a:rPr lang="en-US" sz="2800" i="1" dirty="0">
                <a:latin typeface="Rockwell" panose="02060603020205020403" pitchFamily="18" charset="0"/>
              </a:rPr>
              <a:t> IT R</a:t>
            </a:r>
            <a:r>
              <a:rPr lang="en-US" sz="2800" dirty="0">
                <a:latin typeface="Rockwell" panose="02060603020205020403" pitchFamily="18" charset="0"/>
              </a:rPr>
              <a:t>esources in Response to </a:t>
            </a:r>
            <a:r>
              <a:rPr lang="en-US" sz="2800" i="1" dirty="0">
                <a:latin typeface="Rockwell" panose="02060603020205020403" pitchFamily="18" charset="0"/>
              </a:rPr>
              <a:t>S</a:t>
            </a:r>
            <a:r>
              <a:rPr lang="en-US" sz="2800" dirty="0">
                <a:latin typeface="Rockwell" panose="02060603020205020403" pitchFamily="18" charset="0"/>
              </a:rPr>
              <a:t>ecurity </a:t>
            </a:r>
            <a:r>
              <a:rPr lang="en-US" sz="2800" i="1" dirty="0">
                <a:latin typeface="Rockwell" panose="02060603020205020403" pitchFamily="18" charset="0"/>
              </a:rPr>
              <a:t>B</a:t>
            </a:r>
            <a:r>
              <a:rPr lang="en-US" sz="2800" dirty="0">
                <a:latin typeface="Rockwell" panose="02060603020205020403" pitchFamily="18" charset="0"/>
              </a:rPr>
              <a:t>reaches? </a:t>
            </a:r>
          </a:p>
          <a:p>
            <a:pPr marL="682625" indent="-682625" eaLnBrk="1" hangingPunct="1">
              <a:lnSpc>
                <a:spcPct val="150000"/>
              </a:lnSpc>
              <a:buFont typeface="Wingdings" panose="05000000000000000000" pitchFamily="2" charset="2"/>
              <a:buChar char="q"/>
            </a:pPr>
            <a:r>
              <a:rPr lang="en-US" sz="2800" dirty="0">
                <a:solidFill>
                  <a:srgbClr val="00B0F0"/>
                </a:solidFill>
                <a:latin typeface="Rockwell" panose="02060603020205020403" pitchFamily="18" charset="0"/>
              </a:rPr>
              <a:t>IT budget allocation at the sites</a:t>
            </a:r>
          </a:p>
          <a:p>
            <a:pPr marL="682625" indent="-682625" eaLnBrk="1" hangingPunct="1">
              <a:lnSpc>
                <a:spcPct val="150000"/>
              </a:lnSpc>
              <a:buFont typeface="Wingdings" panose="05000000000000000000" pitchFamily="2" charset="2"/>
              <a:buChar char="q"/>
            </a:pPr>
            <a:r>
              <a:rPr lang="en-US" sz="2800" dirty="0">
                <a:solidFill>
                  <a:srgbClr val="00B0F0"/>
                </a:solidFill>
                <a:latin typeface="Rockwell" panose="02060603020205020403" pitchFamily="18" charset="0"/>
              </a:rPr>
              <a:t>IT employees at the sites </a:t>
            </a:r>
          </a:p>
        </p:txBody>
      </p:sp>
    </p:spTree>
    <p:extLst>
      <p:ext uri="{BB962C8B-B14F-4D97-AF65-F5344CB8AC3E}">
        <p14:creationId xmlns:p14="http://schemas.microsoft.com/office/powerpoint/2010/main" val="98210426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14640"/>
          </a:xfrm>
        </p:spPr>
        <p:txBody>
          <a:bodyPr/>
          <a:lstStyle/>
          <a:p>
            <a:r>
              <a:rPr lang="en-US" sz="3500" dirty="0">
                <a:latin typeface="Rockwell" panose="02060603020205020403" pitchFamily="18" charset="0"/>
              </a:rPr>
              <a:t>Key Takeaways</a:t>
            </a:r>
          </a:p>
        </p:txBody>
      </p:sp>
      <p:sp>
        <p:nvSpPr>
          <p:cNvPr id="7" name="Content Placeholder 6">
            <a:extLst>
              <a:ext uri="{FF2B5EF4-FFF2-40B4-BE49-F238E27FC236}">
                <a16:creationId xmlns:a16="http://schemas.microsoft.com/office/drawing/2014/main" id="{C32B2F74-4F02-42A0-BC4A-5B42AF4CE0CA}"/>
              </a:ext>
            </a:extLst>
          </p:cNvPr>
          <p:cNvSpPr>
            <a:spLocks noGrp="1"/>
          </p:cNvSpPr>
          <p:nvPr>
            <p:ph idx="1"/>
          </p:nvPr>
        </p:nvSpPr>
        <p:spPr/>
        <p:txBody>
          <a:bodyPr/>
          <a:lstStyle/>
          <a:p>
            <a:pPr marL="0" indent="0">
              <a:buNone/>
            </a:pPr>
            <a:r>
              <a:rPr lang="en-US" sz="1800" dirty="0">
                <a:latin typeface="Rockwell" panose="02060603020205020403" pitchFamily="18" charset="0"/>
              </a:rPr>
              <a:t>After a security breach…</a:t>
            </a:r>
          </a:p>
          <a:p>
            <a:pPr>
              <a:buFont typeface="Wingdings" panose="05000000000000000000" pitchFamily="2" charset="2"/>
              <a:buChar char="q"/>
            </a:pPr>
            <a:r>
              <a:rPr lang="en-US" sz="1800" dirty="0">
                <a:latin typeface="Rockwell" panose="02060603020205020403" pitchFamily="18" charset="0"/>
              </a:rPr>
              <a:t>The overall </a:t>
            </a:r>
            <a:r>
              <a:rPr lang="en-US" sz="1800" b="1" dirty="0">
                <a:latin typeface="Rockwell" panose="02060603020205020403" pitchFamily="18" charset="0"/>
              </a:rPr>
              <a:t>firm IT budget</a:t>
            </a:r>
            <a:r>
              <a:rPr lang="en-US" sz="1800" dirty="0">
                <a:latin typeface="Rockwell" panose="02060603020205020403" pitchFamily="18" charset="0"/>
              </a:rPr>
              <a:t>, </a:t>
            </a:r>
            <a:r>
              <a:rPr lang="en-US" sz="1800" b="1" dirty="0">
                <a:latin typeface="Rockwell" panose="02060603020205020403" pitchFamily="18" charset="0"/>
              </a:rPr>
              <a:t>IT employees </a:t>
            </a:r>
            <a:r>
              <a:rPr lang="en-US" sz="1800" dirty="0">
                <a:latin typeface="Rockwell" panose="02060603020205020403" pitchFamily="18" charset="0"/>
              </a:rPr>
              <a:t>and </a:t>
            </a:r>
            <a:r>
              <a:rPr lang="en-US" sz="1800" b="1" dirty="0">
                <a:latin typeface="Rockwell" panose="02060603020205020403" pitchFamily="18" charset="0"/>
              </a:rPr>
              <a:t>SaaS usage </a:t>
            </a:r>
            <a:r>
              <a:rPr lang="en-US" sz="1800" dirty="0">
                <a:latin typeface="Rockwell" panose="02060603020205020403" pitchFamily="18" charset="0"/>
              </a:rPr>
              <a:t>did not change. </a:t>
            </a:r>
          </a:p>
          <a:p>
            <a:pPr>
              <a:buFont typeface="Wingdings" panose="05000000000000000000" pitchFamily="2" charset="2"/>
              <a:buChar char="q"/>
            </a:pPr>
            <a:r>
              <a:rPr lang="en-US" sz="1800" b="1" dirty="0">
                <a:latin typeface="Rockwell" panose="02060603020205020403" pitchFamily="18" charset="0"/>
              </a:rPr>
              <a:t>Breached</a:t>
            </a:r>
            <a:r>
              <a:rPr lang="en-US" sz="1800" dirty="0">
                <a:latin typeface="Rockwell" panose="02060603020205020403" pitchFamily="18" charset="0"/>
              </a:rPr>
              <a:t> Sites, </a:t>
            </a:r>
            <a:r>
              <a:rPr lang="en-US" sz="1800" i="1" dirty="0">
                <a:latin typeface="Rockwell" panose="02060603020205020403" pitchFamily="18" charset="0"/>
              </a:rPr>
              <a:t>on average, no change </a:t>
            </a:r>
            <a:r>
              <a:rPr lang="en-US" sz="1800" dirty="0">
                <a:latin typeface="Rockwell" panose="02060603020205020403" pitchFamily="18" charset="0"/>
              </a:rPr>
              <a:t>in site IT budget, IT employees, and SaaS usage; but:</a:t>
            </a: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r>
              <a:rPr lang="en-US" sz="1800" b="1" dirty="0">
                <a:latin typeface="Rockwell" panose="02060603020205020403" pitchFamily="18" charset="0"/>
              </a:rPr>
              <a:t>Non-breached</a:t>
            </a:r>
            <a:r>
              <a:rPr lang="en-US" sz="1800" dirty="0">
                <a:latin typeface="Rockwell" panose="02060603020205020403" pitchFamily="18" charset="0"/>
              </a:rPr>
              <a:t> sites in breached firms, </a:t>
            </a:r>
            <a:r>
              <a:rPr lang="en-US" sz="1800" i="1" dirty="0">
                <a:latin typeface="Rockwell" panose="02060603020205020403" pitchFamily="18" charset="0"/>
              </a:rPr>
              <a:t>on average</a:t>
            </a:r>
            <a:r>
              <a:rPr lang="en-US" sz="1800" dirty="0">
                <a:latin typeface="Rockwell" panose="02060603020205020403" pitchFamily="18" charset="0"/>
              </a:rPr>
              <a:t>, increase in site IT budget, and decrease in SaaS usage; moreover: </a:t>
            </a: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marL="0" indent="0">
              <a:buNone/>
            </a:pPr>
            <a:endParaRPr lang="en-US" sz="1800" dirty="0">
              <a:latin typeface="Rockwell" panose="02060603020205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064097"/>
              </p:ext>
            </p:extLst>
          </p:nvPr>
        </p:nvGraphicFramePr>
        <p:xfrm>
          <a:off x="654050" y="3091391"/>
          <a:ext cx="7378700" cy="1112520"/>
        </p:xfrm>
        <a:graphic>
          <a:graphicData uri="http://schemas.openxmlformats.org/drawingml/2006/table">
            <a:tbl>
              <a:tblPr firstRow="1" bandRow="1">
                <a:tableStyleId>{C4B1156A-380E-4F78-BDF5-A606A8083BF9}</a:tableStyleId>
              </a:tblPr>
              <a:tblGrid>
                <a:gridCol w="1981200">
                  <a:extLst>
                    <a:ext uri="{9D8B030D-6E8A-4147-A177-3AD203B41FA5}">
                      <a16:colId xmlns:a16="http://schemas.microsoft.com/office/drawing/2014/main" val="491233016"/>
                    </a:ext>
                  </a:extLst>
                </a:gridCol>
                <a:gridCol w="5397500">
                  <a:extLst>
                    <a:ext uri="{9D8B030D-6E8A-4147-A177-3AD203B41FA5}">
                      <a16:colId xmlns:a16="http://schemas.microsoft.com/office/drawing/2014/main" val="1319669826"/>
                    </a:ext>
                  </a:extLst>
                </a:gridCol>
              </a:tblGrid>
              <a:tr h="370840">
                <a:tc>
                  <a:txBody>
                    <a:bodyPr/>
                    <a:lstStyle/>
                    <a:p>
                      <a:r>
                        <a:rPr lang="en-US" sz="1200" b="0" dirty="0">
                          <a:latin typeface="Rockwell" panose="02060603020205020403" pitchFamily="18" charset="0"/>
                        </a:rPr>
                        <a:t>Site IT budget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Rockwell" panose="02060603020205020403" pitchFamily="18" charset="0"/>
                        </a:rPr>
                        <a:t>large, close to the HQ, or in the main industry of the firm</a:t>
                      </a:r>
                    </a:p>
                  </a:txBody>
                  <a:tcPr/>
                </a:tc>
                <a:extLst>
                  <a:ext uri="{0D108BD9-81ED-4DB2-BD59-A6C34878D82A}">
                    <a16:rowId xmlns:a16="http://schemas.microsoft.com/office/drawing/2014/main" val="2618335141"/>
                  </a:ext>
                </a:extLst>
              </a:tr>
              <a:tr h="370840">
                <a:tc>
                  <a:txBody>
                    <a:bodyPr/>
                    <a:lstStyle/>
                    <a:p>
                      <a:r>
                        <a:rPr lang="en-US" sz="1200" dirty="0">
                          <a:latin typeface="Rockwell" panose="02060603020205020403" pitchFamily="18" charset="0"/>
                        </a:rPr>
                        <a:t>Site IT employees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regional HQ,</a:t>
                      </a:r>
                      <a:r>
                        <a:rPr lang="en-US" sz="1200" baseline="0" dirty="0">
                          <a:latin typeface="Rockwell" panose="02060603020205020403" pitchFamily="18" charset="0"/>
                        </a:rPr>
                        <a:t> </a:t>
                      </a:r>
                      <a:r>
                        <a:rPr lang="en-US" sz="1200" dirty="0">
                          <a:latin typeface="Rockwell" panose="02060603020205020403" pitchFamily="18" charset="0"/>
                        </a:rPr>
                        <a:t>close to HQ</a:t>
                      </a:r>
                    </a:p>
                  </a:txBody>
                  <a:tcPr/>
                </a:tc>
                <a:extLst>
                  <a:ext uri="{0D108BD9-81ED-4DB2-BD59-A6C34878D82A}">
                    <a16:rowId xmlns:a16="http://schemas.microsoft.com/office/drawing/2014/main" val="1826586164"/>
                  </a:ext>
                </a:extLst>
              </a:tr>
              <a:tr h="370840">
                <a:tc>
                  <a:txBody>
                    <a:bodyPr/>
                    <a:lstStyle/>
                    <a:p>
                      <a:r>
                        <a:rPr lang="en-US" sz="1200" dirty="0">
                          <a:latin typeface="Rockwell" panose="02060603020205020403" pitchFamily="18" charset="0"/>
                        </a:rPr>
                        <a:t>Site SaaS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Large</a:t>
                      </a:r>
                    </a:p>
                  </a:txBody>
                  <a:tcPr/>
                </a:tc>
                <a:extLst>
                  <a:ext uri="{0D108BD9-81ED-4DB2-BD59-A6C34878D82A}">
                    <a16:rowId xmlns:a16="http://schemas.microsoft.com/office/drawing/2014/main" val="2132075354"/>
                  </a:ext>
                </a:extLst>
              </a:tr>
            </a:tbl>
          </a:graphicData>
        </a:graphic>
      </p:graphicFrame>
      <p:sp>
        <p:nvSpPr>
          <p:cNvPr id="6" name="Down Arrow 5"/>
          <p:cNvSpPr/>
          <p:nvPr/>
        </p:nvSpPr>
        <p:spPr bwMode="auto">
          <a:xfrm rot="10800000">
            <a:off x="2211856" y="3091209"/>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Down Arrow 8"/>
          <p:cNvSpPr/>
          <p:nvPr/>
        </p:nvSpPr>
        <p:spPr bwMode="auto">
          <a:xfrm rot="10800000">
            <a:off x="6075406" y="4289371"/>
            <a:ext cx="3048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Down Arrow 9"/>
          <p:cNvSpPr/>
          <p:nvPr/>
        </p:nvSpPr>
        <p:spPr bwMode="auto">
          <a:xfrm>
            <a:off x="1075439" y="4653251"/>
            <a:ext cx="3048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7700830"/>
              </p:ext>
            </p:extLst>
          </p:nvPr>
        </p:nvGraphicFramePr>
        <p:xfrm>
          <a:off x="654050" y="5239059"/>
          <a:ext cx="7378700" cy="1112520"/>
        </p:xfrm>
        <a:graphic>
          <a:graphicData uri="http://schemas.openxmlformats.org/drawingml/2006/table">
            <a:tbl>
              <a:tblPr firstRow="1" bandRow="1">
                <a:tableStyleId>{C4B1156A-380E-4F78-BDF5-A606A8083BF9}</a:tableStyleId>
              </a:tblPr>
              <a:tblGrid>
                <a:gridCol w="1981200">
                  <a:extLst>
                    <a:ext uri="{9D8B030D-6E8A-4147-A177-3AD203B41FA5}">
                      <a16:colId xmlns:a16="http://schemas.microsoft.com/office/drawing/2014/main" val="491233016"/>
                    </a:ext>
                  </a:extLst>
                </a:gridCol>
                <a:gridCol w="5397500">
                  <a:extLst>
                    <a:ext uri="{9D8B030D-6E8A-4147-A177-3AD203B41FA5}">
                      <a16:colId xmlns:a16="http://schemas.microsoft.com/office/drawing/2014/main" val="1319669826"/>
                    </a:ext>
                  </a:extLst>
                </a:gridCol>
              </a:tblGrid>
              <a:tr h="370840">
                <a:tc>
                  <a:txBody>
                    <a:bodyPr/>
                    <a:lstStyle/>
                    <a:p>
                      <a:r>
                        <a:rPr lang="en-US" sz="1200" b="0" dirty="0"/>
                        <a:t>Site IT budget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Rockwell" panose="02060603020205020403" pitchFamily="18" charset="0"/>
                        </a:rPr>
                        <a:t>regional HQ, close to the HQ, or in the main industry of the firm</a:t>
                      </a:r>
                      <a:endParaRPr lang="en-US" sz="1200" b="0" dirty="0"/>
                    </a:p>
                  </a:txBody>
                  <a:tcPr/>
                </a:tc>
                <a:extLst>
                  <a:ext uri="{0D108BD9-81ED-4DB2-BD59-A6C34878D82A}">
                    <a16:rowId xmlns:a16="http://schemas.microsoft.com/office/drawing/2014/main" val="2618335141"/>
                  </a:ext>
                </a:extLst>
              </a:tr>
              <a:tr h="370840">
                <a:tc>
                  <a:txBody>
                    <a:bodyPr/>
                    <a:lstStyle/>
                    <a:p>
                      <a:r>
                        <a:rPr lang="en-US" sz="1200" dirty="0"/>
                        <a:t>Site IT employees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Rockwell" panose="02060603020205020403" pitchFamily="18" charset="0"/>
                          <a:ea typeface="+mn-ea"/>
                          <a:cs typeface="+mn-cs"/>
                        </a:rPr>
                        <a:t>large, or in the main industry of the firm</a:t>
                      </a:r>
                    </a:p>
                  </a:txBody>
                  <a:tcPr/>
                </a:tc>
                <a:extLst>
                  <a:ext uri="{0D108BD9-81ED-4DB2-BD59-A6C34878D82A}">
                    <a16:rowId xmlns:a16="http://schemas.microsoft.com/office/drawing/2014/main" val="1826586164"/>
                  </a:ext>
                </a:extLst>
              </a:tr>
              <a:tr h="370840">
                <a:tc>
                  <a:txBody>
                    <a:bodyPr/>
                    <a:lstStyle/>
                    <a:p>
                      <a:r>
                        <a:rPr lang="en-US" sz="1200" dirty="0"/>
                        <a:t>Site SaaS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Regional</a:t>
                      </a:r>
                      <a:r>
                        <a:rPr lang="en-US" sz="1200" baseline="0" dirty="0">
                          <a:latin typeface="Rockwell" panose="02060603020205020403" pitchFamily="18" charset="0"/>
                        </a:rPr>
                        <a:t> HQ</a:t>
                      </a:r>
                      <a:endParaRPr lang="en-US" sz="1200" dirty="0"/>
                    </a:p>
                  </a:txBody>
                  <a:tcPr/>
                </a:tc>
                <a:extLst>
                  <a:ext uri="{0D108BD9-81ED-4DB2-BD59-A6C34878D82A}">
                    <a16:rowId xmlns:a16="http://schemas.microsoft.com/office/drawing/2014/main" val="2132075354"/>
                  </a:ext>
                </a:extLst>
              </a:tr>
            </a:tbl>
          </a:graphicData>
        </a:graphic>
      </p:graphicFrame>
      <p:sp>
        <p:nvSpPr>
          <p:cNvPr id="14" name="Down Arrow 13"/>
          <p:cNvSpPr/>
          <p:nvPr/>
        </p:nvSpPr>
        <p:spPr bwMode="auto">
          <a:xfrm>
            <a:off x="2190259" y="6036325"/>
            <a:ext cx="335284" cy="381001"/>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Down Arrow 14"/>
          <p:cNvSpPr/>
          <p:nvPr/>
        </p:nvSpPr>
        <p:spPr bwMode="auto">
          <a:xfrm rot="10800000">
            <a:off x="2209949" y="3474452"/>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Down Arrow 15"/>
          <p:cNvSpPr/>
          <p:nvPr/>
        </p:nvSpPr>
        <p:spPr bwMode="auto">
          <a:xfrm rot="10800000">
            <a:off x="2190260" y="3857695"/>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Down Arrow 16"/>
          <p:cNvSpPr/>
          <p:nvPr/>
        </p:nvSpPr>
        <p:spPr bwMode="auto">
          <a:xfrm rot="10800000">
            <a:off x="2217693" y="5210442"/>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Down Arrow 17"/>
          <p:cNvSpPr/>
          <p:nvPr/>
        </p:nvSpPr>
        <p:spPr bwMode="auto">
          <a:xfrm rot="10800000">
            <a:off x="2221630" y="5604848"/>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8713963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A6ACCA-1DA7-413A-A470-30977BBB4FD3}"/>
              </a:ext>
            </a:extLst>
          </p:cNvPr>
          <p:cNvSpPr>
            <a:spLocks noGrp="1"/>
          </p:cNvSpPr>
          <p:nvPr>
            <p:ph type="title"/>
          </p:nvPr>
        </p:nvSpPr>
        <p:spPr>
          <a:xfrm>
            <a:off x="319315" y="1487714"/>
            <a:ext cx="9144000" cy="914400"/>
          </a:xfrm>
        </p:spPr>
        <p:txBody>
          <a:bodyPr/>
          <a:lstStyle/>
          <a:p>
            <a:r>
              <a:rPr lang="en-US" sz="3600" i="1" dirty="0">
                <a:latin typeface="Rockwell" panose="02060603020205020403" pitchFamily="18" charset="0"/>
              </a:rPr>
              <a:t>Data and Measurements</a:t>
            </a:r>
            <a:endParaRPr lang="en-US" dirty="0"/>
          </a:p>
        </p:txBody>
      </p:sp>
      <p:pic>
        <p:nvPicPr>
          <p:cNvPr id="24580" name="Picture 4" descr="Image result for analysi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67234"/>
            <a:ext cx="661988"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2446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Sample Construction</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13</a:t>
            </a:fld>
            <a:endParaRPr lang="en-US" altLang="en-US"/>
          </a:p>
        </p:txBody>
      </p:sp>
      <p:sp>
        <p:nvSpPr>
          <p:cNvPr id="3" name="TextBox 2"/>
          <p:cNvSpPr txBox="1"/>
          <p:nvPr/>
        </p:nvSpPr>
        <p:spPr>
          <a:xfrm>
            <a:off x="304801" y="1809767"/>
            <a:ext cx="3962400" cy="2862322"/>
          </a:xfrm>
          <a:prstGeom prst="rect">
            <a:avLst/>
          </a:prstGeo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latin typeface="Rockwell" panose="02060603020205020403" pitchFamily="18" charset="0"/>
              </a:rPr>
              <a:t>Firm-level</a:t>
            </a:r>
          </a:p>
          <a:p>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Unit of Analysis: firm-year</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lvl="0" indent="-342900">
              <a:buFont typeface="Arial" panose="020B0604020202020204" pitchFamily="34" charset="0"/>
              <a:buChar char="•"/>
            </a:pPr>
            <a:r>
              <a:rPr lang="en-US" dirty="0">
                <a:solidFill>
                  <a:schemeClr val="tx1"/>
                </a:solidFill>
                <a:latin typeface="Rockwell" panose="02060603020205020403" pitchFamily="18" charset="0"/>
              </a:rPr>
              <a:t>3,943 unique public firms in US</a:t>
            </a:r>
          </a:p>
          <a:p>
            <a:pPr marL="342900" lvl="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lvl="0" indent="-342900">
              <a:buFont typeface="Arial" panose="020B0604020202020204" pitchFamily="34" charset="0"/>
              <a:buChar char="•"/>
            </a:pPr>
            <a:r>
              <a:rPr lang="en-US" dirty="0">
                <a:solidFill>
                  <a:schemeClr val="tx1"/>
                </a:solidFill>
                <a:latin typeface="Rockwell" panose="02060603020205020403" pitchFamily="18" charset="0"/>
              </a:rPr>
              <a:t>Year 2010 to 2016</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857 breach events</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p:txBody>
      </p:sp>
      <p:sp>
        <p:nvSpPr>
          <p:cNvPr id="6" name="TextBox 5"/>
          <p:cNvSpPr txBox="1"/>
          <p:nvPr/>
        </p:nvSpPr>
        <p:spPr>
          <a:xfrm>
            <a:off x="4648200" y="2724167"/>
            <a:ext cx="3810000" cy="2862322"/>
          </a:xfrm>
          <a:prstGeom prst="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en-US"/>
            </a:defPPr>
            <a:lvl1pP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b="1" dirty="0">
                <a:solidFill>
                  <a:schemeClr val="tx1"/>
                </a:solidFill>
                <a:latin typeface="Rockwell" panose="02060603020205020403" pitchFamily="18" charset="0"/>
              </a:rPr>
              <a:t>Site-level</a:t>
            </a:r>
          </a:p>
          <a:p>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Unit of Analysis: site-year</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52,921 unique sites</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Year 2010 to 2016</a:t>
            </a:r>
          </a:p>
          <a:p>
            <a:pPr marL="342900" indent="-342900">
              <a:buFont typeface="Arial" panose="020B0604020202020204" pitchFamily="34" charset="0"/>
              <a:buChar char="•"/>
            </a:pPr>
            <a:endParaRPr lang="en-US" dirty="0">
              <a:solidFill>
                <a:schemeClr val="tx1"/>
              </a:solidFill>
              <a:latin typeface="Rockwell" panose="02060603020205020403" pitchFamily="18" charset="0"/>
            </a:endParaRPr>
          </a:p>
          <a:p>
            <a:pPr marL="342900" indent="-342900">
              <a:buFont typeface="Arial" panose="020B0604020202020204" pitchFamily="34" charset="0"/>
              <a:buChar char="•"/>
            </a:pPr>
            <a:r>
              <a:rPr lang="en-US" dirty="0">
                <a:solidFill>
                  <a:schemeClr val="tx1"/>
                </a:solidFill>
                <a:latin typeface="Rockwell" panose="02060603020205020403" pitchFamily="18" charset="0"/>
              </a:rPr>
              <a:t>801 breach events</a:t>
            </a:r>
          </a:p>
          <a:p>
            <a:pPr marL="342900" indent="-342900">
              <a:buFont typeface="Arial" panose="020B0604020202020204" pitchFamily="34" charset="0"/>
              <a:buChar char="•"/>
            </a:pPr>
            <a:endParaRPr lang="en-US" dirty="0">
              <a:latin typeface="Rockwell" panose="02060603020205020403" pitchFamily="18" charset="0"/>
            </a:endParaRPr>
          </a:p>
        </p:txBody>
      </p:sp>
      <p:cxnSp>
        <p:nvCxnSpPr>
          <p:cNvPr id="8" name="Connector: Elbow 7">
            <a:extLst>
              <a:ext uri="{FF2B5EF4-FFF2-40B4-BE49-F238E27FC236}">
                <a16:creationId xmlns:a16="http://schemas.microsoft.com/office/drawing/2014/main" id="{6EF93991-2FC8-4A95-8737-EF2E0E61BBD1}"/>
              </a:ext>
            </a:extLst>
          </p:cNvPr>
          <p:cNvCxnSpPr>
            <a:cxnSpLocks/>
          </p:cNvCxnSpPr>
          <p:nvPr/>
        </p:nvCxnSpPr>
        <p:spPr>
          <a:xfrm rot="16200000" flipH="1">
            <a:off x="3217787" y="3779491"/>
            <a:ext cx="422428" cy="228600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D20C554-BC8A-4480-96F2-10B4FEF2F7D8}"/>
              </a:ext>
            </a:extLst>
          </p:cNvPr>
          <p:cNvCxnSpPr>
            <a:cxnSpLocks/>
            <a:stCxn id="3" idx="2"/>
          </p:cNvCxnSpPr>
          <p:nvPr/>
        </p:nvCxnSpPr>
        <p:spPr>
          <a:xfrm rot="16200000" flipH="1">
            <a:off x="2794334" y="4163756"/>
            <a:ext cx="1193137" cy="2209802"/>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2348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Rockwell" panose="02060603020205020403" pitchFamily="18" charset="0"/>
              </a:rPr>
              <a:t>Data Sources I: </a:t>
            </a:r>
            <a:r>
              <a:rPr lang="en-US" sz="3200" i="1" dirty="0">
                <a:solidFill>
                  <a:srgbClr val="00B0F0"/>
                </a:solidFill>
                <a:latin typeface="Rockwell" panose="02060603020205020403" pitchFamily="18" charset="0"/>
              </a:rPr>
              <a:t>S</a:t>
            </a:r>
            <a:r>
              <a:rPr lang="en-US" sz="3200" dirty="0">
                <a:solidFill>
                  <a:srgbClr val="00B0F0"/>
                </a:solidFill>
                <a:latin typeface="Rockwell" panose="02060603020205020403" pitchFamily="18" charset="0"/>
              </a:rPr>
              <a:t>ecurity </a:t>
            </a:r>
            <a:r>
              <a:rPr lang="en-US" sz="3200" i="1" dirty="0">
                <a:solidFill>
                  <a:srgbClr val="00B0F0"/>
                </a:solidFill>
                <a:latin typeface="Rockwell" panose="02060603020205020403" pitchFamily="18" charset="0"/>
              </a:rPr>
              <a:t>B</a:t>
            </a:r>
            <a:r>
              <a:rPr lang="en-US" sz="3200" dirty="0">
                <a:solidFill>
                  <a:srgbClr val="00B0F0"/>
                </a:solidFill>
                <a:latin typeface="Rockwell" panose="02060603020205020403" pitchFamily="18" charset="0"/>
              </a:rPr>
              <a:t>reaches</a:t>
            </a:r>
          </a:p>
        </p:txBody>
      </p:sp>
      <p:sp>
        <p:nvSpPr>
          <p:cNvPr id="3" name="Content Placeholder 2"/>
          <p:cNvSpPr>
            <a:spLocks noGrp="1"/>
          </p:cNvSpPr>
          <p:nvPr>
            <p:ph idx="1"/>
          </p:nvPr>
        </p:nvSpPr>
        <p:spPr/>
        <p:txBody>
          <a:bodyPr/>
          <a:lstStyle/>
          <a:p>
            <a:r>
              <a:rPr lang="en-US" sz="2000" dirty="0">
                <a:latin typeface="Rockwell" panose="02060603020205020403" pitchFamily="18" charset="0"/>
              </a:rPr>
              <a:t>Privacy Rights Clearinghouse (PRC) website</a:t>
            </a:r>
          </a:p>
          <a:p>
            <a:pPr lvl="1"/>
            <a:r>
              <a:rPr lang="en-US" sz="2000" dirty="0">
                <a:latin typeface="Rockwell" panose="02060603020205020403" pitchFamily="18" charset="0"/>
              </a:rPr>
              <a:t>a nonprofit organization: comprehensive list of publicized security breaches since 2005 using various sources (e.g., Media, government agencies, attorney general offices, other discontinued databases such </a:t>
            </a:r>
            <a:r>
              <a:rPr lang="en-US" sz="2000" dirty="0" err="1">
                <a:latin typeface="Rockwell" panose="02060603020205020403" pitchFamily="18" charset="0"/>
              </a:rPr>
              <a:t>DataLossDB</a:t>
            </a:r>
            <a:r>
              <a:rPr lang="en-US" sz="2000" dirty="0">
                <a:latin typeface="Rockwell" panose="02060603020205020403" pitchFamily="18" charset="0"/>
              </a:rPr>
              <a:t>). </a:t>
            </a:r>
          </a:p>
          <a:p>
            <a:pPr lvl="1"/>
            <a:r>
              <a:rPr lang="en-US" sz="2000" dirty="0">
                <a:latin typeface="Rockwell" panose="02060603020205020403" pitchFamily="18" charset="0"/>
              </a:rPr>
              <a:t>Data from this source has been used by IS researchers in recent studies (Angst et al. 2017; Sen and </a:t>
            </a:r>
            <a:r>
              <a:rPr lang="en-US" sz="2000" dirty="0" err="1">
                <a:latin typeface="Rockwell" panose="02060603020205020403" pitchFamily="18" charset="0"/>
              </a:rPr>
              <a:t>Borle</a:t>
            </a:r>
            <a:r>
              <a:rPr lang="en-US" sz="2000" dirty="0">
                <a:latin typeface="Rockwell" panose="02060603020205020403" pitchFamily="18" charset="0"/>
              </a:rPr>
              <a:t> 2015). </a:t>
            </a:r>
          </a:p>
          <a:p>
            <a:pPr lvl="1"/>
            <a:endParaRPr lang="en-US" sz="2000" dirty="0">
              <a:latin typeface="Rockwell" panose="02060603020205020403" pitchFamily="18" charset="0"/>
            </a:endParaRPr>
          </a:p>
          <a:p>
            <a:r>
              <a:rPr lang="en-US" sz="2000" dirty="0">
                <a:latin typeface="Rockwell" panose="02060603020205020403" pitchFamily="18" charset="0"/>
              </a:rPr>
              <a:t>Breach Level Index (BRI) website</a:t>
            </a:r>
          </a:p>
          <a:p>
            <a:pPr lvl="1"/>
            <a:r>
              <a:rPr lang="en-US" sz="2000" dirty="0">
                <a:latin typeface="Rockwell" panose="02060603020205020403" pitchFamily="18" charset="0"/>
              </a:rPr>
              <a:t>collects information on publicly announced data security breaches from 2013 onwards. </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14</a:t>
            </a:fld>
            <a:endParaRPr lang="en-US" altLang="en-US" dirty="0"/>
          </a:p>
        </p:txBody>
      </p:sp>
    </p:spTree>
    <p:extLst>
      <p:ext uri="{BB962C8B-B14F-4D97-AF65-F5344CB8AC3E}">
        <p14:creationId xmlns:p14="http://schemas.microsoft.com/office/powerpoint/2010/main" val="17667993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9" y="1752600"/>
            <a:ext cx="2469292" cy="2743200"/>
          </a:xfrm>
        </p:spPr>
        <p:txBody>
          <a:bodyPr/>
          <a:lstStyle/>
          <a:p>
            <a:r>
              <a:rPr lang="en-US" sz="2800" dirty="0">
                <a:latin typeface="Rockwell" panose="02060603020205020403" pitchFamily="18" charset="0"/>
              </a:rPr>
              <a:t>Industry Distribution in the Breach Sample</a:t>
            </a:r>
          </a:p>
        </p:txBody>
      </p:sp>
      <p:sp>
        <p:nvSpPr>
          <p:cNvPr id="4" name="Slide Number Placeholder 3"/>
          <p:cNvSpPr>
            <a:spLocks noGrp="1"/>
          </p:cNvSpPr>
          <p:nvPr>
            <p:ph type="sldNum" sz="quarter" idx="10"/>
          </p:nvPr>
        </p:nvSpPr>
        <p:spPr/>
        <p:txBody>
          <a:bodyPr/>
          <a:lstStyle/>
          <a:p>
            <a:pPr>
              <a:defRPr/>
            </a:pPr>
            <a:fld id="{7220E352-6EE7-458C-A51B-9043B62EBA2A}" type="slidenum">
              <a:rPr lang="en-US" altLang="en-US" smtClean="0"/>
              <a:pPr>
                <a:defRPr/>
              </a:pPr>
              <a:t>15</a:t>
            </a:fld>
            <a:endParaRPr lang="en-US" altLang="en-US"/>
          </a:p>
        </p:txBody>
      </p:sp>
      <p:pic>
        <p:nvPicPr>
          <p:cNvPr id="5" name="Picture 4"/>
          <p:cNvPicPr>
            <a:picLocks noChangeAspect="1"/>
          </p:cNvPicPr>
          <p:nvPr/>
        </p:nvPicPr>
        <p:blipFill>
          <a:blip r:embed="rId2"/>
          <a:stretch>
            <a:fillRect/>
          </a:stretch>
        </p:blipFill>
        <p:spPr>
          <a:xfrm>
            <a:off x="2667001" y="747714"/>
            <a:ext cx="6075643" cy="5791200"/>
          </a:xfrm>
          <a:prstGeom prst="rect">
            <a:avLst/>
          </a:prstGeom>
        </p:spPr>
      </p:pic>
    </p:spTree>
    <p:extLst>
      <p:ext uri="{BB962C8B-B14F-4D97-AF65-F5344CB8AC3E}">
        <p14:creationId xmlns:p14="http://schemas.microsoft.com/office/powerpoint/2010/main" val="3511623220"/>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2873FC-8894-4177-8028-6693F7F14865}"/>
              </a:ext>
            </a:extLst>
          </p:cNvPr>
          <p:cNvSpPr>
            <a:spLocks noGrp="1"/>
          </p:cNvSpPr>
          <p:nvPr>
            <p:ph type="title"/>
          </p:nvPr>
        </p:nvSpPr>
        <p:spPr/>
        <p:txBody>
          <a:bodyPr/>
          <a:lstStyle/>
          <a:p>
            <a:r>
              <a:rPr lang="en-US" dirty="0">
                <a:latin typeface="Rockwell" panose="02060603020205020403" pitchFamily="18" charset="0"/>
              </a:rPr>
              <a:t>Top 10 States</a:t>
            </a:r>
          </a:p>
        </p:txBody>
      </p:sp>
      <p:pic>
        <p:nvPicPr>
          <p:cNvPr id="5" name="Content Placeholder 4"/>
          <p:cNvPicPr>
            <a:picLocks noGrp="1" noChangeAspect="1"/>
          </p:cNvPicPr>
          <p:nvPr>
            <p:ph idx="1"/>
          </p:nvPr>
        </p:nvPicPr>
        <p:blipFill>
          <a:blip r:embed="rId2"/>
          <a:stretch>
            <a:fillRect/>
          </a:stretch>
        </p:blipFill>
        <p:spPr>
          <a:xfrm>
            <a:off x="279488" y="1964723"/>
            <a:ext cx="7060154" cy="3867665"/>
          </a:xfrm>
          <a:prstGeom prst="rect">
            <a:avLst/>
          </a:prstGeom>
        </p:spPr>
      </p:pic>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16</a:t>
            </a:fld>
            <a:endParaRPr lang="en-US" altLang="en-US"/>
          </a:p>
        </p:txBody>
      </p:sp>
    </p:spTree>
    <p:extLst>
      <p:ext uri="{BB962C8B-B14F-4D97-AF65-F5344CB8AC3E}">
        <p14:creationId xmlns:p14="http://schemas.microsoft.com/office/powerpoint/2010/main" val="423584878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5F527B-8A49-4C50-AD02-B52B2C1165EC}"/>
              </a:ext>
            </a:extLst>
          </p:cNvPr>
          <p:cNvSpPr>
            <a:spLocks noGrp="1"/>
          </p:cNvSpPr>
          <p:nvPr>
            <p:ph type="title"/>
          </p:nvPr>
        </p:nvSpPr>
        <p:spPr/>
        <p:txBody>
          <a:bodyPr/>
          <a:lstStyle/>
          <a:p>
            <a:r>
              <a:rPr lang="en-US" dirty="0">
                <a:latin typeface="Rockwell" panose="02060603020205020403" pitchFamily="18" charset="0"/>
              </a:rPr>
              <a:t>Number of Breached Records</a:t>
            </a:r>
          </a:p>
        </p:txBody>
      </p:sp>
      <p:sp>
        <p:nvSpPr>
          <p:cNvPr id="3" name="Content Placeholder 2"/>
          <p:cNvSpPr>
            <a:spLocks noGrp="1"/>
          </p:cNvSpPr>
          <p:nvPr>
            <p:ph idx="1"/>
          </p:nvPr>
        </p:nvSpPr>
        <p:spPr>
          <a:xfrm>
            <a:off x="333631" y="2085632"/>
            <a:ext cx="8113683" cy="3861486"/>
          </a:xfrm>
        </p:spPr>
        <p:txBody>
          <a:bodyPr/>
          <a:lstStyle/>
          <a:p>
            <a:r>
              <a:rPr lang="en-US" sz="2600" dirty="0">
                <a:latin typeface="Rockwell" panose="02060603020205020403" pitchFamily="18" charset="0"/>
              </a:rPr>
              <a:t>621 incidents with #breached records information</a:t>
            </a:r>
          </a:p>
          <a:p>
            <a:endParaRPr lang="en-US" sz="2600" dirty="0">
              <a:latin typeface="Rockwell" panose="02060603020205020403" pitchFamily="18" charset="0"/>
            </a:endParaRPr>
          </a:p>
          <a:p>
            <a:r>
              <a:rPr lang="en-US" sz="2600" dirty="0">
                <a:latin typeface="Rockwell" panose="02060603020205020403" pitchFamily="18" charset="0"/>
              </a:rPr>
              <a:t>Median = 1,651 records</a:t>
            </a:r>
          </a:p>
          <a:p>
            <a:r>
              <a:rPr lang="en-US" sz="2600" dirty="0">
                <a:latin typeface="Rockwell" panose="02060603020205020403" pitchFamily="18" charset="0"/>
              </a:rPr>
              <a:t>75% = 13,000 records</a:t>
            </a:r>
          </a:p>
          <a:p>
            <a:r>
              <a:rPr lang="en-US" sz="2600" dirty="0">
                <a:latin typeface="Rockwell" panose="02060603020205020403" pitchFamily="18" charset="0"/>
              </a:rPr>
              <a:t>90% = 200,000 records</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17</a:t>
            </a:fld>
            <a:endParaRPr lang="en-US" altLang="en-US"/>
          </a:p>
        </p:txBody>
      </p:sp>
    </p:spTree>
    <p:extLst>
      <p:ext uri="{BB962C8B-B14F-4D97-AF65-F5344CB8AC3E}">
        <p14:creationId xmlns:p14="http://schemas.microsoft.com/office/powerpoint/2010/main" val="877446109"/>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D55B7-4973-49F9-A363-33A74AE861B9}"/>
              </a:ext>
            </a:extLst>
          </p:cNvPr>
          <p:cNvSpPr>
            <a:spLocks noGrp="1"/>
          </p:cNvSpPr>
          <p:nvPr>
            <p:ph type="title"/>
          </p:nvPr>
        </p:nvSpPr>
        <p:spPr/>
        <p:txBody>
          <a:bodyPr/>
          <a:lstStyle/>
          <a:p>
            <a:r>
              <a:rPr lang="en-US" dirty="0">
                <a:latin typeface="Rockwell" panose="02060603020205020403" pitchFamily="18" charset="0"/>
              </a:rPr>
              <a:t>Examples </a:t>
            </a:r>
          </a:p>
        </p:txBody>
      </p:sp>
      <p:sp>
        <p:nvSpPr>
          <p:cNvPr id="3" name="Content Placeholder 2"/>
          <p:cNvSpPr>
            <a:spLocks noGrp="1"/>
          </p:cNvSpPr>
          <p:nvPr>
            <p:ph idx="1"/>
          </p:nvPr>
        </p:nvSpPr>
        <p:spPr/>
        <p:txBody>
          <a:bodyPr/>
          <a:lstStyle/>
          <a:p>
            <a:r>
              <a:rPr lang="en-US" sz="1800" dirty="0">
                <a:latin typeface="Rockwell" panose="02060603020205020403" pitchFamily="18" charset="0"/>
              </a:rPr>
              <a:t>2011, Epsilon, an email service provider for companies, ... Only e-mail addresses and names were stolen. A total of 75 companies were affected... Conservative estimates place the number of customer email addresses breached at </a:t>
            </a:r>
            <a:r>
              <a:rPr lang="en-US" sz="1800" b="1" dirty="0">
                <a:latin typeface="Rockwell" panose="02060603020205020403" pitchFamily="18" charset="0"/>
              </a:rPr>
              <a:t>50-60 million</a:t>
            </a:r>
            <a:r>
              <a:rPr lang="en-US" sz="1800" dirty="0">
                <a:latin typeface="Rockwell" panose="02060603020205020403" pitchFamily="18" charset="0"/>
              </a:rPr>
              <a:t>. The total of customer emails exposed could reach </a:t>
            </a:r>
            <a:r>
              <a:rPr lang="en-US" sz="1800" b="1" dirty="0">
                <a:latin typeface="Rockwell" panose="02060603020205020403" pitchFamily="18" charset="0"/>
              </a:rPr>
              <a:t>250 million</a:t>
            </a:r>
            <a:r>
              <a:rPr lang="en-US" sz="1800" dirty="0">
                <a:latin typeface="Rockwell" panose="02060603020205020403" pitchFamily="18" charset="0"/>
              </a:rPr>
              <a:t>.</a:t>
            </a:r>
          </a:p>
          <a:p>
            <a:endParaRPr lang="en-US" sz="1800" dirty="0">
              <a:latin typeface="Rockwell" panose="02060603020205020403" pitchFamily="18" charset="0"/>
            </a:endParaRPr>
          </a:p>
          <a:p>
            <a:r>
              <a:rPr lang="en-US" sz="1800" dirty="0">
                <a:latin typeface="Rockwell" panose="02060603020205020403" pitchFamily="18" charset="0"/>
              </a:rPr>
              <a:t>2013, Adobe,  hackers broke into its network and stole source code for an as-yet undetermined number of software titles, ..... The company said hackers also accessed nearly </a:t>
            </a:r>
            <a:r>
              <a:rPr lang="en-US" sz="1800" b="1" dirty="0">
                <a:latin typeface="Rockwell" panose="02060603020205020403" pitchFamily="18" charset="0"/>
              </a:rPr>
              <a:t>three million </a:t>
            </a:r>
            <a:r>
              <a:rPr lang="en-US" sz="1800" dirty="0">
                <a:latin typeface="Rockwell" panose="02060603020205020403" pitchFamily="18" charset="0"/>
              </a:rPr>
              <a:t>customer credit card records, and stole login data for an undetermined number of Adobe user accounts.</a:t>
            </a:r>
          </a:p>
          <a:p>
            <a:endParaRPr lang="en-US" sz="1800" dirty="0">
              <a:latin typeface="Rockwell" panose="02060603020205020403" pitchFamily="18" charset="0"/>
            </a:endParaRPr>
          </a:p>
          <a:p>
            <a:r>
              <a:rPr lang="en-US" sz="1800" dirty="0">
                <a:latin typeface="Rockwell" panose="02060603020205020403" pitchFamily="18" charset="0"/>
              </a:rPr>
              <a:t>2018, Under </a:t>
            </a:r>
            <a:r>
              <a:rPr lang="en-US" sz="1800" dirty="0" err="1">
                <a:latin typeface="Rockwell" panose="02060603020205020403" pitchFamily="18" charset="0"/>
              </a:rPr>
              <a:t>Armour</a:t>
            </a:r>
            <a:r>
              <a:rPr lang="en-US" sz="1800" dirty="0">
                <a:latin typeface="Rockwell" panose="02060603020205020403" pitchFamily="18" charset="0"/>
              </a:rPr>
              <a:t> says roughly </a:t>
            </a:r>
            <a:r>
              <a:rPr lang="en-US" sz="1800" b="1" dirty="0">
                <a:latin typeface="Rockwell" panose="02060603020205020403" pitchFamily="18" charset="0"/>
              </a:rPr>
              <a:t>150 million </a:t>
            </a:r>
            <a:r>
              <a:rPr lang="en-US" sz="1800" dirty="0" err="1">
                <a:latin typeface="Rockwell" panose="02060603020205020403" pitchFamily="18" charset="0"/>
              </a:rPr>
              <a:t>MyFitnessPal</a:t>
            </a:r>
            <a:r>
              <a:rPr lang="en-US" sz="1800" dirty="0">
                <a:latin typeface="Rockwell" panose="02060603020205020403" pitchFamily="18" charset="0"/>
              </a:rPr>
              <a:t> users are affected by a breach of their wildly popular fitness app </a:t>
            </a:r>
            <a:r>
              <a:rPr lang="en-US" sz="1800" dirty="0" err="1">
                <a:latin typeface="Rockwell" panose="02060603020205020403" pitchFamily="18" charset="0"/>
              </a:rPr>
              <a:t>MyFitnessPal</a:t>
            </a:r>
            <a:r>
              <a:rPr lang="en-US" sz="1800" dirty="0">
                <a:latin typeface="Rockwell" panose="02060603020205020403" pitchFamily="18" charset="0"/>
              </a:rPr>
              <a:t>, </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18</a:t>
            </a:fld>
            <a:endParaRPr lang="en-US" altLang="en-US"/>
          </a:p>
        </p:txBody>
      </p:sp>
    </p:spTree>
    <p:extLst>
      <p:ext uri="{BB962C8B-B14F-4D97-AF65-F5344CB8AC3E}">
        <p14:creationId xmlns:p14="http://schemas.microsoft.com/office/powerpoint/2010/main" val="406023703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latin typeface="Rockwell" panose="02060603020205020403" pitchFamily="18" charset="0"/>
              </a:rPr>
              <a:t>Data Sources II: </a:t>
            </a:r>
            <a:r>
              <a:rPr lang="en-US" sz="3000" i="1" dirty="0">
                <a:solidFill>
                  <a:srgbClr val="00B0F0"/>
                </a:solidFill>
                <a:latin typeface="Rockwell" panose="02060603020205020403" pitchFamily="18" charset="0"/>
              </a:rPr>
              <a:t>IT Budget, IT Employees, SaaS</a:t>
            </a:r>
            <a:endParaRPr lang="en-US" sz="3000" dirty="0">
              <a:solidFill>
                <a:srgbClr val="00B0F0"/>
              </a:solidFill>
              <a:latin typeface="Rockwell" panose="02060603020205020403" pitchFamily="18" charset="0"/>
            </a:endParaRPr>
          </a:p>
        </p:txBody>
      </p:sp>
      <p:sp>
        <p:nvSpPr>
          <p:cNvPr id="3" name="Content Placeholder 2"/>
          <p:cNvSpPr>
            <a:spLocks noGrp="1"/>
          </p:cNvSpPr>
          <p:nvPr>
            <p:ph idx="1"/>
          </p:nvPr>
        </p:nvSpPr>
        <p:spPr/>
        <p:txBody>
          <a:bodyPr/>
          <a:lstStyle/>
          <a:p>
            <a:r>
              <a:rPr lang="en-US" sz="2000" dirty="0">
                <a:latin typeface="Rockwell" panose="02060603020205020403" pitchFamily="18" charset="0"/>
              </a:rPr>
              <a:t>Harte-Hanks CI database. </a:t>
            </a:r>
          </a:p>
          <a:p>
            <a:pPr lvl="1"/>
            <a:r>
              <a:rPr lang="en-US" sz="2000" dirty="0">
                <a:latin typeface="Rockwell" panose="02060603020205020403" pitchFamily="18" charset="0"/>
              </a:rPr>
              <a:t>Site-level IT budget, IT employment and the usage of SaaS. </a:t>
            </a:r>
          </a:p>
          <a:p>
            <a:pPr lvl="1"/>
            <a:endParaRPr lang="en-US" sz="2000" dirty="0">
              <a:latin typeface="Rockwell" panose="02060603020205020403" pitchFamily="18" charset="0"/>
            </a:endParaRPr>
          </a:p>
          <a:p>
            <a:r>
              <a:rPr lang="en-US" sz="2000" dirty="0">
                <a:latin typeface="Rockwell" panose="02060603020205020403" pitchFamily="18" charset="0"/>
              </a:rPr>
              <a:t>Year 2010 to 2016 </a:t>
            </a:r>
          </a:p>
          <a:p>
            <a:pPr marL="0" indent="0">
              <a:buNone/>
            </a:pPr>
            <a:endParaRPr lang="en-US" sz="2000" dirty="0">
              <a:latin typeface="Rockwell" panose="02060603020205020403" pitchFamily="18" charset="0"/>
            </a:endParaRPr>
          </a:p>
          <a:p>
            <a:r>
              <a:rPr lang="en-US" sz="2000" dirty="0">
                <a:latin typeface="Rockwell" panose="02060603020205020403" pitchFamily="18" charset="0"/>
              </a:rPr>
              <a:t>536,587 unique sites (different physical locations). </a:t>
            </a:r>
          </a:p>
          <a:p>
            <a:endParaRPr lang="en-US" sz="2000" dirty="0">
              <a:latin typeface="Rockwell" panose="02060603020205020403" pitchFamily="18" charset="0"/>
            </a:endParaRPr>
          </a:p>
          <a:p>
            <a:r>
              <a:rPr lang="en-US" sz="2000" dirty="0">
                <a:latin typeface="Rockwell" panose="02060603020205020403" pitchFamily="18" charset="0"/>
              </a:rPr>
              <a:t>Mapped to 28,373 5-digit zip codes and 414 MSA (Metropolitan Statistical Area Codes). </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latin typeface="Rockwell" panose="02060603020205020403" pitchFamily="18" charset="0"/>
              </a:rPr>
              <a:pPr>
                <a:defRPr/>
              </a:pPr>
              <a:t>19</a:t>
            </a:fld>
            <a:endParaRPr lang="en-US" altLang="en-US">
              <a:latin typeface="Rockwell" panose="02060603020205020403" pitchFamily="18" charset="0"/>
            </a:endParaRPr>
          </a:p>
        </p:txBody>
      </p:sp>
    </p:spTree>
    <p:extLst>
      <p:ext uri="{BB962C8B-B14F-4D97-AF65-F5344CB8AC3E}">
        <p14:creationId xmlns:p14="http://schemas.microsoft.com/office/powerpoint/2010/main" val="249803448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Motivation</a:t>
            </a:r>
            <a:endParaRPr lang="en-US" dirty="0">
              <a:latin typeface="Rockwell" panose="02060603020205020403" pitchFamily="18" charset="0"/>
            </a:endParaRPr>
          </a:p>
        </p:txBody>
      </p:sp>
      <p:sp>
        <p:nvSpPr>
          <p:cNvPr id="3" name="Content Placeholder 2"/>
          <p:cNvSpPr>
            <a:spLocks noGrp="1"/>
          </p:cNvSpPr>
          <p:nvPr>
            <p:ph idx="1"/>
          </p:nvPr>
        </p:nvSpPr>
        <p:spPr>
          <a:solidFill>
            <a:schemeClr val="bg1"/>
          </a:solidFill>
        </p:spPr>
        <p:txBody>
          <a:bodyPr/>
          <a:lstStyle/>
          <a:p>
            <a:pPr marL="520700" lvl="1" indent="-342900"/>
            <a:r>
              <a:rPr lang="en-US" sz="2200" dirty="0">
                <a:latin typeface="Rockwell" panose="02060603020205020403" pitchFamily="18" charset="0"/>
              </a:rPr>
              <a:t>Increasing number of Breaches</a:t>
            </a:r>
          </a:p>
          <a:p>
            <a:pPr marL="863600" lvl="2" indent="-285750">
              <a:buFont typeface="Arial" panose="020B0604020202020204" pitchFamily="34" charset="0"/>
              <a:buChar char="•"/>
            </a:pPr>
            <a:r>
              <a:rPr lang="en-US" sz="1800" dirty="0">
                <a:latin typeface="Rockwell" panose="02060603020205020403" pitchFamily="18" charset="0"/>
              </a:rPr>
              <a:t>More than 3,800 publicly disclosed breaches exposing an incredible 4.1 billion compromised records. (Forbes)</a:t>
            </a:r>
          </a:p>
          <a:p>
            <a:pPr marL="852488" lvl="1" indent="-277813">
              <a:buFont typeface="Arial" panose="020B0604020202020204" pitchFamily="34" charset="0"/>
              <a:buChar char="•"/>
            </a:pPr>
            <a:r>
              <a:rPr lang="en-US" sz="1800" dirty="0">
                <a:latin typeface="Rockwell" panose="02060603020205020403" pitchFamily="18" charset="0"/>
              </a:rPr>
              <a:t>Annual cost $445 billion worldwide and $107 billion US economy. </a:t>
            </a:r>
          </a:p>
          <a:p>
            <a:pPr marL="852488" lvl="1" indent="-277813">
              <a:buFont typeface="Arial" panose="020B0604020202020204" pitchFamily="34" charset="0"/>
              <a:buChar char="•"/>
            </a:pPr>
            <a:endParaRPr lang="en-US" sz="1800" dirty="0">
              <a:latin typeface="Rockwell" panose="02060603020205020403" pitchFamily="18" charset="0"/>
            </a:endParaRPr>
          </a:p>
          <a:p>
            <a:pPr marL="852488" lvl="1" indent="-277813">
              <a:buFont typeface="Arial" panose="020B0604020202020204" pitchFamily="34" charset="0"/>
              <a:buChar char="•"/>
            </a:pPr>
            <a:endParaRPr lang="en-US" sz="1800" dirty="0">
              <a:latin typeface="Rockwell" panose="02060603020205020403" pitchFamily="18" charset="0"/>
            </a:endParaRPr>
          </a:p>
          <a:p>
            <a:pPr marL="852488" lvl="1" indent="-277813">
              <a:buFont typeface="Arial" panose="020B0604020202020204" pitchFamily="34" charset="0"/>
              <a:buChar char="•"/>
            </a:pPr>
            <a:endParaRPr lang="en-US" sz="1800" dirty="0">
              <a:latin typeface="Rockwell" panose="02060603020205020403" pitchFamily="18" charset="0"/>
            </a:endParaRPr>
          </a:p>
          <a:p>
            <a:pPr marL="852488" lvl="1" indent="-277813">
              <a:buFont typeface="Arial" panose="020B0604020202020204" pitchFamily="34" charset="0"/>
              <a:buChar char="•"/>
            </a:pPr>
            <a:endParaRPr lang="en-US" sz="1800" dirty="0">
              <a:latin typeface="Rockwell" panose="02060603020205020403" pitchFamily="18" charset="0"/>
            </a:endParaRPr>
          </a:p>
          <a:p>
            <a:pPr marL="852488" lvl="1" indent="-277813">
              <a:buFont typeface="Arial" panose="020B0604020202020204" pitchFamily="34" charset="0"/>
              <a:buChar char="•"/>
            </a:pPr>
            <a:endParaRPr lang="en-US" sz="1800" dirty="0">
              <a:latin typeface="Rockwell" panose="02060603020205020403" pitchFamily="18" charset="0"/>
            </a:endParaRPr>
          </a:p>
          <a:p>
            <a:pPr lvl="1" eaLnBrk="1" hangingPunct="1"/>
            <a:r>
              <a:rPr lang="en-US" sz="2200" dirty="0">
                <a:latin typeface="Rockwell" panose="02060603020205020403" pitchFamily="18" charset="0"/>
              </a:rPr>
              <a:t>Increasing Security Expenditures</a:t>
            </a:r>
            <a:endParaRPr lang="en-US" sz="1800" dirty="0">
              <a:latin typeface="Rockwell" panose="02060603020205020403" pitchFamily="18" charset="0"/>
            </a:endParaRPr>
          </a:p>
          <a:p>
            <a:pPr lvl="2" eaLnBrk="1" hangingPunct="1"/>
            <a:r>
              <a:rPr lang="en-US" dirty="0">
                <a:latin typeface="Rockwell" panose="02060603020205020403" pitchFamily="18" charset="0"/>
                <a:ea typeface="Geneva" charset="-128"/>
              </a:rPr>
              <a:t>Consistent increase in IT security expenditure over the past decade across all industries (Gartner 2015)</a:t>
            </a:r>
          </a:p>
          <a:p>
            <a:pPr lvl="2" eaLnBrk="1" hangingPunct="1"/>
            <a:r>
              <a:rPr lang="en-US" dirty="0">
                <a:latin typeface="Rockwell" panose="02060603020205020403" pitchFamily="18" charset="0"/>
              </a:rPr>
              <a:t>$124 Billion in 2019, annual growth rate 8.7% (Gartner)</a:t>
            </a:r>
            <a:endParaRPr lang="en-US" dirty="0">
              <a:latin typeface="Rockwell" panose="02060603020205020403" pitchFamily="18" charset="0"/>
              <a:ea typeface="Geneva" charset="-128"/>
            </a:endParaRPr>
          </a:p>
          <a:p>
            <a:pPr marL="852488" lvl="1" indent="-277813">
              <a:buFont typeface="Arial" panose="020B0604020202020204" pitchFamily="34" charset="0"/>
              <a:buChar char="•"/>
            </a:pPr>
            <a:endParaRPr lang="en-US" sz="1800" dirty="0">
              <a:solidFill>
                <a:schemeClr val="bg1">
                  <a:lumMod val="75000"/>
                </a:schemeClr>
              </a:solidFill>
              <a:latin typeface="Rockwell" panose="02060603020205020403" pitchFamily="18" charset="0"/>
            </a:endParaRPr>
          </a:p>
          <a:p>
            <a:pPr lvl="1">
              <a:buFont typeface="Arial" panose="020B0604020202020204" pitchFamily="34" charset="0"/>
              <a:buChar char="•"/>
            </a:pPr>
            <a:endParaRPr lang="en-US" sz="1800" dirty="0">
              <a:latin typeface="Rockwell" panose="02060603020205020403" pitchFamily="18" charset="0"/>
            </a:endParaRPr>
          </a:p>
          <a:p>
            <a:pPr lvl="1">
              <a:buFont typeface="Arial" panose="020B0604020202020204" pitchFamily="34" charset="0"/>
              <a:buChar char="•"/>
            </a:pPr>
            <a:endParaRPr lang="en-US" sz="1800" dirty="0">
              <a:latin typeface="Rockwell" panose="02060603020205020403" pitchFamily="18" charset="0"/>
            </a:endParaRPr>
          </a:p>
          <a:p>
            <a:pPr lvl="1"/>
            <a:endParaRPr lang="en-US" sz="1800" dirty="0">
              <a:latin typeface="Rockwell" panose="02060603020205020403" pitchFamily="18" charset="0"/>
            </a:endParaRPr>
          </a:p>
          <a:p>
            <a:pPr lvl="1"/>
            <a:endParaRPr lang="en-US" sz="1800" dirty="0">
              <a:latin typeface="Rockwell" panose="02060603020205020403" pitchFamily="18" charset="0"/>
            </a:endParaRPr>
          </a:p>
          <a:p>
            <a:pPr lvl="1"/>
            <a:endParaRPr lang="en-US" sz="1800" dirty="0">
              <a:latin typeface="Rockwell" panose="02060603020205020403" pitchFamily="18" charset="0"/>
            </a:endParaRPr>
          </a:p>
        </p:txBody>
      </p:sp>
      <p:pic>
        <p:nvPicPr>
          <p:cNvPr id="1030" name="Picture 6" descr="Image result for vicious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497" y="3218715"/>
            <a:ext cx="2285508" cy="128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379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Data Sources III: </a:t>
            </a:r>
            <a:r>
              <a:rPr lang="en-US" i="1" dirty="0">
                <a:solidFill>
                  <a:srgbClr val="00B0F0"/>
                </a:solidFill>
                <a:latin typeface="Rockwell" panose="02060603020205020403" pitchFamily="18" charset="0"/>
              </a:rPr>
              <a:t>Control Variables</a:t>
            </a:r>
            <a:endParaRPr lang="en-US" dirty="0">
              <a:solidFill>
                <a:srgbClr val="00B0F0"/>
              </a:solidFill>
              <a:latin typeface="Rockwell" panose="02060603020205020403" pitchFamily="18" charset="0"/>
            </a:endParaRPr>
          </a:p>
        </p:txBody>
      </p:sp>
      <p:sp>
        <p:nvSpPr>
          <p:cNvPr id="3" name="Content Placeholder 2"/>
          <p:cNvSpPr>
            <a:spLocks noGrp="1"/>
          </p:cNvSpPr>
          <p:nvPr>
            <p:ph idx="1"/>
          </p:nvPr>
        </p:nvSpPr>
        <p:spPr/>
        <p:txBody>
          <a:bodyPr/>
          <a:lstStyle/>
          <a:p>
            <a:r>
              <a:rPr lang="en-US" sz="3000" dirty="0" err="1">
                <a:latin typeface="Rockwell" panose="02060603020205020403" pitchFamily="18" charset="0"/>
              </a:rPr>
              <a:t>Compustat</a:t>
            </a:r>
            <a:endParaRPr lang="en-US" sz="3000" dirty="0">
              <a:latin typeface="Rockwell" panose="02060603020205020403" pitchFamily="18" charset="0"/>
            </a:endParaRPr>
          </a:p>
          <a:p>
            <a:endParaRPr lang="en-US" sz="3000" dirty="0">
              <a:latin typeface="Rockwell" panose="02060603020205020403" pitchFamily="18" charset="0"/>
            </a:endParaRPr>
          </a:p>
          <a:p>
            <a:r>
              <a:rPr lang="en-US" sz="3000" dirty="0">
                <a:latin typeface="Rockwell" panose="02060603020205020403" pitchFamily="18" charset="0"/>
              </a:rPr>
              <a:t>Harte-Hanks</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20</a:t>
            </a:fld>
            <a:endParaRPr lang="en-US" altLang="en-US"/>
          </a:p>
        </p:txBody>
      </p:sp>
    </p:spTree>
    <p:extLst>
      <p:ext uri="{BB962C8B-B14F-4D97-AF65-F5344CB8AC3E}">
        <p14:creationId xmlns:p14="http://schemas.microsoft.com/office/powerpoint/2010/main" val="1451593269"/>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dirty="0">
                <a:solidFill>
                  <a:srgbClr val="00B0F0"/>
                </a:solidFill>
                <a:latin typeface="Rockwell" panose="02060603020205020403" pitchFamily="18" charset="0"/>
              </a:rPr>
              <a:t>Firm-level Analysis</a:t>
            </a:r>
          </a:p>
        </p:txBody>
      </p:sp>
      <p:sp>
        <p:nvSpPr>
          <p:cNvPr id="3" name="Content Placeholder 2"/>
          <p:cNvSpPr>
            <a:spLocks noGrp="1"/>
          </p:cNvSpPr>
          <p:nvPr>
            <p:ph idx="1"/>
          </p:nvPr>
        </p:nvSpPr>
        <p:spPr/>
        <p:txBody>
          <a:bodyPr>
            <a:normAutofit/>
          </a:bodyPr>
          <a:lstStyle/>
          <a:p>
            <a:pPr marL="0" indent="0">
              <a:buNone/>
            </a:pPr>
            <a:r>
              <a:rPr lang="en-US" dirty="0">
                <a:latin typeface="Rockwell" panose="02060603020205020403" pitchFamily="18" charset="0"/>
              </a:rPr>
              <a:t>Dependent </a:t>
            </a:r>
            <a:r>
              <a:rPr lang="en-US" dirty="0" err="1">
                <a:latin typeface="Rockwell" panose="02060603020205020403" pitchFamily="18" charset="0"/>
              </a:rPr>
              <a:t>Vars</a:t>
            </a:r>
            <a:endParaRPr lang="en-US" dirty="0">
              <a:latin typeface="Rockwell" panose="02060603020205020403" pitchFamily="18" charset="0"/>
            </a:endParaRPr>
          </a:p>
          <a:p>
            <a:pPr lvl="1"/>
            <a:r>
              <a:rPr lang="en-US" sz="1800" dirty="0">
                <a:latin typeface="Rockwell" panose="02060603020205020403" pitchFamily="18" charset="0"/>
              </a:rPr>
              <a:t>Firm total IT budget: $Million</a:t>
            </a:r>
          </a:p>
          <a:p>
            <a:pPr lvl="1"/>
            <a:r>
              <a:rPr lang="en-US" sz="1800" dirty="0">
                <a:latin typeface="Rockwell" panose="02060603020205020403" pitchFamily="18" charset="0"/>
              </a:rPr>
              <a:t>Firm total # of IT employees</a:t>
            </a:r>
          </a:p>
          <a:p>
            <a:pPr marL="0" indent="0">
              <a:buNone/>
            </a:pPr>
            <a:endParaRPr lang="en-US" sz="1800" dirty="0">
              <a:latin typeface="Rockwell" panose="02060603020205020403" pitchFamily="18" charset="0"/>
            </a:endParaRPr>
          </a:p>
          <a:p>
            <a:pPr marL="0" indent="0">
              <a:buNone/>
            </a:pPr>
            <a:r>
              <a:rPr lang="en-US" dirty="0">
                <a:latin typeface="Rockwell" panose="02060603020205020403" pitchFamily="18" charset="0"/>
              </a:rPr>
              <a:t>Independent </a:t>
            </a:r>
            <a:r>
              <a:rPr lang="en-US" dirty="0" err="1">
                <a:latin typeface="Rockwell" panose="02060603020205020403" pitchFamily="18" charset="0"/>
              </a:rPr>
              <a:t>Vars</a:t>
            </a:r>
            <a:endParaRPr lang="en-US" dirty="0">
              <a:latin typeface="Rockwell" panose="02060603020205020403" pitchFamily="18" charset="0"/>
            </a:endParaRPr>
          </a:p>
          <a:p>
            <a:pPr lvl="1"/>
            <a:r>
              <a:rPr lang="en-US" sz="1800" dirty="0">
                <a:latin typeface="Rockwell" panose="02060603020205020403" pitchFamily="18" charset="0"/>
              </a:rPr>
              <a:t>Breach occurrence at t-1 (0 / 1), t-2 (0 / 1), t-3 (0 / 1), </a:t>
            </a:r>
          </a:p>
          <a:p>
            <a:pPr lvl="1"/>
            <a:endParaRPr lang="en-US" sz="1800" dirty="0">
              <a:latin typeface="Rockwell" panose="02060603020205020403" pitchFamily="18" charset="0"/>
            </a:endParaRPr>
          </a:p>
          <a:p>
            <a:pPr marL="0" lvl="1" indent="0">
              <a:buNone/>
            </a:pPr>
            <a:r>
              <a:rPr lang="en-US" sz="2400" dirty="0">
                <a:latin typeface="Rockwell" panose="02060603020205020403" pitchFamily="18" charset="0"/>
                <a:ea typeface="+mn-ea"/>
                <a:cs typeface="+mn-cs"/>
              </a:rPr>
              <a:t>Control </a:t>
            </a:r>
            <a:r>
              <a:rPr lang="en-US" sz="2400" dirty="0" err="1">
                <a:latin typeface="Rockwell" panose="02060603020205020403" pitchFamily="18" charset="0"/>
                <a:ea typeface="+mn-ea"/>
                <a:cs typeface="+mn-cs"/>
              </a:rPr>
              <a:t>Vars</a:t>
            </a:r>
            <a:endParaRPr lang="en-US" sz="2400" dirty="0">
              <a:latin typeface="Rockwell" panose="02060603020205020403" pitchFamily="18" charset="0"/>
              <a:ea typeface="+mn-ea"/>
              <a:cs typeface="+mn-cs"/>
            </a:endParaRPr>
          </a:p>
          <a:p>
            <a:pPr lvl="1"/>
            <a:r>
              <a:rPr lang="en-US" sz="1800" dirty="0">
                <a:latin typeface="Rockwell" panose="02060603020205020403" pitchFamily="18" charset="0"/>
              </a:rPr>
              <a:t>Firm # </a:t>
            </a:r>
            <a:r>
              <a:rPr lang="en-US" sz="1800" dirty="0" err="1">
                <a:latin typeface="Rockwell" panose="02060603020205020403" pitchFamily="18" charset="0"/>
              </a:rPr>
              <a:t>emplyees</a:t>
            </a:r>
            <a:r>
              <a:rPr lang="en-US" sz="1800" dirty="0">
                <a:latin typeface="Rockwell" panose="02060603020205020403" pitchFamily="18" charset="0"/>
              </a:rPr>
              <a:t>, market capitalization, ROE, liquidity, market/book, %IT employees</a:t>
            </a:r>
          </a:p>
          <a:p>
            <a:pPr lvl="1"/>
            <a:endParaRPr lang="en-US" sz="1800" dirty="0">
              <a:latin typeface="Rockwell" panose="02060603020205020403" pitchFamily="18" charset="0"/>
            </a:endParaRPr>
          </a:p>
        </p:txBody>
      </p:sp>
    </p:spTree>
    <p:extLst>
      <p:ext uri="{BB962C8B-B14F-4D97-AF65-F5344CB8AC3E}">
        <p14:creationId xmlns:p14="http://schemas.microsoft.com/office/powerpoint/2010/main" val="39375613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dirty="0">
                <a:solidFill>
                  <a:srgbClr val="00B0F0"/>
                </a:solidFill>
                <a:latin typeface="Rockwell" panose="02060603020205020403" pitchFamily="18" charset="0"/>
              </a:rPr>
              <a:t>Site-level Analysis</a:t>
            </a:r>
          </a:p>
        </p:txBody>
      </p:sp>
      <p:sp>
        <p:nvSpPr>
          <p:cNvPr id="3" name="Content Placeholder 2"/>
          <p:cNvSpPr>
            <a:spLocks noGrp="1"/>
          </p:cNvSpPr>
          <p:nvPr>
            <p:ph idx="1"/>
          </p:nvPr>
        </p:nvSpPr>
        <p:spPr/>
        <p:txBody>
          <a:bodyPr>
            <a:normAutofit/>
          </a:bodyPr>
          <a:lstStyle/>
          <a:p>
            <a:pPr marL="0" indent="0">
              <a:buNone/>
            </a:pPr>
            <a:r>
              <a:rPr lang="en-US" dirty="0">
                <a:latin typeface="Rockwell" panose="02060603020205020403" pitchFamily="18" charset="0"/>
              </a:rPr>
              <a:t>Dependent </a:t>
            </a:r>
            <a:r>
              <a:rPr lang="en-US" dirty="0" err="1">
                <a:latin typeface="Rockwell" panose="02060603020205020403" pitchFamily="18" charset="0"/>
              </a:rPr>
              <a:t>Vars</a:t>
            </a:r>
            <a:endParaRPr lang="en-US" dirty="0">
              <a:latin typeface="Rockwell" panose="02060603020205020403" pitchFamily="18" charset="0"/>
            </a:endParaRPr>
          </a:p>
          <a:p>
            <a:pPr lvl="1"/>
            <a:r>
              <a:rPr lang="en-US" sz="1800" dirty="0">
                <a:latin typeface="Rockwell" panose="02060603020205020403" pitchFamily="18" charset="0"/>
              </a:rPr>
              <a:t>Site total IT budget: $</a:t>
            </a:r>
          </a:p>
          <a:p>
            <a:pPr lvl="1"/>
            <a:r>
              <a:rPr lang="en-US" sz="1800" dirty="0">
                <a:latin typeface="Rockwell" panose="02060603020205020403" pitchFamily="18" charset="0"/>
              </a:rPr>
              <a:t>Site total # of IT employees</a:t>
            </a:r>
          </a:p>
          <a:p>
            <a:pPr lvl="1"/>
            <a:endParaRPr lang="en-US" sz="1800" dirty="0">
              <a:latin typeface="Rockwell" panose="02060603020205020403" pitchFamily="18" charset="0"/>
              <a:sym typeface="Wingdings" panose="05000000000000000000" pitchFamily="2" charset="2"/>
            </a:endParaRPr>
          </a:p>
          <a:p>
            <a:pPr marL="0" indent="0">
              <a:buNone/>
            </a:pPr>
            <a:r>
              <a:rPr lang="en-US" dirty="0">
                <a:latin typeface="Rockwell" panose="02060603020205020403" pitchFamily="18" charset="0"/>
              </a:rPr>
              <a:t>Independent Vars – Difference-in-difference</a:t>
            </a:r>
          </a:p>
          <a:p>
            <a:pPr lvl="1"/>
            <a:r>
              <a:rPr lang="en-US" sz="1800" dirty="0">
                <a:latin typeface="Rockwell" panose="02060603020205020403" pitchFamily="18" charset="0"/>
              </a:rPr>
              <a:t>Breach occurrence</a:t>
            </a:r>
          </a:p>
          <a:p>
            <a:pPr lvl="1"/>
            <a:endParaRPr lang="en-US" sz="1100" dirty="0">
              <a:latin typeface="Rockwell" panose="02060603020205020403" pitchFamily="18" charset="0"/>
            </a:endParaRPr>
          </a:p>
          <a:p>
            <a:pPr marL="0" lvl="1" indent="0">
              <a:buNone/>
            </a:pPr>
            <a:r>
              <a:rPr lang="en-US" sz="2400" dirty="0">
                <a:latin typeface="Rockwell" panose="02060603020205020403" pitchFamily="18" charset="0"/>
                <a:ea typeface="+mn-ea"/>
                <a:cs typeface="+mn-cs"/>
              </a:rPr>
              <a:t>Control </a:t>
            </a:r>
            <a:r>
              <a:rPr lang="en-US" sz="2400" dirty="0" err="1">
                <a:latin typeface="Rockwell" panose="02060603020205020403" pitchFamily="18" charset="0"/>
                <a:ea typeface="+mn-ea"/>
                <a:cs typeface="+mn-cs"/>
              </a:rPr>
              <a:t>Vars</a:t>
            </a:r>
            <a:endParaRPr lang="en-US" sz="2400" dirty="0">
              <a:latin typeface="Rockwell" panose="02060603020205020403" pitchFamily="18" charset="0"/>
              <a:ea typeface="+mn-ea"/>
              <a:cs typeface="+mn-cs"/>
            </a:endParaRPr>
          </a:p>
          <a:p>
            <a:pPr lvl="1"/>
            <a:r>
              <a:rPr lang="en-US" sz="1800" dirty="0">
                <a:latin typeface="Rockwell" panose="02060603020205020403" pitchFamily="18" charset="0"/>
              </a:rPr>
              <a:t>SITE CONTROLS: Size of the site (#employees), %IT employees</a:t>
            </a:r>
          </a:p>
          <a:p>
            <a:pPr lvl="1"/>
            <a:r>
              <a:rPr lang="en-US" sz="1800" dirty="0">
                <a:latin typeface="Rockwell" panose="02060603020205020403" pitchFamily="18" charset="0"/>
              </a:rPr>
              <a:t>FIRM CONTROLS: Firm # employees, market capitalization, ROE, liquidity, market/book, %IT employees</a:t>
            </a:r>
          </a:p>
          <a:p>
            <a:pPr lvl="1"/>
            <a:endParaRPr lang="en-US" sz="1800" dirty="0">
              <a:latin typeface="Rockwell" panose="02060603020205020403" pitchFamily="18" charset="0"/>
            </a:endParaRPr>
          </a:p>
        </p:txBody>
      </p:sp>
    </p:spTree>
    <p:extLst>
      <p:ext uri="{BB962C8B-B14F-4D97-AF65-F5344CB8AC3E}">
        <p14:creationId xmlns:p14="http://schemas.microsoft.com/office/powerpoint/2010/main" val="18439063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E3B56-A5E9-419D-91AB-51968A86EB25}"/>
              </a:ext>
            </a:extLst>
          </p:cNvPr>
          <p:cNvSpPr>
            <a:spLocks noGrp="1"/>
          </p:cNvSpPr>
          <p:nvPr>
            <p:ph type="title"/>
          </p:nvPr>
        </p:nvSpPr>
        <p:spPr>
          <a:xfrm>
            <a:off x="0" y="1647371"/>
            <a:ext cx="8795657" cy="914400"/>
          </a:xfrm>
        </p:spPr>
        <p:txBody>
          <a:bodyPr/>
          <a:lstStyle/>
          <a:p>
            <a:r>
              <a:rPr lang="en-US" sz="3600" i="1" dirty="0">
                <a:latin typeface="Rockwell" panose="02060603020205020403" pitchFamily="18" charset="0"/>
              </a:rPr>
              <a:t>Methods / Model Specification</a:t>
            </a:r>
            <a:endParaRPr lang="en-US" dirty="0"/>
          </a:p>
        </p:txBody>
      </p:sp>
      <p:pic>
        <p:nvPicPr>
          <p:cNvPr id="21506" name="Picture 2" descr="Image result for Hypothe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806" y="2731093"/>
            <a:ext cx="661987" cy="6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7565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Model Specification</a:t>
            </a:r>
          </a:p>
        </p:txBody>
      </p:sp>
      <p:sp>
        <p:nvSpPr>
          <p:cNvPr id="3" name="Content Placeholder 2"/>
          <p:cNvSpPr>
            <a:spLocks noGrp="1"/>
          </p:cNvSpPr>
          <p:nvPr>
            <p:ph idx="1"/>
          </p:nvPr>
        </p:nvSpPr>
        <p:spPr/>
        <p:txBody>
          <a:bodyPr/>
          <a:lstStyle/>
          <a:p>
            <a:r>
              <a:rPr lang="en-US" dirty="0"/>
              <a:t>Firm-level Analysis</a:t>
            </a:r>
          </a:p>
          <a:p>
            <a:pPr lvl="1"/>
            <a:r>
              <a:rPr lang="en-US" dirty="0"/>
              <a:t>Linear Panel Model with Firm Fixed Effects</a:t>
            </a:r>
          </a:p>
          <a:p>
            <a:endParaRPr lang="en-US" dirty="0"/>
          </a:p>
          <a:p>
            <a:r>
              <a:rPr lang="en-US" dirty="0"/>
              <a:t>Site-level Analysis</a:t>
            </a:r>
          </a:p>
          <a:p>
            <a:pPr lvl="1"/>
            <a:r>
              <a:rPr lang="en-US" dirty="0"/>
              <a:t>Difference-in-Difference</a:t>
            </a:r>
          </a:p>
          <a:p>
            <a:pPr lvl="1"/>
            <a:r>
              <a:rPr lang="en-US" dirty="0"/>
              <a:t>Treatment: </a:t>
            </a:r>
          </a:p>
          <a:p>
            <a:pPr lvl="2"/>
            <a:r>
              <a:rPr lang="en-US" dirty="0"/>
              <a:t>(I) </a:t>
            </a:r>
            <a:r>
              <a:rPr lang="en-US" dirty="0">
                <a:solidFill>
                  <a:srgbClr val="FF0000"/>
                </a:solidFill>
              </a:rPr>
              <a:t>breached site </a:t>
            </a:r>
            <a:r>
              <a:rPr lang="en-US" dirty="0"/>
              <a:t>in a breached firm;</a:t>
            </a:r>
          </a:p>
          <a:p>
            <a:pPr lvl="2"/>
            <a:r>
              <a:rPr lang="en-US" dirty="0"/>
              <a:t>(II) </a:t>
            </a:r>
            <a:r>
              <a:rPr lang="en-US" dirty="0">
                <a:solidFill>
                  <a:srgbClr val="FF0000"/>
                </a:solidFill>
              </a:rPr>
              <a:t>non-breached site </a:t>
            </a:r>
            <a:r>
              <a:rPr lang="en-US" dirty="0"/>
              <a:t>in a breached firm. </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24</a:t>
            </a:fld>
            <a:endParaRPr lang="en-US" altLang="en-US"/>
          </a:p>
        </p:txBody>
      </p:sp>
    </p:spTree>
    <p:extLst>
      <p:ext uri="{BB962C8B-B14F-4D97-AF65-F5344CB8AC3E}">
        <p14:creationId xmlns:p14="http://schemas.microsoft.com/office/powerpoint/2010/main" val="40885404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2906171" y="3383418"/>
            <a:ext cx="2329601" cy="179942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Oval 3"/>
          <p:cNvSpPr/>
          <p:nvPr/>
        </p:nvSpPr>
        <p:spPr>
          <a:xfrm>
            <a:off x="576047" y="2644095"/>
            <a:ext cx="3624733" cy="33687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Box 33"/>
          <p:cNvSpPr txBox="1">
            <a:spLocks noChangeArrowheads="1"/>
          </p:cNvSpPr>
          <p:nvPr/>
        </p:nvSpPr>
        <p:spPr bwMode="auto">
          <a:xfrm>
            <a:off x="1809893" y="6062796"/>
            <a:ext cx="2230329"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5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Breached Firm A</a:t>
            </a:r>
            <a:endParaRPr lang="en-US" altLang="en-US" sz="1500" dirty="0">
              <a:latin typeface="Times New Roman" panose="02020603050405020304" pitchFamily="18" charset="0"/>
              <a:cs typeface="Times New Roman" panose="02020603050405020304" pitchFamily="18" charset="0"/>
            </a:endParaRPr>
          </a:p>
        </p:txBody>
      </p:sp>
      <p:sp>
        <p:nvSpPr>
          <p:cNvPr id="6" name="Oval 5"/>
          <p:cNvSpPr/>
          <p:nvPr/>
        </p:nvSpPr>
        <p:spPr>
          <a:xfrm>
            <a:off x="3087832" y="3504471"/>
            <a:ext cx="672447" cy="630302"/>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7" name="Text Box 33"/>
          <p:cNvSpPr txBox="1">
            <a:spLocks noChangeArrowheads="1"/>
          </p:cNvSpPr>
          <p:nvPr/>
        </p:nvSpPr>
        <p:spPr bwMode="auto">
          <a:xfrm>
            <a:off x="3045551" y="3706440"/>
            <a:ext cx="7790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2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Breached site</a:t>
            </a:r>
            <a:endParaRPr lang="en-US" altLang="en-US" sz="1200" dirty="0">
              <a:latin typeface="Times New Roman" panose="02020603050405020304" pitchFamily="18" charset="0"/>
              <a:cs typeface="Times New Roman" panose="02020603050405020304" pitchFamily="18" charset="0"/>
            </a:endParaRPr>
          </a:p>
        </p:txBody>
      </p:sp>
      <p:sp>
        <p:nvSpPr>
          <p:cNvPr id="8" name="Oval 7"/>
          <p:cNvSpPr/>
          <p:nvPr/>
        </p:nvSpPr>
        <p:spPr>
          <a:xfrm>
            <a:off x="1809893" y="3326833"/>
            <a:ext cx="1004636" cy="95012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Box 33"/>
          <p:cNvSpPr txBox="1">
            <a:spLocks noChangeArrowheads="1"/>
          </p:cNvSpPr>
          <p:nvPr/>
        </p:nvSpPr>
        <p:spPr bwMode="auto">
          <a:xfrm>
            <a:off x="1782060" y="3651598"/>
            <a:ext cx="1195262" cy="4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4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Headquarter</a:t>
            </a:r>
            <a:endParaRPr lang="en-US" altLang="en-US" sz="1400" dirty="0">
              <a:latin typeface="Times New Roman" panose="02020603050405020304" pitchFamily="18" charset="0"/>
              <a:cs typeface="Times New Roman" panose="02020603050405020304" pitchFamily="18" charset="0"/>
            </a:endParaRPr>
          </a:p>
        </p:txBody>
      </p:sp>
      <p:sp>
        <p:nvSpPr>
          <p:cNvPr id="10" name="5-Point Star 9"/>
          <p:cNvSpPr/>
          <p:nvPr/>
        </p:nvSpPr>
        <p:spPr>
          <a:xfrm>
            <a:off x="3292747" y="3529674"/>
            <a:ext cx="273166" cy="2091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594057" y="3873267"/>
            <a:ext cx="636426" cy="6074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908205" y="5252583"/>
            <a:ext cx="663119" cy="6595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flipH="1">
            <a:off x="3567324" y="4920912"/>
            <a:ext cx="349622" cy="2917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p:cNvCxnSpPr>
            <a:stCxn id="13" idx="6"/>
            <a:endCxn id="9" idx="1"/>
          </p:cNvCxnSpPr>
          <p:nvPr/>
        </p:nvCxnSpPr>
        <p:spPr>
          <a:xfrm flipV="1">
            <a:off x="1230483" y="3894178"/>
            <a:ext cx="551577" cy="282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8" idx="4"/>
          </p:cNvCxnSpPr>
          <p:nvPr/>
        </p:nvCxnSpPr>
        <p:spPr>
          <a:xfrm flipV="1">
            <a:off x="2239765" y="4276953"/>
            <a:ext cx="72446" cy="975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1"/>
            <a:endCxn id="8" idx="5"/>
          </p:cNvCxnSpPr>
          <p:nvPr/>
        </p:nvCxnSpPr>
        <p:spPr>
          <a:xfrm flipH="1" flipV="1">
            <a:off x="2667403" y="4137811"/>
            <a:ext cx="1198342" cy="8258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248493" y="2970035"/>
            <a:ext cx="366503" cy="4103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Box 33"/>
          <p:cNvSpPr txBox="1">
            <a:spLocks noChangeArrowheads="1"/>
          </p:cNvSpPr>
          <p:nvPr/>
        </p:nvSpPr>
        <p:spPr bwMode="auto">
          <a:xfrm>
            <a:off x="576047" y="3942071"/>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125" dirty="0">
              <a:latin typeface="Times New Roman" panose="02020603050405020304" pitchFamily="18" charset="0"/>
              <a:cs typeface="Times New Roman" panose="02020603050405020304" pitchFamily="18" charset="0"/>
            </a:endParaRPr>
          </a:p>
        </p:txBody>
      </p:sp>
      <p:sp>
        <p:nvSpPr>
          <p:cNvPr id="33" name="Text Box 33"/>
          <p:cNvSpPr txBox="1">
            <a:spLocks noChangeArrowheads="1"/>
          </p:cNvSpPr>
          <p:nvPr/>
        </p:nvSpPr>
        <p:spPr bwMode="auto">
          <a:xfrm>
            <a:off x="1896285" y="5375902"/>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sp>
        <p:nvSpPr>
          <p:cNvPr id="34" name="Text Box 33"/>
          <p:cNvSpPr txBox="1">
            <a:spLocks noChangeArrowheads="1"/>
          </p:cNvSpPr>
          <p:nvPr/>
        </p:nvSpPr>
        <p:spPr bwMode="auto">
          <a:xfrm>
            <a:off x="3429330" y="4914568"/>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7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700" dirty="0">
              <a:latin typeface="Times New Roman" panose="02020603050405020304" pitchFamily="18" charset="0"/>
              <a:cs typeface="Times New Roman" panose="02020603050405020304" pitchFamily="18" charset="0"/>
            </a:endParaRPr>
          </a:p>
        </p:txBody>
      </p:sp>
      <p:sp>
        <p:nvSpPr>
          <p:cNvPr id="41" name="Oval 40"/>
          <p:cNvSpPr/>
          <p:nvPr/>
        </p:nvSpPr>
        <p:spPr>
          <a:xfrm>
            <a:off x="4249095" y="2669297"/>
            <a:ext cx="3461623" cy="327385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Text Box 33"/>
          <p:cNvSpPr txBox="1">
            <a:spLocks noChangeArrowheads="1"/>
          </p:cNvSpPr>
          <p:nvPr/>
        </p:nvSpPr>
        <p:spPr bwMode="auto">
          <a:xfrm>
            <a:off x="5180910" y="6057926"/>
            <a:ext cx="2977076"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5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Firm B</a:t>
            </a:r>
            <a:endParaRPr lang="en-US" altLang="en-US" sz="1500" dirty="0">
              <a:latin typeface="Times New Roman" panose="02020603050405020304" pitchFamily="18" charset="0"/>
              <a:cs typeface="Times New Roman" panose="02020603050405020304" pitchFamily="18" charset="0"/>
            </a:endParaRPr>
          </a:p>
        </p:txBody>
      </p:sp>
      <p:sp>
        <p:nvSpPr>
          <p:cNvPr id="45" name="Oval 44"/>
          <p:cNvSpPr/>
          <p:nvPr/>
        </p:nvSpPr>
        <p:spPr>
          <a:xfrm>
            <a:off x="5353778" y="3365400"/>
            <a:ext cx="1363394" cy="129701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ext Box 33"/>
          <p:cNvSpPr txBox="1">
            <a:spLocks noChangeArrowheads="1"/>
          </p:cNvSpPr>
          <p:nvPr/>
        </p:nvSpPr>
        <p:spPr bwMode="auto">
          <a:xfrm>
            <a:off x="5425146" y="3839087"/>
            <a:ext cx="1228881" cy="40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4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Headquarter</a:t>
            </a:r>
            <a:endParaRPr lang="en-US" altLang="en-US" sz="1400" dirty="0">
              <a:latin typeface="Times New Roman" panose="02020603050405020304" pitchFamily="18" charset="0"/>
              <a:cs typeface="Times New Roman" panose="02020603050405020304" pitchFamily="18" charset="0"/>
            </a:endParaRPr>
          </a:p>
        </p:txBody>
      </p:sp>
      <p:sp>
        <p:nvSpPr>
          <p:cNvPr id="49" name="Oval 48"/>
          <p:cNvSpPr/>
          <p:nvPr/>
        </p:nvSpPr>
        <p:spPr>
          <a:xfrm rot="1344489">
            <a:off x="4452727" y="3569533"/>
            <a:ext cx="636426" cy="6074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Oval 49"/>
          <p:cNvSpPr/>
          <p:nvPr/>
        </p:nvSpPr>
        <p:spPr>
          <a:xfrm>
            <a:off x="5674763" y="5182845"/>
            <a:ext cx="663119" cy="6595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2" name="Straight Connector 51"/>
          <p:cNvCxnSpPr>
            <a:stCxn id="49" idx="6"/>
            <a:endCxn id="45" idx="2"/>
          </p:cNvCxnSpPr>
          <p:nvPr/>
        </p:nvCxnSpPr>
        <p:spPr>
          <a:xfrm>
            <a:off x="5065125" y="3994571"/>
            <a:ext cx="288653" cy="19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0" idx="0"/>
            <a:endCxn id="45" idx="4"/>
          </p:cNvCxnSpPr>
          <p:nvPr/>
        </p:nvCxnSpPr>
        <p:spPr>
          <a:xfrm flipV="1">
            <a:off x="6006323" y="4662412"/>
            <a:ext cx="29152" cy="520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rot="5248784">
            <a:off x="6830170" y="3709728"/>
            <a:ext cx="742936" cy="6624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Text Box 33"/>
          <p:cNvSpPr txBox="1">
            <a:spLocks noChangeArrowheads="1"/>
          </p:cNvSpPr>
          <p:nvPr/>
        </p:nvSpPr>
        <p:spPr bwMode="auto">
          <a:xfrm>
            <a:off x="4359022" y="3637518"/>
            <a:ext cx="794509"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125" dirty="0">
              <a:latin typeface="Times New Roman" panose="02020603050405020304" pitchFamily="18" charset="0"/>
              <a:cs typeface="Times New Roman" panose="02020603050405020304" pitchFamily="18" charset="0"/>
            </a:endParaRPr>
          </a:p>
        </p:txBody>
      </p:sp>
      <p:sp>
        <p:nvSpPr>
          <p:cNvPr id="58" name="Text Box 33"/>
          <p:cNvSpPr txBox="1">
            <a:spLocks noChangeArrowheads="1"/>
          </p:cNvSpPr>
          <p:nvPr/>
        </p:nvSpPr>
        <p:spPr bwMode="auto">
          <a:xfrm>
            <a:off x="5613756" y="5252583"/>
            <a:ext cx="785132"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2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200" dirty="0">
              <a:latin typeface="Times New Roman" panose="02020603050405020304" pitchFamily="18" charset="0"/>
              <a:cs typeface="Times New Roman" panose="02020603050405020304" pitchFamily="18" charset="0"/>
            </a:endParaRPr>
          </a:p>
        </p:txBody>
      </p:sp>
      <p:sp>
        <p:nvSpPr>
          <p:cNvPr id="77" name="Text Box 33"/>
          <p:cNvSpPr txBox="1">
            <a:spLocks noChangeArrowheads="1"/>
          </p:cNvSpPr>
          <p:nvPr/>
        </p:nvSpPr>
        <p:spPr bwMode="auto">
          <a:xfrm>
            <a:off x="6786312" y="3763424"/>
            <a:ext cx="830651"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2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200" dirty="0">
              <a:latin typeface="Times New Roman" panose="02020603050405020304" pitchFamily="18" charset="0"/>
              <a:cs typeface="Times New Roman" panose="02020603050405020304" pitchFamily="18" charset="0"/>
            </a:endParaRPr>
          </a:p>
        </p:txBody>
      </p:sp>
      <p:cxnSp>
        <p:nvCxnSpPr>
          <p:cNvPr id="79" name="Straight Connector 78"/>
          <p:cNvCxnSpPr>
            <a:stCxn id="56" idx="4"/>
            <a:endCxn id="45" idx="6"/>
          </p:cNvCxnSpPr>
          <p:nvPr/>
        </p:nvCxnSpPr>
        <p:spPr>
          <a:xfrm flipH="1" flipV="1">
            <a:off x="6717172" y="4013906"/>
            <a:ext cx="153552" cy="41621"/>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55519" y="1500779"/>
            <a:ext cx="2690091" cy="669414"/>
          </a:xfrm>
          <a:prstGeom prst="rect">
            <a:avLst/>
          </a:prstGeom>
          <a:noFill/>
          <a:ln>
            <a:solidFill>
              <a:srgbClr val="0070C0"/>
            </a:solidFill>
          </a:ln>
        </p:spPr>
        <p:txBody>
          <a:bodyPr wrap="square" rtlCol="0">
            <a:spAutoFit/>
          </a:bodyPr>
          <a:lstStyle/>
          <a:p>
            <a:pPr algn="ctr"/>
            <a:r>
              <a:rPr lang="en-US" sz="1800" b="1" i="1" dirty="0">
                <a:latin typeface="Times New Roman" panose="02020603050405020304" pitchFamily="18" charset="0"/>
                <a:cs typeface="Times New Roman" panose="02020603050405020304" pitchFamily="18" charset="0"/>
              </a:rPr>
              <a:t>Treated site: </a:t>
            </a:r>
            <a:r>
              <a:rPr lang="en-US" sz="1875" b="1" i="1" u="sng" dirty="0">
                <a:latin typeface="Times New Roman" panose="02020603050405020304" pitchFamily="18" charset="0"/>
                <a:cs typeface="Times New Roman" panose="02020603050405020304" pitchFamily="18" charset="0"/>
              </a:rPr>
              <a:t>breached</a:t>
            </a:r>
            <a:r>
              <a:rPr lang="en-US" sz="1800" b="1" i="1" dirty="0">
                <a:latin typeface="Times New Roman" panose="02020603050405020304" pitchFamily="18" charset="0"/>
                <a:cs typeface="Times New Roman" panose="02020603050405020304" pitchFamily="18" charset="0"/>
              </a:rPr>
              <a:t> site in a </a:t>
            </a:r>
            <a:r>
              <a:rPr lang="en-US" sz="1875" b="1" i="1" u="sng" dirty="0">
                <a:latin typeface="Times New Roman" panose="02020603050405020304" pitchFamily="18" charset="0"/>
                <a:cs typeface="Times New Roman" panose="02020603050405020304" pitchFamily="18" charset="0"/>
              </a:rPr>
              <a:t>breached</a:t>
            </a:r>
            <a:r>
              <a:rPr lang="en-US" sz="1800" b="1" i="1" dirty="0">
                <a:latin typeface="Times New Roman" panose="02020603050405020304" pitchFamily="18" charset="0"/>
                <a:cs typeface="Times New Roman" panose="02020603050405020304" pitchFamily="18" charset="0"/>
              </a:rPr>
              <a:t> firm</a:t>
            </a:r>
          </a:p>
        </p:txBody>
      </p:sp>
      <p:cxnSp>
        <p:nvCxnSpPr>
          <p:cNvPr id="86" name="Straight Arrow Connector 85"/>
          <p:cNvCxnSpPr>
            <a:stCxn id="84" idx="2"/>
            <a:endCxn id="10" idx="0"/>
          </p:cNvCxnSpPr>
          <p:nvPr/>
        </p:nvCxnSpPr>
        <p:spPr>
          <a:xfrm>
            <a:off x="2300565" y="2170193"/>
            <a:ext cx="1128765" cy="13594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359021" y="1491840"/>
            <a:ext cx="3079553" cy="669414"/>
          </a:xfrm>
          <a:prstGeom prst="rect">
            <a:avLst/>
          </a:prstGeom>
          <a:noFill/>
          <a:ln>
            <a:solidFill>
              <a:srgbClr val="0070C0"/>
            </a:solidFill>
          </a:ln>
        </p:spPr>
        <p:txBody>
          <a:bodyPr wrap="square" rtlCol="0">
            <a:spAutoFit/>
          </a:bodyPr>
          <a:lstStyle/>
          <a:p>
            <a:pPr algn="ctr"/>
            <a:r>
              <a:rPr lang="en-US" sz="1800" b="1" i="1" dirty="0">
                <a:latin typeface="Times New Roman" panose="02020603050405020304" pitchFamily="18" charset="0"/>
                <a:cs typeface="Times New Roman" panose="02020603050405020304" pitchFamily="18" charset="0"/>
              </a:rPr>
              <a:t>Control site: </a:t>
            </a:r>
            <a:r>
              <a:rPr lang="en-US" sz="1875" b="1" i="1" u="sng" dirty="0">
                <a:latin typeface="Times New Roman" panose="02020603050405020304" pitchFamily="18" charset="0"/>
                <a:cs typeface="Times New Roman" panose="02020603050405020304" pitchFamily="18" charset="0"/>
              </a:rPr>
              <a:t>non-breached</a:t>
            </a:r>
            <a:r>
              <a:rPr lang="en-US" sz="1800" b="1" i="1" dirty="0">
                <a:latin typeface="Times New Roman" panose="02020603050405020304" pitchFamily="18" charset="0"/>
                <a:cs typeface="Times New Roman" panose="02020603050405020304" pitchFamily="18" charset="0"/>
              </a:rPr>
              <a:t> site in a </a:t>
            </a:r>
            <a:r>
              <a:rPr lang="en-US" sz="1875" b="1" i="1" u="sng" dirty="0">
                <a:latin typeface="Times New Roman" panose="02020603050405020304" pitchFamily="18" charset="0"/>
                <a:cs typeface="Times New Roman" panose="02020603050405020304" pitchFamily="18" charset="0"/>
              </a:rPr>
              <a:t>non-breached</a:t>
            </a:r>
            <a:r>
              <a:rPr lang="en-US" sz="1800" b="1" i="1" dirty="0">
                <a:latin typeface="Times New Roman" panose="02020603050405020304" pitchFamily="18" charset="0"/>
                <a:cs typeface="Times New Roman" panose="02020603050405020304" pitchFamily="18" charset="0"/>
              </a:rPr>
              <a:t> firm</a:t>
            </a:r>
          </a:p>
        </p:txBody>
      </p:sp>
      <p:cxnSp>
        <p:nvCxnSpPr>
          <p:cNvPr id="91" name="Straight Arrow Connector 90"/>
          <p:cNvCxnSpPr>
            <a:stCxn id="90" idx="2"/>
            <a:endCxn id="49" idx="0"/>
          </p:cNvCxnSpPr>
          <p:nvPr/>
        </p:nvCxnSpPr>
        <p:spPr>
          <a:xfrm flipH="1">
            <a:off x="4886724" y="2161254"/>
            <a:ext cx="1012074" cy="14312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 idx="1"/>
          </p:cNvCxnSpPr>
          <p:nvPr/>
        </p:nvCxnSpPr>
        <p:spPr>
          <a:xfrm>
            <a:off x="1620271" y="3154936"/>
            <a:ext cx="336748" cy="311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7" idx="3"/>
          </p:cNvCxnSpPr>
          <p:nvPr/>
        </p:nvCxnSpPr>
        <p:spPr>
          <a:xfrm>
            <a:off x="3824598" y="3844807"/>
            <a:ext cx="616561" cy="3056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125" name="Text Box 33"/>
          <p:cNvSpPr txBox="1">
            <a:spLocks noChangeArrowheads="1"/>
          </p:cNvSpPr>
          <p:nvPr/>
        </p:nvSpPr>
        <p:spPr bwMode="auto">
          <a:xfrm>
            <a:off x="3038899" y="4331790"/>
            <a:ext cx="2063259" cy="817604"/>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500" b="1" i="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Matched based on industry, location, year and size of the site. </a:t>
            </a:r>
            <a:endParaRPr lang="en-US" altLang="en-US" sz="1500" i="1" dirty="0">
              <a:latin typeface="Times New Roman" panose="02020603050405020304" pitchFamily="18" charset="0"/>
              <a:cs typeface="Times New Roman" panose="02020603050405020304" pitchFamily="18" charset="0"/>
            </a:endParaRPr>
          </a:p>
        </p:txBody>
      </p:sp>
      <p:sp>
        <p:nvSpPr>
          <p:cNvPr id="130" name="Text Box 33"/>
          <p:cNvSpPr txBox="1">
            <a:spLocks noChangeArrowheads="1"/>
          </p:cNvSpPr>
          <p:nvPr/>
        </p:nvSpPr>
        <p:spPr bwMode="auto">
          <a:xfrm>
            <a:off x="4381718" y="4942828"/>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00" dirty="0">
              <a:latin typeface="Times New Roman" panose="02020603050405020304" pitchFamily="18" charset="0"/>
              <a:cs typeface="Times New Roman" panose="02020603050405020304" pitchFamily="18" charset="0"/>
            </a:endParaRPr>
          </a:p>
        </p:txBody>
      </p:sp>
      <p:sp>
        <p:nvSpPr>
          <p:cNvPr id="131" name="Oval 130"/>
          <p:cNvSpPr/>
          <p:nvPr/>
        </p:nvSpPr>
        <p:spPr>
          <a:xfrm>
            <a:off x="4585665" y="4936752"/>
            <a:ext cx="265172" cy="2717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0" name="Text Box 33"/>
          <p:cNvSpPr txBox="1">
            <a:spLocks noChangeArrowheads="1"/>
          </p:cNvSpPr>
          <p:nvPr/>
        </p:nvSpPr>
        <p:spPr bwMode="auto">
          <a:xfrm>
            <a:off x="1092469" y="3026497"/>
            <a:ext cx="810461"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00" dirty="0">
              <a:latin typeface="Times New Roman" panose="02020603050405020304" pitchFamily="18" charset="0"/>
              <a:cs typeface="Times New Roman" panose="02020603050405020304" pitchFamily="18" charset="0"/>
            </a:endParaRPr>
          </a:p>
        </p:txBody>
      </p:sp>
      <p:cxnSp>
        <p:nvCxnSpPr>
          <p:cNvPr id="142" name="Straight Connector 141"/>
          <p:cNvCxnSpPr>
            <a:stCxn id="7" idx="1"/>
          </p:cNvCxnSpPr>
          <p:nvPr/>
        </p:nvCxnSpPr>
        <p:spPr>
          <a:xfrm flipH="1">
            <a:off x="2766974" y="3844807"/>
            <a:ext cx="278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31" idx="6"/>
            <a:endCxn id="45" idx="3"/>
          </p:cNvCxnSpPr>
          <p:nvPr/>
        </p:nvCxnSpPr>
        <p:spPr>
          <a:xfrm flipV="1">
            <a:off x="4850837" y="4472469"/>
            <a:ext cx="702605" cy="60014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58118" y="2760242"/>
            <a:ext cx="1913561" cy="461665"/>
          </a:xfrm>
          <a:prstGeom prst="rect">
            <a:avLst/>
          </a:prstGeom>
          <a:solidFill>
            <a:srgbClr val="00B0F0"/>
          </a:solidFill>
        </p:spPr>
        <p:txBody>
          <a:bodyPr wrap="square" rtlCol="0">
            <a:spAutoFit/>
          </a:bodyPr>
          <a:lstStyle/>
          <a:p>
            <a:r>
              <a:rPr lang="en-US" b="1" dirty="0">
                <a:solidFill>
                  <a:srgbClr val="FF0000"/>
                </a:solidFill>
              </a:rPr>
              <a:t>115    :    728</a:t>
            </a:r>
          </a:p>
        </p:txBody>
      </p:sp>
      <p:sp>
        <p:nvSpPr>
          <p:cNvPr id="11" name="Title 10">
            <a:extLst>
              <a:ext uri="{FF2B5EF4-FFF2-40B4-BE49-F238E27FC236}">
                <a16:creationId xmlns:a16="http://schemas.microsoft.com/office/drawing/2014/main" id="{FA606E9B-B4A1-4BB6-89E4-12E95BD3F07E}"/>
              </a:ext>
            </a:extLst>
          </p:cNvPr>
          <p:cNvSpPr>
            <a:spLocks noGrp="1"/>
          </p:cNvSpPr>
          <p:nvPr>
            <p:ph type="title"/>
          </p:nvPr>
        </p:nvSpPr>
        <p:spPr>
          <a:xfrm>
            <a:off x="0" y="762000"/>
            <a:ext cx="9144000" cy="518841"/>
          </a:xfrm>
        </p:spPr>
        <p:txBody>
          <a:bodyPr/>
          <a:lstStyle/>
          <a:p>
            <a:r>
              <a:rPr lang="en-US" sz="3000" dirty="0">
                <a:solidFill>
                  <a:srgbClr val="00B0F0"/>
                </a:solidFill>
                <a:latin typeface="Times New Roman" panose="02020603050405020304" pitchFamily="18" charset="0"/>
                <a:cs typeface="Times New Roman" panose="02020603050405020304" pitchFamily="18" charset="0"/>
              </a:rPr>
              <a:t>Difference-in-Difference Analysis I</a:t>
            </a:r>
            <a:endParaRPr lang="en-US" sz="3000" dirty="0"/>
          </a:p>
        </p:txBody>
      </p:sp>
    </p:spTree>
    <p:extLst>
      <p:ext uri="{BB962C8B-B14F-4D97-AF65-F5344CB8AC3E}">
        <p14:creationId xmlns:p14="http://schemas.microsoft.com/office/powerpoint/2010/main" val="1953373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5" grpId="0"/>
      <p:bldP spid="6" grpId="0" animBg="1"/>
      <p:bldP spid="7" grpId="0"/>
      <p:bldP spid="10" grpId="0" animBg="1"/>
      <p:bldP spid="13" grpId="0" animBg="1"/>
      <p:bldP spid="14" grpId="0" animBg="1"/>
      <p:bldP spid="15" grpId="0" animBg="1"/>
      <p:bldP spid="28" grpId="0" animBg="1"/>
      <p:bldP spid="32" grpId="0"/>
      <p:bldP spid="33" grpId="0"/>
      <p:bldP spid="34" grpId="0"/>
      <p:bldP spid="41" grpId="0" animBg="1"/>
      <p:bldP spid="42" grpId="0"/>
      <p:bldP spid="45" grpId="0" animBg="1"/>
      <p:bldP spid="46" grpId="0"/>
      <p:bldP spid="49" grpId="0" animBg="1"/>
      <p:bldP spid="50" grpId="0" animBg="1"/>
      <p:bldP spid="56" grpId="0" animBg="1"/>
      <p:bldP spid="57" grpId="0"/>
      <p:bldP spid="58" grpId="0"/>
      <p:bldP spid="77" grpId="0"/>
      <p:bldP spid="84" grpId="0" animBg="1"/>
      <p:bldP spid="90" grpId="0" animBg="1"/>
      <p:bldP spid="125" grpId="0" animBg="1"/>
      <p:bldP spid="130" grpId="0"/>
      <p:bldP spid="131" grpId="0" animBg="1"/>
      <p:bldP spid="140"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ed Rectangle 123"/>
          <p:cNvSpPr/>
          <p:nvPr/>
        </p:nvSpPr>
        <p:spPr>
          <a:xfrm>
            <a:off x="3170732" y="4158985"/>
            <a:ext cx="2739579" cy="142452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Oval 3"/>
          <p:cNvSpPr/>
          <p:nvPr/>
        </p:nvSpPr>
        <p:spPr>
          <a:xfrm>
            <a:off x="953420" y="2012724"/>
            <a:ext cx="3624733" cy="33687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Box 33"/>
          <p:cNvSpPr txBox="1">
            <a:spLocks noChangeArrowheads="1"/>
          </p:cNvSpPr>
          <p:nvPr/>
        </p:nvSpPr>
        <p:spPr bwMode="auto">
          <a:xfrm>
            <a:off x="214922" y="1626537"/>
            <a:ext cx="1513016"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8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Breached Firm A</a:t>
            </a:r>
            <a:endParaRPr lang="en-US" altLang="en-US" sz="1800" dirty="0">
              <a:latin typeface="Times New Roman" panose="02020603050405020304" pitchFamily="18" charset="0"/>
              <a:cs typeface="Times New Roman" panose="02020603050405020304" pitchFamily="18" charset="0"/>
            </a:endParaRPr>
          </a:p>
        </p:txBody>
      </p:sp>
      <p:sp>
        <p:nvSpPr>
          <p:cNvPr id="6" name="Oval 5"/>
          <p:cNvSpPr/>
          <p:nvPr/>
        </p:nvSpPr>
        <p:spPr>
          <a:xfrm>
            <a:off x="3348406" y="2749041"/>
            <a:ext cx="779302" cy="782899"/>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285578" y="2695462"/>
            <a:ext cx="906323" cy="95012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Box 33"/>
          <p:cNvSpPr txBox="1">
            <a:spLocks noChangeArrowheads="1"/>
          </p:cNvSpPr>
          <p:nvPr/>
        </p:nvSpPr>
        <p:spPr bwMode="auto">
          <a:xfrm>
            <a:off x="2280303" y="3047466"/>
            <a:ext cx="101400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Headquarter</a:t>
            </a:r>
            <a:endParaRPr lang="en-US" altLang="en-US" sz="1125" dirty="0">
              <a:latin typeface="Times New Roman" panose="02020603050405020304" pitchFamily="18" charset="0"/>
              <a:cs typeface="Times New Roman" panose="02020603050405020304" pitchFamily="18" charset="0"/>
            </a:endParaRPr>
          </a:p>
        </p:txBody>
      </p:sp>
      <p:sp>
        <p:nvSpPr>
          <p:cNvPr id="10" name="5-Point Star 9"/>
          <p:cNvSpPr/>
          <p:nvPr/>
        </p:nvSpPr>
        <p:spPr>
          <a:xfrm>
            <a:off x="3611861" y="2707905"/>
            <a:ext cx="273166" cy="2579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971430" y="3241896"/>
            <a:ext cx="636426" cy="6074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2285578" y="4621211"/>
            <a:ext cx="663119" cy="6595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flipH="1">
            <a:off x="3944697" y="4289540"/>
            <a:ext cx="349622" cy="2917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p:cNvCxnSpPr>
            <a:stCxn id="13" idx="6"/>
            <a:endCxn id="9" idx="1"/>
          </p:cNvCxnSpPr>
          <p:nvPr/>
        </p:nvCxnSpPr>
        <p:spPr>
          <a:xfrm flipV="1">
            <a:off x="1607856" y="3185833"/>
            <a:ext cx="672447" cy="35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8" idx="4"/>
          </p:cNvCxnSpPr>
          <p:nvPr/>
        </p:nvCxnSpPr>
        <p:spPr>
          <a:xfrm flipV="1">
            <a:off x="2617138" y="3645581"/>
            <a:ext cx="121601" cy="975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1"/>
            <a:endCxn id="8" idx="5"/>
          </p:cNvCxnSpPr>
          <p:nvPr/>
        </p:nvCxnSpPr>
        <p:spPr>
          <a:xfrm flipH="1" flipV="1">
            <a:off x="3059173" y="3506439"/>
            <a:ext cx="1183945" cy="825821"/>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625866" y="2338663"/>
            <a:ext cx="366503" cy="4103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Box 33"/>
          <p:cNvSpPr txBox="1">
            <a:spLocks noChangeArrowheads="1"/>
          </p:cNvSpPr>
          <p:nvPr/>
        </p:nvSpPr>
        <p:spPr bwMode="auto">
          <a:xfrm>
            <a:off x="953420" y="3310699"/>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sp>
        <p:nvSpPr>
          <p:cNvPr id="33" name="Text Box 33"/>
          <p:cNvSpPr txBox="1">
            <a:spLocks noChangeArrowheads="1"/>
          </p:cNvSpPr>
          <p:nvPr/>
        </p:nvSpPr>
        <p:spPr bwMode="auto">
          <a:xfrm>
            <a:off x="2273658" y="4744531"/>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sp>
        <p:nvSpPr>
          <p:cNvPr id="34" name="Text Box 33"/>
          <p:cNvSpPr txBox="1">
            <a:spLocks noChangeArrowheads="1"/>
          </p:cNvSpPr>
          <p:nvPr/>
        </p:nvSpPr>
        <p:spPr bwMode="auto">
          <a:xfrm>
            <a:off x="3491444" y="4281957"/>
            <a:ext cx="1129591" cy="31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125" dirty="0">
              <a:latin typeface="Times New Roman" panose="02020603050405020304" pitchFamily="18" charset="0"/>
              <a:cs typeface="Times New Roman" panose="02020603050405020304" pitchFamily="18" charset="0"/>
            </a:endParaRPr>
          </a:p>
        </p:txBody>
      </p:sp>
      <p:sp>
        <p:nvSpPr>
          <p:cNvPr id="35" name="Text Box 33"/>
          <p:cNvSpPr txBox="1">
            <a:spLocks noChangeArrowheads="1"/>
          </p:cNvSpPr>
          <p:nvPr/>
        </p:nvSpPr>
        <p:spPr bwMode="auto">
          <a:xfrm>
            <a:off x="1487437" y="2428462"/>
            <a:ext cx="695732"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6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600" dirty="0">
              <a:latin typeface="Times New Roman" panose="02020603050405020304" pitchFamily="18" charset="0"/>
              <a:cs typeface="Times New Roman" panose="02020603050405020304" pitchFamily="18" charset="0"/>
            </a:endParaRPr>
          </a:p>
        </p:txBody>
      </p:sp>
      <p:sp>
        <p:nvSpPr>
          <p:cNvPr id="41" name="Oval 40"/>
          <p:cNvSpPr/>
          <p:nvPr/>
        </p:nvSpPr>
        <p:spPr>
          <a:xfrm>
            <a:off x="4626468" y="2037926"/>
            <a:ext cx="3461623" cy="327385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Text Box 33"/>
          <p:cNvSpPr txBox="1">
            <a:spLocks noChangeArrowheads="1"/>
          </p:cNvSpPr>
          <p:nvPr/>
        </p:nvSpPr>
        <p:spPr bwMode="auto">
          <a:xfrm>
            <a:off x="7231762" y="1574813"/>
            <a:ext cx="1550870"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defTabSz="685800">
              <a:tabLst>
                <a:tab pos="342900" algn="l"/>
              </a:tabLst>
              <a:defRPr sz="1800" b="1" u="sng">
                <a:solidFill>
                  <a:srgbClr val="000000"/>
                </a:solidFill>
                <a:latin typeface="Times New Roman" panose="02020603050405020304" pitchFamily="18" charset="0"/>
                <a:ea typeface="DengXian" panose="02010600030101010101" pitchFamily="2" charset="-122"/>
                <a:cs typeface="Times New Roman" panose="02020603050405020304" pitchFamily="18" charset="0"/>
              </a:defRPr>
            </a:lvl1pPr>
            <a:lvl2pPr>
              <a:tabLst>
                <a:tab pos="457200" algn="l"/>
              </a:tabLst>
              <a:defRPr>
                <a:latin typeface="Arial" panose="020B0604020202020204" pitchFamily="34" charset="0"/>
              </a:defRPr>
            </a:lvl2pPr>
            <a:lvl3pPr>
              <a:tabLst>
                <a:tab pos="457200" algn="l"/>
              </a:tabLst>
              <a:defRPr>
                <a:latin typeface="Arial" panose="020B0604020202020204" pitchFamily="34" charset="0"/>
              </a:defRPr>
            </a:lvl3pPr>
            <a:lvl4pPr>
              <a:tabLst>
                <a:tab pos="457200" algn="l"/>
              </a:tabLst>
              <a:defRPr>
                <a:latin typeface="Arial" panose="020B0604020202020204" pitchFamily="34" charset="0"/>
              </a:defRPr>
            </a:lvl4pPr>
            <a:lvl5pPr>
              <a:tabLst>
                <a:tab pos="457200" algn="l"/>
              </a:tabLst>
              <a:defRPr>
                <a:latin typeface="Arial" panose="020B0604020202020204" pitchFamily="34" charset="0"/>
              </a:defRPr>
            </a:lvl5pPr>
            <a:lvl6pPr eaLnBrk="0" fontAlgn="base" hangingPunct="0">
              <a:spcBef>
                <a:spcPct val="0"/>
              </a:spcBef>
              <a:spcAft>
                <a:spcPct val="0"/>
              </a:spcAft>
              <a:tabLst>
                <a:tab pos="457200" algn="l"/>
              </a:tabLst>
              <a:defRPr>
                <a:latin typeface="Arial" panose="020B0604020202020204" pitchFamily="34" charset="0"/>
              </a:defRPr>
            </a:lvl6pPr>
            <a:lvl7pPr eaLnBrk="0" fontAlgn="base" hangingPunct="0">
              <a:spcBef>
                <a:spcPct val="0"/>
              </a:spcBef>
              <a:spcAft>
                <a:spcPct val="0"/>
              </a:spcAft>
              <a:tabLst>
                <a:tab pos="457200" algn="l"/>
              </a:tabLst>
              <a:defRPr>
                <a:latin typeface="Arial" panose="020B0604020202020204" pitchFamily="34" charset="0"/>
              </a:defRPr>
            </a:lvl7pPr>
            <a:lvl8pPr eaLnBrk="0" fontAlgn="base" hangingPunct="0">
              <a:spcBef>
                <a:spcPct val="0"/>
              </a:spcBef>
              <a:spcAft>
                <a:spcPct val="0"/>
              </a:spcAft>
              <a:tabLst>
                <a:tab pos="457200" algn="l"/>
              </a:tabLst>
              <a:defRPr>
                <a:latin typeface="Arial" panose="020B0604020202020204" pitchFamily="34" charset="0"/>
              </a:defRPr>
            </a:lvl8pPr>
            <a:lvl9pPr eaLnBrk="0" fontAlgn="base" hangingPunct="0">
              <a:spcBef>
                <a:spcPct val="0"/>
              </a:spcBef>
              <a:spcAft>
                <a:spcPct val="0"/>
              </a:spcAft>
              <a:tabLst>
                <a:tab pos="457200" algn="l"/>
              </a:tabLst>
              <a:defRPr>
                <a:latin typeface="Arial" panose="020B0604020202020204" pitchFamily="34" charset="0"/>
              </a:defRPr>
            </a:lvl9pPr>
          </a:lstStyle>
          <a:p>
            <a:r>
              <a:rPr lang="en-US" altLang="en-US" dirty="0"/>
              <a:t>Non-breached Firm B</a:t>
            </a:r>
          </a:p>
        </p:txBody>
      </p:sp>
      <p:sp>
        <p:nvSpPr>
          <p:cNvPr id="45" name="Oval 44"/>
          <p:cNvSpPr/>
          <p:nvPr/>
        </p:nvSpPr>
        <p:spPr>
          <a:xfrm>
            <a:off x="5595064" y="2749042"/>
            <a:ext cx="1363394" cy="129701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ext Box 33"/>
          <p:cNvSpPr txBox="1">
            <a:spLocks noChangeArrowheads="1"/>
          </p:cNvSpPr>
          <p:nvPr/>
        </p:nvSpPr>
        <p:spPr bwMode="auto">
          <a:xfrm>
            <a:off x="5799510" y="3320956"/>
            <a:ext cx="1043013"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Headquarter</a:t>
            </a:r>
            <a:endParaRPr lang="en-US" altLang="en-US" sz="1125" dirty="0">
              <a:latin typeface="Times New Roman" panose="02020603050405020304" pitchFamily="18" charset="0"/>
              <a:cs typeface="Times New Roman" panose="02020603050405020304" pitchFamily="18" charset="0"/>
            </a:endParaRPr>
          </a:p>
        </p:txBody>
      </p:sp>
      <p:sp>
        <p:nvSpPr>
          <p:cNvPr id="49" name="Oval 48"/>
          <p:cNvSpPr/>
          <p:nvPr/>
        </p:nvSpPr>
        <p:spPr>
          <a:xfrm rot="1344489">
            <a:off x="4830100" y="2938162"/>
            <a:ext cx="636426" cy="6074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Oval 49"/>
          <p:cNvSpPr/>
          <p:nvPr/>
        </p:nvSpPr>
        <p:spPr>
          <a:xfrm>
            <a:off x="6052136" y="4551474"/>
            <a:ext cx="663119" cy="6595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2" name="Straight Connector 51"/>
          <p:cNvCxnSpPr>
            <a:stCxn id="49" idx="6"/>
            <a:endCxn id="45" idx="2"/>
          </p:cNvCxnSpPr>
          <p:nvPr/>
        </p:nvCxnSpPr>
        <p:spPr>
          <a:xfrm>
            <a:off x="5442498" y="3363199"/>
            <a:ext cx="152567" cy="34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0" idx="0"/>
            <a:endCxn id="45" idx="4"/>
          </p:cNvCxnSpPr>
          <p:nvPr/>
        </p:nvCxnSpPr>
        <p:spPr>
          <a:xfrm flipH="1" flipV="1">
            <a:off x="6276762" y="4046053"/>
            <a:ext cx="106934" cy="505421"/>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rot="5248784">
            <a:off x="7207543" y="3078356"/>
            <a:ext cx="742936" cy="6624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Text Box 33"/>
          <p:cNvSpPr txBox="1">
            <a:spLocks noChangeArrowheads="1"/>
          </p:cNvSpPr>
          <p:nvPr/>
        </p:nvSpPr>
        <p:spPr bwMode="auto">
          <a:xfrm>
            <a:off x="4812089" y="3006965"/>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sp>
        <p:nvSpPr>
          <p:cNvPr id="58" name="Text Box 33"/>
          <p:cNvSpPr txBox="1">
            <a:spLocks noChangeArrowheads="1"/>
          </p:cNvSpPr>
          <p:nvPr/>
        </p:nvSpPr>
        <p:spPr bwMode="auto">
          <a:xfrm>
            <a:off x="6040216" y="4674793"/>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sp>
        <p:nvSpPr>
          <p:cNvPr id="77" name="Text Box 33"/>
          <p:cNvSpPr txBox="1">
            <a:spLocks noChangeArrowheads="1"/>
          </p:cNvSpPr>
          <p:nvPr/>
        </p:nvSpPr>
        <p:spPr bwMode="auto">
          <a:xfrm>
            <a:off x="7257440" y="3138586"/>
            <a:ext cx="672447"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97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975" dirty="0">
              <a:latin typeface="Times New Roman" panose="02020603050405020304" pitchFamily="18" charset="0"/>
              <a:cs typeface="Times New Roman" panose="02020603050405020304" pitchFamily="18" charset="0"/>
            </a:endParaRPr>
          </a:p>
        </p:txBody>
      </p:sp>
      <p:cxnSp>
        <p:nvCxnSpPr>
          <p:cNvPr id="79" name="Straight Connector 78"/>
          <p:cNvCxnSpPr>
            <a:stCxn id="56" idx="4"/>
            <a:endCxn id="45" idx="6"/>
          </p:cNvCxnSpPr>
          <p:nvPr/>
        </p:nvCxnSpPr>
        <p:spPr>
          <a:xfrm flipH="1" flipV="1">
            <a:off x="6958458" y="3397548"/>
            <a:ext cx="289640" cy="2660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447560" y="5828371"/>
            <a:ext cx="2846758" cy="669414"/>
          </a:xfrm>
          <a:prstGeom prst="rect">
            <a:avLst/>
          </a:prstGeom>
          <a:noFill/>
          <a:ln>
            <a:solidFill>
              <a:srgbClr val="0070C0"/>
            </a:solidFill>
          </a:ln>
        </p:spPr>
        <p:txBody>
          <a:bodyPr wrap="square" rtlCol="0">
            <a:spAutoFit/>
          </a:bodyPr>
          <a:lstStyle/>
          <a:p>
            <a:pPr algn="ctr"/>
            <a:r>
              <a:rPr lang="en-US" sz="1800" b="1" i="1" dirty="0">
                <a:latin typeface="Times New Roman" panose="02020603050405020304" pitchFamily="18" charset="0"/>
                <a:cs typeface="Times New Roman" panose="02020603050405020304" pitchFamily="18" charset="0"/>
              </a:rPr>
              <a:t>Treated site: </a:t>
            </a:r>
            <a:r>
              <a:rPr lang="en-US" sz="1875" b="1" i="1" u="sng" dirty="0">
                <a:latin typeface="Times New Roman" panose="02020603050405020304" pitchFamily="18" charset="0"/>
                <a:cs typeface="Times New Roman" panose="02020603050405020304" pitchFamily="18" charset="0"/>
              </a:rPr>
              <a:t>non-breached</a:t>
            </a:r>
            <a:r>
              <a:rPr lang="en-US" sz="1800" b="1" i="1" dirty="0">
                <a:latin typeface="Times New Roman" panose="02020603050405020304" pitchFamily="18" charset="0"/>
                <a:cs typeface="Times New Roman" panose="02020603050405020304" pitchFamily="18" charset="0"/>
              </a:rPr>
              <a:t> site in a </a:t>
            </a:r>
            <a:r>
              <a:rPr lang="en-US" sz="1875" b="1" i="1" u="sng" dirty="0">
                <a:latin typeface="Times New Roman" panose="02020603050405020304" pitchFamily="18" charset="0"/>
                <a:cs typeface="Times New Roman" panose="02020603050405020304" pitchFamily="18" charset="0"/>
              </a:rPr>
              <a:t>breached</a:t>
            </a:r>
            <a:r>
              <a:rPr lang="en-US" sz="1800" b="1" i="1" dirty="0">
                <a:latin typeface="Times New Roman" panose="02020603050405020304" pitchFamily="18" charset="0"/>
                <a:cs typeface="Times New Roman" panose="02020603050405020304" pitchFamily="18" charset="0"/>
              </a:rPr>
              <a:t> firm</a:t>
            </a:r>
          </a:p>
        </p:txBody>
      </p:sp>
      <p:cxnSp>
        <p:nvCxnSpPr>
          <p:cNvPr id="86" name="Straight Arrow Connector 85"/>
          <p:cNvCxnSpPr/>
          <p:nvPr/>
        </p:nvCxnSpPr>
        <p:spPr>
          <a:xfrm flipV="1">
            <a:off x="3670382" y="4674793"/>
            <a:ext cx="467270" cy="12292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419308" y="5839164"/>
            <a:ext cx="3506951" cy="669414"/>
          </a:xfrm>
          <a:prstGeom prst="rect">
            <a:avLst/>
          </a:prstGeom>
          <a:noFill/>
          <a:ln>
            <a:solidFill>
              <a:srgbClr val="0070C0"/>
            </a:solidFill>
          </a:ln>
        </p:spPr>
        <p:txBody>
          <a:bodyPr wrap="square" rtlCol="0">
            <a:spAutoFit/>
          </a:bodyPr>
          <a:lstStyle/>
          <a:p>
            <a:pPr algn="ctr"/>
            <a:r>
              <a:rPr lang="en-US" sz="1800" b="1" i="1" dirty="0">
                <a:latin typeface="Times New Roman" panose="02020603050405020304" pitchFamily="18" charset="0"/>
                <a:cs typeface="Times New Roman" panose="02020603050405020304" pitchFamily="18" charset="0"/>
              </a:rPr>
              <a:t>Control site: </a:t>
            </a:r>
            <a:r>
              <a:rPr lang="en-US" sz="1875" b="1" i="1" u="sng" dirty="0">
                <a:latin typeface="Times New Roman" panose="02020603050405020304" pitchFamily="18" charset="0"/>
                <a:cs typeface="Times New Roman" panose="02020603050405020304" pitchFamily="18" charset="0"/>
              </a:rPr>
              <a:t>non-breached</a:t>
            </a:r>
            <a:r>
              <a:rPr lang="en-US" sz="1800" b="1" i="1" dirty="0">
                <a:latin typeface="Times New Roman" panose="02020603050405020304" pitchFamily="18" charset="0"/>
                <a:cs typeface="Times New Roman" panose="02020603050405020304" pitchFamily="18" charset="0"/>
              </a:rPr>
              <a:t> site in a </a:t>
            </a:r>
            <a:r>
              <a:rPr lang="en-US" sz="1875" b="1" i="1" u="sng" dirty="0">
                <a:latin typeface="Times New Roman" panose="02020603050405020304" pitchFamily="18" charset="0"/>
                <a:cs typeface="Times New Roman" panose="02020603050405020304" pitchFamily="18" charset="0"/>
              </a:rPr>
              <a:t>non-breached</a:t>
            </a:r>
            <a:r>
              <a:rPr lang="en-US" sz="1800" b="1" i="1" dirty="0">
                <a:latin typeface="Times New Roman" panose="02020603050405020304" pitchFamily="18" charset="0"/>
                <a:cs typeface="Times New Roman" panose="02020603050405020304" pitchFamily="18" charset="0"/>
              </a:rPr>
              <a:t> firm</a:t>
            </a:r>
          </a:p>
        </p:txBody>
      </p:sp>
      <p:cxnSp>
        <p:nvCxnSpPr>
          <p:cNvPr id="91" name="Straight Arrow Connector 90"/>
          <p:cNvCxnSpPr>
            <a:stCxn id="90" idx="0"/>
          </p:cNvCxnSpPr>
          <p:nvPr/>
        </p:nvCxnSpPr>
        <p:spPr>
          <a:xfrm flipH="1" flipV="1">
            <a:off x="5228210" y="4744530"/>
            <a:ext cx="944574" cy="10946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 idx="1"/>
          </p:cNvCxnSpPr>
          <p:nvPr/>
        </p:nvCxnSpPr>
        <p:spPr>
          <a:xfrm>
            <a:off x="1997644" y="2523565"/>
            <a:ext cx="420662" cy="311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130" idx="1"/>
          </p:cNvCxnSpPr>
          <p:nvPr/>
        </p:nvCxnSpPr>
        <p:spPr>
          <a:xfrm>
            <a:off x="4364005" y="4424243"/>
            <a:ext cx="386936" cy="1466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125" name="Text Box 33"/>
          <p:cNvSpPr txBox="1">
            <a:spLocks noChangeArrowheads="1"/>
          </p:cNvSpPr>
          <p:nvPr/>
        </p:nvSpPr>
        <p:spPr bwMode="auto">
          <a:xfrm>
            <a:off x="3331190" y="4832768"/>
            <a:ext cx="2556242" cy="425054"/>
          </a:xfrm>
          <a:prstGeom prst="rect">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800">
              <a:tabLst>
                <a:tab pos="342900" algn="l"/>
              </a:tabLst>
            </a:pPr>
            <a:r>
              <a:rPr lang="en-US" altLang="en-US" sz="1500" b="1" i="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Matched based on industry, location, year and size of the site. </a:t>
            </a:r>
            <a:endParaRPr lang="en-US" altLang="en-US" sz="1500" i="1" dirty="0">
              <a:latin typeface="Times New Roman" panose="02020603050405020304" pitchFamily="18" charset="0"/>
              <a:cs typeface="Times New Roman" panose="02020603050405020304" pitchFamily="18" charset="0"/>
            </a:endParaRPr>
          </a:p>
        </p:txBody>
      </p:sp>
      <p:sp>
        <p:nvSpPr>
          <p:cNvPr id="130" name="Text Box 33"/>
          <p:cNvSpPr txBox="1">
            <a:spLocks noChangeArrowheads="1"/>
          </p:cNvSpPr>
          <p:nvPr/>
        </p:nvSpPr>
        <p:spPr bwMode="auto">
          <a:xfrm>
            <a:off x="4750940" y="4300542"/>
            <a:ext cx="951059"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125"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Non-breached site</a:t>
            </a:r>
            <a:endParaRPr lang="en-US" altLang="en-US" sz="1125" dirty="0">
              <a:latin typeface="Times New Roman" panose="02020603050405020304" pitchFamily="18" charset="0"/>
              <a:cs typeface="Times New Roman" panose="02020603050405020304" pitchFamily="18" charset="0"/>
            </a:endParaRPr>
          </a:p>
        </p:txBody>
      </p:sp>
      <p:sp>
        <p:nvSpPr>
          <p:cNvPr id="131" name="Oval 130"/>
          <p:cNvSpPr/>
          <p:nvPr/>
        </p:nvSpPr>
        <p:spPr>
          <a:xfrm>
            <a:off x="4963038" y="4305380"/>
            <a:ext cx="265172" cy="2717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33"/>
          <p:cNvSpPr txBox="1">
            <a:spLocks noChangeArrowheads="1"/>
          </p:cNvSpPr>
          <p:nvPr/>
        </p:nvSpPr>
        <p:spPr bwMode="auto">
          <a:xfrm>
            <a:off x="3348406" y="3019815"/>
            <a:ext cx="823838" cy="2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ctr" defTabSz="685800">
              <a:tabLst>
                <a:tab pos="342900" algn="l"/>
              </a:tabLst>
            </a:pPr>
            <a:r>
              <a:rPr lang="en-US" altLang="en-US" sz="1200" b="1" u="sng"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Breached site</a:t>
            </a:r>
            <a:endParaRPr lang="en-US" altLang="en-US" sz="1200" dirty="0">
              <a:latin typeface="Times New Roman" panose="02020603050405020304" pitchFamily="18" charset="0"/>
              <a:cs typeface="Times New Roman" panose="02020603050405020304" pitchFamily="18" charset="0"/>
            </a:endParaRPr>
          </a:p>
        </p:txBody>
      </p:sp>
      <p:cxnSp>
        <p:nvCxnSpPr>
          <p:cNvPr id="54" name="Straight Connector 53"/>
          <p:cNvCxnSpPr>
            <a:endCxn id="45" idx="3"/>
          </p:cNvCxnSpPr>
          <p:nvPr/>
        </p:nvCxnSpPr>
        <p:spPr>
          <a:xfrm flipV="1">
            <a:off x="5228210" y="3856111"/>
            <a:ext cx="566519" cy="593713"/>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44851" y="3578013"/>
            <a:ext cx="1913561" cy="461665"/>
          </a:xfrm>
          <a:prstGeom prst="rect">
            <a:avLst/>
          </a:prstGeom>
          <a:solidFill>
            <a:srgbClr val="00B0F0"/>
          </a:solidFill>
        </p:spPr>
        <p:txBody>
          <a:bodyPr wrap="square" rtlCol="0">
            <a:spAutoFit/>
          </a:bodyPr>
          <a:lstStyle/>
          <a:p>
            <a:r>
              <a:rPr lang="en-US" b="1" dirty="0">
                <a:solidFill>
                  <a:srgbClr val="FF0000"/>
                </a:solidFill>
              </a:rPr>
              <a:t>1,178 :  6,625</a:t>
            </a:r>
          </a:p>
        </p:txBody>
      </p:sp>
      <p:sp>
        <p:nvSpPr>
          <p:cNvPr id="2" name="Title 1">
            <a:extLst>
              <a:ext uri="{FF2B5EF4-FFF2-40B4-BE49-F238E27FC236}">
                <a16:creationId xmlns:a16="http://schemas.microsoft.com/office/drawing/2014/main" id="{A7D98FA7-192C-4FC8-B8AB-32FA4BE2125C}"/>
              </a:ext>
            </a:extLst>
          </p:cNvPr>
          <p:cNvSpPr>
            <a:spLocks noGrp="1"/>
          </p:cNvSpPr>
          <p:nvPr>
            <p:ph type="title"/>
          </p:nvPr>
        </p:nvSpPr>
        <p:spPr>
          <a:xfrm>
            <a:off x="0" y="762000"/>
            <a:ext cx="9144000" cy="501083"/>
          </a:xfrm>
        </p:spPr>
        <p:txBody>
          <a:bodyPr/>
          <a:lstStyle/>
          <a:p>
            <a:r>
              <a:rPr lang="en-US" sz="3000" dirty="0">
                <a:solidFill>
                  <a:srgbClr val="00B0F0"/>
                </a:solidFill>
                <a:latin typeface="Times New Roman" panose="02020603050405020304" pitchFamily="18" charset="0"/>
                <a:cs typeface="Times New Roman" panose="02020603050405020304" pitchFamily="18" charset="0"/>
              </a:rPr>
              <a:t>Difference-in-Difference Analysis II</a:t>
            </a:r>
            <a:endParaRPr lang="en-US" sz="3000" dirty="0"/>
          </a:p>
        </p:txBody>
      </p:sp>
    </p:spTree>
    <p:extLst>
      <p:ext uri="{BB962C8B-B14F-4D97-AF65-F5344CB8AC3E}">
        <p14:creationId xmlns:p14="http://schemas.microsoft.com/office/powerpoint/2010/main" val="18149092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4" grpId="0" animBg="1"/>
      <p:bldP spid="6" grpId="0" animBg="1"/>
      <p:bldP spid="8" grpId="0" animBg="1"/>
      <p:bldP spid="9" grpId="0"/>
      <p:bldP spid="10" grpId="0" animBg="1"/>
      <p:bldP spid="13" grpId="0" animBg="1"/>
      <p:bldP spid="14" grpId="0" animBg="1"/>
      <p:bldP spid="15" grpId="0" animBg="1"/>
      <p:bldP spid="28" grpId="0" animBg="1"/>
      <p:bldP spid="32" grpId="0"/>
      <p:bldP spid="33" grpId="0"/>
      <p:bldP spid="34" grpId="0"/>
      <p:bldP spid="35" grpId="0"/>
      <p:bldP spid="41" grpId="0" animBg="1"/>
      <p:bldP spid="42" grpId="0"/>
      <p:bldP spid="45" grpId="0" animBg="1"/>
      <p:bldP spid="46" grpId="0"/>
      <p:bldP spid="49" grpId="0" animBg="1"/>
      <p:bldP spid="50" grpId="0" animBg="1"/>
      <p:bldP spid="56" grpId="0" animBg="1"/>
      <p:bldP spid="57" grpId="0"/>
      <p:bldP spid="58" grpId="0"/>
      <p:bldP spid="77" grpId="0"/>
      <p:bldP spid="84" grpId="0" animBg="1"/>
      <p:bldP spid="90" grpId="0" animBg="1"/>
      <p:bldP spid="125" grpId="0" animBg="1"/>
      <p:bldP spid="130" grpId="0"/>
      <p:bldP spid="131" grpId="0" animBg="1"/>
      <p:bldP spid="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Rockwell" panose="02060603020205020403" pitchFamily="18" charset="0"/>
              </a:rPr>
              <a:t>Analysis</a:t>
            </a:r>
            <a:endParaRPr lang="en-US" dirty="0"/>
          </a:p>
        </p:txBody>
      </p:sp>
      <p:sp>
        <p:nvSpPr>
          <p:cNvPr id="3" name="Content Placeholder 2"/>
          <p:cNvSpPr>
            <a:spLocks noGrp="1"/>
          </p:cNvSpPr>
          <p:nvPr>
            <p:ph idx="1"/>
          </p:nvPr>
        </p:nvSpPr>
        <p:spPr>
          <a:xfrm>
            <a:off x="535576" y="1752600"/>
            <a:ext cx="8151223" cy="4876800"/>
          </a:xfrm>
        </p:spPr>
        <p:txBody>
          <a:bodyPr/>
          <a:lstStyle/>
          <a:p>
            <a:pPr marL="0" indent="0">
              <a:buNone/>
            </a:pPr>
            <a:endParaRPr lang="en-US" i="1" dirty="0">
              <a:latin typeface="Rockwell" panose="02060603020205020403" pitchFamily="18" charset="0"/>
            </a:endParaRPr>
          </a:p>
          <a:p>
            <a:r>
              <a:rPr lang="en-US" i="1" dirty="0">
                <a:latin typeface="Rockwell" panose="02060603020205020403" pitchFamily="18" charset="0"/>
              </a:rPr>
              <a:t>Firm-level Analysis</a:t>
            </a:r>
          </a:p>
          <a:p>
            <a:endParaRPr lang="en-US" i="1" dirty="0">
              <a:latin typeface="Rockwell" panose="02060603020205020403" pitchFamily="18" charset="0"/>
            </a:endParaRPr>
          </a:p>
          <a:p>
            <a:r>
              <a:rPr lang="en-US" i="1" dirty="0">
                <a:latin typeface="Rockwell" panose="02060603020205020403" pitchFamily="18" charset="0"/>
              </a:rPr>
              <a:t>Site-level Difference-in-Difference Analysis </a:t>
            </a:r>
            <a:r>
              <a:rPr lang="en-US" i="1" dirty="0">
                <a:latin typeface="Rockwell" panose="02060603020205020403" pitchFamily="18" charset="0"/>
                <a:sym typeface="Wingdings" panose="05000000000000000000" pitchFamily="2" charset="2"/>
              </a:rPr>
              <a:t> </a:t>
            </a:r>
          </a:p>
          <a:p>
            <a:pPr lvl="1"/>
            <a:r>
              <a:rPr lang="en-US" sz="2400" i="1" dirty="0">
                <a:latin typeface="Rockwell" panose="02060603020205020403" pitchFamily="18" charset="0"/>
                <a:sym typeface="Wingdings" panose="05000000000000000000" pitchFamily="2" charset="2"/>
              </a:rPr>
              <a:t>BREACHED SITE as the Treated</a:t>
            </a:r>
          </a:p>
          <a:p>
            <a:pPr lvl="1"/>
            <a:r>
              <a:rPr lang="en-US" sz="2400" i="1" dirty="0">
                <a:latin typeface="Rockwell" panose="02060603020205020403" pitchFamily="18" charset="0"/>
                <a:sym typeface="Wingdings" panose="05000000000000000000" pitchFamily="2" charset="2"/>
              </a:rPr>
              <a:t>NON-BREACHED SITE as the Treated</a:t>
            </a:r>
          </a:p>
          <a:p>
            <a:pPr lvl="1"/>
            <a:r>
              <a:rPr lang="en-US" sz="2400" i="1" dirty="0">
                <a:latin typeface="Rockwell" panose="02060603020205020403" pitchFamily="18" charset="0"/>
                <a:sym typeface="Wingdings" panose="05000000000000000000" pitchFamily="2" charset="2"/>
              </a:rPr>
              <a:t>Human error VS. IT failure? </a:t>
            </a:r>
          </a:p>
          <a:p>
            <a:pPr lvl="1"/>
            <a:r>
              <a:rPr lang="en-US" sz="2400" i="1" dirty="0">
                <a:latin typeface="Rockwell" panose="02060603020205020403" pitchFamily="18" charset="0"/>
                <a:sym typeface="Wingdings" panose="05000000000000000000" pitchFamily="2" charset="2"/>
              </a:rPr>
              <a:t>Number of breached records? </a:t>
            </a:r>
          </a:p>
          <a:p>
            <a:pPr marL="0" indent="0">
              <a:buNone/>
            </a:pPr>
            <a:r>
              <a:rPr lang="en-US" i="1" dirty="0">
                <a:latin typeface="Rockwell" panose="02060603020205020403" pitchFamily="18" charset="0"/>
                <a:sym typeface="Wingdings" panose="05000000000000000000" pitchFamily="2" charset="2"/>
              </a:rPr>
              <a:t>  </a:t>
            </a:r>
            <a:endParaRPr lang="en-US" i="1" dirty="0">
              <a:latin typeface="Rockwell" panose="02060603020205020403" pitchFamily="18" charset="0"/>
            </a:endParaRPr>
          </a:p>
        </p:txBody>
      </p:sp>
      <p:pic>
        <p:nvPicPr>
          <p:cNvPr id="23554" name="Picture 2" descr="Image result for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826" y="1752600"/>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880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46FB7-BEE9-47D7-9287-E6B0A1CE3DB0}"/>
              </a:ext>
            </a:extLst>
          </p:cNvPr>
          <p:cNvSpPr>
            <a:spLocks noGrp="1"/>
          </p:cNvSpPr>
          <p:nvPr>
            <p:ph type="title"/>
          </p:nvPr>
        </p:nvSpPr>
        <p:spPr/>
        <p:txBody>
          <a:bodyPr/>
          <a:lstStyle/>
          <a:p>
            <a:pPr marL="0" indent="0">
              <a:buNone/>
            </a:pPr>
            <a:r>
              <a:rPr lang="en-US" sz="3600" i="1" dirty="0">
                <a:latin typeface="Rockwell" panose="02060603020205020403" pitchFamily="18" charset="0"/>
              </a:rPr>
              <a:t>Analysis</a:t>
            </a:r>
          </a:p>
        </p:txBody>
      </p:sp>
      <p:sp>
        <p:nvSpPr>
          <p:cNvPr id="3" name="Content Placeholder 2"/>
          <p:cNvSpPr>
            <a:spLocks noGrp="1"/>
          </p:cNvSpPr>
          <p:nvPr>
            <p:ph idx="1"/>
          </p:nvPr>
        </p:nvSpPr>
        <p:spPr/>
        <p:txBody>
          <a:bodyPr/>
          <a:lstStyle/>
          <a:p>
            <a:pPr marL="0" indent="0">
              <a:buNone/>
            </a:pPr>
            <a:endParaRPr lang="en-US" sz="3000" i="1" dirty="0">
              <a:latin typeface="Rockwell" panose="02060603020205020403" pitchFamily="18" charset="0"/>
            </a:endParaRPr>
          </a:p>
          <a:p>
            <a:pPr marL="0" indent="0">
              <a:buNone/>
            </a:pPr>
            <a:endParaRPr lang="en-US" sz="2000" i="1" dirty="0">
              <a:latin typeface="Rockwell" panose="02060603020205020403" pitchFamily="18" charset="0"/>
            </a:endParaRPr>
          </a:p>
          <a:p>
            <a:r>
              <a:rPr lang="en-US" sz="2000" i="1" dirty="0">
                <a:latin typeface="Rockwell" panose="02060603020205020403" pitchFamily="18" charset="0"/>
              </a:rPr>
              <a:t>Firm-level Analysis</a:t>
            </a:r>
          </a:p>
          <a:p>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Site-level Difference-in-Difference Analysis </a:t>
            </a:r>
            <a:r>
              <a:rPr lang="en-US" sz="2000" i="1" dirty="0">
                <a:solidFill>
                  <a:schemeClr val="bg1">
                    <a:lumMod val="75000"/>
                  </a:schemeClr>
                </a:solidFill>
                <a:latin typeface="Rockwell" panose="02060603020205020403" pitchFamily="18" charset="0"/>
                <a:sym typeface="Wingdings" panose="05000000000000000000" pitchFamily="2" charset="2"/>
              </a:rPr>
              <a:t> </a:t>
            </a:r>
          </a:p>
          <a:p>
            <a:pPr lvl="1"/>
            <a:r>
              <a:rPr lang="en-US" sz="2000" i="1" dirty="0">
                <a:solidFill>
                  <a:schemeClr val="bg1">
                    <a:lumMod val="75000"/>
                  </a:schemeClr>
                </a:solidFill>
                <a:latin typeface="Rockwell" panose="02060603020205020403" pitchFamily="18" charset="0"/>
                <a:sym typeface="Wingdings" panose="05000000000000000000" pitchFamily="2" charset="2"/>
              </a:rPr>
              <a:t>BREACHED SITE as the Treated</a:t>
            </a:r>
          </a:p>
          <a:p>
            <a:pPr lvl="1"/>
            <a:r>
              <a:rPr lang="en-US" sz="2000" i="1" dirty="0">
                <a:solidFill>
                  <a:schemeClr val="bg1">
                    <a:lumMod val="75000"/>
                  </a:schemeClr>
                </a:solidFill>
                <a:latin typeface="Rockwell" panose="02060603020205020403" pitchFamily="18" charset="0"/>
                <a:sym typeface="Wingdings" panose="05000000000000000000" pitchFamily="2" charset="2"/>
              </a:rPr>
              <a:t>NON-BREACHED SITE as the Treated</a:t>
            </a:r>
          </a:p>
          <a:p>
            <a:pPr lvl="1"/>
            <a:r>
              <a:rPr lang="en-US" sz="2000" i="1" dirty="0">
                <a:solidFill>
                  <a:schemeClr val="bg1">
                    <a:lumMod val="75000"/>
                  </a:schemeClr>
                </a:solidFill>
                <a:latin typeface="Rockwell" panose="02060603020205020403" pitchFamily="18" charset="0"/>
                <a:sym typeface="Wingdings" panose="05000000000000000000" pitchFamily="2" charset="2"/>
              </a:rPr>
              <a:t>Human error VS. IT failure? </a:t>
            </a:r>
          </a:p>
          <a:p>
            <a:pPr lvl="1"/>
            <a:r>
              <a:rPr lang="en-US" sz="2000" i="1" dirty="0">
                <a:solidFill>
                  <a:schemeClr val="bg1">
                    <a:lumMod val="75000"/>
                  </a:schemeClr>
                </a:solidFill>
                <a:latin typeface="Rockwell" panose="02060603020205020403" pitchFamily="18" charset="0"/>
                <a:sym typeface="Wingdings" panose="05000000000000000000" pitchFamily="2" charset="2"/>
              </a:rPr>
              <a:t>Number of breached records? </a:t>
            </a:r>
          </a:p>
          <a:p>
            <a:pPr lvl="1"/>
            <a:endParaRPr lang="en-US" sz="2000" i="1" dirty="0">
              <a:solidFill>
                <a:schemeClr val="bg1">
                  <a:lumMod val="75000"/>
                </a:schemeClr>
              </a:solidFill>
              <a:latin typeface="Rockwell" panose="02060603020205020403" pitchFamily="18" charset="0"/>
              <a:sym typeface="Wingdings" panose="05000000000000000000" pitchFamily="2" charset="2"/>
            </a:endParaRPr>
          </a:p>
          <a:p>
            <a:pPr marL="0" indent="0">
              <a:buNone/>
            </a:pPr>
            <a:r>
              <a:rPr lang="en-US" sz="2000" i="1" dirty="0">
                <a:solidFill>
                  <a:schemeClr val="bg1">
                    <a:lumMod val="75000"/>
                  </a:schemeClr>
                </a:solidFill>
                <a:latin typeface="Rockwell" panose="02060603020205020403" pitchFamily="18" charset="0"/>
                <a:sym typeface="Wingdings" panose="05000000000000000000" pitchFamily="2" charset="2"/>
              </a:rPr>
              <a:t>  </a:t>
            </a:r>
            <a:endParaRPr lang="en-US" sz="2000" i="1" dirty="0">
              <a:solidFill>
                <a:schemeClr val="bg1">
                  <a:lumMod val="75000"/>
                </a:schemeClr>
              </a:solidFill>
              <a:latin typeface="Rockwell" panose="02060603020205020403" pitchFamily="18" charset="0"/>
            </a:endParaRPr>
          </a:p>
        </p:txBody>
      </p:sp>
      <p:pic>
        <p:nvPicPr>
          <p:cNvPr id="23554" name="Picture 2" descr="Image result for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30762"/>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6598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Rockwell" panose="02060603020205020403" pitchFamily="18" charset="0"/>
              </a:rPr>
              <a:t>Firm Sample Descriptive Statistics</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29</a:t>
            </a:fld>
            <a:endParaRPr lang="en-US" altLang="en-US"/>
          </a:p>
        </p:txBody>
      </p:sp>
      <p:pic>
        <p:nvPicPr>
          <p:cNvPr id="12" name="Content Placeholder 5"/>
          <p:cNvPicPr>
            <a:picLocks noChangeAspect="1"/>
          </p:cNvPicPr>
          <p:nvPr/>
        </p:nvPicPr>
        <p:blipFill>
          <a:blip r:embed="rId2"/>
          <a:stretch>
            <a:fillRect/>
          </a:stretch>
        </p:blipFill>
        <p:spPr bwMode="auto">
          <a:xfrm>
            <a:off x="609600" y="1850340"/>
            <a:ext cx="8187055" cy="3157320"/>
          </a:xfrm>
          <a:prstGeom prst="rect">
            <a:avLst/>
          </a:prstGeom>
          <a:noFill/>
          <a:ln w="9525">
            <a:noFill/>
            <a:miter lim="800000"/>
            <a:headEnd/>
            <a:tailEnd/>
          </a:ln>
          <a:effectLst/>
        </p:spPr>
      </p:pic>
      <p:sp>
        <p:nvSpPr>
          <p:cNvPr id="8" name="Rectangle 7"/>
          <p:cNvSpPr/>
          <p:nvPr/>
        </p:nvSpPr>
        <p:spPr bwMode="auto">
          <a:xfrm>
            <a:off x="495300" y="2464526"/>
            <a:ext cx="51816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61402905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CDCE-4B0A-49C7-AF7D-DB31B31EEFC4}"/>
              </a:ext>
            </a:extLst>
          </p:cNvPr>
          <p:cNvSpPr>
            <a:spLocks noGrp="1"/>
          </p:cNvSpPr>
          <p:nvPr>
            <p:ph type="title"/>
          </p:nvPr>
        </p:nvSpPr>
        <p:spPr/>
        <p:txBody>
          <a:bodyPr/>
          <a:lstStyle/>
          <a:p>
            <a:r>
              <a:rPr lang="en-US" dirty="0"/>
              <a:t>Theoretical lens</a:t>
            </a:r>
          </a:p>
        </p:txBody>
      </p:sp>
      <p:sp>
        <p:nvSpPr>
          <p:cNvPr id="3" name="Content Placeholder 2">
            <a:extLst>
              <a:ext uri="{FF2B5EF4-FFF2-40B4-BE49-F238E27FC236}">
                <a16:creationId xmlns:a16="http://schemas.microsoft.com/office/drawing/2014/main" id="{3C7ABEFC-F7A1-4511-84DD-83BFB47C16AB}"/>
              </a:ext>
            </a:extLst>
          </p:cNvPr>
          <p:cNvSpPr>
            <a:spLocks noGrp="1"/>
          </p:cNvSpPr>
          <p:nvPr>
            <p:ph idx="1"/>
          </p:nvPr>
        </p:nvSpPr>
        <p:spPr>
          <a:xfrm>
            <a:off x="0" y="1752600"/>
            <a:ext cx="8843554" cy="4876800"/>
          </a:xfrm>
        </p:spPr>
        <p:txBody>
          <a:bodyPr/>
          <a:lstStyle/>
          <a:p>
            <a:pPr>
              <a:lnSpc>
                <a:spcPts val="3000"/>
              </a:lnSpc>
            </a:pPr>
            <a:r>
              <a:rPr lang="en-US" dirty="0"/>
              <a:t>Internal Capital Allocation: </a:t>
            </a:r>
            <a:r>
              <a:rPr lang="en-US" sz="2000" dirty="0"/>
              <a:t>investment of financial capital into the business units of a multidivisional organization</a:t>
            </a:r>
          </a:p>
          <a:p>
            <a:pPr>
              <a:lnSpc>
                <a:spcPts val="3000"/>
              </a:lnSpc>
            </a:pPr>
            <a:endParaRPr lang="en-US" sz="1000" dirty="0"/>
          </a:p>
          <a:p>
            <a:pPr>
              <a:lnSpc>
                <a:spcPts val="3000"/>
              </a:lnSpc>
            </a:pPr>
            <a:r>
              <a:rPr lang="en-US" dirty="0"/>
              <a:t>Theoretical motives (strategies) underlying capital allocation</a:t>
            </a:r>
          </a:p>
          <a:p>
            <a:pPr lvl="1">
              <a:lnSpc>
                <a:spcPts val="3000"/>
              </a:lnSpc>
            </a:pPr>
            <a:r>
              <a:rPr lang="en-US" sz="2300" dirty="0"/>
              <a:t>Winner Picking: maximizing business unit and firm growth </a:t>
            </a:r>
          </a:p>
          <a:p>
            <a:pPr lvl="1">
              <a:lnSpc>
                <a:spcPts val="3000"/>
              </a:lnSpc>
            </a:pPr>
            <a:r>
              <a:rPr lang="en-US" sz="2300" dirty="0"/>
              <a:t>Diversification, Risk mitigation</a:t>
            </a:r>
          </a:p>
          <a:p>
            <a:pPr lvl="1">
              <a:lnSpc>
                <a:spcPts val="3000"/>
              </a:lnSpc>
            </a:pPr>
            <a:r>
              <a:rPr lang="en-US" sz="2300" dirty="0"/>
              <a:t>Exploitation of synergies</a:t>
            </a:r>
          </a:p>
          <a:p>
            <a:pPr lvl="1">
              <a:lnSpc>
                <a:spcPts val="3000"/>
              </a:lnSpc>
            </a:pPr>
            <a:endParaRPr lang="en-US" sz="1000" dirty="0"/>
          </a:p>
          <a:p>
            <a:pPr>
              <a:lnSpc>
                <a:spcPts val="3000"/>
              </a:lnSpc>
            </a:pPr>
            <a:r>
              <a:rPr lang="en-US" dirty="0"/>
              <a:t>Link between capital allocation and firm performance? </a:t>
            </a:r>
            <a:r>
              <a:rPr lang="en-US" dirty="0">
                <a:sym typeface="Wingdings" panose="05000000000000000000" pitchFamily="2" charset="2"/>
              </a:rPr>
              <a:t>inconclusive</a:t>
            </a:r>
            <a:r>
              <a:rPr lang="en-US" dirty="0"/>
              <a:t> </a:t>
            </a:r>
          </a:p>
          <a:p>
            <a:pPr lvl="2">
              <a:lnSpc>
                <a:spcPts val="3000"/>
              </a:lnSpc>
            </a:pPr>
            <a:endParaRPr lang="en-US" dirty="0"/>
          </a:p>
        </p:txBody>
      </p:sp>
    </p:spTree>
    <p:extLst>
      <p:ext uri="{BB962C8B-B14F-4D97-AF65-F5344CB8AC3E}">
        <p14:creationId xmlns:p14="http://schemas.microsoft.com/office/powerpoint/2010/main" val="1003817666"/>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Rockwell" panose="02060603020205020403" pitchFamily="18" charset="0"/>
              </a:rPr>
              <a:t>Firm Sample Descriptive Statistics</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30</a:t>
            </a:fld>
            <a:endParaRPr lang="en-US" altLang="en-US"/>
          </a:p>
        </p:txBody>
      </p:sp>
      <p:pic>
        <p:nvPicPr>
          <p:cNvPr id="11" name="Content Placeholder 5"/>
          <p:cNvPicPr>
            <a:picLocks noChangeAspect="1"/>
          </p:cNvPicPr>
          <p:nvPr/>
        </p:nvPicPr>
        <p:blipFill>
          <a:blip r:embed="rId2"/>
          <a:stretch>
            <a:fillRect/>
          </a:stretch>
        </p:blipFill>
        <p:spPr bwMode="auto">
          <a:xfrm>
            <a:off x="609600" y="1828800"/>
            <a:ext cx="8187055" cy="3157320"/>
          </a:xfrm>
          <a:prstGeom prst="rect">
            <a:avLst/>
          </a:prstGeom>
          <a:noFill/>
          <a:ln w="9525">
            <a:noFill/>
            <a:miter lim="800000"/>
            <a:headEnd/>
            <a:tailEnd/>
          </a:ln>
          <a:effectLst/>
        </p:spPr>
      </p:pic>
      <p:sp>
        <p:nvSpPr>
          <p:cNvPr id="8" name="Rectangle 7"/>
          <p:cNvSpPr/>
          <p:nvPr/>
        </p:nvSpPr>
        <p:spPr bwMode="auto">
          <a:xfrm>
            <a:off x="381000" y="2667000"/>
            <a:ext cx="51816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649132790"/>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Rockwell" panose="02060603020205020403" pitchFamily="18" charset="0"/>
              </a:rPr>
              <a:t>Firm Sample Descriptive Statistics</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31</a:t>
            </a:fld>
            <a:endParaRPr lang="en-US" altLang="en-US"/>
          </a:p>
        </p:txBody>
      </p:sp>
      <p:pic>
        <p:nvPicPr>
          <p:cNvPr id="7" name="Content Placeholder 5"/>
          <p:cNvPicPr>
            <a:picLocks noChangeAspect="1"/>
          </p:cNvPicPr>
          <p:nvPr/>
        </p:nvPicPr>
        <p:blipFill>
          <a:blip r:embed="rId2"/>
          <a:stretch>
            <a:fillRect/>
          </a:stretch>
        </p:blipFill>
        <p:spPr bwMode="auto">
          <a:xfrm>
            <a:off x="609600" y="1828800"/>
            <a:ext cx="8187055" cy="3157320"/>
          </a:xfrm>
          <a:prstGeom prst="rect">
            <a:avLst/>
          </a:prstGeom>
          <a:noFill/>
          <a:ln w="9525">
            <a:noFill/>
            <a:miter lim="800000"/>
            <a:headEnd/>
            <a:tailEnd/>
          </a:ln>
          <a:effectLst/>
        </p:spPr>
      </p:pic>
      <p:sp>
        <p:nvSpPr>
          <p:cNvPr id="8" name="Rectangle 7"/>
          <p:cNvSpPr/>
          <p:nvPr/>
        </p:nvSpPr>
        <p:spPr bwMode="auto">
          <a:xfrm>
            <a:off x="381000" y="2876550"/>
            <a:ext cx="51816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400937718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Rockwell" panose="02060603020205020403" pitchFamily="18" charset="0"/>
              </a:rPr>
              <a:t>Firm Sample Descriptive Statistics</a:t>
            </a:r>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32</a:t>
            </a:fld>
            <a:endParaRPr lang="en-US" altLang="en-US"/>
          </a:p>
        </p:txBody>
      </p:sp>
      <p:pic>
        <p:nvPicPr>
          <p:cNvPr id="7" name="Content Placeholder 5"/>
          <p:cNvPicPr>
            <a:picLocks noChangeAspect="1"/>
          </p:cNvPicPr>
          <p:nvPr/>
        </p:nvPicPr>
        <p:blipFill>
          <a:blip r:embed="rId2"/>
          <a:stretch>
            <a:fillRect/>
          </a:stretch>
        </p:blipFill>
        <p:spPr bwMode="auto">
          <a:xfrm>
            <a:off x="609600" y="1828800"/>
            <a:ext cx="8187055" cy="3157320"/>
          </a:xfrm>
          <a:prstGeom prst="rect">
            <a:avLst/>
          </a:prstGeom>
          <a:noFill/>
          <a:ln w="9525">
            <a:noFill/>
            <a:miter lim="800000"/>
            <a:headEnd/>
            <a:tailEnd/>
          </a:ln>
          <a:effectLst/>
        </p:spPr>
      </p:pic>
      <p:sp>
        <p:nvSpPr>
          <p:cNvPr id="8" name="Rectangle 7"/>
          <p:cNvSpPr/>
          <p:nvPr/>
        </p:nvSpPr>
        <p:spPr bwMode="auto">
          <a:xfrm>
            <a:off x="381000" y="3072840"/>
            <a:ext cx="5105400" cy="66924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55731223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71472" y="762000"/>
            <a:ext cx="6978755" cy="5791200"/>
          </a:xfrm>
          <a:prstGeom prst="rect">
            <a:avLst/>
          </a:prstGeom>
        </p:spPr>
      </p:pic>
      <p:sp>
        <p:nvSpPr>
          <p:cNvPr id="4" name="Slide Number Placeholder 3"/>
          <p:cNvSpPr>
            <a:spLocks noGrp="1"/>
          </p:cNvSpPr>
          <p:nvPr>
            <p:ph type="sldNum" sz="quarter" idx="10"/>
          </p:nvPr>
        </p:nvSpPr>
        <p:spPr/>
        <p:txBody>
          <a:bodyPr/>
          <a:lstStyle/>
          <a:p>
            <a:pPr>
              <a:defRPr/>
            </a:pPr>
            <a:fld id="{7220E352-6EE7-458C-A51B-9043B62EBA2A}" type="slidenum">
              <a:rPr lang="en-US" altLang="en-US" smtClean="0"/>
              <a:pPr>
                <a:defRPr/>
              </a:pPr>
              <a:t>33</a:t>
            </a:fld>
            <a:endParaRPr lang="en-US" altLang="en-US"/>
          </a:p>
        </p:txBody>
      </p:sp>
      <p:sp>
        <p:nvSpPr>
          <p:cNvPr id="6" name="Rectangle 5"/>
          <p:cNvSpPr/>
          <p:nvPr/>
        </p:nvSpPr>
        <p:spPr bwMode="auto">
          <a:xfrm>
            <a:off x="457200" y="2408238"/>
            <a:ext cx="7994650" cy="10668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810828717"/>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CD9CF-5D7A-449D-AC00-413E5A4FF91D}"/>
              </a:ext>
            </a:extLst>
          </p:cNvPr>
          <p:cNvSpPr>
            <a:spLocks noGrp="1"/>
          </p:cNvSpPr>
          <p:nvPr>
            <p:ph type="title"/>
          </p:nvPr>
        </p:nvSpPr>
        <p:spPr/>
        <p:txBody>
          <a:bodyPr/>
          <a:lstStyle/>
          <a:p>
            <a:r>
              <a:rPr lang="en-US" sz="3600" i="1" dirty="0">
                <a:latin typeface="Rockwell" panose="02060603020205020403" pitchFamily="18" charset="0"/>
              </a:rPr>
              <a:t>Analysis</a:t>
            </a:r>
            <a:endParaRPr lang="en-US" dirty="0"/>
          </a:p>
        </p:txBody>
      </p:sp>
      <p:sp>
        <p:nvSpPr>
          <p:cNvPr id="3" name="Content Placeholder 2"/>
          <p:cNvSpPr>
            <a:spLocks noGrp="1"/>
          </p:cNvSpPr>
          <p:nvPr>
            <p:ph idx="1"/>
          </p:nvPr>
        </p:nvSpPr>
        <p:spPr/>
        <p:txBody>
          <a:bodyPr/>
          <a:lstStyle/>
          <a:p>
            <a:pPr marL="0" indent="0">
              <a:buNone/>
            </a:pPr>
            <a:endParaRPr lang="en-US" sz="2000" i="1" dirty="0">
              <a:latin typeface="Rockwell" panose="02060603020205020403" pitchFamily="18" charset="0"/>
            </a:endParaRPr>
          </a:p>
          <a:p>
            <a:pPr marL="0" indent="0">
              <a:buNone/>
            </a:pPr>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Firm-level Analysis</a:t>
            </a:r>
          </a:p>
          <a:p>
            <a:endParaRPr lang="en-US" sz="2000" i="1" dirty="0">
              <a:latin typeface="Rockwell" panose="02060603020205020403" pitchFamily="18" charset="0"/>
            </a:endParaRPr>
          </a:p>
          <a:p>
            <a:r>
              <a:rPr lang="en-US" sz="2000" i="1" dirty="0">
                <a:solidFill>
                  <a:schemeClr val="tx1"/>
                </a:solidFill>
                <a:latin typeface="Rockwell" panose="02060603020205020403" pitchFamily="18" charset="0"/>
              </a:rPr>
              <a:t>Site-level Difference-in-Difference Analysis </a:t>
            </a:r>
            <a:r>
              <a:rPr lang="en-US" sz="2000" i="1" dirty="0">
                <a:solidFill>
                  <a:schemeClr val="tx1"/>
                </a:solidFill>
                <a:latin typeface="Rockwell" panose="02060603020205020403" pitchFamily="18" charset="0"/>
                <a:sym typeface="Wingdings" panose="05000000000000000000" pitchFamily="2" charset="2"/>
              </a:rPr>
              <a:t> </a:t>
            </a:r>
          </a:p>
          <a:p>
            <a:pPr lvl="1"/>
            <a:r>
              <a:rPr lang="en-US" sz="2000" i="1" dirty="0">
                <a:solidFill>
                  <a:schemeClr val="tx1"/>
                </a:solidFill>
                <a:latin typeface="Rockwell" panose="02060603020205020403" pitchFamily="18" charset="0"/>
                <a:sym typeface="Wingdings" panose="05000000000000000000" pitchFamily="2" charset="2"/>
              </a:rPr>
              <a:t>BREACHED SITE as the Treated</a:t>
            </a:r>
          </a:p>
          <a:p>
            <a:pPr lvl="1"/>
            <a:r>
              <a:rPr lang="en-US" sz="2000" i="1" dirty="0">
                <a:solidFill>
                  <a:schemeClr val="bg1">
                    <a:lumMod val="75000"/>
                  </a:schemeClr>
                </a:solidFill>
                <a:latin typeface="Rockwell" panose="02060603020205020403" pitchFamily="18" charset="0"/>
                <a:sym typeface="Wingdings" panose="05000000000000000000" pitchFamily="2" charset="2"/>
              </a:rPr>
              <a:t>NON-BREACHED SITE as the Treated</a:t>
            </a:r>
          </a:p>
          <a:p>
            <a:pPr lvl="1"/>
            <a:r>
              <a:rPr lang="en-US" sz="2000" i="1" dirty="0">
                <a:solidFill>
                  <a:schemeClr val="bg1">
                    <a:lumMod val="75000"/>
                  </a:schemeClr>
                </a:solidFill>
                <a:latin typeface="Rockwell" panose="02060603020205020403" pitchFamily="18" charset="0"/>
                <a:sym typeface="Wingdings" panose="05000000000000000000" pitchFamily="2" charset="2"/>
              </a:rPr>
              <a:t>Human error VS. IT failure? </a:t>
            </a:r>
          </a:p>
          <a:p>
            <a:pPr lvl="1"/>
            <a:r>
              <a:rPr lang="en-US" sz="2000" i="1" dirty="0">
                <a:solidFill>
                  <a:schemeClr val="bg1">
                    <a:lumMod val="75000"/>
                  </a:schemeClr>
                </a:solidFill>
                <a:latin typeface="Rockwell" panose="02060603020205020403" pitchFamily="18" charset="0"/>
                <a:sym typeface="Wingdings" panose="05000000000000000000" pitchFamily="2" charset="2"/>
              </a:rPr>
              <a:t>Number of breached records? </a:t>
            </a:r>
          </a:p>
          <a:p>
            <a:pPr lvl="1"/>
            <a:endParaRPr lang="en-US" sz="2000" i="1" dirty="0">
              <a:solidFill>
                <a:schemeClr val="bg1">
                  <a:lumMod val="75000"/>
                </a:schemeClr>
              </a:solidFill>
              <a:latin typeface="Rockwell" panose="02060603020205020403" pitchFamily="18" charset="0"/>
              <a:sym typeface="Wingdings" panose="05000000000000000000" pitchFamily="2" charset="2"/>
            </a:endParaRPr>
          </a:p>
          <a:p>
            <a:pPr marL="0" indent="0">
              <a:buNone/>
            </a:pPr>
            <a:r>
              <a:rPr lang="en-US" sz="2000" i="1" dirty="0">
                <a:solidFill>
                  <a:schemeClr val="bg1">
                    <a:lumMod val="75000"/>
                  </a:schemeClr>
                </a:solidFill>
                <a:latin typeface="Rockwell" panose="02060603020205020403" pitchFamily="18" charset="0"/>
                <a:sym typeface="Wingdings" panose="05000000000000000000" pitchFamily="2" charset="2"/>
              </a:rPr>
              <a:t>  </a:t>
            </a:r>
            <a:endParaRPr lang="en-US" sz="2000" i="1" dirty="0">
              <a:solidFill>
                <a:schemeClr val="bg1">
                  <a:lumMod val="75000"/>
                </a:schemeClr>
              </a:solidFill>
              <a:latin typeface="Rockwell" panose="02060603020205020403" pitchFamily="18" charset="0"/>
            </a:endParaRPr>
          </a:p>
        </p:txBody>
      </p:sp>
      <p:pic>
        <p:nvPicPr>
          <p:cNvPr id="23554" name="Picture 2" descr="Image result for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30762"/>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58252"/>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A932-BF58-4DD8-9988-B7723E68D9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71E448-4A38-4321-9D2D-E3D430E86594}"/>
              </a:ext>
            </a:extLst>
          </p:cNvPr>
          <p:cNvPicPr>
            <a:picLocks noGrp="1" noChangeAspect="1"/>
          </p:cNvPicPr>
          <p:nvPr>
            <p:ph idx="1"/>
          </p:nvPr>
        </p:nvPicPr>
        <p:blipFill>
          <a:blip r:embed="rId3"/>
          <a:stretch>
            <a:fillRect/>
          </a:stretch>
        </p:blipFill>
        <p:spPr>
          <a:xfrm>
            <a:off x="1071295" y="1524000"/>
            <a:ext cx="7207983" cy="3454400"/>
          </a:xfrm>
          <a:prstGeom prst="rect">
            <a:avLst/>
          </a:prstGeom>
        </p:spPr>
      </p:pic>
      <p:sp>
        <p:nvSpPr>
          <p:cNvPr id="4" name="Slide Number Placeholder 3">
            <a:extLst>
              <a:ext uri="{FF2B5EF4-FFF2-40B4-BE49-F238E27FC236}">
                <a16:creationId xmlns:a16="http://schemas.microsoft.com/office/drawing/2014/main" id="{9A0B43A7-7CB4-4015-8379-6DC798C5DD50}"/>
              </a:ext>
            </a:extLst>
          </p:cNvPr>
          <p:cNvSpPr>
            <a:spLocks noGrp="1"/>
          </p:cNvSpPr>
          <p:nvPr>
            <p:ph type="sldNum" sz="quarter" idx="10"/>
          </p:nvPr>
        </p:nvSpPr>
        <p:spPr/>
        <p:txBody>
          <a:bodyPr/>
          <a:lstStyle/>
          <a:p>
            <a:pPr>
              <a:defRPr/>
            </a:pPr>
            <a:fld id="{7220E352-6EE7-458C-A51B-9043B62EBA2A}" type="slidenum">
              <a:rPr lang="en-US" altLang="en-US" smtClean="0"/>
              <a:pPr>
                <a:defRPr/>
              </a:pPr>
              <a:t>35</a:t>
            </a:fld>
            <a:endParaRPr lang="en-US" altLang="en-US"/>
          </a:p>
        </p:txBody>
      </p:sp>
      <p:sp>
        <p:nvSpPr>
          <p:cNvPr id="6" name="Rectangle 5">
            <a:extLst>
              <a:ext uri="{FF2B5EF4-FFF2-40B4-BE49-F238E27FC236}">
                <a16:creationId xmlns:a16="http://schemas.microsoft.com/office/drawing/2014/main" id="{A6D94A32-B0BF-4C5E-ACCA-BB765C7FB94F}"/>
              </a:ext>
            </a:extLst>
          </p:cNvPr>
          <p:cNvSpPr/>
          <p:nvPr/>
        </p:nvSpPr>
        <p:spPr bwMode="auto">
          <a:xfrm>
            <a:off x="699407" y="2276928"/>
            <a:ext cx="7994650" cy="533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B28FEE86-D7B2-469D-B24D-7D7AC2E9DA6A}"/>
              </a:ext>
            </a:extLst>
          </p:cNvPr>
          <p:cNvSpPr/>
          <p:nvPr/>
        </p:nvSpPr>
        <p:spPr bwMode="auto">
          <a:xfrm>
            <a:off x="4460439" y="4314372"/>
            <a:ext cx="989673" cy="635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72208022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067B-CE3E-4A15-A106-6F797BF3E2D9}"/>
              </a:ext>
            </a:extLst>
          </p:cNvPr>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stretch>
            <a:fillRect/>
          </a:stretch>
        </p:blipFill>
        <p:spPr>
          <a:xfrm>
            <a:off x="1963906" y="501648"/>
            <a:ext cx="5469628" cy="6219829"/>
          </a:xfrm>
          <a:prstGeom prst="rect">
            <a:avLst/>
          </a:prstGeom>
        </p:spPr>
      </p:pic>
      <p:sp>
        <p:nvSpPr>
          <p:cNvPr id="4" name="Slide Number Placeholder 3">
            <a:extLst>
              <a:ext uri="{FF2B5EF4-FFF2-40B4-BE49-F238E27FC236}">
                <a16:creationId xmlns:a16="http://schemas.microsoft.com/office/drawing/2014/main" id="{B0759A82-62A7-4BCA-9708-42F82DBA2E58}"/>
              </a:ext>
            </a:extLst>
          </p:cNvPr>
          <p:cNvSpPr>
            <a:spLocks noGrp="1"/>
          </p:cNvSpPr>
          <p:nvPr>
            <p:ph type="sldNum" sz="quarter" idx="10"/>
          </p:nvPr>
        </p:nvSpPr>
        <p:spPr/>
        <p:txBody>
          <a:bodyPr/>
          <a:lstStyle/>
          <a:p>
            <a:pPr>
              <a:defRPr/>
            </a:pPr>
            <a:fld id="{7220E352-6EE7-458C-A51B-9043B62EBA2A}" type="slidenum">
              <a:rPr lang="en-US" altLang="en-US" smtClean="0"/>
              <a:pPr>
                <a:defRPr/>
              </a:pPr>
              <a:t>36</a:t>
            </a:fld>
            <a:endParaRPr lang="en-US" altLang="en-US"/>
          </a:p>
        </p:txBody>
      </p:sp>
      <p:sp>
        <p:nvSpPr>
          <p:cNvPr id="6" name="Rectangle 5">
            <a:extLst>
              <a:ext uri="{FF2B5EF4-FFF2-40B4-BE49-F238E27FC236}">
                <a16:creationId xmlns:a16="http://schemas.microsoft.com/office/drawing/2014/main" id="{A6D94A32-B0BF-4C5E-ACCA-BB765C7FB94F}"/>
              </a:ext>
            </a:extLst>
          </p:cNvPr>
          <p:cNvSpPr/>
          <p:nvPr/>
        </p:nvSpPr>
        <p:spPr bwMode="auto">
          <a:xfrm>
            <a:off x="1857923" y="2534350"/>
            <a:ext cx="5800539" cy="3651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477536011"/>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2388-A00C-4685-B306-7A98864EF05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F98DC16-324D-46B4-88CA-AFDFCB75277D}"/>
              </a:ext>
            </a:extLst>
          </p:cNvPr>
          <p:cNvSpPr>
            <a:spLocks noGrp="1"/>
          </p:cNvSpPr>
          <p:nvPr>
            <p:ph type="sldNum" sz="quarter" idx="10"/>
          </p:nvPr>
        </p:nvSpPr>
        <p:spPr/>
        <p:txBody>
          <a:bodyPr/>
          <a:lstStyle/>
          <a:p>
            <a:pPr>
              <a:defRPr/>
            </a:pPr>
            <a:fld id="{7220E352-6EE7-458C-A51B-9043B62EBA2A}" type="slidenum">
              <a:rPr lang="en-US" altLang="en-US" smtClean="0"/>
              <a:pPr>
                <a:defRPr/>
              </a:pPr>
              <a:t>37</a:t>
            </a:fld>
            <a:endParaRPr lang="en-US" altLang="en-US"/>
          </a:p>
        </p:txBody>
      </p:sp>
      <p:pic>
        <p:nvPicPr>
          <p:cNvPr id="11" name="Content Placeholder 10"/>
          <p:cNvPicPr>
            <a:picLocks noGrp="1" noChangeAspect="1"/>
          </p:cNvPicPr>
          <p:nvPr>
            <p:ph idx="1"/>
          </p:nvPr>
        </p:nvPicPr>
        <p:blipFill>
          <a:blip r:embed="rId3"/>
          <a:stretch>
            <a:fillRect/>
          </a:stretch>
        </p:blipFill>
        <p:spPr>
          <a:xfrm>
            <a:off x="762000" y="0"/>
            <a:ext cx="7277100" cy="6740749"/>
          </a:xfrm>
          <a:prstGeom prst="rect">
            <a:avLst/>
          </a:prstGeom>
        </p:spPr>
      </p:pic>
      <p:sp>
        <p:nvSpPr>
          <p:cNvPr id="3" name="Rectangle 2"/>
          <p:cNvSpPr/>
          <p:nvPr/>
        </p:nvSpPr>
        <p:spPr bwMode="auto">
          <a:xfrm>
            <a:off x="712834" y="1981200"/>
            <a:ext cx="3749040" cy="551872"/>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bwMode="auto">
          <a:xfrm>
            <a:off x="4572000" y="1981200"/>
            <a:ext cx="3749040" cy="544485"/>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718980" y="5117465"/>
            <a:ext cx="3749040" cy="54864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ectangle 8"/>
          <p:cNvSpPr/>
          <p:nvPr/>
        </p:nvSpPr>
        <p:spPr bwMode="auto">
          <a:xfrm>
            <a:off x="4585259" y="5117467"/>
            <a:ext cx="3748809" cy="54864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7422196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17F7-F4EE-4126-B421-3F8B956A6F9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DEBCD98-4411-4387-B49C-0E216BE5D1D0}"/>
              </a:ext>
            </a:extLst>
          </p:cNvPr>
          <p:cNvSpPr>
            <a:spLocks noGrp="1"/>
          </p:cNvSpPr>
          <p:nvPr>
            <p:ph type="sldNum" sz="quarter" idx="10"/>
          </p:nvPr>
        </p:nvSpPr>
        <p:spPr/>
        <p:txBody>
          <a:bodyPr/>
          <a:lstStyle/>
          <a:p>
            <a:pPr>
              <a:defRPr/>
            </a:pPr>
            <a:fld id="{7220E352-6EE7-458C-A51B-9043B62EBA2A}" type="slidenum">
              <a:rPr lang="en-US" altLang="en-US" smtClean="0"/>
              <a:pPr>
                <a:defRPr/>
              </a:pPr>
              <a:t>38</a:t>
            </a:fld>
            <a:endParaRPr lang="en-US" altLang="en-US"/>
          </a:p>
        </p:txBody>
      </p:sp>
      <p:pic>
        <p:nvPicPr>
          <p:cNvPr id="9" name="Content Placeholder 8">
            <a:extLst>
              <a:ext uri="{FF2B5EF4-FFF2-40B4-BE49-F238E27FC236}">
                <a16:creationId xmlns:a16="http://schemas.microsoft.com/office/drawing/2014/main" id="{34293FF4-9629-410C-A852-562F8CE2FCAA}"/>
              </a:ext>
            </a:extLst>
          </p:cNvPr>
          <p:cNvPicPr>
            <a:picLocks noGrp="1" noChangeAspect="1"/>
          </p:cNvPicPr>
          <p:nvPr>
            <p:ph idx="1"/>
          </p:nvPr>
        </p:nvPicPr>
        <p:blipFill>
          <a:blip r:embed="rId3"/>
          <a:stretch>
            <a:fillRect/>
          </a:stretch>
        </p:blipFill>
        <p:spPr>
          <a:xfrm>
            <a:off x="270896" y="1732669"/>
            <a:ext cx="8602207" cy="3505200"/>
          </a:xfrm>
          <a:prstGeom prst="rect">
            <a:avLst/>
          </a:prstGeom>
        </p:spPr>
      </p:pic>
      <p:sp>
        <p:nvSpPr>
          <p:cNvPr id="10" name="Oval 9">
            <a:extLst>
              <a:ext uri="{FF2B5EF4-FFF2-40B4-BE49-F238E27FC236}">
                <a16:creationId xmlns:a16="http://schemas.microsoft.com/office/drawing/2014/main" id="{789C77FF-8FBE-479C-8F5F-2B46B536E4DA}"/>
              </a:ext>
            </a:extLst>
          </p:cNvPr>
          <p:cNvSpPr/>
          <p:nvPr/>
        </p:nvSpPr>
        <p:spPr bwMode="auto">
          <a:xfrm>
            <a:off x="1447800" y="4463852"/>
            <a:ext cx="1049594" cy="84557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Oval 10">
            <a:extLst>
              <a:ext uri="{FF2B5EF4-FFF2-40B4-BE49-F238E27FC236}">
                <a16:creationId xmlns:a16="http://schemas.microsoft.com/office/drawing/2014/main" id="{D31EC146-3B17-4FE4-9C5A-49CD457081E8}"/>
              </a:ext>
            </a:extLst>
          </p:cNvPr>
          <p:cNvSpPr/>
          <p:nvPr/>
        </p:nvSpPr>
        <p:spPr bwMode="auto">
          <a:xfrm>
            <a:off x="6172200" y="4463852"/>
            <a:ext cx="914400" cy="84557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a:extLst>
              <a:ext uri="{FF2B5EF4-FFF2-40B4-BE49-F238E27FC236}">
                <a16:creationId xmlns:a16="http://schemas.microsoft.com/office/drawing/2014/main" id="{6F338D56-09F6-4667-A11A-A2CAF3504831}"/>
              </a:ext>
            </a:extLst>
          </p:cNvPr>
          <p:cNvSpPr/>
          <p:nvPr/>
        </p:nvSpPr>
        <p:spPr bwMode="auto">
          <a:xfrm>
            <a:off x="6172200" y="3079451"/>
            <a:ext cx="914400" cy="69860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54259427"/>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17F7-F4EE-4126-B421-3F8B956A6F9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DEBCD98-4411-4387-B49C-0E216BE5D1D0}"/>
              </a:ext>
            </a:extLst>
          </p:cNvPr>
          <p:cNvSpPr>
            <a:spLocks noGrp="1"/>
          </p:cNvSpPr>
          <p:nvPr>
            <p:ph type="sldNum" sz="quarter" idx="10"/>
          </p:nvPr>
        </p:nvSpPr>
        <p:spPr/>
        <p:txBody>
          <a:bodyPr/>
          <a:lstStyle/>
          <a:p>
            <a:pPr>
              <a:defRPr/>
            </a:pPr>
            <a:fld id="{7220E352-6EE7-458C-A51B-9043B62EBA2A}" type="slidenum">
              <a:rPr lang="en-US" altLang="en-US" smtClean="0"/>
              <a:pPr>
                <a:defRPr/>
              </a:pPr>
              <a:t>39</a:t>
            </a:fld>
            <a:endParaRPr lang="en-US" altLang="en-US"/>
          </a:p>
        </p:txBody>
      </p:sp>
      <p:pic>
        <p:nvPicPr>
          <p:cNvPr id="9" name="Content Placeholder 8">
            <a:extLst>
              <a:ext uri="{FF2B5EF4-FFF2-40B4-BE49-F238E27FC236}">
                <a16:creationId xmlns:a16="http://schemas.microsoft.com/office/drawing/2014/main" id="{34293FF4-9629-410C-A852-562F8CE2FCAA}"/>
              </a:ext>
            </a:extLst>
          </p:cNvPr>
          <p:cNvPicPr>
            <a:picLocks noGrp="1" noChangeAspect="1"/>
          </p:cNvPicPr>
          <p:nvPr>
            <p:ph idx="1"/>
          </p:nvPr>
        </p:nvPicPr>
        <p:blipFill>
          <a:blip r:embed="rId3"/>
          <a:stretch>
            <a:fillRect/>
          </a:stretch>
        </p:blipFill>
        <p:spPr>
          <a:xfrm>
            <a:off x="270896" y="1722833"/>
            <a:ext cx="8602207" cy="3505200"/>
          </a:xfrm>
          <a:prstGeom prst="rect">
            <a:avLst/>
          </a:prstGeom>
        </p:spPr>
      </p:pic>
      <p:sp>
        <p:nvSpPr>
          <p:cNvPr id="10" name="Oval 9">
            <a:extLst>
              <a:ext uri="{FF2B5EF4-FFF2-40B4-BE49-F238E27FC236}">
                <a16:creationId xmlns:a16="http://schemas.microsoft.com/office/drawing/2014/main" id="{789C77FF-8FBE-479C-8F5F-2B46B536E4DA}"/>
              </a:ext>
            </a:extLst>
          </p:cNvPr>
          <p:cNvSpPr/>
          <p:nvPr/>
        </p:nvSpPr>
        <p:spPr bwMode="auto">
          <a:xfrm>
            <a:off x="2438401" y="3082416"/>
            <a:ext cx="838199" cy="69860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Oval 10">
            <a:extLst>
              <a:ext uri="{FF2B5EF4-FFF2-40B4-BE49-F238E27FC236}">
                <a16:creationId xmlns:a16="http://schemas.microsoft.com/office/drawing/2014/main" id="{D31EC146-3B17-4FE4-9C5A-49CD457081E8}"/>
              </a:ext>
            </a:extLst>
          </p:cNvPr>
          <p:cNvSpPr/>
          <p:nvPr/>
        </p:nvSpPr>
        <p:spPr bwMode="auto">
          <a:xfrm>
            <a:off x="2365887" y="4506079"/>
            <a:ext cx="952500" cy="73152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a:extLst>
              <a:ext uri="{FF2B5EF4-FFF2-40B4-BE49-F238E27FC236}">
                <a16:creationId xmlns:a16="http://schemas.microsoft.com/office/drawing/2014/main" id="{6F338D56-09F6-4667-A11A-A2CAF3504831}"/>
              </a:ext>
            </a:extLst>
          </p:cNvPr>
          <p:cNvSpPr/>
          <p:nvPr/>
        </p:nvSpPr>
        <p:spPr bwMode="auto">
          <a:xfrm>
            <a:off x="7086600" y="3067141"/>
            <a:ext cx="914400" cy="73152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77221272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Research Question</a:t>
            </a:r>
          </a:p>
        </p:txBody>
      </p:sp>
      <p:sp>
        <p:nvSpPr>
          <p:cNvPr id="3" name="Content Placeholder 2"/>
          <p:cNvSpPr>
            <a:spLocks noGrp="1"/>
          </p:cNvSpPr>
          <p:nvPr>
            <p:ph idx="1"/>
          </p:nvPr>
        </p:nvSpPr>
        <p:spPr/>
        <p:txBody>
          <a:bodyPr/>
          <a:lstStyle/>
          <a:p>
            <a:pPr marL="0" indent="0">
              <a:buNone/>
            </a:pPr>
            <a:r>
              <a:rPr lang="en-US" sz="2800" i="1" u="sng" dirty="0">
                <a:latin typeface="Rockwell" panose="02060603020205020403" pitchFamily="18" charset="0"/>
              </a:rPr>
              <a:t>Internal Resource Allocation</a:t>
            </a:r>
          </a:p>
          <a:p>
            <a:pPr marL="742950" indent="-742950">
              <a:buAutoNum type="arabicPeriod"/>
            </a:pPr>
            <a:r>
              <a:rPr lang="en-US" sz="3200" i="1" dirty="0">
                <a:latin typeface="Rockwell" panose="02060603020205020403" pitchFamily="18" charset="0"/>
              </a:rPr>
              <a:t>H</a:t>
            </a:r>
            <a:r>
              <a:rPr lang="en-US" sz="3200" dirty="0">
                <a:latin typeface="Rockwell" panose="02060603020205020403" pitchFamily="18" charset="0"/>
              </a:rPr>
              <a:t>ow do </a:t>
            </a:r>
            <a:r>
              <a:rPr lang="en-US" sz="3200" i="1" dirty="0">
                <a:latin typeface="Rockwell" panose="02060603020205020403" pitchFamily="18" charset="0"/>
              </a:rPr>
              <a:t>F</a:t>
            </a:r>
            <a:r>
              <a:rPr lang="en-US" sz="3200" dirty="0">
                <a:latin typeface="Rockwell" panose="02060603020205020403" pitchFamily="18" charset="0"/>
              </a:rPr>
              <a:t>irms </a:t>
            </a:r>
            <a:r>
              <a:rPr lang="en-US" sz="3200" i="1" dirty="0">
                <a:latin typeface="Rockwell" panose="02060603020205020403" pitchFamily="18" charset="0"/>
              </a:rPr>
              <a:t>R</a:t>
            </a:r>
            <a:r>
              <a:rPr lang="en-US" sz="3200" dirty="0">
                <a:latin typeface="Rockwell" panose="02060603020205020403" pitchFamily="18" charset="0"/>
              </a:rPr>
              <a:t>eallocate </a:t>
            </a:r>
            <a:r>
              <a:rPr lang="en-US" sz="3200" i="1" dirty="0">
                <a:latin typeface="Rockwell" panose="02060603020205020403" pitchFamily="18" charset="0"/>
              </a:rPr>
              <a:t>I</a:t>
            </a:r>
            <a:r>
              <a:rPr lang="en-US" sz="3200" dirty="0">
                <a:latin typeface="Rockwell" panose="02060603020205020403" pitchFamily="18" charset="0"/>
              </a:rPr>
              <a:t>nternal</a:t>
            </a:r>
            <a:r>
              <a:rPr lang="en-US" sz="3200" i="1" dirty="0">
                <a:latin typeface="Rockwell" panose="02060603020205020403" pitchFamily="18" charset="0"/>
              </a:rPr>
              <a:t> IT R</a:t>
            </a:r>
            <a:r>
              <a:rPr lang="en-US" sz="3200" dirty="0">
                <a:latin typeface="Rockwell" panose="02060603020205020403" pitchFamily="18" charset="0"/>
              </a:rPr>
              <a:t>esources in Response to </a:t>
            </a:r>
            <a:r>
              <a:rPr lang="en-US" sz="3200" i="1" dirty="0">
                <a:latin typeface="Rockwell" panose="02060603020205020403" pitchFamily="18" charset="0"/>
              </a:rPr>
              <a:t>S</a:t>
            </a:r>
            <a:r>
              <a:rPr lang="en-US" sz="3200" dirty="0">
                <a:latin typeface="Rockwell" panose="02060603020205020403" pitchFamily="18" charset="0"/>
              </a:rPr>
              <a:t>ecurity </a:t>
            </a:r>
            <a:r>
              <a:rPr lang="en-US" sz="3200" i="1" dirty="0">
                <a:latin typeface="Rockwell" panose="02060603020205020403" pitchFamily="18" charset="0"/>
              </a:rPr>
              <a:t>B</a:t>
            </a:r>
            <a:r>
              <a:rPr lang="en-US" sz="3200" dirty="0">
                <a:latin typeface="Rockwell" panose="02060603020205020403" pitchFamily="18" charset="0"/>
              </a:rPr>
              <a:t>reaches? </a:t>
            </a:r>
          </a:p>
        </p:txBody>
      </p:sp>
      <p:pic>
        <p:nvPicPr>
          <p:cNvPr id="4" name="Picture 2" descr="Image result for allocate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31761"/>
            <a:ext cx="3611479" cy="175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78277"/>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17F7-F4EE-4126-B421-3F8B956A6F9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DEBCD98-4411-4387-B49C-0E216BE5D1D0}"/>
              </a:ext>
            </a:extLst>
          </p:cNvPr>
          <p:cNvSpPr>
            <a:spLocks noGrp="1"/>
          </p:cNvSpPr>
          <p:nvPr>
            <p:ph type="sldNum" sz="quarter" idx="10"/>
          </p:nvPr>
        </p:nvSpPr>
        <p:spPr/>
        <p:txBody>
          <a:bodyPr/>
          <a:lstStyle/>
          <a:p>
            <a:pPr>
              <a:defRPr/>
            </a:pPr>
            <a:fld id="{7220E352-6EE7-458C-A51B-9043B62EBA2A}" type="slidenum">
              <a:rPr lang="en-US" altLang="en-US" smtClean="0"/>
              <a:pPr>
                <a:defRPr/>
              </a:pPr>
              <a:t>40</a:t>
            </a:fld>
            <a:endParaRPr lang="en-US" altLang="en-US"/>
          </a:p>
        </p:txBody>
      </p:sp>
      <p:pic>
        <p:nvPicPr>
          <p:cNvPr id="9" name="Content Placeholder 8">
            <a:extLst>
              <a:ext uri="{FF2B5EF4-FFF2-40B4-BE49-F238E27FC236}">
                <a16:creationId xmlns:a16="http://schemas.microsoft.com/office/drawing/2014/main" id="{34293FF4-9629-410C-A852-562F8CE2FCAA}"/>
              </a:ext>
            </a:extLst>
          </p:cNvPr>
          <p:cNvPicPr>
            <a:picLocks noGrp="1" noChangeAspect="1"/>
          </p:cNvPicPr>
          <p:nvPr>
            <p:ph idx="1"/>
          </p:nvPr>
        </p:nvPicPr>
        <p:blipFill>
          <a:blip r:embed="rId3"/>
          <a:stretch>
            <a:fillRect/>
          </a:stretch>
        </p:blipFill>
        <p:spPr>
          <a:xfrm>
            <a:off x="270896" y="1676400"/>
            <a:ext cx="8602207" cy="3505200"/>
          </a:xfrm>
          <a:prstGeom prst="rect">
            <a:avLst/>
          </a:prstGeom>
        </p:spPr>
      </p:pic>
      <p:sp>
        <p:nvSpPr>
          <p:cNvPr id="11" name="Oval 10">
            <a:extLst>
              <a:ext uri="{FF2B5EF4-FFF2-40B4-BE49-F238E27FC236}">
                <a16:creationId xmlns:a16="http://schemas.microsoft.com/office/drawing/2014/main" id="{D31EC146-3B17-4FE4-9C5A-49CD457081E8}"/>
              </a:ext>
            </a:extLst>
          </p:cNvPr>
          <p:cNvSpPr/>
          <p:nvPr/>
        </p:nvSpPr>
        <p:spPr bwMode="auto">
          <a:xfrm>
            <a:off x="3277828" y="4395019"/>
            <a:ext cx="989371" cy="8849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567165351"/>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DDBEB6-44AC-4FB2-8ED8-EF98E0745175}"/>
              </a:ext>
            </a:extLst>
          </p:cNvPr>
          <p:cNvSpPr>
            <a:spLocks noGrp="1"/>
          </p:cNvSpPr>
          <p:nvPr>
            <p:ph type="title"/>
          </p:nvPr>
        </p:nvSpPr>
        <p:spPr/>
        <p:txBody>
          <a:bodyPr/>
          <a:lstStyle/>
          <a:p>
            <a:r>
              <a:rPr lang="en-US" sz="3600" i="1" dirty="0">
                <a:latin typeface="Rockwell" panose="02060603020205020403" pitchFamily="18" charset="0"/>
              </a:rPr>
              <a:t>Analysis</a:t>
            </a:r>
            <a:endParaRPr lang="en-US" dirty="0"/>
          </a:p>
        </p:txBody>
      </p:sp>
      <p:sp>
        <p:nvSpPr>
          <p:cNvPr id="3" name="Content Placeholder 2"/>
          <p:cNvSpPr>
            <a:spLocks noGrp="1"/>
          </p:cNvSpPr>
          <p:nvPr>
            <p:ph idx="1"/>
          </p:nvPr>
        </p:nvSpPr>
        <p:spPr/>
        <p:txBody>
          <a:bodyPr/>
          <a:lstStyle/>
          <a:p>
            <a:pPr marL="0" indent="0">
              <a:buNone/>
            </a:pPr>
            <a:endParaRPr lang="en-US" sz="2000" i="1" dirty="0">
              <a:latin typeface="Rockwell" panose="02060603020205020403" pitchFamily="18" charset="0"/>
            </a:endParaRPr>
          </a:p>
          <a:p>
            <a:pPr marL="0" indent="0">
              <a:buNone/>
            </a:pPr>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Firm-level Analysis</a:t>
            </a:r>
          </a:p>
          <a:p>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Site-level Difference-in-Difference Analysis </a:t>
            </a:r>
            <a:r>
              <a:rPr lang="en-US" sz="2000" i="1" dirty="0">
                <a:solidFill>
                  <a:schemeClr val="bg1">
                    <a:lumMod val="75000"/>
                  </a:schemeClr>
                </a:solidFill>
                <a:latin typeface="Rockwell" panose="02060603020205020403" pitchFamily="18" charset="0"/>
                <a:sym typeface="Wingdings" panose="05000000000000000000" pitchFamily="2" charset="2"/>
              </a:rPr>
              <a:t> </a:t>
            </a:r>
          </a:p>
          <a:p>
            <a:pPr lvl="1"/>
            <a:r>
              <a:rPr lang="en-US" sz="2000" i="1" dirty="0">
                <a:solidFill>
                  <a:schemeClr val="bg1">
                    <a:lumMod val="75000"/>
                  </a:schemeClr>
                </a:solidFill>
                <a:latin typeface="Rockwell" panose="02060603020205020403" pitchFamily="18" charset="0"/>
                <a:ea typeface="+mn-ea"/>
                <a:cs typeface="+mn-cs"/>
                <a:sym typeface="Wingdings" panose="05000000000000000000" pitchFamily="2" charset="2"/>
              </a:rPr>
              <a:t>BREACHED SITE as the Treated</a:t>
            </a:r>
          </a:p>
          <a:p>
            <a:pPr lvl="1"/>
            <a:r>
              <a:rPr lang="en-US" sz="2000" i="1" dirty="0">
                <a:solidFill>
                  <a:schemeClr val="tx1"/>
                </a:solidFill>
                <a:latin typeface="Rockwell" panose="02060603020205020403" pitchFamily="18" charset="0"/>
                <a:sym typeface="Wingdings" panose="05000000000000000000" pitchFamily="2" charset="2"/>
              </a:rPr>
              <a:t>NON-BREACHED SITE as the Treated</a:t>
            </a:r>
          </a:p>
          <a:p>
            <a:pPr lvl="1"/>
            <a:r>
              <a:rPr lang="en-US" sz="2000" i="1" dirty="0">
                <a:solidFill>
                  <a:schemeClr val="bg1">
                    <a:lumMod val="75000"/>
                  </a:schemeClr>
                </a:solidFill>
                <a:latin typeface="Rockwell" panose="02060603020205020403" pitchFamily="18" charset="0"/>
                <a:sym typeface="Wingdings" panose="05000000000000000000" pitchFamily="2" charset="2"/>
              </a:rPr>
              <a:t>Human error VS. IT failure? </a:t>
            </a:r>
          </a:p>
          <a:p>
            <a:pPr lvl="1"/>
            <a:r>
              <a:rPr lang="en-US" sz="2000" i="1" dirty="0">
                <a:solidFill>
                  <a:schemeClr val="bg1">
                    <a:lumMod val="75000"/>
                  </a:schemeClr>
                </a:solidFill>
                <a:latin typeface="Rockwell" panose="02060603020205020403" pitchFamily="18" charset="0"/>
                <a:sym typeface="Wingdings" panose="05000000000000000000" pitchFamily="2" charset="2"/>
              </a:rPr>
              <a:t>Number of breached records? </a:t>
            </a:r>
          </a:p>
          <a:p>
            <a:pPr lvl="1"/>
            <a:endParaRPr lang="en-US" sz="2000" i="1" dirty="0">
              <a:solidFill>
                <a:schemeClr val="tx1"/>
              </a:solidFill>
              <a:latin typeface="Rockwell" panose="02060603020205020403" pitchFamily="18" charset="0"/>
              <a:sym typeface="Wingdings" panose="05000000000000000000" pitchFamily="2" charset="2"/>
            </a:endParaRPr>
          </a:p>
          <a:p>
            <a:pPr marL="0" indent="0">
              <a:buNone/>
            </a:pPr>
            <a:r>
              <a:rPr lang="en-US" sz="2000" i="1" dirty="0">
                <a:solidFill>
                  <a:schemeClr val="tx1"/>
                </a:solidFill>
                <a:latin typeface="Rockwell" panose="02060603020205020403" pitchFamily="18" charset="0"/>
                <a:sym typeface="Wingdings" panose="05000000000000000000" pitchFamily="2" charset="2"/>
              </a:rPr>
              <a:t>  </a:t>
            </a:r>
            <a:endParaRPr lang="en-US" sz="2000" i="1" dirty="0">
              <a:solidFill>
                <a:schemeClr val="tx1"/>
              </a:solidFill>
              <a:latin typeface="Rockwell" panose="02060603020205020403" pitchFamily="18" charset="0"/>
            </a:endParaRPr>
          </a:p>
        </p:txBody>
      </p:sp>
      <p:pic>
        <p:nvPicPr>
          <p:cNvPr id="23554" name="Picture 2" descr="Image result for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30762"/>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78949"/>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2FDA-34CE-4A86-8B11-D725C75446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5C82CA-98F1-46AD-A2B4-2D66F3D18224}"/>
              </a:ext>
            </a:extLst>
          </p:cNvPr>
          <p:cNvPicPr>
            <a:picLocks noGrp="1" noChangeAspect="1"/>
          </p:cNvPicPr>
          <p:nvPr>
            <p:ph idx="1"/>
          </p:nvPr>
        </p:nvPicPr>
        <p:blipFill>
          <a:blip r:embed="rId2"/>
          <a:stretch>
            <a:fillRect/>
          </a:stretch>
        </p:blipFill>
        <p:spPr>
          <a:xfrm>
            <a:off x="268049" y="1161334"/>
            <a:ext cx="8418751" cy="4060300"/>
          </a:xfrm>
          <a:prstGeom prst="rect">
            <a:avLst/>
          </a:prstGeom>
        </p:spPr>
      </p:pic>
      <p:sp>
        <p:nvSpPr>
          <p:cNvPr id="4" name="Slide Number Placeholder 3">
            <a:extLst>
              <a:ext uri="{FF2B5EF4-FFF2-40B4-BE49-F238E27FC236}">
                <a16:creationId xmlns:a16="http://schemas.microsoft.com/office/drawing/2014/main" id="{B55B73D0-C366-4490-AEFA-6AE83E8DFF28}"/>
              </a:ext>
            </a:extLst>
          </p:cNvPr>
          <p:cNvSpPr>
            <a:spLocks noGrp="1"/>
          </p:cNvSpPr>
          <p:nvPr>
            <p:ph type="sldNum" sz="quarter" idx="10"/>
          </p:nvPr>
        </p:nvSpPr>
        <p:spPr/>
        <p:txBody>
          <a:bodyPr/>
          <a:lstStyle/>
          <a:p>
            <a:pPr>
              <a:defRPr/>
            </a:pPr>
            <a:fld id="{7220E352-6EE7-458C-A51B-9043B62EBA2A}" type="slidenum">
              <a:rPr lang="en-US" altLang="en-US" smtClean="0"/>
              <a:pPr>
                <a:defRPr/>
              </a:pPr>
              <a:t>42</a:t>
            </a:fld>
            <a:endParaRPr lang="en-US" altLang="en-US"/>
          </a:p>
        </p:txBody>
      </p:sp>
      <p:sp>
        <p:nvSpPr>
          <p:cNvPr id="6" name="Rectangle 5">
            <a:extLst>
              <a:ext uri="{FF2B5EF4-FFF2-40B4-BE49-F238E27FC236}">
                <a16:creationId xmlns:a16="http://schemas.microsoft.com/office/drawing/2014/main" id="{A6D94A32-B0BF-4C5E-ACCA-BB765C7FB94F}"/>
              </a:ext>
            </a:extLst>
          </p:cNvPr>
          <p:cNvSpPr/>
          <p:nvPr/>
        </p:nvSpPr>
        <p:spPr bwMode="auto">
          <a:xfrm>
            <a:off x="234950" y="2037633"/>
            <a:ext cx="8528050" cy="63182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A6D94A32-B0BF-4C5E-ACCA-BB765C7FB94F}"/>
              </a:ext>
            </a:extLst>
          </p:cNvPr>
          <p:cNvSpPr/>
          <p:nvPr/>
        </p:nvSpPr>
        <p:spPr bwMode="auto">
          <a:xfrm>
            <a:off x="151130" y="4582189"/>
            <a:ext cx="5106670" cy="631825"/>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164683049"/>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5E8F-73D3-4189-BFF1-38CC1CC3E98B}"/>
              </a:ext>
            </a:extLst>
          </p:cNvPr>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stretch>
            <a:fillRect/>
          </a:stretch>
        </p:blipFill>
        <p:spPr>
          <a:xfrm>
            <a:off x="1596322" y="747252"/>
            <a:ext cx="5454826" cy="5851124"/>
          </a:xfrm>
          <a:prstGeom prst="rect">
            <a:avLst/>
          </a:prstGeom>
        </p:spPr>
      </p:pic>
      <p:sp>
        <p:nvSpPr>
          <p:cNvPr id="4" name="Slide Number Placeholder 3">
            <a:extLst>
              <a:ext uri="{FF2B5EF4-FFF2-40B4-BE49-F238E27FC236}">
                <a16:creationId xmlns:a16="http://schemas.microsoft.com/office/drawing/2014/main" id="{6623D304-DC8D-4EE0-B0D2-7F6187E0A81D}"/>
              </a:ext>
            </a:extLst>
          </p:cNvPr>
          <p:cNvSpPr>
            <a:spLocks noGrp="1"/>
          </p:cNvSpPr>
          <p:nvPr>
            <p:ph type="sldNum" sz="quarter" idx="10"/>
          </p:nvPr>
        </p:nvSpPr>
        <p:spPr/>
        <p:txBody>
          <a:bodyPr/>
          <a:lstStyle/>
          <a:p>
            <a:pPr>
              <a:defRPr/>
            </a:pPr>
            <a:fld id="{7220E352-6EE7-458C-A51B-9043B62EBA2A}" type="slidenum">
              <a:rPr lang="en-US" altLang="en-US" smtClean="0"/>
              <a:pPr>
                <a:defRPr/>
              </a:pPr>
              <a:t>43</a:t>
            </a:fld>
            <a:endParaRPr lang="en-US" altLang="en-US"/>
          </a:p>
        </p:txBody>
      </p:sp>
      <p:sp>
        <p:nvSpPr>
          <p:cNvPr id="6" name="Rectangle 5">
            <a:extLst>
              <a:ext uri="{FF2B5EF4-FFF2-40B4-BE49-F238E27FC236}">
                <a16:creationId xmlns:a16="http://schemas.microsoft.com/office/drawing/2014/main" id="{A6D94A32-B0BF-4C5E-ACCA-BB765C7FB94F}"/>
              </a:ext>
            </a:extLst>
          </p:cNvPr>
          <p:cNvSpPr/>
          <p:nvPr/>
        </p:nvSpPr>
        <p:spPr bwMode="auto">
          <a:xfrm>
            <a:off x="1047135" y="2804250"/>
            <a:ext cx="6477000" cy="30480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592687345"/>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38A0-591C-4F05-BA38-C9DF30DC0E7D}"/>
              </a:ext>
            </a:extLst>
          </p:cNvPr>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stretch>
            <a:fillRect/>
          </a:stretch>
        </p:blipFill>
        <p:spPr>
          <a:xfrm>
            <a:off x="457200" y="16164"/>
            <a:ext cx="8305800" cy="6351576"/>
          </a:xfrm>
          <a:prstGeom prst="rect">
            <a:avLst/>
          </a:prstGeom>
        </p:spPr>
      </p:pic>
      <p:sp>
        <p:nvSpPr>
          <p:cNvPr id="4" name="Slide Number Placeholder 3">
            <a:extLst>
              <a:ext uri="{FF2B5EF4-FFF2-40B4-BE49-F238E27FC236}">
                <a16:creationId xmlns:a16="http://schemas.microsoft.com/office/drawing/2014/main" id="{1A01D38B-878C-4569-8A61-2493C42E2FA5}"/>
              </a:ext>
            </a:extLst>
          </p:cNvPr>
          <p:cNvSpPr>
            <a:spLocks noGrp="1"/>
          </p:cNvSpPr>
          <p:nvPr>
            <p:ph type="sldNum" sz="quarter" idx="10"/>
          </p:nvPr>
        </p:nvSpPr>
        <p:spPr/>
        <p:txBody>
          <a:bodyPr/>
          <a:lstStyle/>
          <a:p>
            <a:pPr>
              <a:defRPr/>
            </a:pPr>
            <a:fld id="{7220E352-6EE7-458C-A51B-9043B62EBA2A}" type="slidenum">
              <a:rPr lang="en-US" altLang="en-US" smtClean="0"/>
              <a:pPr>
                <a:defRPr/>
              </a:pPr>
              <a:t>44</a:t>
            </a:fld>
            <a:endParaRPr lang="en-US" altLang="en-US"/>
          </a:p>
        </p:txBody>
      </p:sp>
      <p:sp>
        <p:nvSpPr>
          <p:cNvPr id="6" name="Rectangle 5"/>
          <p:cNvSpPr/>
          <p:nvPr/>
        </p:nvSpPr>
        <p:spPr bwMode="auto">
          <a:xfrm>
            <a:off x="417665" y="1958962"/>
            <a:ext cx="4114800" cy="50292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7" name="Rectangle 6"/>
          <p:cNvSpPr/>
          <p:nvPr/>
        </p:nvSpPr>
        <p:spPr bwMode="auto">
          <a:xfrm>
            <a:off x="4698829" y="1957070"/>
            <a:ext cx="4114800" cy="50292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4689775" y="4858933"/>
            <a:ext cx="4114800" cy="50292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ectangle 8">
            <a:extLst>
              <a:ext uri="{FF2B5EF4-FFF2-40B4-BE49-F238E27FC236}">
                <a16:creationId xmlns:a16="http://schemas.microsoft.com/office/drawing/2014/main" id="{69D7A64D-4D5D-4EDD-A3F3-D5818B29C802}"/>
              </a:ext>
            </a:extLst>
          </p:cNvPr>
          <p:cNvSpPr/>
          <p:nvPr/>
        </p:nvSpPr>
        <p:spPr bwMode="auto">
          <a:xfrm>
            <a:off x="417665" y="4858933"/>
            <a:ext cx="4114800" cy="502920"/>
          </a:xfrm>
          <a:prstGeom prst="rect">
            <a:avLst/>
          </a:prstGeom>
          <a:solidFill>
            <a:srgbClr val="FFFF00">
              <a:alpha val="29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53765923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C54A-FE03-438B-BC64-4F5978DFB2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102477-8FA3-468F-954E-A0FFEF8FEAE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F1D70B7-02A8-42AA-9589-27CB580FC734}"/>
              </a:ext>
            </a:extLst>
          </p:cNvPr>
          <p:cNvSpPr>
            <a:spLocks noGrp="1"/>
          </p:cNvSpPr>
          <p:nvPr>
            <p:ph type="sldNum" sz="quarter" idx="10"/>
          </p:nvPr>
        </p:nvSpPr>
        <p:spPr/>
        <p:txBody>
          <a:bodyPr/>
          <a:lstStyle/>
          <a:p>
            <a:pPr>
              <a:defRPr/>
            </a:pPr>
            <a:fld id="{7220E352-6EE7-458C-A51B-9043B62EBA2A}" type="slidenum">
              <a:rPr lang="en-US" altLang="en-US" smtClean="0"/>
              <a:pPr>
                <a:defRPr/>
              </a:pPr>
              <a:t>45</a:t>
            </a:fld>
            <a:endParaRPr lang="en-US" altLang="en-US"/>
          </a:p>
        </p:txBody>
      </p:sp>
      <p:pic>
        <p:nvPicPr>
          <p:cNvPr id="5" name="Picture 4">
            <a:extLst>
              <a:ext uri="{FF2B5EF4-FFF2-40B4-BE49-F238E27FC236}">
                <a16:creationId xmlns:a16="http://schemas.microsoft.com/office/drawing/2014/main" id="{08E3F85D-1951-442A-A3D8-90A571BF8965}"/>
              </a:ext>
            </a:extLst>
          </p:cNvPr>
          <p:cNvPicPr>
            <a:picLocks noChangeAspect="1"/>
          </p:cNvPicPr>
          <p:nvPr/>
        </p:nvPicPr>
        <p:blipFill>
          <a:blip r:embed="rId3"/>
          <a:stretch>
            <a:fillRect/>
          </a:stretch>
        </p:blipFill>
        <p:spPr>
          <a:xfrm>
            <a:off x="114505" y="1319691"/>
            <a:ext cx="8914990" cy="3491650"/>
          </a:xfrm>
          <a:prstGeom prst="rect">
            <a:avLst/>
          </a:prstGeom>
        </p:spPr>
      </p:pic>
      <p:sp>
        <p:nvSpPr>
          <p:cNvPr id="6" name="Oval 5">
            <a:extLst>
              <a:ext uri="{FF2B5EF4-FFF2-40B4-BE49-F238E27FC236}">
                <a16:creationId xmlns:a16="http://schemas.microsoft.com/office/drawing/2014/main" id="{AA73FB77-24D4-4FD7-BB20-DEB7D6A5F3BE}"/>
              </a:ext>
            </a:extLst>
          </p:cNvPr>
          <p:cNvSpPr/>
          <p:nvPr/>
        </p:nvSpPr>
        <p:spPr bwMode="auto">
          <a:xfrm>
            <a:off x="1704873" y="2694039"/>
            <a:ext cx="9144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Oval 7">
            <a:extLst>
              <a:ext uri="{FF2B5EF4-FFF2-40B4-BE49-F238E27FC236}">
                <a16:creationId xmlns:a16="http://schemas.microsoft.com/office/drawing/2014/main" id="{0D835804-D9CA-427C-9AB6-91D8BC0B2BEC}"/>
              </a:ext>
            </a:extLst>
          </p:cNvPr>
          <p:cNvSpPr/>
          <p:nvPr/>
        </p:nvSpPr>
        <p:spPr bwMode="auto">
          <a:xfrm>
            <a:off x="6419441" y="2684207"/>
            <a:ext cx="8382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Oval 8">
            <a:extLst>
              <a:ext uri="{FF2B5EF4-FFF2-40B4-BE49-F238E27FC236}">
                <a16:creationId xmlns:a16="http://schemas.microsoft.com/office/drawing/2014/main" id="{F1068CF4-4B3B-405F-9B3F-F8F747F58A09}"/>
              </a:ext>
            </a:extLst>
          </p:cNvPr>
          <p:cNvSpPr/>
          <p:nvPr/>
        </p:nvSpPr>
        <p:spPr bwMode="auto">
          <a:xfrm>
            <a:off x="6380113" y="4098793"/>
            <a:ext cx="914400" cy="7887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895453579"/>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C54A-FE03-438B-BC64-4F5978DFB2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102477-8FA3-468F-954E-A0FFEF8FEAE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F1D70B7-02A8-42AA-9589-27CB580FC734}"/>
              </a:ext>
            </a:extLst>
          </p:cNvPr>
          <p:cNvSpPr>
            <a:spLocks noGrp="1"/>
          </p:cNvSpPr>
          <p:nvPr>
            <p:ph type="sldNum" sz="quarter" idx="10"/>
          </p:nvPr>
        </p:nvSpPr>
        <p:spPr/>
        <p:txBody>
          <a:bodyPr/>
          <a:lstStyle/>
          <a:p>
            <a:pPr>
              <a:defRPr/>
            </a:pPr>
            <a:fld id="{7220E352-6EE7-458C-A51B-9043B62EBA2A}" type="slidenum">
              <a:rPr lang="en-US" altLang="en-US" smtClean="0"/>
              <a:pPr>
                <a:defRPr/>
              </a:pPr>
              <a:t>46</a:t>
            </a:fld>
            <a:endParaRPr lang="en-US" altLang="en-US"/>
          </a:p>
        </p:txBody>
      </p:sp>
      <p:pic>
        <p:nvPicPr>
          <p:cNvPr id="5" name="Picture 4">
            <a:extLst>
              <a:ext uri="{FF2B5EF4-FFF2-40B4-BE49-F238E27FC236}">
                <a16:creationId xmlns:a16="http://schemas.microsoft.com/office/drawing/2014/main" id="{08E3F85D-1951-442A-A3D8-90A571BF8965}"/>
              </a:ext>
            </a:extLst>
          </p:cNvPr>
          <p:cNvPicPr>
            <a:picLocks noChangeAspect="1"/>
          </p:cNvPicPr>
          <p:nvPr/>
        </p:nvPicPr>
        <p:blipFill>
          <a:blip r:embed="rId3"/>
          <a:stretch>
            <a:fillRect/>
          </a:stretch>
        </p:blipFill>
        <p:spPr>
          <a:xfrm>
            <a:off x="76200" y="1398352"/>
            <a:ext cx="8914990" cy="3491650"/>
          </a:xfrm>
          <a:prstGeom prst="rect">
            <a:avLst/>
          </a:prstGeom>
        </p:spPr>
      </p:pic>
      <p:sp>
        <p:nvSpPr>
          <p:cNvPr id="6" name="Oval 5">
            <a:extLst>
              <a:ext uri="{FF2B5EF4-FFF2-40B4-BE49-F238E27FC236}">
                <a16:creationId xmlns:a16="http://schemas.microsoft.com/office/drawing/2014/main" id="{AA73FB77-24D4-4FD7-BB20-DEB7D6A5F3BE}"/>
              </a:ext>
            </a:extLst>
          </p:cNvPr>
          <p:cNvSpPr/>
          <p:nvPr/>
        </p:nvSpPr>
        <p:spPr bwMode="auto">
          <a:xfrm>
            <a:off x="2514600" y="4162763"/>
            <a:ext cx="985684" cy="76320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Oval 8">
            <a:extLst>
              <a:ext uri="{FF2B5EF4-FFF2-40B4-BE49-F238E27FC236}">
                <a16:creationId xmlns:a16="http://schemas.microsoft.com/office/drawing/2014/main" id="{F1068CF4-4B3B-405F-9B3F-F8F747F58A09}"/>
              </a:ext>
            </a:extLst>
          </p:cNvPr>
          <p:cNvSpPr/>
          <p:nvPr/>
        </p:nvSpPr>
        <p:spPr bwMode="auto">
          <a:xfrm>
            <a:off x="7167716" y="4149213"/>
            <a:ext cx="985684" cy="76320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4169182548"/>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C54A-FE03-438B-BC64-4F5978DFB2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102477-8FA3-468F-954E-A0FFEF8FEAE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1D70B7-02A8-42AA-9589-27CB580FC734}"/>
              </a:ext>
            </a:extLst>
          </p:cNvPr>
          <p:cNvSpPr>
            <a:spLocks noGrp="1"/>
          </p:cNvSpPr>
          <p:nvPr>
            <p:ph type="sldNum" sz="quarter" idx="10"/>
          </p:nvPr>
        </p:nvSpPr>
        <p:spPr/>
        <p:txBody>
          <a:bodyPr/>
          <a:lstStyle/>
          <a:p>
            <a:pPr>
              <a:defRPr/>
            </a:pPr>
            <a:fld id="{7220E352-6EE7-458C-A51B-9043B62EBA2A}" type="slidenum">
              <a:rPr lang="en-US" altLang="en-US" smtClean="0"/>
              <a:pPr>
                <a:defRPr/>
              </a:pPr>
              <a:t>47</a:t>
            </a:fld>
            <a:endParaRPr lang="en-US" altLang="en-US"/>
          </a:p>
        </p:txBody>
      </p:sp>
      <p:pic>
        <p:nvPicPr>
          <p:cNvPr id="5" name="Picture 4">
            <a:extLst>
              <a:ext uri="{FF2B5EF4-FFF2-40B4-BE49-F238E27FC236}">
                <a16:creationId xmlns:a16="http://schemas.microsoft.com/office/drawing/2014/main" id="{08E3F85D-1951-442A-A3D8-90A571BF8965}"/>
              </a:ext>
            </a:extLst>
          </p:cNvPr>
          <p:cNvPicPr>
            <a:picLocks noChangeAspect="1"/>
          </p:cNvPicPr>
          <p:nvPr/>
        </p:nvPicPr>
        <p:blipFill>
          <a:blip r:embed="rId3"/>
          <a:stretch>
            <a:fillRect/>
          </a:stretch>
        </p:blipFill>
        <p:spPr>
          <a:xfrm>
            <a:off x="114505" y="1437964"/>
            <a:ext cx="8914990" cy="3491650"/>
          </a:xfrm>
          <a:prstGeom prst="rect">
            <a:avLst/>
          </a:prstGeom>
        </p:spPr>
      </p:pic>
      <p:sp>
        <p:nvSpPr>
          <p:cNvPr id="6" name="Oval 5">
            <a:extLst>
              <a:ext uri="{FF2B5EF4-FFF2-40B4-BE49-F238E27FC236}">
                <a16:creationId xmlns:a16="http://schemas.microsoft.com/office/drawing/2014/main" id="{AA73FB77-24D4-4FD7-BB20-DEB7D6A5F3BE}"/>
              </a:ext>
            </a:extLst>
          </p:cNvPr>
          <p:cNvSpPr/>
          <p:nvPr/>
        </p:nvSpPr>
        <p:spPr bwMode="auto">
          <a:xfrm>
            <a:off x="3478162" y="2812024"/>
            <a:ext cx="9144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81618014"/>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Rockwell" panose="02060603020205020403" pitchFamily="18" charset="0"/>
              </a:rPr>
              <a:t>Analysis</a:t>
            </a:r>
            <a:endParaRPr lang="en-US" dirty="0"/>
          </a:p>
        </p:txBody>
      </p:sp>
      <p:sp>
        <p:nvSpPr>
          <p:cNvPr id="3" name="Content Placeholder 2"/>
          <p:cNvSpPr>
            <a:spLocks noGrp="1"/>
          </p:cNvSpPr>
          <p:nvPr>
            <p:ph idx="1"/>
          </p:nvPr>
        </p:nvSpPr>
        <p:spPr/>
        <p:txBody>
          <a:bodyPr/>
          <a:lstStyle/>
          <a:p>
            <a:pPr marL="0" indent="0">
              <a:buNone/>
            </a:pPr>
            <a:endParaRPr lang="en-US" sz="3000" i="1" dirty="0">
              <a:latin typeface="Rockwell" panose="02060603020205020403" pitchFamily="18" charset="0"/>
            </a:endParaRPr>
          </a:p>
          <a:p>
            <a:pPr marL="0" indent="0">
              <a:buNone/>
            </a:pPr>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Firm-level Analysis</a:t>
            </a:r>
          </a:p>
          <a:p>
            <a:endParaRPr lang="en-US" sz="2000" i="1" dirty="0">
              <a:latin typeface="Rockwell" panose="02060603020205020403" pitchFamily="18" charset="0"/>
            </a:endParaRPr>
          </a:p>
          <a:p>
            <a:r>
              <a:rPr lang="en-US" sz="2000" i="1" dirty="0">
                <a:solidFill>
                  <a:schemeClr val="bg1">
                    <a:lumMod val="75000"/>
                  </a:schemeClr>
                </a:solidFill>
                <a:latin typeface="Rockwell" panose="02060603020205020403" pitchFamily="18" charset="0"/>
              </a:rPr>
              <a:t>Site-level Difference-in-Difference Analysis </a:t>
            </a:r>
            <a:r>
              <a:rPr lang="en-US" sz="2000" i="1" dirty="0">
                <a:solidFill>
                  <a:schemeClr val="bg1">
                    <a:lumMod val="75000"/>
                  </a:schemeClr>
                </a:solidFill>
                <a:latin typeface="Rockwell" panose="02060603020205020403" pitchFamily="18" charset="0"/>
                <a:sym typeface="Wingdings" panose="05000000000000000000" pitchFamily="2" charset="2"/>
              </a:rPr>
              <a:t> </a:t>
            </a:r>
          </a:p>
          <a:p>
            <a:pPr lvl="1"/>
            <a:r>
              <a:rPr lang="en-US" sz="2000" i="1" dirty="0">
                <a:solidFill>
                  <a:schemeClr val="bg1">
                    <a:lumMod val="75000"/>
                  </a:schemeClr>
                </a:solidFill>
                <a:latin typeface="Rockwell" panose="02060603020205020403" pitchFamily="18" charset="0"/>
                <a:ea typeface="+mn-ea"/>
                <a:cs typeface="+mn-cs"/>
                <a:sym typeface="Wingdings" panose="05000000000000000000" pitchFamily="2" charset="2"/>
              </a:rPr>
              <a:t>BREACHED SITE as the Treated</a:t>
            </a:r>
          </a:p>
          <a:p>
            <a:pPr lvl="1"/>
            <a:r>
              <a:rPr lang="en-US" sz="2000" i="1" dirty="0">
                <a:solidFill>
                  <a:schemeClr val="bg1">
                    <a:lumMod val="75000"/>
                  </a:schemeClr>
                </a:solidFill>
                <a:latin typeface="Rockwell" panose="02060603020205020403" pitchFamily="18" charset="0"/>
                <a:ea typeface="+mn-ea"/>
                <a:cs typeface="+mn-cs"/>
                <a:sym typeface="Wingdings" panose="05000000000000000000" pitchFamily="2" charset="2"/>
              </a:rPr>
              <a:t>NON-BREACHED SITE as the Treated</a:t>
            </a:r>
          </a:p>
          <a:p>
            <a:pPr lvl="1"/>
            <a:r>
              <a:rPr lang="en-US" sz="2000" i="1" dirty="0">
                <a:solidFill>
                  <a:schemeClr val="tx1"/>
                </a:solidFill>
                <a:latin typeface="Rockwell" panose="02060603020205020403" pitchFamily="18" charset="0"/>
                <a:sym typeface="Wingdings" panose="05000000000000000000" pitchFamily="2" charset="2"/>
              </a:rPr>
              <a:t>Human error VS. IT failure? </a:t>
            </a:r>
          </a:p>
          <a:p>
            <a:pPr lvl="1"/>
            <a:r>
              <a:rPr lang="en-US" sz="2000" i="1" dirty="0">
                <a:solidFill>
                  <a:schemeClr val="tx1"/>
                </a:solidFill>
                <a:latin typeface="Rockwell" panose="02060603020205020403" pitchFamily="18" charset="0"/>
                <a:sym typeface="Wingdings" panose="05000000000000000000" pitchFamily="2" charset="2"/>
              </a:rPr>
              <a:t>Number of breached records? </a:t>
            </a:r>
          </a:p>
          <a:p>
            <a:pPr lvl="1"/>
            <a:endParaRPr lang="en-US" sz="2000" i="1" dirty="0">
              <a:solidFill>
                <a:schemeClr val="tx1"/>
              </a:solidFill>
              <a:latin typeface="Rockwell" panose="02060603020205020403" pitchFamily="18" charset="0"/>
              <a:sym typeface="Wingdings" panose="05000000000000000000" pitchFamily="2" charset="2"/>
            </a:endParaRPr>
          </a:p>
          <a:p>
            <a:pPr marL="0" indent="0">
              <a:buNone/>
            </a:pPr>
            <a:r>
              <a:rPr lang="en-US" sz="2000" i="1" dirty="0">
                <a:solidFill>
                  <a:schemeClr val="tx1"/>
                </a:solidFill>
                <a:latin typeface="Rockwell" panose="02060603020205020403" pitchFamily="18" charset="0"/>
                <a:sym typeface="Wingdings" panose="05000000000000000000" pitchFamily="2" charset="2"/>
              </a:rPr>
              <a:t>  </a:t>
            </a:r>
            <a:endParaRPr lang="en-US" sz="2000" i="1" dirty="0">
              <a:solidFill>
                <a:schemeClr val="tx1"/>
              </a:solidFill>
              <a:latin typeface="Rockwell" panose="02060603020205020403" pitchFamily="18" charset="0"/>
            </a:endParaRPr>
          </a:p>
        </p:txBody>
      </p:sp>
      <p:pic>
        <p:nvPicPr>
          <p:cNvPr id="23554" name="Picture 2" descr="Image result for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30762"/>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44202"/>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chemeClr val="tx1"/>
                </a:solidFill>
                <a:latin typeface="Rockwell" panose="02060603020205020403" pitchFamily="18" charset="0"/>
                <a:sym typeface="Wingdings" panose="05000000000000000000" pitchFamily="2" charset="2"/>
              </a:rPr>
              <a:t>Human error vs. IT failure? </a:t>
            </a:r>
            <a:endParaRPr lang="en-US" dirty="0"/>
          </a:p>
        </p:txBody>
      </p:sp>
      <p:sp>
        <p:nvSpPr>
          <p:cNvPr id="3" name="Content Placeholder 2"/>
          <p:cNvSpPr>
            <a:spLocks noGrp="1"/>
          </p:cNvSpPr>
          <p:nvPr>
            <p:ph idx="1"/>
          </p:nvPr>
        </p:nvSpPr>
        <p:spPr/>
        <p:txBody>
          <a:bodyPr/>
          <a:lstStyle/>
          <a:p>
            <a:pPr marL="228600" lvl="2" indent="0">
              <a:buNone/>
            </a:pPr>
            <a:r>
              <a:rPr lang="en-US" sz="2400" i="1" dirty="0">
                <a:solidFill>
                  <a:schemeClr val="tx1"/>
                </a:solidFill>
                <a:latin typeface="Rockwell" panose="02060603020205020403" pitchFamily="18" charset="0"/>
                <a:sym typeface="Wingdings" panose="05000000000000000000" pitchFamily="2" charset="2"/>
              </a:rPr>
              <a:t>Manually coded</a:t>
            </a:r>
          </a:p>
          <a:p>
            <a:pPr marL="635000" lvl="2" indent="-406400">
              <a:buFont typeface="Wingdings" panose="05000000000000000000" pitchFamily="2" charset="2"/>
              <a:buChar char="q"/>
            </a:pPr>
            <a:r>
              <a:rPr lang="en-US" sz="2000" i="1" dirty="0">
                <a:solidFill>
                  <a:schemeClr val="tx1"/>
                </a:solidFill>
                <a:latin typeface="Rockwell" panose="02060603020205020403" pitchFamily="18" charset="0"/>
                <a:sym typeface="Wingdings" panose="05000000000000000000" pitchFamily="2" charset="2"/>
              </a:rPr>
              <a:t>Human error: </a:t>
            </a:r>
          </a:p>
          <a:p>
            <a:pPr marL="917575" lvl="2" indent="-344488"/>
            <a:r>
              <a:rPr lang="en-US" i="1" dirty="0">
                <a:solidFill>
                  <a:schemeClr val="tx1"/>
                </a:solidFill>
                <a:latin typeface="Rockwell" panose="02060603020205020403" pitchFamily="18" charset="0"/>
                <a:sym typeface="Wingdings" panose="05000000000000000000" pitchFamily="2" charset="2"/>
              </a:rPr>
              <a:t>A former customer service representative gathered account information directly from two customers during telephone calls and later attempted to use the information for personal purchases.</a:t>
            </a:r>
          </a:p>
          <a:p>
            <a:pPr marL="917575" lvl="2" indent="-344488"/>
            <a:r>
              <a:rPr lang="en-US" i="1" dirty="0">
                <a:solidFill>
                  <a:schemeClr val="tx1"/>
                </a:solidFill>
                <a:latin typeface="Rockwell" panose="02060603020205020403" pitchFamily="18" charset="0"/>
                <a:sym typeface="Wingdings" panose="05000000000000000000" pitchFamily="2" charset="2"/>
              </a:rPr>
              <a:t>A laptop with .... member information was stolen on December 13. Two of the burglars distracted the receptionist while the third entered a hallway and stole the laptop.</a:t>
            </a:r>
          </a:p>
          <a:p>
            <a:pPr marL="917575" lvl="2" indent="-344488"/>
            <a:endParaRPr lang="en-US" sz="1100" i="1" dirty="0">
              <a:solidFill>
                <a:schemeClr val="tx1"/>
              </a:solidFill>
              <a:latin typeface="Rockwell" panose="02060603020205020403" pitchFamily="18" charset="0"/>
              <a:sym typeface="Wingdings" panose="05000000000000000000" pitchFamily="2" charset="2"/>
            </a:endParaRPr>
          </a:p>
          <a:p>
            <a:pPr marL="635000" lvl="2" indent="-406400">
              <a:buFont typeface="Wingdings" panose="05000000000000000000" pitchFamily="2" charset="2"/>
              <a:buChar char="q"/>
            </a:pPr>
            <a:r>
              <a:rPr lang="en-US" sz="2000" i="1" dirty="0">
                <a:solidFill>
                  <a:schemeClr val="tx1"/>
                </a:solidFill>
                <a:latin typeface="Rockwell" panose="02060603020205020403" pitchFamily="18" charset="0"/>
                <a:sym typeface="Wingdings" panose="05000000000000000000" pitchFamily="2" charset="2"/>
              </a:rPr>
              <a:t>IT failure</a:t>
            </a:r>
          </a:p>
          <a:p>
            <a:pPr marL="917575" lvl="2" indent="-344488"/>
            <a:r>
              <a:rPr lang="en-US" i="1" dirty="0">
                <a:solidFill>
                  <a:schemeClr val="tx1"/>
                </a:solidFill>
                <a:latin typeface="Rockwell" panose="02060603020205020403" pitchFamily="18" charset="0"/>
                <a:sym typeface="Wingdings" panose="05000000000000000000" pitchFamily="2" charset="2"/>
              </a:rPr>
              <a:t>The Sacramento Bee said in a statement that a firewall protecting its database was not restored during routine maintenance last month, leaving the 19,501,258 voter files publicly accessible. Additionally, the names, home addresses, email addresses, and phone numbers of 52,873 Sacramento Bee subscribers were compromised.</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49</a:t>
            </a:fld>
            <a:endParaRPr lang="en-US" altLang="en-US"/>
          </a:p>
        </p:txBody>
      </p:sp>
    </p:spTree>
    <p:extLst>
      <p:ext uri="{BB962C8B-B14F-4D97-AF65-F5344CB8AC3E}">
        <p14:creationId xmlns:p14="http://schemas.microsoft.com/office/powerpoint/2010/main" val="235746769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Research Question</a:t>
            </a:r>
          </a:p>
        </p:txBody>
      </p:sp>
      <p:sp>
        <p:nvSpPr>
          <p:cNvPr id="3" name="Content Placeholder 2"/>
          <p:cNvSpPr>
            <a:spLocks noGrp="1"/>
          </p:cNvSpPr>
          <p:nvPr>
            <p:ph idx="1"/>
          </p:nvPr>
        </p:nvSpPr>
        <p:spPr/>
        <p:txBody>
          <a:bodyPr/>
          <a:lstStyle/>
          <a:p>
            <a:pPr marL="0" indent="0">
              <a:buNone/>
            </a:pPr>
            <a:r>
              <a:rPr lang="en-US" sz="2800" i="1" u="sng" dirty="0">
                <a:latin typeface="Rockwell" panose="02060603020205020403" pitchFamily="18" charset="0"/>
              </a:rPr>
              <a:t>Internal Resource Allocation</a:t>
            </a:r>
          </a:p>
          <a:p>
            <a:pPr marL="742950" indent="-742950">
              <a:buFont typeface="+mj-lt"/>
              <a:buAutoNum type="arabicPeriod" startAt="2"/>
            </a:pPr>
            <a:r>
              <a:rPr lang="en-US" sz="3200" i="1" dirty="0">
                <a:latin typeface="Rockwell" panose="02060603020205020403" pitchFamily="18" charset="0"/>
              </a:rPr>
              <a:t>How does the Internal Resource Allocation Pattern Affect the Future Performance of the Breached Firm? </a:t>
            </a:r>
          </a:p>
          <a:p>
            <a:pPr marL="742950" indent="-742950">
              <a:buFont typeface="+mj-lt"/>
              <a:buAutoNum type="arabicPeriod" startAt="2"/>
            </a:pPr>
            <a:endParaRPr lang="en-US" i="1" dirty="0">
              <a:latin typeface="Rockwell" panose="02060603020205020403" pitchFamily="18" charset="0"/>
            </a:endParaRPr>
          </a:p>
          <a:p>
            <a:pPr marL="857250" lvl="1" indent="-457200"/>
            <a:r>
              <a:rPr lang="en-US" i="1" dirty="0">
                <a:latin typeface="Rockwell" panose="02060603020205020403" pitchFamily="18" charset="0"/>
              </a:rPr>
              <a:t>Future breach incidents</a:t>
            </a:r>
          </a:p>
          <a:p>
            <a:pPr marL="857250" lvl="1" indent="-457200"/>
            <a:r>
              <a:rPr lang="en-US" i="1" dirty="0">
                <a:latin typeface="Rockwell" panose="02060603020205020403" pitchFamily="18" charset="0"/>
              </a:rPr>
              <a:t>Financial &amp; operational performance</a:t>
            </a:r>
          </a:p>
          <a:p>
            <a:pPr marL="1143000" lvl="1" indent="-742950">
              <a:buFont typeface="+mj-lt"/>
              <a:buAutoNum type="arabicPeriod" startAt="2"/>
            </a:pPr>
            <a:endParaRPr lang="en-US" i="1" dirty="0">
              <a:latin typeface="Rockwell" panose="02060603020205020403" pitchFamily="18" charset="0"/>
            </a:endParaRPr>
          </a:p>
          <a:p>
            <a:pPr marL="1143000" lvl="1" indent="-742950">
              <a:buFont typeface="+mj-lt"/>
              <a:buAutoNum type="arabicPeriod" startAt="2"/>
            </a:pPr>
            <a:endParaRPr lang="en-US" i="1" dirty="0">
              <a:latin typeface="Rockwell" panose="02060603020205020403" pitchFamily="18" charset="0"/>
            </a:endParaRPr>
          </a:p>
        </p:txBody>
      </p:sp>
    </p:spTree>
    <p:extLst>
      <p:ext uri="{BB962C8B-B14F-4D97-AF65-F5344CB8AC3E}">
        <p14:creationId xmlns:p14="http://schemas.microsoft.com/office/powerpoint/2010/main" val="3195068229"/>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chemeClr val="tx1"/>
                </a:solidFill>
                <a:latin typeface="Rockwell" panose="02060603020205020403" pitchFamily="18" charset="0"/>
                <a:sym typeface="Wingdings" panose="05000000000000000000" pitchFamily="2" charset="2"/>
              </a:rPr>
              <a:t>Number of breached records? </a:t>
            </a:r>
            <a:endParaRPr lang="en-US" dirty="0"/>
          </a:p>
        </p:txBody>
      </p:sp>
      <p:sp>
        <p:nvSpPr>
          <p:cNvPr id="3" name="Content Placeholder 2"/>
          <p:cNvSpPr>
            <a:spLocks noGrp="1"/>
          </p:cNvSpPr>
          <p:nvPr>
            <p:ph idx="1"/>
          </p:nvPr>
        </p:nvSpPr>
        <p:spPr/>
        <p:txBody>
          <a:bodyPr/>
          <a:lstStyle/>
          <a:p>
            <a:pPr marL="342900" lvl="1" indent="0">
              <a:buNone/>
            </a:pPr>
            <a:endParaRPr lang="en-US" sz="2800" i="1" dirty="0">
              <a:solidFill>
                <a:schemeClr val="tx1"/>
              </a:solidFill>
              <a:latin typeface="Rockwell" panose="02060603020205020403" pitchFamily="18" charset="0"/>
              <a:sym typeface="Wingdings" panose="05000000000000000000" pitchFamily="2" charset="2"/>
            </a:endParaRPr>
          </a:p>
          <a:p>
            <a:pPr marL="342900" lvl="1" indent="0">
              <a:buNone/>
            </a:pPr>
            <a:r>
              <a:rPr lang="en-US" sz="2800" i="1" dirty="0">
                <a:solidFill>
                  <a:schemeClr val="tx1"/>
                </a:solidFill>
                <a:latin typeface="Rockwell" panose="02060603020205020403" pitchFamily="18" charset="0"/>
                <a:sym typeface="Wingdings" panose="05000000000000000000" pitchFamily="2" charset="2"/>
              </a:rPr>
              <a:t>Use 1,674 compromised records as a cutoff  </a:t>
            </a:r>
          </a:p>
          <a:p>
            <a:pPr marL="342900" lvl="1" indent="0">
              <a:buNone/>
            </a:pPr>
            <a:r>
              <a:rPr lang="en-US" sz="2800" i="1" dirty="0">
                <a:solidFill>
                  <a:schemeClr val="tx1"/>
                </a:solidFill>
                <a:latin typeface="Rockwell" panose="02060603020205020403" pitchFamily="18" charset="0"/>
                <a:sym typeface="Wingdings" panose="05000000000000000000" pitchFamily="2" charset="2"/>
              </a:rPr>
              <a:t>High-record breach vs. low-record breach</a:t>
            </a:r>
          </a:p>
        </p:txBody>
      </p:sp>
      <p:sp>
        <p:nvSpPr>
          <p:cNvPr id="4" name="Slide Number Placeholder 3"/>
          <p:cNvSpPr>
            <a:spLocks noGrp="1"/>
          </p:cNvSpPr>
          <p:nvPr>
            <p:ph type="sldNum" sz="quarter" idx="4294967295"/>
          </p:nvPr>
        </p:nvSpPr>
        <p:spPr>
          <a:xfrm>
            <a:off x="0" y="6356350"/>
            <a:ext cx="2133600" cy="365125"/>
          </a:xfrm>
        </p:spPr>
        <p:txBody>
          <a:bodyPr/>
          <a:lstStyle/>
          <a:p>
            <a:pPr>
              <a:defRPr/>
            </a:pPr>
            <a:fld id="{7220E352-6EE7-458C-A51B-9043B62EBA2A}" type="slidenum">
              <a:rPr lang="en-US" altLang="en-US" smtClean="0"/>
              <a:pPr>
                <a:defRPr/>
              </a:pPr>
              <a:t>50</a:t>
            </a:fld>
            <a:endParaRPr lang="en-US" altLang="en-US"/>
          </a:p>
        </p:txBody>
      </p:sp>
    </p:spTree>
    <p:extLst>
      <p:ext uri="{BB962C8B-B14F-4D97-AF65-F5344CB8AC3E}">
        <p14:creationId xmlns:p14="http://schemas.microsoft.com/office/powerpoint/2010/main" val="263289493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A738-CF49-4653-B188-8F344054CD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F772C9-6D1D-431F-9C39-2A7B90991288}"/>
              </a:ext>
            </a:extLst>
          </p:cNvPr>
          <p:cNvPicPr>
            <a:picLocks noGrp="1" noChangeAspect="1"/>
          </p:cNvPicPr>
          <p:nvPr>
            <p:ph idx="1"/>
          </p:nvPr>
        </p:nvPicPr>
        <p:blipFill rotWithShape="1">
          <a:blip r:embed="rId2"/>
          <a:srcRect t="1" r="48295" b="40613"/>
          <a:stretch/>
        </p:blipFill>
        <p:spPr>
          <a:xfrm>
            <a:off x="457199" y="762000"/>
            <a:ext cx="7772400" cy="3108959"/>
          </a:xfrm>
          <a:prstGeom prst="rect">
            <a:avLst/>
          </a:prstGeom>
        </p:spPr>
      </p:pic>
      <p:sp>
        <p:nvSpPr>
          <p:cNvPr id="4" name="Slide Number Placeholder 3">
            <a:extLst>
              <a:ext uri="{FF2B5EF4-FFF2-40B4-BE49-F238E27FC236}">
                <a16:creationId xmlns:a16="http://schemas.microsoft.com/office/drawing/2014/main" id="{051CA26E-5F14-4837-B27E-86200A735A36}"/>
              </a:ext>
            </a:extLst>
          </p:cNvPr>
          <p:cNvSpPr>
            <a:spLocks noGrp="1"/>
          </p:cNvSpPr>
          <p:nvPr>
            <p:ph type="sldNum" sz="quarter" idx="10"/>
          </p:nvPr>
        </p:nvSpPr>
        <p:spPr/>
        <p:txBody>
          <a:bodyPr/>
          <a:lstStyle/>
          <a:p>
            <a:pPr>
              <a:defRPr/>
            </a:pPr>
            <a:fld id="{7220E352-6EE7-458C-A51B-9043B62EBA2A}" type="slidenum">
              <a:rPr lang="en-US" altLang="en-US" smtClean="0"/>
              <a:pPr>
                <a:defRPr/>
              </a:pPr>
              <a:t>51</a:t>
            </a:fld>
            <a:endParaRPr lang="en-US" altLang="en-US"/>
          </a:p>
        </p:txBody>
      </p:sp>
      <p:pic>
        <p:nvPicPr>
          <p:cNvPr id="6" name="Content Placeholder 4">
            <a:extLst>
              <a:ext uri="{FF2B5EF4-FFF2-40B4-BE49-F238E27FC236}">
                <a16:creationId xmlns:a16="http://schemas.microsoft.com/office/drawing/2014/main" id="{A11B3E8B-9F50-486D-81F0-6CE62D5F0EA7}"/>
              </a:ext>
            </a:extLst>
          </p:cNvPr>
          <p:cNvPicPr>
            <a:picLocks noChangeAspect="1"/>
          </p:cNvPicPr>
          <p:nvPr/>
        </p:nvPicPr>
        <p:blipFill rotWithShape="1">
          <a:blip r:embed="rId2"/>
          <a:srcRect l="52877" t="18267" b="40613"/>
          <a:stretch/>
        </p:blipFill>
        <p:spPr bwMode="auto">
          <a:xfrm>
            <a:off x="357645" y="3994309"/>
            <a:ext cx="7772400" cy="2362043"/>
          </a:xfrm>
          <a:prstGeom prst="rect">
            <a:avLst/>
          </a:prstGeom>
          <a:noFill/>
          <a:ln w="9525">
            <a:noFill/>
            <a:miter lim="800000"/>
            <a:headEnd/>
            <a:tailEnd/>
          </a:ln>
          <a:effectLst/>
        </p:spPr>
      </p:pic>
      <p:sp>
        <p:nvSpPr>
          <p:cNvPr id="3" name="Rectangle 2"/>
          <p:cNvSpPr/>
          <p:nvPr/>
        </p:nvSpPr>
        <p:spPr bwMode="auto">
          <a:xfrm>
            <a:off x="279761" y="3385569"/>
            <a:ext cx="7955280" cy="3968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bwMode="auto">
          <a:xfrm>
            <a:off x="266699" y="5854553"/>
            <a:ext cx="7955280" cy="3968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4750600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A738-CF49-4653-B188-8F344054CD4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51CA26E-5F14-4837-B27E-86200A735A36}"/>
              </a:ext>
            </a:extLst>
          </p:cNvPr>
          <p:cNvSpPr>
            <a:spLocks noGrp="1"/>
          </p:cNvSpPr>
          <p:nvPr>
            <p:ph type="sldNum" sz="quarter" idx="10"/>
          </p:nvPr>
        </p:nvSpPr>
        <p:spPr/>
        <p:txBody>
          <a:bodyPr/>
          <a:lstStyle/>
          <a:p>
            <a:pPr>
              <a:defRPr/>
            </a:pPr>
            <a:fld id="{7220E352-6EE7-458C-A51B-9043B62EBA2A}" type="slidenum">
              <a:rPr lang="en-US" altLang="en-US" smtClean="0"/>
              <a:pPr>
                <a:defRPr/>
              </a:pPr>
              <a:t>52</a:t>
            </a:fld>
            <a:endParaRPr lang="en-US" altLang="en-US"/>
          </a:p>
        </p:txBody>
      </p:sp>
      <p:pic>
        <p:nvPicPr>
          <p:cNvPr id="8" name="Content Placeholder 7"/>
          <p:cNvPicPr>
            <a:picLocks noGrp="1" noChangeAspect="1"/>
          </p:cNvPicPr>
          <p:nvPr>
            <p:ph idx="1"/>
          </p:nvPr>
        </p:nvPicPr>
        <p:blipFill>
          <a:blip r:embed="rId2"/>
          <a:stretch>
            <a:fillRect/>
          </a:stretch>
        </p:blipFill>
        <p:spPr>
          <a:xfrm>
            <a:off x="685800" y="892016"/>
            <a:ext cx="7772400" cy="2625346"/>
          </a:xfrm>
          <a:prstGeom prst="rect">
            <a:avLst/>
          </a:prstGeom>
        </p:spPr>
      </p:pic>
      <p:pic>
        <p:nvPicPr>
          <p:cNvPr id="9" name="Picture 8"/>
          <p:cNvPicPr>
            <a:picLocks noChangeAspect="1"/>
          </p:cNvPicPr>
          <p:nvPr/>
        </p:nvPicPr>
        <p:blipFill rotWithShape="1">
          <a:blip r:embed="rId3"/>
          <a:srcRect t="22311"/>
          <a:stretch/>
        </p:blipFill>
        <p:spPr>
          <a:xfrm>
            <a:off x="685800" y="3845186"/>
            <a:ext cx="7772400" cy="2253309"/>
          </a:xfrm>
          <a:prstGeom prst="rect">
            <a:avLst/>
          </a:prstGeom>
        </p:spPr>
      </p:pic>
      <p:sp>
        <p:nvSpPr>
          <p:cNvPr id="6" name="Rectangle 5"/>
          <p:cNvSpPr/>
          <p:nvPr/>
        </p:nvSpPr>
        <p:spPr bwMode="auto">
          <a:xfrm>
            <a:off x="476793" y="3085962"/>
            <a:ext cx="804672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bwMode="auto">
          <a:xfrm>
            <a:off x="502919" y="5639811"/>
            <a:ext cx="804672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2919994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14640"/>
          </a:xfrm>
        </p:spPr>
        <p:txBody>
          <a:bodyPr/>
          <a:lstStyle/>
          <a:p>
            <a:r>
              <a:rPr lang="en-US" sz="3500" dirty="0">
                <a:latin typeface="Rockwell" panose="02060603020205020403" pitchFamily="18" charset="0"/>
              </a:rPr>
              <a:t>Key Takeaways</a:t>
            </a:r>
          </a:p>
        </p:txBody>
      </p:sp>
      <p:sp>
        <p:nvSpPr>
          <p:cNvPr id="7" name="Content Placeholder 6">
            <a:extLst>
              <a:ext uri="{FF2B5EF4-FFF2-40B4-BE49-F238E27FC236}">
                <a16:creationId xmlns:a16="http://schemas.microsoft.com/office/drawing/2014/main" id="{C32B2F74-4F02-42A0-BC4A-5B42AF4CE0CA}"/>
              </a:ext>
            </a:extLst>
          </p:cNvPr>
          <p:cNvSpPr>
            <a:spLocks noGrp="1"/>
          </p:cNvSpPr>
          <p:nvPr>
            <p:ph idx="1"/>
          </p:nvPr>
        </p:nvSpPr>
        <p:spPr/>
        <p:txBody>
          <a:bodyPr/>
          <a:lstStyle/>
          <a:p>
            <a:pPr marL="0" indent="0">
              <a:buNone/>
            </a:pPr>
            <a:r>
              <a:rPr lang="en-US" sz="1800" dirty="0">
                <a:latin typeface="Rockwell" panose="02060603020205020403" pitchFamily="18" charset="0"/>
              </a:rPr>
              <a:t>After a security breach…</a:t>
            </a:r>
          </a:p>
          <a:p>
            <a:pPr>
              <a:buFont typeface="Wingdings" panose="05000000000000000000" pitchFamily="2" charset="2"/>
              <a:buChar char="q"/>
            </a:pPr>
            <a:r>
              <a:rPr lang="en-US" sz="1800" dirty="0">
                <a:latin typeface="Rockwell" panose="02060603020205020403" pitchFamily="18" charset="0"/>
              </a:rPr>
              <a:t>The overall </a:t>
            </a:r>
            <a:r>
              <a:rPr lang="en-US" sz="1800" b="1" dirty="0">
                <a:latin typeface="Rockwell" panose="02060603020205020403" pitchFamily="18" charset="0"/>
              </a:rPr>
              <a:t>firm IT budget</a:t>
            </a:r>
            <a:r>
              <a:rPr lang="en-US" sz="1800" dirty="0">
                <a:latin typeface="Rockwell" panose="02060603020205020403" pitchFamily="18" charset="0"/>
              </a:rPr>
              <a:t>, </a:t>
            </a:r>
            <a:r>
              <a:rPr lang="en-US" sz="1800" b="1" dirty="0">
                <a:latin typeface="Rockwell" panose="02060603020205020403" pitchFamily="18" charset="0"/>
              </a:rPr>
              <a:t>IT employees </a:t>
            </a:r>
            <a:r>
              <a:rPr lang="en-US" sz="1800" dirty="0">
                <a:latin typeface="Rockwell" panose="02060603020205020403" pitchFamily="18" charset="0"/>
              </a:rPr>
              <a:t>and </a:t>
            </a:r>
            <a:r>
              <a:rPr lang="en-US" sz="1800" b="1" dirty="0">
                <a:latin typeface="Rockwell" panose="02060603020205020403" pitchFamily="18" charset="0"/>
              </a:rPr>
              <a:t>SaaS usage </a:t>
            </a:r>
            <a:r>
              <a:rPr lang="en-US" sz="1800" dirty="0">
                <a:latin typeface="Rockwell" panose="02060603020205020403" pitchFamily="18" charset="0"/>
              </a:rPr>
              <a:t>did not change. </a:t>
            </a:r>
          </a:p>
          <a:p>
            <a:pPr>
              <a:buFont typeface="Wingdings" panose="05000000000000000000" pitchFamily="2" charset="2"/>
              <a:buChar char="q"/>
            </a:pPr>
            <a:r>
              <a:rPr lang="en-US" sz="1800" b="1" dirty="0">
                <a:latin typeface="Rockwell" panose="02060603020205020403" pitchFamily="18" charset="0"/>
              </a:rPr>
              <a:t>Breached</a:t>
            </a:r>
            <a:r>
              <a:rPr lang="en-US" sz="1800" dirty="0">
                <a:latin typeface="Rockwell" panose="02060603020205020403" pitchFamily="18" charset="0"/>
              </a:rPr>
              <a:t> Sites, </a:t>
            </a:r>
            <a:r>
              <a:rPr lang="en-US" sz="1800" i="1" dirty="0">
                <a:latin typeface="Rockwell" panose="02060603020205020403" pitchFamily="18" charset="0"/>
              </a:rPr>
              <a:t>on average, no change </a:t>
            </a:r>
            <a:r>
              <a:rPr lang="en-US" sz="1800" dirty="0">
                <a:latin typeface="Rockwell" panose="02060603020205020403" pitchFamily="18" charset="0"/>
              </a:rPr>
              <a:t>in site IT budget, IT employees, and SaaS usage; but:</a:t>
            </a: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r>
              <a:rPr lang="en-US" sz="1800" b="1" dirty="0">
                <a:latin typeface="Rockwell" panose="02060603020205020403" pitchFamily="18" charset="0"/>
              </a:rPr>
              <a:t>Non-breached</a:t>
            </a:r>
            <a:r>
              <a:rPr lang="en-US" sz="1800" dirty="0">
                <a:latin typeface="Rockwell" panose="02060603020205020403" pitchFamily="18" charset="0"/>
              </a:rPr>
              <a:t> sites in breached firms, </a:t>
            </a:r>
            <a:r>
              <a:rPr lang="en-US" sz="1800" i="1" dirty="0">
                <a:latin typeface="Rockwell" panose="02060603020205020403" pitchFamily="18" charset="0"/>
              </a:rPr>
              <a:t>on average</a:t>
            </a:r>
            <a:r>
              <a:rPr lang="en-US" sz="1800" dirty="0">
                <a:latin typeface="Rockwell" panose="02060603020205020403" pitchFamily="18" charset="0"/>
              </a:rPr>
              <a:t>, increase in site IT budget, and decrease in SaaS usage; moreover: </a:t>
            </a: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a:buFont typeface="Wingdings" panose="05000000000000000000" pitchFamily="2" charset="2"/>
              <a:buChar char="q"/>
            </a:pPr>
            <a:endParaRPr lang="en-US" sz="1800" dirty="0">
              <a:latin typeface="Rockwell" panose="02060603020205020403" pitchFamily="18" charset="0"/>
            </a:endParaRPr>
          </a:p>
          <a:p>
            <a:pPr marL="0" indent="0">
              <a:buNone/>
            </a:pPr>
            <a:endParaRPr lang="en-US" sz="1800" dirty="0">
              <a:latin typeface="Rockwell" panose="02060603020205020403" pitchFamily="18" charset="0"/>
            </a:endParaRPr>
          </a:p>
        </p:txBody>
      </p:sp>
      <p:graphicFrame>
        <p:nvGraphicFramePr>
          <p:cNvPr id="5" name="Table 4"/>
          <p:cNvGraphicFramePr>
            <a:graphicFrameLocks noGrp="1"/>
          </p:cNvGraphicFramePr>
          <p:nvPr/>
        </p:nvGraphicFramePr>
        <p:xfrm>
          <a:off x="654050" y="3091391"/>
          <a:ext cx="7378700" cy="1112520"/>
        </p:xfrm>
        <a:graphic>
          <a:graphicData uri="http://schemas.openxmlformats.org/drawingml/2006/table">
            <a:tbl>
              <a:tblPr firstRow="1" bandRow="1">
                <a:tableStyleId>{C4B1156A-380E-4F78-BDF5-A606A8083BF9}</a:tableStyleId>
              </a:tblPr>
              <a:tblGrid>
                <a:gridCol w="1981200">
                  <a:extLst>
                    <a:ext uri="{9D8B030D-6E8A-4147-A177-3AD203B41FA5}">
                      <a16:colId xmlns:a16="http://schemas.microsoft.com/office/drawing/2014/main" val="491233016"/>
                    </a:ext>
                  </a:extLst>
                </a:gridCol>
                <a:gridCol w="5397500">
                  <a:extLst>
                    <a:ext uri="{9D8B030D-6E8A-4147-A177-3AD203B41FA5}">
                      <a16:colId xmlns:a16="http://schemas.microsoft.com/office/drawing/2014/main" val="1319669826"/>
                    </a:ext>
                  </a:extLst>
                </a:gridCol>
              </a:tblGrid>
              <a:tr h="370840">
                <a:tc>
                  <a:txBody>
                    <a:bodyPr/>
                    <a:lstStyle/>
                    <a:p>
                      <a:r>
                        <a:rPr lang="en-US" sz="1200" b="0" dirty="0">
                          <a:latin typeface="Rockwell" panose="02060603020205020403" pitchFamily="18" charset="0"/>
                        </a:rPr>
                        <a:t>Site IT budget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Rockwell" panose="02060603020205020403" pitchFamily="18" charset="0"/>
                        </a:rPr>
                        <a:t>large, close to the HQ, or in the main industry of the firm</a:t>
                      </a:r>
                    </a:p>
                  </a:txBody>
                  <a:tcPr/>
                </a:tc>
                <a:extLst>
                  <a:ext uri="{0D108BD9-81ED-4DB2-BD59-A6C34878D82A}">
                    <a16:rowId xmlns:a16="http://schemas.microsoft.com/office/drawing/2014/main" val="2618335141"/>
                  </a:ext>
                </a:extLst>
              </a:tr>
              <a:tr h="370840">
                <a:tc>
                  <a:txBody>
                    <a:bodyPr/>
                    <a:lstStyle/>
                    <a:p>
                      <a:r>
                        <a:rPr lang="en-US" sz="1200" dirty="0">
                          <a:latin typeface="Rockwell" panose="02060603020205020403" pitchFamily="18" charset="0"/>
                        </a:rPr>
                        <a:t>Site IT employees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regional HQ,</a:t>
                      </a:r>
                      <a:r>
                        <a:rPr lang="en-US" sz="1200" baseline="0" dirty="0">
                          <a:latin typeface="Rockwell" panose="02060603020205020403" pitchFamily="18" charset="0"/>
                        </a:rPr>
                        <a:t> </a:t>
                      </a:r>
                      <a:r>
                        <a:rPr lang="en-US" sz="1200" dirty="0">
                          <a:latin typeface="Rockwell" panose="02060603020205020403" pitchFamily="18" charset="0"/>
                        </a:rPr>
                        <a:t>close to HQ</a:t>
                      </a:r>
                    </a:p>
                  </a:txBody>
                  <a:tcPr/>
                </a:tc>
                <a:extLst>
                  <a:ext uri="{0D108BD9-81ED-4DB2-BD59-A6C34878D82A}">
                    <a16:rowId xmlns:a16="http://schemas.microsoft.com/office/drawing/2014/main" val="1826586164"/>
                  </a:ext>
                </a:extLst>
              </a:tr>
              <a:tr h="370840">
                <a:tc>
                  <a:txBody>
                    <a:bodyPr/>
                    <a:lstStyle/>
                    <a:p>
                      <a:r>
                        <a:rPr lang="en-US" sz="1200" dirty="0">
                          <a:latin typeface="Rockwell" panose="02060603020205020403" pitchFamily="18" charset="0"/>
                        </a:rPr>
                        <a:t>Site SaaS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Large</a:t>
                      </a:r>
                    </a:p>
                  </a:txBody>
                  <a:tcPr/>
                </a:tc>
                <a:extLst>
                  <a:ext uri="{0D108BD9-81ED-4DB2-BD59-A6C34878D82A}">
                    <a16:rowId xmlns:a16="http://schemas.microsoft.com/office/drawing/2014/main" val="2132075354"/>
                  </a:ext>
                </a:extLst>
              </a:tr>
            </a:tbl>
          </a:graphicData>
        </a:graphic>
      </p:graphicFrame>
      <p:sp>
        <p:nvSpPr>
          <p:cNvPr id="6" name="Down Arrow 5"/>
          <p:cNvSpPr/>
          <p:nvPr/>
        </p:nvSpPr>
        <p:spPr bwMode="auto">
          <a:xfrm rot="10800000">
            <a:off x="2211856" y="3091209"/>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Down Arrow 8"/>
          <p:cNvSpPr/>
          <p:nvPr/>
        </p:nvSpPr>
        <p:spPr bwMode="auto">
          <a:xfrm rot="10800000">
            <a:off x="6075406" y="4289371"/>
            <a:ext cx="3048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Down Arrow 9"/>
          <p:cNvSpPr/>
          <p:nvPr/>
        </p:nvSpPr>
        <p:spPr bwMode="auto">
          <a:xfrm>
            <a:off x="1075439" y="4653251"/>
            <a:ext cx="304800" cy="3810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aphicFrame>
        <p:nvGraphicFramePr>
          <p:cNvPr id="11" name="Table 10"/>
          <p:cNvGraphicFramePr>
            <a:graphicFrameLocks noGrp="1"/>
          </p:cNvGraphicFramePr>
          <p:nvPr/>
        </p:nvGraphicFramePr>
        <p:xfrm>
          <a:off x="654050" y="5239059"/>
          <a:ext cx="7378700" cy="1112520"/>
        </p:xfrm>
        <a:graphic>
          <a:graphicData uri="http://schemas.openxmlformats.org/drawingml/2006/table">
            <a:tbl>
              <a:tblPr firstRow="1" bandRow="1">
                <a:tableStyleId>{C4B1156A-380E-4F78-BDF5-A606A8083BF9}</a:tableStyleId>
              </a:tblPr>
              <a:tblGrid>
                <a:gridCol w="1981200">
                  <a:extLst>
                    <a:ext uri="{9D8B030D-6E8A-4147-A177-3AD203B41FA5}">
                      <a16:colId xmlns:a16="http://schemas.microsoft.com/office/drawing/2014/main" val="491233016"/>
                    </a:ext>
                  </a:extLst>
                </a:gridCol>
                <a:gridCol w="5397500">
                  <a:extLst>
                    <a:ext uri="{9D8B030D-6E8A-4147-A177-3AD203B41FA5}">
                      <a16:colId xmlns:a16="http://schemas.microsoft.com/office/drawing/2014/main" val="1319669826"/>
                    </a:ext>
                  </a:extLst>
                </a:gridCol>
              </a:tblGrid>
              <a:tr h="370840">
                <a:tc>
                  <a:txBody>
                    <a:bodyPr/>
                    <a:lstStyle/>
                    <a:p>
                      <a:r>
                        <a:rPr lang="en-US" sz="1200" b="0" dirty="0"/>
                        <a:t>Site IT budget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Rockwell" panose="02060603020205020403" pitchFamily="18" charset="0"/>
                        </a:rPr>
                        <a:t>regional HQ, close to the HQ, or in the main industry of the firm</a:t>
                      </a:r>
                      <a:endParaRPr lang="en-US" sz="1200" b="0" dirty="0"/>
                    </a:p>
                  </a:txBody>
                  <a:tcPr/>
                </a:tc>
                <a:extLst>
                  <a:ext uri="{0D108BD9-81ED-4DB2-BD59-A6C34878D82A}">
                    <a16:rowId xmlns:a16="http://schemas.microsoft.com/office/drawing/2014/main" val="2618335141"/>
                  </a:ext>
                </a:extLst>
              </a:tr>
              <a:tr h="370840">
                <a:tc>
                  <a:txBody>
                    <a:bodyPr/>
                    <a:lstStyle/>
                    <a:p>
                      <a:r>
                        <a:rPr lang="en-US" sz="1200" dirty="0"/>
                        <a:t>Site IT employees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Rockwell" panose="02060603020205020403" pitchFamily="18" charset="0"/>
                          <a:ea typeface="+mn-ea"/>
                          <a:cs typeface="+mn-cs"/>
                        </a:rPr>
                        <a:t>large, or in the main industry of the firm</a:t>
                      </a:r>
                    </a:p>
                  </a:txBody>
                  <a:tcPr/>
                </a:tc>
                <a:extLst>
                  <a:ext uri="{0D108BD9-81ED-4DB2-BD59-A6C34878D82A}">
                    <a16:rowId xmlns:a16="http://schemas.microsoft.com/office/drawing/2014/main" val="1826586164"/>
                  </a:ext>
                </a:extLst>
              </a:tr>
              <a:tr h="370840">
                <a:tc>
                  <a:txBody>
                    <a:bodyPr/>
                    <a:lstStyle/>
                    <a:p>
                      <a:r>
                        <a:rPr lang="en-US" sz="1200" dirty="0"/>
                        <a:t>Site SaaS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Rockwell" panose="02060603020205020403" pitchFamily="18" charset="0"/>
                        </a:rPr>
                        <a:t>Regional</a:t>
                      </a:r>
                      <a:r>
                        <a:rPr lang="en-US" sz="1200" baseline="0" dirty="0">
                          <a:latin typeface="Rockwell" panose="02060603020205020403" pitchFamily="18" charset="0"/>
                        </a:rPr>
                        <a:t> HQ</a:t>
                      </a:r>
                      <a:endParaRPr lang="en-US" sz="1200" dirty="0"/>
                    </a:p>
                  </a:txBody>
                  <a:tcPr/>
                </a:tc>
                <a:extLst>
                  <a:ext uri="{0D108BD9-81ED-4DB2-BD59-A6C34878D82A}">
                    <a16:rowId xmlns:a16="http://schemas.microsoft.com/office/drawing/2014/main" val="2132075354"/>
                  </a:ext>
                </a:extLst>
              </a:tr>
            </a:tbl>
          </a:graphicData>
        </a:graphic>
      </p:graphicFrame>
      <p:sp>
        <p:nvSpPr>
          <p:cNvPr id="14" name="Down Arrow 13"/>
          <p:cNvSpPr/>
          <p:nvPr/>
        </p:nvSpPr>
        <p:spPr bwMode="auto">
          <a:xfrm>
            <a:off x="2190259" y="6036325"/>
            <a:ext cx="335284" cy="381001"/>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Down Arrow 14"/>
          <p:cNvSpPr/>
          <p:nvPr/>
        </p:nvSpPr>
        <p:spPr bwMode="auto">
          <a:xfrm rot="10800000">
            <a:off x="2209949" y="3474452"/>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Down Arrow 15"/>
          <p:cNvSpPr/>
          <p:nvPr/>
        </p:nvSpPr>
        <p:spPr bwMode="auto">
          <a:xfrm rot="10800000">
            <a:off x="2190260" y="3857695"/>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Down Arrow 16"/>
          <p:cNvSpPr/>
          <p:nvPr/>
        </p:nvSpPr>
        <p:spPr bwMode="auto">
          <a:xfrm rot="10800000">
            <a:off x="2217693" y="5210442"/>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Down Arrow 17"/>
          <p:cNvSpPr/>
          <p:nvPr/>
        </p:nvSpPr>
        <p:spPr bwMode="auto">
          <a:xfrm rot="10800000">
            <a:off x="2221630" y="5604848"/>
            <a:ext cx="280416" cy="2987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032153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4" grpId="0" animBg="1"/>
      <p:bldP spid="15" grpId="0" animBg="1"/>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latin typeface="Rockwell" panose="02060603020205020403" pitchFamily="18" charset="0"/>
              </a:rPr>
              <a:t>Conclusions</a:t>
            </a:r>
          </a:p>
        </p:txBody>
      </p:sp>
      <p:sp>
        <p:nvSpPr>
          <p:cNvPr id="3" name="Content Placeholder 2">
            <a:extLst>
              <a:ext uri="{FF2B5EF4-FFF2-40B4-BE49-F238E27FC236}">
                <a16:creationId xmlns:a16="http://schemas.microsoft.com/office/drawing/2014/main" id="{9F7870CA-E59A-42BF-A2AE-354F1ED76476}"/>
              </a:ext>
            </a:extLst>
          </p:cNvPr>
          <p:cNvSpPr>
            <a:spLocks noGrp="1"/>
          </p:cNvSpPr>
          <p:nvPr>
            <p:ph idx="1"/>
          </p:nvPr>
        </p:nvSpPr>
        <p:spPr/>
        <p:txBody>
          <a:bodyPr/>
          <a:lstStyle/>
          <a:p>
            <a:pPr marL="571500" indent="-571500">
              <a:buFont typeface="Wingdings" panose="05000000000000000000" pitchFamily="2" charset="2"/>
              <a:buChar char="ü"/>
              <a:tabLst>
                <a:tab pos="571500" algn="l"/>
              </a:tabLst>
            </a:pPr>
            <a:r>
              <a:rPr lang="en-US" dirty="0">
                <a:latin typeface="Rockwell" panose="02060603020205020403" pitchFamily="18" charset="0"/>
              </a:rPr>
              <a:t>Breached firms do not necessarily increase total IT budget post security breach. </a:t>
            </a:r>
          </a:p>
          <a:p>
            <a:pPr marL="0" indent="0">
              <a:buNone/>
            </a:pPr>
            <a:endParaRPr lang="en-US" dirty="0">
              <a:latin typeface="Rockwell" panose="02060603020205020403" pitchFamily="18" charset="0"/>
            </a:endParaRPr>
          </a:p>
          <a:p>
            <a:pPr marL="571500" indent="-571500">
              <a:buFont typeface="Wingdings" panose="05000000000000000000" pitchFamily="2" charset="2"/>
              <a:buChar char="ü"/>
              <a:tabLst>
                <a:tab pos="571500" algn="l"/>
              </a:tabLst>
            </a:pPr>
            <a:r>
              <a:rPr lang="en-US" dirty="0">
                <a:latin typeface="Rockwell" panose="02060603020205020403" pitchFamily="18" charset="0"/>
              </a:rPr>
              <a:t>However, there seems to be a shift of internal IT resources to important establishments of the firm. </a:t>
            </a:r>
          </a:p>
          <a:p>
            <a:pPr marL="0" indent="0">
              <a:buNone/>
            </a:pPr>
            <a:r>
              <a:rPr lang="en-US" dirty="0">
                <a:latin typeface="Rockwell" panose="02060603020205020403" pitchFamily="18" charset="0"/>
              </a:rPr>
              <a:t>	Large</a:t>
            </a:r>
          </a:p>
          <a:p>
            <a:pPr marL="0" indent="0">
              <a:buNone/>
            </a:pPr>
            <a:r>
              <a:rPr lang="en-US" dirty="0">
                <a:latin typeface="Rockwell" panose="02060603020205020403" pitchFamily="18" charset="0"/>
              </a:rPr>
              <a:t>	Regional headquarter</a:t>
            </a:r>
          </a:p>
          <a:p>
            <a:pPr marL="0" indent="0">
              <a:buNone/>
            </a:pPr>
            <a:r>
              <a:rPr lang="en-US" dirty="0">
                <a:latin typeface="Rockwell" panose="02060603020205020403" pitchFamily="18" charset="0"/>
              </a:rPr>
              <a:t>	Close to HQ</a:t>
            </a:r>
          </a:p>
          <a:p>
            <a:pPr marL="0" indent="0">
              <a:buNone/>
            </a:pPr>
            <a:r>
              <a:rPr lang="en-US" dirty="0">
                <a:latin typeface="Rockwell" panose="02060603020205020403" pitchFamily="18" charset="0"/>
              </a:rPr>
              <a:t>	In the main industry sector that the firm is in </a:t>
            </a:r>
          </a:p>
          <a:p>
            <a:endParaRPr lang="en-US" dirty="0"/>
          </a:p>
        </p:txBody>
      </p:sp>
    </p:spTree>
    <p:extLst>
      <p:ext uri="{BB962C8B-B14F-4D97-AF65-F5344CB8AC3E}">
        <p14:creationId xmlns:p14="http://schemas.microsoft.com/office/powerpoint/2010/main" val="3754607927"/>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ustomer relationship management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59995"/>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9A2-077C-43E5-9F85-44403368A3E0}"/>
              </a:ext>
            </a:extLst>
          </p:cNvPr>
          <p:cNvSpPr>
            <a:spLocks noGrp="1"/>
          </p:cNvSpPr>
          <p:nvPr>
            <p:ph type="title"/>
          </p:nvPr>
        </p:nvSpPr>
        <p:spPr/>
        <p:txBody>
          <a:bodyPr/>
          <a:lstStyle/>
          <a:p>
            <a:r>
              <a:rPr lang="en-US" dirty="0"/>
              <a:t>Theory – Model of capital allocation</a:t>
            </a:r>
          </a:p>
        </p:txBody>
      </p:sp>
      <p:pic>
        <p:nvPicPr>
          <p:cNvPr id="4" name="Content Placeholder 3">
            <a:extLst>
              <a:ext uri="{FF2B5EF4-FFF2-40B4-BE49-F238E27FC236}">
                <a16:creationId xmlns:a16="http://schemas.microsoft.com/office/drawing/2014/main" id="{ED08556C-9F09-4787-A99E-07557514381E}"/>
              </a:ext>
            </a:extLst>
          </p:cNvPr>
          <p:cNvPicPr>
            <a:picLocks noGrp="1" noChangeAspect="1"/>
          </p:cNvPicPr>
          <p:nvPr>
            <p:ph idx="1"/>
          </p:nvPr>
        </p:nvPicPr>
        <p:blipFill>
          <a:blip r:embed="rId3"/>
          <a:stretch>
            <a:fillRect/>
          </a:stretch>
        </p:blipFill>
        <p:spPr>
          <a:xfrm>
            <a:off x="499105" y="1731853"/>
            <a:ext cx="8145790" cy="4364147"/>
          </a:xfrm>
          <a:prstGeom prst="rect">
            <a:avLst/>
          </a:prstGeom>
        </p:spPr>
      </p:pic>
    </p:spTree>
    <p:extLst>
      <p:ext uri="{BB962C8B-B14F-4D97-AF65-F5344CB8AC3E}">
        <p14:creationId xmlns:p14="http://schemas.microsoft.com/office/powerpoint/2010/main" val="13427469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Research Question</a:t>
            </a:r>
          </a:p>
        </p:txBody>
      </p:sp>
      <p:sp>
        <p:nvSpPr>
          <p:cNvPr id="3" name="Content Placeholder 2"/>
          <p:cNvSpPr>
            <a:spLocks noGrp="1"/>
          </p:cNvSpPr>
          <p:nvPr>
            <p:ph idx="1"/>
          </p:nvPr>
        </p:nvSpPr>
        <p:spPr/>
        <p:txBody>
          <a:bodyPr/>
          <a:lstStyle/>
          <a:p>
            <a:pPr marL="742950" indent="-742950">
              <a:buAutoNum type="arabicPeriod"/>
            </a:pPr>
            <a:r>
              <a:rPr lang="en-US" sz="4200" i="1" dirty="0">
                <a:latin typeface="Rockwell" panose="02060603020205020403" pitchFamily="18" charset="0"/>
              </a:rPr>
              <a:t>H</a:t>
            </a:r>
            <a:r>
              <a:rPr lang="en-US" dirty="0">
                <a:latin typeface="Rockwell" panose="02060603020205020403" pitchFamily="18" charset="0"/>
              </a:rPr>
              <a:t>ow do </a:t>
            </a:r>
            <a:r>
              <a:rPr lang="en-US" sz="4200" i="1" dirty="0">
                <a:latin typeface="Rockwell" panose="02060603020205020403" pitchFamily="18" charset="0"/>
              </a:rPr>
              <a:t>F</a:t>
            </a:r>
            <a:r>
              <a:rPr lang="en-US" dirty="0">
                <a:latin typeface="Rockwell" panose="02060603020205020403" pitchFamily="18" charset="0"/>
              </a:rPr>
              <a:t>irms </a:t>
            </a:r>
            <a:r>
              <a:rPr lang="en-US" sz="4200" i="1" dirty="0">
                <a:latin typeface="Rockwell" panose="02060603020205020403" pitchFamily="18" charset="0"/>
              </a:rPr>
              <a:t>R</a:t>
            </a:r>
            <a:r>
              <a:rPr lang="en-US" dirty="0">
                <a:latin typeface="Rockwell" panose="02060603020205020403" pitchFamily="18" charset="0"/>
              </a:rPr>
              <a:t>eallocate the </a:t>
            </a:r>
            <a:r>
              <a:rPr lang="en-US" sz="4200" i="1" dirty="0">
                <a:latin typeface="Rockwell" panose="02060603020205020403" pitchFamily="18" charset="0"/>
              </a:rPr>
              <a:t>I</a:t>
            </a:r>
            <a:r>
              <a:rPr lang="en-US" dirty="0">
                <a:latin typeface="Rockwell" panose="02060603020205020403" pitchFamily="18" charset="0"/>
              </a:rPr>
              <a:t>nternal</a:t>
            </a:r>
            <a:r>
              <a:rPr lang="en-US" sz="4200" i="1" dirty="0">
                <a:latin typeface="Rockwell" panose="02060603020205020403" pitchFamily="18" charset="0"/>
              </a:rPr>
              <a:t> IT R</a:t>
            </a:r>
            <a:r>
              <a:rPr lang="en-US" dirty="0">
                <a:latin typeface="Rockwell" panose="02060603020205020403" pitchFamily="18" charset="0"/>
              </a:rPr>
              <a:t>esources in Response to </a:t>
            </a:r>
            <a:r>
              <a:rPr lang="en-US" sz="4200" i="1" dirty="0">
                <a:latin typeface="Rockwell" panose="02060603020205020403" pitchFamily="18" charset="0"/>
              </a:rPr>
              <a:t>S</a:t>
            </a:r>
            <a:r>
              <a:rPr lang="en-US" dirty="0">
                <a:latin typeface="Rockwell" panose="02060603020205020403" pitchFamily="18" charset="0"/>
              </a:rPr>
              <a:t>ecurity </a:t>
            </a:r>
            <a:r>
              <a:rPr lang="en-US" sz="4200" i="1" dirty="0">
                <a:latin typeface="Rockwell" panose="02060603020205020403" pitchFamily="18" charset="0"/>
              </a:rPr>
              <a:t>B</a:t>
            </a:r>
            <a:r>
              <a:rPr lang="en-US" dirty="0">
                <a:latin typeface="Rockwell" panose="02060603020205020403" pitchFamily="18" charset="0"/>
              </a:rPr>
              <a:t>reaches? </a:t>
            </a:r>
          </a:p>
          <a:p>
            <a:pPr marL="742950" indent="-742950">
              <a:buFont typeface="Times" charset="0"/>
              <a:buAutoNum type="arabicPeriod"/>
            </a:pPr>
            <a:r>
              <a:rPr lang="en-US" sz="4200" i="1" dirty="0">
                <a:solidFill>
                  <a:schemeClr val="bg1">
                    <a:lumMod val="75000"/>
                  </a:schemeClr>
                </a:solidFill>
                <a:latin typeface="Rockwell" panose="02060603020205020403" pitchFamily="18" charset="0"/>
              </a:rPr>
              <a:t>H</a:t>
            </a:r>
            <a:r>
              <a:rPr lang="en-US" i="1" dirty="0">
                <a:solidFill>
                  <a:schemeClr val="bg1">
                    <a:lumMod val="75000"/>
                  </a:schemeClr>
                </a:solidFill>
                <a:latin typeface="Rockwell" panose="02060603020205020403" pitchFamily="18" charset="0"/>
              </a:rPr>
              <a:t>ow does the </a:t>
            </a:r>
            <a:r>
              <a:rPr lang="en-US" sz="4200" i="1" dirty="0">
                <a:solidFill>
                  <a:schemeClr val="bg1">
                    <a:lumMod val="75000"/>
                  </a:schemeClr>
                </a:solidFill>
                <a:latin typeface="Rockwell" panose="02060603020205020403" pitchFamily="18" charset="0"/>
              </a:rPr>
              <a:t>I</a:t>
            </a:r>
            <a:r>
              <a:rPr lang="en-US" i="1" dirty="0">
                <a:solidFill>
                  <a:schemeClr val="bg1">
                    <a:lumMod val="75000"/>
                  </a:schemeClr>
                </a:solidFill>
                <a:latin typeface="Rockwell" panose="02060603020205020403" pitchFamily="18" charset="0"/>
              </a:rPr>
              <a:t>nternal </a:t>
            </a:r>
            <a:r>
              <a:rPr lang="en-US" sz="4200" i="1" dirty="0">
                <a:solidFill>
                  <a:schemeClr val="bg1">
                    <a:lumMod val="75000"/>
                  </a:schemeClr>
                </a:solidFill>
                <a:latin typeface="Rockwell" panose="02060603020205020403" pitchFamily="18" charset="0"/>
              </a:rPr>
              <a:t>R</a:t>
            </a:r>
            <a:r>
              <a:rPr lang="en-US" i="1" dirty="0">
                <a:solidFill>
                  <a:schemeClr val="bg1">
                    <a:lumMod val="75000"/>
                  </a:schemeClr>
                </a:solidFill>
                <a:latin typeface="Rockwell" panose="02060603020205020403" pitchFamily="18" charset="0"/>
              </a:rPr>
              <a:t>esource </a:t>
            </a:r>
            <a:r>
              <a:rPr lang="en-US" sz="4200" i="1" dirty="0">
                <a:solidFill>
                  <a:schemeClr val="bg1">
                    <a:lumMod val="75000"/>
                  </a:schemeClr>
                </a:solidFill>
                <a:latin typeface="Rockwell" panose="02060603020205020403" pitchFamily="18" charset="0"/>
              </a:rPr>
              <a:t>A</a:t>
            </a:r>
            <a:r>
              <a:rPr lang="en-US" i="1" dirty="0">
                <a:solidFill>
                  <a:schemeClr val="bg1">
                    <a:lumMod val="75000"/>
                  </a:schemeClr>
                </a:solidFill>
                <a:latin typeface="Rockwell" panose="02060603020205020403" pitchFamily="18" charset="0"/>
              </a:rPr>
              <a:t>llocation Pattern Affect the Future </a:t>
            </a:r>
            <a:r>
              <a:rPr lang="en-US" sz="4200" i="1" dirty="0">
                <a:solidFill>
                  <a:schemeClr val="bg1">
                    <a:lumMod val="75000"/>
                  </a:schemeClr>
                </a:solidFill>
                <a:latin typeface="Rockwell" panose="02060603020205020403" pitchFamily="18" charset="0"/>
              </a:rPr>
              <a:t>P</a:t>
            </a:r>
            <a:r>
              <a:rPr lang="en-US" i="1" dirty="0">
                <a:solidFill>
                  <a:schemeClr val="bg1">
                    <a:lumMod val="75000"/>
                  </a:schemeClr>
                </a:solidFill>
                <a:latin typeface="Rockwell" panose="02060603020205020403" pitchFamily="18" charset="0"/>
              </a:rPr>
              <a:t>erformance of the Breached Firm? </a:t>
            </a:r>
          </a:p>
          <a:p>
            <a:pPr marL="742950" indent="-742950">
              <a:buAutoNum type="arabicPeriod"/>
            </a:pPr>
            <a:endParaRPr lang="en-US" dirty="0">
              <a:solidFill>
                <a:schemeClr val="bg1">
                  <a:lumMod val="75000"/>
                </a:schemeClr>
              </a:solidFill>
              <a:latin typeface="Rockwell" panose="02060603020205020403" pitchFamily="18" charset="0"/>
            </a:endParaRPr>
          </a:p>
        </p:txBody>
      </p:sp>
    </p:spTree>
    <p:extLst>
      <p:ext uri="{BB962C8B-B14F-4D97-AF65-F5344CB8AC3E}">
        <p14:creationId xmlns:p14="http://schemas.microsoft.com/office/powerpoint/2010/main" val="306498967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E35C8-E2BD-4632-A82B-CB5A93A55345}"/>
              </a:ext>
            </a:extLst>
          </p:cNvPr>
          <p:cNvSpPr>
            <a:spLocks noGrp="1"/>
          </p:cNvSpPr>
          <p:nvPr>
            <p:ph type="title"/>
          </p:nvPr>
        </p:nvSpPr>
        <p:spPr/>
        <p:txBody>
          <a:bodyPr/>
          <a:lstStyle/>
          <a:p>
            <a:r>
              <a:rPr lang="en-US" dirty="0">
                <a:latin typeface="Rockwell" panose="02060603020205020403" pitchFamily="18" charset="0"/>
              </a:rPr>
              <a:t>Following a security breach: </a:t>
            </a:r>
            <a:endParaRPr lang="en-US" dirty="0"/>
          </a:p>
        </p:txBody>
      </p:sp>
      <p:sp>
        <p:nvSpPr>
          <p:cNvPr id="4" name="Slide Number Placeholder 3"/>
          <p:cNvSpPr>
            <a:spLocks noGrp="1"/>
          </p:cNvSpPr>
          <p:nvPr>
            <p:ph type="sldNum" sz="quarter" idx="12"/>
          </p:nvPr>
        </p:nvSpPr>
        <p:spPr/>
        <p:txBody>
          <a:bodyPr/>
          <a:lstStyle/>
          <a:p>
            <a:pPr>
              <a:defRPr/>
            </a:pPr>
            <a:fld id="{7220E352-6EE7-458C-A51B-9043B62EBA2A}" type="slidenum">
              <a:rPr lang="en-US" altLang="en-US" smtClean="0"/>
              <a:pPr>
                <a:defRPr/>
              </a:pPr>
              <a:t>7</a:t>
            </a:fld>
            <a:endParaRPr lang="en-US" altLang="en-US"/>
          </a:p>
        </p:txBody>
      </p:sp>
      <p:sp>
        <p:nvSpPr>
          <p:cNvPr id="3" name="Content Placeholder 2"/>
          <p:cNvSpPr>
            <a:spLocks noGrp="1"/>
          </p:cNvSpPr>
          <p:nvPr>
            <p:ph idx="4294967295"/>
          </p:nvPr>
        </p:nvSpPr>
        <p:spPr>
          <a:xfrm>
            <a:off x="228600" y="1886800"/>
            <a:ext cx="6172200" cy="1212850"/>
          </a:xfrm>
        </p:spPr>
        <p:txBody>
          <a:bodyPr/>
          <a:lstStyle/>
          <a:p>
            <a:pPr marL="673100" indent="-515938">
              <a:buFont typeface="Wingdings" panose="05000000000000000000" pitchFamily="2" charset="2"/>
              <a:buChar char="q"/>
            </a:pPr>
            <a:r>
              <a:rPr lang="en-US" sz="2600" dirty="0">
                <a:latin typeface="Rockwell" panose="02060603020205020403" pitchFamily="18" charset="0"/>
              </a:rPr>
              <a:t>How does the focal firm allocate </a:t>
            </a:r>
            <a:r>
              <a:rPr lang="en-US" sz="2600" dirty="0">
                <a:solidFill>
                  <a:srgbClr val="FF0000"/>
                </a:solidFill>
                <a:latin typeface="Rockwell" panose="02060603020205020403" pitchFamily="18" charset="0"/>
              </a:rPr>
              <a:t>IT budget to its sites </a:t>
            </a:r>
          </a:p>
        </p:txBody>
      </p:sp>
      <p:sp>
        <p:nvSpPr>
          <p:cNvPr id="5" name="AutoShape 2" descr="Image result for inequality"/>
          <p:cNvSpPr>
            <a:spLocks noChangeAspect="1" noChangeArrowheads="1"/>
          </p:cNvSpPr>
          <p:nvPr/>
        </p:nvSpPr>
        <p:spPr bwMode="auto">
          <a:xfrm>
            <a:off x="1158094" y="1473200"/>
            <a:ext cx="84533" cy="84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in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27447"/>
            <a:ext cx="2286000" cy="1213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ire vs h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73" y="3573705"/>
            <a:ext cx="1404396" cy="135362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2050869" y="3758351"/>
            <a:ext cx="6446658" cy="1096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973138" lvl="1" indent="-515938" eaLnBrk="1" hangingPunct="1">
              <a:buClrTx/>
              <a:buFont typeface="Wingdings" panose="05000000000000000000" pitchFamily="2" charset="2"/>
              <a:buChar char="q"/>
            </a:pPr>
            <a:r>
              <a:rPr lang="en-US" dirty="0">
                <a:solidFill>
                  <a:schemeClr val="tx1"/>
                </a:solidFill>
                <a:latin typeface="Rockwell" panose="02060603020205020403" pitchFamily="18" charset="0"/>
              </a:rPr>
              <a:t>Does the firm fire or hire? </a:t>
            </a:r>
          </a:p>
          <a:p>
            <a:pPr marL="457200" lvl="1" indent="0" eaLnBrk="1" hangingPunct="1">
              <a:buNone/>
            </a:pPr>
            <a:r>
              <a:rPr lang="en-US" kern="0" dirty="0">
                <a:latin typeface="Rockwell" panose="02060603020205020403" pitchFamily="18" charset="0"/>
              </a:rPr>
              <a:t>– Number of </a:t>
            </a:r>
            <a:r>
              <a:rPr lang="en-US" kern="0" dirty="0">
                <a:solidFill>
                  <a:srgbClr val="FF0000"/>
                </a:solidFill>
                <a:latin typeface="Rockwell" panose="02060603020205020403" pitchFamily="18" charset="0"/>
              </a:rPr>
              <a:t>IT employees at the site</a:t>
            </a:r>
          </a:p>
        </p:txBody>
      </p:sp>
    </p:spTree>
    <p:extLst>
      <p:ext uri="{BB962C8B-B14F-4D97-AF65-F5344CB8AC3E}">
        <p14:creationId xmlns:p14="http://schemas.microsoft.com/office/powerpoint/2010/main" val="43576934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Rockwell" panose="02060603020205020403" pitchFamily="18" charset="0"/>
              </a:rPr>
              <a:t>Previous Literature</a:t>
            </a:r>
          </a:p>
        </p:txBody>
      </p:sp>
      <p:sp>
        <p:nvSpPr>
          <p:cNvPr id="3" name="Content Placeholder 2"/>
          <p:cNvSpPr>
            <a:spLocks noGrp="1"/>
          </p:cNvSpPr>
          <p:nvPr>
            <p:ph idx="1"/>
          </p:nvPr>
        </p:nvSpPr>
        <p:spPr>
          <a:xfrm>
            <a:off x="0" y="1752600"/>
            <a:ext cx="8824686" cy="4876800"/>
          </a:xfrm>
        </p:spPr>
        <p:txBody>
          <a:bodyPr/>
          <a:lstStyle/>
          <a:p>
            <a:pPr marL="0" indent="0">
              <a:lnSpc>
                <a:spcPct val="150000"/>
              </a:lnSpc>
              <a:buNone/>
            </a:pPr>
            <a:r>
              <a:rPr lang="en-US" dirty="0">
                <a:solidFill>
                  <a:schemeClr val="tx1"/>
                </a:solidFill>
                <a:latin typeface="Rockwell" panose="02060603020205020403" pitchFamily="18" charset="0"/>
              </a:rPr>
              <a:t>Antecedents</a:t>
            </a:r>
            <a:r>
              <a:rPr lang="en-US" dirty="0">
                <a:latin typeface="Rockwell" panose="02060603020205020403" pitchFamily="18" charset="0"/>
              </a:rPr>
              <a:t> of security breach</a:t>
            </a:r>
          </a:p>
          <a:p>
            <a:pPr marL="508000" indent="-392113">
              <a:lnSpc>
                <a:spcPct val="150000"/>
              </a:lnSpc>
              <a:buFont typeface="Wingdings" panose="05000000000000000000" pitchFamily="2" charset="2"/>
              <a:buChar char="q"/>
            </a:pPr>
            <a:r>
              <a:rPr lang="en-US" sz="2000" dirty="0">
                <a:latin typeface="Rockwell" panose="02060603020205020403" pitchFamily="18" charset="0"/>
              </a:rPr>
              <a:t>Proactive vs. reactive security investment (Kwon and Johnson 2014)</a:t>
            </a:r>
          </a:p>
          <a:p>
            <a:pPr marL="508000" indent="-392113">
              <a:lnSpc>
                <a:spcPct val="150000"/>
              </a:lnSpc>
              <a:buFont typeface="Wingdings" panose="05000000000000000000" pitchFamily="2" charset="2"/>
              <a:buChar char="q"/>
            </a:pPr>
            <a:r>
              <a:rPr lang="en-US" sz="2000" dirty="0">
                <a:latin typeface="Rockwell" panose="02060603020205020403" pitchFamily="18" charset="0"/>
              </a:rPr>
              <a:t>Substantive vs. symbolic adoption (Angst et al. 2017)</a:t>
            </a:r>
          </a:p>
          <a:p>
            <a:pPr marL="508000" indent="-392113">
              <a:lnSpc>
                <a:spcPct val="150000"/>
              </a:lnSpc>
              <a:buFont typeface="Wingdings" panose="05000000000000000000" pitchFamily="2" charset="2"/>
              <a:buChar char="q"/>
            </a:pPr>
            <a:r>
              <a:rPr lang="en-US" sz="2000" dirty="0">
                <a:latin typeface="Rockwell" panose="02060603020205020403" pitchFamily="18" charset="0"/>
              </a:rPr>
              <a:t>Firm characteristics: size, value, intangible assets, board attention to risk management </a:t>
            </a:r>
            <a:r>
              <a:rPr lang="en-US" sz="2000" dirty="0">
                <a:latin typeface="Rockwell" panose="02060603020205020403" pitchFamily="18" charset="0"/>
                <a:sym typeface="Wingdings" panose="05000000000000000000" pitchFamily="2" charset="2"/>
              </a:rPr>
              <a:t> cyberattacks (</a:t>
            </a:r>
            <a:r>
              <a:rPr lang="en-US" sz="2000" dirty="0" err="1">
                <a:latin typeface="Rockwell" panose="02060603020205020403" pitchFamily="18" charset="0"/>
                <a:sym typeface="Wingdings" panose="05000000000000000000" pitchFamily="2" charset="2"/>
              </a:rPr>
              <a:t>Kamiya</a:t>
            </a:r>
            <a:r>
              <a:rPr lang="en-US" sz="2000" dirty="0">
                <a:latin typeface="Rockwell" panose="02060603020205020403" pitchFamily="18" charset="0"/>
                <a:sym typeface="Wingdings" panose="05000000000000000000" pitchFamily="2" charset="2"/>
              </a:rPr>
              <a:t>, et al. 2018) </a:t>
            </a:r>
          </a:p>
          <a:p>
            <a:pPr marL="508000" indent="-392113">
              <a:lnSpc>
                <a:spcPct val="150000"/>
              </a:lnSpc>
              <a:buFont typeface="Wingdings" panose="05000000000000000000" pitchFamily="2" charset="2"/>
              <a:buChar char="q"/>
            </a:pPr>
            <a:r>
              <a:rPr lang="en-US" sz="2000" dirty="0">
                <a:latin typeface="Rockwell" panose="02060603020205020403" pitchFamily="18" charset="0"/>
                <a:sym typeface="Wingdings" panose="05000000000000000000" pitchFamily="2" charset="2"/>
              </a:rPr>
              <a:t>Action-oriented disclosure  lower likelihood of future breaches (Wang, Kannan, &amp; Ulmer 2013)</a:t>
            </a:r>
            <a:endParaRPr lang="en-US" sz="2000" dirty="0">
              <a:latin typeface="Rockwell" panose="02060603020205020403" pitchFamily="18" charset="0"/>
            </a:endParaRPr>
          </a:p>
          <a:p>
            <a:pPr marL="800100" indent="-457200">
              <a:buFont typeface="Wingdings" panose="05000000000000000000" pitchFamily="2" charset="2"/>
              <a:buChar char="q"/>
            </a:pPr>
            <a:endParaRPr lang="en-US" sz="2000" dirty="0">
              <a:latin typeface="Rockwell" panose="02060603020205020403" pitchFamily="18" charset="0"/>
            </a:endParaRPr>
          </a:p>
          <a:p>
            <a:pPr marL="800100" indent="-457200">
              <a:buFont typeface="Wingdings" panose="05000000000000000000" pitchFamily="2" charset="2"/>
              <a:buChar char="q"/>
            </a:pPr>
            <a:endParaRPr lang="en-US" sz="2000" dirty="0">
              <a:latin typeface="Rockwell" panose="02060603020205020403" pitchFamily="18" charset="0"/>
            </a:endParaRPr>
          </a:p>
        </p:txBody>
      </p:sp>
      <p:sp>
        <p:nvSpPr>
          <p:cNvPr id="4" name="Slide Number Placeholder 3"/>
          <p:cNvSpPr>
            <a:spLocks noGrp="1"/>
          </p:cNvSpPr>
          <p:nvPr>
            <p:ph type="sldNum" sz="quarter" idx="4294967295"/>
          </p:nvPr>
        </p:nvSpPr>
        <p:spPr>
          <a:xfrm>
            <a:off x="7010400" y="5715000"/>
            <a:ext cx="2133600" cy="365125"/>
          </a:xfrm>
        </p:spPr>
        <p:txBody>
          <a:bodyPr/>
          <a:lstStyle/>
          <a:p>
            <a:pPr>
              <a:defRPr/>
            </a:pPr>
            <a:fld id="{7220E352-6EE7-458C-A51B-9043B62EBA2A}" type="slidenum">
              <a:rPr lang="en-US" altLang="en-US" smtClean="0"/>
              <a:pPr>
                <a:defRPr/>
              </a:pPr>
              <a:t>8</a:t>
            </a:fld>
            <a:endParaRPr lang="en-US" altLang="en-US"/>
          </a:p>
        </p:txBody>
      </p:sp>
      <p:pic>
        <p:nvPicPr>
          <p:cNvPr id="5" name="Picture 4" descr="Image result for proactive vs reactive">
            <a:extLst>
              <a:ext uri="{FF2B5EF4-FFF2-40B4-BE49-F238E27FC236}">
                <a16:creationId xmlns:a16="http://schemas.microsoft.com/office/drawing/2014/main" id="{B16DE4A6-D463-4BB0-9F91-1C8751E9D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714" y="1718581"/>
            <a:ext cx="19812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dog on property sign">
            <a:extLst>
              <a:ext uri="{FF2B5EF4-FFF2-40B4-BE49-F238E27FC236}">
                <a16:creationId xmlns:a16="http://schemas.microsoft.com/office/drawing/2014/main" id="{54EB67FF-B53B-408A-8F7A-1D2C73827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510" y="3285577"/>
            <a:ext cx="1202216" cy="14171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guarding dog">
            <a:extLst>
              <a:ext uri="{FF2B5EF4-FFF2-40B4-BE49-F238E27FC236}">
                <a16:creationId xmlns:a16="http://schemas.microsoft.com/office/drawing/2014/main" id="{8EEBBD1F-4B2C-473F-B415-672F70C536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78" t="29444"/>
          <a:stretch/>
        </p:blipFill>
        <p:spPr bwMode="auto">
          <a:xfrm>
            <a:off x="720349" y="3285577"/>
            <a:ext cx="1164617" cy="141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4338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Rockwell" panose="02060603020205020403" pitchFamily="18" charset="0"/>
              </a:rPr>
              <a:t>Previous Literature</a:t>
            </a:r>
          </a:p>
        </p:txBody>
      </p:sp>
      <p:sp>
        <p:nvSpPr>
          <p:cNvPr id="3" name="Content Placeholder 2"/>
          <p:cNvSpPr>
            <a:spLocks noGrp="1"/>
          </p:cNvSpPr>
          <p:nvPr>
            <p:ph idx="1"/>
          </p:nvPr>
        </p:nvSpPr>
        <p:spPr/>
        <p:txBody>
          <a:bodyPr/>
          <a:lstStyle/>
          <a:p>
            <a:pPr marL="0" indent="0">
              <a:lnSpc>
                <a:spcPct val="150000"/>
              </a:lnSpc>
              <a:buNone/>
            </a:pPr>
            <a:r>
              <a:rPr lang="en-US" dirty="0">
                <a:solidFill>
                  <a:schemeClr val="tx1"/>
                </a:solidFill>
                <a:latin typeface="Rockwell" panose="02060603020205020403" pitchFamily="18" charset="0"/>
              </a:rPr>
              <a:t>Consequences</a:t>
            </a:r>
            <a:r>
              <a:rPr lang="en-US" dirty="0">
                <a:latin typeface="Rockwell" panose="02060603020205020403" pitchFamily="18" charset="0"/>
              </a:rPr>
              <a:t> of security breach</a:t>
            </a:r>
          </a:p>
          <a:p>
            <a:pPr marL="566738" lvl="0" indent="-457200">
              <a:buFont typeface="Wingdings" panose="05000000000000000000" pitchFamily="2" charset="2"/>
              <a:buChar char="q"/>
            </a:pPr>
            <a:r>
              <a:rPr lang="en-US" sz="2200" dirty="0">
                <a:latin typeface="Rockwell" panose="02060603020205020403" pitchFamily="18" charset="0"/>
              </a:rPr>
              <a:t>Cost-effectiveness of security decisions (Kwon and Johnson, MISQ 2014)</a:t>
            </a:r>
          </a:p>
          <a:p>
            <a:pPr marL="566738" indent="-457200">
              <a:lnSpc>
                <a:spcPct val="150000"/>
              </a:lnSpc>
              <a:buFont typeface="Wingdings" panose="05000000000000000000" pitchFamily="2" charset="2"/>
              <a:buChar char="q"/>
            </a:pPr>
            <a:r>
              <a:rPr lang="en-US" sz="2200" dirty="0">
                <a:latin typeface="Rockwell" panose="02060603020205020403" pitchFamily="18" charset="0"/>
              </a:rPr>
              <a:t>Financial loss (HHS 2009; Mulligan and Bamberger 2007)</a:t>
            </a:r>
          </a:p>
          <a:p>
            <a:pPr marL="566738" indent="-457200">
              <a:lnSpc>
                <a:spcPct val="150000"/>
              </a:lnSpc>
              <a:buFont typeface="Wingdings" panose="05000000000000000000" pitchFamily="2" charset="2"/>
              <a:buChar char="q"/>
            </a:pPr>
            <a:r>
              <a:rPr lang="en-US" sz="2200" dirty="0">
                <a:latin typeface="Rockwell" panose="02060603020205020403" pitchFamily="18" charset="0"/>
              </a:rPr>
              <a:t>Firm market value (Cavusoglu et al. 2004)</a:t>
            </a:r>
          </a:p>
          <a:p>
            <a:pPr marL="566738" indent="-457200">
              <a:buFont typeface="Wingdings" panose="05000000000000000000" pitchFamily="2" charset="2"/>
              <a:buChar char="q"/>
            </a:pPr>
            <a:r>
              <a:rPr lang="en-US" sz="2200" dirty="0">
                <a:latin typeface="Rockwell" panose="02060603020205020403" pitchFamily="18" charset="0"/>
                <a:sym typeface="Wingdings" panose="05000000000000000000" pitchFamily="2" charset="2"/>
              </a:rPr>
              <a:t>Negative impact when consumer financial information is appropriated (</a:t>
            </a:r>
            <a:r>
              <a:rPr lang="en-US" sz="2200" dirty="0" err="1">
                <a:latin typeface="Rockwell" panose="02060603020205020403" pitchFamily="18" charset="0"/>
                <a:sym typeface="Wingdings" panose="05000000000000000000" pitchFamily="2" charset="2"/>
              </a:rPr>
              <a:t>Kamiya</a:t>
            </a:r>
            <a:r>
              <a:rPr lang="en-US" sz="2200" dirty="0">
                <a:latin typeface="Rockwell" panose="02060603020205020403" pitchFamily="18" charset="0"/>
                <a:sym typeface="Wingdings" panose="05000000000000000000" pitchFamily="2" charset="2"/>
              </a:rPr>
              <a:t>, et al. 2018) </a:t>
            </a:r>
          </a:p>
          <a:p>
            <a:pPr marL="800100" indent="-457200">
              <a:buFont typeface="Wingdings" panose="05000000000000000000" pitchFamily="2" charset="2"/>
              <a:buChar char="q"/>
            </a:pPr>
            <a:endParaRPr lang="en-US" sz="2200" dirty="0">
              <a:latin typeface="Rockwell" panose="02060603020205020403" pitchFamily="18" charset="0"/>
            </a:endParaRPr>
          </a:p>
          <a:p>
            <a:pPr marL="800100" indent="-457200">
              <a:buFont typeface="Wingdings" panose="05000000000000000000" pitchFamily="2" charset="2"/>
              <a:buChar char="q"/>
            </a:pPr>
            <a:endParaRPr lang="en-US" sz="2200" dirty="0">
              <a:latin typeface="Rockwell" panose="02060603020205020403" pitchFamily="18" charset="0"/>
            </a:endParaRPr>
          </a:p>
          <a:p>
            <a:pPr marL="800100" indent="-457200">
              <a:buFont typeface="Wingdings" panose="05000000000000000000" pitchFamily="2" charset="2"/>
              <a:buChar char="q"/>
            </a:pPr>
            <a:endParaRPr lang="en-US" sz="2200" dirty="0">
              <a:latin typeface="Rockwell" panose="02060603020205020403" pitchFamily="18" charset="0"/>
            </a:endParaRPr>
          </a:p>
        </p:txBody>
      </p:sp>
    </p:spTree>
    <p:extLst>
      <p:ext uri="{BB962C8B-B14F-4D97-AF65-F5344CB8AC3E}">
        <p14:creationId xmlns:p14="http://schemas.microsoft.com/office/powerpoint/2010/main" val="6530593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m_fcbe_url_dept_tower_blue">
  <a:themeElements>
    <a:clrScheme name="student_temp 13">
      <a:dk1>
        <a:srgbClr val="000000"/>
      </a:dk1>
      <a:lt1>
        <a:srgbClr val="FFFFFF"/>
      </a:lt1>
      <a:dk2>
        <a:srgbClr val="000000"/>
      </a:dk2>
      <a:lt2>
        <a:srgbClr val="808080"/>
      </a:lt2>
      <a:accent1>
        <a:srgbClr val="8EAEEE"/>
      </a:accent1>
      <a:accent2>
        <a:srgbClr val="FFFFCC"/>
      </a:accent2>
      <a:accent3>
        <a:srgbClr val="FFFFFF"/>
      </a:accent3>
      <a:accent4>
        <a:srgbClr val="000000"/>
      </a:accent4>
      <a:accent5>
        <a:srgbClr val="C6D3F5"/>
      </a:accent5>
      <a:accent6>
        <a:srgbClr val="E7E7B9"/>
      </a:accent6>
      <a:hlink>
        <a:srgbClr val="000099"/>
      </a:hlink>
      <a:folHlink>
        <a:srgbClr val="B2B2B2"/>
      </a:folHlink>
    </a:clrScheme>
    <a:fontScheme name="student_temp">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ent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ent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ent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ent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ent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ent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ent_te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ent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ent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ent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ent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ent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udent_temp 13">
        <a:dk1>
          <a:srgbClr val="000000"/>
        </a:dk1>
        <a:lt1>
          <a:srgbClr val="FFFFFF"/>
        </a:lt1>
        <a:dk2>
          <a:srgbClr val="000000"/>
        </a:dk2>
        <a:lt2>
          <a:srgbClr val="808080"/>
        </a:lt2>
        <a:accent1>
          <a:srgbClr val="8EAEEE"/>
        </a:accent1>
        <a:accent2>
          <a:srgbClr val="FFFFCC"/>
        </a:accent2>
        <a:accent3>
          <a:srgbClr val="FFFFFF"/>
        </a:accent3>
        <a:accent4>
          <a:srgbClr val="000000"/>
        </a:accent4>
        <a:accent5>
          <a:srgbClr val="C6D3F5"/>
        </a:accent5>
        <a:accent6>
          <a:srgbClr val="E7E7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4358</Words>
  <Application>Microsoft Office PowerPoint</Application>
  <PresentationFormat>On-screen Show (4:3)</PresentationFormat>
  <Paragraphs>491</Paragraphs>
  <Slides>56</Slides>
  <Notes>27</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Rockwell</vt:lpstr>
      <vt:lpstr>Times</vt:lpstr>
      <vt:lpstr>Times New Roman</vt:lpstr>
      <vt:lpstr>Trebuchet MS</vt:lpstr>
      <vt:lpstr>Wingdings</vt:lpstr>
      <vt:lpstr>um_fcbe_url_dept_tower_blue</vt:lpstr>
      <vt:lpstr>Data Breaches and Firm IT investment</vt:lpstr>
      <vt:lpstr>Motivation</vt:lpstr>
      <vt:lpstr>Theoretical lens</vt:lpstr>
      <vt:lpstr>Research Question</vt:lpstr>
      <vt:lpstr>Research Question</vt:lpstr>
      <vt:lpstr>Research Question</vt:lpstr>
      <vt:lpstr>Following a security breach: </vt:lpstr>
      <vt:lpstr>Previous Literature</vt:lpstr>
      <vt:lpstr>Previous Literature</vt:lpstr>
      <vt:lpstr>Research Question</vt:lpstr>
      <vt:lpstr>Key Takeaways</vt:lpstr>
      <vt:lpstr>Data and Measurements</vt:lpstr>
      <vt:lpstr>Sample Construction</vt:lpstr>
      <vt:lpstr>Data Sources I: Security Breaches</vt:lpstr>
      <vt:lpstr>Industry Distribution in the Breach Sample</vt:lpstr>
      <vt:lpstr>Top 10 States</vt:lpstr>
      <vt:lpstr>Number of Breached Records</vt:lpstr>
      <vt:lpstr>Examples </vt:lpstr>
      <vt:lpstr>Data Sources II: IT Budget, IT Employees, SaaS</vt:lpstr>
      <vt:lpstr>Data Sources III: Control Variables</vt:lpstr>
      <vt:lpstr>Firm-level Analysis</vt:lpstr>
      <vt:lpstr>Site-level Analysis</vt:lpstr>
      <vt:lpstr>Methods / Model Specification</vt:lpstr>
      <vt:lpstr>Model Specification</vt:lpstr>
      <vt:lpstr>Difference-in-Difference Analysis I</vt:lpstr>
      <vt:lpstr>Difference-in-Difference Analysis II</vt:lpstr>
      <vt:lpstr>Analysis</vt:lpstr>
      <vt:lpstr>Analysis</vt:lpstr>
      <vt:lpstr>Firm Sample Descriptive Statistics</vt:lpstr>
      <vt:lpstr>Firm Sample Descriptive Statistics</vt:lpstr>
      <vt:lpstr>Firm Sample Descriptive Statistics</vt:lpstr>
      <vt:lpstr>Firm Sample Descriptive Statistics</vt:lpstr>
      <vt:lpstr>PowerPoint Presentation</vt:lpstr>
      <vt:lpstr>Analysis</vt:lpstr>
      <vt:lpstr>PowerPoint Presentation</vt:lpstr>
      <vt:lpstr>PowerPoint Presentation</vt:lpstr>
      <vt:lpstr>PowerPoint Presentation</vt:lpstr>
      <vt:lpstr>PowerPoint Presentation</vt:lpstr>
      <vt:lpstr>PowerPoint Presentation</vt:lpstr>
      <vt:lpstr>PowerPoint Presentation</vt:lpstr>
      <vt:lpstr>Analysis</vt:lpstr>
      <vt:lpstr>PowerPoint Presentation</vt:lpstr>
      <vt:lpstr>PowerPoint Presentation</vt:lpstr>
      <vt:lpstr>PowerPoint Presentation</vt:lpstr>
      <vt:lpstr>PowerPoint Presentation</vt:lpstr>
      <vt:lpstr>PowerPoint Presentation</vt:lpstr>
      <vt:lpstr>PowerPoint Presentation</vt:lpstr>
      <vt:lpstr>Analysis</vt:lpstr>
      <vt:lpstr>Human error vs. IT failure? </vt:lpstr>
      <vt:lpstr>Number of breached records? </vt:lpstr>
      <vt:lpstr>PowerPoint Presentation</vt:lpstr>
      <vt:lpstr>PowerPoint Presentation</vt:lpstr>
      <vt:lpstr>Key Takeaways</vt:lpstr>
      <vt:lpstr>Conclusions</vt:lpstr>
      <vt:lpstr>PowerPoint Presentation</vt:lpstr>
      <vt:lpstr>Theory – Model of capital allocation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Mahdavi Adeli (amadeli)</dc:creator>
  <cp:lastModifiedBy>Ali Mahdavi Adeli (amadeli)</cp:lastModifiedBy>
  <cp:revision>100</cp:revision>
  <dcterms:created xsi:type="dcterms:W3CDTF">2019-11-07T03:05:13Z</dcterms:created>
  <dcterms:modified xsi:type="dcterms:W3CDTF">2020-01-04T20:00:28Z</dcterms:modified>
</cp:coreProperties>
</file>