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95" r:id="rId2"/>
  </p:sldIdLst>
  <p:sldSz cx="12192000" cy="6858000"/>
  <p:notesSz cx="7053263" cy="935672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562" autoAdjust="0"/>
    <p:restoredTop sz="94660"/>
  </p:normalViewPr>
  <p:slideViewPr>
    <p:cSldViewPr snapToGrid="0">
      <p:cViewPr varScale="1">
        <p:scale>
          <a:sx n="93" d="100"/>
          <a:sy n="93" d="100"/>
        </p:scale>
        <p:origin x="66" y="45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3"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ableStyles" Target="tableStyles.xml"/><Relationship Id="rId5" Type="http://schemas.openxmlformats.org/officeDocument/2006/relationships/theme" Target="theme/theme1.xml"/><Relationship Id="rId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0F53375C-8BBB-46BD-A888-B465E765847E}" type="datetimeFigureOut">
              <a:rPr lang="en-US" smtClean="0"/>
              <a:t>3/26/2018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392BAE9-A6ED-48D0-AA81-2EC8B64651DF}" type="slidenum">
              <a:rPr lang="en-US" smtClean="0"/>
              <a:t>‹#›</a:t>
            </a:fld>
            <a:endParaRPr lang="en-US"/>
          </a:p>
        </p:txBody>
      </p:sp>
    </p:spTree>
    <p:extLst>
      <p:ext uri="{BB962C8B-B14F-4D97-AF65-F5344CB8AC3E}">
        <p14:creationId xmlns:p14="http://schemas.microsoft.com/office/powerpoint/2010/main" val="252001198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F53375C-8BBB-46BD-A888-B465E765847E}" type="datetimeFigureOut">
              <a:rPr lang="en-US" smtClean="0"/>
              <a:t>3/26/2018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392BAE9-A6ED-48D0-AA81-2EC8B64651DF}" type="slidenum">
              <a:rPr lang="en-US" smtClean="0"/>
              <a:t>‹#›</a:t>
            </a:fld>
            <a:endParaRPr lang="en-US"/>
          </a:p>
        </p:txBody>
      </p:sp>
    </p:spTree>
    <p:extLst>
      <p:ext uri="{BB962C8B-B14F-4D97-AF65-F5344CB8AC3E}">
        <p14:creationId xmlns:p14="http://schemas.microsoft.com/office/powerpoint/2010/main" val="203813688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F53375C-8BBB-46BD-A888-B465E765847E}" type="datetimeFigureOut">
              <a:rPr lang="en-US" smtClean="0"/>
              <a:t>3/26/2018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392BAE9-A6ED-48D0-AA81-2EC8B64651DF}" type="slidenum">
              <a:rPr lang="en-US" smtClean="0"/>
              <a:t>‹#›</a:t>
            </a:fld>
            <a:endParaRPr lang="en-US"/>
          </a:p>
        </p:txBody>
      </p:sp>
    </p:spTree>
    <p:extLst>
      <p:ext uri="{BB962C8B-B14F-4D97-AF65-F5344CB8AC3E}">
        <p14:creationId xmlns:p14="http://schemas.microsoft.com/office/powerpoint/2010/main" val="355674387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F53375C-8BBB-46BD-A888-B465E765847E}" type="datetimeFigureOut">
              <a:rPr lang="en-US" smtClean="0"/>
              <a:t>3/26/2018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392BAE9-A6ED-48D0-AA81-2EC8B64651DF}" type="slidenum">
              <a:rPr lang="en-US" smtClean="0"/>
              <a:t>‹#›</a:t>
            </a:fld>
            <a:endParaRPr lang="en-US"/>
          </a:p>
        </p:txBody>
      </p:sp>
    </p:spTree>
    <p:extLst>
      <p:ext uri="{BB962C8B-B14F-4D97-AF65-F5344CB8AC3E}">
        <p14:creationId xmlns:p14="http://schemas.microsoft.com/office/powerpoint/2010/main" val="54470889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0F53375C-8BBB-46BD-A888-B465E765847E}" type="datetimeFigureOut">
              <a:rPr lang="en-US" smtClean="0"/>
              <a:t>3/26/2018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392BAE9-A6ED-48D0-AA81-2EC8B64651DF}" type="slidenum">
              <a:rPr lang="en-US" smtClean="0"/>
              <a:t>‹#›</a:t>
            </a:fld>
            <a:endParaRPr lang="en-US"/>
          </a:p>
        </p:txBody>
      </p:sp>
    </p:spTree>
    <p:extLst>
      <p:ext uri="{BB962C8B-B14F-4D97-AF65-F5344CB8AC3E}">
        <p14:creationId xmlns:p14="http://schemas.microsoft.com/office/powerpoint/2010/main" val="343450080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0F53375C-8BBB-46BD-A888-B465E765847E}" type="datetimeFigureOut">
              <a:rPr lang="en-US" smtClean="0"/>
              <a:t>3/26/2018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392BAE9-A6ED-48D0-AA81-2EC8B64651DF}" type="slidenum">
              <a:rPr lang="en-US" smtClean="0"/>
              <a:t>‹#›</a:t>
            </a:fld>
            <a:endParaRPr lang="en-US"/>
          </a:p>
        </p:txBody>
      </p:sp>
    </p:spTree>
    <p:extLst>
      <p:ext uri="{BB962C8B-B14F-4D97-AF65-F5344CB8AC3E}">
        <p14:creationId xmlns:p14="http://schemas.microsoft.com/office/powerpoint/2010/main" val="39854597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0F53375C-8BBB-46BD-A888-B465E765847E}" type="datetimeFigureOut">
              <a:rPr lang="en-US" smtClean="0"/>
              <a:t>3/26/2018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392BAE9-A6ED-48D0-AA81-2EC8B64651DF}" type="slidenum">
              <a:rPr lang="en-US" smtClean="0"/>
              <a:t>‹#›</a:t>
            </a:fld>
            <a:endParaRPr lang="en-US"/>
          </a:p>
        </p:txBody>
      </p:sp>
    </p:spTree>
    <p:extLst>
      <p:ext uri="{BB962C8B-B14F-4D97-AF65-F5344CB8AC3E}">
        <p14:creationId xmlns:p14="http://schemas.microsoft.com/office/powerpoint/2010/main" val="118832897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0F53375C-8BBB-46BD-A888-B465E765847E}" type="datetimeFigureOut">
              <a:rPr lang="en-US" smtClean="0"/>
              <a:t>3/26/2018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392BAE9-A6ED-48D0-AA81-2EC8B64651DF}" type="slidenum">
              <a:rPr lang="en-US" smtClean="0"/>
              <a:t>‹#›</a:t>
            </a:fld>
            <a:endParaRPr lang="en-US"/>
          </a:p>
        </p:txBody>
      </p:sp>
    </p:spTree>
    <p:extLst>
      <p:ext uri="{BB962C8B-B14F-4D97-AF65-F5344CB8AC3E}">
        <p14:creationId xmlns:p14="http://schemas.microsoft.com/office/powerpoint/2010/main" val="314468329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F53375C-8BBB-46BD-A888-B465E765847E}" type="datetimeFigureOut">
              <a:rPr lang="en-US" smtClean="0"/>
              <a:t>3/26/2018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392BAE9-A6ED-48D0-AA81-2EC8B64651DF}" type="slidenum">
              <a:rPr lang="en-US" smtClean="0"/>
              <a:t>‹#›</a:t>
            </a:fld>
            <a:endParaRPr lang="en-US"/>
          </a:p>
        </p:txBody>
      </p:sp>
    </p:spTree>
    <p:extLst>
      <p:ext uri="{BB962C8B-B14F-4D97-AF65-F5344CB8AC3E}">
        <p14:creationId xmlns:p14="http://schemas.microsoft.com/office/powerpoint/2010/main" val="333208638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F53375C-8BBB-46BD-A888-B465E765847E}" type="datetimeFigureOut">
              <a:rPr lang="en-US" smtClean="0"/>
              <a:t>3/26/2018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392BAE9-A6ED-48D0-AA81-2EC8B64651DF}" type="slidenum">
              <a:rPr lang="en-US" smtClean="0"/>
              <a:t>‹#›</a:t>
            </a:fld>
            <a:endParaRPr lang="en-US"/>
          </a:p>
        </p:txBody>
      </p:sp>
    </p:spTree>
    <p:extLst>
      <p:ext uri="{BB962C8B-B14F-4D97-AF65-F5344CB8AC3E}">
        <p14:creationId xmlns:p14="http://schemas.microsoft.com/office/powerpoint/2010/main" val="201635621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F53375C-8BBB-46BD-A888-B465E765847E}" type="datetimeFigureOut">
              <a:rPr lang="en-US" smtClean="0"/>
              <a:t>3/26/2018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392BAE9-A6ED-48D0-AA81-2EC8B64651DF}" type="slidenum">
              <a:rPr lang="en-US" smtClean="0"/>
              <a:t>‹#›</a:t>
            </a:fld>
            <a:endParaRPr lang="en-US"/>
          </a:p>
        </p:txBody>
      </p:sp>
    </p:spTree>
    <p:extLst>
      <p:ext uri="{BB962C8B-B14F-4D97-AF65-F5344CB8AC3E}">
        <p14:creationId xmlns:p14="http://schemas.microsoft.com/office/powerpoint/2010/main" val="126535441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lumMod val="75000"/>
          </a:scheme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F53375C-8BBB-46BD-A888-B465E765847E}" type="datetimeFigureOut">
              <a:rPr lang="en-US" smtClean="0"/>
              <a:t>3/26/2018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392BAE9-A6ED-48D0-AA81-2EC8B64651DF}" type="slidenum">
              <a:rPr lang="en-US" smtClean="0"/>
              <a:t>‹#›</a:t>
            </a:fld>
            <a:endParaRPr lang="en-US"/>
          </a:p>
        </p:txBody>
      </p:sp>
    </p:spTree>
    <p:extLst>
      <p:ext uri="{BB962C8B-B14F-4D97-AF65-F5344CB8AC3E}">
        <p14:creationId xmlns:p14="http://schemas.microsoft.com/office/powerpoint/2010/main" val="241582852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6.JPG"/><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image" Target="../media/image5.jpeg"/><Relationship Id="rId5" Type="http://schemas.openxmlformats.org/officeDocument/2006/relationships/image" Target="../media/image4.jpg"/><Relationship Id="rId4"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lumMod val="75000"/>
          </a:schemeClr>
        </a:solidFill>
        <a:effectLst/>
      </p:bgPr>
    </p:bg>
    <p:spTree>
      <p:nvGrpSpPr>
        <p:cNvPr id="1" name=""/>
        <p:cNvGrpSpPr/>
        <p:nvPr/>
      </p:nvGrpSpPr>
      <p:grpSpPr>
        <a:xfrm>
          <a:off x="0" y="0"/>
          <a:ext cx="0" cy="0"/>
          <a:chOff x="0" y="0"/>
          <a:chExt cx="0" cy="0"/>
        </a:xfrm>
      </p:grpSpPr>
      <p:sp>
        <p:nvSpPr>
          <p:cNvPr id="5" name="TextBox 4"/>
          <p:cNvSpPr txBox="1"/>
          <p:nvPr/>
        </p:nvSpPr>
        <p:spPr>
          <a:xfrm>
            <a:off x="0" y="0"/>
            <a:ext cx="12180515" cy="1569660"/>
          </a:xfrm>
          <a:prstGeom prst="rect">
            <a:avLst/>
          </a:prstGeom>
          <a:solidFill>
            <a:schemeClr val="accent1">
              <a:lumMod val="75000"/>
            </a:schemeClr>
          </a:solidFill>
        </p:spPr>
        <p:txBody>
          <a:bodyPr wrap="square" rtlCol="0">
            <a:spAutoFit/>
          </a:bodyPr>
          <a:lstStyle/>
          <a:p>
            <a:r>
              <a:rPr lang="en-US" sz="2400" b="1" dirty="0" smtClean="0">
                <a:solidFill>
                  <a:schemeClr val="bg1"/>
                </a:solidFill>
              </a:rPr>
              <a:t>                          A New Chapter for Recycling: Using GIS and mixed methods approach to improve </a:t>
            </a:r>
          </a:p>
          <a:p>
            <a:r>
              <a:rPr lang="en-US" sz="2400" b="1" dirty="0" smtClean="0">
                <a:solidFill>
                  <a:schemeClr val="bg1"/>
                </a:solidFill>
              </a:rPr>
              <a:t>                                 the market development and transportation of recycled materials.</a:t>
            </a:r>
          </a:p>
          <a:p>
            <a:r>
              <a:rPr lang="en-US" sz="2400" b="1" dirty="0" smtClean="0">
                <a:solidFill>
                  <a:schemeClr val="bg1"/>
                </a:solidFill>
              </a:rPr>
              <a:t>				From  a Private Collector’s Perspective                                                                                                                                                                                                                                                                                                                                                            			</a:t>
            </a:r>
            <a:r>
              <a:rPr lang="en-US" sz="2400" b="1" dirty="0">
                <a:solidFill>
                  <a:schemeClr val="bg1"/>
                </a:solidFill>
              </a:rPr>
              <a:t> </a:t>
            </a:r>
            <a:r>
              <a:rPr lang="en-US" sz="2400" b="1" dirty="0" smtClean="0">
                <a:solidFill>
                  <a:schemeClr val="bg1"/>
                </a:solidFill>
              </a:rPr>
              <a:t>Esra Ozdenerol, PhD, The University of Memphis</a:t>
            </a:r>
          </a:p>
        </p:txBody>
      </p:sp>
      <p:sp>
        <p:nvSpPr>
          <p:cNvPr id="2" name="Title 1"/>
          <p:cNvSpPr>
            <a:spLocks noGrp="1"/>
          </p:cNvSpPr>
          <p:nvPr>
            <p:ph type="title"/>
          </p:nvPr>
        </p:nvSpPr>
        <p:spPr>
          <a:xfrm>
            <a:off x="5652871" y="5011752"/>
            <a:ext cx="6667035" cy="1883337"/>
          </a:xfrm>
          <a:noFill/>
          <a:ln>
            <a:noFill/>
          </a:ln>
        </p:spPr>
        <p:txBody>
          <a:bodyPr>
            <a:normAutofit fontScale="90000"/>
          </a:bodyPr>
          <a:lstStyle/>
          <a:p>
            <a:r>
              <a:rPr lang="en-US" sz="1200" dirty="0" smtClean="0"/>
              <a:t/>
            </a:r>
            <a:br>
              <a:rPr lang="en-US" sz="1200" dirty="0" smtClean="0"/>
            </a:br>
            <a:r>
              <a:rPr lang="en-US" sz="1200" dirty="0" smtClean="0"/>
              <a:t/>
            </a:r>
            <a:br>
              <a:rPr lang="en-US" sz="1200" dirty="0" smtClean="0"/>
            </a:br>
            <a:r>
              <a:rPr lang="en-US" sz="1200" dirty="0"/>
              <a:t/>
            </a:r>
            <a:br>
              <a:rPr lang="en-US" sz="1200" dirty="0"/>
            </a:br>
            <a:r>
              <a:rPr lang="en-US" sz="1200" dirty="0" smtClean="0">
                <a:solidFill>
                  <a:schemeClr val="tx1">
                    <a:lumMod val="65000"/>
                    <a:lumOff val="35000"/>
                  </a:schemeClr>
                </a:solidFill>
                <a:latin typeface="+mn-lt"/>
              </a:rPr>
              <a:t/>
            </a:r>
            <a:br>
              <a:rPr lang="en-US" sz="1200" dirty="0" smtClean="0">
                <a:solidFill>
                  <a:schemeClr val="tx1">
                    <a:lumMod val="65000"/>
                    <a:lumOff val="35000"/>
                  </a:schemeClr>
                </a:solidFill>
                <a:latin typeface="+mn-lt"/>
              </a:rPr>
            </a:br>
            <a:r>
              <a:rPr lang="en-US" sz="1200" dirty="0" smtClean="0">
                <a:solidFill>
                  <a:schemeClr val="tx1">
                    <a:lumMod val="65000"/>
                    <a:lumOff val="35000"/>
                  </a:schemeClr>
                </a:solidFill>
                <a:latin typeface="+mn-lt"/>
              </a:rPr>
              <a:t>Most pick ups are done in the 10 minute drive time and average traffic volume is 6,000 -15,000 vehicles per day</a:t>
            </a:r>
            <a:br>
              <a:rPr lang="en-US" sz="1200" dirty="0" smtClean="0">
                <a:solidFill>
                  <a:schemeClr val="tx1">
                    <a:lumMod val="65000"/>
                    <a:lumOff val="35000"/>
                  </a:schemeClr>
                </a:solidFill>
                <a:latin typeface="+mn-lt"/>
              </a:rPr>
            </a:br>
            <a:r>
              <a:rPr lang="en-US" sz="1200" dirty="0" smtClean="0">
                <a:solidFill>
                  <a:schemeClr val="tx1">
                    <a:lumMod val="65000"/>
                    <a:lumOff val="35000"/>
                  </a:schemeClr>
                </a:solidFill>
                <a:latin typeface="+mn-lt"/>
              </a:rPr>
              <a:t>Composting is not common among restaurants. Mixed recycling materials are consistently picked up more in winter months than summer months, Cardboard is consistently picked up around 300 gallons with no seasonal change. Rendezvous, Whole Foods and Café Eclectic lead Memphis in recycling.</a:t>
            </a:r>
            <a:r>
              <a:rPr lang="en-US" sz="1200" dirty="0">
                <a:solidFill>
                  <a:schemeClr val="tx1">
                    <a:lumMod val="65000"/>
                    <a:lumOff val="35000"/>
                  </a:schemeClr>
                </a:solidFill>
                <a:latin typeface="+mn-lt"/>
              </a:rPr>
              <a:t/>
            </a:r>
            <a:br>
              <a:rPr lang="en-US" sz="1200" dirty="0">
                <a:solidFill>
                  <a:schemeClr val="tx1">
                    <a:lumMod val="65000"/>
                    <a:lumOff val="35000"/>
                  </a:schemeClr>
                </a:solidFill>
                <a:latin typeface="+mn-lt"/>
              </a:rPr>
            </a:br>
            <a:r>
              <a:rPr lang="en-US" sz="1200" dirty="0" smtClean="0">
                <a:solidFill>
                  <a:schemeClr val="tx1">
                    <a:lumMod val="65000"/>
                    <a:lumOff val="35000"/>
                  </a:schemeClr>
                </a:solidFill>
                <a:latin typeface="+mn-lt"/>
              </a:rPr>
              <a:t>More data collection and establishing baseline metrics are needed to create blueprint for all sectors –private, public and non-profit in the recycling domain in Memphis</a:t>
            </a:r>
            <a:br>
              <a:rPr lang="en-US" sz="1200" dirty="0" smtClean="0">
                <a:solidFill>
                  <a:schemeClr val="tx1">
                    <a:lumMod val="65000"/>
                    <a:lumOff val="35000"/>
                  </a:schemeClr>
                </a:solidFill>
                <a:latin typeface="+mn-lt"/>
              </a:rPr>
            </a:br>
            <a:r>
              <a:rPr lang="en-US" sz="1200" dirty="0" smtClean="0">
                <a:solidFill>
                  <a:schemeClr val="tx1">
                    <a:lumMod val="65000"/>
                    <a:lumOff val="35000"/>
                  </a:schemeClr>
                </a:solidFill>
                <a:latin typeface="+mn-lt"/>
              </a:rPr>
              <a:t>Smart devise solutions should be used so GIS maps and apps could monitor and reveal assets in real time</a:t>
            </a:r>
            <a:br>
              <a:rPr lang="en-US" sz="1200" dirty="0" smtClean="0">
                <a:solidFill>
                  <a:schemeClr val="tx1">
                    <a:lumMod val="65000"/>
                    <a:lumOff val="35000"/>
                  </a:schemeClr>
                </a:solidFill>
                <a:latin typeface="+mn-lt"/>
              </a:rPr>
            </a:br>
            <a:r>
              <a:rPr lang="en-US" sz="1200" dirty="0" smtClean="0">
                <a:solidFill>
                  <a:schemeClr val="tx1">
                    <a:lumMod val="65000"/>
                    <a:lumOff val="35000"/>
                  </a:schemeClr>
                </a:solidFill>
                <a:latin typeface="+mn-lt"/>
              </a:rPr>
              <a:t>Initiatives should be taken towards a smarter, healthier, and more sustainable city by focusing on business and consumer education efforts, raising local business and community awareness of the economic development opportunities associated with recycling and recycling-related manufacturing.</a:t>
            </a:r>
            <a:r>
              <a:rPr lang="en-US" sz="1200" dirty="0" smtClean="0"/>
              <a:t/>
            </a:r>
            <a:br>
              <a:rPr lang="en-US" sz="1200" dirty="0" smtClean="0"/>
            </a:br>
            <a:r>
              <a:rPr lang="en-US" sz="1200" dirty="0" smtClean="0"/>
              <a:t/>
            </a:r>
            <a:br>
              <a:rPr lang="en-US" sz="1200" dirty="0" smtClean="0"/>
            </a:br>
            <a:r>
              <a:rPr lang="en-US" sz="1200" dirty="0"/>
              <a:t/>
            </a:r>
            <a:br>
              <a:rPr lang="en-US" sz="1200" dirty="0"/>
            </a:br>
            <a:endParaRPr lang="en-US" sz="1200" b="1" dirty="0">
              <a:solidFill>
                <a:schemeClr val="bg1"/>
              </a:solidFill>
            </a:endParaRPr>
          </a:p>
        </p:txBody>
      </p:sp>
      <p:pic>
        <p:nvPicPr>
          <p:cNvPr id="4" name="Content Placeholder 3"/>
          <p:cNvPicPr>
            <a:picLocks noGrp="1" noChangeAspect="1"/>
          </p:cNvPicPr>
          <p:nvPr>
            <p:ph idx="1"/>
          </p:nvPr>
        </p:nvPicPr>
        <p:blipFill>
          <a:blip r:embed="rId2"/>
          <a:stretch>
            <a:fillRect/>
          </a:stretch>
        </p:blipFill>
        <p:spPr>
          <a:xfrm>
            <a:off x="169044" y="12294"/>
            <a:ext cx="1676400" cy="1569660"/>
          </a:xfrm>
          <a:prstGeom prst="rect">
            <a:avLst/>
          </a:prstGeom>
        </p:spPr>
      </p:pic>
      <p:pic>
        <p:nvPicPr>
          <p:cNvPr id="6" name="Picture 5"/>
          <p:cNvPicPr>
            <a:picLocks noChangeAspect="1"/>
          </p:cNvPicPr>
          <p:nvPr/>
        </p:nvPicPr>
        <p:blipFill>
          <a:blip r:embed="rId3"/>
          <a:stretch>
            <a:fillRect/>
          </a:stretch>
        </p:blipFill>
        <p:spPr>
          <a:xfrm>
            <a:off x="64249" y="1639718"/>
            <a:ext cx="2272262" cy="1495273"/>
          </a:xfrm>
          <a:prstGeom prst="rect">
            <a:avLst/>
          </a:prstGeom>
        </p:spPr>
      </p:pic>
      <p:sp>
        <p:nvSpPr>
          <p:cNvPr id="8" name="Rectangle 7"/>
          <p:cNvSpPr/>
          <p:nvPr/>
        </p:nvSpPr>
        <p:spPr>
          <a:xfrm>
            <a:off x="0" y="3205048"/>
            <a:ext cx="2543771" cy="4000069"/>
          </a:xfrm>
          <a:prstGeom prst="rect">
            <a:avLst/>
          </a:prstGeom>
        </p:spPr>
        <p:txBody>
          <a:bodyPr wrap="square">
            <a:spAutoFit/>
          </a:bodyPr>
          <a:lstStyle/>
          <a:p>
            <a:pPr marL="228600" lvl="0" indent="-228600">
              <a:lnSpc>
                <a:spcPct val="90000"/>
              </a:lnSpc>
              <a:spcBef>
                <a:spcPts val="1000"/>
              </a:spcBef>
              <a:buFont typeface="Arial" panose="020B0604020202020204" pitchFamily="34" charset="0"/>
              <a:buChar char="•"/>
            </a:pPr>
            <a:r>
              <a:rPr lang="en-US" sz="1200" dirty="0" smtClean="0">
                <a:solidFill>
                  <a:schemeClr val="tx1">
                    <a:lumMod val="65000"/>
                    <a:lumOff val="35000"/>
                  </a:schemeClr>
                </a:solidFill>
              </a:rPr>
              <a:t>SMART CITIES WASTE MANAGEMENT</a:t>
            </a:r>
          </a:p>
          <a:p>
            <a:pPr marL="228600" lvl="0" indent="-228600">
              <a:lnSpc>
                <a:spcPct val="90000"/>
              </a:lnSpc>
              <a:spcBef>
                <a:spcPts val="1000"/>
              </a:spcBef>
              <a:buFont typeface="Arial" panose="020B0604020202020204" pitchFamily="34" charset="0"/>
              <a:buChar char="•"/>
            </a:pPr>
            <a:r>
              <a:rPr lang="en-US" sz="1200" dirty="0" smtClean="0">
                <a:solidFill>
                  <a:schemeClr val="tx1">
                    <a:lumMod val="65000"/>
                    <a:lumOff val="35000"/>
                  </a:schemeClr>
                </a:solidFill>
              </a:rPr>
              <a:t>Zero </a:t>
            </a:r>
            <a:r>
              <a:rPr lang="en-US" sz="1200" dirty="0">
                <a:solidFill>
                  <a:schemeClr val="tx1">
                    <a:lumMod val="65000"/>
                    <a:lumOff val="35000"/>
                  </a:schemeClr>
                </a:solidFill>
              </a:rPr>
              <a:t>waste goal and high diversion rate </a:t>
            </a:r>
            <a:endParaRPr lang="en-US" sz="1200" dirty="0" smtClean="0">
              <a:solidFill>
                <a:schemeClr val="tx1">
                  <a:lumMod val="65000"/>
                  <a:lumOff val="35000"/>
                </a:schemeClr>
              </a:solidFill>
            </a:endParaRPr>
          </a:p>
          <a:p>
            <a:pPr marL="228600" lvl="0" indent="-228600">
              <a:lnSpc>
                <a:spcPct val="90000"/>
              </a:lnSpc>
              <a:spcBef>
                <a:spcPts val="1000"/>
              </a:spcBef>
              <a:buFont typeface="Arial" panose="020B0604020202020204" pitchFamily="34" charset="0"/>
              <a:buChar char="•"/>
            </a:pPr>
            <a:r>
              <a:rPr lang="en-US" sz="1200" dirty="0" smtClean="0">
                <a:solidFill>
                  <a:schemeClr val="tx1">
                    <a:lumMod val="65000"/>
                    <a:lumOff val="35000"/>
                  </a:schemeClr>
                </a:solidFill>
              </a:rPr>
              <a:t>Mandate </a:t>
            </a:r>
            <a:r>
              <a:rPr lang="en-US" sz="1200" dirty="0">
                <a:solidFill>
                  <a:schemeClr val="tx1">
                    <a:lumMod val="65000"/>
                    <a:lumOff val="35000"/>
                  </a:schemeClr>
                </a:solidFill>
              </a:rPr>
              <a:t>waste, recycling and organic collections  </a:t>
            </a:r>
            <a:endParaRPr lang="en-US" sz="1200" dirty="0" smtClean="0">
              <a:solidFill>
                <a:schemeClr val="tx1">
                  <a:lumMod val="65000"/>
                  <a:lumOff val="35000"/>
                </a:schemeClr>
              </a:solidFill>
            </a:endParaRPr>
          </a:p>
          <a:p>
            <a:pPr marL="228600" lvl="0" indent="-228600">
              <a:lnSpc>
                <a:spcPct val="90000"/>
              </a:lnSpc>
              <a:spcBef>
                <a:spcPts val="1000"/>
              </a:spcBef>
              <a:buFont typeface="Arial" panose="020B0604020202020204" pitchFamily="34" charset="0"/>
              <a:buChar char="•"/>
            </a:pPr>
            <a:r>
              <a:rPr lang="en-US" sz="1200" dirty="0" smtClean="0">
                <a:solidFill>
                  <a:schemeClr val="tx1">
                    <a:lumMod val="65000"/>
                    <a:lumOff val="35000"/>
                  </a:schemeClr>
                </a:solidFill>
              </a:rPr>
              <a:t>Collect </a:t>
            </a:r>
            <a:r>
              <a:rPr lang="en-US" sz="1200" dirty="0">
                <a:solidFill>
                  <a:schemeClr val="tx1">
                    <a:lumMod val="65000"/>
                    <a:lumOff val="35000"/>
                  </a:schemeClr>
                </a:solidFill>
              </a:rPr>
              <a:t>data, track and </a:t>
            </a:r>
            <a:r>
              <a:rPr lang="en-US" sz="1200" dirty="0" smtClean="0">
                <a:solidFill>
                  <a:schemeClr val="tx1">
                    <a:lumMod val="65000"/>
                    <a:lumOff val="35000"/>
                  </a:schemeClr>
                </a:solidFill>
              </a:rPr>
              <a:t>analyze</a:t>
            </a:r>
          </a:p>
          <a:p>
            <a:pPr marL="228600" lvl="0" indent="-228600">
              <a:lnSpc>
                <a:spcPct val="90000"/>
              </a:lnSpc>
              <a:spcBef>
                <a:spcPts val="1000"/>
              </a:spcBef>
              <a:buFont typeface="Arial" panose="020B0604020202020204" pitchFamily="34" charset="0"/>
              <a:buChar char="•"/>
            </a:pPr>
            <a:r>
              <a:rPr lang="en-US" sz="1200" dirty="0" smtClean="0">
                <a:solidFill>
                  <a:schemeClr val="tx1">
                    <a:lumMod val="65000"/>
                    <a:lumOff val="35000"/>
                  </a:schemeClr>
                </a:solidFill>
              </a:rPr>
              <a:t>Establish </a:t>
            </a:r>
            <a:r>
              <a:rPr lang="en-US" sz="1200" dirty="0">
                <a:solidFill>
                  <a:schemeClr val="tx1">
                    <a:lumMod val="65000"/>
                    <a:lumOff val="35000"/>
                  </a:schemeClr>
                </a:solidFill>
              </a:rPr>
              <a:t>baseline metrics </a:t>
            </a:r>
            <a:endParaRPr lang="en-US" sz="1200" dirty="0" smtClean="0">
              <a:solidFill>
                <a:schemeClr val="tx1">
                  <a:lumMod val="65000"/>
                  <a:lumOff val="35000"/>
                </a:schemeClr>
              </a:solidFill>
            </a:endParaRPr>
          </a:p>
          <a:p>
            <a:pPr marL="228600" lvl="0" indent="-228600">
              <a:lnSpc>
                <a:spcPct val="90000"/>
              </a:lnSpc>
              <a:spcBef>
                <a:spcPts val="1000"/>
              </a:spcBef>
              <a:buFont typeface="Arial" panose="020B0604020202020204" pitchFamily="34" charset="0"/>
              <a:buChar char="•"/>
            </a:pPr>
            <a:r>
              <a:rPr lang="en-US" sz="1200" dirty="0" smtClean="0">
                <a:solidFill>
                  <a:schemeClr val="tx1">
                    <a:lumMod val="65000"/>
                    <a:lumOff val="35000"/>
                  </a:schemeClr>
                </a:solidFill>
              </a:rPr>
              <a:t>Use </a:t>
            </a:r>
            <a:r>
              <a:rPr lang="en-US" sz="1200" dirty="0">
                <a:solidFill>
                  <a:schemeClr val="tx1">
                    <a:lumMod val="65000"/>
                    <a:lumOff val="35000"/>
                  </a:schemeClr>
                </a:solidFill>
              </a:rPr>
              <a:t>web-based smart device solutions and </a:t>
            </a:r>
            <a:r>
              <a:rPr lang="en-US" sz="1200" dirty="0" smtClean="0">
                <a:solidFill>
                  <a:schemeClr val="tx1">
                    <a:lumMod val="65000"/>
                    <a:lumOff val="35000"/>
                  </a:schemeClr>
                </a:solidFill>
              </a:rPr>
              <a:t>monitor </a:t>
            </a:r>
            <a:r>
              <a:rPr lang="en-US" sz="1200" dirty="0">
                <a:solidFill>
                  <a:schemeClr val="tx1">
                    <a:lumMod val="65000"/>
                    <a:lumOff val="35000"/>
                  </a:schemeClr>
                </a:solidFill>
              </a:rPr>
              <a:t>their assets in real </a:t>
            </a:r>
            <a:r>
              <a:rPr lang="en-US" sz="1200" dirty="0" smtClean="0">
                <a:solidFill>
                  <a:schemeClr val="tx1">
                    <a:lumMod val="65000"/>
                    <a:lumOff val="35000"/>
                  </a:schemeClr>
                </a:solidFill>
              </a:rPr>
              <a:t>time</a:t>
            </a:r>
          </a:p>
          <a:p>
            <a:pPr marL="228600" lvl="0" indent="-228600">
              <a:lnSpc>
                <a:spcPct val="90000"/>
              </a:lnSpc>
              <a:spcBef>
                <a:spcPts val="1000"/>
              </a:spcBef>
              <a:buFont typeface="Arial" panose="020B0604020202020204" pitchFamily="34" charset="0"/>
              <a:buChar char="•"/>
            </a:pPr>
            <a:r>
              <a:rPr lang="en-US" sz="1200" dirty="0" smtClean="0">
                <a:solidFill>
                  <a:schemeClr val="tx1">
                    <a:lumMod val="65000"/>
                    <a:lumOff val="35000"/>
                  </a:schemeClr>
                </a:solidFill>
              </a:rPr>
              <a:t>Leverage </a:t>
            </a:r>
            <a:r>
              <a:rPr lang="en-US" sz="1200" dirty="0">
                <a:solidFill>
                  <a:schemeClr val="tx1">
                    <a:lumMod val="65000"/>
                    <a:lumOff val="35000"/>
                  </a:schemeClr>
                </a:solidFill>
              </a:rPr>
              <a:t>non-profits so cities can help them </a:t>
            </a:r>
            <a:r>
              <a:rPr lang="en-US" sz="1200" dirty="0" smtClean="0">
                <a:solidFill>
                  <a:schemeClr val="tx1">
                    <a:lumMod val="65000"/>
                    <a:lumOff val="35000"/>
                  </a:schemeClr>
                </a:solidFill>
              </a:rPr>
              <a:t>become </a:t>
            </a:r>
            <a:r>
              <a:rPr lang="en-US" sz="1200" dirty="0">
                <a:solidFill>
                  <a:schemeClr val="tx1">
                    <a:lumMod val="65000"/>
                    <a:lumOff val="35000"/>
                  </a:schemeClr>
                </a:solidFill>
              </a:rPr>
              <a:t>more successful with what they are </a:t>
            </a:r>
            <a:r>
              <a:rPr lang="en-US" sz="1200" dirty="0" smtClean="0">
                <a:solidFill>
                  <a:schemeClr val="tx1">
                    <a:lumMod val="65000"/>
                    <a:lumOff val="35000"/>
                  </a:schemeClr>
                </a:solidFill>
              </a:rPr>
              <a:t>doing instead </a:t>
            </a:r>
            <a:r>
              <a:rPr lang="en-US" sz="1200" dirty="0">
                <a:solidFill>
                  <a:schemeClr val="tx1">
                    <a:lumMod val="65000"/>
                    <a:lumOff val="35000"/>
                  </a:schemeClr>
                </a:solidFill>
              </a:rPr>
              <a:t>of the city taking control of the programs</a:t>
            </a:r>
          </a:p>
          <a:p>
            <a:r>
              <a:rPr lang="en-US" sz="1200" dirty="0"/>
              <a:t> </a:t>
            </a:r>
          </a:p>
          <a:p>
            <a:pPr marL="228600" lvl="0" indent="-228600">
              <a:lnSpc>
                <a:spcPct val="90000"/>
              </a:lnSpc>
              <a:spcBef>
                <a:spcPts val="1000"/>
              </a:spcBef>
              <a:buFont typeface="Arial" panose="020B0604020202020204" pitchFamily="34" charset="0"/>
              <a:buChar char="•"/>
            </a:pPr>
            <a:endParaRPr lang="en-US" sz="1200" dirty="0">
              <a:solidFill>
                <a:prstClr val="black"/>
              </a:solidFill>
            </a:endParaRPr>
          </a:p>
        </p:txBody>
      </p:sp>
      <p:pic>
        <p:nvPicPr>
          <p:cNvPr id="13" name="Picture 12"/>
          <p:cNvPicPr>
            <a:picLocks noChangeAspect="1"/>
          </p:cNvPicPr>
          <p:nvPr/>
        </p:nvPicPr>
        <p:blipFill>
          <a:blip r:embed="rId4"/>
          <a:stretch>
            <a:fillRect/>
          </a:stretch>
        </p:blipFill>
        <p:spPr>
          <a:xfrm>
            <a:off x="2891202" y="1602448"/>
            <a:ext cx="2130375" cy="1420250"/>
          </a:xfrm>
          <a:prstGeom prst="rect">
            <a:avLst/>
          </a:prstGeom>
        </p:spPr>
      </p:pic>
      <p:pic>
        <p:nvPicPr>
          <p:cNvPr id="15" name="Picture 1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652871" y="1567804"/>
            <a:ext cx="6451600" cy="3629025"/>
          </a:xfrm>
          <a:prstGeom prst="rect">
            <a:avLst/>
          </a:prstGeom>
        </p:spPr>
      </p:pic>
      <p:sp>
        <p:nvSpPr>
          <p:cNvPr id="16" name="Rectangle 15"/>
          <p:cNvSpPr/>
          <p:nvPr/>
        </p:nvSpPr>
        <p:spPr>
          <a:xfrm>
            <a:off x="2433973" y="3022698"/>
            <a:ext cx="6096000" cy="1569660"/>
          </a:xfrm>
          <a:prstGeom prst="rect">
            <a:avLst/>
          </a:prstGeom>
        </p:spPr>
        <p:txBody>
          <a:bodyPr>
            <a:spAutoFit/>
          </a:bodyPr>
          <a:lstStyle/>
          <a:p>
            <a:pPr marL="285750" indent="-285750">
              <a:buFont typeface="Arial" panose="020B0604020202020204" pitchFamily="34" charset="0"/>
              <a:buChar char="•"/>
            </a:pPr>
            <a:r>
              <a:rPr lang="en-US" sz="1200" dirty="0" smtClean="0">
                <a:solidFill>
                  <a:schemeClr val="tx1">
                    <a:lumMod val="65000"/>
                    <a:lumOff val="35000"/>
                  </a:schemeClr>
                </a:solidFill>
              </a:rPr>
              <a:t>PRIVATE COLLECTOR IIN CIRCULAR ECONOMY</a:t>
            </a:r>
          </a:p>
          <a:p>
            <a:pPr marL="285750" indent="-285750">
              <a:buFont typeface="Arial" panose="020B0604020202020204" pitchFamily="34" charset="0"/>
              <a:buChar char="•"/>
            </a:pPr>
            <a:r>
              <a:rPr lang="en-US" sz="1200" dirty="0" smtClean="0">
                <a:solidFill>
                  <a:schemeClr val="tx1">
                    <a:lumMod val="65000"/>
                    <a:lumOff val="35000"/>
                  </a:schemeClr>
                </a:solidFill>
              </a:rPr>
              <a:t>Reduce  </a:t>
            </a:r>
            <a:r>
              <a:rPr lang="en-US" sz="1200" dirty="0">
                <a:solidFill>
                  <a:schemeClr val="tx1">
                    <a:lumMod val="65000"/>
                    <a:lumOff val="35000"/>
                  </a:schemeClr>
                </a:solidFill>
              </a:rPr>
              <a:t>regular waste disposal </a:t>
            </a:r>
            <a:r>
              <a:rPr lang="en-US" sz="1200" dirty="0" smtClean="0">
                <a:solidFill>
                  <a:schemeClr val="tx1">
                    <a:lumMod val="65000"/>
                    <a:lumOff val="35000"/>
                  </a:schemeClr>
                </a:solidFill>
              </a:rPr>
              <a:t>costs</a:t>
            </a:r>
          </a:p>
          <a:p>
            <a:pPr marL="285750" indent="-285750">
              <a:buFont typeface="Arial" panose="020B0604020202020204" pitchFamily="34" charset="0"/>
              <a:buChar char="•"/>
            </a:pPr>
            <a:r>
              <a:rPr lang="en-US" sz="1200" dirty="0" smtClean="0">
                <a:solidFill>
                  <a:schemeClr val="tx1">
                    <a:lumMod val="65000"/>
                    <a:lumOff val="35000"/>
                  </a:schemeClr>
                </a:solidFill>
              </a:rPr>
              <a:t>Make </a:t>
            </a:r>
            <a:r>
              <a:rPr lang="en-US" sz="1200" dirty="0">
                <a:solidFill>
                  <a:schemeClr val="tx1">
                    <a:lumMod val="65000"/>
                    <a:lumOff val="35000"/>
                  </a:schemeClr>
                </a:solidFill>
              </a:rPr>
              <a:t>recycling </a:t>
            </a:r>
            <a:r>
              <a:rPr lang="en-US" sz="1200" dirty="0" smtClean="0">
                <a:solidFill>
                  <a:schemeClr val="tx1">
                    <a:lumMod val="65000"/>
                    <a:lumOff val="35000"/>
                  </a:schemeClr>
                </a:solidFill>
              </a:rPr>
              <a:t>affordable</a:t>
            </a:r>
          </a:p>
          <a:p>
            <a:pPr marL="285750" indent="-285750">
              <a:buFont typeface="Arial" panose="020B0604020202020204" pitchFamily="34" charset="0"/>
              <a:buChar char="•"/>
            </a:pPr>
            <a:r>
              <a:rPr lang="en-US" sz="1200" dirty="0" smtClean="0">
                <a:solidFill>
                  <a:schemeClr val="tx1">
                    <a:lumMod val="65000"/>
                    <a:lumOff val="35000"/>
                  </a:schemeClr>
                </a:solidFill>
              </a:rPr>
              <a:t>Support </a:t>
            </a:r>
            <a:r>
              <a:rPr lang="en-US" sz="1200" dirty="0">
                <a:solidFill>
                  <a:schemeClr val="tx1">
                    <a:lumMod val="65000"/>
                    <a:lumOff val="35000"/>
                  </a:schemeClr>
                </a:solidFill>
              </a:rPr>
              <a:t>the local and circular </a:t>
            </a:r>
            <a:r>
              <a:rPr lang="en-US" sz="1200" dirty="0" smtClean="0">
                <a:solidFill>
                  <a:schemeClr val="tx1">
                    <a:lumMod val="65000"/>
                    <a:lumOff val="35000"/>
                  </a:schemeClr>
                </a:solidFill>
              </a:rPr>
              <a:t>economy</a:t>
            </a:r>
          </a:p>
          <a:p>
            <a:pPr marL="285750" indent="-285750">
              <a:buFont typeface="Arial" panose="020B0604020202020204" pitchFamily="34" charset="0"/>
              <a:buChar char="•"/>
            </a:pPr>
            <a:r>
              <a:rPr lang="en-US" sz="1200" dirty="0" smtClean="0">
                <a:solidFill>
                  <a:schemeClr val="tx1">
                    <a:lumMod val="65000"/>
                    <a:lumOff val="35000"/>
                  </a:schemeClr>
                </a:solidFill>
              </a:rPr>
              <a:t>Train </a:t>
            </a:r>
            <a:r>
              <a:rPr lang="en-US" sz="1200" dirty="0">
                <a:solidFill>
                  <a:schemeClr val="tx1">
                    <a:lumMod val="65000"/>
                    <a:lumOff val="35000"/>
                  </a:schemeClr>
                </a:solidFill>
              </a:rPr>
              <a:t>and educate on </a:t>
            </a:r>
            <a:r>
              <a:rPr lang="en-US" sz="1200" dirty="0" smtClean="0">
                <a:solidFill>
                  <a:schemeClr val="tx1">
                    <a:lumMod val="65000"/>
                    <a:lumOff val="35000"/>
                  </a:schemeClr>
                </a:solidFill>
              </a:rPr>
              <a:t>recycling</a:t>
            </a:r>
          </a:p>
          <a:p>
            <a:pPr marL="285750" indent="-285750">
              <a:buFont typeface="Arial" panose="020B0604020202020204" pitchFamily="34" charset="0"/>
              <a:buChar char="•"/>
            </a:pPr>
            <a:r>
              <a:rPr lang="en-US" sz="1200" dirty="0" smtClean="0">
                <a:solidFill>
                  <a:schemeClr val="tx1">
                    <a:lumMod val="65000"/>
                    <a:lumOff val="35000"/>
                  </a:schemeClr>
                </a:solidFill>
              </a:rPr>
              <a:t>Daily</a:t>
            </a:r>
            <a:r>
              <a:rPr lang="en-US" sz="1200" dirty="0">
                <a:solidFill>
                  <a:schemeClr val="tx1">
                    <a:lumMod val="65000"/>
                    <a:lumOff val="35000"/>
                  </a:schemeClr>
                </a:solidFill>
              </a:rPr>
              <a:t>, weekly, as needed basis </a:t>
            </a:r>
            <a:r>
              <a:rPr lang="en-US" sz="1200" dirty="0" smtClean="0">
                <a:solidFill>
                  <a:schemeClr val="tx1">
                    <a:lumMod val="65000"/>
                    <a:lumOff val="35000"/>
                  </a:schemeClr>
                </a:solidFill>
              </a:rPr>
              <a:t>collection</a:t>
            </a:r>
          </a:p>
          <a:p>
            <a:pPr marL="285750" indent="-285750">
              <a:buFont typeface="Arial" panose="020B0604020202020204" pitchFamily="34" charset="0"/>
              <a:buChar char="•"/>
            </a:pPr>
            <a:endParaRPr lang="en-US" sz="1200" dirty="0"/>
          </a:p>
          <a:p>
            <a:endParaRPr lang="en-US" sz="1200" dirty="0"/>
          </a:p>
        </p:txBody>
      </p:sp>
      <p:pic>
        <p:nvPicPr>
          <p:cNvPr id="21" name="Picture 20"/>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2454162" y="5205082"/>
            <a:ext cx="3004457" cy="1690007"/>
          </a:xfrm>
          <a:prstGeom prst="rect">
            <a:avLst/>
          </a:prstGeom>
        </p:spPr>
      </p:pic>
      <p:pic>
        <p:nvPicPr>
          <p:cNvPr id="22" name="Picture 21"/>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2520508" y="4147859"/>
            <a:ext cx="2962275" cy="1253697"/>
          </a:xfrm>
          <a:prstGeom prst="rect">
            <a:avLst/>
          </a:prstGeom>
        </p:spPr>
      </p:pic>
    </p:spTree>
    <p:extLst>
      <p:ext uri="{BB962C8B-B14F-4D97-AF65-F5344CB8AC3E}">
        <p14:creationId xmlns:p14="http://schemas.microsoft.com/office/powerpoint/2010/main" val="983436466"/>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21557</TotalTime>
  <Words>121</Words>
  <Application>Microsoft Office PowerPoint</Application>
  <PresentationFormat>Widescreen</PresentationFormat>
  <Paragraphs>18</Paragraphs>
  <Slides>1</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vt:i4>
      </vt:variant>
    </vt:vector>
  </HeadingPairs>
  <TitlesOfParts>
    <vt:vector size="5" baseType="lpstr">
      <vt:lpstr>Arial</vt:lpstr>
      <vt:lpstr>Calibri</vt:lpstr>
      <vt:lpstr>Calibri Light</vt:lpstr>
      <vt:lpstr>Office Theme</vt:lpstr>
      <vt:lpstr>    Most pick ups are done in the 10 minute drive time and average traffic volume is 6,000 -15,000 vehicles per day Composting is not common among restaurants. Mixed recycling materials are consistently picked up more in winter months than summer months, Cardboard is consistently picked up around 300 gallons with no seasonal change. Rendezvous, Whole Foods and Café Eclectic lead Memphis in recycling. More data collection and establishing baseline metrics are needed to create blueprint for all sectors –private, public and non-profit in the recycling domain in Memphis Smart devise solutions should be used so GIS maps and apps could monitor and reveal assets in real time Initiatives should be taken towards a smarter, healthier, and more sustainable city by focusing on business and consumer education efforts, raising local business and community awareness of the economic development opportunities associated with recycling and recycling-related manufacturing.   </vt:lpstr>
    </vt:vector>
  </TitlesOfParts>
  <Company>University of Memphis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 New Chapter for Recycling:</dc:title>
  <dc:creator>Ezra Ozdenerol</dc:creator>
  <cp:lastModifiedBy>Esra Ozdenerol (eozdenrl)</cp:lastModifiedBy>
  <cp:revision>137</cp:revision>
  <cp:lastPrinted>2018-03-23T20:59:14Z</cp:lastPrinted>
  <dcterms:created xsi:type="dcterms:W3CDTF">2017-01-30T14:30:09Z</dcterms:created>
  <dcterms:modified xsi:type="dcterms:W3CDTF">2018-03-26T21:20:44Z</dcterms:modified>
</cp:coreProperties>
</file>