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3" r:id="rId1"/>
    <p:sldMasterId id="2147484055" r:id="rId2"/>
  </p:sldMasterIdLst>
  <p:notesMasterIdLst>
    <p:notesMasterId r:id="rId25"/>
  </p:notesMasterIdLst>
  <p:handoutMasterIdLst>
    <p:handoutMasterId r:id="rId26"/>
  </p:handoutMasterIdLst>
  <p:sldIdLst>
    <p:sldId id="1232" r:id="rId3"/>
    <p:sldId id="1243" r:id="rId4"/>
    <p:sldId id="1273" r:id="rId5"/>
    <p:sldId id="1234" r:id="rId6"/>
    <p:sldId id="1272" r:id="rId7"/>
    <p:sldId id="1237" r:id="rId8"/>
    <p:sldId id="1255" r:id="rId9"/>
    <p:sldId id="1238" r:id="rId10"/>
    <p:sldId id="1239" r:id="rId11"/>
    <p:sldId id="1240" r:id="rId12"/>
    <p:sldId id="1244" r:id="rId13"/>
    <p:sldId id="1262" r:id="rId14"/>
    <p:sldId id="1263" r:id="rId15"/>
    <p:sldId id="1264" r:id="rId16"/>
    <p:sldId id="1252" r:id="rId17"/>
    <p:sldId id="1265" r:id="rId18"/>
    <p:sldId id="1266" r:id="rId19"/>
    <p:sldId id="1267" r:id="rId20"/>
    <p:sldId id="1268" r:id="rId21"/>
    <p:sldId id="1253" r:id="rId22"/>
    <p:sldId id="1254" r:id="rId23"/>
    <p:sldId id="1270" r:id="rId24"/>
  </p:sldIdLst>
  <p:sldSz cx="12192000" cy="6858000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DF4"/>
    <a:srgbClr val="0000FF"/>
    <a:srgbClr val="0505FF"/>
    <a:srgbClr val="000099"/>
    <a:srgbClr val="66FF33"/>
    <a:srgbClr val="7E3F00"/>
    <a:srgbClr val="663300"/>
    <a:srgbClr val="99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6470" autoAdjust="0"/>
  </p:normalViewPr>
  <p:slideViewPr>
    <p:cSldViewPr>
      <p:cViewPr varScale="1">
        <p:scale>
          <a:sx n="70" d="100"/>
          <a:sy n="70" d="100"/>
        </p:scale>
        <p:origin x="90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578" y="324"/>
      </p:cViewPr>
      <p:guideLst>
        <p:guide orient="horz" pos="2919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8D05B-CD48-4FBA-95A1-62A8BAC93F9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62A3C-CC67-4B51-A385-706487A2B778}">
      <dgm:prSet phldrT="[Text]"/>
      <dgm:spPr/>
      <dgm:t>
        <a:bodyPr/>
        <a:lstStyle/>
        <a:p>
          <a:r>
            <a:rPr lang="en-US" dirty="0" smtClean="0">
              <a:latin typeface="Bitter" panose="00000500000000000000"/>
            </a:rPr>
            <a:t>2.Submit documents (myMemphis)</a:t>
          </a:r>
          <a:endParaRPr lang="en-US" dirty="0">
            <a:latin typeface="Bitter" panose="00000500000000000000"/>
          </a:endParaRPr>
        </a:p>
      </dgm:t>
    </dgm:pt>
    <dgm:pt modelId="{1C37D1E1-26E4-4CD9-9034-E5D330E2C5EF}" type="parTrans" cxnId="{80892035-1DF2-491D-A0C1-09DB044EC76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E570468-571E-4435-A96F-792333B3AFBE}" type="sibTrans" cxnId="{80892035-1DF2-491D-A0C1-09DB044EC76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004E4BE-679B-4952-92EE-B9F455B5BDF8}">
      <dgm:prSet phldrT="[Text]"/>
      <dgm:spPr/>
      <dgm:t>
        <a:bodyPr/>
        <a:lstStyle/>
        <a:p>
          <a:r>
            <a:rPr lang="en-US" dirty="0" smtClean="0">
              <a:latin typeface="Bitter" panose="00000500000000000000"/>
            </a:rPr>
            <a:t>3.Aid processed for two semesters</a:t>
          </a:r>
          <a:endParaRPr lang="en-US" dirty="0">
            <a:latin typeface="Bitter" panose="00000500000000000000"/>
          </a:endParaRPr>
        </a:p>
      </dgm:t>
    </dgm:pt>
    <dgm:pt modelId="{0E0BB8C8-55DF-43E9-998B-77FD400748DF}" type="parTrans" cxnId="{6CE28695-222D-40F8-96ED-758293DCA1F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0BFCD68-C109-42CD-9533-D790F0A5BC4E}" type="sibTrans" cxnId="{6CE28695-222D-40F8-96ED-758293DCA1F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98C5D23-E669-4262-804C-34A5866FFEBC}">
      <dgm:prSet phldrT="[Text]"/>
      <dgm:spPr/>
      <dgm:t>
        <a:bodyPr/>
        <a:lstStyle/>
        <a:p>
          <a:r>
            <a:rPr lang="en-US" dirty="0" smtClean="0">
              <a:latin typeface="Bitter" panose="00000500000000000000"/>
            </a:rPr>
            <a:t>4.Accept award via myMemphis</a:t>
          </a:r>
          <a:endParaRPr lang="en-US" dirty="0">
            <a:latin typeface="Bitter" panose="00000500000000000000"/>
          </a:endParaRPr>
        </a:p>
      </dgm:t>
    </dgm:pt>
    <dgm:pt modelId="{35F58D23-2F11-41D2-B03A-666608E4E005}" type="parTrans" cxnId="{3053A103-C08A-46FC-9666-106E3AE7900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07BC99A-9E8A-4296-A4AE-E1D8D1DEF4D6}" type="sibTrans" cxnId="{3053A103-C08A-46FC-9666-106E3AE7900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60551B3-F508-4922-8BF5-12289D93D6F6}">
      <dgm:prSet phldrT="[Text]"/>
      <dgm:spPr/>
      <dgm:t>
        <a:bodyPr/>
        <a:lstStyle/>
        <a:p>
          <a:r>
            <a:rPr lang="en-US" dirty="0" smtClean="0">
              <a:latin typeface="Bitter" panose="00000500000000000000"/>
            </a:rPr>
            <a:t>5.FA sends money to Bursar</a:t>
          </a:r>
          <a:endParaRPr lang="en-US" dirty="0">
            <a:latin typeface="Bitter" panose="00000500000000000000"/>
          </a:endParaRPr>
        </a:p>
      </dgm:t>
    </dgm:pt>
    <dgm:pt modelId="{F4B9CA3A-C6F5-43F7-987F-3EC347AD0E18}" type="parTrans" cxnId="{CCAEFD65-1CA9-445D-A65D-60E08AA106C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24A57BF-2142-4860-8BD6-3199F5849EAF}" type="sibTrans" cxnId="{CCAEFD65-1CA9-445D-A65D-60E08AA106C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42AE3B3-0A20-47FF-AEA0-9460E109CF4C}">
      <dgm:prSet phldrT="[Text]"/>
      <dgm:spPr/>
      <dgm:t>
        <a:bodyPr/>
        <a:lstStyle/>
        <a:p>
          <a:r>
            <a:rPr lang="en-US" dirty="0" smtClean="0">
              <a:latin typeface="Bitter" panose="00000500000000000000"/>
            </a:rPr>
            <a:t>1.FAFSA</a:t>
          </a:r>
          <a:endParaRPr lang="en-US" dirty="0">
            <a:latin typeface="Bitter" panose="00000500000000000000"/>
          </a:endParaRPr>
        </a:p>
      </dgm:t>
    </dgm:pt>
    <dgm:pt modelId="{8CF866F9-757E-4E17-9B62-09EEBC94C994}" type="parTrans" cxnId="{F9630E19-07B0-4E2A-AFB9-F9E5F510B53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AB8A0CF-1308-4C00-B780-1F5E463ABF24}" type="sibTrans" cxnId="{F9630E19-07B0-4E2A-AFB9-F9E5F510B53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1ABA11D-90F0-4F3F-B127-9CF2624D7F16}">
      <dgm:prSet/>
      <dgm:spPr/>
      <dgm:t>
        <a:bodyPr/>
        <a:lstStyle/>
        <a:p>
          <a:r>
            <a:rPr lang="en-US" dirty="0" smtClean="0">
              <a:latin typeface="Bitter" panose="00000500000000000000"/>
            </a:rPr>
            <a:t>6.Either pay balance by </a:t>
          </a:r>
          <a:r>
            <a:rPr lang="en-US" b="1" u="sng" dirty="0" smtClean="0">
              <a:solidFill>
                <a:srgbClr val="FF0000"/>
              </a:solidFill>
              <a:latin typeface="Bitter" panose="00000500000000000000"/>
            </a:rPr>
            <a:t>August 24</a:t>
          </a:r>
          <a:r>
            <a:rPr lang="en-US" b="1" u="sng" baseline="30000" dirty="0" smtClean="0">
              <a:solidFill>
                <a:srgbClr val="FF0000"/>
              </a:solidFill>
              <a:latin typeface="Bitter" panose="00000500000000000000"/>
            </a:rPr>
            <a:t>th</a:t>
          </a:r>
          <a:r>
            <a:rPr lang="en-US" b="1" u="none" baseline="30000" dirty="0" smtClean="0">
              <a:solidFill>
                <a:srgbClr val="FF0000"/>
              </a:solidFill>
              <a:latin typeface="Bitter" panose="00000500000000000000"/>
            </a:rPr>
            <a:t> </a:t>
          </a:r>
          <a:r>
            <a:rPr lang="en-US" u="none" dirty="0" smtClean="0">
              <a:latin typeface="Bitter" panose="00000500000000000000"/>
            </a:rPr>
            <a:t>or</a:t>
          </a:r>
          <a:r>
            <a:rPr lang="en-US" dirty="0" smtClean="0">
              <a:latin typeface="Bitter" panose="00000500000000000000"/>
            </a:rPr>
            <a:t> receive eRefund</a:t>
          </a:r>
          <a:endParaRPr lang="en-US" dirty="0">
            <a:latin typeface="Bitter" panose="00000500000000000000"/>
          </a:endParaRPr>
        </a:p>
      </dgm:t>
    </dgm:pt>
    <dgm:pt modelId="{8DE9172F-F51E-4D16-96D8-C5637CBC00A7}" type="parTrans" cxnId="{95800A88-BCFD-4962-BCC9-E3F5EF8B4F5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9531EC8-4D95-492E-8BAC-AC274E8B4E7A}" type="sibTrans" cxnId="{95800A88-BCFD-4962-BCC9-E3F5EF8B4F5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74918E6-E2AC-4306-8E22-7131EDFE419E}" type="pres">
      <dgm:prSet presAssocID="{6BB8D05B-CD48-4FBA-95A1-62A8BAC93F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346B40-A058-4AAF-ABB4-F10399D659F6}" type="pres">
      <dgm:prSet presAssocID="{FDE62A3C-CC67-4B51-A385-706487A2B778}" presName="dummy" presStyleCnt="0"/>
      <dgm:spPr/>
    </dgm:pt>
    <dgm:pt modelId="{E14F7156-69DA-46B3-BC06-264CD7327994}" type="pres">
      <dgm:prSet presAssocID="{FDE62A3C-CC67-4B51-A385-706487A2B778}" presName="node" presStyleLbl="revTx" presStyleIdx="0" presStyleCnt="6" custScaleX="129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4A3C8-7C83-4E3F-A7CA-DDD417F64DC1}" type="pres">
      <dgm:prSet presAssocID="{1E570468-571E-4435-A96F-792333B3AFBE}" presName="sibTrans" presStyleLbl="node1" presStyleIdx="0" presStyleCnt="6"/>
      <dgm:spPr/>
      <dgm:t>
        <a:bodyPr/>
        <a:lstStyle/>
        <a:p>
          <a:endParaRPr lang="en-US"/>
        </a:p>
      </dgm:t>
    </dgm:pt>
    <dgm:pt modelId="{966ABDDD-EB7E-4712-968C-C807AFFD6F8B}" type="pres">
      <dgm:prSet presAssocID="{2004E4BE-679B-4952-92EE-B9F455B5BDF8}" presName="dummy" presStyleCnt="0"/>
      <dgm:spPr/>
    </dgm:pt>
    <dgm:pt modelId="{E3C34126-E7BD-467D-B70D-5F78B0F45D9B}" type="pres">
      <dgm:prSet presAssocID="{2004E4BE-679B-4952-92EE-B9F455B5BDF8}" presName="node" presStyleLbl="revTx" presStyleIdx="1" presStyleCnt="6" custScaleX="16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70C2D-128C-4E3E-B78E-EB8587A58CC3}" type="pres">
      <dgm:prSet presAssocID="{50BFCD68-C109-42CD-9533-D790F0A5BC4E}" presName="sibTrans" presStyleLbl="node1" presStyleIdx="1" presStyleCnt="6"/>
      <dgm:spPr/>
      <dgm:t>
        <a:bodyPr/>
        <a:lstStyle/>
        <a:p>
          <a:endParaRPr lang="en-US"/>
        </a:p>
      </dgm:t>
    </dgm:pt>
    <dgm:pt modelId="{C6F05EE8-96BB-404E-B909-A7B6AA63180C}" type="pres">
      <dgm:prSet presAssocID="{398C5D23-E669-4262-804C-34A5866FFEBC}" presName="dummy" presStyleCnt="0"/>
      <dgm:spPr/>
    </dgm:pt>
    <dgm:pt modelId="{5DBDCF0A-5CEE-4D72-A39C-4BC5155B6314}" type="pres">
      <dgm:prSet presAssocID="{398C5D23-E669-4262-804C-34A5866FFEBC}" presName="node" presStyleLbl="revTx" presStyleIdx="2" presStyleCnt="6" custScaleX="153340" custRadScaleRad="106813" custRadScaleInc="-29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5B3CF-22C5-4DDB-8CD3-7101EEEED671}" type="pres">
      <dgm:prSet presAssocID="{507BC99A-9E8A-4296-A4AE-E1D8D1DEF4D6}" presName="sibTrans" presStyleLbl="node1" presStyleIdx="2" presStyleCnt="6"/>
      <dgm:spPr/>
      <dgm:t>
        <a:bodyPr/>
        <a:lstStyle/>
        <a:p>
          <a:endParaRPr lang="en-US"/>
        </a:p>
      </dgm:t>
    </dgm:pt>
    <dgm:pt modelId="{E5C51891-8AC7-42B9-89B9-BBBFA7201A63}" type="pres">
      <dgm:prSet presAssocID="{B60551B3-F508-4922-8BF5-12289D93D6F6}" presName="dummy" presStyleCnt="0"/>
      <dgm:spPr/>
    </dgm:pt>
    <dgm:pt modelId="{71B83143-A962-4C57-9E45-CBB9D0C6B40B}" type="pres">
      <dgm:prSet presAssocID="{B60551B3-F508-4922-8BF5-12289D93D6F6}" presName="node" presStyleLbl="revTx" presStyleIdx="3" presStyleCnt="6" custScaleX="150196" custRadScaleRad="101395" custRadScaleInc="6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EC4D6-BD42-4969-B888-BC86E3ADFE31}" type="pres">
      <dgm:prSet presAssocID="{024A57BF-2142-4860-8BD6-3199F5849EAF}" presName="sibTrans" presStyleLbl="node1" presStyleIdx="3" presStyleCnt="6"/>
      <dgm:spPr/>
      <dgm:t>
        <a:bodyPr/>
        <a:lstStyle/>
        <a:p>
          <a:endParaRPr lang="en-US"/>
        </a:p>
      </dgm:t>
    </dgm:pt>
    <dgm:pt modelId="{83277AC4-9503-4374-AEFC-5A4D1C9787DC}" type="pres">
      <dgm:prSet presAssocID="{71ABA11D-90F0-4F3F-B127-9CF2624D7F16}" presName="dummy" presStyleCnt="0"/>
      <dgm:spPr/>
    </dgm:pt>
    <dgm:pt modelId="{23355CA0-20ED-46CD-9D71-2B91E0E2974B}" type="pres">
      <dgm:prSet presAssocID="{71ABA11D-90F0-4F3F-B127-9CF2624D7F16}" presName="node" presStyleLbl="revTx" presStyleIdx="4" presStyleCnt="6" custScaleX="164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A6574-E4DA-42D9-ABB0-A3030BBFCA9B}" type="pres">
      <dgm:prSet presAssocID="{59531EC8-4D95-492E-8BAC-AC274E8B4E7A}" presName="sibTrans" presStyleLbl="node1" presStyleIdx="4" presStyleCnt="6"/>
      <dgm:spPr/>
      <dgm:t>
        <a:bodyPr/>
        <a:lstStyle/>
        <a:p>
          <a:endParaRPr lang="en-US"/>
        </a:p>
      </dgm:t>
    </dgm:pt>
    <dgm:pt modelId="{96E7237C-BA31-4955-ABE4-02601A25D2F6}" type="pres">
      <dgm:prSet presAssocID="{042AE3B3-0A20-47FF-AEA0-9460E109CF4C}" presName="dummy" presStyleCnt="0"/>
      <dgm:spPr/>
    </dgm:pt>
    <dgm:pt modelId="{F7BFD91F-CEAF-4882-AC50-A91F9B6C34A5}" type="pres">
      <dgm:prSet presAssocID="{042AE3B3-0A20-47FF-AEA0-9460E109CF4C}" presName="node" presStyleLbl="revTx" presStyleIdx="5" presStyleCnt="6" custRadScaleRad="99919" custRadScaleInc="-4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3CB93-0E45-49B9-8E03-92EBFEF20E73}" type="pres">
      <dgm:prSet presAssocID="{CAB8A0CF-1308-4C00-B780-1F5E463ABF24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139A001-223F-40D0-95C4-93478609EDC8}" type="presOf" srcId="{042AE3B3-0A20-47FF-AEA0-9460E109CF4C}" destId="{F7BFD91F-CEAF-4882-AC50-A91F9B6C34A5}" srcOrd="0" destOrd="0" presId="urn:microsoft.com/office/officeart/2005/8/layout/cycle1"/>
    <dgm:cxn modelId="{D92A5BA1-91B0-4D30-AF2D-413BF02704BE}" type="presOf" srcId="{CAB8A0CF-1308-4C00-B780-1F5E463ABF24}" destId="{25F3CB93-0E45-49B9-8E03-92EBFEF20E73}" srcOrd="0" destOrd="0" presId="urn:microsoft.com/office/officeart/2005/8/layout/cycle1"/>
    <dgm:cxn modelId="{A10AA54C-291B-4E74-9565-DEBD1B2230CC}" type="presOf" srcId="{024A57BF-2142-4860-8BD6-3199F5849EAF}" destId="{03DEC4D6-BD42-4969-B888-BC86E3ADFE31}" srcOrd="0" destOrd="0" presId="urn:microsoft.com/office/officeart/2005/8/layout/cycle1"/>
    <dgm:cxn modelId="{6CE28695-222D-40F8-96ED-758293DCA1F5}" srcId="{6BB8D05B-CD48-4FBA-95A1-62A8BAC93F9C}" destId="{2004E4BE-679B-4952-92EE-B9F455B5BDF8}" srcOrd="1" destOrd="0" parTransId="{0E0BB8C8-55DF-43E9-998B-77FD400748DF}" sibTransId="{50BFCD68-C109-42CD-9533-D790F0A5BC4E}"/>
    <dgm:cxn modelId="{6F51D999-F269-46A6-BC80-1BAB30C4450E}" type="presOf" srcId="{B60551B3-F508-4922-8BF5-12289D93D6F6}" destId="{71B83143-A962-4C57-9E45-CBB9D0C6B40B}" srcOrd="0" destOrd="0" presId="urn:microsoft.com/office/officeart/2005/8/layout/cycle1"/>
    <dgm:cxn modelId="{3053A103-C08A-46FC-9666-106E3AE7900F}" srcId="{6BB8D05B-CD48-4FBA-95A1-62A8BAC93F9C}" destId="{398C5D23-E669-4262-804C-34A5866FFEBC}" srcOrd="2" destOrd="0" parTransId="{35F58D23-2F11-41D2-B03A-666608E4E005}" sibTransId="{507BC99A-9E8A-4296-A4AE-E1D8D1DEF4D6}"/>
    <dgm:cxn modelId="{EC93E9F0-1CF8-4E16-8857-1C40708482D1}" type="presOf" srcId="{71ABA11D-90F0-4F3F-B127-9CF2624D7F16}" destId="{23355CA0-20ED-46CD-9D71-2B91E0E2974B}" srcOrd="0" destOrd="0" presId="urn:microsoft.com/office/officeart/2005/8/layout/cycle1"/>
    <dgm:cxn modelId="{0083E95E-CAD5-417E-9913-926E0F9E927F}" type="presOf" srcId="{2004E4BE-679B-4952-92EE-B9F455B5BDF8}" destId="{E3C34126-E7BD-467D-B70D-5F78B0F45D9B}" srcOrd="0" destOrd="0" presId="urn:microsoft.com/office/officeart/2005/8/layout/cycle1"/>
    <dgm:cxn modelId="{72311104-7A0A-46FF-932A-25FEE0992C8F}" type="presOf" srcId="{FDE62A3C-CC67-4B51-A385-706487A2B778}" destId="{E14F7156-69DA-46B3-BC06-264CD7327994}" srcOrd="0" destOrd="0" presId="urn:microsoft.com/office/officeart/2005/8/layout/cycle1"/>
    <dgm:cxn modelId="{80892035-1DF2-491D-A0C1-09DB044EC76F}" srcId="{6BB8D05B-CD48-4FBA-95A1-62A8BAC93F9C}" destId="{FDE62A3C-CC67-4B51-A385-706487A2B778}" srcOrd="0" destOrd="0" parTransId="{1C37D1E1-26E4-4CD9-9034-E5D330E2C5EF}" sibTransId="{1E570468-571E-4435-A96F-792333B3AFBE}"/>
    <dgm:cxn modelId="{7A0D91D6-AEE2-421D-99E5-80D0E6CF30DD}" type="presOf" srcId="{1E570468-571E-4435-A96F-792333B3AFBE}" destId="{25B4A3C8-7C83-4E3F-A7CA-DDD417F64DC1}" srcOrd="0" destOrd="0" presId="urn:microsoft.com/office/officeart/2005/8/layout/cycle1"/>
    <dgm:cxn modelId="{864A9C05-EA07-4EE4-9FD8-D1AA23EC91BD}" type="presOf" srcId="{507BC99A-9E8A-4296-A4AE-E1D8D1DEF4D6}" destId="{7145B3CF-22C5-4DDB-8CD3-7101EEEED671}" srcOrd="0" destOrd="0" presId="urn:microsoft.com/office/officeart/2005/8/layout/cycle1"/>
    <dgm:cxn modelId="{2079704A-3FD4-4EF0-AC74-53C65513BF2D}" type="presOf" srcId="{59531EC8-4D95-492E-8BAC-AC274E8B4E7A}" destId="{7F5A6574-E4DA-42D9-ABB0-A3030BBFCA9B}" srcOrd="0" destOrd="0" presId="urn:microsoft.com/office/officeart/2005/8/layout/cycle1"/>
    <dgm:cxn modelId="{CCAEFD65-1CA9-445D-A65D-60E08AA106CE}" srcId="{6BB8D05B-CD48-4FBA-95A1-62A8BAC93F9C}" destId="{B60551B3-F508-4922-8BF5-12289D93D6F6}" srcOrd="3" destOrd="0" parTransId="{F4B9CA3A-C6F5-43F7-987F-3EC347AD0E18}" sibTransId="{024A57BF-2142-4860-8BD6-3199F5849EAF}"/>
    <dgm:cxn modelId="{F9630E19-07B0-4E2A-AFB9-F9E5F510B530}" srcId="{6BB8D05B-CD48-4FBA-95A1-62A8BAC93F9C}" destId="{042AE3B3-0A20-47FF-AEA0-9460E109CF4C}" srcOrd="5" destOrd="0" parTransId="{8CF866F9-757E-4E17-9B62-09EEBC94C994}" sibTransId="{CAB8A0CF-1308-4C00-B780-1F5E463ABF24}"/>
    <dgm:cxn modelId="{95800A88-BCFD-4962-BCC9-E3F5EF8B4F5A}" srcId="{6BB8D05B-CD48-4FBA-95A1-62A8BAC93F9C}" destId="{71ABA11D-90F0-4F3F-B127-9CF2624D7F16}" srcOrd="4" destOrd="0" parTransId="{8DE9172F-F51E-4D16-96D8-C5637CBC00A7}" sibTransId="{59531EC8-4D95-492E-8BAC-AC274E8B4E7A}"/>
    <dgm:cxn modelId="{AE03407F-9DD7-4E3E-8B8C-F252C476D928}" type="presOf" srcId="{50BFCD68-C109-42CD-9533-D790F0A5BC4E}" destId="{51970C2D-128C-4E3E-B78E-EB8587A58CC3}" srcOrd="0" destOrd="0" presId="urn:microsoft.com/office/officeart/2005/8/layout/cycle1"/>
    <dgm:cxn modelId="{8FFE070A-7573-462C-A5CA-D0C4E75C7EB2}" type="presOf" srcId="{398C5D23-E669-4262-804C-34A5866FFEBC}" destId="{5DBDCF0A-5CEE-4D72-A39C-4BC5155B6314}" srcOrd="0" destOrd="0" presId="urn:microsoft.com/office/officeart/2005/8/layout/cycle1"/>
    <dgm:cxn modelId="{850036B4-00F8-4A5F-B377-7F865C285A85}" type="presOf" srcId="{6BB8D05B-CD48-4FBA-95A1-62A8BAC93F9C}" destId="{D74918E6-E2AC-4306-8E22-7131EDFE419E}" srcOrd="0" destOrd="0" presId="urn:microsoft.com/office/officeart/2005/8/layout/cycle1"/>
    <dgm:cxn modelId="{281CEE70-A53D-4621-BC8C-2403F3B94A7C}" type="presParOf" srcId="{D74918E6-E2AC-4306-8E22-7131EDFE419E}" destId="{05346B40-A058-4AAF-ABB4-F10399D659F6}" srcOrd="0" destOrd="0" presId="urn:microsoft.com/office/officeart/2005/8/layout/cycle1"/>
    <dgm:cxn modelId="{5C72754C-5ACE-40A8-B37C-D01B10C63111}" type="presParOf" srcId="{D74918E6-E2AC-4306-8E22-7131EDFE419E}" destId="{E14F7156-69DA-46B3-BC06-264CD7327994}" srcOrd="1" destOrd="0" presId="urn:microsoft.com/office/officeart/2005/8/layout/cycle1"/>
    <dgm:cxn modelId="{69E99ECB-8A69-444F-83EF-21F718499506}" type="presParOf" srcId="{D74918E6-E2AC-4306-8E22-7131EDFE419E}" destId="{25B4A3C8-7C83-4E3F-A7CA-DDD417F64DC1}" srcOrd="2" destOrd="0" presId="urn:microsoft.com/office/officeart/2005/8/layout/cycle1"/>
    <dgm:cxn modelId="{F552277A-DD7C-44B3-9922-CEBB8F791098}" type="presParOf" srcId="{D74918E6-E2AC-4306-8E22-7131EDFE419E}" destId="{966ABDDD-EB7E-4712-968C-C807AFFD6F8B}" srcOrd="3" destOrd="0" presId="urn:microsoft.com/office/officeart/2005/8/layout/cycle1"/>
    <dgm:cxn modelId="{595941F0-C2E8-4D42-B6FC-10F2A52E6DBF}" type="presParOf" srcId="{D74918E6-E2AC-4306-8E22-7131EDFE419E}" destId="{E3C34126-E7BD-467D-B70D-5F78B0F45D9B}" srcOrd="4" destOrd="0" presId="urn:microsoft.com/office/officeart/2005/8/layout/cycle1"/>
    <dgm:cxn modelId="{41E7A358-A95D-4E36-9496-A66342EB5D2F}" type="presParOf" srcId="{D74918E6-E2AC-4306-8E22-7131EDFE419E}" destId="{51970C2D-128C-4E3E-B78E-EB8587A58CC3}" srcOrd="5" destOrd="0" presId="urn:microsoft.com/office/officeart/2005/8/layout/cycle1"/>
    <dgm:cxn modelId="{D4369E9A-9C9E-4F54-B5A4-3912E7F08D8D}" type="presParOf" srcId="{D74918E6-E2AC-4306-8E22-7131EDFE419E}" destId="{C6F05EE8-96BB-404E-B909-A7B6AA63180C}" srcOrd="6" destOrd="0" presId="urn:microsoft.com/office/officeart/2005/8/layout/cycle1"/>
    <dgm:cxn modelId="{CD753D54-738F-42BB-9494-728FE52AEF1E}" type="presParOf" srcId="{D74918E6-E2AC-4306-8E22-7131EDFE419E}" destId="{5DBDCF0A-5CEE-4D72-A39C-4BC5155B6314}" srcOrd="7" destOrd="0" presId="urn:microsoft.com/office/officeart/2005/8/layout/cycle1"/>
    <dgm:cxn modelId="{94AF3BB7-4A46-4084-8D71-573699E7C829}" type="presParOf" srcId="{D74918E6-E2AC-4306-8E22-7131EDFE419E}" destId="{7145B3CF-22C5-4DDB-8CD3-7101EEEED671}" srcOrd="8" destOrd="0" presId="urn:microsoft.com/office/officeart/2005/8/layout/cycle1"/>
    <dgm:cxn modelId="{6271D3B1-75A9-4AD2-94FF-CADC5049C8F5}" type="presParOf" srcId="{D74918E6-E2AC-4306-8E22-7131EDFE419E}" destId="{E5C51891-8AC7-42B9-89B9-BBBFA7201A63}" srcOrd="9" destOrd="0" presId="urn:microsoft.com/office/officeart/2005/8/layout/cycle1"/>
    <dgm:cxn modelId="{69C2638E-E39E-40F7-AEB7-207B796FAECE}" type="presParOf" srcId="{D74918E6-E2AC-4306-8E22-7131EDFE419E}" destId="{71B83143-A962-4C57-9E45-CBB9D0C6B40B}" srcOrd="10" destOrd="0" presId="urn:microsoft.com/office/officeart/2005/8/layout/cycle1"/>
    <dgm:cxn modelId="{E8B4C929-84EA-46B0-AD9F-6860A8CB8D5A}" type="presParOf" srcId="{D74918E6-E2AC-4306-8E22-7131EDFE419E}" destId="{03DEC4D6-BD42-4969-B888-BC86E3ADFE31}" srcOrd="11" destOrd="0" presId="urn:microsoft.com/office/officeart/2005/8/layout/cycle1"/>
    <dgm:cxn modelId="{0BF2FF90-2216-4AC8-B964-DD3D1DF0F932}" type="presParOf" srcId="{D74918E6-E2AC-4306-8E22-7131EDFE419E}" destId="{83277AC4-9503-4374-AEFC-5A4D1C9787DC}" srcOrd="12" destOrd="0" presId="urn:microsoft.com/office/officeart/2005/8/layout/cycle1"/>
    <dgm:cxn modelId="{71FDA510-DE54-498E-AA99-3F6736637F42}" type="presParOf" srcId="{D74918E6-E2AC-4306-8E22-7131EDFE419E}" destId="{23355CA0-20ED-46CD-9D71-2B91E0E2974B}" srcOrd="13" destOrd="0" presId="urn:microsoft.com/office/officeart/2005/8/layout/cycle1"/>
    <dgm:cxn modelId="{067471B9-9158-4245-BC48-048ECEE31117}" type="presParOf" srcId="{D74918E6-E2AC-4306-8E22-7131EDFE419E}" destId="{7F5A6574-E4DA-42D9-ABB0-A3030BBFCA9B}" srcOrd="14" destOrd="0" presId="urn:microsoft.com/office/officeart/2005/8/layout/cycle1"/>
    <dgm:cxn modelId="{9A3F8942-13DD-4EC2-95D3-486EA010420C}" type="presParOf" srcId="{D74918E6-E2AC-4306-8E22-7131EDFE419E}" destId="{96E7237C-BA31-4955-ABE4-02601A25D2F6}" srcOrd="15" destOrd="0" presId="urn:microsoft.com/office/officeart/2005/8/layout/cycle1"/>
    <dgm:cxn modelId="{760AA4CE-C445-4DD3-963F-8AFB3152135C}" type="presParOf" srcId="{D74918E6-E2AC-4306-8E22-7131EDFE419E}" destId="{F7BFD91F-CEAF-4882-AC50-A91F9B6C34A5}" srcOrd="16" destOrd="0" presId="urn:microsoft.com/office/officeart/2005/8/layout/cycle1"/>
    <dgm:cxn modelId="{ED131CFE-78F5-4E65-8061-E784127FB397}" type="presParOf" srcId="{D74918E6-E2AC-4306-8E22-7131EDFE419E}" destId="{25F3CB93-0E45-49B9-8E03-92EBFEF20E7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F7156-69DA-46B3-BC06-264CD7327994}">
      <dsp:nvSpPr>
        <dsp:cNvPr id="0" name=""/>
        <dsp:cNvSpPr/>
      </dsp:nvSpPr>
      <dsp:spPr>
        <a:xfrm>
          <a:off x="5127322" y="15182"/>
          <a:ext cx="1637358" cy="126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itter" panose="00000500000000000000"/>
            </a:rPr>
            <a:t>2.Submit documents (myMemphis)</a:t>
          </a:r>
          <a:endParaRPr lang="en-US" sz="1800" kern="1200" dirty="0">
            <a:latin typeface="Bitter" panose="00000500000000000000"/>
          </a:endParaRPr>
        </a:p>
      </dsp:txBody>
      <dsp:txXfrm>
        <a:off x="5127322" y="15182"/>
        <a:ext cx="1637358" cy="1261748"/>
      </dsp:txXfrm>
    </dsp:sp>
    <dsp:sp modelId="{25B4A3C8-7C83-4E3F-A7CA-DDD417F64DC1}">
      <dsp:nvSpPr>
        <dsp:cNvPr id="0" name=""/>
        <dsp:cNvSpPr/>
      </dsp:nvSpPr>
      <dsp:spPr>
        <a:xfrm>
          <a:off x="1453178" y="2036"/>
          <a:ext cx="6168126" cy="6168126"/>
        </a:xfrm>
        <a:prstGeom prst="circularArrow">
          <a:avLst>
            <a:gd name="adj1" fmla="val 3989"/>
            <a:gd name="adj2" fmla="val 250224"/>
            <a:gd name="adj3" fmla="val 20573444"/>
            <a:gd name="adj4" fmla="val 19203021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34126-E7BD-467D-B70D-5F78B0F45D9B}">
      <dsp:nvSpPr>
        <dsp:cNvPr id="0" name=""/>
        <dsp:cNvSpPr/>
      </dsp:nvSpPr>
      <dsp:spPr>
        <a:xfrm>
          <a:off x="6324334" y="2455225"/>
          <a:ext cx="2060852" cy="126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itter" panose="00000500000000000000"/>
            </a:rPr>
            <a:t>3.Aid processed for two semesters</a:t>
          </a:r>
          <a:endParaRPr lang="en-US" sz="1800" kern="1200" dirty="0">
            <a:latin typeface="Bitter" panose="00000500000000000000"/>
          </a:endParaRPr>
        </a:p>
      </dsp:txBody>
      <dsp:txXfrm>
        <a:off x="6324334" y="2455225"/>
        <a:ext cx="2060852" cy="1261748"/>
      </dsp:txXfrm>
    </dsp:sp>
    <dsp:sp modelId="{51970C2D-128C-4E3E-B78E-EB8587A58CC3}">
      <dsp:nvSpPr>
        <dsp:cNvPr id="0" name=""/>
        <dsp:cNvSpPr/>
      </dsp:nvSpPr>
      <dsp:spPr>
        <a:xfrm>
          <a:off x="1387103" y="457550"/>
          <a:ext cx="6168126" cy="6168126"/>
        </a:xfrm>
        <a:prstGeom prst="circularArrow">
          <a:avLst>
            <a:gd name="adj1" fmla="val 3989"/>
            <a:gd name="adj2" fmla="val 250224"/>
            <a:gd name="adj3" fmla="val 1472647"/>
            <a:gd name="adj4" fmla="val 214101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DCF0A-5CEE-4D72-A39C-4BC5155B6314}">
      <dsp:nvSpPr>
        <dsp:cNvPr id="0" name=""/>
        <dsp:cNvSpPr/>
      </dsp:nvSpPr>
      <dsp:spPr>
        <a:xfrm>
          <a:off x="5331417" y="4895279"/>
          <a:ext cx="1934765" cy="126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itter" panose="00000500000000000000"/>
            </a:rPr>
            <a:t>4.Accept award via myMemphis</a:t>
          </a:r>
          <a:endParaRPr lang="en-US" sz="1800" kern="1200" dirty="0">
            <a:latin typeface="Bitter" panose="00000500000000000000"/>
          </a:endParaRPr>
        </a:p>
      </dsp:txBody>
      <dsp:txXfrm>
        <a:off x="5331417" y="4895279"/>
        <a:ext cx="1934765" cy="1261748"/>
      </dsp:txXfrm>
    </dsp:sp>
    <dsp:sp modelId="{7145B3CF-22C5-4DDB-8CD3-7101EEEED671}">
      <dsp:nvSpPr>
        <dsp:cNvPr id="0" name=""/>
        <dsp:cNvSpPr/>
      </dsp:nvSpPr>
      <dsp:spPr>
        <a:xfrm>
          <a:off x="1780157" y="126320"/>
          <a:ext cx="6168126" cy="6168126"/>
        </a:xfrm>
        <a:prstGeom prst="circularArrow">
          <a:avLst>
            <a:gd name="adj1" fmla="val 3989"/>
            <a:gd name="adj2" fmla="val 250224"/>
            <a:gd name="adj3" fmla="val 6222835"/>
            <a:gd name="adj4" fmla="val 4827314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83143-A962-4C57-9E45-CBB9D0C6B40B}">
      <dsp:nvSpPr>
        <dsp:cNvPr id="0" name=""/>
        <dsp:cNvSpPr/>
      </dsp:nvSpPr>
      <dsp:spPr>
        <a:xfrm>
          <a:off x="2103875" y="4895262"/>
          <a:ext cx="1895096" cy="126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itter" panose="00000500000000000000"/>
            </a:rPr>
            <a:t>5.FA sends money to Bursar</a:t>
          </a:r>
          <a:endParaRPr lang="en-US" sz="1800" kern="1200" dirty="0">
            <a:latin typeface="Bitter" panose="00000500000000000000"/>
          </a:endParaRPr>
        </a:p>
      </dsp:txBody>
      <dsp:txXfrm>
        <a:off x="2103875" y="4895262"/>
        <a:ext cx="1895096" cy="1261748"/>
      </dsp:txXfrm>
    </dsp:sp>
    <dsp:sp modelId="{03DEC4D6-BD42-4969-B888-BC86E3ADFE31}">
      <dsp:nvSpPr>
        <dsp:cNvPr id="0" name=""/>
        <dsp:cNvSpPr/>
      </dsp:nvSpPr>
      <dsp:spPr>
        <a:xfrm>
          <a:off x="1471584" y="88319"/>
          <a:ext cx="6168126" cy="6168126"/>
        </a:xfrm>
        <a:prstGeom prst="circularArrow">
          <a:avLst>
            <a:gd name="adj1" fmla="val 3989"/>
            <a:gd name="adj2" fmla="val 250224"/>
            <a:gd name="adj3" fmla="val 9881093"/>
            <a:gd name="adj4" fmla="val 8538168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55CA0-20ED-46CD-9D71-2B91E0E2974B}">
      <dsp:nvSpPr>
        <dsp:cNvPr id="0" name=""/>
        <dsp:cNvSpPr/>
      </dsp:nvSpPr>
      <dsp:spPr>
        <a:xfrm>
          <a:off x="681695" y="2455225"/>
          <a:ext cx="2076056" cy="126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itter" panose="00000500000000000000"/>
            </a:rPr>
            <a:t>6.Either pay balance by </a:t>
          </a:r>
          <a:r>
            <a:rPr lang="en-US" sz="1800" b="1" u="sng" kern="1200" dirty="0" smtClean="0">
              <a:solidFill>
                <a:srgbClr val="FF0000"/>
              </a:solidFill>
              <a:latin typeface="Bitter" panose="00000500000000000000"/>
            </a:rPr>
            <a:t>August 24</a:t>
          </a:r>
          <a:r>
            <a:rPr lang="en-US" sz="1800" b="1" u="sng" kern="1200" baseline="30000" dirty="0" smtClean="0">
              <a:solidFill>
                <a:srgbClr val="FF0000"/>
              </a:solidFill>
              <a:latin typeface="Bitter" panose="00000500000000000000"/>
            </a:rPr>
            <a:t>th</a:t>
          </a:r>
          <a:r>
            <a:rPr lang="en-US" sz="1800" b="1" u="none" kern="1200" baseline="30000" dirty="0" smtClean="0">
              <a:solidFill>
                <a:srgbClr val="FF0000"/>
              </a:solidFill>
              <a:latin typeface="Bitter" panose="00000500000000000000"/>
            </a:rPr>
            <a:t> </a:t>
          </a:r>
          <a:r>
            <a:rPr lang="en-US" sz="1800" u="none" kern="1200" dirty="0" smtClean="0">
              <a:latin typeface="Bitter" panose="00000500000000000000"/>
            </a:rPr>
            <a:t>or</a:t>
          </a:r>
          <a:r>
            <a:rPr lang="en-US" sz="1800" kern="1200" dirty="0" smtClean="0">
              <a:latin typeface="Bitter" panose="00000500000000000000"/>
            </a:rPr>
            <a:t> receive eRefund</a:t>
          </a:r>
          <a:endParaRPr lang="en-US" sz="1800" kern="1200" dirty="0">
            <a:latin typeface="Bitter" panose="00000500000000000000"/>
          </a:endParaRPr>
        </a:p>
      </dsp:txBody>
      <dsp:txXfrm>
        <a:off x="681695" y="2455225"/>
        <a:ext cx="2076056" cy="1261748"/>
      </dsp:txXfrm>
    </dsp:sp>
    <dsp:sp modelId="{7F5A6574-E4DA-42D9-ABB0-A3030BBFCA9B}">
      <dsp:nvSpPr>
        <dsp:cNvPr id="0" name=""/>
        <dsp:cNvSpPr/>
      </dsp:nvSpPr>
      <dsp:spPr>
        <a:xfrm>
          <a:off x="1452142" y="6533"/>
          <a:ext cx="6168126" cy="6168126"/>
        </a:xfrm>
        <a:prstGeom prst="circularArrow">
          <a:avLst>
            <a:gd name="adj1" fmla="val 3989"/>
            <a:gd name="adj2" fmla="val 250224"/>
            <a:gd name="adj3" fmla="val 13110003"/>
            <a:gd name="adj4" fmla="val 11581962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FD91F-CEAF-4882-AC50-A91F9B6C34A5}">
      <dsp:nvSpPr>
        <dsp:cNvPr id="0" name=""/>
        <dsp:cNvSpPr/>
      </dsp:nvSpPr>
      <dsp:spPr>
        <a:xfrm>
          <a:off x="2464584" y="37206"/>
          <a:ext cx="1261748" cy="126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itter" panose="00000500000000000000"/>
            </a:rPr>
            <a:t>1.FAFSA</a:t>
          </a:r>
          <a:endParaRPr lang="en-US" sz="1800" kern="1200" dirty="0">
            <a:latin typeface="Bitter" panose="00000500000000000000"/>
          </a:endParaRPr>
        </a:p>
      </dsp:txBody>
      <dsp:txXfrm>
        <a:off x="2464584" y="37206"/>
        <a:ext cx="1261748" cy="1261748"/>
      </dsp:txXfrm>
    </dsp:sp>
    <dsp:sp modelId="{25F3CB93-0E45-49B9-8E03-92EBFEF20E73}">
      <dsp:nvSpPr>
        <dsp:cNvPr id="0" name=""/>
        <dsp:cNvSpPr/>
      </dsp:nvSpPr>
      <dsp:spPr>
        <a:xfrm>
          <a:off x="1457808" y="3024"/>
          <a:ext cx="6168126" cy="6168126"/>
        </a:xfrm>
        <a:prstGeom prst="circularArrow">
          <a:avLst>
            <a:gd name="adj1" fmla="val 3989"/>
            <a:gd name="adj2" fmla="val 250224"/>
            <a:gd name="adj3" fmla="val 16669346"/>
            <a:gd name="adj4" fmla="val 15190488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89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fld id="{B02EC892-4DFE-4B77-9F51-E404A4C24078}" type="datetime1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289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/>
            </a:lvl1pPr>
          </a:lstStyle>
          <a:p>
            <a:pPr>
              <a:defRPr/>
            </a:pPr>
            <a:r>
              <a:rPr lang="en-US" dirty="0"/>
              <a:t>Office of Financial Planning 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9038"/>
            <a:ext cx="30289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fld id="{8804B566-9979-419F-BA05-6D4541F38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0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2138"/>
            <a:ext cx="5121275" cy="41735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89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fld id="{41389912-27F8-4A8D-9784-CCF66D7F4717}" type="datetime1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289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9038"/>
            <a:ext cx="30289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8" tIns="46704" rIns="93408" bIns="46704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/>
            </a:lvl1pPr>
          </a:lstStyle>
          <a:p>
            <a:pPr>
              <a:defRPr/>
            </a:pPr>
            <a:fld id="{360A8728-DF82-4FF5-99D0-CC44EC1E1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707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389912-27F8-4A8D-9784-CCF66D7F4717}" type="datetime1">
              <a:rPr lang="en-US" smtClean="0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0A8728-DF82-4FF5-99D0-CC44EC1E1C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3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389912-27F8-4A8D-9784-CCF66D7F4717}" type="datetime1">
              <a:rPr lang="en-US" smtClean="0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0A8728-DF82-4FF5-99D0-CC44EC1E1C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6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389912-27F8-4A8D-9784-CCF66D7F4717}" type="datetime1">
              <a:rPr lang="en-US" smtClean="0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0A8728-DF82-4FF5-99D0-CC44EC1E1C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389912-27F8-4A8D-9784-CCF66D7F4717}" type="datetime1">
              <a:rPr lang="en-US" smtClean="0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0A8728-DF82-4FF5-99D0-CC44EC1E1C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389912-27F8-4A8D-9784-CCF66D7F4717}" type="datetime1">
              <a:rPr lang="en-US" smtClean="0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0A8728-DF82-4FF5-99D0-CC44EC1E1C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8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2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8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295401"/>
            <a:ext cx="15748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ooter_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eader_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18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718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09494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596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7912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994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994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326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1691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984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27751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31653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65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69409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191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762000"/>
            <a:ext cx="3048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0"/>
            <a:ext cx="8940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1284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6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1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3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3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4C53AC-A7D0-4E45-A234-101BFA8E3C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5/15/2018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946CFBA-0707-354A-8FC0-12A0138D87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6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aw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295401"/>
            <a:ext cx="15748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0"/>
            <a:ext cx="1219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52600"/>
            <a:ext cx="1219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9" descr="footer_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 descr="header_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0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mphis.edu/bursa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loans.gov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phis.edu/financialaid" TargetMode="External"/><Relationship Id="rId2" Type="http://schemas.openxmlformats.org/officeDocument/2006/relationships/hyperlink" Target="mailto:financialaid@memphis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emphis.edu/scholarships/" TargetMode="External"/><Relationship Id="rId4" Type="http://schemas.openxmlformats.org/officeDocument/2006/relationships/hyperlink" Target="mailto:scholarships@memphi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said.ed.gov/" TargetMode="External"/><Relationship Id="rId5" Type="http://schemas.openxmlformats.org/officeDocument/2006/relationships/hyperlink" Target="http://www.fafsa.gov/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70645.17-UOM-New-Brand-PowerPoint-Template-Title-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69764" y="2133601"/>
            <a:ext cx="6631236" cy="1924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Bitter" panose="00000500000000000000" pitchFamily="50" charset="0"/>
                <a:ea typeface="Microsoft JhengHei" pitchFamily="34" charset="-120"/>
                <a:cs typeface="Calibri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Bitter" panose="00000500000000000000" pitchFamily="50" charset="0"/>
                <a:ea typeface="Microsoft JhengHei" pitchFamily="34" charset="-120"/>
                <a:cs typeface="Calibri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Bitter" panose="00000500000000000000" pitchFamily="50" charset="0"/>
                <a:ea typeface="Microsoft JhengHei" pitchFamily="34" charset="-120"/>
                <a:cs typeface="Calibri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Bitter" panose="00000500000000000000" pitchFamily="50" charset="0"/>
                <a:ea typeface="Microsoft JhengHei" pitchFamily="34" charset="-120"/>
                <a:cs typeface="Calibri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Bitter" panose="00000500000000000000"/>
                <a:ea typeface="Microsoft JhengHei" pitchFamily="34" charset="-120"/>
                <a:cs typeface="Calibri" pitchFamily="34" charset="0"/>
              </a:rPr>
              <a:t>New Student Orientation</a:t>
            </a:r>
            <a:r>
              <a:rPr lang="en-US" sz="2800" dirty="0">
                <a:solidFill>
                  <a:prstClr val="black"/>
                </a:solidFill>
                <a:latin typeface="Bitter" panose="0000050000000000000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Bitter" panose="00000500000000000000"/>
              </a:rPr>
            </a:br>
            <a:r>
              <a:rPr lang="en-US" sz="2800" dirty="0">
                <a:solidFill>
                  <a:prstClr val="black"/>
                </a:solidFill>
                <a:latin typeface="Bitter" panose="00000500000000000000"/>
                <a:ea typeface="Microsoft JhengHei" pitchFamily="34" charset="-120"/>
                <a:cs typeface="Calibri" pitchFamily="34" charset="0"/>
              </a:rPr>
              <a:t>Student Financial Aid &amp; Scholarships </a:t>
            </a:r>
            <a:r>
              <a:rPr lang="en-US" sz="2800" dirty="0">
                <a:solidFill>
                  <a:prstClr val="black"/>
                </a:solidFill>
                <a:latin typeface="Bitter" panose="00000500000000000000" pitchFamily="50" charset="0"/>
                <a:ea typeface="Microsoft JhengHei" pitchFamily="34" charset="-120"/>
                <a:cs typeface="Calibri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Bitter" panose="00000500000000000000" pitchFamily="50" charset="0"/>
                <a:ea typeface="Microsoft JhengHei" pitchFamily="34" charset="-120"/>
                <a:cs typeface="Calibri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Bitter" panose="00000500000000000000" pitchFamily="50" charset="0"/>
                <a:ea typeface="Microsoft JhengHei" pitchFamily="34" charset="-120"/>
                <a:cs typeface="Calibri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Bitter" panose="00000500000000000000" pitchFamily="50" charset="0"/>
                <a:ea typeface="Microsoft JhengHei" pitchFamily="34" charset="-120"/>
                <a:cs typeface="Calibri" pitchFamily="34" charset="0"/>
              </a:rPr>
            </a:br>
            <a:endParaRPr lang="en-US" sz="2800" dirty="0">
              <a:solidFill>
                <a:prstClr val="black"/>
              </a:solidFill>
              <a:latin typeface="Bitter" panose="00000500000000000000" pitchFamily="50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65494" y="4191000"/>
            <a:ext cx="459770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en-US" sz="1600" b="1" dirty="0">
              <a:solidFill>
                <a:prstClr val="black">
                  <a:tint val="75000"/>
                </a:prstClr>
              </a:solidFill>
              <a:cs typeface="Calibri" pitchFamily="34" charset="0"/>
            </a:endParaRPr>
          </a:p>
          <a:p>
            <a:pPr algn="l" fontAlgn="auto">
              <a:spcAft>
                <a:spcPts val="0"/>
              </a:spcAft>
            </a:pPr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24000" y="508478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Bitter" panose="00000500000000000000"/>
              </a:rPr>
              <a:t>Look for Outside Scholarships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1981200" y="1697515"/>
            <a:ext cx="8229600" cy="4428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latin typeface="Bitter" panose="00000500000000000000"/>
              </a:rPr>
              <a:t>Include name and UID number on the Memo OR in the attached information with the check</a:t>
            </a:r>
          </a:p>
          <a:p>
            <a:pPr>
              <a:defRPr/>
            </a:pPr>
            <a:r>
              <a:rPr lang="en-US" sz="1800" dirty="0">
                <a:latin typeface="Bitter" panose="00000500000000000000"/>
              </a:rPr>
              <a:t>Make a copy for your record</a:t>
            </a:r>
          </a:p>
          <a:p>
            <a:pPr>
              <a:defRPr/>
            </a:pPr>
            <a:r>
              <a:rPr lang="en-US" sz="1800" dirty="0">
                <a:latin typeface="Bitter" panose="00000500000000000000"/>
              </a:rPr>
              <a:t>Be sure to use the correct address</a:t>
            </a:r>
          </a:p>
          <a:p>
            <a:pPr>
              <a:defRPr/>
            </a:pPr>
            <a:endParaRPr lang="en-US" sz="1800" dirty="0">
              <a:latin typeface="Bitter" panose="00000500000000000000"/>
            </a:endParaRPr>
          </a:p>
          <a:p>
            <a:pPr marL="0" indent="0" algn="ctr">
              <a:buNone/>
              <a:defRPr/>
            </a:pPr>
            <a:r>
              <a:rPr lang="en-US" sz="1800" b="1" dirty="0">
                <a:latin typeface="Bitter" panose="00000500000000000000"/>
              </a:rPr>
              <a:t>The University of Memphis</a:t>
            </a:r>
            <a:r>
              <a:rPr lang="en-US" sz="1800" dirty="0">
                <a:latin typeface="Bitter" panose="00000500000000000000"/>
              </a:rPr>
              <a:t/>
            </a:r>
            <a:br>
              <a:rPr lang="en-US" sz="1800" dirty="0">
                <a:latin typeface="Bitter" panose="00000500000000000000"/>
              </a:rPr>
            </a:br>
            <a:r>
              <a:rPr lang="en-US" sz="1800" b="1" dirty="0">
                <a:latin typeface="Bitter" panose="00000500000000000000"/>
              </a:rPr>
              <a:t>P.O. Box 1000, Dept. 313</a:t>
            </a:r>
            <a:r>
              <a:rPr lang="en-US" sz="1800" dirty="0">
                <a:latin typeface="Bitter" panose="00000500000000000000"/>
              </a:rPr>
              <a:t/>
            </a:r>
            <a:br>
              <a:rPr lang="en-US" sz="1800" dirty="0">
                <a:latin typeface="Bitter" panose="00000500000000000000"/>
              </a:rPr>
            </a:br>
            <a:r>
              <a:rPr lang="en-US" sz="1800" b="1" dirty="0">
                <a:latin typeface="Bitter" panose="00000500000000000000"/>
              </a:rPr>
              <a:t>Memphis, TN 38148-0313</a:t>
            </a:r>
          </a:p>
          <a:p>
            <a:pPr marL="0" indent="0" algn="ctr">
              <a:buNone/>
              <a:defRPr/>
            </a:pPr>
            <a:endParaRPr lang="en-US" sz="1800" dirty="0">
              <a:latin typeface="Bitter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797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0" y="419318"/>
            <a:ext cx="9144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latin typeface="Bitter" panose="00000500000000000000"/>
                <a:cs typeface="Calibri" pitchFamily="34" charset="0"/>
              </a:rPr>
              <a:t>Accessing Your Financial Aid Information</a:t>
            </a:r>
            <a:endParaRPr lang="en-US" sz="2800" dirty="0">
              <a:latin typeface="Bitter" panose="00000500000000000000"/>
              <a:cs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1" y="2041793"/>
            <a:ext cx="4343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Bitter" panose="00000500000000000000"/>
                <a:cs typeface="Calibri" pitchFamily="34" charset="0"/>
              </a:rPr>
              <a:t>Financial Aid Requirements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Bitter" panose="00000500000000000000"/>
                <a:cs typeface="Calibri" pitchFamily="34" charset="0"/>
              </a:rPr>
              <a:t>Red Flag</a:t>
            </a:r>
            <a:r>
              <a:rPr lang="en-US" sz="1600" b="1" dirty="0">
                <a:solidFill>
                  <a:prstClr val="black"/>
                </a:solidFill>
                <a:latin typeface="Bitter" panose="0000050000000000000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Bitter" panose="00000500000000000000"/>
                <a:cs typeface="Calibri" pitchFamily="34" charset="0"/>
              </a:rPr>
              <a:t>–outstanding/incomplete item</a:t>
            </a:r>
            <a:endParaRPr lang="en-US" sz="1600" dirty="0">
              <a:solidFill>
                <a:prstClr val="black"/>
              </a:solidFill>
              <a:latin typeface="Bitter" panose="00000500000000000000"/>
              <a:cs typeface="Calibri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Bitter" panose="00000500000000000000"/>
              <a:cs typeface="Calibri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CC00"/>
                </a:solidFill>
                <a:latin typeface="Bitter" panose="00000500000000000000"/>
                <a:cs typeface="Calibri" pitchFamily="34" charset="0"/>
              </a:rPr>
              <a:t>Green check mark</a:t>
            </a:r>
            <a:r>
              <a:rPr lang="en-US" sz="1600" dirty="0">
                <a:solidFill>
                  <a:srgbClr val="000000"/>
                </a:solidFill>
                <a:latin typeface="Bitter" panose="00000500000000000000"/>
                <a:cs typeface="Calibri" pitchFamily="34" charset="0"/>
              </a:rPr>
              <a:t> – item received/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Bitter" panose="00000500000000000000"/>
                <a:cs typeface="Calibri" pitchFamily="34" charset="0"/>
              </a:rPr>
              <a:t>completed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Bitter" panose="00000500000000000000"/>
              <a:cs typeface="Calibri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Bitter" panose="00000500000000000000"/>
                <a:cs typeface="Calibri" pitchFamily="34" charset="0"/>
              </a:rPr>
              <a:t>Financial Aid Awards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0000"/>
              </a:solidFill>
              <a:latin typeface="Bitter" panose="00000500000000000000"/>
              <a:cs typeface="Calibri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Bitter" panose="00000500000000000000"/>
                <a:cs typeface="Calibri" pitchFamily="34" charset="0"/>
              </a:rPr>
              <a:t>Click Financial Aid Awards Link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447800"/>
            <a:ext cx="4800599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4191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Bitter" panose="00000500000000000000" pitchFamily="50" charset="0"/>
                <a:cs typeface="Calibri" pitchFamily="34" charset="0"/>
              </a:rPr>
              <a:t>Accessing Your Financial Aid Information </a:t>
            </a:r>
            <a:endParaRPr lang="en-US" altLang="en-US" sz="2800" dirty="0">
              <a:solidFill>
                <a:prstClr val="black"/>
              </a:solidFill>
              <a:latin typeface="Bitter" panose="000005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60358"/>
            <a:ext cx="9144000" cy="37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44196" y="40045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Bitter" panose="00000500000000000000" pitchFamily="50" charset="0"/>
                <a:cs typeface="Calibri" pitchFamily="34" charset="0"/>
              </a:rPr>
              <a:t>Accessing Your Financial Aid Information </a:t>
            </a:r>
            <a:endParaRPr lang="en-US" altLang="en-US" sz="2800" dirty="0">
              <a:solidFill>
                <a:prstClr val="black"/>
              </a:solidFill>
              <a:latin typeface="Bitter" panose="00000500000000000000" pitchFamily="50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" t="36641" r="1814" b="7636"/>
          <a:stretch/>
        </p:blipFill>
        <p:spPr bwMode="auto">
          <a:xfrm>
            <a:off x="2001396" y="1441364"/>
            <a:ext cx="8229600" cy="358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1" y="4480510"/>
            <a:ext cx="152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Bitter" panose="00000500000000000000" pitchFamily="50" charset="0"/>
                <a:cs typeface="Calibri" pitchFamily="34" charset="0"/>
              </a:rPr>
              <a:t>Select the Terms and Conditions tab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8960" y="1688935"/>
            <a:ext cx="3297237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38650"/>
            <a:ext cx="9144000" cy="47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3999" y="3810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latin typeface="Bitter" panose="00000500000000000000" pitchFamily="50" charset="0"/>
                <a:cs typeface="Calibri" pitchFamily="34" charset="0"/>
              </a:rPr>
              <a:t>Reviewing the Financial Aid</a:t>
            </a:r>
            <a:endParaRPr lang="en-US" altLang="en-US" sz="3200" dirty="0">
              <a:solidFill>
                <a:prstClr val="black"/>
              </a:solidFill>
              <a:latin typeface="Bitter" panose="00000500000000000000" pitchFamily="5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3999" y="1662496"/>
            <a:ext cx="8895204" cy="3813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7" y="1213513"/>
            <a:ext cx="8895205" cy="46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0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0" dirty="0">
                <a:latin typeface="Bitter" panose="00000500000000000000"/>
                <a:cs typeface="Calibri" pitchFamily="34" charset="0"/>
              </a:rPr>
              <a:t>Accessing </a:t>
            </a:r>
            <a:r>
              <a:rPr lang="en-US" sz="3200" dirty="0" smtClean="0">
                <a:latin typeface="Bitter" panose="00000500000000000000"/>
                <a:cs typeface="Calibri" pitchFamily="34" charset="0"/>
              </a:rPr>
              <a:t>Status and Award </a:t>
            </a:r>
            <a:r>
              <a:rPr lang="en-US" sz="3200" b="0" dirty="0" smtClean="0">
                <a:latin typeface="Bitter" panose="00000500000000000000"/>
                <a:cs typeface="Calibri" pitchFamily="34" charset="0"/>
              </a:rPr>
              <a:t>Information</a:t>
            </a:r>
            <a:endParaRPr lang="en-US" sz="3200" b="0" dirty="0">
              <a:latin typeface="Bitter" panose="0000050000000000000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174"/>
            <a:ext cx="10515600" cy="491778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Click on </a:t>
            </a:r>
            <a:r>
              <a:rPr lang="en-US" b="1" kern="1400" dirty="0">
                <a:solidFill>
                  <a:srgbClr val="000000"/>
                </a:solidFill>
                <a:latin typeface="Bitter" panose="00000500000000000000"/>
              </a:rPr>
              <a:t>Account$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and check for any missing documents under </a:t>
            </a:r>
            <a:r>
              <a:rPr lang="en-US" b="1" kern="1400" dirty="0">
                <a:solidFill>
                  <a:srgbClr val="000000"/>
                </a:solidFill>
                <a:latin typeface="Bitter" panose="00000500000000000000"/>
              </a:rPr>
              <a:t>Financial Aid </a:t>
            </a:r>
            <a:r>
              <a:rPr lang="en-US" b="1" kern="1400" dirty="0" smtClean="0">
                <a:solidFill>
                  <a:srgbClr val="000000"/>
                </a:solidFill>
                <a:latin typeface="Bitter" panose="00000500000000000000"/>
              </a:rPr>
              <a:t>Requirements </a:t>
            </a: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(red flags).</a:t>
            </a:r>
            <a:endParaRPr lang="en-US" kern="1400" dirty="0">
              <a:solidFill>
                <a:srgbClr val="000000"/>
              </a:solidFill>
              <a:latin typeface="Bitter" panose="00000500000000000000"/>
            </a:endParaRP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Submit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any missing documents to the Student Financial Aid Office.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For awards,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scroll down and click on the </a:t>
            </a:r>
            <a:r>
              <a:rPr lang="en-US" b="1" kern="1400" dirty="0">
                <a:solidFill>
                  <a:srgbClr val="000000"/>
                </a:solidFill>
                <a:latin typeface="Bitter" panose="00000500000000000000"/>
              </a:rPr>
              <a:t>Financial Aid Awards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link.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Select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the </a:t>
            </a:r>
            <a:r>
              <a:rPr lang="en-US" b="1" kern="1400" dirty="0">
                <a:solidFill>
                  <a:srgbClr val="000000"/>
                </a:solidFill>
                <a:latin typeface="Bitter" panose="00000500000000000000"/>
              </a:rPr>
              <a:t>Aid Year </a:t>
            </a:r>
            <a:r>
              <a:rPr lang="en-US" b="1" kern="1400" dirty="0" smtClean="0">
                <a:solidFill>
                  <a:srgbClr val="000000"/>
                </a:solidFill>
                <a:latin typeface="Bitter" panose="00000500000000000000"/>
              </a:rPr>
              <a:t>2018—2019</a:t>
            </a: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,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then </a:t>
            </a:r>
            <a:r>
              <a:rPr lang="en-US" b="1" kern="1400" dirty="0">
                <a:solidFill>
                  <a:srgbClr val="000000"/>
                </a:solidFill>
                <a:latin typeface="Bitter" panose="00000500000000000000"/>
              </a:rPr>
              <a:t>Submit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.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Click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on the </a:t>
            </a:r>
            <a:r>
              <a:rPr lang="en-US" b="1" kern="1400" dirty="0">
                <a:solidFill>
                  <a:srgbClr val="000000"/>
                </a:solidFill>
                <a:latin typeface="Bitter" panose="00000500000000000000"/>
              </a:rPr>
              <a:t>Terms &amp; Conditions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tab.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Scroll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down to ‘Accept’ the </a:t>
            </a:r>
            <a:r>
              <a:rPr lang="en-US" b="1" kern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anose="00000500000000000000"/>
              </a:rPr>
              <a:t>Terms &amp; Conditions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.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Click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on the </a:t>
            </a:r>
            <a:r>
              <a:rPr lang="en-US" b="1" kern="1400" dirty="0">
                <a:solidFill>
                  <a:srgbClr val="000000"/>
                </a:solidFill>
                <a:latin typeface="Bitter" panose="00000500000000000000"/>
              </a:rPr>
              <a:t>Accept Award Offer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tab and review your awards on-line.	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Accept/accept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partial/decline using the drop down box, then </a:t>
            </a:r>
            <a:r>
              <a:rPr lang="en-US" b="1" kern="1400" dirty="0">
                <a:solidFill>
                  <a:srgbClr val="000000"/>
                </a:solidFill>
                <a:latin typeface="Bitter" panose="00000500000000000000"/>
              </a:rPr>
              <a:t>Submit </a:t>
            </a:r>
            <a:r>
              <a:rPr lang="en-US" b="1" kern="1400" dirty="0" smtClean="0">
                <a:solidFill>
                  <a:srgbClr val="000000"/>
                </a:solidFill>
                <a:latin typeface="Bitter" panose="00000500000000000000"/>
              </a:rPr>
              <a:t>Decision</a:t>
            </a: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.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Continuously 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check </a:t>
            </a:r>
            <a:r>
              <a:rPr lang="en-US" kern="1400" dirty="0" err="1">
                <a:solidFill>
                  <a:srgbClr val="000000"/>
                </a:solidFill>
                <a:latin typeface="Bitter" panose="00000500000000000000"/>
              </a:rPr>
              <a:t>myMemphis</a:t>
            </a:r>
            <a:r>
              <a:rPr lang="en-US" kern="1400" dirty="0">
                <a:solidFill>
                  <a:srgbClr val="000000"/>
                </a:solidFill>
                <a:latin typeface="Bitter" panose="00000500000000000000"/>
              </a:rPr>
              <a:t> for additional requirements and/or </a:t>
            </a:r>
            <a:r>
              <a:rPr lang="en-US" kern="1400" dirty="0" smtClean="0">
                <a:solidFill>
                  <a:srgbClr val="000000"/>
                </a:solidFill>
                <a:latin typeface="Bitter" panose="00000500000000000000"/>
              </a:rPr>
              <a:t>updates.</a:t>
            </a:r>
            <a:endParaRPr lang="en-US" kern="1400" dirty="0">
              <a:solidFill>
                <a:srgbClr val="000000"/>
              </a:solidFill>
              <a:latin typeface="Bitter" panose="0000050000000000000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latin typeface="Bitter" panose="00000500000000000000"/>
              </a:rPr>
              <a:t>Budget Example </a:t>
            </a:r>
            <a:r>
              <a:rPr lang="en-US" altLang="en-US" dirty="0" smtClean="0">
                <a:solidFill>
                  <a:prstClr val="black"/>
                </a:solidFill>
                <a:latin typeface="Bitter" panose="00000500000000000000"/>
              </a:rPr>
              <a:t>#1 </a:t>
            </a:r>
            <a:r>
              <a:rPr lang="en-US" altLang="en-US" dirty="0">
                <a:solidFill>
                  <a:prstClr val="black"/>
                </a:solidFill>
                <a:latin typeface="Bitter" panose="00000500000000000000"/>
              </a:rPr>
              <a:t/>
            </a:r>
            <a:br>
              <a:rPr lang="en-US" altLang="en-US" dirty="0">
                <a:solidFill>
                  <a:prstClr val="black"/>
                </a:solidFill>
                <a:latin typeface="Bitter" panose="00000500000000000000"/>
              </a:rPr>
            </a:br>
            <a:r>
              <a:rPr lang="en-US" altLang="en-US" sz="2200" b="1" u="sng" dirty="0">
                <a:solidFill>
                  <a:prstClr val="black"/>
                </a:solidFill>
                <a:latin typeface="Bitter" panose="00000500000000000000"/>
              </a:rPr>
              <a:t>Semester Estimate</a:t>
            </a:r>
            <a:r>
              <a:rPr lang="en-US" altLang="en-US" b="1" u="sng" dirty="0">
                <a:solidFill>
                  <a:prstClr val="black"/>
                </a:solidFill>
                <a:latin typeface="Bitter" panose="00000500000000000000"/>
              </a:rPr>
              <a:t/>
            </a:r>
            <a:br>
              <a:rPr lang="en-US" altLang="en-US" b="1" u="sng" dirty="0">
                <a:solidFill>
                  <a:prstClr val="black"/>
                </a:solidFill>
                <a:latin typeface="Bitter" panose="00000500000000000000"/>
              </a:rPr>
            </a:br>
            <a:r>
              <a:rPr lang="en-US" altLang="en-US" sz="1800" dirty="0">
                <a:solidFill>
                  <a:prstClr val="black"/>
                </a:solidFill>
                <a:latin typeface="Bitter" panose="00000500000000000000"/>
              </a:rPr>
              <a:t>(based on 15 credit hours)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0018063"/>
              </p:ext>
            </p:extLst>
          </p:nvPr>
        </p:nvGraphicFramePr>
        <p:xfrm>
          <a:off x="838200" y="1867624"/>
          <a:ext cx="5181600" cy="1902592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2613243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244945805"/>
                    </a:ext>
                  </a:extLst>
                </a:gridCol>
              </a:tblGrid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Expenses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63311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Bitter" panose="00000500000000000000"/>
                        </a:rPr>
                        <a:t>In-State Tuition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$4,850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29866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Dining Dollars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  300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43922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Total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$5,150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5512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9806655"/>
              </p:ext>
            </p:extLst>
          </p:nvPr>
        </p:nvGraphicFramePr>
        <p:xfrm>
          <a:off x="6172200" y="1882864"/>
          <a:ext cx="5181600" cy="237824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4725690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769185932"/>
                    </a:ext>
                  </a:extLst>
                </a:gridCol>
              </a:tblGrid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Awards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92870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Provost </a:t>
                      </a:r>
                      <a:r>
                        <a:rPr lang="en-US" dirty="0" err="1" smtClean="0">
                          <a:latin typeface="Bitter" panose="00000500000000000000"/>
                        </a:rPr>
                        <a:t>Schlp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$2,000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80016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Outside </a:t>
                      </a:r>
                      <a:r>
                        <a:rPr lang="en-US" dirty="0" err="1" smtClean="0">
                          <a:latin typeface="Bitter" panose="00000500000000000000"/>
                        </a:rPr>
                        <a:t>Schlp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$1,000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49887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HOPE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$1,750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36685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Total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$4,750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9457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3340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Balance Owed: ($400)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79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Bitter" panose="00000500000000000000"/>
              </a:rPr>
              <a:t>Budget Example </a:t>
            </a:r>
            <a:r>
              <a:rPr lang="en-US" altLang="en-US" dirty="0" smtClean="0">
                <a:latin typeface="Bitter" panose="00000500000000000000"/>
              </a:rPr>
              <a:t>#2 </a:t>
            </a:r>
            <a:br>
              <a:rPr lang="en-US" altLang="en-US" dirty="0" smtClean="0">
                <a:latin typeface="Bitter" panose="00000500000000000000"/>
              </a:rPr>
            </a:br>
            <a:r>
              <a:rPr lang="en-US" altLang="en-US" sz="2200" b="1" u="sng" dirty="0" smtClean="0">
                <a:latin typeface="Bitter" panose="00000500000000000000"/>
              </a:rPr>
              <a:t>Semester </a:t>
            </a:r>
            <a:r>
              <a:rPr lang="en-US" altLang="en-US" sz="2200" b="1" u="sng" dirty="0">
                <a:latin typeface="Bitter" panose="00000500000000000000"/>
              </a:rPr>
              <a:t>Estimate</a:t>
            </a:r>
            <a:r>
              <a:rPr lang="en-US" altLang="en-US" b="1" u="sng" dirty="0">
                <a:latin typeface="Bitter" panose="00000500000000000000"/>
              </a:rPr>
              <a:t/>
            </a:r>
            <a:br>
              <a:rPr lang="en-US" altLang="en-US" b="1" u="sng" dirty="0">
                <a:latin typeface="Bitter" panose="00000500000000000000"/>
              </a:rPr>
            </a:br>
            <a:r>
              <a:rPr lang="en-US" altLang="en-US" sz="1800" dirty="0" smtClean="0">
                <a:latin typeface="Bitter" panose="00000500000000000000"/>
              </a:rPr>
              <a:t>(</a:t>
            </a:r>
            <a:r>
              <a:rPr lang="en-US" altLang="en-US" sz="1800" dirty="0">
                <a:latin typeface="Bitter" panose="00000500000000000000"/>
              </a:rPr>
              <a:t>based on 15 credit hours)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011722"/>
              </p:ext>
            </p:extLst>
          </p:nvPr>
        </p:nvGraphicFramePr>
        <p:xfrm>
          <a:off x="838200" y="1950109"/>
          <a:ext cx="5181600" cy="237824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63895386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978648854"/>
                    </a:ext>
                  </a:extLst>
                </a:gridCol>
              </a:tblGrid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Expenses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271859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In-State Tuition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$4,850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574435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Dining Dollars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  300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523632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LLC/</a:t>
                      </a:r>
                      <a:r>
                        <a:rPr lang="en-US" dirty="0" err="1" smtClean="0">
                          <a:latin typeface="Bitter" panose="00000500000000000000"/>
                        </a:rPr>
                        <a:t>Wkly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7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$3,990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27907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Total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$9,140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636572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2182786"/>
              </p:ext>
            </p:extLst>
          </p:nvPr>
        </p:nvGraphicFramePr>
        <p:xfrm>
          <a:off x="6172200" y="1965349"/>
          <a:ext cx="5181600" cy="285388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64807592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64213609"/>
                    </a:ext>
                  </a:extLst>
                </a:gridCol>
              </a:tblGrid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Awards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774488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Dean’s </a:t>
                      </a:r>
                      <a:r>
                        <a:rPr lang="en-US" dirty="0" err="1" smtClean="0">
                          <a:latin typeface="Bitter" panose="00000500000000000000"/>
                        </a:rPr>
                        <a:t>Schlp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$1,500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515338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PELL Grant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$3,048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441040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HOPE w/Aspire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$2,500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5141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TSAC Grant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$1,000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0562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Total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$8,048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322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5553841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Balance Owed: ($1,092)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59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01316"/>
            <a:ext cx="10515600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latin typeface="Bitter" panose="00000500000000000000"/>
              </a:rPr>
              <a:t>Budget Example </a:t>
            </a:r>
            <a:r>
              <a:rPr lang="en-US" altLang="en-US" dirty="0" smtClean="0">
                <a:solidFill>
                  <a:prstClr val="black"/>
                </a:solidFill>
                <a:latin typeface="Bitter" panose="00000500000000000000"/>
              </a:rPr>
              <a:t>#3 </a:t>
            </a:r>
            <a:r>
              <a:rPr lang="en-US" altLang="en-US" dirty="0">
                <a:solidFill>
                  <a:prstClr val="black"/>
                </a:solidFill>
                <a:latin typeface="Bitter" panose="00000500000000000000"/>
              </a:rPr>
              <a:t/>
            </a:r>
            <a:br>
              <a:rPr lang="en-US" altLang="en-US" dirty="0">
                <a:solidFill>
                  <a:prstClr val="black"/>
                </a:solidFill>
                <a:latin typeface="Bitter" panose="00000500000000000000"/>
              </a:rPr>
            </a:br>
            <a:r>
              <a:rPr lang="en-US" altLang="en-US" sz="2200" b="1" u="sng" dirty="0">
                <a:solidFill>
                  <a:prstClr val="black"/>
                </a:solidFill>
                <a:latin typeface="Bitter" panose="00000500000000000000"/>
              </a:rPr>
              <a:t>Semester Estimate</a:t>
            </a:r>
            <a:r>
              <a:rPr lang="en-US" altLang="en-US" b="1" u="sng" dirty="0">
                <a:solidFill>
                  <a:prstClr val="black"/>
                </a:solidFill>
                <a:latin typeface="Bitter" panose="00000500000000000000"/>
              </a:rPr>
              <a:t/>
            </a:r>
            <a:br>
              <a:rPr lang="en-US" altLang="en-US" b="1" u="sng" dirty="0">
                <a:solidFill>
                  <a:prstClr val="black"/>
                </a:solidFill>
                <a:latin typeface="Bitter" panose="00000500000000000000"/>
              </a:rPr>
            </a:br>
            <a:r>
              <a:rPr lang="en-US" altLang="en-US" sz="1800" dirty="0">
                <a:solidFill>
                  <a:prstClr val="black"/>
                </a:solidFill>
                <a:latin typeface="Bitter" panose="00000500000000000000"/>
              </a:rPr>
              <a:t>(based on 15 credit hours)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9496522"/>
              </p:ext>
            </p:extLst>
          </p:nvPr>
        </p:nvGraphicFramePr>
        <p:xfrm>
          <a:off x="838200" y="1676400"/>
          <a:ext cx="5181600" cy="2580676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1634677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97936264"/>
                    </a:ext>
                  </a:extLst>
                </a:gridCol>
              </a:tblGrid>
              <a:tr h="4851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Expenses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243892"/>
                  </a:ext>
                </a:extLst>
              </a:tr>
              <a:tr h="48514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itter" panose="00000500000000000000"/>
                        </a:rPr>
                        <a:t>250R</a:t>
                      </a:r>
                      <a:r>
                        <a:rPr lang="en-US" dirty="0" smtClean="0">
                          <a:latin typeface="Bitter" panose="00000500000000000000"/>
                        </a:rPr>
                        <a:t> Tuition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$7,850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627133"/>
                  </a:ext>
                </a:extLst>
              </a:tr>
              <a:tr h="4851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Dining Dollars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 300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89934"/>
                  </a:ext>
                </a:extLst>
              </a:tr>
              <a:tr h="4851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Centennial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Place/</a:t>
                      </a:r>
                      <a:r>
                        <a:rPr lang="en-US" baseline="0" dirty="0" err="1" smtClean="0">
                          <a:latin typeface="Bitter" panose="00000500000000000000"/>
                        </a:rPr>
                        <a:t>Wkly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7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$4,070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68476"/>
                  </a:ext>
                </a:extLst>
              </a:tr>
              <a:tr h="4851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Total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$12,220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97183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6352780"/>
              </p:ext>
            </p:extLst>
          </p:nvPr>
        </p:nvGraphicFramePr>
        <p:xfrm>
          <a:off x="6126480" y="1709928"/>
          <a:ext cx="5181600" cy="291088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91070118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189130111"/>
                    </a:ext>
                  </a:extLst>
                </a:gridCol>
              </a:tblGrid>
              <a:tr h="4851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Awards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23502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Provost </a:t>
                      </a:r>
                      <a:r>
                        <a:rPr lang="en-US" dirty="0" err="1" smtClean="0">
                          <a:latin typeface="Bitter" panose="00000500000000000000"/>
                        </a:rPr>
                        <a:t>Schlp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$2,000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009203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Department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</a:t>
                      </a:r>
                      <a:r>
                        <a:rPr lang="en-US" dirty="0" err="1" smtClean="0">
                          <a:latin typeface="Bitter" panose="00000500000000000000"/>
                        </a:rPr>
                        <a:t>Schlp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      $ 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</a:t>
                      </a:r>
                      <a:r>
                        <a:rPr lang="en-US" dirty="0" smtClean="0">
                          <a:latin typeface="Bitter" panose="00000500000000000000"/>
                        </a:rPr>
                        <a:t>500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93794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PELL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Grant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$3,048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98876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Loans (maximum)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$2,750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08269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Total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$8,298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31417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53216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Balance Owed: ($3,922)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16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9373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latin typeface="Bitter" panose="00000500000000000000"/>
              </a:rPr>
              <a:t>Budget Example </a:t>
            </a:r>
            <a:r>
              <a:rPr lang="en-US" altLang="en-US" dirty="0" smtClean="0">
                <a:solidFill>
                  <a:prstClr val="black"/>
                </a:solidFill>
                <a:latin typeface="Bitter" panose="00000500000000000000"/>
              </a:rPr>
              <a:t>#4 </a:t>
            </a:r>
            <a:r>
              <a:rPr lang="en-US" altLang="en-US" sz="6000" dirty="0">
                <a:solidFill>
                  <a:prstClr val="black"/>
                </a:solidFill>
                <a:latin typeface="Bitter" panose="00000500000000000000"/>
              </a:rPr>
              <a:t/>
            </a:r>
            <a:br>
              <a:rPr lang="en-US" altLang="en-US" sz="6000" dirty="0">
                <a:solidFill>
                  <a:prstClr val="black"/>
                </a:solidFill>
                <a:latin typeface="Bitter" panose="00000500000000000000"/>
              </a:rPr>
            </a:br>
            <a:r>
              <a:rPr lang="en-US" altLang="en-US" sz="2200" b="1" u="sng" dirty="0" smtClean="0">
                <a:solidFill>
                  <a:prstClr val="black"/>
                </a:solidFill>
                <a:latin typeface="Bitter" panose="00000500000000000000"/>
              </a:rPr>
              <a:t>Semester </a:t>
            </a:r>
            <a:r>
              <a:rPr lang="en-US" altLang="en-US" sz="2200" b="1" u="sng" dirty="0">
                <a:solidFill>
                  <a:prstClr val="black"/>
                </a:solidFill>
                <a:latin typeface="Bitter" panose="00000500000000000000"/>
              </a:rPr>
              <a:t>Estimate</a:t>
            </a:r>
            <a:r>
              <a:rPr lang="en-US" altLang="en-US" b="1" u="sng" dirty="0">
                <a:solidFill>
                  <a:prstClr val="black"/>
                </a:solidFill>
                <a:latin typeface="Bitter" panose="00000500000000000000"/>
              </a:rPr>
              <a:t/>
            </a:r>
            <a:br>
              <a:rPr lang="en-US" altLang="en-US" b="1" u="sng" dirty="0">
                <a:solidFill>
                  <a:prstClr val="black"/>
                </a:solidFill>
                <a:latin typeface="Bitter" panose="00000500000000000000"/>
              </a:rPr>
            </a:br>
            <a:r>
              <a:rPr lang="en-US" altLang="en-US" sz="1800" dirty="0">
                <a:solidFill>
                  <a:prstClr val="black"/>
                </a:solidFill>
                <a:latin typeface="Bitter" panose="00000500000000000000"/>
              </a:rPr>
              <a:t>(based on 15 credit hours)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0658233"/>
              </p:ext>
            </p:extLst>
          </p:nvPr>
        </p:nvGraphicFramePr>
        <p:xfrm>
          <a:off x="838200" y="1899384"/>
          <a:ext cx="5181600" cy="270710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2613243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244945805"/>
                    </a:ext>
                  </a:extLst>
                </a:gridCol>
              </a:tblGrid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Expenses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63311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Out-of-State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Tuition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$10,706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29866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Dining Dollars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   300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43922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Centennial Place/</a:t>
                      </a:r>
                      <a:r>
                        <a:rPr lang="en-US" dirty="0" err="1" smtClean="0">
                          <a:latin typeface="Bitter" panose="00000500000000000000"/>
                        </a:rPr>
                        <a:t>Wkly</a:t>
                      </a:r>
                      <a:r>
                        <a:rPr lang="en-US" dirty="0" smtClean="0">
                          <a:latin typeface="Bitter" panose="00000500000000000000"/>
                        </a:rPr>
                        <a:t> 7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</a:t>
                      </a:r>
                      <a:r>
                        <a:rPr lang="en-US" baseline="0" dirty="0" smtClean="0">
                          <a:latin typeface="Bitter" panose="00000500000000000000"/>
                        </a:rPr>
                        <a:t> 4,070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48664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Total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$15,076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5512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4582749"/>
              </p:ext>
            </p:extLst>
          </p:nvPr>
        </p:nvGraphicFramePr>
        <p:xfrm>
          <a:off x="6086856" y="1899384"/>
          <a:ext cx="5105400" cy="3182752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47256903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769185932"/>
                    </a:ext>
                  </a:extLst>
                </a:gridCol>
              </a:tblGrid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Awards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92870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Bitter" panose="00000500000000000000"/>
                        </a:rPr>
                        <a:t>Presidential </a:t>
                      </a:r>
                      <a:r>
                        <a:rPr lang="en-US" baseline="0" dirty="0" err="1" smtClean="0">
                          <a:latin typeface="Bitter" panose="00000500000000000000"/>
                        </a:rPr>
                        <a:t>Schlp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$3,000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80016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Valedictorian </a:t>
                      </a:r>
                      <a:r>
                        <a:rPr lang="en-US" dirty="0" err="1" smtClean="0">
                          <a:latin typeface="Bitter" panose="00000500000000000000"/>
                        </a:rPr>
                        <a:t>Schlp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$1,000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18183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PELL Grant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$3,048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49887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Loans (maximum)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$2,750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289897"/>
                  </a:ext>
                </a:extLst>
              </a:tr>
              <a:tr h="4756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itter" panose="00000500000000000000"/>
                        </a:rPr>
                        <a:t>Total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Bitter" panose="00000500000000000000"/>
                        </a:rPr>
                        <a:t>$9,798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9457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056" y="5510784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Balance Owed: ($5,278)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18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203040"/>
              </p:ext>
            </p:extLst>
          </p:nvPr>
        </p:nvGraphicFramePr>
        <p:xfrm>
          <a:off x="1524000" y="0"/>
          <a:ext cx="9066882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0" y="2590800"/>
            <a:ext cx="2667000" cy="990600"/>
          </a:xfrm>
        </p:spPr>
        <p:txBody>
          <a:bodyPr/>
          <a:lstStyle/>
          <a:p>
            <a:pPr algn="ctr"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anose="00000500000000000000"/>
                <a:cs typeface="Calibri" pitchFamily="34" charset="0"/>
              </a:rPr>
              <a:t>The Financial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anose="00000500000000000000"/>
                <a:cs typeface="Calibri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anose="00000500000000000000"/>
                <a:cs typeface="Calibri" pitchFamily="34" charset="0"/>
              </a:rPr>
              <a:t>Aid Process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tter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99150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itter" panose="00000500000000000000"/>
              </a:rPr>
              <a:t>What if we don’t have enough?</a:t>
            </a:r>
            <a:endParaRPr lang="en-US" sz="4000" dirty="0">
              <a:latin typeface="Bitter" panose="000005000000000000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4046"/>
            <a:ext cx="10515600" cy="472291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Bitter" panose="00000500000000000000"/>
              </a:rPr>
              <a:t>Installment Payment Plan (IPP) through the Bursar’s Office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Bitter" panose="00000500000000000000"/>
                <a:hlinkClick r:id="rId4"/>
              </a:rPr>
              <a:t>www.memphis.edu/bursar</a:t>
            </a:r>
            <a:r>
              <a:rPr lang="en-US" dirty="0" smtClean="0">
                <a:latin typeface="Bitter" panose="00000500000000000000"/>
              </a:rPr>
              <a:t> </a:t>
            </a:r>
          </a:p>
          <a:p>
            <a:r>
              <a:rPr lang="en-US" sz="2400" dirty="0" smtClean="0">
                <a:latin typeface="Bitter" panose="00000500000000000000"/>
              </a:rPr>
              <a:t>Commute versus dorm?</a:t>
            </a:r>
          </a:p>
          <a:p>
            <a:r>
              <a:rPr lang="en-US" sz="2400" dirty="0" smtClean="0">
                <a:latin typeface="Bitter" panose="00000500000000000000"/>
              </a:rPr>
              <a:t>Where else can you cut?  Re-assess your expenses/work on a budget</a:t>
            </a:r>
          </a:p>
          <a:p>
            <a:r>
              <a:rPr lang="en-US" sz="2400" dirty="0" smtClean="0">
                <a:latin typeface="Bitter" panose="00000500000000000000"/>
              </a:rPr>
              <a:t>What other monies are coming in?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Bitter" panose="00000500000000000000"/>
              </a:rPr>
              <a:t>Tuition </a:t>
            </a:r>
            <a:r>
              <a:rPr lang="en-US" dirty="0">
                <a:latin typeface="Bitter" panose="00000500000000000000"/>
              </a:rPr>
              <a:t>discounts (State of TN employee, TN teacher, Veterans benefits, etc</a:t>
            </a:r>
            <a:r>
              <a:rPr lang="en-US" dirty="0" smtClean="0">
                <a:latin typeface="Bitter" panose="00000500000000000000"/>
              </a:rPr>
              <a:t>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Bitter" panose="00000500000000000000"/>
              </a:rPr>
              <a:t>Parent’s </a:t>
            </a:r>
            <a:r>
              <a:rPr lang="en-US" dirty="0" smtClean="0">
                <a:latin typeface="Bitter" panose="00000500000000000000"/>
              </a:rPr>
              <a:t>employer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Bitter" panose="00000500000000000000"/>
              </a:rPr>
              <a:t>Community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Bitter" panose="00000500000000000000"/>
              </a:rPr>
              <a:t>House of Worship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itter" panose="00000500000000000000"/>
              </a:rPr>
              <a:t>Other Tidbits</a:t>
            </a:r>
            <a:endParaRPr lang="en-US" dirty="0">
              <a:latin typeface="Bitter" panose="000005000000000000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19331"/>
            <a:ext cx="10515600" cy="5157632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latin typeface="Bitter" panose="00000500000000000000"/>
              </a:rPr>
              <a:t>First time borrowers of loans must visit </a:t>
            </a:r>
            <a:r>
              <a:rPr lang="en-US" sz="2600" dirty="0" smtClean="0">
                <a:latin typeface="Bitter" panose="00000500000000000000"/>
                <a:hlinkClick r:id="rId4"/>
              </a:rPr>
              <a:t>https://studentloans.gov</a:t>
            </a:r>
            <a:r>
              <a:rPr lang="en-US" sz="2600" dirty="0" smtClean="0">
                <a:latin typeface="Bitter" panose="00000500000000000000"/>
              </a:rPr>
              <a:t> and complete: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Bitter" panose="00000500000000000000"/>
              </a:rPr>
              <a:t>Entrance Counseling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Bitter" panose="00000500000000000000"/>
              </a:rPr>
              <a:t>Master Promissory Note</a:t>
            </a:r>
          </a:p>
          <a:p>
            <a:r>
              <a:rPr lang="en-US" sz="2600" dirty="0" smtClean="0">
                <a:latin typeface="Bitter" panose="00000500000000000000"/>
              </a:rPr>
              <a:t>Parent applying for PLUS must complete their own MPN</a:t>
            </a:r>
          </a:p>
          <a:p>
            <a:r>
              <a:rPr lang="en-US" sz="2600" dirty="0">
                <a:latin typeface="Bitter" panose="00000500000000000000"/>
              </a:rPr>
              <a:t>Summer is an optional semester; </a:t>
            </a:r>
            <a:r>
              <a:rPr lang="en-US" sz="2600" dirty="0" smtClean="0">
                <a:latin typeface="Bitter" panose="00000500000000000000"/>
              </a:rPr>
              <a:t>Not all programs are summer eligible; Financial Aid Office will communicate with you in spring semester regarding your options</a:t>
            </a:r>
          </a:p>
          <a:p>
            <a:r>
              <a:rPr lang="en-US" sz="2600" dirty="0" smtClean="0">
                <a:latin typeface="Bitter" panose="00000500000000000000"/>
              </a:rPr>
              <a:t>Program of Study</a:t>
            </a:r>
            <a:endParaRPr lang="en-US" sz="2600" dirty="0">
              <a:latin typeface="Bitter" panose="00000500000000000000"/>
            </a:endParaRPr>
          </a:p>
          <a:p>
            <a:r>
              <a:rPr lang="en-US" sz="2600" dirty="0" smtClean="0">
                <a:latin typeface="Bitter" panose="00000500000000000000"/>
              </a:rPr>
              <a:t>Student must maintain Satisfactory Academic Progress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Bitter" panose="00000500000000000000"/>
              </a:rPr>
              <a:t>2.0 cumulative GPA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Bitter" panose="00000500000000000000"/>
              </a:rPr>
              <a:t>Complete 67% of attempted </a:t>
            </a:r>
            <a:r>
              <a:rPr lang="en-US" sz="2600" dirty="0" smtClean="0">
                <a:latin typeface="Bitter" panose="00000500000000000000"/>
              </a:rPr>
              <a:t>hours</a:t>
            </a:r>
          </a:p>
          <a:p>
            <a:r>
              <a:rPr lang="en-US" sz="2600" dirty="0" smtClean="0">
                <a:latin typeface="Bitter" panose="00000500000000000000"/>
              </a:rPr>
              <a:t>Federal </a:t>
            </a:r>
            <a:r>
              <a:rPr lang="en-US" sz="2600" dirty="0" smtClean="0">
                <a:latin typeface="Bitter" panose="00000500000000000000"/>
              </a:rPr>
              <a:t>Work Study award is </a:t>
            </a:r>
            <a:r>
              <a:rPr lang="en-US" sz="2600" i="1" dirty="0" smtClean="0">
                <a:latin typeface="Bitter" panose="00000500000000000000"/>
              </a:rPr>
              <a:t>earned</a:t>
            </a:r>
            <a:r>
              <a:rPr lang="en-US" sz="2600" dirty="0" smtClean="0">
                <a:latin typeface="Bitter" panose="00000500000000000000"/>
              </a:rPr>
              <a:t> by a student as they work an on campus job</a:t>
            </a:r>
          </a:p>
          <a:p>
            <a:r>
              <a:rPr lang="en-US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anose="00000500000000000000"/>
              </a:rPr>
              <a:t>Complete withdrawal has serious repercussions</a:t>
            </a:r>
          </a:p>
          <a:p>
            <a:endParaRPr lang="en-US" sz="2600" dirty="0" smtClean="0">
              <a:latin typeface="Bitter" panose="0000050000000000000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tter" panose="00000500000000000000"/>
                <a:cs typeface="Calibri" pitchFamily="34" charset="0"/>
              </a:rPr>
              <a:t>Contact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19800" y="3567868"/>
            <a:ext cx="5562601" cy="2604331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en-US" sz="2000" b="1" dirty="0">
                <a:latin typeface="Bitter" panose="02000000000000000000" pitchFamily="50" charset="0"/>
                <a:cs typeface="Calibri" pitchFamily="34" charset="0"/>
              </a:rPr>
              <a:t>Financial Aid Office</a:t>
            </a:r>
          </a:p>
          <a:p>
            <a:pPr algn="r">
              <a:lnSpc>
                <a:spcPct val="90000"/>
              </a:lnSpc>
              <a:buNone/>
            </a:pP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103 Wilder Tower</a:t>
            </a:r>
          </a:p>
          <a:p>
            <a:pPr algn="r">
              <a:lnSpc>
                <a:spcPct val="90000"/>
              </a:lnSpc>
              <a:buNone/>
            </a:pPr>
            <a:r>
              <a:rPr lang="en-US" sz="2000" dirty="0" err="1" smtClean="0">
                <a:latin typeface="Bitter" panose="02000000000000000000" pitchFamily="50" charset="0"/>
                <a:cs typeface="Calibri" pitchFamily="34" charset="0"/>
              </a:rPr>
              <a:t>Ph</a:t>
            </a:r>
            <a:r>
              <a:rPr lang="en-US" sz="2000" dirty="0" smtClean="0">
                <a:latin typeface="Bitter" panose="02000000000000000000" pitchFamily="50" charset="0"/>
                <a:cs typeface="Calibri" pitchFamily="34" charset="0"/>
              </a:rPr>
              <a:t>:(</a:t>
            </a: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901) 678-4825</a:t>
            </a:r>
          </a:p>
          <a:p>
            <a:pPr algn="r">
              <a:lnSpc>
                <a:spcPct val="90000"/>
              </a:lnSpc>
              <a:buNone/>
            </a:pP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Fax</a:t>
            </a:r>
            <a:r>
              <a:rPr lang="en-US" sz="2000" dirty="0" smtClean="0">
                <a:latin typeface="Bitter" panose="02000000000000000000" pitchFamily="50" charset="0"/>
                <a:cs typeface="Calibri" pitchFamily="34" charset="0"/>
              </a:rPr>
              <a:t>:(</a:t>
            </a: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901) 678-3590</a:t>
            </a:r>
          </a:p>
          <a:p>
            <a:pPr algn="r">
              <a:lnSpc>
                <a:spcPct val="90000"/>
              </a:lnSpc>
              <a:buNone/>
            </a:pP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Email: </a:t>
            </a:r>
            <a:r>
              <a:rPr lang="en-US" sz="2000" dirty="0">
                <a:latin typeface="Bitter" panose="02000000000000000000" pitchFamily="50" charset="0"/>
                <a:cs typeface="Calibri" pitchFamily="34" charset="0"/>
                <a:hlinkClick r:id="rId2"/>
              </a:rPr>
              <a:t>financialaid@memphis.edu</a:t>
            </a:r>
            <a:endParaRPr lang="en-US" sz="2000" dirty="0">
              <a:latin typeface="Bitter" panose="02000000000000000000" pitchFamily="50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    </a:t>
            </a:r>
            <a:r>
              <a:rPr lang="en-US" sz="2000" dirty="0" smtClean="0">
                <a:latin typeface="Bitter" panose="02000000000000000000" pitchFamily="50" charset="0"/>
                <a:cs typeface="Calibri" pitchFamily="34" charset="0"/>
              </a:rPr>
              <a:t>Web</a:t>
            </a: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: </a:t>
            </a:r>
            <a:r>
              <a:rPr lang="en-US" sz="2000" dirty="0">
                <a:latin typeface="Bitter" panose="02000000000000000000" pitchFamily="50" charset="0"/>
                <a:cs typeface="Calibri" pitchFamily="34" charset="0"/>
                <a:hlinkClick r:id="rId3"/>
              </a:rPr>
              <a:t>memphis.edu/</a:t>
            </a:r>
            <a:r>
              <a:rPr lang="en-US" sz="2000" dirty="0" err="1">
                <a:latin typeface="Bitter" panose="02000000000000000000" pitchFamily="50" charset="0"/>
                <a:cs typeface="Calibri" pitchFamily="34" charset="0"/>
                <a:hlinkClick r:id="rId3"/>
              </a:rPr>
              <a:t>financialaid</a:t>
            </a:r>
            <a:r>
              <a:rPr lang="en-US" sz="2100" dirty="0">
                <a:latin typeface="Bitter" panose="02000000000000000000" pitchFamily="50" charset="0"/>
                <a:cs typeface="Calibri" pitchFamily="34" charset="0"/>
              </a:rPr>
              <a:t> </a:t>
            </a:r>
            <a:endParaRPr lang="en-US" sz="2100" dirty="0"/>
          </a:p>
          <a:p>
            <a:pPr algn="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3567868"/>
            <a:ext cx="5181600" cy="26043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b="1" dirty="0">
                <a:latin typeface="Bitter" panose="02000000000000000000" pitchFamily="50" charset="0"/>
                <a:cs typeface="Calibri" pitchFamily="34" charset="0"/>
              </a:rPr>
              <a:t>Scholarship Office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201 Wilder Tower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err="1" smtClean="0">
                <a:latin typeface="Bitter" panose="02000000000000000000" pitchFamily="50" charset="0"/>
                <a:cs typeface="Calibri" pitchFamily="34" charset="0"/>
              </a:rPr>
              <a:t>Ph</a:t>
            </a:r>
            <a:r>
              <a:rPr lang="en-US" sz="2000" dirty="0" smtClean="0">
                <a:latin typeface="Bitter" panose="02000000000000000000" pitchFamily="50" charset="0"/>
                <a:cs typeface="Calibri" pitchFamily="34" charset="0"/>
              </a:rPr>
              <a:t>: </a:t>
            </a: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(901) 678-3213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Fax: (901) 678-5621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Bitter" panose="02000000000000000000" pitchFamily="50" charset="0"/>
                <a:cs typeface="Calibri" pitchFamily="34" charset="0"/>
              </a:rPr>
              <a:t>Email: </a:t>
            </a:r>
            <a:r>
              <a:rPr lang="en-US" sz="2000" dirty="0" smtClean="0">
                <a:latin typeface="Bitter" panose="02000000000000000000" pitchFamily="50" charset="0"/>
                <a:cs typeface="Calibri" pitchFamily="34" charset="0"/>
                <a:hlinkClick r:id="rId4"/>
              </a:rPr>
              <a:t>scholarships@memphis.edu</a:t>
            </a:r>
            <a:r>
              <a:rPr lang="en-US" sz="2000" dirty="0" smtClean="0">
                <a:latin typeface="Bitter" panose="02000000000000000000" pitchFamily="50" charset="0"/>
                <a:cs typeface="Calibri" pitchFamily="34" charset="0"/>
              </a:rPr>
              <a:t> </a:t>
            </a:r>
            <a:endParaRPr lang="en-US" sz="2000" dirty="0">
              <a:latin typeface="Bitter" panose="02000000000000000000" pitchFamily="50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latin typeface="Bitter" panose="02000000000000000000" pitchFamily="50" charset="0"/>
                <a:cs typeface="Calibri" pitchFamily="34" charset="0"/>
              </a:rPr>
              <a:t>Web: </a:t>
            </a:r>
            <a:r>
              <a:rPr lang="en-US" sz="2000" dirty="0">
                <a:latin typeface="Bitter" panose="02000000000000000000" pitchFamily="50" charset="0"/>
                <a:cs typeface="Calibri" pitchFamily="34" charset="0"/>
                <a:hlinkClick r:id="rId5"/>
              </a:rPr>
              <a:t>memphis.edu/scholarships</a:t>
            </a:r>
            <a:endParaRPr lang="en-US" sz="2000" dirty="0">
              <a:latin typeface="Bitter" panose="02000000000000000000" pitchFamily="50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04077"/>
            <a:ext cx="105156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20"/>
              </a:spcBef>
              <a:tabLst>
                <a:tab pos="0" algn="l"/>
              </a:tabLst>
            </a:pPr>
            <a:r>
              <a:rPr lang="en-US" sz="2000" b="1" dirty="0" smtClean="0">
                <a:latin typeface="Bitter" pitchFamily="50" charset="0"/>
              </a:rPr>
              <a:t>Matthew Rhodes</a:t>
            </a:r>
            <a:endParaRPr lang="en-US" sz="2000" b="1" dirty="0">
              <a:latin typeface="Bitter" pitchFamily="50" charset="0"/>
            </a:endParaRPr>
          </a:p>
          <a:p>
            <a:pPr algn="ctr">
              <a:spcBef>
                <a:spcPts val="320"/>
              </a:spcBef>
              <a:tabLst>
                <a:tab pos="0" algn="l"/>
              </a:tabLst>
            </a:pPr>
            <a:r>
              <a:rPr lang="en-US" sz="2000" b="1" dirty="0" smtClean="0">
                <a:latin typeface="Bitter" pitchFamily="50" charset="0"/>
              </a:rPr>
              <a:t>Financial Aid &amp; Scholarships Outreach Coordinator</a:t>
            </a:r>
            <a:endParaRPr lang="en-US" sz="2000" b="1" dirty="0">
              <a:latin typeface="Bitter" pitchFamily="50" charset="0"/>
            </a:endParaRPr>
          </a:p>
          <a:p>
            <a:pPr algn="ctr">
              <a:spcBef>
                <a:spcPts val="320"/>
              </a:spcBef>
              <a:tabLst>
                <a:tab pos="0" algn="l"/>
              </a:tabLst>
            </a:pPr>
            <a:r>
              <a:rPr lang="en-US" sz="2000" dirty="0" smtClean="0">
                <a:latin typeface="Bitter" pitchFamily="50" charset="0"/>
              </a:rPr>
              <a:t>Wilder Tower 201</a:t>
            </a:r>
            <a:endParaRPr lang="en-US" sz="2000" dirty="0">
              <a:latin typeface="Bitter" pitchFamily="50" charset="0"/>
            </a:endParaRPr>
          </a:p>
          <a:p>
            <a:pPr algn="ctr">
              <a:spcBef>
                <a:spcPts val="320"/>
              </a:spcBef>
              <a:tabLst>
                <a:tab pos="0" algn="l"/>
              </a:tabLst>
            </a:pPr>
            <a:r>
              <a:rPr lang="en-US" sz="2000" dirty="0" smtClean="0">
                <a:latin typeface="Bitter" pitchFamily="50" charset="0"/>
              </a:rPr>
              <a:t>Email</a:t>
            </a:r>
            <a:r>
              <a:rPr lang="en-US" sz="2000" dirty="0">
                <a:latin typeface="Bitter" pitchFamily="50" charset="0"/>
              </a:rPr>
              <a:t>: </a:t>
            </a:r>
            <a:r>
              <a:rPr lang="en-US" sz="2000" b="1" u="sng" dirty="0" smtClean="0">
                <a:solidFill>
                  <a:srgbClr val="0000FF"/>
                </a:solidFill>
                <a:latin typeface="Bitter" pitchFamily="50" charset="0"/>
              </a:rPr>
              <a:t>mdrhodes@memphis.edu</a:t>
            </a:r>
            <a:endParaRPr lang="en-US" sz="2000" b="1" u="sng" dirty="0">
              <a:solidFill>
                <a:srgbClr val="0000FF"/>
              </a:solidFill>
              <a:latin typeface="Bitte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7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Bitter" panose="00000500000000000000"/>
              </a:rPr>
              <a:t>F</a:t>
            </a:r>
            <a:r>
              <a:rPr lang="en-US" sz="2400" dirty="0">
                <a:latin typeface="Bitter" panose="00000500000000000000"/>
              </a:rPr>
              <a:t>ree </a:t>
            </a:r>
            <a:r>
              <a:rPr lang="en-US" sz="2400" b="1" dirty="0">
                <a:latin typeface="Bitter" panose="00000500000000000000"/>
              </a:rPr>
              <a:t>A</a:t>
            </a:r>
            <a:r>
              <a:rPr lang="en-US" sz="2400" dirty="0">
                <a:latin typeface="Bitter" panose="00000500000000000000"/>
              </a:rPr>
              <a:t>pplication for </a:t>
            </a:r>
            <a:r>
              <a:rPr lang="en-US" sz="2400" b="1" dirty="0">
                <a:latin typeface="Bitter" panose="00000500000000000000"/>
              </a:rPr>
              <a:t>F</a:t>
            </a:r>
            <a:r>
              <a:rPr lang="en-US" sz="2400" dirty="0">
                <a:latin typeface="Bitter" panose="00000500000000000000"/>
              </a:rPr>
              <a:t>ederal </a:t>
            </a:r>
            <a:r>
              <a:rPr lang="en-US" sz="2400" b="1" dirty="0">
                <a:latin typeface="Bitter" panose="00000500000000000000"/>
              </a:rPr>
              <a:t>S</a:t>
            </a:r>
            <a:r>
              <a:rPr lang="en-US" sz="2400" dirty="0">
                <a:latin typeface="Bitter" panose="00000500000000000000"/>
              </a:rPr>
              <a:t>tudent </a:t>
            </a:r>
            <a:r>
              <a:rPr lang="en-US" sz="2400" b="1" dirty="0">
                <a:latin typeface="Bitter" panose="00000500000000000000"/>
              </a:rPr>
              <a:t>A</a:t>
            </a:r>
            <a:r>
              <a:rPr lang="en-US" sz="2400" dirty="0">
                <a:latin typeface="Bitter" panose="00000500000000000000"/>
              </a:rPr>
              <a:t>id</a:t>
            </a:r>
            <a:br>
              <a:rPr lang="en-US" sz="2400" dirty="0">
                <a:latin typeface="Bitter" panose="0000050000000000000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anose="00000500000000000000"/>
                <a:hlinkClick r:id="rId5"/>
              </a:rPr>
              <a:t>https://fafsa.ed.gov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tter" panose="00000500000000000000"/>
            </a:endParaRP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>
          <a:xfrm>
            <a:off x="1866900" y="2057400"/>
            <a:ext cx="8458200" cy="158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sz="2000" dirty="0">
                <a:latin typeface="Bitter" panose="00000500000000000000"/>
              </a:rPr>
              <a:t>Create username/password via </a:t>
            </a:r>
          </a:p>
          <a:p>
            <a:pPr marL="0" indent="0" algn="ctr"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anose="00000500000000000000"/>
                <a:hlinkClick r:id="rId6"/>
              </a:rPr>
              <a:t>https://fsaid.ed.gov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tter" panose="00000500000000000000"/>
              </a:rPr>
              <a:t>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tter" panose="00000500000000000000"/>
            </a:endParaRPr>
          </a:p>
          <a:p>
            <a:pPr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latin typeface="Bitter" panose="00000500000000000000" pitchFamily="50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21350"/>
              </p:ext>
            </p:extLst>
          </p:nvPr>
        </p:nvGraphicFramePr>
        <p:xfrm>
          <a:off x="1538235" y="3582893"/>
          <a:ext cx="9129765" cy="20406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182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Academic Year</a:t>
                      </a:r>
                      <a:endParaRPr lang="en-US" dirty="0">
                        <a:solidFill>
                          <a:schemeClr val="tx1"/>
                        </a:solidFill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Submit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the FAFSA </a:t>
                      </a:r>
                      <a:endParaRPr lang="en-US" baseline="0" dirty="0" smtClean="0"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Using Tax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Information </a:t>
                      </a:r>
                      <a:endParaRPr lang="en-US" dirty="0">
                        <a:solidFill>
                          <a:schemeClr val="tx1"/>
                        </a:solidFill>
                        <a:latin typeface="Bitter" panose="000005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2018-2019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 1, 2017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6224815"/>
                  </a:ext>
                </a:extLst>
              </a:tr>
              <a:tr h="4598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2019-2020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 1, 2018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525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381001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Bitter" panose="00000500000000000000"/>
              </a:rPr>
              <a:t>Financial Aid Available through the FAFSA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100" b="1" dirty="0" smtClean="0">
                <a:latin typeface="Bitter" panose="00000500000000000000"/>
              </a:rPr>
              <a:t>Federal Grants </a:t>
            </a:r>
            <a:endParaRPr lang="en-US" sz="2100" b="1" dirty="0">
              <a:latin typeface="Bitter" panose="00000500000000000000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latin typeface="Bitter" panose="00000500000000000000"/>
              </a:rPr>
              <a:t>Federal Pell Grant 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latin typeface="Bitter" panose="00000500000000000000"/>
              </a:rPr>
              <a:t>Federal Supplemental Educational Opportunity Grant (SEOG)</a:t>
            </a:r>
          </a:p>
          <a:p>
            <a:pPr eaLnBrk="1" hangingPunct="1">
              <a:defRPr/>
            </a:pPr>
            <a:r>
              <a:rPr lang="en-US" sz="2100" b="1" dirty="0" smtClean="0">
                <a:latin typeface="Bitter" panose="00000500000000000000"/>
              </a:rPr>
              <a:t>State </a:t>
            </a:r>
            <a:r>
              <a:rPr lang="en-US" sz="2100" b="1" dirty="0">
                <a:latin typeface="Bitter" panose="00000500000000000000"/>
              </a:rPr>
              <a:t>Government Money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latin typeface="Bitter" panose="00000500000000000000"/>
              </a:rPr>
              <a:t>HOPE Lottery </a:t>
            </a:r>
            <a:r>
              <a:rPr lang="en-US" sz="2100" dirty="0" smtClean="0">
                <a:latin typeface="Bitter" panose="00000500000000000000"/>
              </a:rPr>
              <a:t>Scholarship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latin typeface="Bitter" panose="00000500000000000000"/>
              </a:rPr>
              <a:t>Tennessee Student Assistance Award (TSAA</a:t>
            </a:r>
            <a:r>
              <a:rPr lang="en-US" sz="2100" dirty="0" smtClean="0">
                <a:latin typeface="Bitter" panose="00000500000000000000"/>
              </a:rPr>
              <a:t>)</a:t>
            </a:r>
            <a:endParaRPr lang="en-US" sz="2100" dirty="0">
              <a:latin typeface="Bitter" panose="00000500000000000000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latin typeface="Bitter" panose="00000500000000000000"/>
              </a:rPr>
              <a:t>Other TSAC Programs</a:t>
            </a:r>
          </a:p>
          <a:p>
            <a:pPr eaLnBrk="1" hangingPunct="1">
              <a:defRPr/>
            </a:pPr>
            <a:r>
              <a:rPr lang="en-US" sz="2100" b="1" dirty="0">
                <a:latin typeface="Bitter" panose="00000500000000000000"/>
              </a:rPr>
              <a:t>Federal </a:t>
            </a:r>
            <a:r>
              <a:rPr lang="en-US" sz="2100" b="1" dirty="0" smtClean="0">
                <a:latin typeface="Bitter" panose="00000500000000000000"/>
              </a:rPr>
              <a:t>Loans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latin typeface="Bitter" panose="00000500000000000000"/>
              </a:rPr>
              <a:t>Subsidized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latin typeface="Bitter" panose="00000500000000000000"/>
              </a:rPr>
              <a:t>Unsubsidized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latin typeface="Bitter" panose="00000500000000000000"/>
              </a:rPr>
              <a:t>Parent Loan for Undergraduate Students (PLUS</a:t>
            </a:r>
            <a:r>
              <a:rPr lang="en-US" sz="2100" dirty="0" smtClean="0">
                <a:latin typeface="Bitter" panose="00000500000000000000"/>
              </a:rPr>
              <a:t>)</a:t>
            </a:r>
            <a:endParaRPr lang="en-US" sz="2100" b="1" dirty="0" smtClean="0">
              <a:latin typeface="Bitter" panose="00000500000000000000"/>
            </a:endParaRPr>
          </a:p>
          <a:p>
            <a:pPr>
              <a:defRPr/>
            </a:pPr>
            <a:r>
              <a:rPr lang="en-US" sz="2100" b="1" dirty="0">
                <a:latin typeface="Bitter" panose="00000500000000000000"/>
              </a:rPr>
              <a:t>Federal Work Study </a:t>
            </a:r>
          </a:p>
          <a:p>
            <a:pPr eaLnBrk="1" hangingPunct="1">
              <a:defRPr/>
            </a:pPr>
            <a:endParaRPr lang="en-US" sz="2100" b="1" dirty="0">
              <a:latin typeface="Bitter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784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43668"/>
              </p:ext>
            </p:extLst>
          </p:nvPr>
        </p:nvGraphicFramePr>
        <p:xfrm>
          <a:off x="2819401" y="705080"/>
          <a:ext cx="7704984" cy="54976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9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362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itter" panose="00000500000000000000"/>
                        </a:rPr>
                        <a:t>What You Should Know About Student Loans: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latin typeface="Bitter" panose="00000500000000000000"/>
                        </a:rPr>
                        <a:t>They Must Be Paid Back!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Bitter" panose="00000500000000000000"/>
                        <a:ea typeface="+mn-ea"/>
                        <a:cs typeface="Calibri" pitchFamily="34" charset="0"/>
                      </a:endParaRPr>
                    </a:p>
                  </a:txBody>
                  <a:tcPr marT="45689" marB="4568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Type of Loan</a:t>
                      </a:r>
                      <a:endParaRPr lang="en-US" sz="1400" b="1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Interest Rate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 </a:t>
                      </a:r>
                      <a:endParaRPr lang="en-US" sz="1400" b="1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Interest Accrual</a:t>
                      </a:r>
                      <a:endParaRPr lang="en-US" sz="1400" b="1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Grace Period</a:t>
                      </a:r>
                      <a:endParaRPr lang="en-US" sz="1400" b="1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1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itter" panose="00000500000000000000"/>
                        </a:rPr>
                        <a:t>Subsidized Loan </a:t>
                      </a:r>
                    </a:p>
                    <a:p>
                      <a:endParaRPr lang="en-US" sz="1400" b="0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5.045%</a:t>
                      </a:r>
                      <a:endParaRPr lang="en-US" sz="1400" b="0" dirty="0" smtClean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Bitter" panose="00000500000000000000"/>
                        </a:rPr>
                        <a:t>Interest free</a:t>
                      </a:r>
                      <a:r>
                        <a:rPr lang="en-US" sz="1400" baseline="0" dirty="0" smtClean="0">
                          <a:latin typeface="Bitter" panose="00000500000000000000"/>
                        </a:rPr>
                        <a:t> while in school</a:t>
                      </a:r>
                    </a:p>
                    <a:p>
                      <a:endParaRPr lang="en-US" sz="1400" b="0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6</a:t>
                      </a:r>
                      <a:r>
                        <a:rPr lang="en-US" sz="1400" baseline="0" dirty="0" smtClean="0">
                          <a:latin typeface="Bitter" panose="00000500000000000000"/>
                        </a:rPr>
                        <a:t> months</a:t>
                      </a:r>
                      <a:endParaRPr lang="en-US" sz="1400" b="0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3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r>
                        <a:rPr lang="en-US" sz="1400" dirty="0" smtClean="0">
                          <a:latin typeface="Bitter" panose="00000500000000000000"/>
                        </a:rPr>
                        <a:t>Unsubsidized Loan</a:t>
                      </a:r>
                      <a:endParaRPr lang="en-US" sz="1400" b="0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5.045%</a:t>
                      </a:r>
                      <a:endParaRPr lang="en-US" sz="1400" b="0" dirty="0" smtClean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r>
                        <a:rPr lang="en-US" sz="1400" dirty="0" smtClean="0">
                          <a:latin typeface="Bitter" panose="00000500000000000000"/>
                        </a:rPr>
                        <a:t>Not interest free</a:t>
                      </a:r>
                      <a:r>
                        <a:rPr lang="en-US" sz="1400" baseline="0" dirty="0" smtClean="0">
                          <a:latin typeface="Bitter" panose="00000500000000000000"/>
                        </a:rPr>
                        <a:t> while in school</a:t>
                      </a:r>
                    </a:p>
                    <a:p>
                      <a:endParaRPr lang="en-US" sz="1400" b="0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itter" panose="00000500000000000000"/>
                        </a:rPr>
                        <a:t>6</a:t>
                      </a:r>
                      <a:r>
                        <a:rPr lang="en-US" sz="1400" baseline="0" dirty="0" smtClean="0">
                          <a:latin typeface="Bitter" panose="00000500000000000000"/>
                        </a:rPr>
                        <a:t> months</a:t>
                      </a: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endParaRPr lang="en-US" sz="1400" b="0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29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Bitter" panose="00000500000000000000"/>
                        </a:rPr>
                        <a:t>Parent Loan for Undergraduate Students (PLUS)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Bitter" panose="00000500000000000000"/>
                        </a:rPr>
                        <a:t>*Apply via studentloans.gov</a:t>
                      </a:r>
                      <a:endParaRPr lang="en-US" sz="1400" b="0" dirty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itter" panose="00000500000000000000"/>
                        </a:rPr>
                        <a:t>7.595%</a:t>
                      </a: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algn="l"/>
                      <a:r>
                        <a:rPr lang="en-US" sz="1400" dirty="0" smtClean="0">
                          <a:latin typeface="Bitter" panose="00000500000000000000"/>
                        </a:rPr>
                        <a:t>Not interest free</a:t>
                      </a:r>
                      <a:r>
                        <a:rPr lang="en-US" sz="1400" baseline="0" dirty="0" smtClean="0">
                          <a:latin typeface="Bitter" panose="00000500000000000000"/>
                        </a:rPr>
                        <a:t> while in school</a:t>
                      </a:r>
                      <a:endParaRPr lang="en-US" sz="1400" b="0" baseline="0" dirty="0" smtClean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itter" panose="00000500000000000000"/>
                        </a:rPr>
                        <a:t>NA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atin typeface="Bitter" panose="00000500000000000000"/>
                        </a:rPr>
                        <a:t>The</a:t>
                      </a:r>
                      <a:r>
                        <a:rPr lang="en-US" sz="1400" kern="1200" baseline="0" dirty="0" smtClean="0">
                          <a:latin typeface="Bitter" panose="00000500000000000000"/>
                        </a:rPr>
                        <a:t> parent can </a:t>
                      </a:r>
                      <a:r>
                        <a:rPr lang="en-US" sz="1400" kern="1200" dirty="0" smtClean="0">
                          <a:latin typeface="Bitter" panose="00000500000000000000"/>
                        </a:rPr>
                        <a:t>apply for in-school deferment</a:t>
                      </a:r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Bitter" panose="00000500000000000000"/>
                      </a:endParaRPr>
                    </a:p>
                  </a:txBody>
                  <a:tcPr marT="45689" marB="4568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2842736"/>
            <a:ext cx="1200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Bitter" panose="00000500000000000000"/>
              </a:rPr>
              <a:t>Student </a:t>
            </a:r>
          </a:p>
          <a:p>
            <a:r>
              <a:rPr lang="en-US" sz="1400" dirty="0">
                <a:solidFill>
                  <a:srgbClr val="000000"/>
                </a:solidFill>
                <a:latin typeface="Bitter" panose="00000500000000000000"/>
              </a:rPr>
              <a:t>is the borrower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66860" y="2842736"/>
            <a:ext cx="414708" cy="357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58139" y="3193576"/>
            <a:ext cx="423429" cy="822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62101" y="4778688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Bitter" panose="00000500000000000000"/>
              </a:rPr>
              <a:t>Parent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Bitter" panose="00000500000000000000"/>
              </a:rPr>
              <a:t>is the borrower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67639" y="4925160"/>
            <a:ext cx="608224" cy="7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3317" y="645386"/>
            <a:ext cx="77118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Bitter" panose="00000500000000000000"/>
              </a:rPr>
              <a:t>Keep the HOPE Lottery Scholarship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Bitter" panose="00000500000000000000"/>
              </a:rPr>
              <a:t>File FAFSA every year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Bitter" panose="00000500000000000000"/>
              </a:rPr>
              <a:t>Must maintain continuous enrollment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Bitter" panose="00000500000000000000"/>
              </a:rPr>
              <a:t>Must stay enrolled at the status you were </a:t>
            </a:r>
            <a:r>
              <a:rPr lang="en-US" sz="1600" dirty="0" smtClean="0">
                <a:solidFill>
                  <a:prstClr val="black"/>
                </a:solidFill>
                <a:latin typeface="Bitter" panose="00000500000000000000"/>
              </a:rPr>
              <a:t>paid each semester</a:t>
            </a:r>
            <a:endParaRPr lang="en-US" sz="1600" dirty="0">
              <a:solidFill>
                <a:prstClr val="black"/>
              </a:solidFill>
              <a:latin typeface="Bitter" panose="0000050000000000000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Bitter" panose="00000500000000000000"/>
              </a:rPr>
              <a:t>Must meet the required cumulative GPA at the benchmarks below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Bitter" panose="0000050000000000000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89489"/>
              </p:ext>
            </p:extLst>
          </p:nvPr>
        </p:nvGraphicFramePr>
        <p:xfrm>
          <a:off x="3048000" y="2819400"/>
          <a:ext cx="5729689" cy="33332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3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Bitter" panose="00000500000000000000"/>
                        </a:rPr>
                        <a:t>Benchmarks</a:t>
                      </a:r>
                      <a:endParaRPr lang="en-US" sz="2200" dirty="0">
                        <a:solidFill>
                          <a:schemeClr val="tx1"/>
                        </a:solidFill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Bitter" panose="00000500000000000000"/>
                        </a:rPr>
                        <a:t>GPA</a:t>
                      </a:r>
                      <a:r>
                        <a:rPr lang="en-US" sz="2200" baseline="0" dirty="0" smtClean="0">
                          <a:latin typeface="Bitter" panose="00000500000000000000"/>
                        </a:rPr>
                        <a:t> Requirement</a:t>
                      </a:r>
                      <a:endParaRPr lang="en-US" sz="2200" dirty="0">
                        <a:solidFill>
                          <a:schemeClr val="tx1"/>
                        </a:solidFill>
                        <a:latin typeface="Bitter" panose="000005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8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itter" panose="00000500000000000000"/>
                        </a:rPr>
                        <a:t>24 hours attempted 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itter" panose="00000500000000000000"/>
                        </a:rPr>
                        <a:t>2.75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8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itter" panose="00000500000000000000"/>
                        </a:rPr>
                        <a:t>48 hours attempted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itter" panose="00000500000000000000"/>
                        </a:rPr>
                        <a:t>2.75</a:t>
                      </a:r>
                      <a:endParaRPr lang="en-US" dirty="0">
                        <a:latin typeface="Bitter" panose="000005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365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itter" panose="0000050000000000000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Bitter" panose="00000500000000000000"/>
                        </a:rPr>
                        <a:t>72 hours attempted and beyond </a:t>
                      </a:r>
                      <a:endParaRPr lang="en-US" sz="1600" dirty="0">
                        <a:latin typeface="Bitter" panose="000005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itter" panose="00000500000000000000"/>
                        </a:rPr>
                        <a:t>3.0</a:t>
                      </a:r>
                    </a:p>
                    <a:p>
                      <a:pPr algn="ctr"/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Or</a:t>
                      </a:r>
                    </a:p>
                    <a:p>
                      <a:pPr algn="ctr"/>
                      <a:endParaRPr lang="en-US" sz="1400" dirty="0" smtClean="0">
                        <a:latin typeface="Bitter" panose="0000050000000000000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2.75 – 2.99 cumulative GPA  </a:t>
                      </a:r>
                      <a:r>
                        <a:rPr lang="en-US" sz="1400" u="sng" dirty="0" smtClean="0">
                          <a:latin typeface="Bitter" panose="00000500000000000000"/>
                        </a:rPr>
                        <a:t>AND</a:t>
                      </a:r>
                      <a:r>
                        <a:rPr lang="en-US" sz="1400" dirty="0" smtClean="0">
                          <a:latin typeface="Bitter" panose="00000500000000000000"/>
                        </a:rPr>
                        <a:t>  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Bitter" panose="00000500000000000000"/>
                        </a:rPr>
                        <a:t>a semester GPA of at least a 3.0</a:t>
                      </a:r>
                      <a:endParaRPr lang="en-US" sz="1400" dirty="0">
                        <a:latin typeface="Bitter" panose="000005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1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396607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Bitter" panose="00000500000000000000" pitchFamily="50" charset="0"/>
              </a:rPr>
              <a:t>Academic Scholarship Requirements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4082" y="1707614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u="sng" dirty="0">
                <a:latin typeface="Bitter" panose="00000500000000000000" pitchFamily="50" charset="0"/>
              </a:rPr>
              <a:t>Maintain eligibility</a:t>
            </a:r>
          </a:p>
          <a:p>
            <a:pPr marL="0" indent="0" algn="ctr">
              <a:buNone/>
            </a:pPr>
            <a:endParaRPr lang="en-US" sz="2400" u="sng" dirty="0">
              <a:latin typeface="Bitter" panose="00000500000000000000" pitchFamily="50" charset="0"/>
            </a:endParaRPr>
          </a:p>
          <a:p>
            <a:r>
              <a:rPr lang="en-US" sz="2400" dirty="0">
                <a:latin typeface="Bitter" panose="00000500000000000000" pitchFamily="50" charset="0"/>
              </a:rPr>
              <a:t>2.75 cumulative GPA after first year, 3.0 cumulative for each additional year</a:t>
            </a:r>
          </a:p>
          <a:p>
            <a:r>
              <a:rPr lang="en-US" sz="2400" dirty="0">
                <a:latin typeface="Bitter" panose="00000500000000000000" pitchFamily="50" charset="0"/>
              </a:rPr>
              <a:t>Must </a:t>
            </a:r>
            <a:r>
              <a:rPr lang="en-US" sz="2400" dirty="0" smtClean="0">
                <a:latin typeface="Bitter" panose="00000500000000000000" pitchFamily="50" charset="0"/>
              </a:rPr>
              <a:t>complete </a:t>
            </a:r>
            <a:r>
              <a:rPr lang="en-US" sz="2400" dirty="0">
                <a:latin typeface="Bitter" panose="00000500000000000000" pitchFamily="50" charset="0"/>
              </a:rPr>
              <a:t>a minimum of 24 </a:t>
            </a:r>
            <a:r>
              <a:rPr lang="en-US" sz="2400" dirty="0" smtClean="0">
                <a:latin typeface="Bitter" panose="00000500000000000000" pitchFamily="50" charset="0"/>
              </a:rPr>
              <a:t>credit hours </a:t>
            </a:r>
            <a:r>
              <a:rPr lang="en-US" sz="2400" dirty="0">
                <a:latin typeface="Bitter" panose="00000500000000000000" pitchFamily="50" charset="0"/>
              </a:rPr>
              <a:t>per academic year</a:t>
            </a:r>
          </a:p>
          <a:p>
            <a:r>
              <a:rPr lang="en-US" sz="2400" dirty="0">
                <a:latin typeface="Bitter" panose="00000500000000000000" pitchFamily="50" charset="0"/>
              </a:rPr>
              <a:t>Must complete any required service hours by June 1</a:t>
            </a:r>
            <a:r>
              <a:rPr lang="en-US" sz="2400" baseline="30000" dirty="0">
                <a:latin typeface="Bitter" panose="00000500000000000000" pitchFamily="50" charset="0"/>
              </a:rPr>
              <a:t>st</a:t>
            </a:r>
            <a:r>
              <a:rPr lang="en-US" sz="2400" dirty="0">
                <a:latin typeface="Bitter" panose="00000500000000000000" pitchFamily="50" charset="0"/>
              </a:rPr>
              <a:t> of each year</a:t>
            </a:r>
          </a:p>
          <a:p>
            <a:pPr marL="457200" lvl="1" indent="0" defTabSz="457200">
              <a:buNone/>
            </a:pPr>
            <a:endParaRPr lang="en-US" sz="22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457200"/>
            <a:endParaRPr lang="en-US" kern="0" dirty="0">
              <a:solidFill>
                <a:prstClr val="black"/>
              </a:solidFill>
            </a:endParaRPr>
          </a:p>
          <a:p>
            <a:pPr lvl="1" defTabSz="457200"/>
            <a:endParaRPr lang="en-US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2021" y="396607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Bitter" panose="00000500000000000000"/>
              </a:rPr>
              <a:t>Academic Scholarship Requirements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4082" y="1707614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57200">
              <a:buNone/>
            </a:pPr>
            <a:r>
              <a:rPr lang="en-US" sz="2000" b="1" kern="0" dirty="0">
                <a:solidFill>
                  <a:prstClr val="black"/>
                </a:solidFill>
                <a:latin typeface="Bitter" panose="00000500000000000000"/>
              </a:rPr>
              <a:t>Dean’s </a:t>
            </a:r>
          </a:p>
          <a:p>
            <a:pPr marL="0" indent="0" defTabSz="457200">
              <a:buNone/>
            </a:pPr>
            <a:r>
              <a:rPr lang="en-US" sz="2000" kern="0" dirty="0">
                <a:solidFill>
                  <a:prstClr val="black"/>
                </a:solidFill>
                <a:latin typeface="Bitter" panose="00000500000000000000"/>
              </a:rPr>
              <a:t>75 service hours per academic year (June to June)</a:t>
            </a:r>
          </a:p>
          <a:p>
            <a:pPr marL="457200" lvl="1" indent="0" defTabSz="457200">
              <a:buNone/>
            </a:pPr>
            <a:r>
              <a:rPr lang="en-US" sz="2000" kern="0" dirty="0">
                <a:solidFill>
                  <a:prstClr val="black"/>
                </a:solidFill>
                <a:latin typeface="Bitter" panose="00000500000000000000"/>
              </a:rPr>
              <a:t>			or</a:t>
            </a:r>
          </a:p>
          <a:p>
            <a:pPr lvl="1" defTabSz="457200"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prstClr val="black"/>
                </a:solidFill>
                <a:latin typeface="Bitter" panose="00000500000000000000"/>
              </a:rPr>
              <a:t>One honors class per academic year (make a B or better)</a:t>
            </a:r>
          </a:p>
          <a:p>
            <a:pPr lvl="1" defTabSz="457200"/>
            <a:endParaRPr lang="en-US" sz="2000" kern="0" dirty="0">
              <a:solidFill>
                <a:prstClr val="black"/>
              </a:solidFill>
              <a:latin typeface="Bitter" panose="00000500000000000000"/>
            </a:endParaRPr>
          </a:p>
          <a:p>
            <a:pPr marL="0" indent="0" defTabSz="457200">
              <a:buNone/>
            </a:pPr>
            <a:r>
              <a:rPr lang="en-US" sz="2000" b="1" kern="0" dirty="0">
                <a:solidFill>
                  <a:prstClr val="black"/>
                </a:solidFill>
                <a:latin typeface="Bitter" panose="00000500000000000000"/>
              </a:rPr>
              <a:t>Provost’s and Cecil C. Humphreys Presidential </a:t>
            </a:r>
          </a:p>
          <a:p>
            <a:pPr marL="0" indent="0" defTabSz="457200">
              <a:buNone/>
            </a:pPr>
            <a:r>
              <a:rPr lang="en-US" sz="2000" kern="0" dirty="0">
                <a:solidFill>
                  <a:prstClr val="black"/>
                </a:solidFill>
                <a:latin typeface="Bitter" panose="00000500000000000000"/>
              </a:rPr>
              <a:t>150 service hours per academic year (June to June)</a:t>
            </a:r>
          </a:p>
          <a:p>
            <a:pPr marL="457200" lvl="1" indent="0" defTabSz="457200">
              <a:buNone/>
            </a:pPr>
            <a:r>
              <a:rPr lang="en-US" sz="2000" kern="0" dirty="0">
                <a:solidFill>
                  <a:prstClr val="black"/>
                </a:solidFill>
                <a:latin typeface="Bitter" panose="00000500000000000000"/>
              </a:rPr>
              <a:t>			or</a:t>
            </a:r>
          </a:p>
          <a:p>
            <a:pPr lvl="1" defTabSz="457200"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prstClr val="black"/>
                </a:solidFill>
                <a:latin typeface="Bitter" panose="00000500000000000000"/>
              </a:rPr>
              <a:t>Two honors class per academic year (make a B or better)</a:t>
            </a:r>
          </a:p>
          <a:p>
            <a:pPr lvl="1" defTabSz="457200"/>
            <a:endParaRPr lang="en-US" sz="2000" kern="0" dirty="0">
              <a:solidFill>
                <a:prstClr val="black"/>
              </a:solidFill>
              <a:latin typeface="Bitter" panose="00000500000000000000"/>
            </a:endParaRPr>
          </a:p>
          <a:p>
            <a:pPr defTabSz="457200"/>
            <a:endParaRPr lang="en-US" kern="0" dirty="0">
              <a:solidFill>
                <a:prstClr val="black"/>
              </a:solidFill>
            </a:endParaRPr>
          </a:p>
          <a:p>
            <a:pPr lvl="1" defTabSz="457200"/>
            <a:endParaRPr lang="en-US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524000" y="43838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000" dirty="0">
                <a:solidFill>
                  <a:prstClr val="black"/>
                </a:solidFill>
                <a:latin typeface="Bitter" panose="00000500000000000000"/>
              </a:rPr>
              <a:t>Tiger Scholarship Manager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1790700" y="1791159"/>
            <a:ext cx="8610600" cy="4267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>
                <a:latin typeface="Bitter" panose="00000500000000000000"/>
              </a:rPr>
              <a:t>Departmental/Private Scholarships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Bitter" panose="00000500000000000000"/>
              </a:rPr>
              <a:t>Log into myMemphis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Bitter" panose="00000500000000000000"/>
              </a:rPr>
              <a:t>Click Account$ tab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Bitter" panose="00000500000000000000"/>
              </a:rPr>
              <a:t>Bottom right hand side, click “Tiger Scholarship Manager”</a:t>
            </a:r>
          </a:p>
          <a:p>
            <a:pPr>
              <a:defRPr/>
            </a:pPr>
            <a:endParaRPr lang="en-US" sz="2000" dirty="0">
              <a:latin typeface="Bitter" panose="00000500000000000000"/>
            </a:endParaRPr>
          </a:p>
          <a:p>
            <a:pPr marL="0" indent="0" algn="ctr">
              <a:buNone/>
              <a:defRPr/>
            </a:pPr>
            <a:r>
              <a:rPr lang="en-US" sz="2000" dirty="0">
                <a:latin typeface="Bitter" panose="00000500000000000000"/>
              </a:rPr>
              <a:t>Opens every mid-November through early February</a:t>
            </a:r>
          </a:p>
        </p:txBody>
      </p:sp>
    </p:spTree>
    <p:extLst>
      <p:ext uri="{BB962C8B-B14F-4D97-AF65-F5344CB8AC3E}">
        <p14:creationId xmlns:p14="http://schemas.microsoft.com/office/powerpoint/2010/main" val="38284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udent_temp">
  <a:themeElements>
    <a:clrScheme name="student_temp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EAEEE"/>
      </a:accent1>
      <a:accent2>
        <a:srgbClr val="FFFFCC"/>
      </a:accent2>
      <a:accent3>
        <a:srgbClr val="FFFFFF"/>
      </a:accent3>
      <a:accent4>
        <a:srgbClr val="000000"/>
      </a:accent4>
      <a:accent5>
        <a:srgbClr val="C6D3F5"/>
      </a:accent5>
      <a:accent6>
        <a:srgbClr val="E7E7B9"/>
      </a:accent6>
      <a:hlink>
        <a:srgbClr val="000099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ent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EAEEE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6D3F5"/>
        </a:accent5>
        <a:accent6>
          <a:srgbClr val="E7E7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Settings\Alison\Application Data\Microsoft\Templates\UofM Template.pot</Template>
  <TotalTime>30489</TotalTime>
  <Words>934</Words>
  <Application>Microsoft Office PowerPoint</Application>
  <PresentationFormat>Widescreen</PresentationFormat>
  <Paragraphs>284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Microsoft JhengHei</vt:lpstr>
      <vt:lpstr>Arial</vt:lpstr>
      <vt:lpstr>Bitter</vt:lpstr>
      <vt:lpstr>Calibri</vt:lpstr>
      <vt:lpstr>Courier New</vt:lpstr>
      <vt:lpstr>Times New Roman</vt:lpstr>
      <vt:lpstr>Trebuchet MS</vt:lpstr>
      <vt:lpstr>Office Theme</vt:lpstr>
      <vt:lpstr>student_temp</vt:lpstr>
      <vt:lpstr>PowerPoint Presentation</vt:lpstr>
      <vt:lpstr>The Financial  Aid Process</vt:lpstr>
      <vt:lpstr>Free Application for Federal Student Aid https://fafsa.ed.gov</vt:lpstr>
      <vt:lpstr>PowerPoint Presentation</vt:lpstr>
      <vt:lpstr>PowerPoint Presentation</vt:lpstr>
      <vt:lpstr>PowerPoint Presentation</vt:lpstr>
      <vt:lpstr>Academic Scholarship Requirements</vt:lpstr>
      <vt:lpstr>Academic Scholarship Requirements</vt:lpstr>
      <vt:lpstr>PowerPoint Presentation</vt:lpstr>
      <vt:lpstr>Look for Outside Scholarships</vt:lpstr>
      <vt:lpstr>Accessing Your Financial Aid Information</vt:lpstr>
      <vt:lpstr>PowerPoint Presentation</vt:lpstr>
      <vt:lpstr>PowerPoint Presentation</vt:lpstr>
      <vt:lpstr>PowerPoint Presentation</vt:lpstr>
      <vt:lpstr>Accessing Status and Award Information</vt:lpstr>
      <vt:lpstr>Budget Example #1  Semester Estimate (based on 15 credit hours)</vt:lpstr>
      <vt:lpstr>Budget Example #2  Semester Estimate (based on 15 credit hours)</vt:lpstr>
      <vt:lpstr>Budget Example #3  Semester Estimate (based on 15 credit hours)</vt:lpstr>
      <vt:lpstr>Budget Example #4  Semester Estimate (based on 15 credit hours)</vt:lpstr>
      <vt:lpstr>What if we don’t have enough?</vt:lpstr>
      <vt:lpstr>Other Tidbits</vt:lpstr>
      <vt:lpstr>Contact Information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Parent/Family NSO 2007</dc:title>
  <dc:creator>Yolanda Harper</dc:creator>
  <cp:lastModifiedBy>Matthew Dea Rhodes (mdrhodes)</cp:lastModifiedBy>
  <cp:revision>1170</cp:revision>
  <cp:lastPrinted>2016-07-01T13:54:04Z</cp:lastPrinted>
  <dcterms:created xsi:type="dcterms:W3CDTF">1999-03-04T19:59:32Z</dcterms:created>
  <dcterms:modified xsi:type="dcterms:W3CDTF">2018-05-15T21:19:41Z</dcterms:modified>
</cp:coreProperties>
</file>