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85" r:id="rId4"/>
    <p:sldId id="260" r:id="rId5"/>
    <p:sldId id="287" r:id="rId6"/>
    <p:sldId id="262" r:id="rId7"/>
    <p:sldId id="263" r:id="rId8"/>
    <p:sldId id="279" r:id="rId9"/>
    <p:sldId id="264" r:id="rId10"/>
    <p:sldId id="283" r:id="rId11"/>
    <p:sldId id="280" r:id="rId12"/>
    <p:sldId id="286" r:id="rId13"/>
    <p:sldId id="284" r:id="rId14"/>
    <p:sldId id="271" r:id="rId15"/>
    <p:sldId id="281" r:id="rId16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7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8D05B-CD48-4FBA-95A1-62A8BAC93F9C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E62A3C-CC67-4B51-A385-706487A2B778}">
      <dgm:prSet phldrT="[Text]"/>
      <dgm:spPr/>
      <dgm:t>
        <a:bodyPr/>
        <a:lstStyle/>
        <a:p>
          <a:r>
            <a:rPr lang="en-US" dirty="0" smtClean="0">
              <a:latin typeface="Bitter" panose="00000500000000000000"/>
            </a:rPr>
            <a:t>2.Submit documents (</a:t>
          </a:r>
          <a:r>
            <a:rPr lang="en-US" dirty="0" err="1" smtClean="0">
              <a:latin typeface="Bitter" panose="00000500000000000000"/>
            </a:rPr>
            <a:t>myMemphis</a:t>
          </a:r>
          <a:r>
            <a:rPr lang="en-US" dirty="0" smtClean="0">
              <a:latin typeface="Bitter" panose="00000500000000000000"/>
            </a:rPr>
            <a:t>)</a:t>
          </a:r>
          <a:endParaRPr lang="en-US" dirty="0">
            <a:latin typeface="Bitter" panose="00000500000000000000"/>
          </a:endParaRPr>
        </a:p>
      </dgm:t>
    </dgm:pt>
    <dgm:pt modelId="{1C37D1E1-26E4-4CD9-9034-E5D330E2C5EF}" type="parTrans" cxnId="{80892035-1DF2-491D-A0C1-09DB044EC76F}">
      <dgm:prSet/>
      <dgm:spPr/>
      <dgm:t>
        <a:bodyPr/>
        <a:lstStyle/>
        <a:p>
          <a:endParaRPr lang="en-US"/>
        </a:p>
      </dgm:t>
    </dgm:pt>
    <dgm:pt modelId="{1E570468-571E-4435-A96F-792333B3AFBE}" type="sibTrans" cxnId="{80892035-1DF2-491D-A0C1-09DB044EC76F}">
      <dgm:prSet/>
      <dgm:spPr/>
      <dgm:t>
        <a:bodyPr/>
        <a:lstStyle/>
        <a:p>
          <a:endParaRPr lang="en-US"/>
        </a:p>
      </dgm:t>
    </dgm:pt>
    <dgm:pt modelId="{2004E4BE-679B-4952-92EE-B9F455B5BDF8}">
      <dgm:prSet phldrT="[Text]"/>
      <dgm:spPr/>
      <dgm:t>
        <a:bodyPr/>
        <a:lstStyle/>
        <a:p>
          <a:r>
            <a:rPr lang="en-US" dirty="0" smtClean="0">
              <a:latin typeface="Bitter" panose="00000500000000000000"/>
            </a:rPr>
            <a:t>3.Aid processed for two semesters</a:t>
          </a:r>
          <a:endParaRPr lang="en-US" dirty="0">
            <a:latin typeface="Bitter" panose="00000500000000000000"/>
          </a:endParaRPr>
        </a:p>
      </dgm:t>
    </dgm:pt>
    <dgm:pt modelId="{0E0BB8C8-55DF-43E9-998B-77FD400748DF}" type="parTrans" cxnId="{6CE28695-222D-40F8-96ED-758293DCA1F5}">
      <dgm:prSet/>
      <dgm:spPr/>
      <dgm:t>
        <a:bodyPr/>
        <a:lstStyle/>
        <a:p>
          <a:endParaRPr lang="en-US"/>
        </a:p>
      </dgm:t>
    </dgm:pt>
    <dgm:pt modelId="{50BFCD68-C109-42CD-9533-D790F0A5BC4E}" type="sibTrans" cxnId="{6CE28695-222D-40F8-96ED-758293DCA1F5}">
      <dgm:prSet/>
      <dgm:spPr/>
      <dgm:t>
        <a:bodyPr/>
        <a:lstStyle/>
        <a:p>
          <a:endParaRPr lang="en-US"/>
        </a:p>
      </dgm:t>
    </dgm:pt>
    <dgm:pt modelId="{398C5D23-E669-4262-804C-34A5866FFEBC}">
      <dgm:prSet phldrT="[Text]"/>
      <dgm:spPr/>
      <dgm:t>
        <a:bodyPr/>
        <a:lstStyle/>
        <a:p>
          <a:r>
            <a:rPr lang="en-US" dirty="0" smtClean="0">
              <a:latin typeface="Bitter" panose="00000500000000000000"/>
            </a:rPr>
            <a:t>4. Accept award via </a:t>
          </a:r>
          <a:r>
            <a:rPr lang="en-US" dirty="0" err="1" smtClean="0">
              <a:latin typeface="Bitter" panose="00000500000000000000"/>
            </a:rPr>
            <a:t>myMemphis</a:t>
          </a:r>
          <a:endParaRPr lang="en-US" dirty="0">
            <a:latin typeface="Bitter" panose="00000500000000000000"/>
          </a:endParaRPr>
        </a:p>
      </dgm:t>
    </dgm:pt>
    <dgm:pt modelId="{35F58D23-2F11-41D2-B03A-666608E4E005}" type="parTrans" cxnId="{3053A103-C08A-46FC-9666-106E3AE7900F}">
      <dgm:prSet/>
      <dgm:spPr/>
      <dgm:t>
        <a:bodyPr/>
        <a:lstStyle/>
        <a:p>
          <a:endParaRPr lang="en-US"/>
        </a:p>
      </dgm:t>
    </dgm:pt>
    <dgm:pt modelId="{507BC99A-9E8A-4296-A4AE-E1D8D1DEF4D6}" type="sibTrans" cxnId="{3053A103-C08A-46FC-9666-106E3AE7900F}">
      <dgm:prSet/>
      <dgm:spPr/>
      <dgm:t>
        <a:bodyPr/>
        <a:lstStyle/>
        <a:p>
          <a:endParaRPr lang="en-US"/>
        </a:p>
      </dgm:t>
    </dgm:pt>
    <dgm:pt modelId="{B60551B3-F508-4922-8BF5-12289D93D6F6}">
      <dgm:prSet phldrT="[Text]"/>
      <dgm:spPr/>
      <dgm:t>
        <a:bodyPr/>
        <a:lstStyle/>
        <a:p>
          <a:r>
            <a:rPr lang="en-US" dirty="0" smtClean="0">
              <a:latin typeface="Bitter" panose="00000500000000000000"/>
            </a:rPr>
            <a:t>5. FA sends money to Bursar</a:t>
          </a:r>
          <a:endParaRPr lang="en-US" dirty="0">
            <a:latin typeface="Bitter" panose="00000500000000000000"/>
          </a:endParaRPr>
        </a:p>
      </dgm:t>
    </dgm:pt>
    <dgm:pt modelId="{F4B9CA3A-C6F5-43F7-987F-3EC347AD0E18}" type="parTrans" cxnId="{CCAEFD65-1CA9-445D-A65D-60E08AA106CE}">
      <dgm:prSet/>
      <dgm:spPr/>
      <dgm:t>
        <a:bodyPr/>
        <a:lstStyle/>
        <a:p>
          <a:endParaRPr lang="en-US"/>
        </a:p>
      </dgm:t>
    </dgm:pt>
    <dgm:pt modelId="{024A57BF-2142-4860-8BD6-3199F5849EAF}" type="sibTrans" cxnId="{CCAEFD65-1CA9-445D-A65D-60E08AA106CE}">
      <dgm:prSet/>
      <dgm:spPr/>
      <dgm:t>
        <a:bodyPr/>
        <a:lstStyle/>
        <a:p>
          <a:endParaRPr lang="en-US"/>
        </a:p>
      </dgm:t>
    </dgm:pt>
    <dgm:pt modelId="{042AE3B3-0A20-47FF-AEA0-9460E109CF4C}">
      <dgm:prSet phldrT="[Text]"/>
      <dgm:spPr/>
      <dgm:t>
        <a:bodyPr/>
        <a:lstStyle/>
        <a:p>
          <a:r>
            <a:rPr lang="en-US" dirty="0" smtClean="0">
              <a:latin typeface="Bitter" panose="00000500000000000000"/>
            </a:rPr>
            <a:t>1.FAFSA</a:t>
          </a:r>
          <a:endParaRPr lang="en-US" dirty="0">
            <a:latin typeface="Bitter" panose="00000500000000000000"/>
          </a:endParaRPr>
        </a:p>
      </dgm:t>
    </dgm:pt>
    <dgm:pt modelId="{8CF866F9-757E-4E17-9B62-09EEBC94C994}" type="parTrans" cxnId="{F9630E19-07B0-4E2A-AFB9-F9E5F510B530}">
      <dgm:prSet/>
      <dgm:spPr/>
      <dgm:t>
        <a:bodyPr/>
        <a:lstStyle/>
        <a:p>
          <a:endParaRPr lang="en-US"/>
        </a:p>
      </dgm:t>
    </dgm:pt>
    <dgm:pt modelId="{CAB8A0CF-1308-4C00-B780-1F5E463ABF24}" type="sibTrans" cxnId="{F9630E19-07B0-4E2A-AFB9-F9E5F510B530}">
      <dgm:prSet/>
      <dgm:spPr/>
      <dgm:t>
        <a:bodyPr/>
        <a:lstStyle/>
        <a:p>
          <a:endParaRPr lang="en-US"/>
        </a:p>
      </dgm:t>
    </dgm:pt>
    <dgm:pt modelId="{71ABA11D-90F0-4F3F-B127-9CF2624D7F16}">
      <dgm:prSet custT="1"/>
      <dgm:spPr/>
      <dgm:t>
        <a:bodyPr/>
        <a:lstStyle/>
        <a:p>
          <a:r>
            <a:rPr lang="en-US" sz="1800" dirty="0" smtClean="0">
              <a:latin typeface="Bitter" panose="00000500000000000000"/>
            </a:rPr>
            <a:t>6. Either pay balance by </a:t>
          </a:r>
          <a:r>
            <a:rPr lang="en-US" sz="1800" b="1" u="sng" dirty="0" smtClean="0">
              <a:solidFill>
                <a:srgbClr val="FF0000"/>
              </a:solidFill>
              <a:latin typeface="Bitter" panose="00000500000000000000"/>
            </a:rPr>
            <a:t>August 24</a:t>
          </a:r>
          <a:r>
            <a:rPr lang="en-US" sz="1800" b="1" u="sng" baseline="30000" dirty="0" smtClean="0">
              <a:solidFill>
                <a:srgbClr val="FF0000"/>
              </a:solidFill>
              <a:latin typeface="Bitter" panose="00000500000000000000"/>
            </a:rPr>
            <a:t>th</a:t>
          </a:r>
          <a:r>
            <a:rPr lang="en-US" sz="1800" b="1" u="none" dirty="0" smtClean="0">
              <a:solidFill>
                <a:srgbClr val="FF0000"/>
              </a:solidFill>
              <a:latin typeface="Bitter" panose="00000500000000000000"/>
            </a:rPr>
            <a:t> </a:t>
          </a:r>
          <a:r>
            <a:rPr lang="en-US" sz="1800" u="none" dirty="0" smtClean="0">
              <a:latin typeface="Bitter" panose="00000500000000000000"/>
            </a:rPr>
            <a:t>or</a:t>
          </a:r>
          <a:r>
            <a:rPr lang="en-US" sz="1800" dirty="0" smtClean="0">
              <a:latin typeface="Bitter" panose="00000500000000000000"/>
            </a:rPr>
            <a:t> receive </a:t>
          </a:r>
          <a:r>
            <a:rPr lang="en-US" sz="1800" dirty="0" err="1" smtClean="0">
              <a:latin typeface="Bitter" panose="00000500000000000000"/>
            </a:rPr>
            <a:t>eRefund</a:t>
          </a:r>
          <a:endParaRPr lang="en-US" sz="1800" dirty="0">
            <a:latin typeface="Bitter" panose="00000500000000000000"/>
          </a:endParaRPr>
        </a:p>
      </dgm:t>
    </dgm:pt>
    <dgm:pt modelId="{8DE9172F-F51E-4D16-96D8-C5637CBC00A7}" type="parTrans" cxnId="{95800A88-BCFD-4962-BCC9-E3F5EF8B4F5A}">
      <dgm:prSet/>
      <dgm:spPr/>
      <dgm:t>
        <a:bodyPr/>
        <a:lstStyle/>
        <a:p>
          <a:endParaRPr lang="en-US"/>
        </a:p>
      </dgm:t>
    </dgm:pt>
    <dgm:pt modelId="{59531EC8-4D95-492E-8BAC-AC274E8B4E7A}" type="sibTrans" cxnId="{95800A88-BCFD-4962-BCC9-E3F5EF8B4F5A}">
      <dgm:prSet/>
      <dgm:spPr/>
      <dgm:t>
        <a:bodyPr/>
        <a:lstStyle/>
        <a:p>
          <a:endParaRPr lang="en-US"/>
        </a:p>
      </dgm:t>
    </dgm:pt>
    <dgm:pt modelId="{D74918E6-E2AC-4306-8E22-7131EDFE419E}" type="pres">
      <dgm:prSet presAssocID="{6BB8D05B-CD48-4FBA-95A1-62A8BAC93F9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346B40-A058-4AAF-ABB4-F10399D659F6}" type="pres">
      <dgm:prSet presAssocID="{FDE62A3C-CC67-4B51-A385-706487A2B778}" presName="dummy" presStyleCnt="0"/>
      <dgm:spPr/>
    </dgm:pt>
    <dgm:pt modelId="{E14F7156-69DA-46B3-BC06-264CD7327994}" type="pres">
      <dgm:prSet presAssocID="{FDE62A3C-CC67-4B51-A385-706487A2B778}" presName="node" presStyleLbl="revTx" presStyleIdx="0" presStyleCnt="6" custScaleX="129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B4A3C8-7C83-4E3F-A7CA-DDD417F64DC1}" type="pres">
      <dgm:prSet presAssocID="{1E570468-571E-4435-A96F-792333B3AFBE}" presName="sibTrans" presStyleLbl="node1" presStyleIdx="0" presStyleCnt="6"/>
      <dgm:spPr/>
      <dgm:t>
        <a:bodyPr/>
        <a:lstStyle/>
        <a:p>
          <a:endParaRPr lang="en-US"/>
        </a:p>
      </dgm:t>
    </dgm:pt>
    <dgm:pt modelId="{966ABDDD-EB7E-4712-968C-C807AFFD6F8B}" type="pres">
      <dgm:prSet presAssocID="{2004E4BE-679B-4952-92EE-B9F455B5BDF8}" presName="dummy" presStyleCnt="0"/>
      <dgm:spPr/>
    </dgm:pt>
    <dgm:pt modelId="{E3C34126-E7BD-467D-B70D-5F78B0F45D9B}" type="pres">
      <dgm:prSet presAssocID="{2004E4BE-679B-4952-92EE-B9F455B5BDF8}" presName="node" presStyleLbl="revTx" presStyleIdx="1" presStyleCnt="6" custScaleX="16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970C2D-128C-4E3E-B78E-EB8587A58CC3}" type="pres">
      <dgm:prSet presAssocID="{50BFCD68-C109-42CD-9533-D790F0A5BC4E}" presName="sibTrans" presStyleLbl="node1" presStyleIdx="1" presStyleCnt="6"/>
      <dgm:spPr/>
      <dgm:t>
        <a:bodyPr/>
        <a:lstStyle/>
        <a:p>
          <a:endParaRPr lang="en-US"/>
        </a:p>
      </dgm:t>
    </dgm:pt>
    <dgm:pt modelId="{C6F05EE8-96BB-404E-B909-A7B6AA63180C}" type="pres">
      <dgm:prSet presAssocID="{398C5D23-E669-4262-804C-34A5866FFEBC}" presName="dummy" presStyleCnt="0"/>
      <dgm:spPr/>
    </dgm:pt>
    <dgm:pt modelId="{5DBDCF0A-5CEE-4D72-A39C-4BC5155B6314}" type="pres">
      <dgm:prSet presAssocID="{398C5D23-E669-4262-804C-34A5866FFEBC}" presName="node" presStyleLbl="revTx" presStyleIdx="2" presStyleCnt="6" custScaleX="153340" custRadScaleRad="106813" custRadScaleInc="-29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45B3CF-22C5-4DDB-8CD3-7101EEEED671}" type="pres">
      <dgm:prSet presAssocID="{507BC99A-9E8A-4296-A4AE-E1D8D1DEF4D6}" presName="sibTrans" presStyleLbl="node1" presStyleIdx="2" presStyleCnt="6"/>
      <dgm:spPr/>
      <dgm:t>
        <a:bodyPr/>
        <a:lstStyle/>
        <a:p>
          <a:endParaRPr lang="en-US"/>
        </a:p>
      </dgm:t>
    </dgm:pt>
    <dgm:pt modelId="{E5C51891-8AC7-42B9-89B9-BBBFA7201A63}" type="pres">
      <dgm:prSet presAssocID="{B60551B3-F508-4922-8BF5-12289D93D6F6}" presName="dummy" presStyleCnt="0"/>
      <dgm:spPr/>
    </dgm:pt>
    <dgm:pt modelId="{71B83143-A962-4C57-9E45-CBB9D0C6B40B}" type="pres">
      <dgm:prSet presAssocID="{B60551B3-F508-4922-8BF5-12289D93D6F6}" presName="node" presStyleLbl="revTx" presStyleIdx="3" presStyleCnt="6" custScaleX="1501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EC4D6-BD42-4969-B888-BC86E3ADFE31}" type="pres">
      <dgm:prSet presAssocID="{024A57BF-2142-4860-8BD6-3199F5849EAF}" presName="sibTrans" presStyleLbl="node1" presStyleIdx="3" presStyleCnt="6"/>
      <dgm:spPr/>
      <dgm:t>
        <a:bodyPr/>
        <a:lstStyle/>
        <a:p>
          <a:endParaRPr lang="en-US"/>
        </a:p>
      </dgm:t>
    </dgm:pt>
    <dgm:pt modelId="{83277AC4-9503-4374-AEFC-5A4D1C9787DC}" type="pres">
      <dgm:prSet presAssocID="{71ABA11D-90F0-4F3F-B127-9CF2624D7F16}" presName="dummy" presStyleCnt="0"/>
      <dgm:spPr/>
    </dgm:pt>
    <dgm:pt modelId="{23355CA0-20ED-46CD-9D71-2B91E0E2974B}" type="pres">
      <dgm:prSet presAssocID="{71ABA11D-90F0-4F3F-B127-9CF2624D7F16}" presName="node" presStyleLbl="revTx" presStyleIdx="4" presStyleCnt="6" custScaleX="1645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A6574-E4DA-42D9-ABB0-A3030BBFCA9B}" type="pres">
      <dgm:prSet presAssocID="{59531EC8-4D95-492E-8BAC-AC274E8B4E7A}" presName="sibTrans" presStyleLbl="node1" presStyleIdx="4" presStyleCnt="6"/>
      <dgm:spPr/>
      <dgm:t>
        <a:bodyPr/>
        <a:lstStyle/>
        <a:p>
          <a:endParaRPr lang="en-US"/>
        </a:p>
      </dgm:t>
    </dgm:pt>
    <dgm:pt modelId="{96E7237C-BA31-4955-ABE4-02601A25D2F6}" type="pres">
      <dgm:prSet presAssocID="{042AE3B3-0A20-47FF-AEA0-9460E109CF4C}" presName="dummy" presStyleCnt="0"/>
      <dgm:spPr/>
    </dgm:pt>
    <dgm:pt modelId="{F7BFD91F-CEAF-4882-AC50-A91F9B6C34A5}" type="pres">
      <dgm:prSet presAssocID="{042AE3B3-0A20-47FF-AEA0-9460E109CF4C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3CB93-0E45-49B9-8E03-92EBFEF20E73}" type="pres">
      <dgm:prSet presAssocID="{CAB8A0CF-1308-4C00-B780-1F5E463ABF24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6CE28695-222D-40F8-96ED-758293DCA1F5}" srcId="{6BB8D05B-CD48-4FBA-95A1-62A8BAC93F9C}" destId="{2004E4BE-679B-4952-92EE-B9F455B5BDF8}" srcOrd="1" destOrd="0" parTransId="{0E0BB8C8-55DF-43E9-998B-77FD400748DF}" sibTransId="{50BFCD68-C109-42CD-9533-D790F0A5BC4E}"/>
    <dgm:cxn modelId="{4CAEB69C-45DC-4F8E-9475-F580E2380BE2}" type="presOf" srcId="{50BFCD68-C109-42CD-9533-D790F0A5BC4E}" destId="{51970C2D-128C-4E3E-B78E-EB8587A58CC3}" srcOrd="0" destOrd="0" presId="urn:microsoft.com/office/officeart/2005/8/layout/cycle1"/>
    <dgm:cxn modelId="{306C3396-FEC3-438C-BB27-3F6676724219}" type="presOf" srcId="{71ABA11D-90F0-4F3F-B127-9CF2624D7F16}" destId="{23355CA0-20ED-46CD-9D71-2B91E0E2974B}" srcOrd="0" destOrd="0" presId="urn:microsoft.com/office/officeart/2005/8/layout/cycle1"/>
    <dgm:cxn modelId="{52A77D4E-F824-47F1-8FF5-25B65FCC4DFC}" type="presOf" srcId="{507BC99A-9E8A-4296-A4AE-E1D8D1DEF4D6}" destId="{7145B3CF-22C5-4DDB-8CD3-7101EEEED671}" srcOrd="0" destOrd="0" presId="urn:microsoft.com/office/officeart/2005/8/layout/cycle1"/>
    <dgm:cxn modelId="{3053A103-C08A-46FC-9666-106E3AE7900F}" srcId="{6BB8D05B-CD48-4FBA-95A1-62A8BAC93F9C}" destId="{398C5D23-E669-4262-804C-34A5866FFEBC}" srcOrd="2" destOrd="0" parTransId="{35F58D23-2F11-41D2-B03A-666608E4E005}" sibTransId="{507BC99A-9E8A-4296-A4AE-E1D8D1DEF4D6}"/>
    <dgm:cxn modelId="{DE90099F-1F36-4C50-9A72-0B5F186855C4}" type="presOf" srcId="{024A57BF-2142-4860-8BD6-3199F5849EAF}" destId="{03DEC4D6-BD42-4969-B888-BC86E3ADFE31}" srcOrd="0" destOrd="0" presId="urn:microsoft.com/office/officeart/2005/8/layout/cycle1"/>
    <dgm:cxn modelId="{2297B65D-04C5-4674-BF07-83C804E81700}" type="presOf" srcId="{042AE3B3-0A20-47FF-AEA0-9460E109CF4C}" destId="{F7BFD91F-CEAF-4882-AC50-A91F9B6C34A5}" srcOrd="0" destOrd="0" presId="urn:microsoft.com/office/officeart/2005/8/layout/cycle1"/>
    <dgm:cxn modelId="{896B0661-FC51-4F41-97ED-B208BFB857F6}" type="presOf" srcId="{398C5D23-E669-4262-804C-34A5866FFEBC}" destId="{5DBDCF0A-5CEE-4D72-A39C-4BC5155B6314}" srcOrd="0" destOrd="0" presId="urn:microsoft.com/office/officeart/2005/8/layout/cycle1"/>
    <dgm:cxn modelId="{032DB83C-BD40-4295-A17E-16060831C271}" type="presOf" srcId="{59531EC8-4D95-492E-8BAC-AC274E8B4E7A}" destId="{7F5A6574-E4DA-42D9-ABB0-A3030BBFCA9B}" srcOrd="0" destOrd="0" presId="urn:microsoft.com/office/officeart/2005/8/layout/cycle1"/>
    <dgm:cxn modelId="{9A22C764-7FEF-4634-AA7A-74AA6121B0F3}" type="presOf" srcId="{FDE62A3C-CC67-4B51-A385-706487A2B778}" destId="{E14F7156-69DA-46B3-BC06-264CD7327994}" srcOrd="0" destOrd="0" presId="urn:microsoft.com/office/officeart/2005/8/layout/cycle1"/>
    <dgm:cxn modelId="{5B433D07-8EEE-4E51-B5DC-F6C3D253BBD7}" type="presOf" srcId="{CAB8A0CF-1308-4C00-B780-1F5E463ABF24}" destId="{25F3CB93-0E45-49B9-8E03-92EBFEF20E73}" srcOrd="0" destOrd="0" presId="urn:microsoft.com/office/officeart/2005/8/layout/cycle1"/>
    <dgm:cxn modelId="{80892035-1DF2-491D-A0C1-09DB044EC76F}" srcId="{6BB8D05B-CD48-4FBA-95A1-62A8BAC93F9C}" destId="{FDE62A3C-CC67-4B51-A385-706487A2B778}" srcOrd="0" destOrd="0" parTransId="{1C37D1E1-26E4-4CD9-9034-E5D330E2C5EF}" sibTransId="{1E570468-571E-4435-A96F-792333B3AFBE}"/>
    <dgm:cxn modelId="{2DFDF01D-0A63-4EAA-87E3-66849B8ED97D}" type="presOf" srcId="{2004E4BE-679B-4952-92EE-B9F455B5BDF8}" destId="{E3C34126-E7BD-467D-B70D-5F78B0F45D9B}" srcOrd="0" destOrd="0" presId="urn:microsoft.com/office/officeart/2005/8/layout/cycle1"/>
    <dgm:cxn modelId="{FCE07636-7110-48EF-86F2-79792379F746}" type="presOf" srcId="{1E570468-571E-4435-A96F-792333B3AFBE}" destId="{25B4A3C8-7C83-4E3F-A7CA-DDD417F64DC1}" srcOrd="0" destOrd="0" presId="urn:microsoft.com/office/officeart/2005/8/layout/cycle1"/>
    <dgm:cxn modelId="{F9630E19-07B0-4E2A-AFB9-F9E5F510B530}" srcId="{6BB8D05B-CD48-4FBA-95A1-62A8BAC93F9C}" destId="{042AE3B3-0A20-47FF-AEA0-9460E109CF4C}" srcOrd="5" destOrd="0" parTransId="{8CF866F9-757E-4E17-9B62-09EEBC94C994}" sibTransId="{CAB8A0CF-1308-4C00-B780-1F5E463ABF24}"/>
    <dgm:cxn modelId="{CCAEFD65-1CA9-445D-A65D-60E08AA106CE}" srcId="{6BB8D05B-CD48-4FBA-95A1-62A8BAC93F9C}" destId="{B60551B3-F508-4922-8BF5-12289D93D6F6}" srcOrd="3" destOrd="0" parTransId="{F4B9CA3A-C6F5-43F7-987F-3EC347AD0E18}" sibTransId="{024A57BF-2142-4860-8BD6-3199F5849EAF}"/>
    <dgm:cxn modelId="{95800A88-BCFD-4962-BCC9-E3F5EF8B4F5A}" srcId="{6BB8D05B-CD48-4FBA-95A1-62A8BAC93F9C}" destId="{71ABA11D-90F0-4F3F-B127-9CF2624D7F16}" srcOrd="4" destOrd="0" parTransId="{8DE9172F-F51E-4D16-96D8-C5637CBC00A7}" sibTransId="{59531EC8-4D95-492E-8BAC-AC274E8B4E7A}"/>
    <dgm:cxn modelId="{B0D307E6-9651-44D3-8E90-F61F079354C2}" type="presOf" srcId="{B60551B3-F508-4922-8BF5-12289D93D6F6}" destId="{71B83143-A962-4C57-9E45-CBB9D0C6B40B}" srcOrd="0" destOrd="0" presId="urn:microsoft.com/office/officeart/2005/8/layout/cycle1"/>
    <dgm:cxn modelId="{77BFE4A7-3440-42B9-9543-570876E373BB}" type="presOf" srcId="{6BB8D05B-CD48-4FBA-95A1-62A8BAC93F9C}" destId="{D74918E6-E2AC-4306-8E22-7131EDFE419E}" srcOrd="0" destOrd="0" presId="urn:microsoft.com/office/officeart/2005/8/layout/cycle1"/>
    <dgm:cxn modelId="{026F1E82-D1EF-42C3-94A6-3B28DF1CF503}" type="presParOf" srcId="{D74918E6-E2AC-4306-8E22-7131EDFE419E}" destId="{05346B40-A058-4AAF-ABB4-F10399D659F6}" srcOrd="0" destOrd="0" presId="urn:microsoft.com/office/officeart/2005/8/layout/cycle1"/>
    <dgm:cxn modelId="{1AAD7942-22F3-4125-9E1A-E6890AA19E14}" type="presParOf" srcId="{D74918E6-E2AC-4306-8E22-7131EDFE419E}" destId="{E14F7156-69DA-46B3-BC06-264CD7327994}" srcOrd="1" destOrd="0" presId="urn:microsoft.com/office/officeart/2005/8/layout/cycle1"/>
    <dgm:cxn modelId="{C0D041EA-D7E6-4A98-8A7F-FE9F897B627D}" type="presParOf" srcId="{D74918E6-E2AC-4306-8E22-7131EDFE419E}" destId="{25B4A3C8-7C83-4E3F-A7CA-DDD417F64DC1}" srcOrd="2" destOrd="0" presId="urn:microsoft.com/office/officeart/2005/8/layout/cycle1"/>
    <dgm:cxn modelId="{F794ACA7-572A-45DF-9655-F12BAC2D4BE6}" type="presParOf" srcId="{D74918E6-E2AC-4306-8E22-7131EDFE419E}" destId="{966ABDDD-EB7E-4712-968C-C807AFFD6F8B}" srcOrd="3" destOrd="0" presId="urn:microsoft.com/office/officeart/2005/8/layout/cycle1"/>
    <dgm:cxn modelId="{87FD8583-77FE-4051-B88D-205DC7AE14A8}" type="presParOf" srcId="{D74918E6-E2AC-4306-8E22-7131EDFE419E}" destId="{E3C34126-E7BD-467D-B70D-5F78B0F45D9B}" srcOrd="4" destOrd="0" presId="urn:microsoft.com/office/officeart/2005/8/layout/cycle1"/>
    <dgm:cxn modelId="{277D667F-1039-42FD-A279-E908C03EE663}" type="presParOf" srcId="{D74918E6-E2AC-4306-8E22-7131EDFE419E}" destId="{51970C2D-128C-4E3E-B78E-EB8587A58CC3}" srcOrd="5" destOrd="0" presId="urn:microsoft.com/office/officeart/2005/8/layout/cycle1"/>
    <dgm:cxn modelId="{02FA2549-2B3C-4D3E-81E0-89C72A0A3F3B}" type="presParOf" srcId="{D74918E6-E2AC-4306-8E22-7131EDFE419E}" destId="{C6F05EE8-96BB-404E-B909-A7B6AA63180C}" srcOrd="6" destOrd="0" presId="urn:microsoft.com/office/officeart/2005/8/layout/cycle1"/>
    <dgm:cxn modelId="{3E4ABC4F-E56B-4DA0-8BBF-A2006DC29ABC}" type="presParOf" srcId="{D74918E6-E2AC-4306-8E22-7131EDFE419E}" destId="{5DBDCF0A-5CEE-4D72-A39C-4BC5155B6314}" srcOrd="7" destOrd="0" presId="urn:microsoft.com/office/officeart/2005/8/layout/cycle1"/>
    <dgm:cxn modelId="{073A36E6-32EB-4204-B989-CE3FA4203480}" type="presParOf" srcId="{D74918E6-E2AC-4306-8E22-7131EDFE419E}" destId="{7145B3CF-22C5-4DDB-8CD3-7101EEEED671}" srcOrd="8" destOrd="0" presId="urn:microsoft.com/office/officeart/2005/8/layout/cycle1"/>
    <dgm:cxn modelId="{A289995B-21B1-44E5-ADF7-69B9C4393EC1}" type="presParOf" srcId="{D74918E6-E2AC-4306-8E22-7131EDFE419E}" destId="{E5C51891-8AC7-42B9-89B9-BBBFA7201A63}" srcOrd="9" destOrd="0" presId="urn:microsoft.com/office/officeart/2005/8/layout/cycle1"/>
    <dgm:cxn modelId="{F517AC7A-BAB5-442D-BF21-1775E1E103C5}" type="presParOf" srcId="{D74918E6-E2AC-4306-8E22-7131EDFE419E}" destId="{71B83143-A962-4C57-9E45-CBB9D0C6B40B}" srcOrd="10" destOrd="0" presId="urn:microsoft.com/office/officeart/2005/8/layout/cycle1"/>
    <dgm:cxn modelId="{AE4DDED8-8AEE-4AE9-B294-86EC04C18526}" type="presParOf" srcId="{D74918E6-E2AC-4306-8E22-7131EDFE419E}" destId="{03DEC4D6-BD42-4969-B888-BC86E3ADFE31}" srcOrd="11" destOrd="0" presId="urn:microsoft.com/office/officeart/2005/8/layout/cycle1"/>
    <dgm:cxn modelId="{6D11ED26-1108-426A-9949-04A64DFCC686}" type="presParOf" srcId="{D74918E6-E2AC-4306-8E22-7131EDFE419E}" destId="{83277AC4-9503-4374-AEFC-5A4D1C9787DC}" srcOrd="12" destOrd="0" presId="urn:microsoft.com/office/officeart/2005/8/layout/cycle1"/>
    <dgm:cxn modelId="{9E7CC5EE-7DAC-4CA7-97EE-19FFCA6FDE70}" type="presParOf" srcId="{D74918E6-E2AC-4306-8E22-7131EDFE419E}" destId="{23355CA0-20ED-46CD-9D71-2B91E0E2974B}" srcOrd="13" destOrd="0" presId="urn:microsoft.com/office/officeart/2005/8/layout/cycle1"/>
    <dgm:cxn modelId="{6F4D7517-9816-44D3-90BD-809AEB37DFE9}" type="presParOf" srcId="{D74918E6-E2AC-4306-8E22-7131EDFE419E}" destId="{7F5A6574-E4DA-42D9-ABB0-A3030BBFCA9B}" srcOrd="14" destOrd="0" presId="urn:microsoft.com/office/officeart/2005/8/layout/cycle1"/>
    <dgm:cxn modelId="{65C12682-4FBB-41C9-8E96-D0D6B30BA7DC}" type="presParOf" srcId="{D74918E6-E2AC-4306-8E22-7131EDFE419E}" destId="{96E7237C-BA31-4955-ABE4-02601A25D2F6}" srcOrd="15" destOrd="0" presId="urn:microsoft.com/office/officeart/2005/8/layout/cycle1"/>
    <dgm:cxn modelId="{E9F2513B-3CF9-4507-A723-31AD322576C4}" type="presParOf" srcId="{D74918E6-E2AC-4306-8E22-7131EDFE419E}" destId="{F7BFD91F-CEAF-4882-AC50-A91F9B6C34A5}" srcOrd="16" destOrd="0" presId="urn:microsoft.com/office/officeart/2005/8/layout/cycle1"/>
    <dgm:cxn modelId="{FB337445-4769-43A7-A35F-8E69FF3AA753}" type="presParOf" srcId="{D74918E6-E2AC-4306-8E22-7131EDFE419E}" destId="{25F3CB93-0E45-49B9-8E03-92EBFEF20E7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F7156-69DA-46B3-BC06-264CD7327994}">
      <dsp:nvSpPr>
        <dsp:cNvPr id="0" name=""/>
        <dsp:cNvSpPr/>
      </dsp:nvSpPr>
      <dsp:spPr>
        <a:xfrm>
          <a:off x="6700752" y="16726"/>
          <a:ext cx="1670598" cy="1287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Bitter" panose="00000500000000000000"/>
            </a:rPr>
            <a:t>2.Submit documents (</a:t>
          </a:r>
          <a:r>
            <a:rPr lang="en-US" sz="1900" kern="1200" dirty="0" err="1" smtClean="0">
              <a:latin typeface="Bitter" panose="00000500000000000000"/>
            </a:rPr>
            <a:t>myMemphis</a:t>
          </a:r>
          <a:r>
            <a:rPr lang="en-US" sz="1900" kern="1200" dirty="0" smtClean="0">
              <a:latin typeface="Bitter" panose="00000500000000000000"/>
            </a:rPr>
            <a:t>)</a:t>
          </a:r>
          <a:endParaRPr lang="en-US" sz="1900" kern="1200" dirty="0">
            <a:latin typeface="Bitter" panose="00000500000000000000"/>
          </a:endParaRPr>
        </a:p>
      </dsp:txBody>
      <dsp:txXfrm>
        <a:off x="6700752" y="16726"/>
        <a:ext cx="1670598" cy="1287363"/>
      </dsp:txXfrm>
    </dsp:sp>
    <dsp:sp modelId="{25B4A3C8-7C83-4E3F-A7CA-DDD417F64DC1}">
      <dsp:nvSpPr>
        <dsp:cNvPr id="0" name=""/>
        <dsp:cNvSpPr/>
      </dsp:nvSpPr>
      <dsp:spPr>
        <a:xfrm>
          <a:off x="2955574" y="3631"/>
          <a:ext cx="6288605" cy="6288605"/>
        </a:xfrm>
        <a:prstGeom prst="circularArrow">
          <a:avLst>
            <a:gd name="adj1" fmla="val 3992"/>
            <a:gd name="adj2" fmla="val 250431"/>
            <a:gd name="adj3" fmla="val 20572586"/>
            <a:gd name="adj4" fmla="val 19203850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C34126-E7BD-467D-B70D-5F78B0F45D9B}">
      <dsp:nvSpPr>
        <dsp:cNvPr id="0" name=""/>
        <dsp:cNvSpPr/>
      </dsp:nvSpPr>
      <dsp:spPr>
        <a:xfrm>
          <a:off x="7920880" y="2504252"/>
          <a:ext cx="2102688" cy="1287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Bitter" panose="00000500000000000000"/>
            </a:rPr>
            <a:t>3.Aid processed for two semesters</a:t>
          </a:r>
          <a:endParaRPr lang="en-US" sz="1900" kern="1200" dirty="0">
            <a:latin typeface="Bitter" panose="00000500000000000000"/>
          </a:endParaRPr>
        </a:p>
      </dsp:txBody>
      <dsp:txXfrm>
        <a:off x="7920880" y="2504252"/>
        <a:ext cx="2102688" cy="1287363"/>
      </dsp:txXfrm>
    </dsp:sp>
    <dsp:sp modelId="{51970C2D-128C-4E3E-B78E-EB8587A58CC3}">
      <dsp:nvSpPr>
        <dsp:cNvPr id="0" name=""/>
        <dsp:cNvSpPr/>
      </dsp:nvSpPr>
      <dsp:spPr>
        <a:xfrm>
          <a:off x="2888098" y="468416"/>
          <a:ext cx="6288605" cy="6288605"/>
        </a:xfrm>
        <a:prstGeom prst="circularArrow">
          <a:avLst>
            <a:gd name="adj1" fmla="val 3992"/>
            <a:gd name="adj2" fmla="val 250431"/>
            <a:gd name="adj3" fmla="val 1471162"/>
            <a:gd name="adj4" fmla="val 214250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DCF0A-5CEE-4D72-A39C-4BC5155B6314}">
      <dsp:nvSpPr>
        <dsp:cNvPr id="0" name=""/>
        <dsp:cNvSpPr/>
      </dsp:nvSpPr>
      <dsp:spPr>
        <a:xfrm>
          <a:off x="6908693" y="4991789"/>
          <a:ext cx="1974042" cy="1287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Bitter" panose="00000500000000000000"/>
            </a:rPr>
            <a:t>4. Accept award via </a:t>
          </a:r>
          <a:r>
            <a:rPr lang="en-US" sz="1900" kern="1200" dirty="0" err="1" smtClean="0">
              <a:latin typeface="Bitter" panose="00000500000000000000"/>
            </a:rPr>
            <a:t>myMemphis</a:t>
          </a:r>
          <a:endParaRPr lang="en-US" sz="1900" kern="1200" dirty="0">
            <a:latin typeface="Bitter" panose="00000500000000000000"/>
          </a:endParaRPr>
        </a:p>
      </dsp:txBody>
      <dsp:txXfrm>
        <a:off x="6908693" y="4991789"/>
        <a:ext cx="1974042" cy="1287363"/>
      </dsp:txXfrm>
    </dsp:sp>
    <dsp:sp modelId="{7145B3CF-22C5-4DDB-8CD3-7101EEEED671}">
      <dsp:nvSpPr>
        <dsp:cNvPr id="0" name=""/>
        <dsp:cNvSpPr/>
      </dsp:nvSpPr>
      <dsp:spPr>
        <a:xfrm>
          <a:off x="3399443" y="114070"/>
          <a:ext cx="6288605" cy="6288605"/>
        </a:xfrm>
        <a:prstGeom prst="circularArrow">
          <a:avLst>
            <a:gd name="adj1" fmla="val 3992"/>
            <a:gd name="adj2" fmla="val 250431"/>
            <a:gd name="adj3" fmla="val 6261904"/>
            <a:gd name="adj4" fmla="val 4962032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83143-A962-4C57-9E45-CBB9D0C6B40B}">
      <dsp:nvSpPr>
        <dsp:cNvPr id="0" name=""/>
        <dsp:cNvSpPr/>
      </dsp:nvSpPr>
      <dsp:spPr>
        <a:xfrm>
          <a:off x="3696919" y="4991778"/>
          <a:ext cx="1933567" cy="1287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Bitter" panose="00000500000000000000"/>
            </a:rPr>
            <a:t>5. FA sends money to Bursar</a:t>
          </a:r>
          <a:endParaRPr lang="en-US" sz="1900" kern="1200" dirty="0">
            <a:latin typeface="Bitter" panose="00000500000000000000"/>
          </a:endParaRPr>
        </a:p>
      </dsp:txBody>
      <dsp:txXfrm>
        <a:off x="3696919" y="4991778"/>
        <a:ext cx="1933567" cy="1287363"/>
      </dsp:txXfrm>
    </dsp:sp>
    <dsp:sp modelId="{03DEC4D6-BD42-4969-B888-BC86E3ADFE31}">
      <dsp:nvSpPr>
        <dsp:cNvPr id="0" name=""/>
        <dsp:cNvSpPr/>
      </dsp:nvSpPr>
      <dsp:spPr>
        <a:xfrm>
          <a:off x="2955574" y="3631"/>
          <a:ext cx="6288605" cy="6288605"/>
        </a:xfrm>
        <a:prstGeom prst="circularArrow">
          <a:avLst>
            <a:gd name="adj1" fmla="val 3992"/>
            <a:gd name="adj2" fmla="val 250431"/>
            <a:gd name="adj3" fmla="val 9772586"/>
            <a:gd name="adj4" fmla="val 8403850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55CA0-20ED-46CD-9D71-2B91E0E2974B}">
      <dsp:nvSpPr>
        <dsp:cNvPr id="0" name=""/>
        <dsp:cNvSpPr/>
      </dsp:nvSpPr>
      <dsp:spPr>
        <a:xfrm>
          <a:off x="2168429" y="2504252"/>
          <a:ext cx="2118201" cy="1287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Bitter" panose="00000500000000000000"/>
            </a:rPr>
            <a:t>6. Either pay balance by </a:t>
          </a:r>
          <a:r>
            <a:rPr lang="en-US" sz="1800" b="1" u="sng" kern="1200" dirty="0" smtClean="0">
              <a:solidFill>
                <a:srgbClr val="FF0000"/>
              </a:solidFill>
              <a:latin typeface="Bitter" panose="00000500000000000000"/>
            </a:rPr>
            <a:t>August 24</a:t>
          </a:r>
          <a:r>
            <a:rPr lang="en-US" sz="1800" b="1" u="sng" kern="1200" baseline="30000" dirty="0" smtClean="0">
              <a:solidFill>
                <a:srgbClr val="FF0000"/>
              </a:solidFill>
              <a:latin typeface="Bitter" panose="00000500000000000000"/>
            </a:rPr>
            <a:t>th</a:t>
          </a:r>
          <a:r>
            <a:rPr lang="en-US" sz="1800" b="1" u="none" kern="1200" dirty="0" smtClean="0">
              <a:solidFill>
                <a:srgbClr val="FF0000"/>
              </a:solidFill>
              <a:latin typeface="Bitter" panose="00000500000000000000"/>
            </a:rPr>
            <a:t> </a:t>
          </a:r>
          <a:r>
            <a:rPr lang="en-US" sz="1800" u="none" kern="1200" dirty="0" smtClean="0">
              <a:latin typeface="Bitter" panose="00000500000000000000"/>
            </a:rPr>
            <a:t>or</a:t>
          </a:r>
          <a:r>
            <a:rPr lang="en-US" sz="1800" kern="1200" dirty="0" smtClean="0">
              <a:latin typeface="Bitter" panose="00000500000000000000"/>
            </a:rPr>
            <a:t> receive </a:t>
          </a:r>
          <a:r>
            <a:rPr lang="en-US" sz="1800" kern="1200" dirty="0" err="1" smtClean="0">
              <a:latin typeface="Bitter" panose="00000500000000000000"/>
            </a:rPr>
            <a:t>eRefund</a:t>
          </a:r>
          <a:endParaRPr lang="en-US" sz="1800" kern="1200" dirty="0">
            <a:latin typeface="Bitter" panose="00000500000000000000"/>
          </a:endParaRPr>
        </a:p>
      </dsp:txBody>
      <dsp:txXfrm>
        <a:off x="2168429" y="2504252"/>
        <a:ext cx="2118201" cy="1287363"/>
      </dsp:txXfrm>
    </dsp:sp>
    <dsp:sp modelId="{7F5A6574-E4DA-42D9-ABB0-A3030BBFCA9B}">
      <dsp:nvSpPr>
        <dsp:cNvPr id="0" name=""/>
        <dsp:cNvSpPr/>
      </dsp:nvSpPr>
      <dsp:spPr>
        <a:xfrm>
          <a:off x="2955574" y="3631"/>
          <a:ext cx="6288605" cy="6288605"/>
        </a:xfrm>
        <a:prstGeom prst="circularArrow">
          <a:avLst>
            <a:gd name="adj1" fmla="val 3992"/>
            <a:gd name="adj2" fmla="val 250431"/>
            <a:gd name="adj3" fmla="val 13165948"/>
            <a:gd name="adj4" fmla="val 11576984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BFD91F-CEAF-4882-AC50-A91F9B6C34A5}">
      <dsp:nvSpPr>
        <dsp:cNvPr id="0" name=""/>
        <dsp:cNvSpPr/>
      </dsp:nvSpPr>
      <dsp:spPr>
        <a:xfrm>
          <a:off x="4020022" y="16726"/>
          <a:ext cx="1287363" cy="1287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Bitter" panose="00000500000000000000"/>
            </a:rPr>
            <a:t>1.FAFSA</a:t>
          </a:r>
          <a:endParaRPr lang="en-US" sz="1900" kern="1200" dirty="0">
            <a:latin typeface="Bitter" panose="00000500000000000000"/>
          </a:endParaRPr>
        </a:p>
      </dsp:txBody>
      <dsp:txXfrm>
        <a:off x="4020022" y="16726"/>
        <a:ext cx="1287363" cy="1287363"/>
      </dsp:txXfrm>
    </dsp:sp>
    <dsp:sp modelId="{25F3CB93-0E45-49B9-8E03-92EBFEF20E73}">
      <dsp:nvSpPr>
        <dsp:cNvPr id="0" name=""/>
        <dsp:cNvSpPr/>
      </dsp:nvSpPr>
      <dsp:spPr>
        <a:xfrm>
          <a:off x="2955574" y="3631"/>
          <a:ext cx="6288605" cy="6288605"/>
        </a:xfrm>
        <a:prstGeom prst="circularArrow">
          <a:avLst>
            <a:gd name="adj1" fmla="val 3992"/>
            <a:gd name="adj2" fmla="val 250431"/>
            <a:gd name="adj3" fmla="val 16674073"/>
            <a:gd name="adj4" fmla="val 15239046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630EEF7D-71F8-4461-86D7-FACAA53D5807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DB088CB2-EE3C-4196-8203-BFF5F5E15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79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4D63641E-052A-4989-A197-40B4208E813C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289EB9C-0565-46E9-8EEB-F4FED898E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8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225" y="69532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1389912-27F8-4A8D-9784-CCF66D7F4717}" type="datetime1">
              <a:rPr lang="en-US" smtClean="0"/>
              <a:pPr>
                <a:defRPr/>
              </a:pPr>
              <a:t>5/15/2018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0A8728-DF82-4FF5-99D0-CC44EC1E1C3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054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225" y="69532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1389912-27F8-4A8D-9784-CCF66D7F4717}" type="datetime1">
              <a:rPr lang="en-US" smtClean="0"/>
              <a:pPr>
                <a:defRPr/>
              </a:pPr>
              <a:t>5/15/2018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0A8728-DF82-4FF5-99D0-CC44EC1E1C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89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225" y="69532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1389912-27F8-4A8D-9784-CCF66D7F4717}" type="datetime1">
              <a:rPr lang="en-US" smtClean="0"/>
              <a:pPr>
                <a:defRPr/>
              </a:pPr>
              <a:t>5/15/2018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0A8728-DF82-4FF5-99D0-CC44EC1E1C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67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225" y="69532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1389912-27F8-4A8D-9784-CCF66D7F4717}" type="datetime1">
              <a:rPr lang="en-US" smtClean="0"/>
              <a:pPr>
                <a:defRPr/>
              </a:pPr>
              <a:t>5/15/2018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60A8728-DF82-4FF5-99D0-CC44EC1E1C3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58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31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8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1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6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5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6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4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0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0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4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68609-9D91-41AC-8C14-149BDFCCA516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401AE-F2F6-48F7-80F4-8D54638B9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7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mphis.edu/bursar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entloans.gov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mphis.edu/financialaid" TargetMode="External"/><Relationship Id="rId5" Type="http://schemas.openxmlformats.org/officeDocument/2006/relationships/hyperlink" Target="mailto:financialaid@memphis.edu" TargetMode="Externa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said.ed.gov/" TargetMode="External"/><Relationship Id="rId5" Type="http://schemas.openxmlformats.org/officeDocument/2006/relationships/hyperlink" Target="http://www.fafsa.gov/" TargetMode="Externa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slds.ed.gov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udentloans.gov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slds.ed.gov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0645.17-UOM-New-Brand-PowerPoint-Template-Title-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35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33601"/>
            <a:ext cx="6477000" cy="1924051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/>
            </a:r>
            <a:br>
              <a:rPr lang="en-US" sz="2800" b="1" dirty="0"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</a:br>
            <a:r>
              <a:rPr lang="en-US" sz="2800" b="1" dirty="0"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  <a:t/>
            </a:r>
            <a:br>
              <a:rPr lang="en-US" sz="2800" b="1" dirty="0">
                <a:latin typeface="Microsoft JhengHei" pitchFamily="34" charset="-120"/>
                <a:ea typeface="Microsoft JhengHei" pitchFamily="34" charset="-120"/>
                <a:cs typeface="Calibri" pitchFamily="34" charset="0"/>
              </a:rPr>
            </a:br>
            <a:r>
              <a:rPr lang="en-US" sz="3100" b="1" dirty="0">
                <a:latin typeface="Bitter" panose="00000500000000000000"/>
                <a:ea typeface="Microsoft JhengHei" pitchFamily="34" charset="-120"/>
                <a:cs typeface="Calibri" pitchFamily="34" charset="0"/>
              </a:rPr>
              <a:t>New Student Orientation</a:t>
            </a:r>
            <a:r>
              <a:rPr lang="en-US" sz="3100" b="1" dirty="0">
                <a:latin typeface="Bitter" panose="00000500000000000000"/>
              </a:rPr>
              <a:t/>
            </a:r>
            <a:br>
              <a:rPr lang="en-US" sz="3100" b="1" dirty="0">
                <a:latin typeface="Bitter" panose="00000500000000000000"/>
              </a:rPr>
            </a:br>
            <a:r>
              <a:rPr lang="en-US" sz="3100" b="1" dirty="0">
                <a:latin typeface="Bitter" panose="00000500000000000000"/>
                <a:ea typeface="Microsoft JhengHei" pitchFamily="34" charset="-120"/>
                <a:cs typeface="Calibri" pitchFamily="34" charset="0"/>
              </a:rPr>
              <a:t>Federal Student Loan Workshop</a:t>
            </a:r>
            <a:br>
              <a:rPr lang="en-US" sz="3100" b="1" dirty="0">
                <a:latin typeface="Bitter" panose="00000500000000000000"/>
                <a:ea typeface="Microsoft JhengHei" pitchFamily="34" charset="-120"/>
                <a:cs typeface="Calibri" pitchFamily="34" charset="0"/>
              </a:rPr>
            </a:br>
            <a:r>
              <a:rPr lang="en-US" sz="3100" b="1" dirty="0" smtClean="0">
                <a:latin typeface="Bitter" panose="00000500000000000000"/>
                <a:ea typeface="Microsoft JhengHei" pitchFamily="34" charset="-120"/>
                <a:cs typeface="Calibri" pitchFamily="34" charset="0"/>
              </a:rPr>
              <a:t>2018</a:t>
            </a:r>
            <a:r>
              <a:rPr lang="en-US" sz="2800" b="1" dirty="0">
                <a:ea typeface="Microsoft JhengHei" pitchFamily="34" charset="-120"/>
                <a:cs typeface="Calibri" pitchFamily="34" charset="0"/>
              </a:rPr>
              <a:t/>
            </a:r>
            <a:br>
              <a:rPr lang="en-US" sz="2800" b="1" dirty="0">
                <a:ea typeface="Microsoft JhengHei" pitchFamily="34" charset="-120"/>
                <a:cs typeface="Calibri" pitchFamily="34" charset="0"/>
              </a:rPr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4437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03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b="0" dirty="0">
                <a:latin typeface="Bitter" panose="00000500000000000000"/>
                <a:cs typeface="Calibri" pitchFamily="34" charset="0"/>
              </a:rPr>
              <a:t>Accessing </a:t>
            </a:r>
            <a:r>
              <a:rPr lang="en-US" sz="3200" dirty="0" smtClean="0">
                <a:latin typeface="Bitter" panose="00000500000000000000"/>
                <a:cs typeface="Calibri" pitchFamily="34" charset="0"/>
              </a:rPr>
              <a:t>Status and Award </a:t>
            </a:r>
            <a:r>
              <a:rPr lang="en-US" sz="3200" b="0" dirty="0" smtClean="0">
                <a:latin typeface="Bitter" panose="00000500000000000000"/>
                <a:cs typeface="Calibri" pitchFamily="34" charset="0"/>
              </a:rPr>
              <a:t>Information</a:t>
            </a:r>
            <a:endParaRPr lang="en-US" sz="3200" b="0" dirty="0">
              <a:latin typeface="Bitter" panose="0000050000000000000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9174"/>
            <a:ext cx="10515600" cy="491778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Click on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Account$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and check for any missing documents under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Financial Aid </a:t>
            </a:r>
            <a:r>
              <a:rPr lang="en-US" b="1" kern="1400" dirty="0" smtClean="0">
                <a:solidFill>
                  <a:srgbClr val="000000"/>
                </a:solidFill>
                <a:latin typeface="Bitter" panose="00000500000000000000"/>
              </a:rPr>
              <a:t>Requirements </a:t>
            </a: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(red flags).</a:t>
            </a:r>
            <a:endParaRPr lang="en-US" kern="1400" dirty="0">
              <a:solidFill>
                <a:srgbClr val="000000"/>
              </a:solidFill>
              <a:latin typeface="Bitter" panose="00000500000000000000"/>
            </a:endParaRP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Submit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any missing documents to the Student Financial Aid Office.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For awards,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scroll down and click on the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Financial Aid Awards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link.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Select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the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Aid Year </a:t>
            </a:r>
            <a:r>
              <a:rPr lang="en-US" b="1" kern="1400" dirty="0" smtClean="0">
                <a:solidFill>
                  <a:srgbClr val="000000"/>
                </a:solidFill>
                <a:latin typeface="Bitter" panose="00000500000000000000"/>
              </a:rPr>
              <a:t>2018—2019</a:t>
            </a: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,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then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Submit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.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Click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on the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Terms &amp; Conditions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tab.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Scroll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down to ‘Accept’ the </a:t>
            </a:r>
            <a:r>
              <a:rPr lang="en-US" b="1" kern="1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Terms &amp; Conditions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.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Click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on the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Accept Award Offer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tab and review your awards on-line.	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Accept/accept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partial/decline using the drop down box, then </a:t>
            </a:r>
            <a:r>
              <a:rPr lang="en-US" b="1" kern="1400" dirty="0">
                <a:solidFill>
                  <a:srgbClr val="000000"/>
                </a:solidFill>
                <a:latin typeface="Bitter" panose="00000500000000000000"/>
              </a:rPr>
              <a:t>Submit </a:t>
            </a:r>
            <a:r>
              <a:rPr lang="en-US" b="1" kern="1400" dirty="0" smtClean="0">
                <a:solidFill>
                  <a:srgbClr val="000000"/>
                </a:solidFill>
                <a:latin typeface="Bitter" panose="00000500000000000000"/>
              </a:rPr>
              <a:t>Decision</a:t>
            </a: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.</a:t>
            </a:r>
          </a:p>
          <a:p>
            <a:pPr>
              <a:lnSpc>
                <a:spcPct val="93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Continuously 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check </a:t>
            </a:r>
            <a:r>
              <a:rPr lang="en-US" kern="1400" dirty="0" err="1">
                <a:solidFill>
                  <a:srgbClr val="000000"/>
                </a:solidFill>
                <a:latin typeface="Bitter" panose="00000500000000000000"/>
              </a:rPr>
              <a:t>myMemphis</a:t>
            </a:r>
            <a:r>
              <a:rPr lang="en-US" kern="1400" dirty="0">
                <a:solidFill>
                  <a:srgbClr val="000000"/>
                </a:solidFill>
                <a:latin typeface="Bitter" panose="00000500000000000000"/>
              </a:rPr>
              <a:t> for additional requirements and/or </a:t>
            </a:r>
            <a:r>
              <a:rPr lang="en-US" kern="1400" dirty="0" smtClean="0">
                <a:solidFill>
                  <a:srgbClr val="000000"/>
                </a:solidFill>
                <a:latin typeface="Bitter" panose="00000500000000000000"/>
              </a:rPr>
              <a:t>updates.</a:t>
            </a:r>
            <a:endParaRPr lang="en-US" kern="1400" dirty="0">
              <a:solidFill>
                <a:srgbClr val="000000"/>
              </a:solidFill>
              <a:latin typeface="Bitter" panose="0000050000000000000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2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544196" y="737670"/>
            <a:ext cx="91440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 smtClean="0">
                <a:latin typeface="Bitter" panose="00000500000000000000"/>
                <a:cs typeface="Calibri" pitchFamily="34" charset="0"/>
              </a:rPr>
              <a:t>Accepting an Award</a:t>
            </a:r>
            <a:endParaRPr lang="en-US" altLang="en-US" sz="3200" dirty="0">
              <a:solidFill>
                <a:prstClr val="black"/>
              </a:solidFill>
              <a:latin typeface="Bitter" panose="0000050000000000000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544196" y="2053656"/>
            <a:ext cx="8895204" cy="38137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1575870"/>
            <a:ext cx="9164197" cy="429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44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Bitter" panose="00000500000000000000"/>
              </a:rPr>
              <a:t>What if we don’t have enough?</a:t>
            </a:r>
            <a:endParaRPr lang="en-US" sz="4000" dirty="0">
              <a:latin typeface="Bitter" panose="0000050000000000000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54046"/>
            <a:ext cx="10515600" cy="4722917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Bitter" panose="00000500000000000000"/>
              </a:rPr>
              <a:t>Installment Payment Plan (IPP) through the Bursar’s Office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Bitter" panose="00000500000000000000"/>
                <a:hlinkClick r:id="rId4"/>
              </a:rPr>
              <a:t>www.memphis.edu/bursar</a:t>
            </a:r>
            <a:r>
              <a:rPr lang="en-US" dirty="0" smtClean="0">
                <a:latin typeface="Bitter" panose="00000500000000000000"/>
              </a:rPr>
              <a:t> </a:t>
            </a:r>
          </a:p>
          <a:p>
            <a:r>
              <a:rPr lang="en-US" sz="2400" dirty="0" smtClean="0">
                <a:latin typeface="Bitter" panose="00000500000000000000"/>
              </a:rPr>
              <a:t>Commute versus dorm?</a:t>
            </a:r>
          </a:p>
          <a:p>
            <a:r>
              <a:rPr lang="en-US" sz="2400" dirty="0" smtClean="0">
                <a:latin typeface="Bitter" panose="00000500000000000000"/>
              </a:rPr>
              <a:t>Where else can you cut?  Re-assess your expenses/work on a budget</a:t>
            </a:r>
          </a:p>
          <a:p>
            <a:r>
              <a:rPr lang="en-US" sz="2400" dirty="0" smtClean="0">
                <a:latin typeface="Bitter" panose="00000500000000000000"/>
              </a:rPr>
              <a:t>What other monies are coming in?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Bitter" panose="00000500000000000000"/>
              </a:rPr>
              <a:t>Tuition </a:t>
            </a:r>
            <a:r>
              <a:rPr lang="en-US" dirty="0">
                <a:latin typeface="Bitter" panose="00000500000000000000"/>
              </a:rPr>
              <a:t>discounts (State of TN employee, TN teacher, Veterans benefits, etc</a:t>
            </a:r>
            <a:r>
              <a:rPr lang="en-US" dirty="0" smtClean="0">
                <a:latin typeface="Bitter" panose="00000500000000000000"/>
              </a:rPr>
              <a:t>.)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Bitter" panose="00000500000000000000"/>
              </a:rPr>
              <a:t>Parent’s </a:t>
            </a:r>
            <a:r>
              <a:rPr lang="en-US" dirty="0" smtClean="0">
                <a:latin typeface="Bitter" panose="00000500000000000000"/>
              </a:rPr>
              <a:t>employer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Bitter" panose="00000500000000000000"/>
              </a:rPr>
              <a:t>Community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Bitter" panose="00000500000000000000"/>
              </a:rPr>
              <a:t>House of Worship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12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15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Bitter" panose="00000500000000000000"/>
              </a:rPr>
              <a:t>Other Tidbits</a:t>
            </a:r>
            <a:endParaRPr lang="en-US" dirty="0">
              <a:latin typeface="Bitter" panose="0000050000000000000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019331"/>
            <a:ext cx="10515600" cy="5157632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>
                <a:latin typeface="Bitter" panose="00000500000000000000"/>
              </a:rPr>
              <a:t>First time borrowers of loans must visit </a:t>
            </a:r>
            <a:r>
              <a:rPr lang="en-US" sz="2600" dirty="0" smtClean="0">
                <a:latin typeface="Bitter" panose="00000500000000000000"/>
                <a:hlinkClick r:id="rId4"/>
              </a:rPr>
              <a:t>https://studentloans.gov</a:t>
            </a:r>
            <a:r>
              <a:rPr lang="en-US" sz="2600" dirty="0" smtClean="0">
                <a:latin typeface="Bitter" panose="00000500000000000000"/>
              </a:rPr>
              <a:t> and complete: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latin typeface="Bitter" panose="00000500000000000000"/>
              </a:rPr>
              <a:t>Entrance Counseling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latin typeface="Bitter" panose="00000500000000000000"/>
              </a:rPr>
              <a:t>Master Promissory Note</a:t>
            </a:r>
          </a:p>
          <a:p>
            <a:r>
              <a:rPr lang="en-US" sz="2600" dirty="0" smtClean="0">
                <a:latin typeface="Bitter" panose="00000500000000000000"/>
              </a:rPr>
              <a:t>Parent applying for PLUS must complete their own MPN</a:t>
            </a:r>
          </a:p>
          <a:p>
            <a:r>
              <a:rPr lang="en-US" sz="2600" dirty="0">
                <a:latin typeface="Bitter" panose="00000500000000000000"/>
              </a:rPr>
              <a:t>Summer is an optional semester; </a:t>
            </a:r>
            <a:r>
              <a:rPr lang="en-US" sz="2600" dirty="0" smtClean="0">
                <a:latin typeface="Bitter" panose="00000500000000000000"/>
              </a:rPr>
              <a:t>Not all programs are summer eligible; Financial Aid Office will communicate with you in spring semester regarding your options</a:t>
            </a:r>
          </a:p>
          <a:p>
            <a:r>
              <a:rPr lang="en-US" sz="2600" dirty="0" smtClean="0">
                <a:latin typeface="Bitter" panose="00000500000000000000"/>
              </a:rPr>
              <a:t>Program of Study</a:t>
            </a:r>
            <a:endParaRPr lang="en-US" sz="2600" dirty="0">
              <a:latin typeface="Bitter" panose="00000500000000000000"/>
            </a:endParaRPr>
          </a:p>
          <a:p>
            <a:r>
              <a:rPr lang="en-US" sz="2600" dirty="0" smtClean="0">
                <a:latin typeface="Bitter" panose="00000500000000000000"/>
              </a:rPr>
              <a:t>Student must maintain Satisfactory Academic Progress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 smtClean="0">
                <a:latin typeface="Bitter" panose="00000500000000000000"/>
              </a:rPr>
              <a:t>2.0 cumulative GPA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 smtClean="0">
                <a:latin typeface="Bitter" panose="00000500000000000000"/>
              </a:rPr>
              <a:t>Complete 67% of attempted hours</a:t>
            </a:r>
          </a:p>
          <a:p>
            <a:r>
              <a:rPr lang="en-US" sz="2600" dirty="0" smtClean="0">
                <a:latin typeface="Bitter" panose="00000500000000000000"/>
              </a:rPr>
              <a:t>Federal Work Study award is </a:t>
            </a:r>
            <a:r>
              <a:rPr lang="en-US" sz="2600" i="1" dirty="0" smtClean="0">
                <a:latin typeface="Bitter" panose="00000500000000000000"/>
              </a:rPr>
              <a:t>earned</a:t>
            </a:r>
            <a:r>
              <a:rPr lang="en-US" sz="2600" dirty="0" smtClean="0">
                <a:latin typeface="Bitter" panose="00000500000000000000"/>
              </a:rPr>
              <a:t> by a student as they work an on campus job</a:t>
            </a:r>
          </a:p>
          <a:p>
            <a:r>
              <a:rPr lang="en-US" sz="2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Complete withdrawal has serious repercussions</a:t>
            </a:r>
          </a:p>
          <a:p>
            <a:endParaRPr lang="en-US" sz="2600" dirty="0" smtClean="0">
              <a:latin typeface="Bitter" panose="0000050000000000000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58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5913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Bitter" panose="00000500000000000000"/>
              </a:rPr>
              <a:t>What Is My Role?</a:t>
            </a:r>
            <a:endParaRPr lang="en-US" sz="4000" dirty="0">
              <a:latin typeface="Bitter" panose="0000050000000000000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862013" y="1122548"/>
            <a:ext cx="5157787" cy="492411"/>
          </a:xfrm>
        </p:spPr>
        <p:txBody>
          <a:bodyPr/>
          <a:lstStyle/>
          <a:p>
            <a:pPr algn="ctr"/>
            <a:r>
              <a:rPr lang="en-US" dirty="0" smtClean="0">
                <a:latin typeface="Bitter" panose="00000500000000000000"/>
              </a:rPr>
              <a:t>Student</a:t>
            </a:r>
            <a:endParaRPr lang="en-US" dirty="0">
              <a:latin typeface="Bitter" panose="0000050000000000000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839788" y="1690791"/>
            <a:ext cx="5157787" cy="449887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Bitter" panose="00000500000000000000"/>
              </a:rPr>
              <a:t>Get paperwork done AND submitted as soon as </a:t>
            </a:r>
            <a:r>
              <a:rPr lang="en-US" sz="2400" dirty="0" smtClean="0">
                <a:latin typeface="Bitter" panose="00000500000000000000"/>
              </a:rPr>
              <a:t>possible</a:t>
            </a:r>
            <a:endParaRPr lang="en-US" sz="2400" dirty="0">
              <a:latin typeface="Bitter" panose="0000050000000000000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Bitter" panose="00000500000000000000"/>
              </a:rPr>
              <a:t>Be aware of deadlines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Bitter" panose="00000500000000000000"/>
              </a:rPr>
              <a:t>Check </a:t>
            </a:r>
            <a:r>
              <a:rPr lang="en-US" sz="2400" dirty="0" err="1" smtClean="0">
                <a:latin typeface="Bitter" panose="00000500000000000000"/>
              </a:rPr>
              <a:t>myMemphis</a:t>
            </a:r>
            <a:r>
              <a:rPr lang="en-US" sz="2400" dirty="0" smtClean="0">
                <a:latin typeface="Bitter" panose="00000500000000000000"/>
              </a:rPr>
              <a:t> often for possible updates </a:t>
            </a:r>
            <a:r>
              <a:rPr lang="en-US" sz="2400" dirty="0">
                <a:latin typeface="Bitter" panose="00000500000000000000"/>
              </a:rPr>
              <a:t>to your account</a:t>
            </a:r>
          </a:p>
          <a:p>
            <a:pPr>
              <a:lnSpc>
                <a:spcPct val="80000"/>
              </a:lnSpc>
            </a:pP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READ YOUR EMAIL </a:t>
            </a:r>
            <a:r>
              <a:rPr lang="en-US" sz="2400" dirty="0">
                <a:latin typeface="Bitter" panose="00000500000000000000"/>
              </a:rPr>
              <a:t>from key offices, as it will contain important information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Bitter" panose="00000500000000000000"/>
              </a:rPr>
              <a:t>Keep parent(s) informed of status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6096000" y="1165254"/>
            <a:ext cx="5183188" cy="449705"/>
          </a:xfrm>
        </p:spPr>
        <p:txBody>
          <a:bodyPr/>
          <a:lstStyle/>
          <a:p>
            <a:pPr algn="ctr"/>
            <a:r>
              <a:rPr lang="en-US" dirty="0" smtClean="0">
                <a:latin typeface="Bitter" panose="00000500000000000000"/>
              </a:rPr>
              <a:t>Parent</a:t>
            </a:r>
            <a:endParaRPr lang="en-US" dirty="0">
              <a:latin typeface="Bitter" panose="0000050000000000000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6172200" y="1614959"/>
            <a:ext cx="5183188" cy="457470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600" dirty="0" smtClean="0">
                <a:latin typeface="Bitter" panose="00000500000000000000"/>
              </a:rPr>
              <a:t>Ensure your student is getting their paperwork done as soon as possible </a:t>
            </a:r>
          </a:p>
          <a:p>
            <a:pPr>
              <a:lnSpc>
                <a:spcPct val="80000"/>
              </a:lnSpc>
            </a:pPr>
            <a:r>
              <a:rPr lang="en-US" sz="2600" dirty="0" smtClean="0">
                <a:latin typeface="Bitter" panose="00000500000000000000"/>
              </a:rPr>
              <a:t>Be </a:t>
            </a:r>
            <a:r>
              <a:rPr lang="en-US" sz="2600" dirty="0">
                <a:latin typeface="Bitter" panose="00000500000000000000"/>
              </a:rPr>
              <a:t>aware of deadlines</a:t>
            </a:r>
          </a:p>
          <a:p>
            <a:pPr>
              <a:lnSpc>
                <a:spcPct val="80000"/>
              </a:lnSpc>
            </a:pPr>
            <a:r>
              <a:rPr lang="en-US" sz="2600" dirty="0">
                <a:latin typeface="Bitter" panose="00000500000000000000"/>
              </a:rPr>
              <a:t>Have your child get to know certain people in key offices</a:t>
            </a:r>
          </a:p>
          <a:p>
            <a:pPr>
              <a:lnSpc>
                <a:spcPct val="80000"/>
              </a:lnSpc>
            </a:pPr>
            <a:r>
              <a:rPr lang="en-US" sz="2600" dirty="0" smtClean="0">
                <a:latin typeface="Bitter" panose="00000500000000000000"/>
              </a:rPr>
              <a:t>Maintain open communication with your student</a:t>
            </a:r>
            <a:endParaRPr lang="en-US" sz="2600" dirty="0">
              <a:latin typeface="Bitter" panose="00000500000000000000"/>
            </a:endParaRPr>
          </a:p>
          <a:p>
            <a:pPr>
              <a:lnSpc>
                <a:spcPct val="80000"/>
              </a:lnSpc>
            </a:pPr>
            <a:r>
              <a:rPr lang="en-US" sz="2600" dirty="0" smtClean="0">
                <a:latin typeface="Bitter" panose="00000500000000000000"/>
              </a:rPr>
              <a:t>Remember, under </a:t>
            </a:r>
            <a:r>
              <a:rPr lang="en-US" sz="2600" dirty="0">
                <a:latin typeface="Bitter" panose="00000500000000000000"/>
              </a:rPr>
              <a:t>the Family Educational Rights and Privacy Act (FERPA), we cannot </a:t>
            </a:r>
            <a:r>
              <a:rPr lang="en-US" sz="2600" dirty="0" smtClean="0">
                <a:latin typeface="Bitter" panose="00000500000000000000"/>
              </a:rPr>
              <a:t>release specific </a:t>
            </a:r>
            <a:r>
              <a:rPr lang="en-US" sz="2600" dirty="0">
                <a:latin typeface="Bitter" panose="00000500000000000000"/>
              </a:rPr>
              <a:t>information to parent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79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1524000" y="762000"/>
            <a:ext cx="91440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 smtClean="0">
                <a:latin typeface="Bitter" panose="00000500000000000000"/>
                <a:cs typeface="Calibri" pitchFamily="34" charset="0"/>
              </a:rPr>
              <a:t>Contact Information</a:t>
            </a:r>
            <a:endParaRPr lang="en-US" sz="4000" dirty="0">
              <a:latin typeface="Bitter" panose="00000500000000000000"/>
              <a:cs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42392" y="2059378"/>
            <a:ext cx="4907216" cy="302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Bitter" panose="02000000000000000000" pitchFamily="50" charset="0"/>
                <a:cs typeface="Calibri" pitchFamily="34" charset="0"/>
              </a:rPr>
              <a:t>Financial Aid Office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Bitter" panose="02000000000000000000" pitchFamily="50" charset="0"/>
                <a:cs typeface="Calibri" pitchFamily="34" charset="0"/>
              </a:rPr>
              <a:t>103 Wilder Tower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Bitter" panose="02000000000000000000" pitchFamily="50" charset="0"/>
                <a:cs typeface="Calibri" pitchFamily="34" charset="0"/>
              </a:rPr>
              <a:t>Phone: (901) 678-4825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Bitter" panose="02000000000000000000" pitchFamily="50" charset="0"/>
                <a:cs typeface="Calibri" pitchFamily="34" charset="0"/>
              </a:rPr>
              <a:t>Fax: (901) 678-3590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Bitter" panose="02000000000000000000" pitchFamily="50" charset="0"/>
                <a:cs typeface="Calibri" pitchFamily="34" charset="0"/>
              </a:rPr>
              <a:t>Email: </a:t>
            </a:r>
            <a:r>
              <a:rPr lang="en-US" sz="2400" dirty="0" smtClean="0">
                <a:latin typeface="Bitter" panose="02000000000000000000" pitchFamily="50" charset="0"/>
                <a:cs typeface="Calibri" pitchFamily="34" charset="0"/>
                <a:hlinkClick r:id="rId5"/>
              </a:rPr>
              <a:t>financialaid@memphis.edu</a:t>
            </a:r>
            <a:endParaRPr lang="en-US" sz="2400" dirty="0" smtClean="0">
              <a:latin typeface="Bitter" panose="02000000000000000000" pitchFamily="50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latin typeface="Bitter" panose="02000000000000000000" pitchFamily="50" charset="0"/>
                <a:cs typeface="Calibri" pitchFamily="34" charset="0"/>
              </a:rPr>
              <a:t>     Web: </a:t>
            </a:r>
            <a:r>
              <a:rPr lang="en-US" sz="2400" dirty="0" smtClean="0">
                <a:latin typeface="Bitter" panose="02000000000000000000" pitchFamily="50" charset="0"/>
                <a:cs typeface="Calibri" pitchFamily="34" charset="0"/>
                <a:hlinkClick r:id="rId6"/>
              </a:rPr>
              <a:t>memphis.edu/</a:t>
            </a:r>
            <a:r>
              <a:rPr lang="en-US" sz="2400" dirty="0" err="1" smtClean="0">
                <a:latin typeface="Bitter" panose="02000000000000000000" pitchFamily="50" charset="0"/>
                <a:cs typeface="Calibri" pitchFamily="34" charset="0"/>
                <a:hlinkClick r:id="rId6"/>
              </a:rPr>
              <a:t>financialaid</a:t>
            </a:r>
            <a:r>
              <a:rPr lang="en-US" sz="2400" dirty="0" smtClean="0">
                <a:latin typeface="Bitter" panose="02000000000000000000" pitchFamily="50" charset="0"/>
                <a:cs typeface="Calibri" pitchFamily="34" charset="0"/>
              </a:rPr>
              <a:t>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73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006522"/>
              </p:ext>
            </p:extLst>
          </p:nvPr>
        </p:nvGraphicFramePr>
        <p:xfrm>
          <a:off x="0" y="1"/>
          <a:ext cx="12191999" cy="6295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53000" y="2590800"/>
            <a:ext cx="26670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  <a:cs typeface="Calibri" pitchFamily="34" charset="0"/>
              </a:rPr>
              <a:t>The Financial </a:t>
            </a:r>
            <a:br>
              <a:rPr lang="en-US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  <a:cs typeface="Calibri" pitchFamily="34" charset="0"/>
              </a:rPr>
            </a:b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  <a:cs typeface="Calibri" pitchFamily="34" charset="0"/>
              </a:rPr>
              <a:t>Aid Process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tte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48289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0" y="609600"/>
            <a:ext cx="9144000" cy="8382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F</a:t>
            </a:r>
            <a:r>
              <a:rPr lang="en-US" sz="2400" dirty="0">
                <a:latin typeface="Bitter" panose="00000500000000000000"/>
              </a:rPr>
              <a:t>ree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A</a:t>
            </a:r>
            <a:r>
              <a:rPr lang="en-US" sz="2400" dirty="0">
                <a:latin typeface="Bitter" panose="00000500000000000000"/>
              </a:rPr>
              <a:t>pplication for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F</a:t>
            </a:r>
            <a:r>
              <a:rPr lang="en-US" sz="2400" dirty="0">
                <a:latin typeface="Bitter" panose="00000500000000000000"/>
              </a:rPr>
              <a:t>ederal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S</a:t>
            </a:r>
            <a:r>
              <a:rPr lang="en-US" sz="2400" dirty="0">
                <a:latin typeface="Bitter" panose="00000500000000000000"/>
              </a:rPr>
              <a:t>tudent </a:t>
            </a:r>
            <a:r>
              <a:rPr lang="en-US" sz="2400" b="1" dirty="0">
                <a:latin typeface="Bitter" panose="00000500000000000000"/>
              </a:rPr>
              <a:t>A</a:t>
            </a:r>
            <a:r>
              <a:rPr lang="en-US" sz="2400" dirty="0">
                <a:latin typeface="Bitter" panose="00000500000000000000"/>
              </a:rPr>
              <a:t>id</a:t>
            </a:r>
            <a:br>
              <a:rPr lang="en-US" sz="2400" dirty="0">
                <a:latin typeface="Bitter" panose="00000500000000000000"/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  <a:hlinkClick r:id="rId5"/>
              </a:rPr>
              <a:t>https://fafsa.ed.gov</a:t>
            </a:r>
            <a:endParaRPr lang="en-US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tter" panose="00000500000000000000"/>
            </a:endParaRPr>
          </a:p>
        </p:txBody>
      </p:sp>
      <p:sp>
        <p:nvSpPr>
          <p:cNvPr id="6" name="Content Placeholder 6"/>
          <p:cNvSpPr txBox="1">
            <a:spLocks noGrp="1"/>
          </p:cNvSpPr>
          <p:nvPr>
            <p:ph idx="1"/>
          </p:nvPr>
        </p:nvSpPr>
        <p:spPr>
          <a:xfrm>
            <a:off x="1866900" y="2057400"/>
            <a:ext cx="8458200" cy="1640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en-US" sz="2000" dirty="0">
                <a:latin typeface="Bitter" panose="00000500000000000000"/>
              </a:rPr>
              <a:t>Create username/password via </a:t>
            </a:r>
          </a:p>
          <a:p>
            <a:pPr marL="0" indent="0" algn="ctr">
              <a:buNone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  <a:hlinkClick r:id="rId6"/>
              </a:rPr>
              <a:t>https://fsaid.ed.gov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 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tter" panose="00000500000000000000"/>
            </a:endParaRPr>
          </a:p>
          <a:p>
            <a:pPr>
              <a:defRPr/>
            </a:pPr>
            <a:endParaRPr lang="en-US" sz="2000" dirty="0">
              <a:latin typeface="Calibri" panose="020F0502020204030204" pitchFamily="34" charset="0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2400" dirty="0">
              <a:latin typeface="Bitter" panose="00000500000000000000" pitchFamily="50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552427"/>
              </p:ext>
            </p:extLst>
          </p:nvPr>
        </p:nvGraphicFramePr>
        <p:xfrm>
          <a:off x="1538235" y="3582893"/>
          <a:ext cx="9129765" cy="204066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04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3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1822"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Bitter" panose="00000500000000000000"/>
                      </a:endParaRPr>
                    </a:p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Academic Year</a:t>
                      </a:r>
                      <a:endParaRPr lang="en-US" dirty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Bitter" panose="00000500000000000000"/>
                      </a:endParaRPr>
                    </a:p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Submit</a:t>
                      </a:r>
                      <a:r>
                        <a:rPr lang="en-US" baseline="0" dirty="0" smtClean="0">
                          <a:latin typeface="Bitter" panose="00000500000000000000"/>
                        </a:rPr>
                        <a:t> 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Bitter" panose="00000500000000000000"/>
                        </a:rPr>
                        <a:t>the FAFSA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atin typeface="Bitter" panose="00000500000000000000"/>
                      </a:endParaRPr>
                    </a:p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Using Tax</a:t>
                      </a:r>
                      <a:r>
                        <a:rPr lang="en-US" baseline="0" dirty="0" smtClean="0">
                          <a:latin typeface="Bitter" panose="00000500000000000000"/>
                        </a:rPr>
                        <a:t> 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Bitter" panose="00000500000000000000"/>
                        </a:rPr>
                        <a:t>Information </a:t>
                      </a:r>
                      <a:endParaRPr lang="en-US" dirty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2018-2019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October 1, 2017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2016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6224815"/>
                  </a:ext>
                </a:extLst>
              </a:tr>
              <a:tr h="4598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2019-2020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October 1, 2018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itter" panose="00000500000000000000"/>
                        </a:rPr>
                        <a:t>2017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70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33600" y="2057400"/>
            <a:ext cx="8534400" cy="3234128"/>
          </a:xfrm>
        </p:spPr>
        <p:txBody>
          <a:bodyPr>
            <a:normAutofit lnSpcReduction="10000"/>
          </a:bodyPr>
          <a:lstStyle/>
          <a:p>
            <a:r>
              <a:rPr lang="en-US" altLang="en-US" dirty="0">
                <a:latin typeface="Bitter" panose="00000500000000000000"/>
              </a:rPr>
              <a:t>Student who completes the FAFSA</a:t>
            </a:r>
          </a:p>
          <a:p>
            <a:r>
              <a:rPr lang="en-US" altLang="en-US" dirty="0">
                <a:latin typeface="Bitter" panose="00000500000000000000"/>
              </a:rPr>
              <a:t>U.S. citizen or an eligible non-citizen (permanent resident)</a:t>
            </a:r>
          </a:p>
          <a:p>
            <a:r>
              <a:rPr lang="en-US" altLang="en-US" dirty="0">
                <a:latin typeface="Bitter" panose="00000500000000000000"/>
              </a:rPr>
              <a:t>Degree-seeking student</a:t>
            </a:r>
          </a:p>
          <a:p>
            <a:r>
              <a:rPr lang="en-US" altLang="en-US" dirty="0">
                <a:latin typeface="Bitter" panose="00000500000000000000"/>
              </a:rPr>
              <a:t>Enrolled in at least half time (6 hours)</a:t>
            </a:r>
          </a:p>
          <a:p>
            <a:r>
              <a:rPr lang="en-US" altLang="en-US" dirty="0">
                <a:latin typeface="Bitter" panose="00000500000000000000"/>
              </a:rPr>
              <a:t>Making Satisfactory Academic Progress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0" y="838200"/>
            <a:ext cx="9144000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800" b="0" dirty="0">
                <a:latin typeface="Bitter" panose="00000500000000000000"/>
              </a:rPr>
              <a:t>Who Qualifies for Federal Student Loans?</a:t>
            </a:r>
          </a:p>
        </p:txBody>
      </p:sp>
    </p:spTree>
    <p:extLst>
      <p:ext uri="{BB962C8B-B14F-4D97-AF65-F5344CB8AC3E}">
        <p14:creationId xmlns:p14="http://schemas.microsoft.com/office/powerpoint/2010/main" val="200888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368059"/>
              </p:ext>
            </p:extLst>
          </p:nvPr>
        </p:nvGraphicFramePr>
        <p:xfrm>
          <a:off x="2819401" y="705080"/>
          <a:ext cx="7704984" cy="549766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098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8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4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4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8362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What You Should Know About Student Loans: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/>
                        <a:t>They Must Be Paid Back!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Bitter" panose="00000500000000000000"/>
                        <a:ea typeface="+mn-ea"/>
                        <a:cs typeface="Calibri" pitchFamily="34" charset="0"/>
                      </a:endParaRPr>
                    </a:p>
                  </a:txBody>
                  <a:tcPr marT="45689" marB="45689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2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Type of Loan</a:t>
                      </a:r>
                      <a:endParaRPr lang="en-US" sz="1400" b="1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Interest Rate</a:t>
                      </a:r>
                    </a:p>
                    <a:p>
                      <a:pPr algn="ctr"/>
                      <a:r>
                        <a:rPr lang="en-US" sz="1400" dirty="0" smtClean="0"/>
                        <a:t> </a:t>
                      </a:r>
                      <a:endParaRPr lang="en-US" sz="1400" b="1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Interest Accrual</a:t>
                      </a:r>
                      <a:endParaRPr lang="en-US" sz="1400" b="1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Grace Period</a:t>
                      </a:r>
                      <a:endParaRPr lang="en-US" sz="1400" b="1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811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Subsidized Loan </a:t>
                      </a:r>
                    </a:p>
                    <a:p>
                      <a:pPr algn="ctr"/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5.045%</a:t>
                      </a:r>
                      <a:endParaRPr lang="en-US" sz="1400" b="0" dirty="0" smtClean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Interest free</a:t>
                      </a:r>
                      <a:r>
                        <a:rPr lang="en-US" sz="1400" baseline="0" dirty="0" smtClean="0"/>
                        <a:t> while in school</a:t>
                      </a:r>
                    </a:p>
                    <a:p>
                      <a:pPr algn="ctr"/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6</a:t>
                      </a:r>
                      <a:r>
                        <a:rPr lang="en-US" sz="1400" baseline="0" dirty="0" smtClean="0"/>
                        <a:t> months</a:t>
                      </a:r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836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Unsubsidized Loan</a:t>
                      </a:r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5.045%</a:t>
                      </a:r>
                      <a:endParaRPr lang="en-US" sz="1400" b="0" dirty="0" smtClean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Not interest free</a:t>
                      </a:r>
                      <a:r>
                        <a:rPr lang="en-US" sz="1400" baseline="0" dirty="0" smtClean="0"/>
                        <a:t> while in school</a:t>
                      </a:r>
                    </a:p>
                    <a:p>
                      <a:pPr algn="ctr"/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6</a:t>
                      </a:r>
                      <a:r>
                        <a:rPr lang="en-US" sz="1400" baseline="0" dirty="0" smtClean="0"/>
                        <a:t> months</a:t>
                      </a:r>
                      <a:endParaRPr lang="en-US" sz="1400" dirty="0" smtClean="0"/>
                    </a:p>
                    <a:p>
                      <a:pPr algn="ctr"/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29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Parent Loan for Undergraduate Students (PLUS)</a:t>
                      </a:r>
                    </a:p>
                    <a:p>
                      <a:pPr algn="ctr"/>
                      <a:r>
                        <a:rPr lang="en-US" sz="1400" dirty="0" smtClean="0"/>
                        <a:t>*Apply via studentloans.gov</a:t>
                      </a:r>
                      <a:endParaRPr lang="en-US" sz="1400" b="0" dirty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7.595%</a:t>
                      </a: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Not interest free</a:t>
                      </a:r>
                      <a:r>
                        <a:rPr lang="en-US" sz="1400" baseline="0" dirty="0" smtClean="0"/>
                        <a:t> while in school</a:t>
                      </a:r>
                      <a:endParaRPr lang="en-US" sz="1400" b="0" baseline="0" dirty="0" smtClean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NA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The</a:t>
                      </a:r>
                      <a:r>
                        <a:rPr lang="en-US" sz="1400" kern="1200" baseline="0" dirty="0" smtClean="0"/>
                        <a:t> parent can </a:t>
                      </a:r>
                      <a:r>
                        <a:rPr lang="en-US" sz="1400" kern="1200" dirty="0" smtClean="0"/>
                        <a:t>apply for in-school deferment</a:t>
                      </a: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latin typeface="Bitter" panose="00000500000000000000"/>
                      </a:endParaRPr>
                    </a:p>
                  </a:txBody>
                  <a:tcPr marT="45689" marB="4568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0" y="2842736"/>
            <a:ext cx="12008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Bitter" panose="00000500000000000000"/>
              </a:rPr>
              <a:t>Student </a:t>
            </a:r>
          </a:p>
          <a:p>
            <a:r>
              <a:rPr lang="en-US" sz="1400" dirty="0">
                <a:solidFill>
                  <a:srgbClr val="000000"/>
                </a:solidFill>
                <a:latin typeface="Bitter" panose="00000500000000000000"/>
              </a:rPr>
              <a:t>is the borrower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466860" y="2842736"/>
            <a:ext cx="414708" cy="3576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458139" y="3193576"/>
            <a:ext cx="423429" cy="8227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62101" y="4778688"/>
            <a:ext cx="121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black"/>
                </a:solidFill>
                <a:latin typeface="Bitter" panose="00000500000000000000"/>
              </a:rPr>
              <a:t>Parent 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black"/>
                </a:solidFill>
                <a:latin typeface="Bitter" panose="00000500000000000000"/>
              </a:rPr>
              <a:t>is the borrower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267639" y="4925160"/>
            <a:ext cx="608224" cy="77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64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24000" y="402236"/>
            <a:ext cx="9144000" cy="91440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0" dirty="0">
                <a:latin typeface="Bitter" panose="00000500000000000000"/>
              </a:rPr>
              <a:t>How Much Can Students Borrow?</a:t>
            </a:r>
            <a:br>
              <a:rPr lang="en-US" altLang="en-US" sz="2800" b="0" dirty="0">
                <a:latin typeface="Bitter" panose="00000500000000000000"/>
              </a:rPr>
            </a:br>
            <a:r>
              <a:rPr lang="en-US" altLang="en-US" sz="2800" b="0" dirty="0">
                <a:latin typeface="Bitter" panose="00000500000000000000"/>
              </a:rPr>
              <a:t>Dependent Loan Amount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73323"/>
              </p:ext>
            </p:extLst>
          </p:nvPr>
        </p:nvGraphicFramePr>
        <p:xfrm>
          <a:off x="2463800" y="1603950"/>
          <a:ext cx="7213600" cy="327285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883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5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3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740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Grade</a:t>
                      </a:r>
                      <a:r>
                        <a:rPr lang="en-US" sz="1800" baseline="0" dirty="0" smtClean="0">
                          <a:latin typeface="Bitter" panose="00000500000000000000"/>
                        </a:rPr>
                        <a:t> level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Bitter" panose="00000500000000000000"/>
                        </a:rPr>
                        <a:t>Subsidized</a:t>
                      </a:r>
                      <a:r>
                        <a:rPr lang="en-US" sz="1200" baseline="0" dirty="0" smtClean="0">
                          <a:latin typeface="Bitter" panose="00000500000000000000"/>
                        </a:rPr>
                        <a:t> or Unsubsidized</a:t>
                      </a:r>
                      <a:endParaRPr lang="en-US" sz="1200" dirty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Bitter" panose="00000500000000000000"/>
                        </a:rPr>
                        <a:t>Additional</a:t>
                      </a:r>
                      <a:r>
                        <a:rPr lang="en-US" sz="1200" baseline="0" dirty="0" smtClean="0">
                          <a:latin typeface="Bitter" panose="00000500000000000000"/>
                        </a:rPr>
                        <a:t> Unsubsidized</a:t>
                      </a:r>
                      <a:endParaRPr lang="en-US" sz="1200" dirty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Bitter" panose="00000500000000000000"/>
                        </a:rPr>
                        <a:t>Yearly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Bitter" panose="00000500000000000000"/>
                        </a:rPr>
                        <a:t>Totals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64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Bitter" panose="00000500000000000000"/>
                        </a:rPr>
                        <a:t>Freshman</a:t>
                      </a:r>
                      <a:r>
                        <a:rPr lang="en-US" sz="1400" baseline="0" dirty="0" smtClean="0">
                          <a:latin typeface="Bitter" panose="00000500000000000000"/>
                        </a:rPr>
                        <a:t> </a:t>
                      </a:r>
                      <a:r>
                        <a:rPr lang="en-US" sz="1400" dirty="0" smtClean="0">
                          <a:latin typeface="Bitter" panose="00000500000000000000"/>
                        </a:rPr>
                        <a:t>1-29 </a:t>
                      </a:r>
                      <a:r>
                        <a:rPr lang="en-US" sz="1400" dirty="0" err="1" smtClean="0">
                          <a:latin typeface="Bitter" panose="00000500000000000000"/>
                        </a:rPr>
                        <a:t>hrs</a:t>
                      </a:r>
                      <a:endParaRPr lang="en-US" sz="14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3,500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2,000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5,500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64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Bitter" panose="00000500000000000000"/>
                        </a:rPr>
                        <a:t>Sophomore</a:t>
                      </a:r>
                      <a:r>
                        <a:rPr lang="en-US" sz="1400" baseline="0" dirty="0" smtClean="0">
                          <a:latin typeface="Bitter" panose="00000500000000000000"/>
                        </a:rPr>
                        <a:t> </a:t>
                      </a:r>
                      <a:r>
                        <a:rPr lang="en-US" sz="1400" dirty="0" smtClean="0">
                          <a:latin typeface="Bitter" panose="00000500000000000000"/>
                        </a:rPr>
                        <a:t>30-59 </a:t>
                      </a:r>
                      <a:r>
                        <a:rPr lang="en-US" sz="1400" dirty="0" err="1" smtClean="0">
                          <a:latin typeface="Bitter" panose="00000500000000000000"/>
                        </a:rPr>
                        <a:t>hrs</a:t>
                      </a:r>
                      <a:endParaRPr lang="en-US" sz="14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4,500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2,000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6,500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64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Bitter" panose="00000500000000000000"/>
                        </a:rPr>
                        <a:t>Junior 60-89 </a:t>
                      </a:r>
                      <a:r>
                        <a:rPr lang="en-US" sz="1400" dirty="0" err="1" smtClean="0">
                          <a:latin typeface="Bitter" panose="00000500000000000000"/>
                        </a:rPr>
                        <a:t>hrs</a:t>
                      </a:r>
                      <a:endParaRPr lang="en-US" sz="14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5,500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2,000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7,500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76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Bitter" panose="00000500000000000000"/>
                        </a:rPr>
                        <a:t>Senior 90+ </a:t>
                      </a:r>
                      <a:r>
                        <a:rPr lang="en-US" sz="1400" dirty="0" err="1" smtClean="0">
                          <a:latin typeface="Bitter" panose="00000500000000000000"/>
                        </a:rPr>
                        <a:t>hrs</a:t>
                      </a:r>
                      <a:endParaRPr lang="en-US" sz="1400" dirty="0" smtClean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5,500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2,000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7,500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76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Bitter" panose="00000500000000000000"/>
                        </a:rPr>
                        <a:t>TOTAL</a:t>
                      </a:r>
                      <a:endParaRPr lang="en-US" sz="1400" b="1" dirty="0" smtClean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19,000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8,000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itter" panose="00000500000000000000"/>
                        </a:rPr>
                        <a:t>27,000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438400" y="4876801"/>
            <a:ext cx="7315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Bitter" panose="00000500000000000000"/>
              </a:rPr>
              <a:t>Lifetime limit:  </a:t>
            </a:r>
            <a:endParaRPr lang="en-US" altLang="en-US" sz="1400" b="1" dirty="0" smtClean="0">
              <a:solidFill>
                <a:srgbClr val="000000"/>
              </a:solidFill>
              <a:latin typeface="Bitter" panose="000005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latin typeface="Bitter" panose="00000500000000000000"/>
              </a:rPr>
              <a:t>Dependent </a:t>
            </a:r>
            <a:r>
              <a:rPr lang="en-US" altLang="en-US" sz="1400" dirty="0">
                <a:solidFill>
                  <a:srgbClr val="000000"/>
                </a:solidFill>
                <a:latin typeface="Bitter" panose="00000500000000000000"/>
              </a:rPr>
              <a:t>Student = $</a:t>
            </a:r>
            <a:r>
              <a:rPr lang="en-US" altLang="en-US" sz="1400" b="1" dirty="0">
                <a:solidFill>
                  <a:srgbClr val="000000"/>
                </a:solidFill>
                <a:latin typeface="Bitter" panose="00000500000000000000"/>
              </a:rPr>
              <a:t>31,000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Bitter" panose="00000500000000000000"/>
              </a:rPr>
              <a:t>	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 u="sng" dirty="0">
                <a:solidFill>
                  <a:srgbClr val="000000"/>
                </a:solidFill>
                <a:latin typeface="Bitter" panose="00000500000000000000"/>
              </a:rPr>
              <a:t>You</a:t>
            </a:r>
            <a:r>
              <a:rPr lang="en-US" altLang="en-US" sz="1400" dirty="0">
                <a:solidFill>
                  <a:srgbClr val="000000"/>
                </a:solidFill>
                <a:latin typeface="Bitter" panose="00000500000000000000"/>
              </a:rPr>
              <a:t> are responsible for monitoring how much you’ve borrowed.  Keep up with your federal loans at the National Student Loan Data System at </a:t>
            </a:r>
            <a:r>
              <a:rPr lang="en-US" altLang="en-US" sz="1400" dirty="0" smtClean="0">
                <a:solidFill>
                  <a:srgbClr val="000000"/>
                </a:solidFill>
                <a:latin typeface="Bitter" panose="00000500000000000000"/>
                <a:hlinkClick r:id="rId4"/>
              </a:rPr>
              <a:t>https://nslds.ed.gov</a:t>
            </a:r>
            <a:r>
              <a:rPr lang="en-US" altLang="en-US" sz="1400" dirty="0" smtClean="0">
                <a:solidFill>
                  <a:srgbClr val="000000"/>
                </a:solidFill>
                <a:latin typeface="Bitter" panose="00000500000000000000"/>
              </a:rPr>
              <a:t> </a:t>
            </a:r>
            <a:endParaRPr lang="en-US" altLang="en-US" sz="1400" dirty="0">
              <a:solidFill>
                <a:srgbClr val="000000"/>
              </a:solidFill>
              <a:latin typeface="Bitte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37347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xfrm>
            <a:off x="2285999" y="1514008"/>
            <a:ext cx="8027234" cy="4616970"/>
          </a:xfrm>
        </p:spPr>
        <p:txBody>
          <a:bodyPr>
            <a:normAutofit/>
          </a:bodyPr>
          <a:lstStyle/>
          <a:p>
            <a:r>
              <a:rPr lang="en-US" altLang="en-US" sz="2000" dirty="0">
                <a:latin typeface="Bitter" panose="00000500000000000000"/>
              </a:rPr>
              <a:t>Parent is the borrower</a:t>
            </a:r>
          </a:p>
          <a:p>
            <a:r>
              <a:rPr lang="en-US" altLang="en-US" sz="2000" dirty="0">
                <a:latin typeface="Bitter" panose="00000500000000000000"/>
              </a:rPr>
              <a:t>Apply on-line at </a:t>
            </a:r>
            <a:r>
              <a:rPr lang="en-US" altLang="en-US" sz="2000" dirty="0" smtClean="0">
                <a:latin typeface="Bitter" panose="00000500000000000000"/>
                <a:hlinkClick r:id="rId4"/>
              </a:rPr>
              <a:t>https://studentloans.gov</a:t>
            </a:r>
            <a:r>
              <a:rPr lang="en-US" altLang="en-US" sz="2000" dirty="0" smtClean="0">
                <a:latin typeface="Bitter" panose="00000500000000000000"/>
              </a:rPr>
              <a:t> </a:t>
            </a:r>
            <a:endParaRPr lang="en-US" altLang="en-US" sz="2000" dirty="0">
              <a:latin typeface="Bitter" panose="00000500000000000000"/>
            </a:endParaRPr>
          </a:p>
          <a:p>
            <a:r>
              <a:rPr lang="en-US" altLang="en-US" sz="2000" dirty="0">
                <a:latin typeface="Bitter" panose="00000500000000000000"/>
              </a:rPr>
              <a:t>A credit history check is required</a:t>
            </a:r>
          </a:p>
          <a:p>
            <a:r>
              <a:rPr lang="en-US" altLang="en-US" sz="2000" dirty="0">
                <a:latin typeface="Bitter" panose="00000500000000000000"/>
              </a:rPr>
              <a:t>If approved, parent must complete a Master Promissory Note (MPN) at same website</a:t>
            </a:r>
          </a:p>
          <a:p>
            <a:r>
              <a:rPr lang="en-US" altLang="en-US" sz="2000" dirty="0">
                <a:latin typeface="Bitter" panose="00000500000000000000"/>
              </a:rPr>
              <a:t>Parent can request in-school </a:t>
            </a:r>
            <a:r>
              <a:rPr lang="en-US" altLang="en-US" sz="2000" dirty="0" smtClean="0">
                <a:latin typeface="Bitter" panose="00000500000000000000"/>
              </a:rPr>
              <a:t>deferment</a:t>
            </a:r>
          </a:p>
          <a:p>
            <a:r>
              <a:rPr lang="en-US" altLang="en-US" sz="2000" dirty="0" smtClean="0">
                <a:latin typeface="Bitter" panose="00000500000000000000"/>
              </a:rPr>
              <a:t>If denied, parent can: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00" dirty="0" smtClean="0">
                <a:latin typeface="Bitter" panose="00000500000000000000"/>
              </a:rPr>
              <a:t>Appeal credit decision; </a:t>
            </a:r>
            <a:r>
              <a:rPr lang="en-US" altLang="en-US" sz="2000" b="1" i="1" dirty="0" smtClean="0">
                <a:latin typeface="Bitter" panose="00000500000000000000"/>
              </a:rPr>
              <a:t>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00" dirty="0" smtClean="0">
                <a:latin typeface="Bitter" panose="00000500000000000000"/>
              </a:rPr>
              <a:t>Obtain an endorser/co-signer; </a:t>
            </a:r>
            <a:r>
              <a:rPr lang="en-US" altLang="en-US" sz="2000" b="1" i="1" dirty="0" smtClean="0">
                <a:latin typeface="Bitter" panose="00000500000000000000"/>
              </a:rPr>
              <a:t>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00" dirty="0" smtClean="0">
                <a:latin typeface="Bitter" panose="00000500000000000000"/>
              </a:rPr>
              <a:t>Turn loan over to student for additional unsubsidized loan (by filling out PLUS Change Form)</a:t>
            </a:r>
            <a:endParaRPr lang="en-US" altLang="en-US" sz="2000" dirty="0">
              <a:latin typeface="Bitter" panose="00000500000000000000"/>
            </a:endParaRPr>
          </a:p>
          <a:p>
            <a:endParaRPr lang="en-US" altLang="en-US" sz="2000" dirty="0"/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24000" y="508416"/>
            <a:ext cx="9144000" cy="735767"/>
          </a:xfrm>
        </p:spPr>
        <p:txBody>
          <a:bodyPr>
            <a:normAutofit/>
          </a:bodyPr>
          <a:lstStyle/>
          <a:p>
            <a:pPr algn="ctr"/>
            <a:r>
              <a:rPr lang="en-US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P</a:t>
            </a:r>
            <a:r>
              <a:rPr lang="en-US" altLang="en-US" sz="2600" b="0" dirty="0">
                <a:latin typeface="Bitter" panose="00000500000000000000"/>
              </a:rPr>
              <a:t>arent </a:t>
            </a:r>
            <a:r>
              <a:rPr lang="en-US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L</a:t>
            </a:r>
            <a:r>
              <a:rPr lang="en-US" altLang="en-US" sz="2600" b="0" dirty="0">
                <a:latin typeface="Bitter" panose="00000500000000000000"/>
              </a:rPr>
              <a:t>oan for </a:t>
            </a:r>
            <a:r>
              <a:rPr lang="en-US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U</a:t>
            </a:r>
            <a:r>
              <a:rPr lang="en-US" altLang="en-US" sz="2600" b="0" dirty="0">
                <a:latin typeface="Bitter" panose="00000500000000000000"/>
              </a:rPr>
              <a:t>ndergraduate </a:t>
            </a:r>
            <a:r>
              <a:rPr lang="en-US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S</a:t>
            </a:r>
            <a:r>
              <a:rPr lang="en-US" altLang="en-US" sz="2600" b="0" dirty="0">
                <a:latin typeface="Bitter" panose="00000500000000000000"/>
              </a:rPr>
              <a:t>tudents (</a:t>
            </a:r>
            <a:r>
              <a:rPr lang="en-US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tter" panose="00000500000000000000"/>
              </a:rPr>
              <a:t>PLUS</a:t>
            </a:r>
            <a:r>
              <a:rPr lang="en-US" altLang="en-US" sz="2600" b="0" dirty="0">
                <a:latin typeface="Bitter" panose="0000050000000000000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716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24000" y="477187"/>
            <a:ext cx="9144000" cy="781987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0" dirty="0" smtClean="0">
                <a:latin typeface="Bitter" panose="00000500000000000000"/>
              </a:rPr>
              <a:t>Dependent </a:t>
            </a:r>
            <a:r>
              <a:rPr lang="en-US" altLang="en-US" sz="3200" b="0" dirty="0">
                <a:latin typeface="Bitter" panose="00000500000000000000"/>
              </a:rPr>
              <a:t>Loan </a:t>
            </a:r>
            <a:r>
              <a:rPr lang="en-US" altLang="en-US" sz="3200" b="0" dirty="0" smtClean="0">
                <a:latin typeface="Bitter" panose="00000500000000000000"/>
              </a:rPr>
              <a:t>Amount w/ Denied PLUS</a:t>
            </a:r>
            <a:endParaRPr lang="en-US" altLang="en-US" sz="3200" b="0" dirty="0">
              <a:latin typeface="Bitter" panose="00000500000000000000"/>
            </a:endParaRP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455562"/>
              </p:ext>
            </p:extLst>
          </p:nvPr>
        </p:nvGraphicFramePr>
        <p:xfrm>
          <a:off x="2206752" y="1224912"/>
          <a:ext cx="7778496" cy="354535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790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3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3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82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effectLst/>
                          <a:latin typeface="Bitter" panose="00000500000000000000"/>
                        </a:rPr>
                        <a:t>Grade</a:t>
                      </a:r>
                      <a:r>
                        <a:rPr lang="en-US" sz="1800" b="1" baseline="0" dirty="0" smtClean="0">
                          <a:effectLst/>
                          <a:latin typeface="Bitter" panose="00000500000000000000"/>
                        </a:rPr>
                        <a:t> level</a:t>
                      </a:r>
                    </a:p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effectLst/>
                          <a:latin typeface="Bitter" panose="00000500000000000000"/>
                        </a:rPr>
                        <a:t>Subsidized</a:t>
                      </a:r>
                      <a:r>
                        <a:rPr lang="en-US" sz="1200" b="1" baseline="0" dirty="0" smtClean="0">
                          <a:effectLst/>
                          <a:latin typeface="Bitter" panose="00000500000000000000"/>
                        </a:rPr>
                        <a:t> or Unsubsidized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effectLst/>
                          <a:latin typeface="Bitter" panose="00000500000000000000"/>
                        </a:rPr>
                        <a:t>Additional</a:t>
                      </a:r>
                      <a:r>
                        <a:rPr lang="en-US" sz="1200" b="1" baseline="0" dirty="0" smtClean="0">
                          <a:effectLst/>
                          <a:latin typeface="Bitter" panose="00000500000000000000"/>
                        </a:rPr>
                        <a:t> Unsubsidized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effectLst/>
                          <a:latin typeface="Bitter" panose="00000500000000000000"/>
                        </a:rPr>
                        <a:t>If</a:t>
                      </a:r>
                      <a:r>
                        <a:rPr lang="en-US" sz="1200" b="1" baseline="0" dirty="0" smtClean="0">
                          <a:effectLst/>
                          <a:latin typeface="Bitter" panose="00000500000000000000"/>
                        </a:rPr>
                        <a:t> PLUS is turned over to student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effectLst/>
                          <a:latin typeface="Bitter" panose="00000500000000000000"/>
                        </a:rPr>
                        <a:t>Yearly</a:t>
                      </a:r>
                    </a:p>
                    <a:p>
                      <a:pPr algn="ctr"/>
                      <a:r>
                        <a:rPr lang="en-US" sz="1200" b="1" dirty="0" smtClean="0">
                          <a:effectLst/>
                          <a:latin typeface="Bitter" panose="00000500000000000000"/>
                        </a:rPr>
                        <a:t>Totals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97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Freshman</a:t>
                      </a:r>
                      <a:r>
                        <a:rPr lang="en-US" sz="1400" b="0" baseline="0" dirty="0" smtClean="0">
                          <a:effectLst/>
                          <a:latin typeface="Bitter" panose="00000500000000000000"/>
                        </a:rPr>
                        <a:t> </a:t>
                      </a:r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1-29 </a:t>
                      </a:r>
                      <a:r>
                        <a:rPr lang="en-US" sz="1400" b="0" dirty="0" err="1" smtClean="0">
                          <a:effectLst/>
                          <a:latin typeface="Bitter" panose="00000500000000000000"/>
                        </a:rPr>
                        <a:t>hrs</a:t>
                      </a:r>
                      <a:endParaRPr lang="en-US" sz="14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3,500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2,000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4,000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9,500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97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Sophomore</a:t>
                      </a:r>
                      <a:r>
                        <a:rPr lang="en-US" sz="1400" b="0" baseline="0" dirty="0" smtClean="0">
                          <a:effectLst/>
                          <a:latin typeface="Bitter" panose="00000500000000000000"/>
                        </a:rPr>
                        <a:t> </a:t>
                      </a:r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30-59 </a:t>
                      </a:r>
                      <a:r>
                        <a:rPr lang="en-US" sz="1400" b="0" dirty="0" err="1" smtClean="0">
                          <a:effectLst/>
                          <a:latin typeface="Bitter" panose="00000500000000000000"/>
                        </a:rPr>
                        <a:t>hrs</a:t>
                      </a:r>
                      <a:endParaRPr lang="en-US" sz="14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4,500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2,000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4,000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10,500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97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Junior 60-89 </a:t>
                      </a:r>
                      <a:r>
                        <a:rPr lang="en-US" sz="1400" b="0" dirty="0" err="1" smtClean="0">
                          <a:effectLst/>
                          <a:latin typeface="Bitter" panose="00000500000000000000"/>
                        </a:rPr>
                        <a:t>hrs</a:t>
                      </a:r>
                      <a:endParaRPr lang="en-US" sz="14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5,500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2,000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5,000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12,500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97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Senior 90+ </a:t>
                      </a:r>
                      <a:r>
                        <a:rPr lang="en-US" sz="1400" b="0" dirty="0" err="1" smtClean="0">
                          <a:effectLst/>
                          <a:latin typeface="Bitter" panose="00000500000000000000"/>
                        </a:rPr>
                        <a:t>hrs</a:t>
                      </a:r>
                      <a:endParaRPr lang="en-US" sz="1400" b="0" dirty="0" smtClean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5,500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2,000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5,000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12,500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219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effectLst/>
                          <a:latin typeface="Bitter" panose="00000500000000000000"/>
                        </a:rPr>
                        <a:t>TOTAL</a:t>
                      </a: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19,000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8,000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18,000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Bitter" panose="00000500000000000000"/>
                        </a:rPr>
                        <a:t>45,000</a:t>
                      </a:r>
                      <a:endParaRPr lang="en-US" sz="1800" b="0" dirty="0">
                        <a:effectLst/>
                        <a:latin typeface="Bitter" panose="00000500000000000000"/>
                      </a:endParaRP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438400" y="4770271"/>
            <a:ext cx="7315200" cy="149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300" b="1" dirty="0">
                <a:solidFill>
                  <a:srgbClr val="000000"/>
                </a:solidFill>
                <a:latin typeface="Bitter" panose="00000500000000000000"/>
              </a:rPr>
              <a:t>Lifetime </a:t>
            </a:r>
            <a:r>
              <a:rPr lang="en-US" altLang="en-US" sz="1300" b="1" dirty="0" smtClean="0">
                <a:solidFill>
                  <a:srgbClr val="000000"/>
                </a:solidFill>
                <a:latin typeface="Bitter" panose="00000500000000000000"/>
              </a:rPr>
              <a:t>limit: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300" dirty="0" smtClean="0">
                <a:solidFill>
                  <a:srgbClr val="000000"/>
                </a:solidFill>
                <a:latin typeface="Bitter" panose="00000500000000000000"/>
              </a:rPr>
              <a:t>Dependent </a:t>
            </a:r>
            <a:r>
              <a:rPr lang="en-US" altLang="en-US" sz="1300" dirty="0">
                <a:solidFill>
                  <a:srgbClr val="000000"/>
                </a:solidFill>
                <a:latin typeface="Bitter" panose="00000500000000000000"/>
              </a:rPr>
              <a:t>Student = $</a:t>
            </a:r>
            <a:r>
              <a:rPr lang="en-US" altLang="en-US" sz="1300" dirty="0" smtClean="0">
                <a:solidFill>
                  <a:srgbClr val="000000"/>
                </a:solidFill>
                <a:latin typeface="Bitter" panose="00000500000000000000"/>
              </a:rPr>
              <a:t>31,000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300" dirty="0" smtClean="0">
                <a:solidFill>
                  <a:srgbClr val="000000"/>
                </a:solidFill>
                <a:latin typeface="Bitter" panose="00000500000000000000"/>
              </a:rPr>
              <a:t>Independent Student = </a:t>
            </a:r>
            <a:r>
              <a:rPr lang="en-US" altLang="en-US" sz="1300" b="1" dirty="0" smtClean="0">
                <a:solidFill>
                  <a:srgbClr val="000000"/>
                </a:solidFill>
                <a:latin typeface="Bitter" panose="00000500000000000000"/>
              </a:rPr>
              <a:t>$57,500</a:t>
            </a:r>
            <a:endParaRPr lang="en-US" altLang="en-US" sz="1300" b="1" dirty="0">
              <a:solidFill>
                <a:srgbClr val="000000"/>
              </a:solidFill>
              <a:latin typeface="Bitter" panose="000005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300" dirty="0">
                <a:solidFill>
                  <a:srgbClr val="000000"/>
                </a:solidFill>
                <a:latin typeface="Bitter" panose="00000500000000000000"/>
              </a:rPr>
              <a:t>	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300" b="1" u="sng" dirty="0">
                <a:solidFill>
                  <a:srgbClr val="000000"/>
                </a:solidFill>
                <a:latin typeface="Bitter" panose="00000500000000000000"/>
              </a:rPr>
              <a:t>You</a:t>
            </a:r>
            <a:r>
              <a:rPr lang="en-US" altLang="en-US" sz="1300" dirty="0">
                <a:solidFill>
                  <a:srgbClr val="000000"/>
                </a:solidFill>
                <a:latin typeface="Bitter" panose="00000500000000000000"/>
              </a:rPr>
              <a:t> are responsible for monitoring how much you’ve borrowed.  Keep up with your federal loans at the National Student Loan Data System at </a:t>
            </a:r>
            <a:r>
              <a:rPr lang="en-US" altLang="en-US" sz="1300" b="1" dirty="0" smtClean="0">
                <a:solidFill>
                  <a:srgbClr val="000000"/>
                </a:solidFill>
                <a:latin typeface="Bitter" panose="00000500000000000000"/>
                <a:hlinkClick r:id="rId4"/>
              </a:rPr>
              <a:t>https://nslds.ed.gov</a:t>
            </a:r>
            <a:r>
              <a:rPr lang="en-US" altLang="en-US" sz="1300" b="1" dirty="0" smtClean="0">
                <a:solidFill>
                  <a:srgbClr val="000000"/>
                </a:solidFill>
                <a:latin typeface="Bitter" panose="00000500000000000000"/>
              </a:rPr>
              <a:t> </a:t>
            </a:r>
            <a:endParaRPr lang="en-US" altLang="en-US" sz="1300" b="1" dirty="0">
              <a:solidFill>
                <a:srgbClr val="000000"/>
              </a:solidFill>
              <a:latin typeface="Bitter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34794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428739"/>
              </p:ext>
            </p:extLst>
          </p:nvPr>
        </p:nvGraphicFramePr>
        <p:xfrm>
          <a:off x="1676400" y="990600"/>
          <a:ext cx="8839200" cy="344879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88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latin typeface="Bitter" panose="00000500000000000000"/>
                        </a:rPr>
                        <a:t>Loan Repayment</a:t>
                      </a:r>
                      <a:r>
                        <a:rPr lang="en-US" sz="3000" baseline="0" dirty="0" smtClean="0">
                          <a:latin typeface="Bitter" panose="00000500000000000000"/>
                        </a:rPr>
                        <a:t> Examples</a:t>
                      </a:r>
                      <a:endParaRPr lang="en-US" sz="3000" b="0" dirty="0" smtClean="0">
                        <a:solidFill>
                          <a:schemeClr val="tx1"/>
                        </a:solidFill>
                        <a:latin typeface="Bitter" panose="0000050000000000000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259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Bitter" panose="00000500000000000000"/>
                        </a:rPr>
                        <a:t>Total Borrowed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Bitter" panose="00000500000000000000"/>
                        </a:rPr>
                        <a:t>$15,000</a:t>
                      </a:r>
                      <a:endParaRPr lang="en-US" sz="1800" b="1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Bitter" panose="00000500000000000000"/>
                        </a:rPr>
                        <a:t>$45,000</a:t>
                      </a:r>
                      <a:endParaRPr lang="en-US" b="1" dirty="0">
                        <a:latin typeface="Bitter" panose="000005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391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Bitter" panose="00000500000000000000"/>
                        </a:rPr>
                        <a:t>Monthly Payment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Bitter" panose="00000500000000000000"/>
                        </a:rPr>
                        <a:t>$155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Bitter" panose="00000500000000000000"/>
                        </a:rPr>
                        <a:t>$466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391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Bitter" panose="00000500000000000000"/>
                        </a:rPr>
                        <a:t>Total Owed/Paid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Bitter" panose="00000500000000000000"/>
                        </a:rPr>
                        <a:t>$18,655</a:t>
                      </a:r>
                      <a:endParaRPr lang="en-US" sz="1800" dirty="0">
                        <a:latin typeface="Bitter" panose="0000050000000000000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Bitter" panose="00000500000000000000"/>
                        </a:rPr>
                        <a:t>$55,965</a:t>
                      </a:r>
                      <a:endParaRPr lang="en-US" dirty="0">
                        <a:latin typeface="Bitter" panose="000005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115">
                <a:tc gridSpan="3">
                  <a:txBody>
                    <a:bodyPr/>
                    <a:lstStyle/>
                    <a:p>
                      <a:r>
                        <a:rPr lang="en-US" sz="1400" dirty="0" smtClean="0">
                          <a:latin typeface="Bitter" panose="00000500000000000000"/>
                        </a:rPr>
                        <a:t>This</a:t>
                      </a:r>
                      <a:r>
                        <a:rPr lang="en-US" sz="1400" baseline="0" dirty="0" smtClean="0">
                          <a:latin typeface="Bitter" panose="00000500000000000000"/>
                        </a:rPr>
                        <a:t> example is based on a s</a:t>
                      </a:r>
                      <a:r>
                        <a:rPr lang="en-US" sz="1400" dirty="0" smtClean="0">
                          <a:latin typeface="Bitter" panose="00000500000000000000"/>
                        </a:rPr>
                        <a:t>tandard</a:t>
                      </a:r>
                      <a:r>
                        <a:rPr lang="en-US" sz="1400" baseline="0" dirty="0" smtClean="0">
                          <a:latin typeface="Bitter" panose="00000500000000000000"/>
                        </a:rPr>
                        <a:t> repayment plan for undergraduate borrowers of Federal Unsubsidized loans at a 4.5% interest rate with 120 monthly payments. (Source: studentaid.ed.gov)</a:t>
                      </a:r>
                      <a:endParaRPr lang="en-US" sz="1400" dirty="0">
                        <a:latin typeface="Bitter" panose="0000050000000000000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438400" y="4583431"/>
            <a:ext cx="7086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200" b="1" dirty="0">
                <a:solidFill>
                  <a:srgbClr val="000000"/>
                </a:solidFill>
                <a:latin typeface="Bitter" panose="00000500000000000000"/>
              </a:rPr>
              <a:t>You are NOT required to take out the maximum amount of loans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Bitter" panose="00000500000000000000"/>
              </a:rPr>
              <a:t>Visit nslds.ed.gov to monitor your loans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Bitter" panose="00000500000000000000"/>
              </a:rPr>
              <a:t>Stafford </a:t>
            </a:r>
            <a:r>
              <a:rPr lang="en-US" sz="1200" dirty="0" smtClean="0">
                <a:solidFill>
                  <a:srgbClr val="000000"/>
                </a:solidFill>
                <a:latin typeface="Bitter" panose="00000500000000000000"/>
              </a:rPr>
              <a:t>loans interest rates vary from year to year, </a:t>
            </a:r>
            <a:r>
              <a:rPr lang="en-US" sz="1200" dirty="0">
                <a:solidFill>
                  <a:srgbClr val="000000"/>
                </a:solidFill>
                <a:latin typeface="Bitter" panose="00000500000000000000"/>
              </a:rPr>
              <a:t>but they are capped at 8.25% (changes July 1 of every year) 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Bitter" panose="00000500000000000000"/>
              </a:rPr>
              <a:t>A dependent student can only borrow 31,000 in their lifetime and an independent student 57,500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8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887</Words>
  <Application>Microsoft Office PowerPoint</Application>
  <PresentationFormat>Widescreen</PresentationFormat>
  <Paragraphs>221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Microsoft JhengHei</vt:lpstr>
      <vt:lpstr>Arial</vt:lpstr>
      <vt:lpstr>Bitter</vt:lpstr>
      <vt:lpstr>Calibri</vt:lpstr>
      <vt:lpstr>Calibri Light</vt:lpstr>
      <vt:lpstr>Courier New</vt:lpstr>
      <vt:lpstr>Trebuchet MS</vt:lpstr>
      <vt:lpstr>Wingdings</vt:lpstr>
      <vt:lpstr>Office Theme</vt:lpstr>
      <vt:lpstr>  New Student Orientation Federal Student Loan Workshop 2018 </vt:lpstr>
      <vt:lpstr>The Financial  Aid Process</vt:lpstr>
      <vt:lpstr>Free Application for Federal Student Aid https://fafsa.ed.gov</vt:lpstr>
      <vt:lpstr>Who Qualifies for Federal Student Loans?</vt:lpstr>
      <vt:lpstr>PowerPoint Presentation</vt:lpstr>
      <vt:lpstr>How Much Can Students Borrow? Dependent Loan Amount</vt:lpstr>
      <vt:lpstr>Parent Loan for Undergraduate Students (PLUS)</vt:lpstr>
      <vt:lpstr>Dependent Loan Amount w/ Denied PLUS</vt:lpstr>
      <vt:lpstr>PowerPoint Presentation</vt:lpstr>
      <vt:lpstr>Accessing Status and Award Information</vt:lpstr>
      <vt:lpstr>PowerPoint Presentation</vt:lpstr>
      <vt:lpstr>What if we don’t have enough?</vt:lpstr>
      <vt:lpstr>Other Tidbits</vt:lpstr>
      <vt:lpstr>What Is My Role?</vt:lpstr>
      <vt:lpstr>Contact Information</vt:lpstr>
    </vt:vector>
  </TitlesOfParts>
  <Company>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Student Orientation Federal Student Loan Workshop</dc:title>
  <dc:creator>Paige LeBlanc (lplblanc)</dc:creator>
  <cp:lastModifiedBy>Matthew Dea Rhodes (mdrhodes)</cp:lastModifiedBy>
  <cp:revision>68</cp:revision>
  <cp:lastPrinted>2016-06-20T22:36:42Z</cp:lastPrinted>
  <dcterms:created xsi:type="dcterms:W3CDTF">2016-06-16T21:46:39Z</dcterms:created>
  <dcterms:modified xsi:type="dcterms:W3CDTF">2018-05-15T21:19:44Z</dcterms:modified>
</cp:coreProperties>
</file>