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handoutMasterIdLst>
    <p:handoutMasterId r:id="rId23"/>
  </p:handoutMasterIdLst>
  <p:sldIdLst>
    <p:sldId id="302" r:id="rId2"/>
    <p:sldId id="331" r:id="rId3"/>
    <p:sldId id="303" r:id="rId4"/>
    <p:sldId id="304" r:id="rId5"/>
    <p:sldId id="334" r:id="rId6"/>
    <p:sldId id="306" r:id="rId7"/>
    <p:sldId id="307" r:id="rId8"/>
    <p:sldId id="308" r:id="rId9"/>
    <p:sldId id="311" r:id="rId10"/>
    <p:sldId id="328" r:id="rId11"/>
    <p:sldId id="313" r:id="rId12"/>
    <p:sldId id="314" r:id="rId13"/>
    <p:sldId id="315" r:id="rId14"/>
    <p:sldId id="316" r:id="rId15"/>
    <p:sldId id="319" r:id="rId16"/>
    <p:sldId id="329" r:id="rId17"/>
    <p:sldId id="330" r:id="rId18"/>
    <p:sldId id="332" r:id="rId19"/>
    <p:sldId id="333" r:id="rId20"/>
    <p:sldId id="325" r:id="rId21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8F8F8"/>
    <a:srgbClr val="C0C0C0"/>
    <a:srgbClr val="B2B2B2"/>
    <a:srgbClr val="EAEAEA"/>
    <a:srgbClr val="FF0000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99" autoAdjust="0"/>
    <p:restoredTop sz="76471" autoAdjust="0"/>
  </p:normalViewPr>
  <p:slideViewPr>
    <p:cSldViewPr>
      <p:cViewPr>
        <p:scale>
          <a:sx n="60" d="100"/>
          <a:sy n="60" d="100"/>
        </p:scale>
        <p:origin x="-1248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BA8631-4F49-4C86-82A2-F547C284B4B1}" type="doc">
      <dgm:prSet loTypeId="urn:microsoft.com/office/officeart/2005/8/layout/hProcess9" loCatId="process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E63086F2-0126-430B-A677-EF22B39B5D24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000" dirty="0" smtClean="0">
              <a:latin typeface="Calibri" pitchFamily="34" charset="0"/>
              <a:cs typeface="Calibri" pitchFamily="34" charset="0"/>
            </a:rPr>
            <a:t>FAFSA must be completed online</a:t>
          </a:r>
        </a:p>
        <a:p>
          <a:pPr>
            <a:spcAft>
              <a:spcPts val="0"/>
            </a:spcAft>
          </a:pPr>
          <a:r>
            <a:rPr lang="en-US" sz="2000" dirty="0" smtClean="0">
              <a:latin typeface="Calibri" pitchFamily="34" charset="0"/>
              <a:cs typeface="Calibri" pitchFamily="34" charset="0"/>
            </a:rPr>
            <a:t>www.fafsa.gov</a:t>
          </a:r>
        </a:p>
        <a:p>
          <a:pPr>
            <a:spcAft>
              <a:spcPct val="35000"/>
            </a:spcAft>
          </a:pPr>
          <a:endParaRPr lang="en-US" sz="2000" dirty="0" smtClean="0">
            <a:latin typeface="Calibri" pitchFamily="34" charset="0"/>
            <a:cs typeface="Calibri" pitchFamily="34" charset="0"/>
          </a:endParaRPr>
        </a:p>
        <a:p>
          <a:pPr>
            <a:spcAft>
              <a:spcPct val="35000"/>
            </a:spcAft>
          </a:pPr>
          <a:r>
            <a:rPr lang="en-US" sz="2000" dirty="0" smtClean="0">
              <a:latin typeface="Calibri" pitchFamily="34" charset="0"/>
              <a:cs typeface="Calibri" pitchFamily="34" charset="0"/>
            </a:rPr>
            <a:t>Priority deadline</a:t>
          </a:r>
        </a:p>
        <a:p>
          <a:pPr>
            <a:spcAft>
              <a:spcPct val="35000"/>
            </a:spcAft>
          </a:pPr>
          <a:r>
            <a:rPr lang="en-US" sz="2000" dirty="0" smtClean="0">
              <a:latin typeface="Calibri" pitchFamily="34" charset="0"/>
              <a:cs typeface="Calibri" pitchFamily="34" charset="0"/>
            </a:rPr>
            <a:t>March 1 </a:t>
          </a:r>
          <a:endParaRPr lang="en-US" sz="2000" dirty="0"/>
        </a:p>
      </dgm:t>
    </dgm:pt>
    <dgm:pt modelId="{0F73991F-F578-414B-9904-059CE993BE25}" type="parTrans" cxnId="{1F797F50-4796-4050-8738-8ECC4EB189FE}">
      <dgm:prSet/>
      <dgm:spPr/>
      <dgm:t>
        <a:bodyPr/>
        <a:lstStyle/>
        <a:p>
          <a:endParaRPr lang="en-US"/>
        </a:p>
      </dgm:t>
    </dgm:pt>
    <dgm:pt modelId="{A61A86A4-C87B-41E7-8E3B-0A07C9C9896A}" type="sibTrans" cxnId="{1F797F50-4796-4050-8738-8ECC4EB189FE}">
      <dgm:prSet/>
      <dgm:spPr>
        <a:solidFill>
          <a:srgbClr val="C00000"/>
        </a:solidFill>
      </dgm:spPr>
      <dgm:t>
        <a:bodyPr/>
        <a:lstStyle/>
        <a:p>
          <a:endParaRPr lang="en-US" baseline="0">
            <a:solidFill>
              <a:srgbClr val="C00000"/>
            </a:solidFill>
          </a:endParaRPr>
        </a:p>
      </dgm:t>
    </dgm:pt>
    <dgm:pt modelId="{4F8D5A7A-FDC8-46A7-9792-91F1A6D7DFAE}">
      <dgm:prSet phldrT="[Text]" custT="1"/>
      <dgm:spPr/>
      <dgm:t>
        <a:bodyPr/>
        <a:lstStyle/>
        <a:p>
          <a:r>
            <a:rPr lang="en-US" sz="2000" dirty="0" smtClean="0">
              <a:latin typeface="Calibri" pitchFamily="34" charset="0"/>
              <a:cs typeface="Calibri" pitchFamily="34" charset="0"/>
            </a:rPr>
            <a:t>Aid is processed for   2 semesters –         Fall and Spring </a:t>
          </a:r>
          <a:endParaRPr lang="en-US" sz="2000" dirty="0"/>
        </a:p>
      </dgm:t>
    </dgm:pt>
    <dgm:pt modelId="{BA966880-82AE-40C2-9DDA-5D6B1F72E641}" type="parTrans" cxnId="{08812A0A-AB5A-489E-88B2-111F524BBEE0}">
      <dgm:prSet/>
      <dgm:spPr/>
      <dgm:t>
        <a:bodyPr/>
        <a:lstStyle/>
        <a:p>
          <a:endParaRPr lang="en-US"/>
        </a:p>
      </dgm:t>
    </dgm:pt>
    <dgm:pt modelId="{A57340FA-D6C7-416C-B655-E402D0F64A9A}" type="sibTrans" cxnId="{08812A0A-AB5A-489E-88B2-111F524BBEE0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062BFCCF-8E7E-49D8-986A-3F52E52FF66C}">
      <dgm:prSet custT="1"/>
      <dgm:spPr/>
      <dgm:t>
        <a:bodyPr/>
        <a:lstStyle/>
        <a:p>
          <a:r>
            <a:rPr lang="en-US" sz="2000" dirty="0" smtClean="0">
              <a:latin typeface="Calibri" pitchFamily="34" charset="0"/>
              <a:cs typeface="Calibri" pitchFamily="34" charset="0"/>
            </a:rPr>
            <a:t>Submit any requested documents/requirements listed with red flags on </a:t>
          </a:r>
          <a:r>
            <a:rPr lang="en-US" sz="2000" b="1" baseline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my.memphis.edu</a:t>
          </a:r>
          <a:endParaRPr lang="en-US" sz="2000" b="1" baseline="0" dirty="0">
            <a:solidFill>
              <a:schemeClr val="tx2"/>
            </a:solidFill>
          </a:endParaRPr>
        </a:p>
      </dgm:t>
    </dgm:pt>
    <dgm:pt modelId="{81A655FB-D369-4D89-90E0-0210FD064BB1}" type="parTrans" cxnId="{5893D1FC-0A6F-455F-9B5A-857F43ACC3D1}">
      <dgm:prSet/>
      <dgm:spPr/>
      <dgm:t>
        <a:bodyPr/>
        <a:lstStyle/>
        <a:p>
          <a:endParaRPr lang="en-US"/>
        </a:p>
      </dgm:t>
    </dgm:pt>
    <dgm:pt modelId="{585D2A82-6CE9-44F9-A15D-738CD05E2A25}" type="sibTrans" cxnId="{5893D1FC-0A6F-455F-9B5A-857F43ACC3D1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5FB48FC6-9D7D-498D-863F-93A9A4EBAA73}" type="pres">
      <dgm:prSet presAssocID="{D1BA8631-4F49-4C86-82A2-F547C284B4B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8442A8-6D3E-449C-91A9-A2F11C9D9318}" type="pres">
      <dgm:prSet presAssocID="{D1BA8631-4F49-4C86-82A2-F547C284B4B1}" presName="arrow" presStyleLbl="bgShp" presStyleIdx="0" presStyleCnt="1" custLinFactNeighborX="683" custLinFactNeighborY="-5405"/>
      <dgm:spPr/>
    </dgm:pt>
    <dgm:pt modelId="{7C605147-68C5-43A0-92D8-F7D8AC90F383}" type="pres">
      <dgm:prSet presAssocID="{D1BA8631-4F49-4C86-82A2-F547C284B4B1}" presName="linearProcess" presStyleCnt="0"/>
      <dgm:spPr/>
    </dgm:pt>
    <dgm:pt modelId="{9BDB962B-140D-4258-A076-83E3504859E5}" type="pres">
      <dgm:prSet presAssocID="{E63086F2-0126-430B-A677-EF22B39B5D2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440E2-DFF4-48C9-B062-64E947EB0F36}" type="pres">
      <dgm:prSet presAssocID="{A61A86A4-C87B-41E7-8E3B-0A07C9C9896A}" presName="sibTrans" presStyleCnt="0"/>
      <dgm:spPr/>
    </dgm:pt>
    <dgm:pt modelId="{151786F9-6BE3-496D-955D-94B14ECAF9CA}" type="pres">
      <dgm:prSet presAssocID="{062BFCCF-8E7E-49D8-986A-3F52E52FF66C}" presName="textNode" presStyleLbl="node1" presStyleIdx="1" presStyleCnt="3" custScaleX="123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41F1B-8500-44B1-9E6A-CC93CC4D1415}" type="pres">
      <dgm:prSet presAssocID="{585D2A82-6CE9-44F9-A15D-738CD05E2A25}" presName="sibTrans" presStyleCnt="0"/>
      <dgm:spPr/>
    </dgm:pt>
    <dgm:pt modelId="{F9782BD4-F1D5-4C90-B49C-7421E43E7A21}" type="pres">
      <dgm:prSet presAssocID="{4F8D5A7A-FDC8-46A7-9792-91F1A6D7DFA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93D1FC-0A6F-455F-9B5A-857F43ACC3D1}" srcId="{D1BA8631-4F49-4C86-82A2-F547C284B4B1}" destId="{062BFCCF-8E7E-49D8-986A-3F52E52FF66C}" srcOrd="1" destOrd="0" parTransId="{81A655FB-D369-4D89-90E0-0210FD064BB1}" sibTransId="{585D2A82-6CE9-44F9-A15D-738CD05E2A25}"/>
    <dgm:cxn modelId="{249118DC-2E06-466E-9CCA-C45BCEB26491}" type="presOf" srcId="{062BFCCF-8E7E-49D8-986A-3F52E52FF66C}" destId="{151786F9-6BE3-496D-955D-94B14ECAF9CA}" srcOrd="0" destOrd="0" presId="urn:microsoft.com/office/officeart/2005/8/layout/hProcess9"/>
    <dgm:cxn modelId="{C1297A3B-7B9E-4F4C-B9D3-958F5569474D}" type="presOf" srcId="{D1BA8631-4F49-4C86-82A2-F547C284B4B1}" destId="{5FB48FC6-9D7D-498D-863F-93A9A4EBAA73}" srcOrd="0" destOrd="0" presId="urn:microsoft.com/office/officeart/2005/8/layout/hProcess9"/>
    <dgm:cxn modelId="{1F797F50-4796-4050-8738-8ECC4EB189FE}" srcId="{D1BA8631-4F49-4C86-82A2-F547C284B4B1}" destId="{E63086F2-0126-430B-A677-EF22B39B5D24}" srcOrd="0" destOrd="0" parTransId="{0F73991F-F578-414B-9904-059CE993BE25}" sibTransId="{A61A86A4-C87B-41E7-8E3B-0A07C9C9896A}"/>
    <dgm:cxn modelId="{FA9DD428-95E1-4225-9FA2-B70A88E698E7}" type="presOf" srcId="{4F8D5A7A-FDC8-46A7-9792-91F1A6D7DFAE}" destId="{F9782BD4-F1D5-4C90-B49C-7421E43E7A21}" srcOrd="0" destOrd="0" presId="urn:microsoft.com/office/officeart/2005/8/layout/hProcess9"/>
    <dgm:cxn modelId="{FA5AB32D-75AC-4B5E-B180-56C1A628A4ED}" type="presOf" srcId="{E63086F2-0126-430B-A677-EF22B39B5D24}" destId="{9BDB962B-140D-4258-A076-83E3504859E5}" srcOrd="0" destOrd="0" presId="urn:microsoft.com/office/officeart/2005/8/layout/hProcess9"/>
    <dgm:cxn modelId="{08812A0A-AB5A-489E-88B2-111F524BBEE0}" srcId="{D1BA8631-4F49-4C86-82A2-F547C284B4B1}" destId="{4F8D5A7A-FDC8-46A7-9792-91F1A6D7DFAE}" srcOrd="2" destOrd="0" parTransId="{BA966880-82AE-40C2-9DDA-5D6B1F72E641}" sibTransId="{A57340FA-D6C7-416C-B655-E402D0F64A9A}"/>
    <dgm:cxn modelId="{D36BEECC-A33B-4EFC-95CC-38DD4D46B4D6}" type="presParOf" srcId="{5FB48FC6-9D7D-498D-863F-93A9A4EBAA73}" destId="{8B8442A8-6D3E-449C-91A9-A2F11C9D9318}" srcOrd="0" destOrd="0" presId="urn:microsoft.com/office/officeart/2005/8/layout/hProcess9"/>
    <dgm:cxn modelId="{E714B649-2F89-4313-9238-6E8514734959}" type="presParOf" srcId="{5FB48FC6-9D7D-498D-863F-93A9A4EBAA73}" destId="{7C605147-68C5-43A0-92D8-F7D8AC90F383}" srcOrd="1" destOrd="0" presId="urn:microsoft.com/office/officeart/2005/8/layout/hProcess9"/>
    <dgm:cxn modelId="{93DA2719-615F-4BEC-BB9E-1486D84F91B0}" type="presParOf" srcId="{7C605147-68C5-43A0-92D8-F7D8AC90F383}" destId="{9BDB962B-140D-4258-A076-83E3504859E5}" srcOrd="0" destOrd="0" presId="urn:microsoft.com/office/officeart/2005/8/layout/hProcess9"/>
    <dgm:cxn modelId="{4FF9EFFF-2D6F-4334-B6BC-1C8FF165E8CE}" type="presParOf" srcId="{7C605147-68C5-43A0-92D8-F7D8AC90F383}" destId="{111440E2-DFF4-48C9-B062-64E947EB0F36}" srcOrd="1" destOrd="0" presId="urn:microsoft.com/office/officeart/2005/8/layout/hProcess9"/>
    <dgm:cxn modelId="{A02E4C6D-6EDE-4E3B-A822-BB1B309BB802}" type="presParOf" srcId="{7C605147-68C5-43A0-92D8-F7D8AC90F383}" destId="{151786F9-6BE3-496D-955D-94B14ECAF9CA}" srcOrd="2" destOrd="0" presId="urn:microsoft.com/office/officeart/2005/8/layout/hProcess9"/>
    <dgm:cxn modelId="{E35CFD93-7B9B-4FAF-ACA7-03459C1B6E0D}" type="presParOf" srcId="{7C605147-68C5-43A0-92D8-F7D8AC90F383}" destId="{E0541F1B-8500-44B1-9E6A-CC93CC4D1415}" srcOrd="3" destOrd="0" presId="urn:microsoft.com/office/officeart/2005/8/layout/hProcess9"/>
    <dgm:cxn modelId="{7B183EAB-40BD-4CA3-8D68-EB6051E3D815}" type="presParOf" srcId="{7C605147-68C5-43A0-92D8-F7D8AC90F383}" destId="{F9782BD4-F1D5-4C90-B49C-7421E43E7A2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BA8631-4F49-4C86-82A2-F547C284B4B1}" type="doc">
      <dgm:prSet loTypeId="urn:microsoft.com/office/officeart/2005/8/layout/hProcess9" loCatId="process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E63086F2-0126-430B-A677-EF22B39B5D24}">
      <dgm:prSet phldrT="[Text]" custT="1"/>
      <dgm:spPr/>
      <dgm:t>
        <a:bodyPr/>
        <a:lstStyle/>
        <a:p>
          <a:r>
            <a:rPr lang="en-US" sz="2000" dirty="0" smtClean="0">
              <a:latin typeface="Calibri" pitchFamily="34" charset="0"/>
              <a:cs typeface="Calibri" pitchFamily="34" charset="0"/>
            </a:rPr>
            <a:t>Log on to your 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my.memphis.edu</a:t>
          </a:r>
          <a:r>
            <a:rPr lang="en-US" sz="2000" dirty="0" smtClean="0">
              <a:latin typeface="Calibri" pitchFamily="34" charset="0"/>
              <a:cs typeface="Calibri" pitchFamily="34" charset="0"/>
            </a:rPr>
            <a:t> account to review and accept your award offers</a:t>
          </a:r>
          <a:endParaRPr lang="en-US" sz="2000" dirty="0"/>
        </a:p>
      </dgm:t>
    </dgm:pt>
    <dgm:pt modelId="{0F73991F-F578-414B-9904-059CE993BE25}" type="parTrans" cxnId="{1F797F50-4796-4050-8738-8ECC4EB189FE}">
      <dgm:prSet/>
      <dgm:spPr/>
      <dgm:t>
        <a:bodyPr/>
        <a:lstStyle/>
        <a:p>
          <a:endParaRPr lang="en-US"/>
        </a:p>
      </dgm:t>
    </dgm:pt>
    <dgm:pt modelId="{A61A86A4-C87B-41E7-8E3B-0A07C9C9896A}" type="sibTrans" cxnId="{1F797F50-4796-4050-8738-8ECC4EB189FE}">
      <dgm:prSet/>
      <dgm:spPr>
        <a:solidFill>
          <a:srgbClr val="C00000"/>
        </a:solidFill>
      </dgm:spPr>
      <dgm:t>
        <a:bodyPr/>
        <a:lstStyle/>
        <a:p>
          <a:endParaRPr lang="en-US" baseline="0">
            <a:solidFill>
              <a:srgbClr val="C00000"/>
            </a:solidFill>
          </a:endParaRPr>
        </a:p>
      </dgm:t>
    </dgm:pt>
    <dgm:pt modelId="{8EC0AD6C-B500-4AAF-ABC1-285B8ABFACE9}">
      <dgm:prSet phldrT="[Text]" custT="1"/>
      <dgm:spPr/>
      <dgm:t>
        <a:bodyPr/>
        <a:lstStyle/>
        <a:p>
          <a:r>
            <a:rPr lang="en-US" sz="2000" dirty="0" smtClean="0">
              <a:latin typeface="Calibri" pitchFamily="34" charset="0"/>
              <a:cs typeface="Calibri" pitchFamily="34" charset="0"/>
            </a:rPr>
            <a:t>Financial Aid Office forwards aid to the Bursar’s Office to pay for fees</a:t>
          </a:r>
        </a:p>
        <a:p>
          <a:endParaRPr lang="en-US" sz="1600" dirty="0" smtClean="0">
            <a:latin typeface="Calibri" pitchFamily="34" charset="0"/>
            <a:cs typeface="Calibri" pitchFamily="34" charset="0"/>
          </a:endParaRPr>
        </a:p>
        <a:p>
          <a:r>
            <a:rPr lang="en-US" sz="2000" dirty="0" smtClean="0">
              <a:latin typeface="Calibri" pitchFamily="34" charset="0"/>
              <a:cs typeface="Calibri" pitchFamily="34" charset="0"/>
            </a:rPr>
            <a:t>Check Tiger Xpress</a:t>
          </a:r>
          <a:endParaRPr lang="en-US" sz="2000" dirty="0"/>
        </a:p>
      </dgm:t>
    </dgm:pt>
    <dgm:pt modelId="{DBB801BB-463B-4BD7-B8E1-05A9ABB51997}" type="parTrans" cxnId="{6DF790E1-68EC-48F8-A40D-040D7F486859}">
      <dgm:prSet/>
      <dgm:spPr/>
      <dgm:t>
        <a:bodyPr/>
        <a:lstStyle/>
        <a:p>
          <a:endParaRPr lang="en-US"/>
        </a:p>
      </dgm:t>
    </dgm:pt>
    <dgm:pt modelId="{F342E4C9-69D2-4517-A23D-A339787CF048}" type="sibTrans" cxnId="{6DF790E1-68EC-48F8-A40D-040D7F486859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A4E22930-6912-4F25-8BB7-FBDCD68DA8B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>
              <a:latin typeface="Calibri" pitchFamily="34" charset="0"/>
              <a:cs typeface="Calibri" pitchFamily="34" charset="0"/>
            </a:rPr>
            <a:t>Excess aid will be refunded by the Bursar’s Office via  </a:t>
          </a:r>
          <a:r>
            <a:rPr lang="en-US" sz="2000" dirty="0" err="1" smtClean="0">
              <a:latin typeface="Calibri" pitchFamily="34" charset="0"/>
              <a:cs typeface="Calibri" pitchFamily="34" charset="0"/>
            </a:rPr>
            <a:t>eRefunds</a:t>
          </a:r>
          <a:r>
            <a:rPr lang="en-US" sz="2000" dirty="0" smtClean="0">
              <a:latin typeface="Calibri" pitchFamily="34" charset="0"/>
              <a:cs typeface="Calibri" pitchFamily="34" charset="0"/>
            </a:rPr>
            <a:t> or paper check. Otherwise, pay the balance.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8623CFAA-38D0-4981-8F27-9FA25CCA9177}" type="parTrans" cxnId="{050CC69A-2F74-42F1-9A57-988FC4E2D6AA}">
      <dgm:prSet/>
      <dgm:spPr/>
      <dgm:t>
        <a:bodyPr/>
        <a:lstStyle/>
        <a:p>
          <a:endParaRPr lang="en-US"/>
        </a:p>
      </dgm:t>
    </dgm:pt>
    <dgm:pt modelId="{674F7B75-1DE3-4350-B7F9-5754D454D4AE}" type="sibTrans" cxnId="{050CC69A-2F74-42F1-9A57-988FC4E2D6AA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5FB48FC6-9D7D-498D-863F-93A9A4EBAA73}" type="pres">
      <dgm:prSet presAssocID="{D1BA8631-4F49-4C86-82A2-F547C284B4B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8442A8-6D3E-449C-91A9-A2F11C9D9318}" type="pres">
      <dgm:prSet presAssocID="{D1BA8631-4F49-4C86-82A2-F547C284B4B1}" presName="arrow" presStyleLbl="bgShp" presStyleIdx="0" presStyleCnt="1" custLinFactNeighborX="683" custLinFactNeighborY="-5405"/>
      <dgm:spPr/>
    </dgm:pt>
    <dgm:pt modelId="{7C605147-68C5-43A0-92D8-F7D8AC90F383}" type="pres">
      <dgm:prSet presAssocID="{D1BA8631-4F49-4C86-82A2-F547C284B4B1}" presName="linearProcess" presStyleCnt="0"/>
      <dgm:spPr/>
    </dgm:pt>
    <dgm:pt modelId="{9BDB962B-140D-4258-A076-83E3504859E5}" type="pres">
      <dgm:prSet presAssocID="{E63086F2-0126-430B-A677-EF22B39B5D2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440E2-DFF4-48C9-B062-64E947EB0F36}" type="pres">
      <dgm:prSet presAssocID="{A61A86A4-C87B-41E7-8E3B-0A07C9C9896A}" presName="sibTrans" presStyleCnt="0"/>
      <dgm:spPr/>
    </dgm:pt>
    <dgm:pt modelId="{8287E6C0-8F8D-400D-B124-33C9EA9A227D}" type="pres">
      <dgm:prSet presAssocID="{8EC0AD6C-B500-4AAF-ABC1-285B8ABFACE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E946C-1E5D-4711-8A67-923E49E929C9}" type="pres">
      <dgm:prSet presAssocID="{F342E4C9-69D2-4517-A23D-A339787CF048}" presName="sibTrans" presStyleCnt="0"/>
      <dgm:spPr/>
    </dgm:pt>
    <dgm:pt modelId="{A74C3ED8-7FE2-49F3-B6E2-EB29F20A3A82}" type="pres">
      <dgm:prSet presAssocID="{A4E22930-6912-4F25-8BB7-FBDCD68DA8B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9CAD6D-9395-4478-A960-F7B04A35357E}" type="presOf" srcId="{A4E22930-6912-4F25-8BB7-FBDCD68DA8B9}" destId="{A74C3ED8-7FE2-49F3-B6E2-EB29F20A3A82}" srcOrd="0" destOrd="0" presId="urn:microsoft.com/office/officeart/2005/8/layout/hProcess9"/>
    <dgm:cxn modelId="{6DF790E1-68EC-48F8-A40D-040D7F486859}" srcId="{D1BA8631-4F49-4C86-82A2-F547C284B4B1}" destId="{8EC0AD6C-B500-4AAF-ABC1-285B8ABFACE9}" srcOrd="1" destOrd="0" parTransId="{DBB801BB-463B-4BD7-B8E1-05A9ABB51997}" sibTransId="{F342E4C9-69D2-4517-A23D-A339787CF048}"/>
    <dgm:cxn modelId="{D3CFAC73-9E3D-4BE0-BB0B-C4ECB64750A1}" type="presOf" srcId="{8EC0AD6C-B500-4AAF-ABC1-285B8ABFACE9}" destId="{8287E6C0-8F8D-400D-B124-33C9EA9A227D}" srcOrd="0" destOrd="0" presId="urn:microsoft.com/office/officeart/2005/8/layout/hProcess9"/>
    <dgm:cxn modelId="{AE05EECD-0529-4ADD-9799-025BC00DA89F}" type="presOf" srcId="{D1BA8631-4F49-4C86-82A2-F547C284B4B1}" destId="{5FB48FC6-9D7D-498D-863F-93A9A4EBAA73}" srcOrd="0" destOrd="0" presId="urn:microsoft.com/office/officeart/2005/8/layout/hProcess9"/>
    <dgm:cxn modelId="{1F797F50-4796-4050-8738-8ECC4EB189FE}" srcId="{D1BA8631-4F49-4C86-82A2-F547C284B4B1}" destId="{E63086F2-0126-430B-A677-EF22B39B5D24}" srcOrd="0" destOrd="0" parTransId="{0F73991F-F578-414B-9904-059CE993BE25}" sibTransId="{A61A86A4-C87B-41E7-8E3B-0A07C9C9896A}"/>
    <dgm:cxn modelId="{050CC69A-2F74-42F1-9A57-988FC4E2D6AA}" srcId="{D1BA8631-4F49-4C86-82A2-F547C284B4B1}" destId="{A4E22930-6912-4F25-8BB7-FBDCD68DA8B9}" srcOrd="2" destOrd="0" parTransId="{8623CFAA-38D0-4981-8F27-9FA25CCA9177}" sibTransId="{674F7B75-1DE3-4350-B7F9-5754D454D4AE}"/>
    <dgm:cxn modelId="{575E3A55-80AF-4CD2-86A0-EC03EE75A774}" type="presOf" srcId="{E63086F2-0126-430B-A677-EF22B39B5D24}" destId="{9BDB962B-140D-4258-A076-83E3504859E5}" srcOrd="0" destOrd="0" presId="urn:microsoft.com/office/officeart/2005/8/layout/hProcess9"/>
    <dgm:cxn modelId="{A1333A7B-F2CD-4893-8911-50D27E177FD3}" type="presParOf" srcId="{5FB48FC6-9D7D-498D-863F-93A9A4EBAA73}" destId="{8B8442A8-6D3E-449C-91A9-A2F11C9D9318}" srcOrd="0" destOrd="0" presId="urn:microsoft.com/office/officeart/2005/8/layout/hProcess9"/>
    <dgm:cxn modelId="{89443E8C-823A-481C-BAC8-3EA973B8876A}" type="presParOf" srcId="{5FB48FC6-9D7D-498D-863F-93A9A4EBAA73}" destId="{7C605147-68C5-43A0-92D8-F7D8AC90F383}" srcOrd="1" destOrd="0" presId="urn:microsoft.com/office/officeart/2005/8/layout/hProcess9"/>
    <dgm:cxn modelId="{5740425F-8D04-462A-9A3F-45A01F467D65}" type="presParOf" srcId="{7C605147-68C5-43A0-92D8-F7D8AC90F383}" destId="{9BDB962B-140D-4258-A076-83E3504859E5}" srcOrd="0" destOrd="0" presId="urn:microsoft.com/office/officeart/2005/8/layout/hProcess9"/>
    <dgm:cxn modelId="{AF59332A-FA6A-43F4-9944-A9E23BEAC9D4}" type="presParOf" srcId="{7C605147-68C5-43A0-92D8-F7D8AC90F383}" destId="{111440E2-DFF4-48C9-B062-64E947EB0F36}" srcOrd="1" destOrd="0" presId="urn:microsoft.com/office/officeart/2005/8/layout/hProcess9"/>
    <dgm:cxn modelId="{2AA0D9A4-4A7F-4D35-9C28-6276561D14A4}" type="presParOf" srcId="{7C605147-68C5-43A0-92D8-F7D8AC90F383}" destId="{8287E6C0-8F8D-400D-B124-33C9EA9A227D}" srcOrd="2" destOrd="0" presId="urn:microsoft.com/office/officeart/2005/8/layout/hProcess9"/>
    <dgm:cxn modelId="{DDF625AB-E8C1-45EE-8DC6-C83C4F9A09CC}" type="presParOf" srcId="{7C605147-68C5-43A0-92D8-F7D8AC90F383}" destId="{35FE946C-1E5D-4711-8A67-923E49E929C9}" srcOrd="3" destOrd="0" presId="urn:microsoft.com/office/officeart/2005/8/layout/hProcess9"/>
    <dgm:cxn modelId="{CC9192F1-F0F1-4951-A37D-C4524BE8FB29}" type="presParOf" srcId="{7C605147-68C5-43A0-92D8-F7D8AC90F383}" destId="{A74C3ED8-7FE2-49F3-B6E2-EB29F20A3A8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442A8-6D3E-449C-91A9-A2F11C9D9318}">
      <dsp:nvSpPr>
        <dsp:cNvPr id="0" name=""/>
        <dsp:cNvSpPr/>
      </dsp:nvSpPr>
      <dsp:spPr>
        <a:xfrm>
          <a:off x="738885" y="0"/>
          <a:ext cx="7772400" cy="5638800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DB962B-140D-4258-A076-83E3504859E5}">
      <dsp:nvSpPr>
        <dsp:cNvPr id="0" name=""/>
        <dsp:cNvSpPr/>
      </dsp:nvSpPr>
      <dsp:spPr>
        <a:xfrm>
          <a:off x="1325" y="1691640"/>
          <a:ext cx="2634034" cy="2255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FAFSA must be completed online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www.fafsa.gov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latin typeface="Calibri" pitchFamily="34" charset="0"/>
            <a:cs typeface="Calibri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Priority deadline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March 1 </a:t>
          </a:r>
          <a:endParaRPr lang="en-US" sz="2000" kern="1200" dirty="0"/>
        </a:p>
      </dsp:txBody>
      <dsp:txXfrm>
        <a:off x="111430" y="1801745"/>
        <a:ext cx="2413824" cy="2035310"/>
      </dsp:txXfrm>
    </dsp:sp>
    <dsp:sp modelId="{151786F9-6BE3-496D-955D-94B14ECAF9CA}">
      <dsp:nvSpPr>
        <dsp:cNvPr id="0" name=""/>
        <dsp:cNvSpPr/>
      </dsp:nvSpPr>
      <dsp:spPr>
        <a:xfrm>
          <a:off x="2940755" y="1691640"/>
          <a:ext cx="3262488" cy="2255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Submit any requested documents/requirements listed with red flags on </a:t>
          </a:r>
          <a:r>
            <a:rPr lang="en-US" sz="2000" b="1" kern="1200" baseline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my.memphis.edu</a:t>
          </a:r>
          <a:endParaRPr lang="en-US" sz="2000" b="1" kern="1200" baseline="0" dirty="0">
            <a:solidFill>
              <a:schemeClr val="tx2"/>
            </a:solidFill>
          </a:endParaRPr>
        </a:p>
      </dsp:txBody>
      <dsp:txXfrm>
        <a:off x="3050860" y="1801745"/>
        <a:ext cx="3042278" cy="2035310"/>
      </dsp:txXfrm>
    </dsp:sp>
    <dsp:sp modelId="{F9782BD4-F1D5-4C90-B49C-7421E43E7A21}">
      <dsp:nvSpPr>
        <dsp:cNvPr id="0" name=""/>
        <dsp:cNvSpPr/>
      </dsp:nvSpPr>
      <dsp:spPr>
        <a:xfrm>
          <a:off x="6508639" y="1691640"/>
          <a:ext cx="2634034" cy="2255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Aid is processed for   2 semesters –         Fall and Spring </a:t>
          </a:r>
          <a:endParaRPr lang="en-US" sz="2000" kern="1200" dirty="0"/>
        </a:p>
      </dsp:txBody>
      <dsp:txXfrm>
        <a:off x="6618744" y="1801745"/>
        <a:ext cx="2413824" cy="2035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442A8-6D3E-449C-91A9-A2F11C9D9318}">
      <dsp:nvSpPr>
        <dsp:cNvPr id="0" name=""/>
        <dsp:cNvSpPr/>
      </dsp:nvSpPr>
      <dsp:spPr>
        <a:xfrm>
          <a:off x="738885" y="0"/>
          <a:ext cx="7772400" cy="5638800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DB962B-140D-4258-A076-83E3504859E5}">
      <dsp:nvSpPr>
        <dsp:cNvPr id="0" name=""/>
        <dsp:cNvSpPr/>
      </dsp:nvSpPr>
      <dsp:spPr>
        <a:xfrm>
          <a:off x="0" y="1691640"/>
          <a:ext cx="2743200" cy="2255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Log on to your </a:t>
          </a:r>
          <a:r>
            <a:rPr lang="en-US" sz="2000" b="1" kern="1200" dirty="0" smtClean="0">
              <a:latin typeface="Calibri" pitchFamily="34" charset="0"/>
              <a:cs typeface="Calibri" pitchFamily="34" charset="0"/>
            </a:rPr>
            <a:t>my.memphis.edu</a:t>
          </a:r>
          <a:r>
            <a:rPr lang="en-US" sz="2000" kern="1200" dirty="0" smtClean="0">
              <a:latin typeface="Calibri" pitchFamily="34" charset="0"/>
              <a:cs typeface="Calibri" pitchFamily="34" charset="0"/>
            </a:rPr>
            <a:t> account to review and accept your award offers</a:t>
          </a:r>
          <a:endParaRPr lang="en-US" sz="2000" kern="1200" dirty="0"/>
        </a:p>
      </dsp:txBody>
      <dsp:txXfrm>
        <a:off x="110105" y="1801745"/>
        <a:ext cx="2522990" cy="2035310"/>
      </dsp:txXfrm>
    </dsp:sp>
    <dsp:sp modelId="{8287E6C0-8F8D-400D-B124-33C9EA9A227D}">
      <dsp:nvSpPr>
        <dsp:cNvPr id="0" name=""/>
        <dsp:cNvSpPr/>
      </dsp:nvSpPr>
      <dsp:spPr>
        <a:xfrm>
          <a:off x="3200400" y="1691640"/>
          <a:ext cx="2743200" cy="2255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Financial Aid Office forwards aid to the Bursar’s Office to pay for fees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latin typeface="Calibri" pitchFamily="34" charset="0"/>
            <a:cs typeface="Calibri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Check Tiger Xpress</a:t>
          </a:r>
          <a:endParaRPr lang="en-US" sz="2000" kern="1200" dirty="0"/>
        </a:p>
      </dsp:txBody>
      <dsp:txXfrm>
        <a:off x="3310505" y="1801745"/>
        <a:ext cx="2522990" cy="2035310"/>
      </dsp:txXfrm>
    </dsp:sp>
    <dsp:sp modelId="{A74C3ED8-7FE2-49F3-B6E2-EB29F20A3A82}">
      <dsp:nvSpPr>
        <dsp:cNvPr id="0" name=""/>
        <dsp:cNvSpPr/>
      </dsp:nvSpPr>
      <dsp:spPr>
        <a:xfrm>
          <a:off x="6400800" y="1691640"/>
          <a:ext cx="2743200" cy="2255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Excess aid will be refunded by the Bursar’s Office via  </a:t>
          </a:r>
          <a:r>
            <a:rPr lang="en-US" sz="2000" kern="1200" dirty="0" err="1" smtClean="0">
              <a:latin typeface="Calibri" pitchFamily="34" charset="0"/>
              <a:cs typeface="Calibri" pitchFamily="34" charset="0"/>
            </a:rPr>
            <a:t>eRefunds</a:t>
          </a:r>
          <a:r>
            <a:rPr lang="en-US" sz="2000" kern="1200" dirty="0" smtClean="0">
              <a:latin typeface="Calibri" pitchFamily="34" charset="0"/>
              <a:cs typeface="Calibri" pitchFamily="34" charset="0"/>
            </a:rPr>
            <a:t> or paper check. Otherwise, pay the balance.</a:t>
          </a:r>
          <a:endParaRPr lang="en-US" sz="2000" kern="1200" dirty="0">
            <a:latin typeface="Calibri" pitchFamily="34" charset="0"/>
            <a:cs typeface="Calibri" pitchFamily="34" charset="0"/>
          </a:endParaRPr>
        </a:p>
      </dsp:txBody>
      <dsp:txXfrm>
        <a:off x="6510905" y="1801745"/>
        <a:ext cx="2522990" cy="203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550" y="0"/>
            <a:ext cx="3026833" cy="46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550"/>
            <a:ext cx="3026833" cy="46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550" y="8805550"/>
            <a:ext cx="3026833" cy="46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E7ACCC5-33D9-4719-A272-04AF3EC06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06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550" y="0"/>
            <a:ext cx="3026833" cy="46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4359"/>
            <a:ext cx="5588000" cy="417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550"/>
            <a:ext cx="3026833" cy="46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550" y="8805550"/>
            <a:ext cx="3026833" cy="46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24CF414-F9D9-4DDE-A74F-8D557F3A1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54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4CF414-F9D9-4DDE-A74F-8D557F3A1FF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39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4CF414-F9D9-4DDE-A74F-8D557F3A1FF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24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4CF414-F9D9-4DDE-A74F-8D557F3A1FF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66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4CF414-F9D9-4DDE-A74F-8D557F3A1FF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0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F214FB-1628-43CF-B5CF-C745499DE48E}" type="slidenum">
              <a:rPr lang="en-US"/>
              <a:pPr eaLnBrk="1" hangingPunct="1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F214FB-1628-43CF-B5CF-C745499DE48E}" type="slidenum">
              <a:rPr lang="en-US"/>
              <a:pPr eaLnBrk="1" hangingPunct="1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4CF414-F9D9-4DDE-A74F-8D557F3A1FF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47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4CF414-F9D9-4DDE-A74F-8D557F3A1FF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42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4CF414-F9D9-4DDE-A74F-8D557F3A1FF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91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4CF414-F9D9-4DDE-A74F-8D557F3A1FF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59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4CF414-F9D9-4DDE-A74F-8D557F3A1FF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4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4CF414-F9D9-4DDE-A74F-8D557F3A1FF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81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55C22A-05B0-4EBE-A4A9-491B3F3FB7AC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Check myMemphis Often!!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4CF414-F9D9-4DDE-A74F-8D557F3A1FF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10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2D7E6E-5EDC-441A-8AB8-1B502345A262}" type="slidenum">
              <a:rPr lang="en-US"/>
              <a:pPr eaLnBrk="1" hangingPunct="1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4CF414-F9D9-4DDE-A74F-8D557F3A1FF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33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Check myMemphis Often!!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97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4CF414-F9D9-4DDE-A74F-8D557F3A1FF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98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4CF414-F9D9-4DDE-A74F-8D557F3A1FF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43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295400"/>
            <a:ext cx="11811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footer_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header_b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18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7181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8573237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22977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0"/>
            <a:ext cx="22860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0"/>
            <a:ext cx="67056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95241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19898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7937326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52600"/>
            <a:ext cx="44958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4958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57409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93709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48071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490700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713406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0496013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aw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295400"/>
            <a:ext cx="11811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752600"/>
            <a:ext cx="914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9" descr="footer_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1" descr="header_b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financialaid@memphis.ed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lds.ed.gov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14800" y="1447800"/>
            <a:ext cx="5105400" cy="1828800"/>
          </a:xfrm>
        </p:spPr>
        <p:txBody>
          <a:bodyPr/>
          <a:lstStyle/>
          <a:p>
            <a:pPr eaLnBrk="1" hangingPunct="1"/>
            <a:r>
              <a:rPr lang="en-US" sz="3400" dirty="0" smtClean="0">
                <a:latin typeface="Microsoft JhengHei" pitchFamily="34" charset="-120"/>
                <a:ea typeface="Microsoft JhengHei" pitchFamily="34" charset="-120"/>
                <a:cs typeface="Calibri" pitchFamily="34" charset="0"/>
              </a:rPr>
              <a:t/>
            </a:r>
            <a:br>
              <a:rPr lang="en-US" sz="3400" dirty="0" smtClean="0">
                <a:latin typeface="Microsoft JhengHei" pitchFamily="34" charset="-120"/>
                <a:ea typeface="Microsoft JhengHei" pitchFamily="34" charset="-120"/>
                <a:cs typeface="Calibri" pitchFamily="34" charset="0"/>
              </a:rPr>
            </a:br>
            <a:r>
              <a:rPr lang="en-US" sz="3400" dirty="0" smtClean="0">
                <a:latin typeface="Microsoft JhengHei" pitchFamily="34" charset="-120"/>
                <a:ea typeface="Microsoft JhengHei" pitchFamily="34" charset="-120"/>
                <a:cs typeface="Calibri" pitchFamily="34" charset="0"/>
              </a:rPr>
              <a:t>Student Financial Aid</a:t>
            </a:r>
            <a:br>
              <a:rPr lang="en-US" sz="3400" dirty="0" smtClean="0">
                <a:latin typeface="Microsoft JhengHei" pitchFamily="34" charset="-120"/>
                <a:ea typeface="Microsoft JhengHei" pitchFamily="34" charset="-120"/>
                <a:cs typeface="Calibri" pitchFamily="34" charset="0"/>
              </a:rPr>
            </a:br>
            <a:r>
              <a:rPr lang="en-US" sz="3400" dirty="0" smtClean="0">
                <a:latin typeface="Microsoft JhengHei" pitchFamily="34" charset="-120"/>
                <a:ea typeface="Microsoft JhengHei" pitchFamily="34" charset="-120"/>
                <a:cs typeface="Calibri" pitchFamily="34" charset="0"/>
              </a:rPr>
              <a:t>&amp; </a:t>
            </a:r>
            <a:br>
              <a:rPr lang="en-US" sz="3400" dirty="0" smtClean="0">
                <a:latin typeface="Microsoft JhengHei" pitchFamily="34" charset="-120"/>
                <a:ea typeface="Microsoft JhengHei" pitchFamily="34" charset="-120"/>
                <a:cs typeface="Calibri" pitchFamily="34" charset="0"/>
              </a:rPr>
            </a:br>
            <a:r>
              <a:rPr lang="en-US" sz="3400" dirty="0" smtClean="0">
                <a:latin typeface="Microsoft JhengHei" pitchFamily="34" charset="-120"/>
                <a:ea typeface="Microsoft JhengHei" pitchFamily="34" charset="-120"/>
                <a:cs typeface="Calibri" pitchFamily="34" charset="0"/>
              </a:rPr>
              <a:t>Scholarships </a:t>
            </a:r>
            <a:r>
              <a:rPr lang="en-US" sz="4800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itchFamily="34" charset="0"/>
              </a:rPr>
              <a:t/>
            </a:r>
            <a:br>
              <a:rPr lang="en-US" sz="4800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itchFamily="34" charset="0"/>
              </a:rPr>
            </a:br>
            <a:endParaRPr lang="en-US" sz="3600" dirty="0" smtClean="0">
              <a:latin typeface="Microsoft JhengHei" panose="020B0604030504040204" pitchFamily="34" charset="-120"/>
              <a:ea typeface="Microsoft JhengHei" panose="020B0604030504040204" pitchFamily="34" charset="-120"/>
              <a:cs typeface="Calibri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14584" y="4038600"/>
            <a:ext cx="4929416" cy="1981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itchFamily="34" charset="0"/>
              </a:rPr>
              <a:t>Parent Session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image0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5"/>
          <a:stretch/>
        </p:blipFill>
        <p:spPr bwMode="auto">
          <a:xfrm>
            <a:off x="16" y="762000"/>
            <a:ext cx="4214568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066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pPr algn="ctr"/>
            <a:r>
              <a:rPr lang="en-US" altLang="en-US" sz="4000" b="0" dirty="0" smtClean="0"/>
              <a:t>Stack Money</a:t>
            </a:r>
            <a:endParaRPr lang="en-US" altLang="en-US" sz="4000" dirty="0" smtClean="0"/>
          </a:p>
        </p:txBody>
      </p:sp>
      <p:sp>
        <p:nvSpPr>
          <p:cNvPr id="22531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78188"/>
            <a:ext cx="2341563" cy="2847975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2253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46575" cy="39512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000" b="1" u="sng" dirty="0" smtClean="0"/>
              <a:t>Per Year Award Example</a:t>
            </a:r>
          </a:p>
          <a:p>
            <a:pPr marL="0" indent="0">
              <a:buFontTx/>
              <a:buNone/>
            </a:pPr>
            <a:endParaRPr lang="en-US" altLang="en-US" sz="1400" dirty="0" smtClean="0"/>
          </a:p>
          <a:p>
            <a:pPr marL="0" indent="0">
              <a:buFontTx/>
              <a:buNone/>
            </a:pPr>
            <a:r>
              <a:rPr lang="en-US" altLang="en-US" dirty="0" smtClean="0"/>
              <a:t>Pell Grant	    $5,775</a:t>
            </a:r>
          </a:p>
          <a:p>
            <a:pPr marL="0" indent="0">
              <a:buFontTx/>
              <a:buNone/>
            </a:pPr>
            <a:r>
              <a:rPr lang="en-US" altLang="en-US" dirty="0" smtClean="0"/>
              <a:t>Provost Sch.	    $4,000</a:t>
            </a:r>
          </a:p>
          <a:p>
            <a:pPr marL="0" indent="0">
              <a:buFontTx/>
              <a:buNone/>
            </a:pPr>
            <a:r>
              <a:rPr lang="en-US" altLang="en-US" dirty="0" smtClean="0"/>
              <a:t>Band Sch.	    $1,000</a:t>
            </a:r>
          </a:p>
          <a:p>
            <a:pPr marL="0" indent="0">
              <a:buFontTx/>
              <a:buNone/>
            </a:pPr>
            <a:r>
              <a:rPr lang="en-US" altLang="en-US" dirty="0" smtClean="0"/>
              <a:t>Outside </a:t>
            </a:r>
            <a:r>
              <a:rPr lang="en-US" altLang="en-US" dirty="0" err="1" smtClean="0"/>
              <a:t>Sch</a:t>
            </a:r>
            <a:r>
              <a:rPr lang="en-US" altLang="en-US" dirty="0" smtClean="0"/>
              <a:t>	       $500</a:t>
            </a:r>
          </a:p>
          <a:p>
            <a:pPr marL="0" indent="0">
              <a:buFontTx/>
              <a:buNone/>
            </a:pPr>
            <a:r>
              <a:rPr lang="en-US" altLang="en-US" u="sng" dirty="0" smtClean="0"/>
              <a:t>Hope Sch.	    $3,500</a:t>
            </a:r>
          </a:p>
          <a:p>
            <a:pPr marL="0" indent="0">
              <a:buFontTx/>
              <a:buNone/>
            </a:pPr>
            <a:r>
              <a:rPr lang="en-US" altLang="en-US" dirty="0" smtClean="0"/>
              <a:t>Total 		    $14,775</a:t>
            </a:r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endParaRPr lang="en-US" altLang="en-US" dirty="0" smtClean="0"/>
          </a:p>
        </p:txBody>
      </p:sp>
      <p:pic>
        <p:nvPicPr>
          <p:cNvPr id="22533" name="Picture 2" descr="C:\Users\allinna\AppData\Local\Microsoft\Windows\Temporary Internet Files\Content.IE5\1YBKFC47\MP90044228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057400"/>
            <a:ext cx="41179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386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10600" cy="1371600"/>
          </a:xfrm>
        </p:spPr>
        <p:txBody>
          <a:bodyPr/>
          <a:lstStyle/>
          <a:p>
            <a:pPr algn="ctr" eaLnBrk="1" hangingPunct="1"/>
            <a:r>
              <a:rPr lang="en-US" sz="3800" b="0" dirty="0" smtClean="0">
                <a:latin typeface="Microsoft PhagsPa" pitchFamily="34" charset="0"/>
              </a:rPr>
              <a:t>Budget Example #1</a:t>
            </a:r>
            <a:r>
              <a:rPr lang="en-US" sz="4000" b="0" dirty="0" smtClean="0">
                <a:latin typeface="Microsoft PhagsPa" pitchFamily="34" charset="0"/>
              </a:rPr>
              <a:t/>
            </a:r>
            <a:br>
              <a:rPr lang="en-US" sz="4000" b="0" dirty="0" smtClean="0">
                <a:latin typeface="Microsoft PhagsPa" pitchFamily="34" charset="0"/>
              </a:rPr>
            </a:br>
            <a:r>
              <a:rPr lang="en-US" sz="2800" b="0" dirty="0" smtClean="0">
                <a:latin typeface="Microsoft PhagsPa" pitchFamily="34" charset="0"/>
              </a:rPr>
              <a:t>(Off-Campus Student)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534400" cy="4419600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b="1" dirty="0" smtClean="0">
                <a:latin typeface="Microsoft PhagsPa" pitchFamily="34" charset="0"/>
              </a:rPr>
              <a:t>                     </a:t>
            </a:r>
            <a:r>
              <a:rPr lang="en-US" b="1" u="sng" dirty="0" smtClean="0">
                <a:latin typeface="Microsoft PhagsPa" pitchFamily="34" charset="0"/>
              </a:rPr>
              <a:t>Fall Semester Estimate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200" b="1" u="sng" dirty="0">
              <a:latin typeface="Microsoft PhagsPa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b="1" dirty="0" smtClean="0">
                <a:latin typeface="Microsoft PhagsPa" pitchFamily="34" charset="0"/>
              </a:rPr>
              <a:t>		</a:t>
            </a:r>
            <a:r>
              <a:rPr lang="en-US" b="1" u="sng" dirty="0" smtClean="0">
                <a:latin typeface="Microsoft PhagsPa" pitchFamily="34" charset="0"/>
              </a:rPr>
              <a:t>Costs</a:t>
            </a:r>
            <a:r>
              <a:rPr lang="en-US" dirty="0" smtClean="0">
                <a:latin typeface="Microsoft PhagsPa" pitchFamily="34" charset="0"/>
              </a:rPr>
              <a:t>					</a:t>
            </a:r>
            <a:r>
              <a:rPr lang="en-US" b="1" u="sng" dirty="0" smtClean="0">
                <a:latin typeface="Microsoft PhagsPa" pitchFamily="34" charset="0"/>
              </a:rPr>
              <a:t>Awards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Microsoft PhagsPa" pitchFamily="34" charset="0"/>
              </a:rPr>
              <a:t>Tuition</a:t>
            </a:r>
            <a:r>
              <a:rPr lang="en-US" sz="2800" dirty="0" smtClean="0">
                <a:latin typeface="Microsoft PhagsPa" pitchFamily="34" charset="0"/>
              </a:rPr>
              <a:t> 	  $4,482		</a:t>
            </a:r>
            <a:r>
              <a:rPr lang="en-US" sz="2400" dirty="0" smtClean="0">
                <a:latin typeface="Microsoft PhagsPa" pitchFamily="34" charset="0"/>
              </a:rPr>
              <a:t>HOPE</a:t>
            </a:r>
            <a:r>
              <a:rPr lang="en-US" sz="2800" dirty="0" smtClean="0">
                <a:latin typeface="Microsoft PhagsPa" pitchFamily="34" charset="0"/>
              </a:rPr>
              <a:t>    	$1,750</a:t>
            </a:r>
            <a:endParaRPr lang="en-US" dirty="0" smtClean="0">
              <a:latin typeface="Microsoft PhagsP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u="sng" dirty="0" smtClean="0">
                <a:latin typeface="Microsoft PhagsPa" pitchFamily="34" charset="0"/>
              </a:rPr>
              <a:t>Dining Dollars </a:t>
            </a:r>
            <a:r>
              <a:rPr lang="en-US" sz="2800" u="sng" dirty="0" smtClean="0">
                <a:latin typeface="Microsoft PhagsPa" pitchFamily="34" charset="0"/>
              </a:rPr>
              <a:t>$   300	        	</a:t>
            </a:r>
            <a:r>
              <a:rPr lang="en-US" sz="2400" u="sng" dirty="0" smtClean="0">
                <a:latin typeface="Microsoft PhagsPa" pitchFamily="34" charset="0"/>
              </a:rPr>
              <a:t>Pell Grant</a:t>
            </a:r>
            <a:r>
              <a:rPr lang="en-US" sz="2800" u="sng" dirty="0" smtClean="0">
                <a:latin typeface="Microsoft PhagsPa" pitchFamily="34" charset="0"/>
              </a:rPr>
              <a:t> 	$2,887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Microsoft PhagsPa" pitchFamily="34" charset="0"/>
              </a:rPr>
              <a:t>Total		   $4,782		Total	    	$4,637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 smtClean="0">
              <a:latin typeface="Microsoft PhagsPa" pitchFamily="34" charset="0"/>
            </a:endParaRPr>
          </a:p>
          <a:p>
            <a:pPr algn="ctr" eaLnBrk="1" hangingPunct="1">
              <a:buNone/>
            </a:pPr>
            <a:r>
              <a:rPr lang="en-US" sz="2800" b="1" dirty="0">
                <a:latin typeface="Microsoft PhagsPa" pitchFamily="34" charset="0"/>
              </a:rPr>
              <a:t>Balance Owed:  </a:t>
            </a:r>
            <a:r>
              <a:rPr lang="en-US" sz="2800" b="1" dirty="0" smtClean="0">
                <a:solidFill>
                  <a:srgbClr val="FF0000"/>
                </a:solidFill>
                <a:latin typeface="Microsoft PhagsPa" pitchFamily="34" charset="0"/>
              </a:rPr>
              <a:t>$145</a:t>
            </a:r>
            <a:endParaRPr lang="en-US" sz="2800" b="1" dirty="0">
              <a:solidFill>
                <a:srgbClr val="FF0000"/>
              </a:solidFill>
              <a:latin typeface="Microsoft PhagsP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dirty="0" smtClean="0">
              <a:latin typeface="Microsoft PhagsPa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dirty="0" smtClean="0">
              <a:latin typeface="Microsoft PhagsPa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dirty="0" smtClean="0">
              <a:latin typeface="Microsoft PhagsPa" pitchFamily="34" charset="0"/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2800" dirty="0" smtClean="0">
              <a:latin typeface="Microsoft PhagsP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5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610600" cy="1066800"/>
          </a:xfrm>
        </p:spPr>
        <p:txBody>
          <a:bodyPr/>
          <a:lstStyle/>
          <a:p>
            <a:pPr algn="ctr" eaLnBrk="1" hangingPunct="1"/>
            <a:r>
              <a:rPr lang="en-US" sz="3800" b="0" dirty="0" smtClean="0">
                <a:latin typeface="Microsoft PhagsPa" pitchFamily="34" charset="0"/>
              </a:rPr>
              <a:t>Budget Example #2</a:t>
            </a:r>
            <a:r>
              <a:rPr lang="en-US" sz="4000" b="0" dirty="0" smtClean="0">
                <a:latin typeface="Microsoft PhagsPa" pitchFamily="34" charset="0"/>
              </a:rPr>
              <a:t/>
            </a:r>
            <a:br>
              <a:rPr lang="en-US" sz="4000" b="0" dirty="0" smtClean="0">
                <a:latin typeface="Microsoft PhagsPa" pitchFamily="34" charset="0"/>
              </a:rPr>
            </a:br>
            <a:r>
              <a:rPr lang="en-US" sz="2800" b="0" dirty="0" smtClean="0">
                <a:latin typeface="Microsoft PhagsPa" pitchFamily="34" charset="0"/>
              </a:rPr>
              <a:t>(On-Campus Student)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458200" cy="4267200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b="1" dirty="0" smtClean="0">
                <a:latin typeface="Microsoft PhagsPa" pitchFamily="34" charset="0"/>
              </a:rPr>
              <a:t>                     </a:t>
            </a:r>
            <a:r>
              <a:rPr lang="en-US" b="1" u="sng" dirty="0" smtClean="0">
                <a:latin typeface="Microsoft PhagsPa" pitchFamily="34" charset="0"/>
              </a:rPr>
              <a:t>Fall Semester Estimate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200" b="1" u="sng" dirty="0">
              <a:latin typeface="Microsoft PhagsPa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b="1" dirty="0" smtClean="0">
                <a:latin typeface="Microsoft PhagsPa" pitchFamily="34" charset="0"/>
              </a:rPr>
              <a:t>		</a:t>
            </a:r>
            <a:r>
              <a:rPr lang="en-US" b="1" u="sng" dirty="0" smtClean="0">
                <a:latin typeface="Microsoft PhagsPa" pitchFamily="34" charset="0"/>
              </a:rPr>
              <a:t>Costs</a:t>
            </a:r>
            <a:r>
              <a:rPr lang="en-US" dirty="0" smtClean="0">
                <a:latin typeface="Microsoft PhagsPa" pitchFamily="34" charset="0"/>
              </a:rPr>
              <a:t>					</a:t>
            </a:r>
            <a:r>
              <a:rPr lang="en-US" b="1" u="sng" dirty="0" smtClean="0">
                <a:latin typeface="Microsoft PhagsPa" pitchFamily="34" charset="0"/>
              </a:rPr>
              <a:t>Awards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Microsoft PhagsPa" pitchFamily="34" charset="0"/>
              </a:rPr>
              <a:t>Tuition </a:t>
            </a:r>
            <a:r>
              <a:rPr lang="en-US" sz="2800" dirty="0" smtClean="0">
                <a:latin typeface="Microsoft PhagsPa" pitchFamily="34" charset="0"/>
              </a:rPr>
              <a:t>	   $4,482		</a:t>
            </a:r>
            <a:r>
              <a:rPr lang="en-US" sz="2400" dirty="0" smtClean="0">
                <a:latin typeface="Microsoft PhagsPa" pitchFamily="34" charset="0"/>
              </a:rPr>
              <a:t>HOPE </a:t>
            </a:r>
            <a:r>
              <a:rPr lang="en-US" sz="2800" dirty="0" smtClean="0">
                <a:latin typeface="Microsoft PhagsPa" pitchFamily="34" charset="0"/>
              </a:rPr>
              <a:t>   	$1,750</a:t>
            </a:r>
            <a:endParaRPr lang="en-US" dirty="0" smtClean="0">
              <a:latin typeface="Microsoft PhagsP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Microsoft PhagsPa" pitchFamily="34" charset="0"/>
              </a:rPr>
              <a:t>Dining</a:t>
            </a:r>
            <a:r>
              <a:rPr lang="en-US" sz="2800" dirty="0" smtClean="0">
                <a:latin typeface="Microsoft PhagsPa" pitchFamily="34" charset="0"/>
              </a:rPr>
              <a:t> </a:t>
            </a:r>
            <a:r>
              <a:rPr lang="en-US" sz="2400" dirty="0" smtClean="0">
                <a:latin typeface="Microsoft PhagsPa" pitchFamily="34" charset="0"/>
              </a:rPr>
              <a:t>Dollars  </a:t>
            </a:r>
            <a:r>
              <a:rPr lang="en-US" sz="2800" dirty="0" smtClean="0">
                <a:latin typeface="Microsoft PhagsPa" pitchFamily="34" charset="0"/>
              </a:rPr>
              <a:t>$   300		</a:t>
            </a:r>
            <a:r>
              <a:rPr lang="en-US" sz="2400" u="sng" dirty="0" smtClean="0">
                <a:latin typeface="Microsoft PhagsPa" pitchFamily="34" charset="0"/>
              </a:rPr>
              <a:t>Pell Grant </a:t>
            </a:r>
            <a:r>
              <a:rPr lang="en-US" sz="2800" u="sng" dirty="0" smtClean="0">
                <a:latin typeface="Microsoft PhagsPa" pitchFamily="34" charset="0"/>
              </a:rPr>
              <a:t>	</a:t>
            </a:r>
            <a:r>
              <a:rPr lang="en-US" sz="2800" u="sng" dirty="0">
                <a:latin typeface="Microsoft PhagsPa" pitchFamily="34" charset="0"/>
              </a:rPr>
              <a:t>$</a:t>
            </a:r>
            <a:r>
              <a:rPr lang="en-US" sz="2800" u="sng" dirty="0" smtClean="0">
                <a:latin typeface="Microsoft PhagsPa" pitchFamily="34" charset="0"/>
              </a:rPr>
              <a:t>2,887</a:t>
            </a:r>
            <a:endParaRPr lang="en-US" sz="2800" u="sng" dirty="0">
              <a:latin typeface="Microsoft PhagsP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u="sng" dirty="0" smtClean="0">
                <a:latin typeface="Microsoft PhagsPa" pitchFamily="34" charset="0"/>
              </a:rPr>
              <a:t>Room/Board	</a:t>
            </a:r>
            <a:r>
              <a:rPr lang="en-US" sz="2800" u="sng" dirty="0">
                <a:latin typeface="Microsoft PhagsPa" pitchFamily="34" charset="0"/>
              </a:rPr>
              <a:t> </a:t>
            </a:r>
            <a:r>
              <a:rPr lang="en-US" sz="2800" u="sng" dirty="0" smtClean="0">
                <a:latin typeface="Microsoft PhagsPa" pitchFamily="34" charset="0"/>
              </a:rPr>
              <a:t>  $4,000</a:t>
            </a:r>
            <a:r>
              <a:rPr lang="en-US" sz="2800" dirty="0" smtClean="0">
                <a:latin typeface="Microsoft PhagsPa" pitchFamily="34" charset="0"/>
              </a:rPr>
              <a:t>		Total</a:t>
            </a:r>
            <a:r>
              <a:rPr lang="en-US" sz="2800" dirty="0">
                <a:latin typeface="Microsoft PhagsPa" pitchFamily="34" charset="0"/>
              </a:rPr>
              <a:t>:		</a:t>
            </a:r>
            <a:r>
              <a:rPr lang="en-US" sz="2800" dirty="0" smtClean="0">
                <a:latin typeface="Microsoft PhagsPa" pitchFamily="34" charset="0"/>
              </a:rPr>
              <a:t>$4,637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>
                <a:latin typeface="Microsoft PhagsPa" pitchFamily="34" charset="0"/>
              </a:rPr>
              <a:t>Total:		</a:t>
            </a:r>
            <a:r>
              <a:rPr lang="en-US" sz="2800" dirty="0" smtClean="0">
                <a:latin typeface="Microsoft PhagsPa" pitchFamily="34" charset="0"/>
              </a:rPr>
              <a:t>   $8,782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>
                <a:latin typeface="Microsoft PhagsPa" pitchFamily="34" charset="0"/>
              </a:rPr>
              <a:t>	</a:t>
            </a:r>
            <a:r>
              <a:rPr lang="en-US" sz="2800" dirty="0" smtClean="0">
                <a:latin typeface="Microsoft PhagsPa" pitchFamily="34" charset="0"/>
              </a:rPr>
              <a:t>  					          		  			    </a:t>
            </a:r>
            <a:r>
              <a:rPr lang="en-US" sz="2800" b="1" dirty="0" smtClean="0">
                <a:latin typeface="Microsoft PhagsPa" pitchFamily="34" charset="0"/>
              </a:rPr>
              <a:t>Balance Owed:  </a:t>
            </a:r>
            <a:r>
              <a:rPr lang="en-US" sz="2800" b="1" dirty="0" smtClean="0">
                <a:solidFill>
                  <a:srgbClr val="FF0000"/>
                </a:solidFill>
                <a:latin typeface="Microsoft PhagsPa" pitchFamily="34" charset="0"/>
              </a:rPr>
              <a:t>$4,145</a:t>
            </a:r>
          </a:p>
          <a:p>
            <a:pPr lvl="1" eaLnBrk="1" hangingPunct="1">
              <a:buFont typeface="Wingdings" pitchFamily="2" charset="2"/>
              <a:buNone/>
            </a:pPr>
            <a:endParaRPr lang="en-US" dirty="0" smtClean="0">
              <a:latin typeface="Microsoft PhagsPa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dirty="0" smtClean="0">
              <a:latin typeface="Microsoft PhagsPa" pitchFamily="34" charset="0"/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2800" dirty="0" smtClean="0">
              <a:latin typeface="Microsoft PhagsP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51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  <a:cs typeface="Calibri" pitchFamily="34" charset="0"/>
              </a:rPr>
              <a:t>Financial Aid Process</a:t>
            </a:r>
            <a:endParaRPr lang="en-US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080002"/>
              </p:ext>
            </p:extLst>
          </p:nvPr>
        </p:nvGraphicFramePr>
        <p:xfrm>
          <a:off x="0" y="1066800"/>
          <a:ext cx="9144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68959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  <a:cs typeface="Calibri" pitchFamily="34" charset="0"/>
              </a:rPr>
              <a:t>Financial Aid Process</a:t>
            </a:r>
            <a:endParaRPr lang="en-US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419155"/>
              </p:ext>
            </p:extLst>
          </p:nvPr>
        </p:nvGraphicFramePr>
        <p:xfrm>
          <a:off x="0" y="1066800"/>
          <a:ext cx="9144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066800" y="5562600"/>
            <a:ext cx="365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Fee Deadline August 21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894823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5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Checking for Red Flags on </a:t>
            </a:r>
            <a:r>
              <a:rPr lang="en-US" altLang="en-US" sz="35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myMemphis</a:t>
            </a:r>
            <a:endParaRPr lang="en-US" sz="3500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1511300" y="2774950"/>
            <a:ext cx="5619750" cy="381000"/>
          </a:xfrm>
          <a:prstGeom prst="rect">
            <a:avLst/>
          </a:prstGeom>
          <a:solidFill>
            <a:srgbClr val="1229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0" y="1765300"/>
            <a:ext cx="15113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latin typeface="Calibri" pitchFamily="34" charset="0"/>
                <a:cs typeface="Calibri" pitchFamily="34" charset="0"/>
              </a:rPr>
              <a:t>Financial Aid Requirements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Red flag </a:t>
            </a:r>
            <a:r>
              <a:rPr lang="en-US" dirty="0">
                <a:latin typeface="Calibri" pitchFamily="34" charset="0"/>
                <a:cs typeface="Calibri" pitchFamily="34" charset="0"/>
              </a:rPr>
              <a:t>– incomplete</a:t>
            </a:r>
          </a:p>
          <a:p>
            <a:pPr eaLnBrk="1" hangingPunct="1"/>
            <a:endParaRPr lang="en-US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b="1" dirty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Green check mark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– item received/</a:t>
            </a:r>
          </a:p>
          <a:p>
            <a:pPr eaLnBrk="1" hangingPunct="1"/>
            <a:r>
              <a:rPr lang="en-US" dirty="0">
                <a:latin typeface="Calibri" pitchFamily="34" charset="0"/>
                <a:cs typeface="Calibri" pitchFamily="34" charset="0"/>
              </a:rPr>
              <a:t>completed</a:t>
            </a:r>
          </a:p>
          <a:p>
            <a:pPr eaLnBrk="1" hangingPunct="1"/>
            <a:endParaRPr lang="en-US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b="1" dirty="0" smtClean="0">
                <a:latin typeface="Calibri" pitchFamily="34" charset="0"/>
                <a:cs typeface="Calibri" pitchFamily="34" charset="0"/>
              </a:rPr>
              <a:t>Financial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Aid Awards </a:t>
            </a:r>
          </a:p>
          <a:p>
            <a:pPr eaLnBrk="1" hangingPunct="1"/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dirty="0">
                <a:latin typeface="Calibri" pitchFamily="34" charset="0"/>
                <a:cs typeface="Calibri" pitchFamily="34" charset="0"/>
              </a:rPr>
              <a:t>Click Financial Aid Awards Link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7" b="20205"/>
          <a:stretch/>
        </p:blipFill>
        <p:spPr bwMode="auto">
          <a:xfrm>
            <a:off x="1522186" y="2146737"/>
            <a:ext cx="6716785" cy="326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511300" y="2057400"/>
            <a:ext cx="3898900" cy="1447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90600" y="5105400"/>
            <a:ext cx="2582862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383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0" dirty="0" smtClean="0"/>
              <a:t>Proxy Access</a:t>
            </a:r>
            <a:endParaRPr lang="en-US" sz="4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648200"/>
          </a:xfrm>
        </p:spPr>
        <p:txBody>
          <a:bodyPr/>
          <a:lstStyle/>
          <a:p>
            <a:r>
              <a:rPr lang="en-US" dirty="0" smtClean="0"/>
              <a:t>Students can log in to </a:t>
            </a:r>
            <a:r>
              <a:rPr lang="en-US" dirty="0" err="1" smtClean="0"/>
              <a:t>myMemphis</a:t>
            </a:r>
            <a:r>
              <a:rPr lang="en-US" dirty="0" smtClean="0"/>
              <a:t> to give parent/guardian authorization to see selected Financial Aid information</a:t>
            </a:r>
          </a:p>
          <a:p>
            <a:r>
              <a:rPr lang="en-US" dirty="0" smtClean="0"/>
              <a:t>Proxy will be emailed to set up access</a:t>
            </a:r>
          </a:p>
          <a:p>
            <a:r>
              <a:rPr lang="en-US" dirty="0" smtClean="0"/>
              <a:t>Student will confirm what they want Proxy to be able to view</a:t>
            </a:r>
          </a:p>
        </p:txBody>
      </p:sp>
    </p:spTree>
    <p:extLst>
      <p:ext uri="{BB962C8B-B14F-4D97-AF65-F5344CB8AC3E}">
        <p14:creationId xmlns:p14="http://schemas.microsoft.com/office/powerpoint/2010/main" val="752215731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Proxy email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523465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69179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Proxy login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" t="27101" r="6984" b="38093"/>
          <a:stretch/>
        </p:blipFill>
        <p:spPr bwMode="auto">
          <a:xfrm>
            <a:off x="1702676" y="1676400"/>
            <a:ext cx="5580993" cy="16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30357" r="12007" b="11250"/>
          <a:stretch/>
        </p:blipFill>
        <p:spPr bwMode="auto">
          <a:xfrm>
            <a:off x="838200" y="3276600"/>
            <a:ext cx="7283669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985744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Proxy Access</a:t>
            </a:r>
            <a:endParaRPr lang="en-US" dirty="0"/>
          </a:p>
        </p:txBody>
      </p:sp>
      <p:pic>
        <p:nvPicPr>
          <p:cNvPr id="5126" name="Picture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48" t="23869" r="-1"/>
          <a:stretch/>
        </p:blipFill>
        <p:spPr bwMode="auto">
          <a:xfrm>
            <a:off x="990600" y="1905000"/>
            <a:ext cx="6491998" cy="371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056786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Services Center (ESC)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One office can answer all your questions</a:t>
            </a:r>
          </a:p>
          <a:p>
            <a:r>
              <a:rPr lang="en-US" dirty="0" smtClean="0"/>
              <a:t>Financial Aid</a:t>
            </a:r>
          </a:p>
          <a:p>
            <a:r>
              <a:rPr lang="en-US" dirty="0" smtClean="0"/>
              <a:t>Scholarships</a:t>
            </a:r>
          </a:p>
          <a:p>
            <a:r>
              <a:rPr lang="en-US" dirty="0" smtClean="0"/>
              <a:t>Registrar</a:t>
            </a:r>
          </a:p>
          <a:p>
            <a:r>
              <a:rPr lang="en-US" dirty="0" smtClean="0"/>
              <a:t>Admissions</a:t>
            </a:r>
          </a:p>
          <a:p>
            <a:pPr marL="0" indent="0" algn="ctr">
              <a:buNone/>
            </a:pPr>
            <a:r>
              <a:rPr lang="en-US" dirty="0" smtClean="0"/>
              <a:t>103 Wilder Tower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28550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4800601"/>
            <a:ext cx="8229600" cy="1904999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1" dirty="0"/>
              <a:t>Enrollment Services Student Support Center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/>
              <a:t>103 Wilder Tower Memphis, TN 38152</a:t>
            </a:r>
          </a:p>
          <a:p>
            <a:pPr marL="0" indent="0" algn="ctr">
              <a:buNone/>
            </a:pPr>
            <a:r>
              <a:rPr lang="en-US" sz="1600" b="1" dirty="0"/>
              <a:t>Main:</a:t>
            </a:r>
            <a:r>
              <a:rPr lang="en-US" sz="1600" dirty="0"/>
              <a:t> 901.678.4825</a:t>
            </a:r>
          </a:p>
          <a:p>
            <a:pPr marL="0" indent="0" algn="ctr">
              <a:buNone/>
            </a:pPr>
            <a:r>
              <a:rPr lang="en-US" sz="1600" b="1" dirty="0"/>
              <a:t>Fax:</a:t>
            </a:r>
            <a:r>
              <a:rPr lang="en-US" sz="1600" dirty="0"/>
              <a:t> 901.678.3590</a:t>
            </a:r>
          </a:p>
          <a:p>
            <a:pPr marL="0" indent="0" algn="ctr">
              <a:buNone/>
            </a:pPr>
            <a:r>
              <a:rPr lang="en-US" sz="1600" b="1" dirty="0"/>
              <a:t>Web:</a:t>
            </a:r>
            <a:r>
              <a:rPr lang="en-US" sz="1600" dirty="0"/>
              <a:t> www.memphis.edu/financialaid </a:t>
            </a:r>
          </a:p>
          <a:p>
            <a:pPr marL="0" indent="0" algn="ctr">
              <a:buNone/>
            </a:pPr>
            <a:r>
              <a:rPr lang="en-US" sz="1600" b="1" dirty="0"/>
              <a:t>Email:</a:t>
            </a:r>
            <a:r>
              <a:rPr lang="en-US" sz="1600" dirty="0"/>
              <a:t> </a:t>
            </a:r>
            <a:r>
              <a:rPr lang="en-US" sz="1600" dirty="0">
                <a:hlinkClick r:id="rId3"/>
              </a:rPr>
              <a:t>financialaid@memphis.edu</a:t>
            </a:r>
            <a:r>
              <a:rPr lang="en-US" sz="1600" dirty="0"/>
              <a:t>  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284744"/>
            <a:ext cx="868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+mj-lt"/>
              </a:rPr>
              <a:t>Questions?</a:t>
            </a:r>
          </a:p>
          <a:p>
            <a:pPr algn="ctr"/>
            <a:endParaRPr lang="en-US" sz="3000" dirty="0" smtClean="0">
              <a:latin typeface="+mj-lt"/>
            </a:endParaRPr>
          </a:p>
          <a:p>
            <a:pPr algn="ctr"/>
            <a:r>
              <a:rPr lang="en-US" sz="3400" dirty="0" smtClean="0">
                <a:latin typeface="+mj-lt"/>
              </a:rPr>
              <a:t>More sessions:</a:t>
            </a:r>
          </a:p>
          <a:p>
            <a:pPr algn="ctr"/>
            <a:r>
              <a:rPr lang="en-US" sz="3400" dirty="0" smtClean="0">
                <a:latin typeface="+mj-lt"/>
              </a:rPr>
              <a:t>Loan Session at 8:30am </a:t>
            </a:r>
          </a:p>
          <a:p>
            <a:pPr algn="ctr"/>
            <a:r>
              <a:rPr lang="en-US" sz="3400" dirty="0" smtClean="0">
                <a:latin typeface="+mj-lt"/>
              </a:rPr>
              <a:t>FA/Bursar Satellite </a:t>
            </a:r>
            <a:r>
              <a:rPr lang="en-US" sz="3400" dirty="0" smtClean="0">
                <a:latin typeface="+mj-lt"/>
              </a:rPr>
              <a:t>Location at 12pm</a:t>
            </a:r>
            <a:endParaRPr lang="en-US" dirty="0">
              <a:latin typeface="Wickenden Cafe ND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427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838200"/>
          </a:xfrm>
        </p:spPr>
        <p:txBody>
          <a:bodyPr/>
          <a:lstStyle/>
          <a:p>
            <a:pPr algn="ctr" eaLnBrk="1" hangingPunct="1"/>
            <a:r>
              <a:rPr lang="en-US" sz="3400" b="0" dirty="0" smtClean="0"/>
              <a:t>Financial Aid Available through the FAFSA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839200" cy="4572000"/>
          </a:xfrm>
        </p:spPr>
        <p:txBody>
          <a:bodyPr/>
          <a:lstStyle/>
          <a:p>
            <a:pPr eaLnBrk="1" hangingPunct="1"/>
            <a:r>
              <a:rPr lang="en-US" sz="2000" b="1" dirty="0" smtClean="0"/>
              <a:t>Grants </a:t>
            </a:r>
          </a:p>
          <a:p>
            <a:pPr lvl="1" eaLnBrk="1" hangingPunct="1"/>
            <a:r>
              <a:rPr lang="en-US" sz="1600" dirty="0" smtClean="0"/>
              <a:t>Federal Pell Grant </a:t>
            </a:r>
          </a:p>
          <a:p>
            <a:pPr lvl="1" eaLnBrk="1" hangingPunct="1"/>
            <a:r>
              <a:rPr lang="en-US" sz="1600" dirty="0" smtClean="0"/>
              <a:t>Federal Supplemental Educational Opportunity Grant (SEOG)</a:t>
            </a:r>
          </a:p>
          <a:p>
            <a:pPr lvl="1" eaLnBrk="1" hangingPunct="1"/>
            <a:r>
              <a:rPr lang="en-US" sz="1600" dirty="0" smtClean="0"/>
              <a:t>Tennessee Student Assistance Award (TSAA)</a:t>
            </a:r>
          </a:p>
          <a:p>
            <a:pPr eaLnBrk="1" hangingPunct="1"/>
            <a:r>
              <a:rPr lang="en-US" sz="2000" b="1" dirty="0" smtClean="0"/>
              <a:t>Federal Work Study </a:t>
            </a:r>
          </a:p>
          <a:p>
            <a:pPr eaLnBrk="1" hangingPunct="1"/>
            <a:r>
              <a:rPr lang="en-US" sz="2000" b="1" dirty="0" smtClean="0"/>
              <a:t>Federal Student Loans</a:t>
            </a:r>
          </a:p>
          <a:p>
            <a:pPr lvl="1" eaLnBrk="1" hangingPunct="1"/>
            <a:r>
              <a:rPr lang="en-US" sz="1600" dirty="0" smtClean="0"/>
              <a:t>Subsidized </a:t>
            </a:r>
          </a:p>
          <a:p>
            <a:pPr lvl="1" eaLnBrk="1" hangingPunct="1"/>
            <a:r>
              <a:rPr lang="en-US" sz="1600" dirty="0" smtClean="0"/>
              <a:t>Unsubsidized</a:t>
            </a:r>
          </a:p>
          <a:p>
            <a:pPr lvl="1" eaLnBrk="1" hangingPunct="1"/>
            <a:r>
              <a:rPr lang="en-US" sz="1600" dirty="0" smtClean="0"/>
              <a:t>Parent Loan for Undergraduate Students (PLUS)</a:t>
            </a:r>
          </a:p>
          <a:p>
            <a:pPr eaLnBrk="1" hangingPunct="1">
              <a:defRPr/>
            </a:pPr>
            <a:r>
              <a:rPr lang="en-US" sz="2000" b="1" dirty="0"/>
              <a:t>Scholarships</a:t>
            </a:r>
          </a:p>
          <a:p>
            <a:pPr lvl="1" eaLnBrk="1" hangingPunct="1">
              <a:defRPr/>
            </a:pPr>
            <a:r>
              <a:rPr lang="en-US" sz="1600" dirty="0"/>
              <a:t>HOPE Lottery</a:t>
            </a:r>
          </a:p>
          <a:p>
            <a:pPr marL="457200" lvl="1" indent="0" eaLnBrk="1" hangingPunct="1">
              <a:buNone/>
            </a:pPr>
            <a:endParaRPr lang="en-US" sz="1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124200" y="6553200"/>
            <a:ext cx="37020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Check myMemphis Often!!!</a:t>
            </a:r>
          </a:p>
        </p:txBody>
      </p:sp>
    </p:spTree>
    <p:extLst>
      <p:ext uri="{BB962C8B-B14F-4D97-AF65-F5344CB8AC3E}">
        <p14:creationId xmlns:p14="http://schemas.microsoft.com/office/powerpoint/2010/main" val="1302274310"/>
      </p:ext>
    </p:extLst>
  </p:cSld>
  <p:clrMapOvr>
    <a:masterClrMapping/>
  </p:clrMapOvr>
  <p:transition advTm="91172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219200"/>
          </a:xfrm>
        </p:spPr>
        <p:txBody>
          <a:bodyPr/>
          <a:lstStyle/>
          <a:p>
            <a:pPr algn="ctr"/>
            <a:r>
              <a:rPr lang="en-US" sz="4000" b="0" dirty="0" smtClean="0"/>
              <a:t>  Need Based Aid</a:t>
            </a:r>
            <a:endParaRPr lang="en-US" sz="4000" b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2438400"/>
            <a:ext cx="8763000" cy="4191000"/>
          </a:xfrm>
        </p:spPr>
        <p:txBody>
          <a:bodyPr/>
          <a:lstStyle/>
          <a:p>
            <a:pPr eaLnBrk="1" hangingPunct="1"/>
            <a:r>
              <a:rPr lang="en-US" sz="2400" dirty="0"/>
              <a:t>Grants </a:t>
            </a:r>
            <a:r>
              <a:rPr lang="en-US" sz="2400" dirty="0" smtClean="0"/>
              <a:t>- Free </a:t>
            </a:r>
            <a:r>
              <a:rPr lang="en-US" sz="2400" dirty="0"/>
              <a:t>$$</a:t>
            </a:r>
          </a:p>
          <a:p>
            <a:pPr lvl="1" eaLnBrk="1" hangingPunct="1"/>
            <a:r>
              <a:rPr lang="en-US" sz="1800" dirty="0"/>
              <a:t>Federal Pell Grant </a:t>
            </a:r>
          </a:p>
          <a:p>
            <a:pPr lvl="1" eaLnBrk="1" hangingPunct="1"/>
            <a:r>
              <a:rPr lang="en-US" sz="1800" dirty="0"/>
              <a:t>Federal Supplemental Educational Opportunity Grant (SEOG)</a:t>
            </a:r>
          </a:p>
          <a:p>
            <a:pPr lvl="1" eaLnBrk="1" hangingPunct="1"/>
            <a:r>
              <a:rPr lang="en-US" sz="1800" dirty="0"/>
              <a:t>Tennessee Student Assistance Award (TSAA)</a:t>
            </a:r>
          </a:p>
          <a:p>
            <a:pPr eaLnBrk="1" hangingPunct="1"/>
            <a:r>
              <a:rPr lang="en-US" sz="2400" dirty="0"/>
              <a:t>Federal Work Study </a:t>
            </a:r>
            <a:endParaRPr lang="en-US" sz="2400" dirty="0" smtClean="0"/>
          </a:p>
          <a:p>
            <a:pPr lvl="1" eaLnBrk="1" hangingPunct="1"/>
            <a:r>
              <a:rPr lang="en-US" sz="1800" dirty="0"/>
              <a:t>Job on campus</a:t>
            </a:r>
          </a:p>
          <a:p>
            <a:pPr lvl="1" eaLnBrk="1" hangingPunct="1"/>
            <a:r>
              <a:rPr lang="en-US" sz="1800" dirty="0"/>
              <a:t>Does </a:t>
            </a:r>
            <a:r>
              <a:rPr lang="en-US" sz="1800" b="1" u="sng" dirty="0"/>
              <a:t>not</a:t>
            </a:r>
            <a:r>
              <a:rPr lang="en-US" sz="1800" dirty="0"/>
              <a:t> pay tuition/fees  </a:t>
            </a:r>
          </a:p>
          <a:p>
            <a:pPr eaLnBrk="1" hangingPunct="1"/>
            <a:r>
              <a:rPr lang="en-US" sz="2400" dirty="0" smtClean="0"/>
              <a:t>Subsidized loan </a:t>
            </a:r>
          </a:p>
        </p:txBody>
      </p:sp>
    </p:spTree>
    <p:extLst>
      <p:ext uri="{BB962C8B-B14F-4D97-AF65-F5344CB8AC3E}">
        <p14:creationId xmlns:p14="http://schemas.microsoft.com/office/powerpoint/2010/main" val="3395965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9718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een" panose="02000400000000000000" pitchFamily="2" charset="0"/>
              </a:rPr>
              <a:t>Student </a:t>
            </a:r>
          </a:p>
          <a:p>
            <a:r>
              <a:rPr lang="en-US" sz="1600" dirty="0" smtClean="0">
                <a:latin typeface="Teen" panose="02000400000000000000" pitchFamily="2" charset="0"/>
              </a:rPr>
              <a:t>is the borrower</a:t>
            </a:r>
            <a:endParaRPr lang="en-US" sz="1600" dirty="0">
              <a:latin typeface="Teen" panose="020004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188803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een" panose="02000400000000000000" pitchFamily="2" charset="0"/>
              </a:rPr>
              <a:t>Parent </a:t>
            </a:r>
          </a:p>
          <a:p>
            <a:r>
              <a:rPr lang="en-US" sz="1600" dirty="0" smtClean="0">
                <a:latin typeface="Teen" panose="02000400000000000000" pitchFamily="2" charset="0"/>
              </a:rPr>
              <a:t>is the borrower</a:t>
            </a:r>
            <a:endParaRPr lang="en-US" sz="1600" dirty="0">
              <a:latin typeface="Teen" panose="02000400000000000000" pitchFamily="2" charset="0"/>
            </a:endParaRPr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731331"/>
              </p:ext>
            </p:extLst>
          </p:nvPr>
        </p:nvGraphicFramePr>
        <p:xfrm>
          <a:off x="1295400" y="870094"/>
          <a:ext cx="7848600" cy="5454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879"/>
                <a:gridCol w="1182321"/>
                <a:gridCol w="1459035"/>
                <a:gridCol w="1157165"/>
                <a:gridCol w="1308100"/>
                <a:gridCol w="1308100"/>
              </a:tblGrid>
              <a:tr h="818859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What You Should Know About Student Loans: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They Must Be Paid Back!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689" marB="45689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3687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</a:rPr>
                        <a:t>Type of Loan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</a:rPr>
                        <a:t>Need Based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</a:rPr>
                        <a:t>Required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+mn-lt"/>
                        </a:rPr>
                        <a:t>Enrollment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</a:rPr>
                        <a:t>Interest Rate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</a:rPr>
                        <a:t>Interest Accrual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</a:rPr>
                        <a:t>Grace Period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T="45689" marB="45689"/>
                </a:tc>
              </a:tr>
              <a:tr h="11427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latin typeface="+mn-lt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+mn-lt"/>
                          <a:cs typeface="Calibri" pitchFamily="34" charset="0"/>
                        </a:rPr>
                        <a:t>Subsidized Loan </a:t>
                      </a:r>
                      <a:endParaRPr lang="en-US" sz="1600" b="0" dirty="0" smtClean="0">
                        <a:latin typeface="+mn-lt"/>
                      </a:endParaRPr>
                    </a:p>
                    <a:p>
                      <a:endParaRPr lang="en-US" sz="1400" b="0" dirty="0">
                        <a:latin typeface="+mn-lt"/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 smtClean="0">
                        <a:latin typeface="+mn-lt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en-US" sz="1800" b="0" dirty="0" smtClean="0">
                          <a:latin typeface="+mn-lt"/>
                          <a:cs typeface="Calibri" pitchFamily="34" charset="0"/>
                        </a:rPr>
                        <a:t>Yes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en-US" sz="1800" b="0" dirty="0" smtClean="0">
                          <a:latin typeface="+mn-lt"/>
                        </a:rPr>
                        <a:t>At least six  hours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en-US" sz="1800" b="0" dirty="0" smtClean="0">
                          <a:latin typeface="+mn-lt"/>
                        </a:rPr>
                        <a:t>4.29%*</a:t>
                      </a:r>
                      <a:endParaRPr lang="en-US" sz="1800" b="0" dirty="0" smtClean="0">
                        <a:latin typeface="+mn-lt"/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r>
                        <a:rPr lang="en-US" sz="1500" b="0" dirty="0" smtClean="0">
                          <a:latin typeface="+mn-lt"/>
                        </a:rPr>
                        <a:t>Interest free</a:t>
                      </a:r>
                      <a:r>
                        <a:rPr lang="en-US" sz="1500" b="0" baseline="0" dirty="0" smtClean="0">
                          <a:latin typeface="+mn-lt"/>
                        </a:rPr>
                        <a:t> while in school</a:t>
                      </a:r>
                    </a:p>
                    <a:p>
                      <a:endParaRPr lang="en-US" sz="1600" b="0" dirty="0">
                        <a:latin typeface="+mn-lt"/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en-US" sz="1800" b="0" dirty="0" smtClean="0">
                          <a:latin typeface="+mn-lt"/>
                        </a:rPr>
                        <a:t>6</a:t>
                      </a:r>
                      <a:r>
                        <a:rPr lang="en-US" sz="1800" b="0" baseline="0" dirty="0" smtClean="0">
                          <a:latin typeface="+mn-lt"/>
                        </a:rPr>
                        <a:t> months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marT="45689" marB="45689"/>
                </a:tc>
              </a:tr>
              <a:tr h="1143000">
                <a:tc>
                  <a:txBody>
                    <a:bodyPr/>
                    <a:lstStyle/>
                    <a:p>
                      <a:endParaRPr lang="en-US" sz="1600" b="0" dirty="0" smtClean="0">
                        <a:latin typeface="+mn-lt"/>
                      </a:endParaRPr>
                    </a:p>
                    <a:p>
                      <a:r>
                        <a:rPr lang="en-US" sz="1600" b="0" dirty="0" smtClean="0">
                          <a:latin typeface="+mn-lt"/>
                        </a:rPr>
                        <a:t>Unsubsidized Loan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en-US" sz="1800" b="0" dirty="0" smtClean="0">
                          <a:latin typeface="+mn-lt"/>
                        </a:rPr>
                        <a:t>No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+mn-lt"/>
                        </a:rPr>
                        <a:t>At least six  hours</a:t>
                      </a:r>
                    </a:p>
                    <a:p>
                      <a:pPr algn="ctr"/>
                      <a:endParaRPr lang="en-US" sz="1800" b="0" dirty="0">
                        <a:latin typeface="+mn-lt"/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en-US" sz="1800" b="0" dirty="0" smtClean="0">
                          <a:latin typeface="+mn-lt"/>
                        </a:rPr>
                        <a:t>4.29%*</a:t>
                      </a:r>
                      <a:endParaRPr lang="en-US" sz="1800" b="0" dirty="0" smtClean="0">
                        <a:latin typeface="+mn-lt"/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endParaRPr lang="en-US" sz="1600" b="0" dirty="0" smtClean="0">
                        <a:latin typeface="+mn-lt"/>
                      </a:endParaRPr>
                    </a:p>
                    <a:p>
                      <a:r>
                        <a:rPr lang="en-US" sz="1500" b="0" dirty="0" smtClean="0">
                          <a:latin typeface="+mn-lt"/>
                        </a:rPr>
                        <a:t>Not Interest free</a:t>
                      </a:r>
                      <a:r>
                        <a:rPr lang="en-US" sz="1500" b="0" baseline="0" dirty="0" smtClean="0">
                          <a:latin typeface="+mn-lt"/>
                        </a:rPr>
                        <a:t> while in school</a:t>
                      </a:r>
                    </a:p>
                    <a:p>
                      <a:endParaRPr lang="en-US" sz="1600" b="0" dirty="0">
                        <a:latin typeface="+mn-lt"/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+mn-lt"/>
                        </a:rPr>
                        <a:t>6</a:t>
                      </a:r>
                      <a:r>
                        <a:rPr lang="en-US" sz="1800" b="0" baseline="0" dirty="0" smtClean="0">
                          <a:latin typeface="+mn-lt"/>
                        </a:rPr>
                        <a:t> months</a:t>
                      </a:r>
                      <a:endParaRPr lang="en-US" sz="1800" b="0" dirty="0" smtClean="0">
                        <a:latin typeface="+mn-lt"/>
                      </a:endParaRPr>
                    </a:p>
                    <a:p>
                      <a:endParaRPr lang="en-US" sz="1800" b="0" dirty="0">
                        <a:latin typeface="+mn-lt"/>
                      </a:endParaRPr>
                    </a:p>
                  </a:txBody>
                  <a:tcPr marT="45689" marB="45689"/>
                </a:tc>
              </a:tr>
              <a:tr h="1583981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+mn-lt"/>
                        </a:rPr>
                        <a:t>Parent Plus for UG Students</a:t>
                      </a:r>
                    </a:p>
                    <a:p>
                      <a:r>
                        <a:rPr lang="en-US" sz="1200" b="0" dirty="0" smtClean="0">
                          <a:latin typeface="+mn-lt"/>
                        </a:rPr>
                        <a:t>*Apply via studentloans.gov</a:t>
                      </a:r>
                      <a:r>
                        <a:rPr lang="en-US" sz="1200" b="0" baseline="0" dirty="0" smtClean="0">
                          <a:latin typeface="+mn-lt"/>
                        </a:rPr>
                        <a:t> and u</a:t>
                      </a:r>
                      <a:r>
                        <a:rPr lang="en-US" sz="1200" b="0" dirty="0" smtClean="0">
                          <a:latin typeface="+mn-lt"/>
                        </a:rPr>
                        <a:t>ndergo</a:t>
                      </a:r>
                      <a:r>
                        <a:rPr lang="en-US" sz="1200" b="0" baseline="0" dirty="0" smtClean="0">
                          <a:latin typeface="+mn-lt"/>
                        </a:rPr>
                        <a:t> a credit check</a:t>
                      </a:r>
                      <a:endParaRPr lang="en-US" sz="1200" b="0" dirty="0">
                        <a:latin typeface="+mn-lt"/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 smtClean="0">
                        <a:latin typeface="+mn-lt"/>
                      </a:endParaRPr>
                    </a:p>
                    <a:p>
                      <a:pPr algn="ctr"/>
                      <a:endParaRPr lang="en-US" sz="18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en-US" sz="1800" b="0" dirty="0" smtClean="0">
                          <a:latin typeface="+mn-lt"/>
                        </a:rPr>
                        <a:t>No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en-US" sz="1800" b="0" dirty="0" smtClean="0">
                          <a:latin typeface="+mn-lt"/>
                        </a:rPr>
                        <a:t>At least six hours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+mn-lt"/>
                        </a:rPr>
                        <a:t>6.84%*</a:t>
                      </a:r>
                      <a:endParaRPr lang="en-US" sz="1800" b="0" dirty="0" smtClean="0">
                        <a:latin typeface="+mn-lt"/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l"/>
                      <a:endParaRPr lang="en-US" sz="1500" b="0" dirty="0" smtClean="0">
                        <a:latin typeface="+mn-lt"/>
                      </a:endParaRPr>
                    </a:p>
                    <a:p>
                      <a:pPr algn="l"/>
                      <a:r>
                        <a:rPr lang="en-US" sz="1500" b="0" dirty="0" smtClean="0">
                          <a:latin typeface="+mn-lt"/>
                        </a:rPr>
                        <a:t>Not Interest free</a:t>
                      </a:r>
                      <a:r>
                        <a:rPr lang="en-US" sz="1500" b="0" baseline="0" dirty="0" smtClean="0">
                          <a:latin typeface="+mn-lt"/>
                        </a:rPr>
                        <a:t> while in school</a:t>
                      </a: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+mn-lt"/>
                        </a:rPr>
                        <a:t>NA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*The</a:t>
                      </a:r>
                      <a:r>
                        <a:rPr lang="en-US" sz="1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parent can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apply for in-school deferment</a:t>
                      </a:r>
                      <a:endParaRPr lang="en-US" sz="1000" b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latin typeface="+mn-lt"/>
                      </a:endParaRPr>
                    </a:p>
                  </a:txBody>
                  <a:tcPr marT="45689" marB="45689"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914400" y="33528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38200" y="54864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914400" y="32004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2031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271473"/>
              </p:ext>
            </p:extLst>
          </p:nvPr>
        </p:nvGraphicFramePr>
        <p:xfrm>
          <a:off x="76200" y="1115599"/>
          <a:ext cx="8991600" cy="3214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7200"/>
                <a:gridCol w="2997200"/>
                <a:gridCol w="2997200"/>
              </a:tblGrid>
              <a:tr h="486062">
                <a:tc gridSpan="3"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chemeClr val="tx1"/>
                          </a:solidFill>
                        </a:rPr>
                        <a:t>Loan Repayment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</a:rPr>
                        <a:t> Examples</a:t>
                      </a:r>
                      <a:endParaRPr lang="en-US" sz="3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3245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Total Borrowed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$15,000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$40,000</a:t>
                      </a:r>
                      <a:endParaRPr lang="en-US" b="1" dirty="0"/>
                    </a:p>
                  </a:txBody>
                  <a:tcPr/>
                </a:tc>
              </a:tr>
              <a:tr h="7650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Monthly Payment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$173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$460</a:t>
                      </a:r>
                      <a:endParaRPr lang="en-US" dirty="0"/>
                    </a:p>
                  </a:txBody>
                  <a:tcPr/>
                </a:tc>
              </a:tr>
              <a:tr h="7650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Total Owed/Paid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$20,714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$55,239</a:t>
                      </a:r>
                      <a:endParaRPr lang="en-US" dirty="0"/>
                    </a:p>
                  </a:txBody>
                  <a:tcPr/>
                </a:tc>
              </a:tr>
              <a:tr h="692190">
                <a:tc gridSpan="3">
                  <a:txBody>
                    <a:bodyPr/>
                    <a:lstStyle/>
                    <a:p>
                      <a:r>
                        <a:rPr lang="en-US" sz="1400" dirty="0" smtClean="0"/>
                        <a:t>This</a:t>
                      </a:r>
                      <a:r>
                        <a:rPr lang="en-US" sz="1400" baseline="0" dirty="0" smtClean="0"/>
                        <a:t> example is based on a s</a:t>
                      </a:r>
                      <a:r>
                        <a:rPr lang="en-US" sz="1400" dirty="0" smtClean="0"/>
                        <a:t>tandard</a:t>
                      </a:r>
                      <a:r>
                        <a:rPr lang="en-US" sz="1400" baseline="0" dirty="0" smtClean="0"/>
                        <a:t> repayment plan for undergraduate or graduate borrowers at a 6.8% interest rate with 120 monthly payments. (Source: studentaid.ed.gov)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254" name="TextBox 4"/>
          <p:cNvSpPr txBox="1">
            <a:spLocks noChangeArrowheads="1"/>
          </p:cNvSpPr>
          <p:nvPr/>
        </p:nvSpPr>
        <p:spPr bwMode="auto">
          <a:xfrm>
            <a:off x="909145" y="4495800"/>
            <a:ext cx="70866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400" dirty="0">
                <a:latin typeface="Microsoft PhagsPa" pitchFamily="34" charset="0"/>
              </a:rPr>
              <a:t>You are NOT required to take out the maximum amount of loans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400" dirty="0">
                <a:latin typeface="Microsoft PhagsPa" pitchFamily="34" charset="0"/>
              </a:rPr>
              <a:t>Visit </a:t>
            </a:r>
            <a:r>
              <a:rPr lang="en-US" sz="1400" dirty="0" smtClean="0">
                <a:latin typeface="Microsoft PhagsPa" pitchFamily="34" charset="0"/>
                <a:hlinkClick r:id="rId3"/>
              </a:rPr>
              <a:t>www.nslds.ed.gov</a:t>
            </a:r>
            <a:r>
              <a:rPr lang="en-US" sz="1400" dirty="0" smtClean="0">
                <a:latin typeface="Microsoft PhagsPa" pitchFamily="34" charset="0"/>
              </a:rPr>
              <a:t> to </a:t>
            </a:r>
            <a:r>
              <a:rPr lang="en-US" sz="1400" dirty="0">
                <a:latin typeface="Microsoft PhagsPa" pitchFamily="34" charset="0"/>
              </a:rPr>
              <a:t>monitor your loans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400" dirty="0">
                <a:latin typeface="Microsoft PhagsPa" pitchFamily="34" charset="0"/>
              </a:rPr>
              <a:t>Stafford loans have variable interest rates, but they are capped at 8.25% (changes July 1 of every year) </a:t>
            </a:r>
            <a:endParaRPr lang="en-US" sz="1400" dirty="0" smtClean="0">
              <a:latin typeface="Microsoft PhagsPa" pitchFamily="34" charset="0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400" dirty="0"/>
              <a:t>A</a:t>
            </a:r>
            <a:r>
              <a:rPr lang="en-US" sz="1400" dirty="0" smtClean="0"/>
              <a:t> </a:t>
            </a:r>
            <a:r>
              <a:rPr lang="en-US" sz="1400" dirty="0"/>
              <a:t>dependent student can </a:t>
            </a:r>
            <a:r>
              <a:rPr lang="en-US" sz="1400" dirty="0" smtClean="0"/>
              <a:t>borrow </a:t>
            </a:r>
            <a:r>
              <a:rPr lang="en-US" sz="1400" dirty="0"/>
              <a:t>31,000 in their </a:t>
            </a:r>
            <a:r>
              <a:rPr lang="en-US" sz="1400" dirty="0" smtClean="0"/>
              <a:t>lifetime</a:t>
            </a:r>
            <a:endParaRPr lang="en-US" sz="1400" dirty="0"/>
          </a:p>
          <a:p>
            <a:pPr marL="285750" indent="-285750" eaLnBrk="1" hangingPunct="1">
              <a:buFont typeface="Arial" pitchFamily="34" charset="0"/>
              <a:buChar char="•"/>
            </a:pPr>
            <a:endParaRPr lang="en-US" sz="1400" dirty="0" smtClean="0">
              <a:latin typeface="Microsoft PhagsPa" pitchFamily="34" charset="0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endParaRPr lang="en-US" sz="1400" dirty="0">
              <a:latin typeface="Microsoft PhagsPa" pitchFamily="34" charset="0"/>
            </a:endParaRP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5627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685800"/>
          </a:xfrm>
        </p:spPr>
        <p:txBody>
          <a:bodyPr/>
          <a:lstStyle/>
          <a:p>
            <a:pPr algn="ctr" eaLnBrk="1" hangingPunct="1"/>
            <a:r>
              <a:rPr lang="en-US" sz="3800" b="0" dirty="0" smtClean="0"/>
              <a:t>Keep the HOPE Scholarship 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51054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 typeface="Trebuchet MS" pitchFamily="34" charset="0"/>
              <a:buAutoNum type="arabicPeriod"/>
            </a:pPr>
            <a:r>
              <a:rPr lang="en-US" sz="1800" dirty="0" smtClean="0"/>
              <a:t>File FAFSA every year</a:t>
            </a:r>
          </a:p>
          <a:p>
            <a:pPr eaLnBrk="1" hangingPunct="1">
              <a:buFont typeface="Trebuchet MS" pitchFamily="34" charset="0"/>
              <a:buAutoNum type="arabicPeriod"/>
            </a:pPr>
            <a:r>
              <a:rPr lang="en-US" sz="1800" dirty="0" smtClean="0"/>
              <a:t>Maintain continuous enrollment</a:t>
            </a:r>
          </a:p>
          <a:p>
            <a:pPr eaLnBrk="1" hangingPunct="1">
              <a:buFont typeface="Trebuchet MS" pitchFamily="34" charset="0"/>
              <a:buAutoNum type="arabicPeriod"/>
            </a:pPr>
            <a:r>
              <a:rPr lang="en-US" sz="1800" dirty="0" smtClean="0"/>
              <a:t>Must meet the required cumulative GPA at the benchmarks </a:t>
            </a:r>
          </a:p>
          <a:p>
            <a:pPr marL="0" indent="0" eaLnBrk="1" hangingPunct="1">
              <a:buNone/>
            </a:pPr>
            <a:r>
              <a:rPr lang="en-US" sz="2400" dirty="0" smtClean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4200" y="6553200"/>
            <a:ext cx="37020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Check myMemphis Often!!!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108965"/>
              </p:ext>
            </p:extLst>
          </p:nvPr>
        </p:nvGraphicFramePr>
        <p:xfrm>
          <a:off x="1640840" y="3352800"/>
          <a:ext cx="559816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402"/>
                <a:gridCol w="3778758"/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Benchmarks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GPA</a:t>
                      </a:r>
                      <a:r>
                        <a:rPr lang="en-US" sz="2200" baseline="0" dirty="0" smtClean="0"/>
                        <a:t> Requirement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 hours attempted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 hours attempted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72 hours attempted and beyond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</a:p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dirty="0" smtClean="0"/>
                        <a:t>Or</a:t>
                      </a:r>
                    </a:p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sz="1800" dirty="0" smtClean="0"/>
                        <a:t>2.75 – 2.99 cumulative GPA </a:t>
                      </a:r>
                      <a:r>
                        <a:rPr lang="en-US" sz="1800" b="1" u="sng" dirty="0" smtClean="0"/>
                        <a:t>AND</a:t>
                      </a:r>
                      <a:r>
                        <a:rPr lang="en-US" sz="1800" dirty="0" smtClean="0"/>
                        <a:t>   a semester GPA of at least a 3.0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528048"/>
      </p:ext>
    </p:extLst>
  </p:cSld>
  <p:clrMapOvr>
    <a:masterClrMapping/>
  </p:clrMapOvr>
  <p:transition advTm="14344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914400"/>
          </a:xfrm>
        </p:spPr>
        <p:txBody>
          <a:bodyPr/>
          <a:lstStyle/>
          <a:p>
            <a:pPr algn="ctr"/>
            <a:r>
              <a:rPr lang="en-US" altLang="en-US" sz="3800" b="0" dirty="0" smtClean="0"/>
              <a:t>Tiger Scholarship Manager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2362200"/>
            <a:ext cx="8610600" cy="4267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smtClean="0"/>
              <a:t>Departmental/Private Scholarships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/>
              <a:t>Student will log  into </a:t>
            </a:r>
            <a:r>
              <a:rPr lang="en-US" sz="2000" dirty="0" err="1" smtClean="0"/>
              <a:t>myMemphis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/>
              <a:t>Click Account$ tab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/>
              <a:t>Bottom right hand side, click “Tiger Scholarship Manager”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/>
          </a:p>
          <a:p>
            <a:pPr marL="0" indent="0" algn="ctr">
              <a:buFontTx/>
              <a:buNone/>
              <a:defRPr/>
            </a:pPr>
            <a:r>
              <a:rPr lang="en-US" sz="2600" dirty="0" smtClean="0"/>
              <a:t>Opens November to January for 2016 - 2017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87887582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914400"/>
          </a:xfrm>
        </p:spPr>
        <p:txBody>
          <a:bodyPr/>
          <a:lstStyle/>
          <a:p>
            <a:pPr algn="ctr"/>
            <a:r>
              <a:rPr lang="en-US" altLang="en-US" sz="3800" b="0" dirty="0" smtClean="0"/>
              <a:t>Outside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305800" cy="434340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Include name and U number on </a:t>
            </a:r>
            <a:r>
              <a:rPr lang="en-US" sz="2000" dirty="0"/>
              <a:t>the Memo </a:t>
            </a:r>
            <a:r>
              <a:rPr lang="en-US" sz="2000" dirty="0" smtClean="0"/>
              <a:t> OR </a:t>
            </a:r>
            <a:r>
              <a:rPr lang="en-US" sz="2000" dirty="0"/>
              <a:t>in </a:t>
            </a:r>
            <a:r>
              <a:rPr lang="en-US" sz="2000" dirty="0" smtClean="0"/>
              <a:t>the </a:t>
            </a:r>
            <a:r>
              <a:rPr lang="en-US" sz="2000" dirty="0"/>
              <a:t>attached information </a:t>
            </a:r>
            <a:r>
              <a:rPr lang="en-US" sz="2000" dirty="0" smtClean="0"/>
              <a:t>with the check</a:t>
            </a:r>
          </a:p>
          <a:p>
            <a:pPr>
              <a:defRPr/>
            </a:pPr>
            <a:r>
              <a:rPr lang="en-US" sz="2000" dirty="0" smtClean="0"/>
              <a:t>Make </a:t>
            </a:r>
            <a:r>
              <a:rPr lang="en-US" sz="2000" dirty="0"/>
              <a:t>a copy </a:t>
            </a:r>
            <a:r>
              <a:rPr lang="en-US" sz="2000" dirty="0" smtClean="0"/>
              <a:t>for your record</a:t>
            </a:r>
            <a:endParaRPr lang="en-US" sz="2000" dirty="0"/>
          </a:p>
          <a:p>
            <a:pPr>
              <a:defRPr/>
            </a:pPr>
            <a:r>
              <a:rPr lang="en-US" sz="2000" dirty="0" smtClean="0"/>
              <a:t>Be </a:t>
            </a:r>
            <a:r>
              <a:rPr lang="en-US" sz="2000" dirty="0"/>
              <a:t>sure to use the correct </a:t>
            </a:r>
            <a:r>
              <a:rPr lang="en-US" sz="2000" dirty="0" smtClean="0"/>
              <a:t>address</a:t>
            </a:r>
            <a:endParaRPr lang="en-US" sz="2000" b="1" dirty="0" smtClean="0"/>
          </a:p>
          <a:p>
            <a:pPr marL="0" indent="0" algn="ctr">
              <a:buFontTx/>
              <a:buNone/>
              <a:defRPr/>
            </a:pPr>
            <a:r>
              <a:rPr lang="en-US" sz="2000" b="1" dirty="0" smtClean="0"/>
              <a:t>The </a:t>
            </a:r>
            <a:r>
              <a:rPr lang="en-US" sz="2000" b="1" dirty="0"/>
              <a:t>University of Memphis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P.O. Box 1000, Dept. 313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Memphis, TN </a:t>
            </a:r>
            <a:r>
              <a:rPr lang="en-US" sz="2000" b="1" dirty="0" smtClean="0"/>
              <a:t>38148-0313</a:t>
            </a:r>
            <a:endParaRPr lang="en-US" sz="2000" dirty="0"/>
          </a:p>
          <a:p>
            <a:pPr>
              <a:defRPr/>
            </a:pPr>
            <a:r>
              <a:rPr lang="en-US" sz="2000" dirty="0" smtClean="0"/>
              <a:t>Tuition discounts (State of TN employee, TN teacher, Veterans benefits, etc.)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67146302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student_temp">
  <a:themeElements>
    <a:clrScheme name="student_temp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EAEEE"/>
      </a:accent1>
      <a:accent2>
        <a:srgbClr val="FFFFCC"/>
      </a:accent2>
      <a:accent3>
        <a:srgbClr val="FFFFFF"/>
      </a:accent3>
      <a:accent4>
        <a:srgbClr val="000000"/>
      </a:accent4>
      <a:accent5>
        <a:srgbClr val="C6D3F5"/>
      </a:accent5>
      <a:accent6>
        <a:srgbClr val="E7E7B9"/>
      </a:accent6>
      <a:hlink>
        <a:srgbClr val="000099"/>
      </a:hlink>
      <a:folHlink>
        <a:srgbClr val="B2B2B2"/>
      </a:folHlink>
    </a:clrScheme>
    <a:fontScheme name="student_temp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udent_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ent_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ent_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ent_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ent_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ent_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ent_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ent_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ent_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ent_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ent_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ent_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ent_tem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EAEEE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C6D3F5"/>
        </a:accent5>
        <a:accent6>
          <a:srgbClr val="E7E7B9"/>
        </a:accent6>
        <a:hlink>
          <a:srgbClr val="00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20255</TotalTime>
  <Words>689</Words>
  <Application>Microsoft Office PowerPoint</Application>
  <PresentationFormat>On-screen Show (4:3)</PresentationFormat>
  <Paragraphs>227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student_temp</vt:lpstr>
      <vt:lpstr> Student Financial Aid &amp;  Scholarships  </vt:lpstr>
      <vt:lpstr>Enrollment Services Center (ESC)</vt:lpstr>
      <vt:lpstr>Financial Aid Available through the FAFSA</vt:lpstr>
      <vt:lpstr>  Need Based Aid</vt:lpstr>
      <vt:lpstr>PowerPoint Presentation</vt:lpstr>
      <vt:lpstr>PowerPoint Presentation</vt:lpstr>
      <vt:lpstr>Keep the HOPE Scholarship </vt:lpstr>
      <vt:lpstr>Tiger Scholarship Manager</vt:lpstr>
      <vt:lpstr>Outside Awards</vt:lpstr>
      <vt:lpstr>Stack Money</vt:lpstr>
      <vt:lpstr>Budget Example #1 (Off-Campus Student) </vt:lpstr>
      <vt:lpstr>Budget Example #2 (On-Campus Student) </vt:lpstr>
      <vt:lpstr>Financial Aid Process</vt:lpstr>
      <vt:lpstr>Financial Aid Process</vt:lpstr>
      <vt:lpstr>Checking for Red Flags on myMemphis</vt:lpstr>
      <vt:lpstr>Proxy Access</vt:lpstr>
      <vt:lpstr>Proxy email</vt:lpstr>
      <vt:lpstr>Proxy login</vt:lpstr>
      <vt:lpstr>Proxy Access</vt:lpstr>
      <vt:lpstr>PowerPoint Presentation</vt:lpstr>
    </vt:vector>
  </TitlesOfParts>
  <Company>University of Memphis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Memphis</dc:title>
  <dc:creator>Alison Masilak</dc:creator>
  <cp:lastModifiedBy>Allison Lance Linna (allinna)</cp:lastModifiedBy>
  <cp:revision>301</cp:revision>
  <cp:lastPrinted>2015-04-30T19:08:45Z</cp:lastPrinted>
  <dcterms:created xsi:type="dcterms:W3CDTF">2005-08-12T15:43:28Z</dcterms:created>
  <dcterms:modified xsi:type="dcterms:W3CDTF">2015-05-13T20:08:10Z</dcterms:modified>
</cp:coreProperties>
</file>