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5"/>
  </p:notesMasterIdLst>
  <p:sldIdLst>
    <p:sldId id="285" r:id="rId2"/>
    <p:sldId id="266" r:id="rId3"/>
    <p:sldId id="257" r:id="rId4"/>
    <p:sldId id="258" r:id="rId5"/>
    <p:sldId id="267" r:id="rId6"/>
    <p:sldId id="277" r:id="rId7"/>
    <p:sldId id="273" r:id="rId8"/>
    <p:sldId id="263" r:id="rId9"/>
    <p:sldId id="268" r:id="rId10"/>
    <p:sldId id="279" r:id="rId11"/>
    <p:sldId id="283" r:id="rId12"/>
    <p:sldId id="290" r:id="rId13"/>
    <p:sldId id="286" r:id="rId14"/>
    <p:sldId id="292" r:id="rId15"/>
    <p:sldId id="293" r:id="rId16"/>
    <p:sldId id="291" r:id="rId17"/>
    <p:sldId id="294" r:id="rId18"/>
    <p:sldId id="295" r:id="rId19"/>
    <p:sldId id="300" r:id="rId20"/>
    <p:sldId id="301" r:id="rId21"/>
    <p:sldId id="302" r:id="rId22"/>
    <p:sldId id="280" r:id="rId23"/>
    <p:sldId id="30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9441"/>
    <a:srgbClr val="E65B00"/>
    <a:srgbClr val="E65BFF"/>
    <a:srgbClr val="2D50C8"/>
    <a:srgbClr val="AA001A"/>
    <a:srgbClr val="FFC90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9714" autoAdjust="0"/>
  </p:normalViewPr>
  <p:slideViewPr>
    <p:cSldViewPr>
      <p:cViewPr varScale="1">
        <p:scale>
          <a:sx n="75" d="100"/>
          <a:sy n="75" d="100"/>
        </p:scale>
        <p:origin x="66" y="12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B42702-A0D3-4388-B8F2-16FBBB94ED02}" type="datetimeFigureOut">
              <a:rPr lang="en-US" smtClean="0"/>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14528-CDB3-41FC-9E0A-30467094ACD7}" type="slidenum">
              <a:rPr lang="en-US" smtClean="0"/>
              <a:t>‹#›</a:t>
            </a:fld>
            <a:endParaRPr lang="en-US"/>
          </a:p>
        </p:txBody>
      </p:sp>
    </p:spTree>
    <p:extLst>
      <p:ext uri="{BB962C8B-B14F-4D97-AF65-F5344CB8AC3E}">
        <p14:creationId xmlns:p14="http://schemas.microsoft.com/office/powerpoint/2010/main" val="284725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discussion, what works, what doesn’t etc.</a:t>
            </a:r>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2</a:t>
            </a:fld>
            <a:endParaRPr lang="en-US"/>
          </a:p>
        </p:txBody>
      </p:sp>
    </p:spTree>
    <p:extLst>
      <p:ext uri="{BB962C8B-B14F-4D97-AF65-F5344CB8AC3E}">
        <p14:creationId xmlns:p14="http://schemas.microsoft.com/office/powerpoint/2010/main" val="970981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website –</a:t>
            </a:r>
            <a:r>
              <a:rPr lang="en-US" baseline="0" dirty="0" smtClean="0"/>
              <a:t> particularly resources and focus area (women’s page – video, conference summary, WIT Index)</a:t>
            </a:r>
          </a:p>
          <a:p>
            <a:r>
              <a:rPr lang="en-US" baseline="0" dirty="0" smtClean="0"/>
              <a:t>-Stakeholder meetings- we go to them</a:t>
            </a:r>
          </a:p>
          <a:p>
            <a:r>
              <a:rPr lang="en-US" baseline="0" dirty="0" smtClean="0"/>
              <a:t>-Scope for focus areas and key activities – will talk specifically about CT in a minute</a:t>
            </a:r>
          </a:p>
          <a:p>
            <a:r>
              <a:rPr lang="en-US" baseline="0" dirty="0" smtClean="0"/>
              <a:t>-Show search functionality if available</a:t>
            </a:r>
          </a:p>
          <a:p>
            <a:r>
              <a:rPr lang="en-US" baseline="0" dirty="0" smtClean="0"/>
              <a:t>-RJNP- BLS data review, identification of top occupations for region, skillsets, education, forecasts.  Will need input from public and private sector to vet findings from lit review and BLS – is this what they also are seeing/expecting; what are priorities for our region?</a:t>
            </a:r>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14</a:t>
            </a:fld>
            <a:endParaRPr lang="en-US"/>
          </a:p>
        </p:txBody>
      </p:sp>
    </p:spTree>
    <p:extLst>
      <p:ext uri="{BB962C8B-B14F-4D97-AF65-F5344CB8AC3E}">
        <p14:creationId xmlns:p14="http://schemas.microsoft.com/office/powerpoint/2010/main" val="8595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Women; military; freight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15</a:t>
            </a:fld>
            <a:endParaRPr lang="en-US"/>
          </a:p>
        </p:txBody>
      </p:sp>
    </p:spTree>
    <p:extLst>
      <p:ext uri="{BB962C8B-B14F-4D97-AF65-F5344CB8AC3E}">
        <p14:creationId xmlns:p14="http://schemas.microsoft.com/office/powerpoint/2010/main" val="638967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discussion, what works, what doesn’t etc.</a:t>
            </a:r>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16</a:t>
            </a:fld>
            <a:endParaRPr lang="en-US"/>
          </a:p>
        </p:txBody>
      </p:sp>
    </p:spTree>
    <p:extLst>
      <p:ext uri="{BB962C8B-B14F-4D97-AF65-F5344CB8AC3E}">
        <p14:creationId xmlns:p14="http://schemas.microsoft.com/office/powerpoint/2010/main" val="970981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18</a:t>
            </a:fld>
            <a:endParaRPr lang="en-US"/>
          </a:p>
        </p:txBody>
      </p:sp>
    </p:spTree>
    <p:extLst>
      <p:ext uri="{BB962C8B-B14F-4D97-AF65-F5344CB8AC3E}">
        <p14:creationId xmlns:p14="http://schemas.microsoft.com/office/powerpoint/2010/main" val="638967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compendium will include CTE for all our states</a:t>
            </a:r>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22</a:t>
            </a:fld>
            <a:endParaRPr lang="en-US"/>
          </a:p>
        </p:txBody>
      </p:sp>
    </p:spTree>
    <p:extLst>
      <p:ext uri="{BB962C8B-B14F-4D97-AF65-F5344CB8AC3E}">
        <p14:creationId xmlns:p14="http://schemas.microsoft.com/office/powerpoint/2010/main" val="4157327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compendium will include CTE for all our states</a:t>
            </a:r>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23</a:t>
            </a:fld>
            <a:endParaRPr lang="en-US"/>
          </a:p>
        </p:txBody>
      </p:sp>
    </p:spTree>
    <p:extLst>
      <p:ext uri="{BB962C8B-B14F-4D97-AF65-F5344CB8AC3E}">
        <p14:creationId xmlns:p14="http://schemas.microsoft.com/office/powerpoint/2010/main" val="415732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Gender and diversity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3</a:t>
            </a:fld>
            <a:endParaRPr lang="en-US"/>
          </a:p>
        </p:txBody>
      </p:sp>
    </p:spTree>
    <p:extLst>
      <p:ext uri="{BB962C8B-B14F-4D97-AF65-F5344CB8AC3E}">
        <p14:creationId xmlns:p14="http://schemas.microsoft.com/office/powerpoint/2010/main" val="63896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2400" dirty="0" smtClean="0">
                <a:solidFill>
                  <a:srgbClr val="000000"/>
                </a:solidFill>
              </a:rPr>
              <a:t>Administered through FHWA’s Technology Partnership Programs</a:t>
            </a:r>
          </a:p>
          <a:p>
            <a:pPr marL="400050" lvl="1" indent="0"/>
            <a:r>
              <a:rPr lang="en-US" sz="2000" dirty="0" smtClean="0"/>
              <a:t> University and Grants Program </a:t>
            </a:r>
            <a:r>
              <a:rPr lang="en-US" sz="2000" dirty="0" err="1" smtClean="0"/>
              <a:t>inc.</a:t>
            </a:r>
            <a:r>
              <a:rPr lang="en-US" sz="2000" dirty="0" smtClean="0"/>
              <a:t> Eisenhower and Garrett Morgan programs</a:t>
            </a:r>
          </a:p>
          <a:p>
            <a:pPr marL="400050" lvl="1" indent="0"/>
            <a:r>
              <a:rPr lang="en-US" sz="2000" dirty="0" smtClean="0"/>
              <a:t>LTAP/TTAP</a:t>
            </a:r>
          </a:p>
          <a:p>
            <a:pPr marL="400050" lvl="1" indent="0"/>
            <a:r>
              <a:rPr lang="en-US" sz="2000" dirty="0" smtClean="0"/>
              <a:t>TEDPP</a:t>
            </a:r>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5</a:t>
            </a:fld>
            <a:endParaRPr lang="en-US"/>
          </a:p>
        </p:txBody>
      </p:sp>
    </p:spTree>
    <p:extLst>
      <p:ext uri="{BB962C8B-B14F-4D97-AF65-F5344CB8AC3E}">
        <p14:creationId xmlns:p14="http://schemas.microsoft.com/office/powerpoint/2010/main" val="157611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tasks conducted at a regional level, the centers will work collectively to develop a cohesive national picture </a:t>
            </a:r>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8</a:t>
            </a:fld>
            <a:endParaRPr lang="en-US"/>
          </a:p>
        </p:txBody>
      </p:sp>
    </p:spTree>
    <p:extLst>
      <p:ext uri="{BB962C8B-B14F-4D97-AF65-F5344CB8AC3E}">
        <p14:creationId xmlns:p14="http://schemas.microsoft.com/office/powerpoint/2010/main" val="176595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we are cente</a:t>
            </a:r>
            <a:r>
              <a:rPr lang="en-US" baseline="0" dirty="0" smtClean="0"/>
              <a:t>r of excellence for these NATIONAL focus areas; Mention the importance of SFTP and IFTI involvement and how this led to us being selected for this work.  Leveraged previous experience to make the case for why we should be selected for this.</a:t>
            </a:r>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9</a:t>
            </a:fld>
            <a:endParaRPr lang="en-US"/>
          </a:p>
        </p:txBody>
      </p:sp>
    </p:spTree>
    <p:extLst>
      <p:ext uri="{BB962C8B-B14F-4D97-AF65-F5344CB8AC3E}">
        <p14:creationId xmlns:p14="http://schemas.microsoft.com/office/powerpoint/2010/main" val="253982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vision- ultimately</a:t>
            </a:r>
            <a:r>
              <a:rPr lang="en-US" baseline="0" dirty="0" smtClean="0"/>
              <a:t> lead to sustained workforce center with regional and national impact – success beyond grant period and true value to partners</a:t>
            </a:r>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10</a:t>
            </a:fld>
            <a:endParaRPr lang="en-US"/>
          </a:p>
        </p:txBody>
      </p:sp>
    </p:spTree>
    <p:extLst>
      <p:ext uri="{BB962C8B-B14F-4D97-AF65-F5344CB8AC3E}">
        <p14:creationId xmlns:p14="http://schemas.microsoft.com/office/powerpoint/2010/main" val="100219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Aligned to FHWA requirements, but focused on regional impact</a:t>
            </a:r>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11</a:t>
            </a:fld>
            <a:endParaRPr lang="en-US"/>
          </a:p>
        </p:txBody>
      </p:sp>
    </p:spTree>
    <p:extLst>
      <p:ext uri="{BB962C8B-B14F-4D97-AF65-F5344CB8AC3E}">
        <p14:creationId xmlns:p14="http://schemas.microsoft.com/office/powerpoint/2010/main" val="47328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website –</a:t>
            </a:r>
            <a:r>
              <a:rPr lang="en-US" baseline="0" dirty="0" smtClean="0"/>
              <a:t> particularly resources and focus area (women’s page – video, conference summary, WIT Index)</a:t>
            </a:r>
          </a:p>
          <a:p>
            <a:r>
              <a:rPr lang="en-US" baseline="0" dirty="0" smtClean="0"/>
              <a:t>-Stakeholder meetings- we go to them</a:t>
            </a:r>
          </a:p>
          <a:p>
            <a:r>
              <a:rPr lang="en-US" baseline="0" dirty="0" smtClean="0"/>
              <a:t>-Scope for focus areas and key activities – will talk specifically about CT in a minute</a:t>
            </a:r>
          </a:p>
          <a:p>
            <a:r>
              <a:rPr lang="en-US" baseline="0" dirty="0" smtClean="0"/>
              <a:t>-Show search functionality if available</a:t>
            </a:r>
          </a:p>
          <a:p>
            <a:r>
              <a:rPr lang="en-US" baseline="0" dirty="0" smtClean="0"/>
              <a:t>-RJNP- BLS data review, identification of top occupations for region, skillsets, education, forecasts.  Will need input from public and private sector to vet findings from lit review and BLS – is this what they also are seeing/expecting; what are priorities for our region?</a:t>
            </a:r>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12</a:t>
            </a:fld>
            <a:endParaRPr lang="en-US"/>
          </a:p>
        </p:txBody>
      </p:sp>
    </p:spTree>
    <p:extLst>
      <p:ext uri="{BB962C8B-B14F-4D97-AF65-F5344CB8AC3E}">
        <p14:creationId xmlns:p14="http://schemas.microsoft.com/office/powerpoint/2010/main" val="85951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website –</a:t>
            </a:r>
            <a:r>
              <a:rPr lang="en-US" baseline="0" dirty="0" smtClean="0"/>
              <a:t> particularly resources and focus area (women’s page – video, conference summary, WIT Index)</a:t>
            </a:r>
          </a:p>
          <a:p>
            <a:r>
              <a:rPr lang="en-US" baseline="0" dirty="0" smtClean="0"/>
              <a:t>-Stakeholder meetings- we go to them</a:t>
            </a:r>
          </a:p>
          <a:p>
            <a:r>
              <a:rPr lang="en-US" baseline="0" dirty="0" smtClean="0"/>
              <a:t>-Scope for focus areas and key activities – will talk specifically about CT in a minute</a:t>
            </a:r>
          </a:p>
          <a:p>
            <a:r>
              <a:rPr lang="en-US" baseline="0" dirty="0" smtClean="0"/>
              <a:t>-Show search functionality if available</a:t>
            </a:r>
          </a:p>
          <a:p>
            <a:r>
              <a:rPr lang="en-US" baseline="0" dirty="0" smtClean="0"/>
              <a:t>-RJNP- BLS data review, identification of top occupations for region, skillsets, education, forecasts.  Will need input from public and private sector to vet findings from lit review and BLS – is this what they also are seeing/expecting; what are priorities for our region?</a:t>
            </a:r>
            <a:endParaRPr lang="en-US" dirty="0"/>
          </a:p>
        </p:txBody>
      </p:sp>
      <p:sp>
        <p:nvSpPr>
          <p:cNvPr id="4" name="Slide Number Placeholder 3"/>
          <p:cNvSpPr>
            <a:spLocks noGrp="1"/>
          </p:cNvSpPr>
          <p:nvPr>
            <p:ph type="sldNum" sz="quarter" idx="10"/>
          </p:nvPr>
        </p:nvSpPr>
        <p:spPr/>
        <p:txBody>
          <a:bodyPr/>
          <a:lstStyle/>
          <a:p>
            <a:fld id="{28814528-CDB3-41FC-9E0A-30467094ACD7}" type="slidenum">
              <a:rPr lang="en-US" smtClean="0"/>
              <a:t>13</a:t>
            </a:fld>
            <a:endParaRPr lang="en-US"/>
          </a:p>
        </p:txBody>
      </p:sp>
    </p:spTree>
    <p:extLst>
      <p:ext uri="{BB962C8B-B14F-4D97-AF65-F5344CB8AC3E}">
        <p14:creationId xmlns:p14="http://schemas.microsoft.com/office/powerpoint/2010/main" val="85951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2057400"/>
            <a:ext cx="6019800" cy="2057400"/>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05200" y="4191000"/>
            <a:ext cx="5562600" cy="1143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019800"/>
            <a:ext cx="2133600" cy="365125"/>
          </a:xfrm>
        </p:spPr>
        <p:txBody>
          <a:bodyPr/>
          <a:lstStyle/>
          <a:p>
            <a:fld id="{6CF98D11-96BC-4868-B807-B4E0453A7417}" type="datetimeFigureOut">
              <a:rPr lang="en-US" smtClean="0"/>
              <a:t>1/11/2016</a:t>
            </a:fld>
            <a:endParaRPr lang="en-US" dirty="0"/>
          </a:p>
        </p:txBody>
      </p:sp>
      <p:sp>
        <p:nvSpPr>
          <p:cNvPr id="5" name="Footer Placeholder 4"/>
          <p:cNvSpPr>
            <a:spLocks noGrp="1"/>
          </p:cNvSpPr>
          <p:nvPr>
            <p:ph type="ftr" sz="quarter" idx="11"/>
          </p:nvPr>
        </p:nvSpPr>
        <p:spPr>
          <a:xfrm>
            <a:off x="3352800" y="6035675"/>
            <a:ext cx="2895600" cy="365125"/>
          </a:xfrm>
        </p:spPr>
        <p:txBody>
          <a:bodyPr/>
          <a:lstStyle/>
          <a:p>
            <a:endParaRPr lang="en-US" dirty="0"/>
          </a:p>
        </p:txBody>
      </p:sp>
    </p:spTree>
    <p:extLst>
      <p:ext uri="{BB962C8B-B14F-4D97-AF65-F5344CB8AC3E}">
        <p14:creationId xmlns:p14="http://schemas.microsoft.com/office/powerpoint/2010/main" val="140525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F98D11-96BC-4868-B807-B4E0453A741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4016-3D52-458F-8765-1423AAC4D37A}" type="slidenum">
              <a:rPr lang="en-US" smtClean="0"/>
              <a:t>‹#›</a:t>
            </a:fld>
            <a:endParaRPr lang="en-US"/>
          </a:p>
        </p:txBody>
      </p:sp>
    </p:spTree>
    <p:extLst>
      <p:ext uri="{BB962C8B-B14F-4D97-AF65-F5344CB8AC3E}">
        <p14:creationId xmlns:p14="http://schemas.microsoft.com/office/powerpoint/2010/main" val="395753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F98D11-96BC-4868-B807-B4E0453A741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4016-3D52-458F-8765-1423AAC4D37A}" type="slidenum">
              <a:rPr lang="en-US" smtClean="0"/>
              <a:t>‹#›</a:t>
            </a:fld>
            <a:endParaRPr lang="en-US"/>
          </a:p>
        </p:txBody>
      </p:sp>
    </p:spTree>
    <p:extLst>
      <p:ext uri="{BB962C8B-B14F-4D97-AF65-F5344CB8AC3E}">
        <p14:creationId xmlns:p14="http://schemas.microsoft.com/office/powerpoint/2010/main" val="222532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533400"/>
            <a:ext cx="8229600" cy="9435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F98D11-96BC-4868-B807-B4E0453A741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4016-3D52-458F-8765-1423AAC4D37A}" type="slidenum">
              <a:rPr lang="en-US" smtClean="0"/>
              <a:t>‹#›</a:t>
            </a:fld>
            <a:endParaRPr lang="en-US"/>
          </a:p>
        </p:txBody>
      </p:sp>
      <p:grpSp>
        <p:nvGrpSpPr>
          <p:cNvPr id="21" name="Group 20"/>
          <p:cNvGrpSpPr>
            <a:grpSpLocks noChangeAspect="1"/>
          </p:cNvGrpSpPr>
          <p:nvPr userDrawn="1"/>
        </p:nvGrpSpPr>
        <p:grpSpPr>
          <a:xfrm>
            <a:off x="7416354" y="4777211"/>
            <a:ext cx="1499046" cy="1348952"/>
            <a:chOff x="6463665" y="4419601"/>
            <a:chExt cx="2375536" cy="2140584"/>
          </a:xfrm>
        </p:grpSpPr>
        <p:sp>
          <p:nvSpPr>
            <p:cNvPr id="22" name="Rectangle 21"/>
            <p:cNvSpPr>
              <a:spLocks noChangeAspect="1"/>
            </p:cNvSpPr>
            <p:nvPr/>
          </p:nvSpPr>
          <p:spPr>
            <a:xfrm>
              <a:off x="6463665" y="4419601"/>
              <a:ext cx="2375536" cy="21405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Picture 22"/>
            <p:cNvPicPr/>
            <p:nvPr/>
          </p:nvPicPr>
          <p:blipFill>
            <a:blip r:embed="rId3" cstate="email">
              <a:extLst>
                <a:ext uri="{28A0092B-C50C-407E-A947-70E740481C1C}">
                  <a14:useLocalDpi xmlns:a14="http://schemas.microsoft.com/office/drawing/2010/main"/>
                </a:ext>
              </a:extLst>
            </a:blip>
            <a:stretch>
              <a:fillRect/>
            </a:stretch>
          </p:blipFill>
          <p:spPr>
            <a:xfrm>
              <a:off x="6553200" y="4495800"/>
              <a:ext cx="2196465" cy="1988185"/>
            </a:xfrm>
            <a:prstGeom prst="rect">
              <a:avLst/>
            </a:prstGeom>
            <a:ln>
              <a:noFill/>
            </a:ln>
          </p:spPr>
        </p:pic>
      </p:grpSp>
    </p:spTree>
    <p:extLst>
      <p:ext uri="{BB962C8B-B14F-4D97-AF65-F5344CB8AC3E}">
        <p14:creationId xmlns:p14="http://schemas.microsoft.com/office/powerpoint/2010/main" val="245620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F98D11-96BC-4868-B807-B4E0453A741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24016-3D52-458F-8765-1423AAC4D37A}" type="slidenum">
              <a:rPr lang="en-US" smtClean="0"/>
              <a:t>‹#›</a:t>
            </a:fld>
            <a:endParaRPr lang="en-US"/>
          </a:p>
        </p:txBody>
      </p:sp>
    </p:spTree>
    <p:extLst>
      <p:ext uri="{BB962C8B-B14F-4D97-AF65-F5344CB8AC3E}">
        <p14:creationId xmlns:p14="http://schemas.microsoft.com/office/powerpoint/2010/main" val="88707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F98D11-96BC-4868-B807-B4E0453A7417}"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24016-3D52-458F-8765-1423AAC4D37A}" type="slidenum">
              <a:rPr lang="en-US" smtClean="0"/>
              <a:t>‹#›</a:t>
            </a:fld>
            <a:endParaRPr lang="en-US"/>
          </a:p>
        </p:txBody>
      </p:sp>
    </p:spTree>
    <p:extLst>
      <p:ext uri="{BB962C8B-B14F-4D97-AF65-F5344CB8AC3E}">
        <p14:creationId xmlns:p14="http://schemas.microsoft.com/office/powerpoint/2010/main" val="28168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F98D11-96BC-4868-B807-B4E0453A7417}"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24016-3D52-458F-8765-1423AAC4D37A}" type="slidenum">
              <a:rPr lang="en-US" smtClean="0"/>
              <a:t>‹#›</a:t>
            </a:fld>
            <a:endParaRPr lang="en-US"/>
          </a:p>
        </p:txBody>
      </p:sp>
    </p:spTree>
    <p:extLst>
      <p:ext uri="{BB962C8B-B14F-4D97-AF65-F5344CB8AC3E}">
        <p14:creationId xmlns:p14="http://schemas.microsoft.com/office/powerpoint/2010/main" val="330104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F98D11-96BC-4868-B807-B4E0453A7417}"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24016-3D52-458F-8765-1423AAC4D37A}" type="slidenum">
              <a:rPr lang="en-US" smtClean="0"/>
              <a:t>‹#›</a:t>
            </a:fld>
            <a:endParaRPr lang="en-US"/>
          </a:p>
        </p:txBody>
      </p:sp>
    </p:spTree>
    <p:extLst>
      <p:ext uri="{BB962C8B-B14F-4D97-AF65-F5344CB8AC3E}">
        <p14:creationId xmlns:p14="http://schemas.microsoft.com/office/powerpoint/2010/main" val="402235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98D11-96BC-4868-B807-B4E0453A7417}"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24016-3D52-458F-8765-1423AAC4D37A}" type="slidenum">
              <a:rPr lang="en-US" smtClean="0"/>
              <a:t>‹#›</a:t>
            </a:fld>
            <a:endParaRPr lang="en-US"/>
          </a:p>
        </p:txBody>
      </p:sp>
    </p:spTree>
    <p:extLst>
      <p:ext uri="{BB962C8B-B14F-4D97-AF65-F5344CB8AC3E}">
        <p14:creationId xmlns:p14="http://schemas.microsoft.com/office/powerpoint/2010/main" val="74366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98D11-96BC-4868-B807-B4E0453A7417}"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24016-3D52-458F-8765-1423AAC4D37A}" type="slidenum">
              <a:rPr lang="en-US" smtClean="0"/>
              <a:t>‹#›</a:t>
            </a:fld>
            <a:endParaRPr lang="en-US"/>
          </a:p>
        </p:txBody>
      </p:sp>
    </p:spTree>
    <p:extLst>
      <p:ext uri="{BB962C8B-B14F-4D97-AF65-F5344CB8AC3E}">
        <p14:creationId xmlns:p14="http://schemas.microsoft.com/office/powerpoint/2010/main" val="79866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98D11-96BC-4868-B807-B4E0453A7417}"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24016-3D52-458F-8765-1423AAC4D37A}" type="slidenum">
              <a:rPr lang="en-US" smtClean="0"/>
              <a:t>‹#›</a:t>
            </a:fld>
            <a:endParaRPr lang="en-US"/>
          </a:p>
        </p:txBody>
      </p:sp>
    </p:spTree>
    <p:extLst>
      <p:ext uri="{BB962C8B-B14F-4D97-AF65-F5344CB8AC3E}">
        <p14:creationId xmlns:p14="http://schemas.microsoft.com/office/powerpoint/2010/main" val="249062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98D11-96BC-4868-B807-B4E0453A7417}" type="datetimeFigureOut">
              <a:rPr lang="en-US" smtClean="0"/>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24016-3D52-458F-8765-1423AAC4D37A}" type="slidenum">
              <a:rPr lang="en-US" smtClean="0"/>
              <a:t>‹#›</a:t>
            </a:fld>
            <a:endParaRPr lang="en-US"/>
          </a:p>
        </p:txBody>
      </p:sp>
    </p:spTree>
    <p:extLst>
      <p:ext uri="{BB962C8B-B14F-4D97-AF65-F5344CB8AC3E}">
        <p14:creationId xmlns:p14="http://schemas.microsoft.com/office/powerpoint/2010/main" val="357623527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tiff"/><Relationship Id="rId4" Type="http://schemas.openxmlformats.org/officeDocument/2006/relationships/image" Target="../media/image16.tiff"/></Relationships>
</file>

<file path=ppt/slides/_rels/slide1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tiff"/></Relationships>
</file>

<file path=ppt/slides/_rels/slide1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hyperlink" Target="http://www.memphis.edu/setwc/job_needs_and_priorities_report/index.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1968533"/>
            <a:ext cx="6781800" cy="2222467"/>
          </a:xfrm>
        </p:spPr>
        <p:txBody>
          <a:bodyPr>
            <a:noAutofit/>
          </a:bodyPr>
          <a:lstStyle/>
          <a:p>
            <a:r>
              <a:rPr lang="en-US" sz="4000" b="1" dirty="0" smtClean="0">
                <a:ln w="18415" cmpd="sng">
                  <a:noFill/>
                  <a:prstDash val="solid"/>
                </a:ln>
              </a:rPr>
              <a:t>Southeast Transportation Workforce Center</a:t>
            </a:r>
            <a:endParaRPr lang="en-US" sz="4800" dirty="0">
              <a:ln w="18415" cmpd="sng">
                <a:solidFill>
                  <a:srgbClr val="FFFFFF"/>
                </a:solidFill>
                <a:prstDash val="solid"/>
              </a:ln>
            </a:endParaRPr>
          </a:p>
        </p:txBody>
      </p:sp>
      <p:pic>
        <p:nvPicPr>
          <p:cNvPr id="1026" name="Picture 2" descr="http://visualmotives.com/09-2243-current/Contents/FHWA%20Logo/FHWA%20vertical6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5638800"/>
            <a:ext cx="1158875" cy="11125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https://wistrans.basecamphq.com/projects/12436821/file/195661153/NTWC_log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wistrans.basecamphq.com/projects/12436821/file/195661153/NTWC_log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ttps://wistrans.basecamphq.com/projects/12436821/file/195661153/NTWC_logo.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UofM_horiz_cmyk_SoutheastTransWF.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67400"/>
            <a:ext cx="3836437" cy="685800"/>
          </a:xfrm>
          <a:prstGeom prst="rect">
            <a:avLst/>
          </a:prstGeom>
        </p:spPr>
      </p:pic>
      <p:pic>
        <p:nvPicPr>
          <p:cNvPr id="9" name="Picture 8" descr="UofM_vert_cmyk_ENG.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2400" y="5715000"/>
            <a:ext cx="1143000" cy="1013162"/>
          </a:xfrm>
          <a:prstGeom prst="rect">
            <a:avLst/>
          </a:prstGeom>
        </p:spPr>
      </p:pic>
      <p:sp>
        <p:nvSpPr>
          <p:cNvPr id="2" name="TextBox 1"/>
          <p:cNvSpPr txBox="1"/>
          <p:nvPr/>
        </p:nvSpPr>
        <p:spPr>
          <a:xfrm>
            <a:off x="3890421" y="4414924"/>
            <a:ext cx="184666" cy="369332"/>
          </a:xfrm>
          <a:prstGeom prst="rect">
            <a:avLst/>
          </a:prstGeom>
          <a:noFill/>
        </p:spPr>
        <p:txBody>
          <a:bodyPr wrap="none" rtlCol="0">
            <a:spAutoFit/>
          </a:bodyPr>
          <a:lstStyle/>
          <a:p>
            <a:endParaRPr lang="en-US" dirty="0"/>
          </a:p>
        </p:txBody>
      </p:sp>
      <p:sp>
        <p:nvSpPr>
          <p:cNvPr id="10" name="TextBox 9"/>
          <p:cNvSpPr txBox="1"/>
          <p:nvPr/>
        </p:nvSpPr>
        <p:spPr>
          <a:xfrm>
            <a:off x="4648200" y="4267200"/>
            <a:ext cx="3377572" cy="954107"/>
          </a:xfrm>
          <a:prstGeom prst="rect">
            <a:avLst/>
          </a:prstGeom>
          <a:noFill/>
        </p:spPr>
        <p:txBody>
          <a:bodyPr wrap="none" rtlCol="0">
            <a:spAutoFit/>
          </a:bodyPr>
          <a:lstStyle/>
          <a:p>
            <a:pPr algn="ctr"/>
            <a:r>
              <a:rPr lang="en-US" sz="2800" dirty="0" smtClean="0"/>
              <a:t>IFTI State of Freight</a:t>
            </a:r>
          </a:p>
          <a:p>
            <a:pPr algn="ctr"/>
            <a:r>
              <a:rPr lang="en-US" sz="2800" dirty="0" smtClean="0"/>
              <a:t>December 10, 2015</a:t>
            </a:r>
            <a:endParaRPr lang="en-US" sz="2800" dirty="0"/>
          </a:p>
        </p:txBody>
      </p:sp>
    </p:spTree>
    <p:extLst>
      <p:ext uri="{BB962C8B-B14F-4D97-AF65-F5344CB8AC3E}">
        <p14:creationId xmlns:p14="http://schemas.microsoft.com/office/powerpoint/2010/main" val="300034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43500"/>
          </a:xfrm>
        </p:spPr>
        <p:txBody>
          <a:bodyPr/>
          <a:lstStyle/>
          <a:p>
            <a:r>
              <a:rPr lang="en-US" dirty="0" smtClean="0"/>
              <a:t>SETWC</a:t>
            </a:r>
            <a:endParaRPr lang="en-US" dirty="0"/>
          </a:p>
        </p:txBody>
      </p:sp>
      <p:sp>
        <p:nvSpPr>
          <p:cNvPr id="3" name="Content Placeholder 2"/>
          <p:cNvSpPr>
            <a:spLocks noGrp="1"/>
          </p:cNvSpPr>
          <p:nvPr>
            <p:ph idx="1"/>
          </p:nvPr>
        </p:nvSpPr>
        <p:spPr>
          <a:xfrm>
            <a:off x="190500" y="1066800"/>
            <a:ext cx="7353300" cy="5059363"/>
          </a:xfrm>
        </p:spPr>
        <p:txBody>
          <a:bodyPr>
            <a:noAutofit/>
          </a:bodyPr>
          <a:lstStyle/>
          <a:p>
            <a:r>
              <a:rPr lang="en-US" sz="2400" dirty="0"/>
              <a:t>The </a:t>
            </a:r>
            <a:r>
              <a:rPr lang="en-US" sz="2400" b="1" i="1" dirty="0"/>
              <a:t>vision</a:t>
            </a:r>
            <a:r>
              <a:rPr lang="en-US" sz="2400" dirty="0"/>
              <a:t> of SETWC is that the work of the center in concert with regional partners will lead to a right-sized, career-ready transportation workforce being produced in the southeast region</a:t>
            </a:r>
            <a:r>
              <a:rPr lang="en-US" sz="2400" dirty="0" smtClean="0"/>
              <a:t>.</a:t>
            </a:r>
          </a:p>
          <a:p>
            <a:endParaRPr lang="en-US" sz="2400" dirty="0" smtClean="0"/>
          </a:p>
          <a:p>
            <a:r>
              <a:rPr lang="en-US" sz="2400" dirty="0" smtClean="0"/>
              <a:t>The </a:t>
            </a:r>
            <a:r>
              <a:rPr lang="en-US" sz="2400" b="1" i="1" dirty="0"/>
              <a:t>mission</a:t>
            </a:r>
            <a:r>
              <a:rPr lang="en-US" sz="2400" dirty="0"/>
              <a:t> of SETWC is to coordinate existing regionally based programs, plans, and processes and to strategically create partnerships to ensure that students and persons seeking workforce reentry, career transition, or career advancement are aware of opportunities, required education, skills, training, and ladders to success within the regional transportation workforce</a:t>
            </a:r>
            <a:r>
              <a:rPr lang="en-US" sz="2400" dirty="0" smtClean="0"/>
              <a:t>.</a:t>
            </a:r>
            <a:endParaRPr lang="en-US" sz="2400" dirty="0"/>
          </a:p>
        </p:txBody>
      </p:sp>
    </p:spTree>
    <p:extLst>
      <p:ext uri="{BB962C8B-B14F-4D97-AF65-F5344CB8AC3E}">
        <p14:creationId xmlns:p14="http://schemas.microsoft.com/office/powerpoint/2010/main" val="196344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SETWC</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marL="0" indent="0">
              <a:buNone/>
            </a:pPr>
            <a:r>
              <a:rPr lang="en-US" sz="2800" dirty="0"/>
              <a:t>The </a:t>
            </a:r>
            <a:r>
              <a:rPr lang="en-US" sz="2800" b="1" i="1" dirty="0"/>
              <a:t>goals</a:t>
            </a:r>
            <a:r>
              <a:rPr lang="en-US" sz="2800" dirty="0"/>
              <a:t> of SETWC include:</a:t>
            </a:r>
          </a:p>
          <a:p>
            <a:r>
              <a:rPr lang="en-US" sz="2400" dirty="0"/>
              <a:t>Identify regional transportation job needs and priorities;</a:t>
            </a:r>
          </a:p>
          <a:p>
            <a:r>
              <a:rPr lang="en-US" sz="2400" dirty="0"/>
              <a:t>Catalog existing training programs from K-12 through professional development;</a:t>
            </a:r>
          </a:p>
          <a:p>
            <a:r>
              <a:rPr lang="en-US" sz="2400" dirty="0"/>
              <a:t>Evaluate existing programs for scale and replication;</a:t>
            </a:r>
          </a:p>
          <a:p>
            <a:r>
              <a:rPr lang="en-US" sz="2400" dirty="0"/>
              <a:t>Identify education and training gaps;</a:t>
            </a:r>
          </a:p>
          <a:p>
            <a:r>
              <a:rPr lang="en-US" sz="2400" dirty="0"/>
              <a:t>Develop resources to bridge identified gaps; and</a:t>
            </a:r>
          </a:p>
          <a:p>
            <a:r>
              <a:rPr lang="en-US" sz="2400" dirty="0"/>
              <a:t>Fully engage in the national network to showcase successful programs and practices and to increase impact in the southeast region	</a:t>
            </a:r>
          </a:p>
        </p:txBody>
      </p:sp>
    </p:spTree>
    <p:extLst>
      <p:ext uri="{BB962C8B-B14F-4D97-AF65-F5344CB8AC3E}">
        <p14:creationId xmlns:p14="http://schemas.microsoft.com/office/powerpoint/2010/main" val="411971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SETWC – First Year</a:t>
            </a:r>
            <a:endParaRPr lang="en-US" dirty="0"/>
          </a:p>
        </p:txBody>
      </p:sp>
      <p:sp>
        <p:nvSpPr>
          <p:cNvPr id="3" name="Content Placeholder 2"/>
          <p:cNvSpPr>
            <a:spLocks noGrp="1"/>
          </p:cNvSpPr>
          <p:nvPr>
            <p:ph idx="1"/>
          </p:nvPr>
        </p:nvSpPr>
        <p:spPr/>
        <p:txBody>
          <a:bodyPr>
            <a:normAutofit fontScale="92500"/>
          </a:bodyPr>
          <a:lstStyle/>
          <a:p>
            <a:r>
              <a:rPr lang="en-US" sz="2800" dirty="0" smtClean="0"/>
              <a:t>Web Resource</a:t>
            </a:r>
          </a:p>
          <a:p>
            <a:endParaRPr lang="en-US" sz="2800" dirty="0" smtClean="0"/>
          </a:p>
          <a:p>
            <a:r>
              <a:rPr lang="en-US" sz="2800" dirty="0" smtClean="0"/>
              <a:t>Stakeholder Meetings</a:t>
            </a:r>
          </a:p>
          <a:p>
            <a:endParaRPr lang="en-US" sz="2800" dirty="0" smtClean="0"/>
          </a:p>
          <a:p>
            <a:r>
              <a:rPr lang="en-US" sz="2800" dirty="0"/>
              <a:t>Focus area </a:t>
            </a:r>
            <a:r>
              <a:rPr lang="en-US" sz="2800" dirty="0" smtClean="0"/>
              <a:t>initiatives</a:t>
            </a:r>
          </a:p>
          <a:p>
            <a:endParaRPr lang="en-US" sz="2800" dirty="0" smtClean="0"/>
          </a:p>
          <a:p>
            <a:r>
              <a:rPr lang="en-US" sz="2800" dirty="0" smtClean="0"/>
              <a:t>Compendium of education/certification programs</a:t>
            </a:r>
          </a:p>
          <a:p>
            <a:endParaRPr lang="en-US" sz="2800" dirty="0" smtClean="0"/>
          </a:p>
          <a:p>
            <a:r>
              <a:rPr lang="en-US" sz="2800" dirty="0" smtClean="0"/>
              <a:t>Regional job needs and priorities draft</a:t>
            </a:r>
            <a:endParaRPr lang="en-US" sz="2800" dirty="0"/>
          </a:p>
        </p:txBody>
      </p:sp>
      <p:pic>
        <p:nvPicPr>
          <p:cNvPr id="4" name="Picture 3" descr="SHC pic.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4876800"/>
            <a:ext cx="1776174" cy="1276443"/>
          </a:xfrm>
          <a:prstGeom prst="rect">
            <a:avLst/>
          </a:prstGeom>
        </p:spPr>
      </p:pic>
      <p:pic>
        <p:nvPicPr>
          <p:cNvPr id="6" name="Picture 5" descr="aashto.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1600200"/>
            <a:ext cx="2145933" cy="1600200"/>
          </a:xfrm>
          <a:prstGeom prst="rect">
            <a:avLst/>
          </a:prstGeom>
        </p:spPr>
      </p:pic>
    </p:spTree>
    <p:extLst>
      <p:ext uri="{BB962C8B-B14F-4D97-AF65-F5344CB8AC3E}">
        <p14:creationId xmlns:p14="http://schemas.microsoft.com/office/powerpoint/2010/main" val="316092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3500"/>
          </a:xfrm>
        </p:spPr>
        <p:txBody>
          <a:bodyPr>
            <a:normAutofit/>
          </a:bodyPr>
          <a:lstStyle/>
          <a:p>
            <a:r>
              <a:rPr lang="en-US" sz="4000" dirty="0" smtClean="0"/>
              <a:t>Web Resource</a:t>
            </a:r>
            <a:endParaRPr lang="en-US" sz="4000" dirty="0"/>
          </a:p>
        </p:txBody>
      </p:sp>
      <p:pic>
        <p:nvPicPr>
          <p:cNvPr id="5" name="Picture 4" descr="edu.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524000"/>
            <a:ext cx="4648200" cy="3906005"/>
          </a:xfrm>
          <a:prstGeom prst="rect">
            <a:avLst/>
          </a:prstGeom>
          <a:effectLst>
            <a:outerShdw blurRad="50800" dist="38100" dir="2700000" algn="tl" rotWithShape="0">
              <a:srgbClr val="000000">
                <a:alpha val="43000"/>
              </a:srgbClr>
            </a:outerShdw>
          </a:effectLst>
        </p:spPr>
      </p:pic>
      <p:pic>
        <p:nvPicPr>
          <p:cNvPr id="8" name="Picture 7" descr="upcoming.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1371600"/>
            <a:ext cx="4090265" cy="3124200"/>
          </a:xfrm>
          <a:prstGeom prst="rect">
            <a:avLst/>
          </a:prstGeom>
          <a:ln>
            <a:noFill/>
          </a:ln>
          <a:effectLst>
            <a:outerShdw blurRad="292100" dist="139700" dir="2700000" algn="tl" rotWithShape="0">
              <a:srgbClr val="333333">
                <a:alpha val="65000"/>
              </a:srgbClr>
            </a:outerShdw>
          </a:effectLst>
        </p:spPr>
      </p:pic>
      <p:pic>
        <p:nvPicPr>
          <p:cNvPr id="7" name="Picture 6" descr="setwc_web.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1800" y="3581400"/>
            <a:ext cx="4165716" cy="289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973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SETWC – Stakeholder Meetings</a:t>
            </a:r>
            <a:endParaRPr lang="en-US" dirty="0"/>
          </a:p>
        </p:txBody>
      </p:sp>
      <p:sp>
        <p:nvSpPr>
          <p:cNvPr id="3" name="Content Placeholder 2"/>
          <p:cNvSpPr>
            <a:spLocks noGrp="1"/>
          </p:cNvSpPr>
          <p:nvPr>
            <p:ph idx="1"/>
          </p:nvPr>
        </p:nvSpPr>
        <p:spPr>
          <a:xfrm>
            <a:off x="457200" y="2332037"/>
            <a:ext cx="5181600" cy="4525963"/>
          </a:xfrm>
        </p:spPr>
        <p:txBody>
          <a:bodyPr>
            <a:normAutofit/>
          </a:bodyPr>
          <a:lstStyle/>
          <a:p>
            <a:r>
              <a:rPr lang="en-US" sz="2800" dirty="0" smtClean="0"/>
              <a:t>Professional Organizations</a:t>
            </a:r>
          </a:p>
          <a:p>
            <a:endParaRPr lang="en-US" sz="2800" dirty="0" smtClean="0"/>
          </a:p>
          <a:p>
            <a:r>
              <a:rPr lang="en-US" sz="2800" dirty="0" smtClean="0"/>
              <a:t>Sector roundtables</a:t>
            </a:r>
          </a:p>
          <a:p>
            <a:endParaRPr lang="en-US" sz="2800" dirty="0" smtClean="0"/>
          </a:p>
          <a:p>
            <a:r>
              <a:rPr lang="en-US" sz="2800" dirty="0"/>
              <a:t>Focus area </a:t>
            </a:r>
            <a:r>
              <a:rPr lang="en-US" sz="2800" dirty="0" smtClean="0"/>
              <a:t>initiatives</a:t>
            </a:r>
          </a:p>
        </p:txBody>
      </p:sp>
      <p:pic>
        <p:nvPicPr>
          <p:cNvPr id="5" name="Picture 4" descr="ct.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676400"/>
            <a:ext cx="3387864" cy="4419600"/>
          </a:xfrm>
          <a:prstGeom prst="rect">
            <a:avLst/>
          </a:prstGeom>
          <a:ln>
            <a:noFill/>
          </a:ln>
          <a:effectLst>
            <a:outerShdw blurRad="292100" dist="139700" dir="2700000" algn="tl" rotWithShape="0">
              <a:srgbClr val="333333">
                <a:alpha val="65000"/>
              </a:srgbClr>
            </a:outerShdw>
          </a:effectLst>
        </p:spPr>
      </p:pic>
      <p:pic>
        <p:nvPicPr>
          <p:cNvPr id="10" name="Picture 9" descr="cn.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0" y="5029200"/>
            <a:ext cx="2924310" cy="609600"/>
          </a:xfrm>
          <a:prstGeom prst="rect">
            <a:avLst/>
          </a:prstGeom>
        </p:spPr>
      </p:pic>
    </p:spTree>
    <p:extLst>
      <p:ext uri="{BB962C8B-B14F-4D97-AF65-F5344CB8AC3E}">
        <p14:creationId xmlns:p14="http://schemas.microsoft.com/office/powerpoint/2010/main" val="157593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1275358"/>
          </a:xfrm>
        </p:spPr>
        <p:txBody>
          <a:bodyPr>
            <a:normAutofit/>
          </a:bodyPr>
          <a:lstStyle/>
          <a:p>
            <a:r>
              <a:rPr lang="en-US" sz="4000" b="1" dirty="0" smtClean="0"/>
              <a:t>Focus Area Initiatives</a:t>
            </a:r>
            <a:endParaRPr lang="en-US" sz="4000" b="1" dirty="0"/>
          </a:p>
        </p:txBody>
      </p:sp>
      <p:pic>
        <p:nvPicPr>
          <p:cNvPr id="5" name="Picture 4" descr="youareinvite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1828800"/>
            <a:ext cx="5486400" cy="4239491"/>
          </a:xfrm>
          <a:prstGeom prst="rect">
            <a:avLst/>
          </a:prstGeom>
        </p:spPr>
      </p:pic>
      <p:pic>
        <p:nvPicPr>
          <p:cNvPr id="4" name="Picture 3" descr="cn.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151" y="3657600"/>
            <a:ext cx="3289849" cy="685800"/>
          </a:xfrm>
          <a:prstGeom prst="rect">
            <a:avLst/>
          </a:prstGeom>
        </p:spPr>
      </p:pic>
      <p:sp>
        <p:nvSpPr>
          <p:cNvPr id="3" name="Rectangle 2"/>
          <p:cNvSpPr/>
          <p:nvPr/>
        </p:nvSpPr>
        <p:spPr>
          <a:xfrm>
            <a:off x="76200" y="1371600"/>
            <a:ext cx="5854826" cy="923330"/>
          </a:xfrm>
          <a:prstGeom prst="rect">
            <a:avLst/>
          </a:prstGeom>
          <a:noFill/>
        </p:spPr>
        <p:txBody>
          <a:bodyPr wrap="none" lIns="91440" tIns="45720" rIns="91440" bIns="45720">
            <a:prstTxWarp prst="textSlantUp">
              <a:avLst/>
            </a:prstTxWarp>
            <a:spAutoFit/>
          </a:bodyPr>
          <a:lstStyle/>
          <a:p>
            <a:pPr algn="ctr"/>
            <a:r>
              <a:rPr lang="en-US" sz="5400" b="1" dirty="0" smtClean="0">
                <a:ln w="1905"/>
                <a:solidFill>
                  <a:schemeClr val="tx2"/>
                </a:solidFill>
                <a:effectLst>
                  <a:innerShdw blurRad="69850" dist="43180" dir="5400000">
                    <a:srgbClr val="000000">
                      <a:alpha val="65000"/>
                    </a:srgbClr>
                  </a:innerShdw>
                </a:effectLst>
              </a:rPr>
              <a:t>Save Your Seat!!!</a:t>
            </a:r>
            <a:endParaRPr lang="en-US" sz="5400" b="1" dirty="0">
              <a:ln w="1905"/>
              <a:solidFill>
                <a:schemeClr val="tx2"/>
              </a:solidFill>
              <a:effectLst>
                <a:innerShdw blurRad="69850" dist="43180" dir="5400000">
                  <a:srgbClr val="000000">
                    <a:alpha val="65000"/>
                  </a:srgbClr>
                </a:innerShdw>
              </a:effectLst>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0600" y="4419600"/>
            <a:ext cx="1447800" cy="1235702"/>
          </a:xfrm>
          <a:prstGeom prst="rect">
            <a:avLst/>
          </a:prstGeom>
        </p:spPr>
      </p:pic>
    </p:spTree>
    <p:extLst>
      <p:ext uri="{BB962C8B-B14F-4D97-AF65-F5344CB8AC3E}">
        <p14:creationId xmlns:p14="http://schemas.microsoft.com/office/powerpoint/2010/main" val="10267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Compendium of Programs</a:t>
            </a:r>
            <a:endParaRPr lang="en-US" sz="4000" b="1" dirty="0"/>
          </a:p>
        </p:txBody>
      </p:sp>
      <p:sp>
        <p:nvSpPr>
          <p:cNvPr id="7" name="Content Placeholder 6"/>
          <p:cNvSpPr>
            <a:spLocks noGrp="1"/>
          </p:cNvSpPr>
          <p:nvPr>
            <p:ph idx="1"/>
          </p:nvPr>
        </p:nvSpPr>
        <p:spPr>
          <a:xfrm>
            <a:off x="228600" y="1600200"/>
            <a:ext cx="4724400" cy="4525963"/>
          </a:xfrm>
        </p:spPr>
        <p:txBody>
          <a:bodyPr>
            <a:noAutofit/>
          </a:bodyPr>
          <a:lstStyle/>
          <a:p>
            <a:r>
              <a:rPr lang="en-US" sz="2400" dirty="0" smtClean="0"/>
              <a:t>Database submitted to FHWA</a:t>
            </a:r>
          </a:p>
          <a:p>
            <a:endParaRPr lang="en-US" sz="1200" dirty="0" smtClean="0"/>
          </a:p>
          <a:p>
            <a:r>
              <a:rPr lang="en-US" sz="2400" dirty="0" smtClean="0"/>
              <a:t>Finalized framework</a:t>
            </a:r>
          </a:p>
          <a:p>
            <a:endParaRPr lang="en-US" sz="1200" dirty="0" smtClean="0"/>
          </a:p>
          <a:p>
            <a:r>
              <a:rPr lang="en-US" sz="2400" dirty="0" smtClean="0"/>
              <a:t>Working to embed within university system</a:t>
            </a:r>
          </a:p>
          <a:p>
            <a:endParaRPr lang="en-US" sz="1200" dirty="0" smtClean="0"/>
          </a:p>
          <a:p>
            <a:r>
              <a:rPr lang="en-US" sz="2400" dirty="0" smtClean="0"/>
              <a:t>Expected portal launch December 2015</a:t>
            </a:r>
          </a:p>
          <a:p>
            <a:pPr marL="0" indent="0">
              <a:buNone/>
            </a:pPr>
            <a:endParaRPr lang="en-US" sz="1200" dirty="0" smtClean="0"/>
          </a:p>
          <a:p>
            <a:r>
              <a:rPr lang="en-US" sz="2400" dirty="0" smtClean="0"/>
              <a:t>Virginia DOT first best practice spotlight</a:t>
            </a:r>
          </a:p>
        </p:txBody>
      </p:sp>
      <p:pic>
        <p:nvPicPr>
          <p:cNvPr id="3" name="Picture 2" descr="vdot.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1632" y="1447800"/>
            <a:ext cx="3513768" cy="464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998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458200" cy="943500"/>
          </a:xfrm>
        </p:spPr>
        <p:txBody>
          <a:bodyPr>
            <a:noAutofit/>
          </a:bodyPr>
          <a:lstStyle/>
          <a:p>
            <a:pPr algn="l"/>
            <a:r>
              <a:rPr lang="en-US" sz="3600" dirty="0"/>
              <a:t>Draft Job Needs and Priorities Report</a:t>
            </a:r>
          </a:p>
        </p:txBody>
      </p:sp>
      <p:sp>
        <p:nvSpPr>
          <p:cNvPr id="3" name="Content Placeholder 2"/>
          <p:cNvSpPr>
            <a:spLocks noGrp="1"/>
          </p:cNvSpPr>
          <p:nvPr>
            <p:ph idx="1"/>
          </p:nvPr>
        </p:nvSpPr>
        <p:spPr>
          <a:xfrm>
            <a:off x="457200" y="1874837"/>
            <a:ext cx="8229600" cy="4525963"/>
          </a:xfrm>
        </p:spPr>
        <p:txBody>
          <a:bodyPr>
            <a:normAutofit/>
          </a:bodyPr>
          <a:lstStyle/>
          <a:p>
            <a:pPr marL="0" indent="0">
              <a:buNone/>
            </a:pPr>
            <a:r>
              <a:rPr lang="en-US" sz="2800" dirty="0" smtClean="0"/>
              <a:t>Open for comment/review through January 31</a:t>
            </a:r>
          </a:p>
          <a:p>
            <a:endParaRPr lang="en-US" dirty="0"/>
          </a:p>
        </p:txBody>
      </p:sp>
      <p:pic>
        <p:nvPicPr>
          <p:cNvPr id="5" name="Picture 4" descr="setwcweb2.tiff">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2760306"/>
            <a:ext cx="4876800" cy="3469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220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275358"/>
          </a:xfrm>
        </p:spPr>
        <p:txBody>
          <a:bodyPr>
            <a:normAutofit/>
          </a:bodyPr>
          <a:lstStyle/>
          <a:p>
            <a:pPr algn="l"/>
            <a:r>
              <a:rPr lang="en-US" sz="3600" b="1" dirty="0" smtClean="0"/>
              <a:t>Draft Job Needs and Priorities Report</a:t>
            </a:r>
            <a:endParaRPr lang="en-US" sz="3600" b="1" dirty="0"/>
          </a:p>
        </p:txBody>
      </p:sp>
      <p:sp>
        <p:nvSpPr>
          <p:cNvPr id="3" name="Content Placeholder 2"/>
          <p:cNvSpPr>
            <a:spLocks noGrp="1"/>
          </p:cNvSpPr>
          <p:nvPr>
            <p:ph idx="1"/>
          </p:nvPr>
        </p:nvSpPr>
        <p:spPr/>
        <p:txBody>
          <a:bodyPr>
            <a:normAutofit fontScale="92500" lnSpcReduction="10000"/>
          </a:bodyPr>
          <a:lstStyle/>
          <a:p>
            <a:r>
              <a:rPr lang="en-US" sz="2800" dirty="0" smtClean="0"/>
              <a:t>Regional description</a:t>
            </a:r>
          </a:p>
          <a:p>
            <a:pPr lvl="1"/>
            <a:r>
              <a:rPr lang="en-US" sz="2400" dirty="0" smtClean="0"/>
              <a:t>Infrastructure</a:t>
            </a:r>
          </a:p>
          <a:p>
            <a:pPr lvl="1"/>
            <a:r>
              <a:rPr lang="en-US" sz="2400" dirty="0" smtClean="0"/>
              <a:t>Mode by mode description</a:t>
            </a:r>
          </a:p>
          <a:p>
            <a:pPr lvl="1"/>
            <a:r>
              <a:rPr lang="en-US" sz="2400" dirty="0" smtClean="0"/>
              <a:t>Key industry sectors by state</a:t>
            </a:r>
          </a:p>
          <a:p>
            <a:pPr marL="457200" lvl="1" indent="0">
              <a:buNone/>
            </a:pPr>
            <a:endParaRPr lang="en-US" sz="2400" dirty="0" smtClean="0"/>
          </a:p>
          <a:p>
            <a:r>
              <a:rPr lang="en-US" sz="2800" dirty="0" smtClean="0"/>
              <a:t>Regional workforce data</a:t>
            </a:r>
          </a:p>
          <a:p>
            <a:pPr lvl="1"/>
            <a:r>
              <a:rPr lang="en-US" sz="2400" dirty="0" smtClean="0"/>
              <a:t>Bureau of Labor Statistics </a:t>
            </a:r>
          </a:p>
          <a:p>
            <a:pPr marL="457200" lvl="1" indent="0">
              <a:buNone/>
            </a:pPr>
            <a:endParaRPr lang="en-US" sz="2400" dirty="0" smtClean="0"/>
          </a:p>
          <a:p>
            <a:r>
              <a:rPr lang="en-US" sz="2800" dirty="0" smtClean="0"/>
              <a:t>Screening methodology</a:t>
            </a:r>
          </a:p>
          <a:p>
            <a:endParaRPr lang="en-US" sz="2800" dirty="0" smtClean="0"/>
          </a:p>
          <a:p>
            <a:r>
              <a:rPr lang="en-US" sz="2800" dirty="0" smtClean="0"/>
              <a:t>Priority occupations</a:t>
            </a:r>
            <a:endParaRPr lang="en-US" sz="2800" dirty="0"/>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bwMode="auto">
          <a:xfrm>
            <a:off x="5638800" y="1524000"/>
            <a:ext cx="2981325" cy="286067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09433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 Priority Occupations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65752184"/>
              </p:ext>
            </p:extLst>
          </p:nvPr>
        </p:nvGraphicFramePr>
        <p:xfrm>
          <a:off x="457201" y="1524000"/>
          <a:ext cx="8261424" cy="3314700"/>
        </p:xfrm>
        <a:graphic>
          <a:graphicData uri="http://schemas.openxmlformats.org/presentationml/2006/ole">
            <mc:AlternateContent xmlns:mc="http://schemas.openxmlformats.org/markup-compatibility/2006">
              <mc:Choice xmlns:v="urn:schemas-microsoft-com:vml" Requires="v">
                <p:oleObj spid="_x0000_s2054" name="Document" r:id="rId3" imgW="8369300" imgH="3238500" progId="Word.Document.12">
                  <p:embed/>
                </p:oleObj>
              </mc:Choice>
              <mc:Fallback>
                <p:oleObj name="Document" r:id="rId3" imgW="8369300" imgH="3238500" progId="Word.Document.12">
                  <p:embed/>
                  <p:pic>
                    <p:nvPicPr>
                      <p:cNvPr id="0" name=""/>
                      <p:cNvPicPr/>
                      <p:nvPr/>
                    </p:nvPicPr>
                    <p:blipFill>
                      <a:blip r:embed="rId4"/>
                      <a:stretch>
                        <a:fillRect/>
                      </a:stretch>
                    </p:blipFill>
                    <p:spPr>
                      <a:xfrm>
                        <a:off x="457201" y="1524000"/>
                        <a:ext cx="8261424" cy="3314700"/>
                      </a:xfrm>
                      <a:prstGeom prst="rect">
                        <a:avLst/>
                      </a:prstGeom>
                    </p:spPr>
                  </p:pic>
                </p:oleObj>
              </mc:Fallback>
            </mc:AlternateContent>
          </a:graphicData>
        </a:graphic>
      </p:graphicFrame>
    </p:spTree>
    <p:extLst>
      <p:ext uri="{BB962C8B-B14F-4D97-AF65-F5344CB8AC3E}">
        <p14:creationId xmlns:p14="http://schemas.microsoft.com/office/powerpoint/2010/main" val="211839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858000" cy="1143000"/>
          </a:xfrm>
        </p:spPr>
        <p:txBody>
          <a:bodyPr>
            <a:normAutofit/>
          </a:bodyPr>
          <a:lstStyle/>
          <a:p>
            <a:r>
              <a:rPr lang="en-US" sz="3200" b="1" dirty="0" smtClean="0"/>
              <a:t>Agenda</a:t>
            </a:r>
            <a:endParaRPr lang="en-US" sz="3200" b="1" dirty="0"/>
          </a:p>
        </p:txBody>
      </p:sp>
      <p:sp>
        <p:nvSpPr>
          <p:cNvPr id="3" name="Content Placeholder 2"/>
          <p:cNvSpPr>
            <a:spLocks noGrp="1"/>
          </p:cNvSpPr>
          <p:nvPr>
            <p:ph idx="1"/>
          </p:nvPr>
        </p:nvSpPr>
        <p:spPr>
          <a:xfrm>
            <a:off x="457200" y="1447801"/>
            <a:ext cx="8229600" cy="4830762"/>
          </a:xfrm>
        </p:spPr>
        <p:txBody>
          <a:bodyPr>
            <a:normAutofit/>
          </a:bodyPr>
          <a:lstStyle/>
          <a:p>
            <a:pPr marL="0" indent="0">
              <a:lnSpc>
                <a:spcPct val="120000"/>
              </a:lnSpc>
              <a:buNone/>
            </a:pPr>
            <a:endParaRPr lang="en-US" sz="1400" dirty="0" smtClean="0"/>
          </a:p>
          <a:p>
            <a:pPr>
              <a:lnSpc>
                <a:spcPct val="120000"/>
              </a:lnSpc>
            </a:pPr>
            <a:r>
              <a:rPr lang="en-US" sz="2800" dirty="0" smtClean="0"/>
              <a:t>Brief background on federal initiative and NNTW</a:t>
            </a:r>
          </a:p>
          <a:p>
            <a:pPr>
              <a:lnSpc>
                <a:spcPct val="120000"/>
              </a:lnSpc>
            </a:pPr>
            <a:r>
              <a:rPr lang="en-US" sz="2800" dirty="0"/>
              <a:t>SETWC </a:t>
            </a:r>
            <a:r>
              <a:rPr lang="en-US" sz="2800" dirty="0" smtClean="0"/>
              <a:t>mission and tasks</a:t>
            </a:r>
            <a:endParaRPr lang="en-US" sz="2800" dirty="0"/>
          </a:p>
          <a:p>
            <a:pPr>
              <a:lnSpc>
                <a:spcPct val="120000"/>
              </a:lnSpc>
            </a:pPr>
            <a:r>
              <a:rPr lang="en-US" sz="2800" dirty="0" smtClean="0"/>
              <a:t>First year progress</a:t>
            </a:r>
          </a:p>
          <a:p>
            <a:pPr>
              <a:lnSpc>
                <a:spcPct val="120000"/>
              </a:lnSpc>
            </a:pPr>
            <a:r>
              <a:rPr lang="en-US" sz="2800" dirty="0"/>
              <a:t>What’s next</a:t>
            </a:r>
            <a:r>
              <a:rPr lang="en-US" sz="2800" dirty="0" smtClean="0"/>
              <a:t>?  Opportunities for engagement!</a:t>
            </a:r>
          </a:p>
          <a:p>
            <a:pPr marL="0" indent="0">
              <a:buNone/>
            </a:pPr>
            <a:endParaRPr lang="en-US" dirty="0"/>
          </a:p>
        </p:txBody>
      </p:sp>
    </p:spTree>
    <p:extLst>
      <p:ext uri="{BB962C8B-B14F-4D97-AF65-F5344CB8AC3E}">
        <p14:creationId xmlns:p14="http://schemas.microsoft.com/office/powerpoint/2010/main" val="369308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3500"/>
          </a:xfrm>
        </p:spPr>
        <p:txBody>
          <a:bodyPr>
            <a:normAutofit/>
          </a:bodyPr>
          <a:lstStyle/>
          <a:p>
            <a:r>
              <a:rPr lang="en-US" dirty="0" smtClean="0"/>
              <a:t>SE Priority Occupations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638281505"/>
              </p:ext>
            </p:extLst>
          </p:nvPr>
        </p:nvGraphicFramePr>
        <p:xfrm>
          <a:off x="381000" y="1581110"/>
          <a:ext cx="6858000" cy="4133890"/>
        </p:xfrm>
        <a:graphic>
          <a:graphicData uri="http://schemas.openxmlformats.org/presentationml/2006/ole">
            <mc:AlternateContent xmlns:mc="http://schemas.openxmlformats.org/markup-compatibility/2006">
              <mc:Choice xmlns:v="urn:schemas-microsoft-com:vml" Requires="v">
                <p:oleObj spid="_x0000_s3078" name="Document" r:id="rId3" imgW="6083300" imgH="4038600" progId="Word.Document.12">
                  <p:embed/>
                </p:oleObj>
              </mc:Choice>
              <mc:Fallback>
                <p:oleObj name="Document" r:id="rId3" imgW="6083300" imgH="4038600" progId="Word.Document.12">
                  <p:embed/>
                  <p:pic>
                    <p:nvPicPr>
                      <p:cNvPr id="0" name=""/>
                      <p:cNvPicPr/>
                      <p:nvPr/>
                    </p:nvPicPr>
                    <p:blipFill>
                      <a:blip r:embed="rId4"/>
                      <a:stretch>
                        <a:fillRect/>
                      </a:stretch>
                    </p:blipFill>
                    <p:spPr>
                      <a:xfrm>
                        <a:off x="381000" y="1581110"/>
                        <a:ext cx="6858000" cy="4133890"/>
                      </a:xfrm>
                      <a:prstGeom prst="rect">
                        <a:avLst/>
                      </a:prstGeom>
                    </p:spPr>
                  </p:pic>
                </p:oleObj>
              </mc:Fallback>
            </mc:AlternateContent>
          </a:graphicData>
        </a:graphic>
      </p:graphicFrame>
    </p:spTree>
    <p:extLst>
      <p:ext uri="{BB962C8B-B14F-4D97-AF65-F5344CB8AC3E}">
        <p14:creationId xmlns:p14="http://schemas.microsoft.com/office/powerpoint/2010/main" val="55107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 Priority Occupations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19179333"/>
              </p:ext>
            </p:extLst>
          </p:nvPr>
        </p:nvGraphicFramePr>
        <p:xfrm>
          <a:off x="266700" y="1435100"/>
          <a:ext cx="8610600" cy="4737100"/>
        </p:xfrm>
        <a:graphic>
          <a:graphicData uri="http://schemas.openxmlformats.org/presentationml/2006/ole">
            <mc:AlternateContent xmlns:mc="http://schemas.openxmlformats.org/markup-compatibility/2006">
              <mc:Choice xmlns:v="urn:schemas-microsoft-com:vml" Requires="v">
                <p:oleObj spid="_x0000_s4102" name="Document" r:id="rId3" imgW="8369300" imgH="4737100" progId="Word.Document.12">
                  <p:embed/>
                </p:oleObj>
              </mc:Choice>
              <mc:Fallback>
                <p:oleObj name="Document" r:id="rId3" imgW="8369300" imgH="4737100" progId="Word.Document.12">
                  <p:embed/>
                  <p:pic>
                    <p:nvPicPr>
                      <p:cNvPr id="0" name=""/>
                      <p:cNvPicPr/>
                      <p:nvPr/>
                    </p:nvPicPr>
                    <p:blipFill>
                      <a:blip r:embed="rId4"/>
                      <a:stretch>
                        <a:fillRect/>
                      </a:stretch>
                    </p:blipFill>
                    <p:spPr>
                      <a:xfrm>
                        <a:off x="266700" y="1435100"/>
                        <a:ext cx="8610600" cy="4737100"/>
                      </a:xfrm>
                      <a:prstGeom prst="rect">
                        <a:avLst/>
                      </a:prstGeom>
                    </p:spPr>
                  </p:pic>
                </p:oleObj>
              </mc:Fallback>
            </mc:AlternateContent>
          </a:graphicData>
        </a:graphic>
      </p:graphicFrame>
    </p:spTree>
    <p:extLst>
      <p:ext uri="{BB962C8B-B14F-4D97-AF65-F5344CB8AC3E}">
        <p14:creationId xmlns:p14="http://schemas.microsoft.com/office/powerpoint/2010/main" val="357354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Next? Get </a:t>
            </a:r>
            <a:r>
              <a:rPr lang="en-US" dirty="0"/>
              <a:t>involved</a:t>
            </a:r>
            <a:r>
              <a:rPr lang="en-US" dirty="0" smtClean="0"/>
              <a:t>!</a:t>
            </a:r>
            <a:endParaRPr lang="en-US" dirty="0"/>
          </a:p>
        </p:txBody>
      </p:sp>
      <p:sp>
        <p:nvSpPr>
          <p:cNvPr id="3" name="Content Placeholder 2"/>
          <p:cNvSpPr>
            <a:spLocks noGrp="1"/>
          </p:cNvSpPr>
          <p:nvPr>
            <p:ph idx="1"/>
          </p:nvPr>
        </p:nvSpPr>
        <p:spPr>
          <a:xfrm>
            <a:off x="-152400" y="1600200"/>
            <a:ext cx="8229600" cy="4525963"/>
          </a:xfrm>
        </p:spPr>
        <p:txBody>
          <a:bodyPr numCol="1">
            <a:normAutofit fontScale="85000" lnSpcReduction="10000"/>
          </a:bodyPr>
          <a:lstStyle/>
          <a:p>
            <a:pPr lvl="1">
              <a:buFont typeface="Arial"/>
              <a:buChar char="•"/>
            </a:pPr>
            <a:r>
              <a:rPr lang="en-US" sz="3100" dirty="0" smtClean="0"/>
              <a:t>Contribute to Compendium</a:t>
            </a:r>
          </a:p>
          <a:p>
            <a:pPr marL="457200" lvl="1" indent="0">
              <a:buNone/>
            </a:pPr>
            <a:endParaRPr lang="en-US" sz="3100" dirty="0" smtClean="0"/>
          </a:p>
          <a:p>
            <a:pPr lvl="1">
              <a:buFont typeface="Arial"/>
              <a:buChar char="•"/>
            </a:pPr>
            <a:r>
              <a:rPr lang="en-US" sz="3100" dirty="0" smtClean="0"/>
              <a:t>Serve on Steering Committee</a:t>
            </a:r>
          </a:p>
          <a:p>
            <a:pPr lvl="1">
              <a:buFont typeface="Arial"/>
              <a:buChar char="•"/>
            </a:pPr>
            <a:endParaRPr lang="en-US" sz="3100" dirty="0" smtClean="0"/>
          </a:p>
          <a:p>
            <a:pPr lvl="1">
              <a:buFont typeface="Arial"/>
              <a:buChar char="•"/>
            </a:pPr>
            <a:r>
              <a:rPr lang="en-US" sz="3100" dirty="0" smtClean="0"/>
              <a:t>Contribute to regional Job Needs and Priorities Report</a:t>
            </a:r>
          </a:p>
          <a:p>
            <a:pPr marL="457200" lvl="1" indent="0">
              <a:buNone/>
            </a:pPr>
            <a:endParaRPr lang="en-US" sz="3100" dirty="0" smtClean="0"/>
          </a:p>
          <a:p>
            <a:pPr lvl="1">
              <a:buFont typeface="Arial"/>
              <a:buChar char="•"/>
            </a:pPr>
            <a:r>
              <a:rPr lang="en-US" sz="3100" dirty="0" smtClean="0"/>
              <a:t>Engage in Choosing Transportation 2016!</a:t>
            </a:r>
          </a:p>
          <a:p>
            <a:pPr marL="457200" lvl="1" indent="0">
              <a:buNone/>
            </a:pPr>
            <a:endParaRPr lang="en-US" sz="3100" dirty="0" smtClean="0"/>
          </a:p>
          <a:p>
            <a:pPr lvl="1">
              <a:buFont typeface="Arial"/>
              <a:buChar char="•"/>
            </a:pPr>
            <a:r>
              <a:rPr lang="en-US" sz="3100" dirty="0" smtClean="0"/>
              <a:t>Support SETWC Initiatives – 100 Key Partners</a:t>
            </a:r>
          </a:p>
          <a:p>
            <a:pPr marL="457200" lvl="1" indent="0">
              <a:buNone/>
            </a:pPr>
            <a:endParaRPr lang="en-US" sz="3100" dirty="0"/>
          </a:p>
          <a:p>
            <a:pPr lvl="1"/>
            <a:endParaRPr lang="en-US" dirty="0"/>
          </a:p>
        </p:txBody>
      </p:sp>
    </p:spTree>
    <p:extLst>
      <p:ext uri="{BB962C8B-B14F-4D97-AF65-F5344CB8AC3E}">
        <p14:creationId xmlns:p14="http://schemas.microsoft.com/office/powerpoint/2010/main" val="385962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Information?</a:t>
            </a:r>
            <a:endParaRPr lang="en-US" dirty="0"/>
          </a:p>
        </p:txBody>
      </p:sp>
      <p:sp>
        <p:nvSpPr>
          <p:cNvPr id="3" name="Content Placeholder 2"/>
          <p:cNvSpPr>
            <a:spLocks noGrp="1"/>
          </p:cNvSpPr>
          <p:nvPr>
            <p:ph idx="1"/>
          </p:nvPr>
        </p:nvSpPr>
        <p:spPr>
          <a:xfrm>
            <a:off x="152400" y="1600200"/>
            <a:ext cx="8229600" cy="4525963"/>
          </a:xfrm>
        </p:spPr>
        <p:txBody>
          <a:bodyPr numCol="1">
            <a:normAutofit/>
          </a:bodyPr>
          <a:lstStyle/>
          <a:p>
            <a:pPr marL="457200" lvl="1" indent="0">
              <a:buNone/>
            </a:pPr>
            <a:endParaRPr lang="en-US" dirty="0"/>
          </a:p>
          <a:p>
            <a:pPr marL="457200" lvl="1" indent="0" algn="ctr">
              <a:buNone/>
            </a:pPr>
            <a:r>
              <a:rPr lang="en-US" sz="4000" dirty="0" err="1" smtClean="0"/>
              <a:t>www.memphis.edu</a:t>
            </a:r>
            <a:r>
              <a:rPr lang="en-US" sz="4000" dirty="0" smtClean="0"/>
              <a:t>/</a:t>
            </a:r>
            <a:r>
              <a:rPr lang="en-US" sz="4000" dirty="0" err="1" smtClean="0"/>
              <a:t>setwc</a:t>
            </a:r>
            <a:endParaRPr lang="en-US" sz="4000" dirty="0"/>
          </a:p>
        </p:txBody>
      </p:sp>
    </p:spTree>
    <p:extLst>
      <p:ext uri="{BB962C8B-B14F-4D97-AF65-F5344CB8AC3E}">
        <p14:creationId xmlns:p14="http://schemas.microsoft.com/office/powerpoint/2010/main" val="33462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1275358"/>
          </a:xfrm>
        </p:spPr>
        <p:txBody>
          <a:bodyPr>
            <a:normAutofit/>
          </a:bodyPr>
          <a:lstStyle/>
          <a:p>
            <a:pPr algn="l"/>
            <a:r>
              <a:rPr lang="en-US" sz="3200" b="1" dirty="0" smtClean="0"/>
              <a:t>Background: Workforce Challenges</a:t>
            </a:r>
            <a:endParaRPr lang="en-US" sz="3200" b="1" dirty="0"/>
          </a:p>
        </p:txBody>
      </p:sp>
      <p:sp>
        <p:nvSpPr>
          <p:cNvPr id="3" name="Content Placeholder 2"/>
          <p:cNvSpPr>
            <a:spLocks noGrp="1"/>
          </p:cNvSpPr>
          <p:nvPr>
            <p:ph idx="1"/>
          </p:nvPr>
        </p:nvSpPr>
        <p:spPr>
          <a:xfrm>
            <a:off x="609600" y="1418233"/>
            <a:ext cx="8305800" cy="4525963"/>
          </a:xfrm>
        </p:spPr>
        <p:txBody>
          <a:bodyPr>
            <a:noAutofit/>
          </a:bodyPr>
          <a:lstStyle/>
          <a:p>
            <a:pPr>
              <a:lnSpc>
                <a:spcPct val="160000"/>
              </a:lnSpc>
            </a:pPr>
            <a:r>
              <a:rPr lang="en-US" sz="2400" dirty="0" smtClean="0"/>
              <a:t>Competition </a:t>
            </a:r>
            <a:r>
              <a:rPr lang="en-US" sz="2400" dirty="0"/>
              <a:t>from other industries</a:t>
            </a:r>
          </a:p>
          <a:p>
            <a:pPr lvl="0">
              <a:lnSpc>
                <a:spcPct val="160000"/>
              </a:lnSpc>
            </a:pPr>
            <a:r>
              <a:rPr lang="en-US" sz="2400" dirty="0"/>
              <a:t>New technologies require new skill sets</a:t>
            </a:r>
          </a:p>
          <a:p>
            <a:pPr lvl="0">
              <a:lnSpc>
                <a:spcPct val="160000"/>
              </a:lnSpc>
            </a:pPr>
            <a:r>
              <a:rPr lang="en-US" sz="2400" dirty="0"/>
              <a:t>Challenge to reach underrepresented groups</a:t>
            </a:r>
          </a:p>
          <a:p>
            <a:pPr lvl="0">
              <a:lnSpc>
                <a:spcPct val="160000"/>
              </a:lnSpc>
            </a:pPr>
            <a:r>
              <a:rPr lang="en-US" sz="2400" dirty="0"/>
              <a:t>Lack of awareness/understanding of career opportunities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4343400"/>
            <a:ext cx="2624769" cy="174284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5200" y="4343400"/>
            <a:ext cx="2336800" cy="1752600"/>
          </a:xfrm>
          <a:prstGeom prst="rect">
            <a:avLst/>
          </a:prstGeom>
        </p:spPr>
      </p:pic>
      <p:pic>
        <p:nvPicPr>
          <p:cNvPr id="8" name="Picture 7" descr="Picture1.jpg"/>
          <p:cNvPicPr>
            <a:picLocks noChangeAspect="1"/>
          </p:cNvPicPr>
          <p:nvPr/>
        </p:nvPicPr>
        <p:blipFill rotWithShape="1">
          <a:blip r:embed="rId5" cstate="email">
            <a:extLst>
              <a:ext uri="{28A0092B-C50C-407E-A947-70E740481C1C}">
                <a14:useLocalDpi xmlns:a14="http://schemas.microsoft.com/office/drawing/2010/main"/>
              </a:ext>
            </a:extLst>
          </a:blip>
          <a:srcRect l="16844" r="15845" b="2667"/>
          <a:stretch/>
        </p:blipFill>
        <p:spPr>
          <a:xfrm>
            <a:off x="6378719" y="4355910"/>
            <a:ext cx="2460481" cy="1740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361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724400"/>
          </a:xfrm>
        </p:spPr>
        <p:txBody>
          <a:bodyPr>
            <a:normAutofit/>
          </a:bodyPr>
          <a:lstStyle/>
          <a:p>
            <a:pPr lvl="0">
              <a:spcBef>
                <a:spcPts val="1200"/>
              </a:spcBef>
              <a:spcAft>
                <a:spcPts val="1200"/>
              </a:spcAft>
            </a:pPr>
            <a:r>
              <a:rPr lang="en-US" sz="2400" dirty="0" smtClean="0"/>
              <a:t>Need to increase awareness of existing programs</a:t>
            </a:r>
          </a:p>
          <a:p>
            <a:pPr>
              <a:spcBef>
                <a:spcPts val="1200"/>
              </a:spcBef>
              <a:spcAft>
                <a:spcPts val="1200"/>
              </a:spcAft>
            </a:pPr>
            <a:r>
              <a:rPr lang="en-US" sz="2400" dirty="0" smtClean="0"/>
              <a:t>Need to coordinate </a:t>
            </a:r>
            <a:r>
              <a:rPr lang="en-US" sz="2400" dirty="0"/>
              <a:t>successful practices at all </a:t>
            </a:r>
            <a:r>
              <a:rPr lang="en-US" sz="2400" dirty="0" smtClean="0"/>
              <a:t>levels</a:t>
            </a:r>
          </a:p>
          <a:p>
            <a:pPr lvl="1">
              <a:spcBef>
                <a:spcPts val="1200"/>
              </a:spcBef>
              <a:spcAft>
                <a:spcPts val="1200"/>
              </a:spcAft>
            </a:pPr>
            <a:r>
              <a:rPr lang="en-US" sz="1800" dirty="0" smtClean="0"/>
              <a:t>Grades </a:t>
            </a:r>
            <a:r>
              <a:rPr lang="en-US" sz="1800" dirty="0"/>
              <a:t>6-12, Community Colleges, Technical Schools, University, Post Graduate, Professional </a:t>
            </a:r>
            <a:r>
              <a:rPr lang="en-US" sz="1800" dirty="0" smtClean="0"/>
              <a:t>Development</a:t>
            </a:r>
            <a:endParaRPr lang="en-US" dirty="0"/>
          </a:p>
          <a:p>
            <a:pPr>
              <a:spcBef>
                <a:spcPts val="1200"/>
              </a:spcBef>
              <a:spcAft>
                <a:spcPts val="1200"/>
              </a:spcAft>
            </a:pPr>
            <a:r>
              <a:rPr lang="en-US" sz="2400" dirty="0" smtClean="0"/>
              <a:t>Need to coordinate efforts and resources across </a:t>
            </a:r>
            <a:r>
              <a:rPr lang="en-US" sz="2400" dirty="0"/>
              <a:t>transportation, education, workforce, labor communities</a:t>
            </a:r>
          </a:p>
          <a:p>
            <a:pPr lvl="0">
              <a:spcBef>
                <a:spcPts val="1200"/>
              </a:spcBef>
              <a:spcAft>
                <a:spcPts val="1200"/>
              </a:spcAft>
            </a:pPr>
            <a:r>
              <a:rPr lang="en-US" sz="2400" b="1" dirty="0" smtClean="0"/>
              <a:t>Need for strategic approach to                  transportation workforce development</a:t>
            </a:r>
          </a:p>
        </p:txBody>
      </p:sp>
      <p:sp>
        <p:nvSpPr>
          <p:cNvPr id="5" name="Title 1"/>
          <p:cNvSpPr txBox="1">
            <a:spLocks/>
          </p:cNvSpPr>
          <p:nvPr/>
        </p:nvSpPr>
        <p:spPr>
          <a:xfrm>
            <a:off x="457200" y="401042"/>
            <a:ext cx="8534400" cy="12753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Background: Impetus for National Network</a:t>
            </a:r>
          </a:p>
        </p:txBody>
      </p:sp>
    </p:spTree>
    <p:extLst>
      <p:ext uri="{BB962C8B-B14F-4D97-AF65-F5344CB8AC3E}">
        <p14:creationId xmlns:p14="http://schemas.microsoft.com/office/powerpoint/2010/main" val="287683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a:bodyPr>
          <a:lstStyle/>
          <a:p>
            <a:pPr>
              <a:spcBef>
                <a:spcPts val="1200"/>
              </a:spcBef>
              <a:spcAft>
                <a:spcPts val="1200"/>
              </a:spcAft>
            </a:pPr>
            <a:r>
              <a:rPr lang="en-US" sz="2400" dirty="0" smtClean="0"/>
              <a:t>5 Regional Centers of Excellence with funding for            4 years</a:t>
            </a:r>
            <a:endParaRPr lang="en-US" sz="2400" dirty="0"/>
          </a:p>
          <a:p>
            <a:pPr>
              <a:spcBef>
                <a:spcPts val="1200"/>
              </a:spcBef>
              <a:spcAft>
                <a:spcPts val="1200"/>
              </a:spcAft>
            </a:pPr>
            <a:r>
              <a:rPr lang="en-US" sz="2400" dirty="0" smtClean="0"/>
              <a:t>Combination </a:t>
            </a:r>
            <a:r>
              <a:rPr lang="en-US" sz="2400" dirty="0"/>
              <a:t>of SAFETEA-LU and MAP-21 </a:t>
            </a:r>
            <a:r>
              <a:rPr lang="en-US" sz="2400" dirty="0" smtClean="0"/>
              <a:t>funding – matching REQUIRED in years 3 &amp; 4</a:t>
            </a:r>
            <a:endParaRPr lang="en-US" sz="2400" dirty="0"/>
          </a:p>
          <a:p>
            <a:pPr>
              <a:spcBef>
                <a:spcPts val="1200"/>
              </a:spcBef>
              <a:spcAft>
                <a:spcPts val="1200"/>
              </a:spcAft>
            </a:pPr>
            <a:r>
              <a:rPr lang="en-US" sz="2400" dirty="0" smtClean="0"/>
              <a:t>Administered </a:t>
            </a:r>
            <a:r>
              <a:rPr lang="en-US" sz="2400" dirty="0"/>
              <a:t>through FHWA Technology Partnership Program</a:t>
            </a:r>
          </a:p>
        </p:txBody>
      </p:sp>
      <p:sp>
        <p:nvSpPr>
          <p:cNvPr id="5" name="Title 1"/>
          <p:cNvSpPr txBox="1">
            <a:spLocks/>
          </p:cNvSpPr>
          <p:nvPr/>
        </p:nvSpPr>
        <p:spPr>
          <a:xfrm>
            <a:off x="457200" y="533400"/>
            <a:ext cx="84582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Background: Establishing a National Network</a:t>
            </a:r>
          </a:p>
        </p:txBody>
      </p:sp>
    </p:spTree>
    <p:extLst>
      <p:ext uri="{BB962C8B-B14F-4D97-AF65-F5344CB8AC3E}">
        <p14:creationId xmlns:p14="http://schemas.microsoft.com/office/powerpoint/2010/main" val="22682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2400"/>
            <a:ext cx="7620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National Network for the </a:t>
            </a:r>
            <a:br>
              <a:rPr lang="en-US" sz="3200" b="1" dirty="0" smtClean="0"/>
            </a:br>
            <a:r>
              <a:rPr lang="en-US" sz="3200" b="1" dirty="0" smtClean="0"/>
              <a:t>Transportation Workforce</a:t>
            </a:r>
            <a:endParaRPr lang="en-US" sz="3200" b="1" dirty="0"/>
          </a:p>
        </p:txBody>
      </p:sp>
      <p:grpSp>
        <p:nvGrpSpPr>
          <p:cNvPr id="10" name="Group 9"/>
          <p:cNvGrpSpPr>
            <a:grpSpLocks noChangeAspect="1"/>
          </p:cNvGrpSpPr>
          <p:nvPr/>
        </p:nvGrpSpPr>
        <p:grpSpPr>
          <a:xfrm>
            <a:off x="457200" y="1752600"/>
            <a:ext cx="6566280" cy="4170240"/>
            <a:chOff x="553503" y="1524001"/>
            <a:chExt cx="7078891" cy="4495798"/>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r="2667"/>
            <a:stretch/>
          </p:blipFill>
          <p:spPr bwMode="auto">
            <a:xfrm>
              <a:off x="553503" y="1524001"/>
              <a:ext cx="7078891" cy="4495798"/>
            </a:xfrm>
            <a:prstGeom prst="rect">
              <a:avLst/>
            </a:prstGeom>
            <a:noFill/>
            <a:ln>
              <a:noFill/>
            </a:ln>
            <a:effectLst/>
            <a:extLst>
              <a:ext uri="{53640926-AAD7-44d8-BBD7-CCE9431645EC}">
                <a14:shadowObscured xmlns:a14="http://schemas.microsoft.com/office/drawing/2010/main" xmlns=""/>
              </a:ext>
            </a:extLst>
          </p:spPr>
        </p:pic>
        <p:grpSp>
          <p:nvGrpSpPr>
            <p:cNvPr id="12" name="Group 11"/>
            <p:cNvGrpSpPr/>
            <p:nvPr/>
          </p:nvGrpSpPr>
          <p:grpSpPr>
            <a:xfrm>
              <a:off x="1152214" y="2297081"/>
              <a:ext cx="5812684" cy="2033900"/>
              <a:chOff x="0" y="106042"/>
              <a:chExt cx="2939979" cy="1028815"/>
            </a:xfrm>
          </p:grpSpPr>
          <p:sp>
            <p:nvSpPr>
              <p:cNvPr id="13" name="Oval 12"/>
              <p:cNvSpPr>
                <a:spLocks noChangeArrowheads="1"/>
              </p:cNvSpPr>
              <p:nvPr/>
            </p:nvSpPr>
            <p:spPr bwMode="auto">
              <a:xfrm>
                <a:off x="628334" y="106042"/>
                <a:ext cx="66040" cy="66040"/>
              </a:xfrm>
              <a:prstGeom prst="ellipse">
                <a:avLst/>
              </a:prstGeom>
              <a:solidFill>
                <a:srgbClr val="000000">
                  <a:alpha val="50000"/>
                </a:srgbClr>
              </a:solidFill>
              <a:ln w="12700" algn="in">
                <a:solidFill>
                  <a:srgbClr val="FFFFFF"/>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rot="0" vert="horz" wrap="square" lIns="36576" tIns="36576" rIns="36576" bIns="36576" anchor="t" anchorCtr="0" upright="1">
                <a:noAutofit/>
              </a:bodyPr>
              <a:lstStyle/>
              <a:p>
                <a:endParaRPr lang="en-US"/>
              </a:p>
            </p:txBody>
          </p:sp>
          <p:sp>
            <p:nvSpPr>
              <p:cNvPr id="14" name="Oval 13"/>
              <p:cNvSpPr>
                <a:spLocks noChangeArrowheads="1"/>
              </p:cNvSpPr>
              <p:nvPr/>
            </p:nvSpPr>
            <p:spPr bwMode="auto">
              <a:xfrm>
                <a:off x="0" y="1021278"/>
                <a:ext cx="66040" cy="66040"/>
              </a:xfrm>
              <a:prstGeom prst="ellipse">
                <a:avLst/>
              </a:prstGeom>
              <a:solidFill>
                <a:srgbClr val="000000">
                  <a:alpha val="50000"/>
                </a:srgbClr>
              </a:solidFill>
              <a:ln w="12700" algn="in">
                <a:solidFill>
                  <a:srgbClr val="FFFFFF"/>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rot="0" vert="horz" wrap="square" lIns="36576" tIns="36576" rIns="36576" bIns="36576" anchor="t" anchorCtr="0" upright="1">
                <a:noAutofit/>
              </a:bodyPr>
              <a:lstStyle/>
              <a:p>
                <a:endParaRPr lang="en-US"/>
              </a:p>
            </p:txBody>
          </p:sp>
          <p:sp>
            <p:nvSpPr>
              <p:cNvPr id="15" name="Oval 14"/>
              <p:cNvSpPr>
                <a:spLocks noChangeArrowheads="1"/>
              </p:cNvSpPr>
              <p:nvPr/>
            </p:nvSpPr>
            <p:spPr bwMode="auto">
              <a:xfrm>
                <a:off x="1935678" y="1068779"/>
                <a:ext cx="66150" cy="66078"/>
              </a:xfrm>
              <a:prstGeom prst="ellipse">
                <a:avLst/>
              </a:prstGeom>
              <a:solidFill>
                <a:srgbClr val="000000">
                  <a:alpha val="50000"/>
                </a:srgbClr>
              </a:solidFill>
              <a:ln w="12700" algn="in">
                <a:solidFill>
                  <a:srgbClr val="FFFFFF"/>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rot="0" vert="horz" wrap="square" lIns="36576" tIns="36576" rIns="36576" bIns="36576" anchor="t" anchorCtr="0" upright="1">
                <a:noAutofit/>
              </a:bodyPr>
              <a:lstStyle/>
              <a:p>
                <a:endParaRPr lang="en-US"/>
              </a:p>
            </p:txBody>
          </p:sp>
          <p:sp>
            <p:nvSpPr>
              <p:cNvPr id="16" name="Oval 15"/>
              <p:cNvSpPr>
                <a:spLocks noChangeArrowheads="1"/>
              </p:cNvSpPr>
              <p:nvPr/>
            </p:nvSpPr>
            <p:spPr bwMode="auto">
              <a:xfrm>
                <a:off x="2873829" y="130628"/>
                <a:ext cx="66150" cy="66126"/>
              </a:xfrm>
              <a:prstGeom prst="ellipse">
                <a:avLst/>
              </a:prstGeom>
              <a:solidFill>
                <a:srgbClr val="000000">
                  <a:alpha val="50000"/>
                </a:srgbClr>
              </a:solidFill>
              <a:ln w="12700" algn="in">
                <a:solidFill>
                  <a:srgbClr val="FFFFFF"/>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rot="0" vert="horz" wrap="square" lIns="36576" tIns="36576" rIns="36576" bIns="36576" anchor="t" anchorCtr="0" upright="1">
                <a:noAutofit/>
              </a:bodyPr>
              <a:lstStyle/>
              <a:p>
                <a:endParaRPr lang="en-US"/>
              </a:p>
            </p:txBody>
          </p:sp>
          <p:sp>
            <p:nvSpPr>
              <p:cNvPr id="17" name="Oval 16"/>
              <p:cNvSpPr>
                <a:spLocks noChangeArrowheads="1"/>
              </p:cNvSpPr>
              <p:nvPr/>
            </p:nvSpPr>
            <p:spPr bwMode="auto">
              <a:xfrm>
                <a:off x="1911928" y="397823"/>
                <a:ext cx="66040" cy="66040"/>
              </a:xfrm>
              <a:prstGeom prst="ellipse">
                <a:avLst/>
              </a:prstGeom>
              <a:solidFill>
                <a:srgbClr val="000000">
                  <a:alpha val="50000"/>
                </a:srgbClr>
              </a:solidFill>
              <a:ln w="12700" algn="in">
                <a:solidFill>
                  <a:srgbClr val="FFFFFF"/>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rot="0" vert="horz" wrap="square" lIns="36576" tIns="36576" rIns="36576" bIns="36576" anchor="t" anchorCtr="0" upright="1">
                <a:noAutofit/>
              </a:bodyPr>
              <a:lstStyle/>
              <a:p>
                <a:endParaRPr lang="en-US"/>
              </a:p>
            </p:txBody>
          </p:sp>
        </p:grpSp>
      </p:grpSp>
      <p:graphicFrame>
        <p:nvGraphicFramePr>
          <p:cNvPr id="18" name="Table 17"/>
          <p:cNvGraphicFramePr>
            <a:graphicFrameLocks noGrp="1"/>
          </p:cNvGraphicFramePr>
          <p:nvPr>
            <p:extLst>
              <p:ext uri="{D42A27DB-BD31-4B8C-83A1-F6EECF244321}">
                <p14:modId xmlns:p14="http://schemas.microsoft.com/office/powerpoint/2010/main" val="3111013749"/>
              </p:ext>
            </p:extLst>
          </p:nvPr>
        </p:nvGraphicFramePr>
        <p:xfrm>
          <a:off x="7239000" y="1750979"/>
          <a:ext cx="1524000" cy="4170240"/>
        </p:xfrm>
        <a:graphic>
          <a:graphicData uri="http://schemas.openxmlformats.org/drawingml/2006/table">
            <a:tbl>
              <a:tblPr firstRow="1" firstCol="1" bandRow="1"/>
              <a:tblGrid>
                <a:gridCol w="190500"/>
                <a:gridCol w="1333500"/>
              </a:tblGrid>
              <a:tr h="834048">
                <a:tc>
                  <a:txBody>
                    <a:bodyPr/>
                    <a:lstStyle/>
                    <a:p>
                      <a:pPr algn="r">
                        <a:lnSpc>
                          <a:spcPct val="115000"/>
                        </a:lnSpc>
                      </a:pPr>
                      <a:r>
                        <a:rPr lang="en-US" sz="1200" b="0" dirty="0">
                          <a:effectLst/>
                          <a:latin typeface="Gisha"/>
                        </a:rPr>
                        <a:t> </a:t>
                      </a:r>
                      <a:endParaRPr lang="en-US" sz="1200" b="0" dirty="0">
                        <a:effectLst/>
                        <a:latin typeface="Calibri"/>
                      </a:endParaRPr>
                    </a:p>
                  </a:txBody>
                  <a:tcPr marL="4572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90E"/>
                    </a:solidFill>
                  </a:tcPr>
                </a:tc>
                <a:tc>
                  <a:txBody>
                    <a:bodyPr/>
                    <a:lstStyle/>
                    <a:p>
                      <a:pPr algn="l">
                        <a:lnSpc>
                          <a:spcPct val="115000"/>
                        </a:lnSpc>
                      </a:pPr>
                      <a:r>
                        <a:rPr lang="en-US" sz="1200" b="0" dirty="0">
                          <a:effectLst/>
                          <a:latin typeface="Gisha"/>
                        </a:rPr>
                        <a:t>Midwest – </a:t>
                      </a:r>
                      <a:endParaRPr lang="en-US" sz="1200" b="0" dirty="0" smtClean="0">
                        <a:effectLst/>
                        <a:latin typeface="Gisha"/>
                      </a:endParaRPr>
                    </a:p>
                    <a:p>
                      <a:pPr algn="ctr">
                        <a:lnSpc>
                          <a:spcPct val="115000"/>
                        </a:lnSpc>
                      </a:pPr>
                      <a:r>
                        <a:rPr lang="en-US" sz="1200" b="0" dirty="0" smtClean="0">
                          <a:effectLst/>
                          <a:latin typeface="Gisha"/>
                        </a:rPr>
                        <a:t>University </a:t>
                      </a:r>
                      <a:r>
                        <a:rPr lang="en-US" sz="1200" b="0" dirty="0">
                          <a:effectLst/>
                          <a:latin typeface="Gisha"/>
                        </a:rPr>
                        <a:t>of Wisconsin</a:t>
                      </a:r>
                      <a:endParaRPr lang="en-US" sz="1200" b="0" dirty="0">
                        <a:effectLst/>
                        <a:latin typeface="Calibri"/>
                      </a:endParaRPr>
                    </a:p>
                  </a:txBody>
                  <a:tcPr marL="45720" marR="4572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4048">
                <a:tc>
                  <a:txBody>
                    <a:bodyPr/>
                    <a:lstStyle/>
                    <a:p>
                      <a:pPr algn="r">
                        <a:lnSpc>
                          <a:spcPct val="115000"/>
                        </a:lnSpc>
                      </a:pPr>
                      <a:r>
                        <a:rPr lang="en-US" sz="1200" b="0" dirty="0">
                          <a:effectLst/>
                          <a:latin typeface="Gisha"/>
                        </a:rPr>
                        <a:t> </a:t>
                      </a:r>
                      <a:endParaRPr lang="en-US" sz="1200" b="0" dirty="0">
                        <a:effectLst/>
                        <a:latin typeface="Calibri"/>
                      </a:endParaRPr>
                    </a:p>
                  </a:txBody>
                  <a:tcPr marL="4572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A001A"/>
                    </a:solidFill>
                  </a:tcPr>
                </a:tc>
                <a:tc>
                  <a:txBody>
                    <a:bodyPr/>
                    <a:lstStyle/>
                    <a:p>
                      <a:pPr algn="l">
                        <a:lnSpc>
                          <a:spcPct val="115000"/>
                        </a:lnSpc>
                      </a:pPr>
                      <a:r>
                        <a:rPr lang="en-US" sz="1200" b="0" kern="1200" dirty="0">
                          <a:solidFill>
                            <a:schemeClr val="tx1"/>
                          </a:solidFill>
                          <a:effectLst/>
                          <a:latin typeface="Gisha"/>
                          <a:ea typeface="+mn-ea"/>
                          <a:cs typeface="+mn-cs"/>
                        </a:rPr>
                        <a:t>Northeast</a:t>
                      </a:r>
                      <a:r>
                        <a:rPr lang="en-US" sz="1200" b="0" dirty="0">
                          <a:effectLst/>
                          <a:latin typeface="Gisha"/>
                        </a:rPr>
                        <a:t> – </a:t>
                      </a:r>
                      <a:endParaRPr lang="en-US" sz="1200" b="0" dirty="0" smtClean="0">
                        <a:effectLst/>
                        <a:latin typeface="Gisha"/>
                      </a:endParaRPr>
                    </a:p>
                    <a:p>
                      <a:pPr algn="ctr">
                        <a:lnSpc>
                          <a:spcPct val="115000"/>
                        </a:lnSpc>
                      </a:pPr>
                      <a:r>
                        <a:rPr lang="en-US" sz="1200" b="0" dirty="0" smtClean="0">
                          <a:effectLst/>
                          <a:latin typeface="Gisha"/>
                        </a:rPr>
                        <a:t>University </a:t>
                      </a:r>
                      <a:r>
                        <a:rPr lang="en-US" sz="1200" b="0" dirty="0">
                          <a:effectLst/>
                          <a:latin typeface="Gisha"/>
                        </a:rPr>
                        <a:t>of Vermont</a:t>
                      </a:r>
                      <a:endParaRPr lang="en-US" sz="1200" b="0" dirty="0">
                        <a:effectLst/>
                        <a:latin typeface="Calibri"/>
                      </a:endParaRPr>
                    </a:p>
                  </a:txBody>
                  <a:tcPr marL="45720" marR="4572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4048">
                <a:tc>
                  <a:txBody>
                    <a:bodyPr/>
                    <a:lstStyle/>
                    <a:p>
                      <a:pPr algn="r">
                        <a:lnSpc>
                          <a:spcPct val="115000"/>
                        </a:lnSpc>
                      </a:pPr>
                      <a:r>
                        <a:rPr lang="en-US" sz="1200" b="0" dirty="0">
                          <a:effectLst/>
                          <a:latin typeface="Gisha"/>
                        </a:rPr>
                        <a:t> </a:t>
                      </a:r>
                      <a:endParaRPr lang="en-US" sz="1200" b="0" dirty="0">
                        <a:effectLst/>
                        <a:latin typeface="Calibri"/>
                      </a:endParaRPr>
                    </a:p>
                  </a:txBody>
                  <a:tcPr marL="4572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50C8"/>
                    </a:solidFill>
                  </a:tcPr>
                </a:tc>
                <a:tc>
                  <a:txBody>
                    <a:bodyPr/>
                    <a:lstStyle/>
                    <a:p>
                      <a:pPr algn="l">
                        <a:lnSpc>
                          <a:spcPct val="115000"/>
                        </a:lnSpc>
                      </a:pPr>
                      <a:r>
                        <a:rPr lang="en-US" sz="1200" b="0" kern="1200" dirty="0">
                          <a:solidFill>
                            <a:schemeClr val="tx1"/>
                          </a:solidFill>
                          <a:effectLst/>
                          <a:latin typeface="Gisha"/>
                          <a:ea typeface="+mn-ea"/>
                          <a:cs typeface="+mn-cs"/>
                        </a:rPr>
                        <a:t>Southeast</a:t>
                      </a:r>
                      <a:r>
                        <a:rPr lang="en-US" sz="1200" b="0" dirty="0">
                          <a:effectLst/>
                          <a:latin typeface="Gisha"/>
                        </a:rPr>
                        <a:t> – </a:t>
                      </a:r>
                      <a:endParaRPr lang="en-US" sz="1200" b="0" dirty="0" smtClean="0">
                        <a:effectLst/>
                        <a:latin typeface="Gisha"/>
                      </a:endParaRPr>
                    </a:p>
                    <a:p>
                      <a:pPr algn="ctr">
                        <a:lnSpc>
                          <a:spcPct val="115000"/>
                        </a:lnSpc>
                      </a:pPr>
                      <a:r>
                        <a:rPr lang="en-US" sz="1200" b="0" dirty="0" smtClean="0">
                          <a:effectLst/>
                          <a:latin typeface="Gisha"/>
                        </a:rPr>
                        <a:t>University </a:t>
                      </a:r>
                      <a:r>
                        <a:rPr lang="en-US" sz="1200" b="0" dirty="0">
                          <a:effectLst/>
                          <a:latin typeface="Gisha"/>
                        </a:rPr>
                        <a:t>of Memphis</a:t>
                      </a:r>
                      <a:endParaRPr lang="en-US" sz="1200" b="0" dirty="0">
                        <a:effectLst/>
                        <a:latin typeface="Calibri"/>
                      </a:endParaRPr>
                    </a:p>
                  </a:txBody>
                  <a:tcPr marL="45720" marR="4572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4048">
                <a:tc>
                  <a:txBody>
                    <a:bodyPr/>
                    <a:lstStyle/>
                    <a:p>
                      <a:pPr algn="r">
                        <a:lnSpc>
                          <a:spcPct val="115000"/>
                        </a:lnSpc>
                      </a:pPr>
                      <a:r>
                        <a:rPr lang="en-US" sz="1200" b="0" dirty="0">
                          <a:effectLst/>
                          <a:latin typeface="Gisha"/>
                        </a:rPr>
                        <a:t> </a:t>
                      </a:r>
                      <a:endParaRPr lang="en-US" sz="1200" b="0" dirty="0">
                        <a:effectLst/>
                        <a:latin typeface="Calibri"/>
                      </a:endParaRPr>
                    </a:p>
                  </a:txBody>
                  <a:tcPr marL="4572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5B00"/>
                    </a:solidFill>
                  </a:tcPr>
                </a:tc>
                <a:tc>
                  <a:txBody>
                    <a:bodyPr/>
                    <a:lstStyle/>
                    <a:p>
                      <a:pPr algn="l">
                        <a:lnSpc>
                          <a:spcPct val="115000"/>
                        </a:lnSpc>
                      </a:pPr>
                      <a:r>
                        <a:rPr lang="en-US" sz="1200" b="0" kern="1200" dirty="0">
                          <a:solidFill>
                            <a:schemeClr val="tx1"/>
                          </a:solidFill>
                          <a:effectLst/>
                          <a:latin typeface="Gisha"/>
                          <a:ea typeface="+mn-ea"/>
                          <a:cs typeface="+mn-cs"/>
                        </a:rPr>
                        <a:t>Southwest</a:t>
                      </a:r>
                      <a:r>
                        <a:rPr lang="en-US" sz="1200" b="0" dirty="0">
                          <a:effectLst/>
                          <a:latin typeface="Gisha"/>
                        </a:rPr>
                        <a:t> – </a:t>
                      </a:r>
                      <a:endParaRPr lang="en-US" sz="1200" b="0" dirty="0" smtClean="0">
                        <a:effectLst/>
                        <a:latin typeface="Gisha"/>
                      </a:endParaRPr>
                    </a:p>
                    <a:p>
                      <a:pPr algn="ctr">
                        <a:lnSpc>
                          <a:spcPct val="115000"/>
                        </a:lnSpc>
                      </a:pPr>
                      <a:r>
                        <a:rPr lang="en-US" sz="1200" b="0" dirty="0" smtClean="0">
                          <a:effectLst/>
                          <a:latin typeface="Gisha"/>
                        </a:rPr>
                        <a:t>California </a:t>
                      </a:r>
                      <a:r>
                        <a:rPr lang="en-US" sz="1200" b="0" dirty="0">
                          <a:effectLst/>
                          <a:latin typeface="Gisha"/>
                        </a:rPr>
                        <a:t>State Univ., Long Beach</a:t>
                      </a:r>
                      <a:endParaRPr lang="en-US" sz="1200" b="0" dirty="0">
                        <a:effectLst/>
                        <a:latin typeface="Calibri"/>
                      </a:endParaRPr>
                    </a:p>
                  </a:txBody>
                  <a:tcPr marL="45720" marR="4572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4048">
                <a:tc>
                  <a:txBody>
                    <a:bodyPr/>
                    <a:lstStyle/>
                    <a:p>
                      <a:pPr algn="r">
                        <a:lnSpc>
                          <a:spcPct val="115000"/>
                        </a:lnSpc>
                      </a:pPr>
                      <a:r>
                        <a:rPr lang="en-US" sz="1200" b="0" dirty="0">
                          <a:effectLst/>
                          <a:latin typeface="Gisha"/>
                        </a:rPr>
                        <a:t> </a:t>
                      </a:r>
                      <a:endParaRPr lang="en-US" sz="1200" b="0" dirty="0">
                        <a:effectLst/>
                        <a:latin typeface="Calibri"/>
                      </a:endParaRPr>
                    </a:p>
                  </a:txBody>
                  <a:tcPr marL="45720" marR="4572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D9441"/>
                    </a:solidFill>
                  </a:tcPr>
                </a:tc>
                <a:tc>
                  <a:txBody>
                    <a:bodyPr/>
                    <a:lstStyle/>
                    <a:p>
                      <a:pPr algn="l">
                        <a:lnSpc>
                          <a:spcPct val="115000"/>
                        </a:lnSpc>
                      </a:pPr>
                      <a:r>
                        <a:rPr lang="en-US" sz="1200" b="0" kern="1200" dirty="0">
                          <a:solidFill>
                            <a:schemeClr val="tx1"/>
                          </a:solidFill>
                          <a:effectLst/>
                          <a:latin typeface="Gisha"/>
                          <a:ea typeface="+mn-ea"/>
                          <a:cs typeface="+mn-cs"/>
                        </a:rPr>
                        <a:t>West</a:t>
                      </a:r>
                      <a:r>
                        <a:rPr lang="en-US" sz="1200" b="0" dirty="0">
                          <a:effectLst/>
                          <a:latin typeface="Gisha"/>
                        </a:rPr>
                        <a:t> – </a:t>
                      </a:r>
                      <a:endParaRPr lang="en-US" sz="1200" b="0" dirty="0" smtClean="0">
                        <a:effectLst/>
                        <a:latin typeface="Gisha"/>
                      </a:endParaRPr>
                    </a:p>
                    <a:p>
                      <a:pPr algn="ctr">
                        <a:lnSpc>
                          <a:spcPct val="115000"/>
                        </a:lnSpc>
                      </a:pPr>
                      <a:r>
                        <a:rPr lang="en-US" sz="1200" b="0" dirty="0" smtClean="0">
                          <a:effectLst/>
                          <a:latin typeface="Gisha"/>
                        </a:rPr>
                        <a:t>Montana </a:t>
                      </a:r>
                      <a:r>
                        <a:rPr lang="en-US" sz="1200" b="0" dirty="0">
                          <a:effectLst/>
                          <a:latin typeface="Gisha"/>
                        </a:rPr>
                        <a:t>State University</a:t>
                      </a:r>
                      <a:endParaRPr lang="en-US" sz="1200" b="0" dirty="0">
                        <a:effectLst/>
                        <a:latin typeface="Calibri"/>
                      </a:endParaRPr>
                    </a:p>
                  </a:txBody>
                  <a:tcPr marL="45720" marR="4572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4805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4299"/>
            <a:ext cx="7162800" cy="1400701"/>
          </a:xfrm>
        </p:spPr>
        <p:txBody>
          <a:bodyPr>
            <a:normAutofit fontScale="90000"/>
          </a:bodyPr>
          <a:lstStyle/>
          <a:p>
            <a:r>
              <a:rPr lang="en-US" dirty="0" smtClean="0"/>
              <a:t>National Network for the Transportation Workforce</a:t>
            </a:r>
            <a:endParaRPr lang="en-US" dirty="0"/>
          </a:p>
        </p:txBody>
      </p:sp>
      <p:sp>
        <p:nvSpPr>
          <p:cNvPr id="3" name="Content Placeholder 2"/>
          <p:cNvSpPr>
            <a:spLocks noGrp="1"/>
          </p:cNvSpPr>
          <p:nvPr>
            <p:ph idx="1"/>
          </p:nvPr>
        </p:nvSpPr>
        <p:spPr>
          <a:xfrm>
            <a:off x="457200" y="2179637"/>
            <a:ext cx="8229600" cy="3992563"/>
          </a:xfrm>
        </p:spPr>
        <p:txBody>
          <a:bodyPr/>
          <a:lstStyle/>
          <a:p>
            <a:r>
              <a:rPr lang="en-US" sz="2400" dirty="0" smtClean="0"/>
              <a:t>Common approach for all region centers</a:t>
            </a:r>
          </a:p>
          <a:p>
            <a:pPr marL="0" indent="0">
              <a:buNone/>
            </a:pPr>
            <a:endParaRPr lang="en-US" sz="2400" dirty="0" smtClean="0"/>
          </a:p>
          <a:p>
            <a:r>
              <a:rPr lang="en-US" sz="2400" dirty="0" smtClean="0"/>
              <a:t>Unique areas of national focus</a:t>
            </a:r>
          </a:p>
          <a:p>
            <a:pPr marL="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4495800"/>
            <a:ext cx="8534400" cy="1630956"/>
          </a:xfrm>
          <a:prstGeom prst="rect">
            <a:avLst/>
          </a:prstGeom>
        </p:spPr>
      </p:pic>
    </p:spTree>
    <p:extLst>
      <p:ext uri="{BB962C8B-B14F-4D97-AF65-F5344CB8AC3E}">
        <p14:creationId xmlns:p14="http://schemas.microsoft.com/office/powerpoint/2010/main" val="349385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499"/>
            <a:ext cx="7924800" cy="1400701"/>
          </a:xfrm>
        </p:spPr>
        <p:txBody>
          <a:bodyPr>
            <a:normAutofit/>
          </a:bodyPr>
          <a:lstStyle/>
          <a:p>
            <a:pPr algn="ctr"/>
            <a:r>
              <a:rPr lang="en-US" sz="3200" b="1" dirty="0" smtClean="0"/>
              <a:t>Common Tasks for All Regional Centers</a:t>
            </a:r>
            <a:endParaRPr lang="en-US" sz="3200" b="1" dirty="0"/>
          </a:p>
        </p:txBody>
      </p:sp>
      <p:sp>
        <p:nvSpPr>
          <p:cNvPr id="3" name="Content Placeholder 2"/>
          <p:cNvSpPr>
            <a:spLocks noGrp="1"/>
          </p:cNvSpPr>
          <p:nvPr>
            <p:ph idx="1"/>
          </p:nvPr>
        </p:nvSpPr>
        <p:spPr>
          <a:xfrm>
            <a:off x="457200" y="1600200"/>
            <a:ext cx="7315200" cy="5105400"/>
          </a:xfrm>
        </p:spPr>
        <p:txBody>
          <a:bodyPr>
            <a:normAutofit/>
          </a:bodyPr>
          <a:lstStyle/>
          <a:p>
            <a:pPr lvl="0">
              <a:spcBef>
                <a:spcPts val="1200"/>
              </a:spcBef>
              <a:spcAft>
                <a:spcPts val="1200"/>
              </a:spcAft>
            </a:pPr>
            <a:r>
              <a:rPr lang="en-US" sz="2400" dirty="0"/>
              <a:t>Identify stakeholders</a:t>
            </a:r>
          </a:p>
          <a:p>
            <a:pPr lvl="0">
              <a:spcBef>
                <a:spcPts val="1200"/>
              </a:spcBef>
              <a:spcAft>
                <a:spcPts val="1200"/>
              </a:spcAft>
            </a:pPr>
            <a:r>
              <a:rPr lang="en-US" sz="2400" dirty="0"/>
              <a:t>Identify existing training and education programs</a:t>
            </a:r>
          </a:p>
          <a:p>
            <a:pPr lvl="0">
              <a:spcBef>
                <a:spcPts val="1200"/>
              </a:spcBef>
              <a:spcAft>
                <a:spcPts val="1200"/>
              </a:spcAft>
            </a:pPr>
            <a:r>
              <a:rPr lang="en-US" sz="2400" dirty="0"/>
              <a:t>Identify best practices</a:t>
            </a:r>
          </a:p>
          <a:p>
            <a:pPr lvl="0">
              <a:spcBef>
                <a:spcPts val="1200"/>
              </a:spcBef>
              <a:spcAft>
                <a:spcPts val="1200"/>
              </a:spcAft>
            </a:pPr>
            <a:r>
              <a:rPr lang="en-US" sz="2400" dirty="0"/>
              <a:t>Develop job needs and priorities profile</a:t>
            </a:r>
          </a:p>
          <a:p>
            <a:pPr lvl="0">
              <a:spcBef>
                <a:spcPts val="1200"/>
              </a:spcBef>
              <a:spcAft>
                <a:spcPts val="1200"/>
              </a:spcAft>
            </a:pPr>
            <a:r>
              <a:rPr lang="en-US" sz="2400" dirty="0"/>
              <a:t>Identify training and workforce needs</a:t>
            </a:r>
          </a:p>
          <a:p>
            <a:pPr lvl="0">
              <a:spcBef>
                <a:spcPts val="1200"/>
              </a:spcBef>
              <a:spcAft>
                <a:spcPts val="1200"/>
              </a:spcAft>
            </a:pPr>
            <a:r>
              <a:rPr lang="en-US" sz="2400" dirty="0"/>
              <a:t>Serve as a resource (‘one stop shop’) for transportation workforce </a:t>
            </a:r>
          </a:p>
          <a:p>
            <a:pPr lvl="0"/>
            <a:endParaRPr lang="en-US" dirty="0" smtClean="0"/>
          </a:p>
          <a:p>
            <a:pPr marL="118872" lvl="0" indent="0">
              <a:buNone/>
            </a:pPr>
            <a:endParaRPr lang="en-US" i="1" dirty="0"/>
          </a:p>
        </p:txBody>
      </p:sp>
    </p:spTree>
    <p:extLst>
      <p:ext uri="{BB962C8B-B14F-4D97-AF65-F5344CB8AC3E}">
        <p14:creationId xmlns:p14="http://schemas.microsoft.com/office/powerpoint/2010/main" val="177490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3886200"/>
          </a:xfrm>
        </p:spPr>
        <p:txBody>
          <a:bodyPr>
            <a:normAutofit fontScale="92500" lnSpcReduction="20000"/>
          </a:bodyPr>
          <a:lstStyle/>
          <a:p>
            <a:r>
              <a:rPr lang="en-US" sz="2400" dirty="0" smtClean="0"/>
              <a:t>Serving 12 southeastern states and Puerto Rico</a:t>
            </a:r>
          </a:p>
          <a:p>
            <a:endParaRPr lang="en-US" sz="1050" dirty="0" smtClean="0"/>
          </a:p>
          <a:p>
            <a:r>
              <a:rPr lang="en-US" sz="2400" dirty="0" smtClean="0"/>
              <a:t>Areas of national focus:</a:t>
            </a:r>
          </a:p>
          <a:p>
            <a:pPr lvl="1"/>
            <a:r>
              <a:rPr lang="en-US" sz="2400" dirty="0" smtClean="0"/>
              <a:t>Women in transportation</a:t>
            </a:r>
          </a:p>
          <a:p>
            <a:pPr lvl="2"/>
            <a:r>
              <a:rPr lang="en-US" sz="2000" dirty="0" smtClean="0"/>
              <a:t>SFTP</a:t>
            </a:r>
          </a:p>
          <a:p>
            <a:pPr lvl="1"/>
            <a:r>
              <a:rPr lang="en-US" sz="2400" dirty="0" smtClean="0"/>
              <a:t>Freight (trucking, rail, logistics)</a:t>
            </a:r>
          </a:p>
          <a:p>
            <a:pPr lvl="2"/>
            <a:r>
              <a:rPr lang="en-US" sz="2000" dirty="0" smtClean="0"/>
              <a:t>IFTI</a:t>
            </a:r>
          </a:p>
          <a:p>
            <a:pPr lvl="1"/>
            <a:r>
              <a:rPr lang="en-US" sz="2400" dirty="0" smtClean="0"/>
              <a:t>Military/veteran transition </a:t>
            </a:r>
            <a:endParaRPr lang="en-US" sz="2400" dirty="0"/>
          </a:p>
          <a:p>
            <a:pPr marL="457200" lvl="1" indent="0">
              <a:buNone/>
            </a:pPr>
            <a:r>
              <a:rPr lang="en-US" sz="2400" dirty="0" smtClean="0"/>
              <a:t>	to workforce</a:t>
            </a:r>
          </a:p>
          <a:p>
            <a:pPr lvl="2"/>
            <a:r>
              <a:rPr lang="en-US" sz="2000" dirty="0" smtClean="0"/>
              <a:t>U of M Veterans Resource Center	</a:t>
            </a:r>
          </a:p>
          <a:p>
            <a:pPr marL="457200" lvl="1" indent="0">
              <a:buNone/>
            </a:pPr>
            <a:endParaRPr lang="en-US" sz="2400" dirty="0" smtClean="0"/>
          </a:p>
          <a:p>
            <a:pPr marL="457200" lvl="1" indent="0">
              <a:buNone/>
            </a:pPr>
            <a:r>
              <a:rPr lang="en-US" sz="2400" dirty="0"/>
              <a:t>	</a:t>
            </a:r>
            <a:endParaRPr lang="en-US" sz="2400" dirty="0" smtClean="0"/>
          </a:p>
          <a:p>
            <a:pPr marL="0" indent="0">
              <a:buNone/>
            </a:pPr>
            <a:endParaRPr lang="en-US" sz="1050" dirty="0" smtClean="0"/>
          </a:p>
        </p:txBody>
      </p:sp>
      <p:sp>
        <p:nvSpPr>
          <p:cNvPr id="2" name="Title 1"/>
          <p:cNvSpPr>
            <a:spLocks noGrp="1"/>
          </p:cNvSpPr>
          <p:nvPr>
            <p:ph type="title"/>
          </p:nvPr>
        </p:nvSpPr>
        <p:spPr/>
        <p:txBody>
          <a:bodyPr/>
          <a:lstStyle/>
          <a:p>
            <a:r>
              <a:rPr lang="en-US" b="1" dirty="0" smtClean="0"/>
              <a:t>Southeast Regional Center</a:t>
            </a:r>
            <a:endParaRPr lang="en-US" b="1" dirty="0"/>
          </a:p>
        </p:txBody>
      </p:sp>
      <p:sp>
        <p:nvSpPr>
          <p:cNvPr id="16" name="TextBox 15"/>
          <p:cNvSpPr txBox="1"/>
          <p:nvPr/>
        </p:nvSpPr>
        <p:spPr>
          <a:xfrm>
            <a:off x="7391400" y="4648200"/>
            <a:ext cx="1707049" cy="1457206"/>
          </a:xfrm>
          <a:prstGeom prst="rect">
            <a:avLst/>
          </a:prstGeom>
          <a:solidFill>
            <a:schemeClr val="bg1"/>
          </a:solidFill>
        </p:spPr>
        <p:txBody>
          <a:bodyPr wrap="square" rtlCol="0">
            <a:spAutoFit/>
          </a:bodyPr>
          <a:lstStyle/>
          <a:p>
            <a:endParaRPr lang="en-US" dirty="0"/>
          </a:p>
        </p:txBody>
      </p:sp>
      <p:pic>
        <p:nvPicPr>
          <p:cNvPr id="10" name="Picture 9" descr="VRC.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3200400"/>
            <a:ext cx="3341837" cy="2514600"/>
          </a:xfrm>
          <a:prstGeom prst="rect">
            <a:avLst/>
          </a:prstGeom>
        </p:spPr>
      </p:pic>
    </p:spTree>
    <p:extLst>
      <p:ext uri="{BB962C8B-B14F-4D97-AF65-F5344CB8AC3E}">
        <p14:creationId xmlns:p14="http://schemas.microsoft.com/office/powerpoint/2010/main" val="158973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sha">
      <a:majorFont>
        <a:latin typeface="Gisha"/>
        <a:ea typeface=""/>
        <a:cs typeface=""/>
      </a:majorFont>
      <a:minorFont>
        <a:latin typeface="Gish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1288</TotalTime>
  <Words>1077</Words>
  <Application>Microsoft Office PowerPoint</Application>
  <PresentationFormat>On-screen Show (4:3)</PresentationFormat>
  <Paragraphs>183</Paragraphs>
  <Slides>23</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Gisha</vt:lpstr>
      <vt:lpstr>Office Theme</vt:lpstr>
      <vt:lpstr>Document</vt:lpstr>
      <vt:lpstr>Southeast Transportation Workforce Center</vt:lpstr>
      <vt:lpstr>Agenda</vt:lpstr>
      <vt:lpstr>Background: Workforce Challenges</vt:lpstr>
      <vt:lpstr>PowerPoint Presentation</vt:lpstr>
      <vt:lpstr>PowerPoint Presentation</vt:lpstr>
      <vt:lpstr>PowerPoint Presentation</vt:lpstr>
      <vt:lpstr>National Network for the Transportation Workforce</vt:lpstr>
      <vt:lpstr>Common Tasks for All Regional Centers</vt:lpstr>
      <vt:lpstr>Southeast Regional Center</vt:lpstr>
      <vt:lpstr>SETWC</vt:lpstr>
      <vt:lpstr>SETWC</vt:lpstr>
      <vt:lpstr>SETWC – First Year</vt:lpstr>
      <vt:lpstr>Web Resource</vt:lpstr>
      <vt:lpstr>SETWC – Stakeholder Meetings</vt:lpstr>
      <vt:lpstr>Focus Area Initiatives</vt:lpstr>
      <vt:lpstr>Compendium of Programs</vt:lpstr>
      <vt:lpstr>Draft Job Needs and Priorities Report</vt:lpstr>
      <vt:lpstr>Draft Job Needs and Priorities Report</vt:lpstr>
      <vt:lpstr>SE Priority Occupations</vt:lpstr>
      <vt:lpstr>SE Priority Occupations</vt:lpstr>
      <vt:lpstr>SE Priority Occupations</vt:lpstr>
      <vt:lpstr>What’s Next? Get involved!</vt:lpstr>
      <vt:lpstr>More Information?</vt:lpstr>
    </vt:vector>
  </TitlesOfParts>
  <Company>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Surface Transportation Workforce Centers Request for Applications</dc:title>
  <dc:creator>Bayliff, Sarah CTR (FHWA)</dc:creator>
  <cp:lastModifiedBy>Meredith Boyd Powers (mlboyd)</cp:lastModifiedBy>
  <cp:revision>163</cp:revision>
  <cp:lastPrinted>2015-10-21T18:55:30Z</cp:lastPrinted>
  <dcterms:created xsi:type="dcterms:W3CDTF">2014-06-09T17:45:21Z</dcterms:created>
  <dcterms:modified xsi:type="dcterms:W3CDTF">2016-01-11T18:46:52Z</dcterms:modified>
</cp:coreProperties>
</file>