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59" r:id="rId5"/>
    <p:sldId id="261" r:id="rId6"/>
    <p:sldId id="265" r:id="rId7"/>
    <p:sldId id="262" r:id="rId8"/>
    <p:sldId id="260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644"/>
    <a:srgbClr val="FFFFFF"/>
    <a:srgbClr val="032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18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D340E9-09BC-494E-BC21-64AF1FCC8CD5}" type="datetimeFigureOut">
              <a:rPr lang="en-US"/>
              <a:pPr>
                <a:defRPr/>
              </a:pPr>
              <a:t>6/10/2013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FC7A25-4AE8-4679-82FC-4D8396FA71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18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E5D7DF-8C74-400D-A842-4B3E0BDBE99D}" type="datetimeFigureOut">
              <a:rPr lang="en-US"/>
              <a:pPr>
                <a:defRPr/>
              </a:pPr>
              <a:t>6/10/2013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FD225B3-FA6F-4B2D-A2FC-878F19F26A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13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-533400" y="-2743200"/>
            <a:ext cx="9067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57800" y="-2514600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192963" y="-8953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2100" y="238125"/>
            <a:ext cx="165100" cy="163513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305800" y="1371600"/>
            <a:ext cx="46038" cy="46038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-4419600" y="60960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-4419600" y="58674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214938" y="6153150"/>
            <a:ext cx="119062" cy="119063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6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67450"/>
            <a:ext cx="3751263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30175" y="1371600"/>
            <a:ext cx="8861425" cy="1524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3600">
                <a:solidFill>
                  <a:srgbClr val="FFC000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28016" y="2895600"/>
            <a:ext cx="8860536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152400" y="4114800"/>
            <a:ext cx="8839200" cy="1524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7772400" y="6477000"/>
            <a:ext cx="1219200" cy="2762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724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7620000" cy="4267199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620000" cy="5032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5F060279-BD1E-4AC9-AD42-4D0C91CC90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223926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543800" cy="5032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7543800" cy="419099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E3E9B379-AFE7-438D-A66C-FCDD455E2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2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00125"/>
            <a:ext cx="76962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 cap="all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3"/>
            <a:ext cx="769924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E4BD2D56-7AA0-42F1-AA1C-796D55886A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123216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1"/>
            <a:ext cx="3810000" cy="42672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 pitchFamily="34" charset="0"/>
              </a:defRPr>
            </a:lvl1pPr>
            <a:lvl2pPr>
              <a:defRPr sz="20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3733800" cy="41910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 pitchFamily="34" charset="0"/>
              </a:defRPr>
            </a:lvl1pPr>
            <a:lvl2pPr>
              <a:defRPr sz="20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696200" cy="5032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A1791D72-EFB7-4B43-94C3-A378894635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89611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5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811588" cy="5984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2" y="2174875"/>
            <a:ext cx="3811588" cy="36925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entury Gothic" pitchFamily="34" charset="0"/>
              </a:defRPr>
            </a:lvl1pPr>
            <a:lvl2pPr>
              <a:defRPr sz="1600">
                <a:latin typeface="Century Gothic" pitchFamily="34" charset="0"/>
              </a:defRPr>
            </a:lvl2pPr>
            <a:lvl3pPr>
              <a:defRPr sz="1600">
                <a:latin typeface="Century Gothic" pitchFamily="34" charset="0"/>
              </a:defRPr>
            </a:lvl3pPr>
            <a:lvl4pPr>
              <a:defRPr sz="1600">
                <a:latin typeface="Century Gothic" pitchFamily="34" charset="0"/>
              </a:defRPr>
            </a:lvl4pPr>
            <a:lvl5pPr>
              <a:defRPr sz="1600">
                <a:latin typeface="Century Gothic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24001"/>
            <a:ext cx="3809999" cy="609599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8825" y="2174875"/>
            <a:ext cx="3813175" cy="36925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entury Gothic" pitchFamily="34" charset="0"/>
              </a:defRPr>
            </a:lvl1pPr>
            <a:lvl2pPr>
              <a:defRPr sz="1600">
                <a:latin typeface="Century Gothic" pitchFamily="34" charset="0"/>
              </a:defRPr>
            </a:lvl2pPr>
            <a:lvl3pPr>
              <a:defRPr sz="1600">
                <a:latin typeface="Century Gothic" pitchFamily="34" charset="0"/>
              </a:defRPr>
            </a:lvl3pPr>
            <a:lvl4pPr>
              <a:defRPr sz="1600">
                <a:latin typeface="Century Gothic" pitchFamily="34" charset="0"/>
              </a:defRPr>
            </a:lvl4pPr>
            <a:lvl5pPr>
              <a:defRPr sz="1600">
                <a:latin typeface="Century Gothic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696200" cy="5032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D6101725-40EF-4E66-BD30-C77683EB8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279567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543800" cy="5032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9B6DAEB7-FDA8-40C3-ADA6-5F7909F3B6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131613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35FF83EB-3233-4B66-943A-FD22E4A8D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10790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2779713" cy="5334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1800" b="1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914401"/>
            <a:ext cx="4800600" cy="480059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524001"/>
            <a:ext cx="2855913" cy="426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BBCFC6F0-06BE-4FAA-A81C-FD3F503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319249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-1524000" y="-3048000"/>
            <a:ext cx="9829800" cy="373380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924175"/>
            <a:ext cx="4572000" cy="3228975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192963" y="-1733550"/>
            <a:ext cx="9571037" cy="2876550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04800" y="304800"/>
            <a:ext cx="109538" cy="109538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-7315200" y="6324600"/>
            <a:ext cx="13258800" cy="373380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-7315200" y="6096000"/>
            <a:ext cx="11307763" cy="373380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422525" y="6419850"/>
            <a:ext cx="92075" cy="90488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33400" y="762000"/>
            <a:ext cx="8001000" cy="52578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477000"/>
            <a:ext cx="2286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914400"/>
            <a:ext cx="6324600" cy="3810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5367338"/>
            <a:ext cx="5486400" cy="500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pg. </a:t>
            </a:r>
            <a:fld id="{B8B0F625-FCF2-4955-8C17-7302FB7FE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914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01.16.03</a:t>
            </a:r>
          </a:p>
        </p:txBody>
      </p:sp>
    </p:spTree>
    <p:extLst>
      <p:ext uri="{BB962C8B-B14F-4D97-AF65-F5344CB8AC3E}">
        <p14:creationId xmlns:p14="http://schemas.microsoft.com/office/powerpoint/2010/main" val="120944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3201B"/>
            </a:gs>
            <a:gs pos="50000">
              <a:srgbClr val="095644"/>
            </a:gs>
            <a:gs pos="100000">
              <a:srgbClr val="09564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untain-plains.org/resources/progress/" TargetMode="External"/><Relationship Id="rId2" Type="http://schemas.openxmlformats.org/officeDocument/2006/relationships/hyperlink" Target="http://reporting.mountain-plains.org/?code=453urtERj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ody.bohn@nds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ita.dot.gov/utc/sites/rita.dot.gov.utc/files/about_utc/pdf/grant_deliverables_october_201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ing.mountain-plains.org/?code=wrE64Jkrwe" TargetMode="External"/><Relationship Id="rId2" Type="http://schemas.openxmlformats.org/officeDocument/2006/relationships/hyperlink" Target="http://reporting.mountain-plains.org/?code=354yeEXjk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porting.mountain-plains.org/?code=453urtERj7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reporting.mountain-plains.org/?code=354yeEXjk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reporting.mountain-plains.org/?code=wrE64Jkrw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Placeholder 1"/>
          <p:cNvSpPr>
            <a:spLocks noGrp="1"/>
          </p:cNvSpPr>
          <p:nvPr>
            <p:ph type="body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UTC Best Practices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5"/>
          </p:nvPr>
        </p:nvSpPr>
        <p:spPr bwMode="auto">
          <a:xfrm>
            <a:off x="128588" y="2895600"/>
            <a:ext cx="8859837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Reporting Requirements	</a:t>
            </a: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Mountain Plains Consortium</a:t>
            </a:r>
          </a:p>
          <a:p>
            <a:pPr eaLnBrk="1" hangingPunct="1"/>
            <a:r>
              <a:rPr lang="en-US" dirty="0" smtClean="0"/>
              <a:t>North Dakota State University </a:t>
            </a:r>
          </a:p>
          <a:p>
            <a:pPr eaLnBrk="1" hangingPunct="1"/>
            <a:r>
              <a:rPr lang="en-US" dirty="0" smtClean="0"/>
              <a:t>Region 8 </a:t>
            </a:r>
          </a:p>
          <a:p>
            <a:pPr eaLnBrk="1" hangingPunct="1"/>
            <a:r>
              <a:rPr lang="en-US" dirty="0" smtClean="0"/>
              <a:t>University Transportation Center</a:t>
            </a:r>
          </a:p>
        </p:txBody>
      </p:sp>
      <p:sp>
        <p:nvSpPr>
          <p:cNvPr id="11269" name="Text Placeholder 4"/>
          <p:cNvSpPr>
            <a:spLocks noGrp="1"/>
          </p:cNvSpPr>
          <p:nvPr>
            <p:ph type="body" sz="quarter" idx="17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June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Program Progress Performance Report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MPC director  access code allows  him/her to view all levels of entry consolidated by University.</a:t>
            </a:r>
          </a:p>
          <a:p>
            <a:pPr lvl="0"/>
            <a:r>
              <a:rPr lang="en-US" sz="2400" b="1" dirty="0" smtClean="0"/>
              <a:t>MPC </a:t>
            </a:r>
            <a:r>
              <a:rPr lang="en-US" sz="2400" b="1" dirty="0"/>
              <a:t>Director: </a:t>
            </a:r>
            <a:r>
              <a:rPr lang="en-US" u="sng" dirty="0">
                <a:hlinkClick r:id="rId2"/>
              </a:rPr>
              <a:t>http://reporting.mountain-plains.org/?code=453urtERj7</a:t>
            </a:r>
            <a:endParaRPr lang="en-US" dirty="0"/>
          </a:p>
          <a:p>
            <a:r>
              <a:rPr lang="en-US" sz="2400" dirty="0" smtClean="0"/>
              <a:t>Completion and submission of PPPR for current reporting period from MPC - 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www.mountain-plains.org/resources/progress/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19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Annual Performance </a:t>
            </a:r>
            <a:r>
              <a:rPr lang="en-US" b="1" dirty="0" smtClean="0"/>
              <a:t>Indicator </a:t>
            </a:r>
            <a:r>
              <a:rPr lang="en-US" b="1" dirty="0"/>
              <a:t>Report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1"/>
            <a:ext cx="7620000" cy="426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6745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543800" cy="503238"/>
          </a:xfrm>
        </p:spPr>
        <p:txBody>
          <a:bodyPr/>
          <a:lstStyle/>
          <a:p>
            <a:r>
              <a:rPr lang="en-US" sz="2000" dirty="0"/>
              <a:t>Grant Deliverables and Requirements for UTC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QUESTIONS???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Jody Bohn</a:t>
            </a:r>
          </a:p>
          <a:p>
            <a:pPr marL="0" indent="0" algn="ctr">
              <a:buNone/>
            </a:pPr>
            <a:r>
              <a:rPr lang="en-US" dirty="0" smtClean="0"/>
              <a:t>North Dakota State University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jody.bohn@ndsu.edu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701-231-7938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6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Mountain Plains Consortium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Consists of 8 Universities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smtClean="0"/>
              <a:t>Colorado State University </a:t>
            </a:r>
          </a:p>
          <a:p>
            <a:pPr marL="0" indent="0">
              <a:buNone/>
            </a:pPr>
            <a:r>
              <a:rPr lang="en-US" sz="2400" dirty="0"/>
              <a:t>	North Dakota State University</a:t>
            </a:r>
          </a:p>
          <a:p>
            <a:pPr marL="0" indent="0">
              <a:buNone/>
            </a:pPr>
            <a:r>
              <a:rPr lang="en-US" sz="2400" dirty="0" smtClean="0"/>
              <a:t>	South Dakota State University</a:t>
            </a:r>
          </a:p>
          <a:p>
            <a:pPr marL="0" indent="0">
              <a:buNone/>
            </a:pPr>
            <a:r>
              <a:rPr lang="en-US" sz="2400" dirty="0"/>
              <a:t>	University of Colorado Denver</a:t>
            </a:r>
          </a:p>
          <a:p>
            <a:pPr marL="0" indent="0">
              <a:buNone/>
            </a:pPr>
            <a:r>
              <a:rPr lang="en-US" sz="2400" dirty="0"/>
              <a:t>	University of Denver</a:t>
            </a:r>
          </a:p>
          <a:p>
            <a:pPr marL="0" indent="0">
              <a:buNone/>
            </a:pPr>
            <a:r>
              <a:rPr lang="en-US" sz="2400" dirty="0" smtClean="0"/>
              <a:t>	University of Utah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University of Wyoming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Utah </a:t>
            </a:r>
            <a:r>
              <a:rPr lang="en-US" sz="2400" dirty="0"/>
              <a:t>State University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0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Mountain Plains Consortium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543800" cy="4648199"/>
          </a:xfrm>
        </p:spPr>
        <p:txBody>
          <a:bodyPr/>
          <a:lstStyle/>
          <a:p>
            <a:r>
              <a:rPr lang="en-US" dirty="0" smtClean="0"/>
              <a:t>2011 -2012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234430"/>
              </p:ext>
            </p:extLst>
          </p:nvPr>
        </p:nvGraphicFramePr>
        <p:xfrm>
          <a:off x="685800" y="2057400"/>
          <a:ext cx="7696200" cy="3959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2133600"/>
                <a:gridCol w="22098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Universities</a:t>
                      </a:r>
                      <a:endParaRPr lang="en-US" dirty="0"/>
                    </a:p>
                  </a:txBody>
                  <a:tcPr>
                    <a:solidFill>
                      <a:srgbClr val="095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Projects</a:t>
                      </a:r>
                      <a:endParaRPr lang="en-US" dirty="0"/>
                    </a:p>
                  </a:txBody>
                  <a:tcPr>
                    <a:solidFill>
                      <a:srgbClr val="09564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PI’s</a:t>
                      </a:r>
                      <a:endParaRPr lang="en-US" dirty="0"/>
                    </a:p>
                  </a:txBody>
                  <a:tcPr>
                    <a:solidFill>
                      <a:srgbClr val="095644"/>
                    </a:solidFill>
                  </a:tcPr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Colorado State University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35943">
                <a:tc>
                  <a:txBody>
                    <a:bodyPr/>
                    <a:lstStyle/>
                    <a:p>
                      <a:r>
                        <a:rPr lang="en-US" dirty="0" smtClean="0"/>
                        <a:t>North Dakota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435943">
                <a:tc>
                  <a:txBody>
                    <a:bodyPr/>
                    <a:lstStyle/>
                    <a:p>
                      <a:r>
                        <a:rPr lang="en-US" dirty="0" smtClean="0"/>
                        <a:t>South Dakota State</a:t>
                      </a:r>
                      <a:r>
                        <a:rPr lang="en-US" baseline="0" dirty="0" smtClean="0"/>
                        <a:t> University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35943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 of Colorado Denver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Univ</a:t>
                      </a:r>
                      <a:r>
                        <a:rPr lang="en-US" baseline="0" dirty="0" smtClean="0"/>
                        <a:t>ersity of Denver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</a:t>
                      </a:r>
                      <a:r>
                        <a:rPr lang="en-US" baseline="0" dirty="0" smtClean="0"/>
                        <a:t> of Utah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University</a:t>
                      </a:r>
                      <a:r>
                        <a:rPr lang="en-US" baseline="0" dirty="0" smtClean="0"/>
                        <a:t> of Wyoming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Utah State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48114">
                <a:tc>
                  <a:txBody>
                    <a:bodyPr/>
                    <a:lstStyle/>
                    <a:p>
                      <a:r>
                        <a:rPr lang="en-US" dirty="0" smtClean="0"/>
                        <a:t>MPC</a:t>
                      </a:r>
                      <a:r>
                        <a:rPr lang="en-US" baseline="0" dirty="0" smtClean="0"/>
                        <a:t> Totals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67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www.rita.dot.gov/utc/sites/rita.dot.gov.utc/files/about_utc/pdf/grant_deliverables_october_2012.pdf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886" y="1905000"/>
            <a:ext cx="6941344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886" y="990600"/>
            <a:ext cx="48768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263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Grant Deliverables and Requirements for UTC Grants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467600" cy="447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332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 Biggest Reporting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Program </a:t>
            </a:r>
            <a:r>
              <a:rPr lang="en-US" b="1" dirty="0"/>
              <a:t>Progress Performance </a:t>
            </a:r>
            <a:r>
              <a:rPr lang="en-US" b="1" dirty="0" smtClean="0"/>
              <a:t>Report</a:t>
            </a:r>
          </a:p>
          <a:p>
            <a:endParaRPr lang="en-US" b="1" dirty="0" smtClean="0"/>
          </a:p>
          <a:p>
            <a:r>
              <a:rPr lang="en-US" b="1" dirty="0" smtClean="0"/>
              <a:t>Annual Performance Indicator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2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Program Progress Performance Report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EXHIBIT </a:t>
            </a:r>
            <a:r>
              <a:rPr lang="en-US" b="1" dirty="0" smtClean="0"/>
              <a:t>B:  Program </a:t>
            </a:r>
            <a:r>
              <a:rPr lang="en-US" b="1" dirty="0"/>
              <a:t>Progress Performance Report for University Transportation </a:t>
            </a:r>
            <a:r>
              <a:rPr lang="en-US" b="1" dirty="0" smtClean="0"/>
              <a:t>Centers</a:t>
            </a:r>
          </a:p>
          <a:p>
            <a:pPr lvl="0"/>
            <a:r>
              <a:rPr lang="en-US" dirty="0" smtClean="0"/>
              <a:t>PI</a:t>
            </a:r>
            <a:r>
              <a:rPr lang="en-US" dirty="0"/>
              <a:t>: </a:t>
            </a:r>
            <a:r>
              <a:rPr lang="en-US" u="sng" dirty="0">
                <a:hlinkClick r:id="rId2"/>
              </a:rPr>
              <a:t>http://reporting.mountain-plains.org/?code=354yeEXjk9</a:t>
            </a:r>
            <a:endParaRPr lang="en-US" dirty="0"/>
          </a:p>
          <a:p>
            <a:pPr lvl="0"/>
            <a:r>
              <a:rPr lang="en-US" dirty="0" smtClean="0"/>
              <a:t>Univ </a:t>
            </a:r>
            <a:r>
              <a:rPr lang="en-US" dirty="0"/>
              <a:t>Director: </a:t>
            </a:r>
            <a:r>
              <a:rPr lang="en-US" u="sng" dirty="0">
                <a:hlinkClick r:id="rId3"/>
              </a:rPr>
              <a:t>http://reporting.mountain-plains.org/?code=wrE64Jkrwe</a:t>
            </a:r>
            <a:endParaRPr lang="en-US" dirty="0"/>
          </a:p>
          <a:p>
            <a:pPr lvl="0"/>
            <a:r>
              <a:rPr lang="en-US" dirty="0"/>
              <a:t>MPC Director: </a:t>
            </a:r>
            <a:r>
              <a:rPr lang="en-US" u="sng" dirty="0">
                <a:hlinkClick r:id="rId4"/>
              </a:rPr>
              <a:t>http://reporting.mountain-plains.org/?code=453urtERj7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4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543800" cy="503238"/>
          </a:xfrm>
        </p:spPr>
        <p:txBody>
          <a:bodyPr/>
          <a:lstStyle/>
          <a:p>
            <a:r>
              <a:rPr lang="en-US" sz="2400" b="1" dirty="0"/>
              <a:t>Program Progress Performance Report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PI’s are given access codes to their Universities entry site.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PI</a:t>
            </a:r>
            <a:r>
              <a:rPr lang="en-US" dirty="0"/>
              <a:t>: </a:t>
            </a:r>
            <a:r>
              <a:rPr lang="en-US" u="sng" dirty="0">
                <a:hlinkClick r:id="rId2"/>
              </a:rPr>
              <a:t>http://reporting.mountain-plains.org/?</a:t>
            </a:r>
            <a:r>
              <a:rPr lang="en-US" u="sng" dirty="0" smtClean="0">
                <a:hlinkClick r:id="rId2"/>
              </a:rPr>
              <a:t>code=354yeEXjk9</a:t>
            </a:r>
            <a:endParaRPr lang="en-US" u="sng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1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Program Progress Performance Report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University Directors are given access codes  that allow viewing and editing of their university data.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Univ </a:t>
            </a:r>
            <a:r>
              <a:rPr lang="en-US" dirty="0"/>
              <a:t>Director: </a:t>
            </a:r>
            <a:r>
              <a:rPr lang="en-US" u="sng" dirty="0">
                <a:hlinkClick r:id="rId2"/>
              </a:rPr>
              <a:t>http://reporting.mountain-plains.org/?</a:t>
            </a:r>
            <a:r>
              <a:rPr lang="en-US" u="sng" dirty="0" smtClean="0">
                <a:hlinkClick r:id="rId2"/>
              </a:rPr>
              <a:t>code=wrE64Jkrwe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10804"/>
      </p:ext>
    </p:extLst>
  </p:cSld>
  <p:clrMapOvr>
    <a:masterClrMapping/>
  </p:clrMapOvr>
</p:sld>
</file>

<file path=ppt/theme/theme1.xml><?xml version="1.0" encoding="utf-8"?>
<a:theme xmlns:a="http://schemas.openxmlformats.org/drawingml/2006/main" name="CUTC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CUTC 2013</Template>
  <TotalTime>84</TotalTime>
  <Words>261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CUTC 2013</vt:lpstr>
      <vt:lpstr>PowerPoint Presentation</vt:lpstr>
      <vt:lpstr>Mountain Plains Consortium</vt:lpstr>
      <vt:lpstr>Mountain Plains Consortium</vt:lpstr>
      <vt:lpstr>PowerPoint Presentation</vt:lpstr>
      <vt:lpstr>Grant Deliverables and Requirements for UTC Grants</vt:lpstr>
      <vt:lpstr>Two  Biggest Reporting Challenges</vt:lpstr>
      <vt:lpstr>Program Progress Performance Report</vt:lpstr>
      <vt:lpstr>Program Progress Performance Report </vt:lpstr>
      <vt:lpstr>Program Progress Performance Report</vt:lpstr>
      <vt:lpstr>Program Progress Performance Report</vt:lpstr>
      <vt:lpstr>Annual Performance Indicator Report </vt:lpstr>
      <vt:lpstr>Grant Deliverables and Requirements for UTC Grants</vt:lpstr>
    </vt:vector>
  </TitlesOfParts>
  <Company>North Dakota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jody.bohn</dc:creator>
  <cp:lastModifiedBy>jody.bohn</cp:lastModifiedBy>
  <cp:revision>11</cp:revision>
  <dcterms:created xsi:type="dcterms:W3CDTF">2013-06-10T18:39:49Z</dcterms:created>
  <dcterms:modified xsi:type="dcterms:W3CDTF">2013-06-11T02:21:42Z</dcterms:modified>
</cp:coreProperties>
</file>