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8" r:id="rId2"/>
    <p:sldId id="259" r:id="rId3"/>
    <p:sldId id="286" r:id="rId4"/>
    <p:sldId id="261" r:id="rId5"/>
    <p:sldId id="321" r:id="rId6"/>
    <p:sldId id="284" r:id="rId7"/>
    <p:sldId id="320" r:id="rId8"/>
    <p:sldId id="285" r:id="rId9"/>
    <p:sldId id="288" r:id="rId10"/>
    <p:sldId id="289" r:id="rId11"/>
    <p:sldId id="301" r:id="rId12"/>
    <p:sldId id="290" r:id="rId13"/>
    <p:sldId id="296" r:id="rId14"/>
    <p:sldId id="293" r:id="rId15"/>
    <p:sldId id="291" r:id="rId16"/>
    <p:sldId id="292" r:id="rId17"/>
    <p:sldId id="294" r:id="rId18"/>
    <p:sldId id="298" r:id="rId19"/>
    <p:sldId id="299" r:id="rId20"/>
    <p:sldId id="277" r:id="rId21"/>
    <p:sldId id="322" r:id="rId22"/>
    <p:sldId id="323" r:id="rId23"/>
    <p:sldId id="319" r:id="rId24"/>
    <p:sldId id="325" r:id="rId25"/>
    <p:sldId id="324" r:id="rId26"/>
    <p:sldId id="295" r:id="rId27"/>
    <p:sldId id="300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/>
    <p:restoredTop sz="50000"/>
  </p:normalViewPr>
  <p:slideViewPr>
    <p:cSldViewPr snapToGrid="0" snapToObjects="1">
      <p:cViewPr varScale="1">
        <p:scale>
          <a:sx n="41" d="100"/>
          <a:sy n="41" d="100"/>
        </p:scale>
        <p:origin x="21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C0FD3-18BE-664A-B0F9-88FF5D83DE8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D62CA-4FB1-C044-BE9D-C5F9FABCE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9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71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31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5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76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67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15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78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10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04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63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43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37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51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27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51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6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28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D62CA-4FB1-C044-BE9D-C5F9FABCEF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3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8991" y="1588808"/>
            <a:ext cx="783627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77121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2C8-E7D2-E94D-A3FD-D3593090C06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2C8-E7D2-E94D-A3FD-D3593090C06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5588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2C8-E7D2-E94D-A3FD-D3593090C06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56682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2C8-E7D2-E94D-A3FD-D3593090C06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2C8-E7D2-E94D-A3FD-D3593090C06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2C8-E7D2-E94D-A3FD-D3593090C06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599" y="1718733"/>
            <a:ext cx="4477941" cy="41423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2C8-E7D2-E94D-A3FD-D3593090C06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20067" y="1684867"/>
            <a:ext cx="4596474" cy="417618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52C8-E7D2-E94D-A3FD-D3593090C06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7712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552C8-E7D2-E94D-A3FD-D3593090C06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607F4-5FFB-8646-809F-F7619766C7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23" y="0"/>
            <a:ext cx="1074189" cy="14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%3A%2F%2Fwww.supersaas.com%2Fschedule%2FSaveFirst%2FTN_-_Memphis_Church_Health&amp;sa=D&amp;sntz=1&amp;usg=AOvVaw229YkFqI5PhFTfOy4KmQxA" TargetMode="External"/><Relationship Id="rId2" Type="http://schemas.openxmlformats.org/officeDocument/2006/relationships/hyperlink" Target="https://www.google.com/url?q=https%3A%2F%2Fwww.supersaas.com%2Fschedule%2FSaveFirst%2FTN_-_Memphis_Binghampton&amp;sa=D&amp;sntz=1&amp;usg=AOvVaw1gyFQKUikPzemuoqrZE7Y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q=https%3A%2F%2Fwww.supersaas.com%2Fschedule%2FSaveFirst%2FTN_-_Memphis_Orange_Mound_&amp;sa=D&amp;sntz=1&amp;usg=AOvVaw1hL_zhO4TmZ7DvInJ7Q3M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0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Year 2021 Maximum Credit: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742" y="2042022"/>
            <a:ext cx="7886700" cy="370270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• $6,728 with three or more qualifying children 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• $5,980 with two qualifying children 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• $3,618 with one qualifying child 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• $1,502 with no qualifying children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8077" y="5557450"/>
            <a:ext cx="6801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Seems like a perverse incentive to have children out of wedlock!</a:t>
            </a:r>
          </a:p>
        </p:txBody>
      </p:sp>
    </p:spTree>
    <p:extLst>
      <p:ext uri="{BB962C8B-B14F-4D97-AF65-F5344CB8AC3E}">
        <p14:creationId xmlns:p14="http://schemas.microsoft.com/office/powerpoint/2010/main" val="5140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Nonclaims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862"/>
            <a:ext cx="7886700" cy="4677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people fail to claim the EITC</a:t>
            </a:r>
          </a:p>
          <a:p>
            <a:endParaRPr lang="en-US" dirty="0"/>
          </a:p>
          <a:p>
            <a:r>
              <a:rPr lang="en-US" dirty="0"/>
              <a:t>The exclusions are important because they are by design</a:t>
            </a:r>
          </a:p>
          <a:p>
            <a:pPr lvl="1"/>
            <a:r>
              <a:rPr lang="en-US" dirty="0"/>
              <a:t>Many low-income people don’t qualify</a:t>
            </a:r>
          </a:p>
          <a:p>
            <a:endParaRPr lang="en-US" dirty="0"/>
          </a:p>
          <a:p>
            <a:r>
              <a:rPr lang="en-US" dirty="0"/>
              <a:t>Those who qualify often fail to claim</a:t>
            </a:r>
          </a:p>
          <a:p>
            <a:pPr lvl="1"/>
            <a:r>
              <a:rPr lang="en-US" dirty="0"/>
              <a:t>Lack of knowledge</a:t>
            </a:r>
          </a:p>
          <a:p>
            <a:pPr lvl="1"/>
            <a:r>
              <a:rPr lang="en-US" dirty="0"/>
              <a:t>Lack of access</a:t>
            </a:r>
          </a:p>
          <a:p>
            <a:pPr lvl="1"/>
            <a:r>
              <a:rPr lang="en-US" dirty="0"/>
              <a:t>Unscrupulous/incompetent tax preparers fail to claim the EITC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5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variety of methods were utilized to estimate number of eligible participants</a:t>
            </a:r>
          </a:p>
          <a:p>
            <a:r>
              <a:rPr lang="en-US" dirty="0"/>
              <a:t>All people who might not be eligible were excluded</a:t>
            </a:r>
          </a:p>
          <a:p>
            <a:pPr lvl="1"/>
            <a:r>
              <a:rPr lang="en-US" dirty="0"/>
              <a:t>Over 65</a:t>
            </a:r>
          </a:p>
          <a:p>
            <a:pPr lvl="1"/>
            <a:r>
              <a:rPr lang="en-US" dirty="0"/>
              <a:t>Under 25</a:t>
            </a:r>
          </a:p>
          <a:p>
            <a:pPr lvl="1"/>
            <a:r>
              <a:rPr lang="en-US" dirty="0"/>
              <a:t>Half of married people</a:t>
            </a:r>
          </a:p>
          <a:p>
            <a:pPr lvl="1"/>
            <a:r>
              <a:rPr lang="en-US" dirty="0"/>
              <a:t>People </a:t>
            </a:r>
            <a:r>
              <a:rPr lang="en-US" dirty="0" err="1"/>
              <a:t>withouth</a:t>
            </a:r>
            <a:r>
              <a:rPr lang="en-US" dirty="0"/>
              <a:t> children</a:t>
            </a:r>
          </a:p>
          <a:p>
            <a:pPr lvl="1"/>
            <a:r>
              <a:rPr lang="en-US" dirty="0"/>
              <a:t>Non citizens (% speaks English less than very well)</a:t>
            </a:r>
          </a:p>
          <a:p>
            <a:pPr lvl="1"/>
            <a:r>
              <a:rPr lang="en-US" dirty="0"/>
              <a:t>Percent did not work last year</a:t>
            </a:r>
          </a:p>
        </p:txBody>
      </p:sp>
    </p:spTree>
    <p:extLst>
      <p:ext uri="{BB962C8B-B14F-4D97-AF65-F5344CB8AC3E}">
        <p14:creationId xmlns:p14="http://schemas.microsoft.com/office/powerpoint/2010/main" val="26559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Note: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Households may comprise several families who file taxes separately</a:t>
            </a:r>
          </a:p>
          <a:p>
            <a:r>
              <a:rPr lang="en-US" dirty="0"/>
              <a:t>There should always be more EITC claims than households</a:t>
            </a:r>
          </a:p>
          <a:p>
            <a:r>
              <a:rPr lang="en-US" dirty="0"/>
              <a:t>My estimates are likely very conservative</a:t>
            </a:r>
          </a:p>
          <a:p>
            <a:r>
              <a:rPr lang="en-US" dirty="0"/>
              <a:t>The IRS is more interested in excluding and punishing than in reaching eligible participants</a:t>
            </a:r>
          </a:p>
        </p:txBody>
      </p:sp>
    </p:spTree>
    <p:extLst>
      <p:ext uri="{BB962C8B-B14F-4D97-AF65-F5344CB8AC3E}">
        <p14:creationId xmlns:p14="http://schemas.microsoft.com/office/powerpoint/2010/main" val="382218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2" y="808892"/>
            <a:ext cx="8993028" cy="5878779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D1573594-1574-485C-8833-E0965FA40A44}"/>
              </a:ext>
            </a:extLst>
          </p:cNvPr>
          <p:cNvSpPr/>
          <p:nvPr/>
        </p:nvSpPr>
        <p:spPr>
          <a:xfrm>
            <a:off x="7069015" y="1793630"/>
            <a:ext cx="562708" cy="3868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0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962" y="1690688"/>
            <a:ext cx="7726613" cy="4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690689"/>
            <a:ext cx="7981307" cy="46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0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 most cases, the percentage of people failing to claim the EITC is at least 50% higher than what the IRS reports.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2586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130738" cy="4351338"/>
          </a:xfrm>
        </p:spPr>
        <p:txBody>
          <a:bodyPr>
            <a:normAutofit/>
          </a:bodyPr>
          <a:lstStyle/>
          <a:p>
            <a:r>
              <a:rPr lang="en-US" sz="4000" dirty="0"/>
              <a:t>More outreach</a:t>
            </a:r>
          </a:p>
          <a:p>
            <a:r>
              <a:rPr lang="en-US" sz="4000" dirty="0"/>
              <a:t>Increased volunteer body</a:t>
            </a:r>
          </a:p>
          <a:p>
            <a:r>
              <a:rPr lang="en-US" sz="4000" b="1" dirty="0"/>
              <a:t>Social Work Students</a:t>
            </a:r>
          </a:p>
          <a:p>
            <a:endParaRPr lang="en-US" sz="4000" b="1" dirty="0"/>
          </a:p>
          <a:p>
            <a:r>
              <a:rPr lang="en-US" sz="4000" dirty="0"/>
              <a:t>We must include the missing piece of “PIE”</a:t>
            </a:r>
          </a:p>
          <a:p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956" t="-2106" r="10552" b="3136"/>
          <a:stretch/>
        </p:blipFill>
        <p:spPr>
          <a:xfrm>
            <a:off x="5898776" y="3454398"/>
            <a:ext cx="2474260" cy="233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01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workers are reluctant to engage in economics and finances</a:t>
            </a:r>
          </a:p>
          <a:p>
            <a:r>
              <a:rPr lang="en-US" dirty="0"/>
              <a:t>Students complain bitterly in teacher evaluations of having to do taxes</a:t>
            </a:r>
          </a:p>
          <a:p>
            <a:r>
              <a:rPr lang="en-US" dirty="0"/>
              <a:t>Partners can have difficulty in integrating volunteers for one semester</a:t>
            </a:r>
          </a:p>
          <a:p>
            <a:r>
              <a:rPr lang="en-US" dirty="0"/>
              <a:t>Policy courses do not match with tax-training and tax-preparing season perfectly</a:t>
            </a:r>
          </a:p>
        </p:txBody>
      </p:sp>
    </p:spTree>
    <p:extLst>
      <p:ext uri="{BB962C8B-B14F-4D97-AF65-F5344CB8AC3E}">
        <p14:creationId xmlns:p14="http://schemas.microsoft.com/office/powerpoint/2010/main" val="222578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991" y="1588808"/>
            <a:ext cx="7836274" cy="2013229"/>
          </a:xfrm>
        </p:spPr>
        <p:txBody>
          <a:bodyPr>
            <a:noAutofit/>
          </a:bodyPr>
          <a:lstStyle/>
          <a:p>
            <a:r>
              <a:rPr lang="en-US" sz="4800" dirty="0"/>
              <a:t>The Earned Income Tax Credit: Leaving Money on the Table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682" y="3602037"/>
            <a:ext cx="7158318" cy="2278809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algn="l"/>
            <a:r>
              <a:rPr lang="en-US" sz="3500" dirty="0"/>
              <a:t>Elena Delavega, PhD, MSW</a:t>
            </a:r>
          </a:p>
          <a:p>
            <a:pPr algn="l"/>
            <a:r>
              <a:rPr lang="en-US" sz="3500" dirty="0"/>
              <a:t>University of Memphis</a:t>
            </a:r>
          </a:p>
          <a:p>
            <a:pPr algn="r"/>
            <a:r>
              <a:rPr lang="en-US" sz="3500" dirty="0" err="1"/>
              <a:t>iIMPACT</a:t>
            </a:r>
            <a:r>
              <a:rPr lang="en-US" sz="3500" dirty="0"/>
              <a:t> Summit </a:t>
            </a:r>
          </a:p>
          <a:p>
            <a:pPr algn="r"/>
            <a:r>
              <a:rPr lang="en-US" sz="3500" dirty="0"/>
              <a:t>April 7, 2022</a:t>
            </a:r>
          </a:p>
        </p:txBody>
      </p:sp>
    </p:spTree>
    <p:extLst>
      <p:ext uri="{BB962C8B-B14F-4D97-AF65-F5344CB8AC3E}">
        <p14:creationId xmlns:p14="http://schemas.microsoft.com/office/powerpoint/2010/main" val="3775812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6653"/>
            <a:ext cx="6912887" cy="9040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Taxes in the Social Work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Taxes</a:t>
            </a:r>
          </a:p>
          <a:p>
            <a:pPr lvl="1"/>
            <a:r>
              <a:rPr lang="en-US" sz="4400" dirty="0"/>
              <a:t>Types of taxes</a:t>
            </a:r>
          </a:p>
          <a:p>
            <a:pPr lvl="1"/>
            <a:r>
              <a:rPr lang="en-US" sz="4400" dirty="0"/>
              <a:t>Tax rates (including marginal)</a:t>
            </a:r>
          </a:p>
          <a:p>
            <a:pPr lvl="1"/>
            <a:r>
              <a:rPr lang="en-US" sz="4400" dirty="0"/>
              <a:t>Tax credits</a:t>
            </a:r>
          </a:p>
          <a:p>
            <a:pPr lvl="1"/>
            <a:r>
              <a:rPr lang="en-US" sz="4400" dirty="0"/>
              <a:t>The role of taxes in social welfare</a:t>
            </a:r>
          </a:p>
          <a:p>
            <a:pPr lvl="1"/>
            <a:endParaRPr lang="en-US" sz="4400" dirty="0"/>
          </a:p>
          <a:p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56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6653"/>
            <a:ext cx="6912887" cy="9040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Taxes in the Social Work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80683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The EITC is of interest to social workers because this credit is associated with better outcomes in health, education, and mental health among low-income families (Athreya et al.; Boyd-Swan, 2013; Dahl &amp; Lochner, 2010). </a:t>
            </a:r>
          </a:p>
          <a:p>
            <a:pPr lvl="1"/>
            <a:endParaRPr lang="en-US" sz="4400" dirty="0"/>
          </a:p>
          <a:p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36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6653"/>
            <a:ext cx="6912887" cy="9040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Taxes in the Social Work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8077"/>
            <a:ext cx="7886700" cy="4308230"/>
          </a:xfrm>
        </p:spPr>
        <p:txBody>
          <a:bodyPr>
            <a:normAutofit/>
          </a:bodyPr>
          <a:lstStyle/>
          <a:p>
            <a:r>
              <a:rPr lang="en-US" sz="4400" dirty="0"/>
              <a:t>EITC is a sufficient transfer to lift families with dependent children out of poverty in many cases (</a:t>
            </a:r>
            <a:r>
              <a:rPr lang="en-US" sz="4400" dirty="0" err="1"/>
              <a:t>Schmeiser</a:t>
            </a:r>
            <a:r>
              <a:rPr lang="en-US" sz="4400" dirty="0"/>
              <a:t>, 2007). </a:t>
            </a:r>
          </a:p>
          <a:p>
            <a:pPr lvl="1"/>
            <a:endParaRPr lang="en-US" sz="4400" dirty="0"/>
          </a:p>
          <a:p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46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F9BCC8DE-55C8-407F-8668-0992D57EC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38754"/>
            <a:ext cx="7315200" cy="429064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Tax training, preparation, and research</a:t>
            </a:r>
          </a:p>
          <a:p>
            <a:pPr eaLnBrk="1" hangingPunct="1"/>
            <a:r>
              <a:rPr lang="en-US" altLang="en-US" sz="4000" dirty="0"/>
              <a:t>Helping low-income people get the Earned Income Tax Credit</a:t>
            </a:r>
          </a:p>
          <a:p>
            <a:pPr eaLnBrk="1" hangingPunct="1"/>
            <a:r>
              <a:rPr lang="en-US" altLang="en-US" sz="4000" dirty="0"/>
              <a:t>Understanding barriers to tax credits</a:t>
            </a: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C1530DF4-80E1-4E75-925D-947F606A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0"/>
            <a:ext cx="6465277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Earned Income Tax Credit Project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C3C7-67C7-48DD-B52F-C45CA1780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53514-84EF-48A8-A53E-E302FDD12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Students are trained in late fall or mid-winter</a:t>
            </a:r>
          </a:p>
          <a:p>
            <a:r>
              <a:rPr lang="en-US" sz="4000" dirty="0"/>
              <a:t>Students become certified as basic (or higher) tax preparers under the VITA program</a:t>
            </a:r>
          </a:p>
          <a:p>
            <a:r>
              <a:rPr lang="en-US" sz="4000" dirty="0"/>
              <a:t>Students volunteer at a tax site during the spring semester</a:t>
            </a:r>
          </a:p>
        </p:txBody>
      </p:sp>
    </p:spTree>
    <p:extLst>
      <p:ext uri="{BB962C8B-B14F-4D97-AF65-F5344CB8AC3E}">
        <p14:creationId xmlns:p14="http://schemas.microsoft.com/office/powerpoint/2010/main" val="583609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ABFB-01AB-459E-86D7-4A320F20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SaveFirst</a:t>
            </a:r>
            <a:r>
              <a:rPr lang="en-US" dirty="0"/>
              <a:t> </a:t>
            </a:r>
            <a:r>
              <a:rPr lang="en-US" dirty="0" err="1"/>
              <a:t>ImpactTennessee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BC74B-8481-4B54-9FE3-2C283CC29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t">
              <a:spcAft>
                <a:spcPts val="1800"/>
              </a:spcAft>
            </a:pPr>
            <a:r>
              <a:rPr lang="en-US" sz="3600" b="0" i="0" u="none" strike="noStrike" dirty="0" err="1">
                <a:solidFill>
                  <a:srgbClr val="338CBF"/>
                </a:solidFill>
                <a:effectLst/>
                <a:hlinkClick r:id="rId2"/>
              </a:rPr>
              <a:t>Binghampton</a:t>
            </a:r>
            <a:r>
              <a:rPr lang="en-US" sz="3600" b="0" i="0" u="none" strike="noStrike" dirty="0">
                <a:solidFill>
                  <a:srgbClr val="338CBF"/>
                </a:solidFill>
                <a:effectLst/>
                <a:hlinkClick r:id="rId2"/>
              </a:rPr>
              <a:t> Development Corp.</a:t>
            </a:r>
            <a:r>
              <a:rPr lang="en-US" sz="3600" b="0" i="0" dirty="0">
                <a:solidFill>
                  <a:srgbClr val="7A7A7A"/>
                </a:solidFill>
                <a:effectLst/>
              </a:rPr>
              <a:t> – Memphis, TN</a:t>
            </a:r>
            <a:endParaRPr lang="en-US" sz="3600" b="0" i="0" dirty="0">
              <a:solidFill>
                <a:srgbClr val="212121"/>
              </a:solidFill>
              <a:effectLst/>
            </a:endParaRPr>
          </a:p>
          <a:p>
            <a:pPr algn="l" rtl="0" fontAlgn="t">
              <a:spcAft>
                <a:spcPts val="1800"/>
              </a:spcAft>
            </a:pPr>
            <a:r>
              <a:rPr lang="en-US" sz="3600" b="0" i="0" u="none" strike="noStrike" dirty="0">
                <a:solidFill>
                  <a:srgbClr val="338CBF"/>
                </a:solidFill>
                <a:effectLst/>
                <a:hlinkClick r:id="rId3"/>
              </a:rPr>
              <a:t>Church Health Center</a:t>
            </a:r>
            <a:r>
              <a:rPr lang="en-US" sz="3600" b="0" i="0" dirty="0">
                <a:solidFill>
                  <a:srgbClr val="7A7A7A"/>
                </a:solidFill>
                <a:effectLst/>
              </a:rPr>
              <a:t> – Memphis, TN</a:t>
            </a:r>
            <a:endParaRPr lang="en-US" sz="3600" b="0" i="0" dirty="0">
              <a:solidFill>
                <a:srgbClr val="212121"/>
              </a:solidFill>
              <a:effectLst/>
            </a:endParaRPr>
          </a:p>
          <a:p>
            <a:pPr algn="l" rtl="0" fontAlgn="t">
              <a:spcAft>
                <a:spcPts val="1800"/>
              </a:spcAft>
            </a:pPr>
            <a:r>
              <a:rPr lang="en-US" sz="3600" b="0" i="0" u="none" strike="noStrike" dirty="0">
                <a:solidFill>
                  <a:srgbClr val="338CBF"/>
                </a:solidFill>
                <a:effectLst/>
                <a:hlinkClick r:id="rId4"/>
              </a:rPr>
              <a:t>Orange Mound Community Center</a:t>
            </a:r>
            <a:r>
              <a:rPr lang="en-US" sz="3600" b="0" i="0" dirty="0">
                <a:solidFill>
                  <a:srgbClr val="7A7A7A"/>
                </a:solidFill>
                <a:effectLst/>
              </a:rPr>
              <a:t> – Memphis, TN</a:t>
            </a:r>
            <a:endParaRPr lang="en-US" sz="3600" b="0" i="0" dirty="0">
              <a:solidFill>
                <a:srgbClr val="21212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7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200 </a:t>
            </a:r>
            <a:r>
              <a:rPr lang="en-US" sz="4000" dirty="0"/>
              <a:t>MSW Students from University of Memphis have participated with </a:t>
            </a:r>
            <a:r>
              <a:rPr lang="en-US" sz="4000" dirty="0" err="1"/>
              <a:t>ImpactAmerica</a:t>
            </a:r>
            <a:r>
              <a:rPr lang="en-US" sz="4000" dirty="0"/>
              <a:t> and the United Way of the Midsouth in VITA program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26379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Year, Student Volunteers help: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2,000 Memphis families in poverty and with low and moderate incomes save $750,000 in tax preparation fees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Claim more than $2,000,000 in EITC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94887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353" y="2731293"/>
            <a:ext cx="9067800" cy="1500187"/>
          </a:xfrm>
        </p:spPr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</a:rPr>
              <a:t>#</a:t>
            </a:r>
            <a:r>
              <a:rPr lang="en-US" sz="4400" b="1" dirty="0" err="1">
                <a:solidFill>
                  <a:srgbClr val="0070C0"/>
                </a:solidFill>
              </a:rPr>
              <a:t>SharedRiskforSharedProsperity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1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Participants will understand the Earned Income Tax Credit’s role in reducing poverty.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Participants will recognize and assess the barriers for participation in the Earned Income Tax Credit.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Participants will define the role of social work in assisting families access EITC benefits and the importance in teaching about taxes in the social work curriculum. </a:t>
            </a:r>
            <a:endParaRPr lang="en-US" dirty="0"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6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Earned Income Tax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2918"/>
            <a:ext cx="7817224" cy="4276164"/>
          </a:xfrm>
        </p:spPr>
        <p:txBody>
          <a:bodyPr>
            <a:normAutofit/>
          </a:bodyPr>
          <a:lstStyle/>
          <a:p>
            <a:r>
              <a:rPr lang="en-US" sz="3600" dirty="0"/>
              <a:t>Widely considered one of the most effective anti-poverty programs (</a:t>
            </a:r>
            <a:r>
              <a:rPr lang="en-US" sz="3600" dirty="0" err="1"/>
              <a:t>Alstott</a:t>
            </a:r>
            <a:r>
              <a:rPr lang="en-US" sz="3600" dirty="0"/>
              <a:t>, 2010). </a:t>
            </a:r>
          </a:p>
          <a:p>
            <a:endParaRPr lang="en-US" sz="3600" dirty="0"/>
          </a:p>
          <a:p>
            <a:r>
              <a:rPr lang="en-US" sz="3600" dirty="0"/>
              <a:t>Refundable tax credit that transfers cash into the hands of low-income American citizens. </a:t>
            </a:r>
          </a:p>
        </p:txBody>
      </p:sp>
    </p:spTree>
    <p:extLst>
      <p:ext uri="{BB962C8B-B14F-4D97-AF65-F5344CB8AC3E}">
        <p14:creationId xmlns:p14="http://schemas.microsoft.com/office/powerpoint/2010/main" val="249701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Earned Income Tax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2918"/>
            <a:ext cx="7817224" cy="4276164"/>
          </a:xfrm>
        </p:spPr>
        <p:txBody>
          <a:bodyPr>
            <a:normAutofit/>
          </a:bodyPr>
          <a:lstStyle/>
          <a:p>
            <a:r>
              <a:rPr lang="en-US" sz="4000" dirty="0"/>
              <a:t>Purpose</a:t>
            </a:r>
          </a:p>
          <a:p>
            <a:r>
              <a:rPr lang="en-US" sz="4000" dirty="0"/>
              <a:t>Alleviate poverty</a:t>
            </a:r>
          </a:p>
          <a:p>
            <a:r>
              <a:rPr lang="en-US" sz="4000" dirty="0"/>
              <a:t>Allow working people with low earnings to accumulate assets</a:t>
            </a:r>
          </a:p>
          <a:p>
            <a:r>
              <a:rPr lang="en-US" sz="4000" dirty="0"/>
              <a:t>Encourage work and self-reliance rather than welfare </a:t>
            </a:r>
          </a:p>
          <a:p>
            <a:pPr marL="0" indent="0" algn="r">
              <a:buNone/>
            </a:pPr>
            <a:r>
              <a:rPr lang="en-US" sz="1800" dirty="0"/>
              <a:t>(Athreya, Reilly, &amp; Simpson, 2010)</a:t>
            </a:r>
          </a:p>
        </p:txBody>
      </p:sp>
    </p:spTree>
    <p:extLst>
      <p:ext uri="{BB962C8B-B14F-4D97-AF65-F5344CB8AC3E}">
        <p14:creationId xmlns:p14="http://schemas.microsoft.com/office/powerpoint/2010/main" val="390427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EITC and Who Qualifies for FY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Refundable tax credit American citizens or permanent residents can receive if they have earned any income in a fiscal year. </a:t>
            </a:r>
          </a:p>
          <a:p>
            <a:endParaRPr lang="en-US" dirty="0"/>
          </a:p>
          <a:p>
            <a:r>
              <a:rPr lang="en-US" dirty="0"/>
              <a:t>Filer must have a maximum investment income of $10,000 or less for the year.</a:t>
            </a:r>
          </a:p>
          <a:p>
            <a:endParaRPr lang="en-US" dirty="0"/>
          </a:p>
          <a:p>
            <a:r>
              <a:rPr lang="en-US" dirty="0"/>
              <a:t>Filer must be either a head of household or married filing jointly, and not having been claimed as a dependent on another return.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9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EITC and Who Qualifies for FY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3585"/>
            <a:ext cx="7886700" cy="3481753"/>
          </a:xfrm>
        </p:spPr>
        <p:txBody>
          <a:bodyPr>
            <a:normAutofit/>
          </a:bodyPr>
          <a:lstStyle/>
          <a:p>
            <a:r>
              <a:rPr lang="en-US" sz="3200" dirty="0"/>
              <a:t>If the filer does not have dependent children, he or she must be between the ages of 25 and 65.</a:t>
            </a:r>
          </a:p>
          <a:p>
            <a:endParaRPr lang="en-US" sz="3200" dirty="0"/>
          </a:p>
          <a:p>
            <a:r>
              <a:rPr lang="en-US" sz="3200" dirty="0">
                <a:effectLst/>
                <a:ea typeface="Times New Roman" panose="02020603050405020304" pitchFamily="18" charset="0"/>
              </a:rPr>
              <a:t>Legal Same-Sex Marriages Will Be Recognized For Federal Tax Purposes.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3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Requirements to Claim the EITC: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a citizen of the United States, and must live in the U.S. for more than half of the year. </a:t>
            </a:r>
          </a:p>
          <a:p>
            <a:r>
              <a:rPr lang="en-US" dirty="0"/>
              <a:t>Must have earned income for the tax year and a valid Social Security number (SSN). </a:t>
            </a:r>
          </a:p>
          <a:p>
            <a:r>
              <a:rPr lang="en-US" dirty="0"/>
              <a:t>Can't be a qualifying child on another return. </a:t>
            </a:r>
          </a:p>
          <a:p>
            <a:r>
              <a:rPr lang="en-US" dirty="0"/>
              <a:t>Can't use the married filing separate (MFS) filing status. </a:t>
            </a:r>
          </a:p>
          <a:p>
            <a:r>
              <a:rPr lang="en-US" dirty="0"/>
              <a:t>Must meet eligibility requirements as described above.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9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Thresholds to Receive the EITC for FY 2021: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7741"/>
            <a:ext cx="7886700" cy="407922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• $51,464 ($57,414 married filing jointly) with three or more qualifying children </a:t>
            </a:r>
          </a:p>
          <a:p>
            <a:pPr>
              <a:spcAft>
                <a:spcPts val="1200"/>
              </a:spcAft>
            </a:pPr>
            <a:r>
              <a:rPr lang="en-US" dirty="0"/>
              <a:t>• $47,915 ($53,865 married filing jointly) with two qualifying children </a:t>
            </a:r>
          </a:p>
          <a:p>
            <a:pPr>
              <a:spcAft>
                <a:spcPts val="1200"/>
              </a:spcAft>
            </a:pPr>
            <a:r>
              <a:rPr lang="en-US" dirty="0"/>
              <a:t>• $42,158 ($48,108 married filing jointly) with one qualifying child </a:t>
            </a:r>
          </a:p>
          <a:p>
            <a:pPr>
              <a:spcAft>
                <a:spcPts val="1200"/>
              </a:spcAft>
            </a:pPr>
            <a:r>
              <a:rPr lang="en-US" dirty="0"/>
              <a:t>• $21,430 ($27,380 married filing jointly) with no qualifying children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2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2372</TotalTime>
  <Words>949</Words>
  <Application>Microsoft Office PowerPoint</Application>
  <PresentationFormat>On-screen Show (4:3)</PresentationFormat>
  <Paragraphs>140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The Earned Income Tax Credit: Leaving Money on the Table</vt:lpstr>
      <vt:lpstr>Learning Objectives: </vt:lpstr>
      <vt:lpstr>Earned Income Tax Credit</vt:lpstr>
      <vt:lpstr>Earned Income Tax Credit</vt:lpstr>
      <vt:lpstr>What is the EITC and Who Qualifies for FY 2021</vt:lpstr>
      <vt:lpstr>What is the EITC and Who Qualifies for FY 2021</vt:lpstr>
      <vt:lpstr>Minimum Requirements to Claim the EITC:</vt:lpstr>
      <vt:lpstr>Income Thresholds to Receive the EITC for FY 2021: </vt:lpstr>
      <vt:lpstr>Tax Year 2021 Maximum Credit: </vt:lpstr>
      <vt:lpstr>Nonclaims!</vt:lpstr>
      <vt:lpstr>Estimation Methods</vt:lpstr>
      <vt:lpstr>To Note:</vt:lpstr>
      <vt:lpstr>PowerPoint Presentation</vt:lpstr>
      <vt:lpstr>PowerPoint Presentation</vt:lpstr>
      <vt:lpstr>PowerPoint Presentation</vt:lpstr>
      <vt:lpstr>PowerPoint Presentation</vt:lpstr>
      <vt:lpstr>Solutions</vt:lpstr>
      <vt:lpstr>Challenges</vt:lpstr>
      <vt:lpstr>Taxes in the Social Work Curriculum</vt:lpstr>
      <vt:lpstr>Taxes in the Social Work Curriculum</vt:lpstr>
      <vt:lpstr>Taxes in the Social Work Curriculum</vt:lpstr>
      <vt:lpstr>Earned Income Tax Credit Project</vt:lpstr>
      <vt:lpstr>The Project</vt:lpstr>
      <vt:lpstr>SaveFirst ImpactTennessee</vt:lpstr>
      <vt:lpstr>Since 2013</vt:lpstr>
      <vt:lpstr>Each Year, Student Volunteers help: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Ann Dye (ladye)</dc:creator>
  <cp:lastModifiedBy>Susan Hendrick Elswick</cp:lastModifiedBy>
  <cp:revision>20</cp:revision>
  <dcterms:created xsi:type="dcterms:W3CDTF">2016-10-27T19:58:20Z</dcterms:created>
  <dcterms:modified xsi:type="dcterms:W3CDTF">2022-04-11T18:58:49Z</dcterms:modified>
</cp:coreProperties>
</file>