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54"/>
  </p:notesMasterIdLst>
  <p:sldIdLst>
    <p:sldId id="256" r:id="rId2"/>
    <p:sldId id="624" r:id="rId3"/>
    <p:sldId id="258" r:id="rId4"/>
    <p:sldId id="260" r:id="rId5"/>
    <p:sldId id="289" r:id="rId6"/>
    <p:sldId id="290" r:id="rId7"/>
    <p:sldId id="269" r:id="rId8"/>
    <p:sldId id="620" r:id="rId9"/>
    <p:sldId id="621" r:id="rId10"/>
    <p:sldId id="615" r:id="rId11"/>
    <p:sldId id="264" r:id="rId12"/>
    <p:sldId id="623" r:id="rId13"/>
    <p:sldId id="265" r:id="rId14"/>
    <p:sldId id="617" r:id="rId15"/>
    <p:sldId id="580" r:id="rId16"/>
    <p:sldId id="267" r:id="rId17"/>
    <p:sldId id="294" r:id="rId18"/>
    <p:sldId id="603" r:id="rId19"/>
    <p:sldId id="274" r:id="rId20"/>
    <p:sldId id="618" r:id="rId21"/>
    <p:sldId id="631" r:id="rId22"/>
    <p:sldId id="272" r:id="rId23"/>
    <p:sldId id="625" r:id="rId24"/>
    <p:sldId id="627" r:id="rId25"/>
    <p:sldId id="292" r:id="rId26"/>
    <p:sldId id="293" r:id="rId27"/>
    <p:sldId id="304" r:id="rId28"/>
    <p:sldId id="261" r:id="rId29"/>
    <p:sldId id="628" r:id="rId30"/>
    <p:sldId id="309" r:id="rId31"/>
    <p:sldId id="308" r:id="rId32"/>
    <p:sldId id="262" r:id="rId33"/>
    <p:sldId id="313" r:id="rId34"/>
    <p:sldId id="283" r:id="rId35"/>
    <p:sldId id="312" r:id="rId36"/>
    <p:sldId id="286" r:id="rId37"/>
    <p:sldId id="314" r:id="rId38"/>
    <p:sldId id="306" r:id="rId39"/>
    <p:sldId id="263" r:id="rId40"/>
    <p:sldId id="303" r:id="rId41"/>
    <p:sldId id="305" r:id="rId42"/>
    <p:sldId id="307" r:id="rId43"/>
    <p:sldId id="629" r:id="rId44"/>
    <p:sldId id="296" r:id="rId45"/>
    <p:sldId id="297" r:id="rId46"/>
    <p:sldId id="298" r:id="rId47"/>
    <p:sldId id="299" r:id="rId48"/>
    <p:sldId id="626" r:id="rId49"/>
    <p:sldId id="302" r:id="rId50"/>
    <p:sldId id="630" r:id="rId51"/>
    <p:sldId id="266" r:id="rId52"/>
    <p:sldId id="619"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3" d="100"/>
          <a:sy n="83" d="100"/>
        </p:scale>
        <p:origin x="2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5BCC80-F9C0-465A-B970-6103A04D42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5FE43A-F39B-4A1A-9D83-AE310A386579}">
      <dgm:prSet/>
      <dgm:spPr/>
      <dgm:t>
        <a:bodyPr/>
        <a:lstStyle/>
        <a:p>
          <a:r>
            <a:rPr lang="en-US" b="1" dirty="0"/>
            <a:t>SMART Center Telehealth</a:t>
          </a:r>
          <a:endParaRPr lang="en-US" dirty="0"/>
        </a:p>
      </dgm:t>
    </dgm:pt>
    <dgm:pt modelId="{A9A78D3B-C25F-49A5-B6A8-0727B9B6CB87}" type="parTrans" cxnId="{FBC3A470-10D0-4F9C-9C67-B94F4EF11895}">
      <dgm:prSet/>
      <dgm:spPr/>
      <dgm:t>
        <a:bodyPr/>
        <a:lstStyle/>
        <a:p>
          <a:endParaRPr lang="en-US"/>
        </a:p>
      </dgm:t>
    </dgm:pt>
    <dgm:pt modelId="{D211DB45-C05B-42F1-AFAA-B0E412DE2F37}" type="sibTrans" cxnId="{FBC3A470-10D0-4F9C-9C67-B94F4EF11895}">
      <dgm:prSet/>
      <dgm:spPr/>
      <dgm:t>
        <a:bodyPr/>
        <a:lstStyle/>
        <a:p>
          <a:endParaRPr lang="en-US"/>
        </a:p>
      </dgm:t>
    </dgm:pt>
    <dgm:pt modelId="{636468DC-08FD-4CF8-B4F3-C9E7074B33E9}">
      <dgm:prSet/>
      <dgm:spPr/>
      <dgm:t>
        <a:bodyPr/>
        <a:lstStyle/>
        <a:p>
          <a:r>
            <a:rPr lang="en-US"/>
            <a:t>Is a virtual, outpatient behavioral and mental health clinic that uses videoconferencing technology </a:t>
          </a:r>
        </a:p>
      </dgm:t>
    </dgm:pt>
    <dgm:pt modelId="{5EA778DD-AB65-42EA-B115-25F5D8CDA062}" type="parTrans" cxnId="{29A6FDA9-EDCE-434D-A240-C538337D628F}">
      <dgm:prSet/>
      <dgm:spPr/>
      <dgm:t>
        <a:bodyPr/>
        <a:lstStyle/>
        <a:p>
          <a:endParaRPr lang="en-US"/>
        </a:p>
      </dgm:t>
    </dgm:pt>
    <dgm:pt modelId="{7E0697FB-398D-40B3-A7A3-1E9BD89135C7}" type="sibTrans" cxnId="{29A6FDA9-EDCE-434D-A240-C538337D628F}">
      <dgm:prSet/>
      <dgm:spPr/>
      <dgm:t>
        <a:bodyPr/>
        <a:lstStyle/>
        <a:p>
          <a:endParaRPr lang="en-US"/>
        </a:p>
      </dgm:t>
    </dgm:pt>
    <dgm:pt modelId="{1338358E-BA8B-44FD-B3FC-B606805A4F40}">
      <dgm:prSet/>
      <dgm:spPr/>
      <dgm:t>
        <a:bodyPr/>
        <a:lstStyle/>
        <a:p>
          <a:r>
            <a:rPr lang="en-US" dirty="0"/>
            <a:t>Therapy provided to those with mild to moderate psychosocial problems</a:t>
          </a:r>
        </a:p>
      </dgm:t>
    </dgm:pt>
    <dgm:pt modelId="{721EC865-D185-4113-9AB0-44AF7DC42910}" type="parTrans" cxnId="{18418156-CFBA-40A7-8E28-A84E8DCBA419}">
      <dgm:prSet/>
      <dgm:spPr/>
      <dgm:t>
        <a:bodyPr/>
        <a:lstStyle/>
        <a:p>
          <a:endParaRPr lang="en-US"/>
        </a:p>
      </dgm:t>
    </dgm:pt>
    <dgm:pt modelId="{456140A2-8D18-4B81-87BD-77756A4FAF7B}" type="sibTrans" cxnId="{18418156-CFBA-40A7-8E28-A84E8DCBA419}">
      <dgm:prSet/>
      <dgm:spPr/>
      <dgm:t>
        <a:bodyPr/>
        <a:lstStyle/>
        <a:p>
          <a:endParaRPr lang="en-US"/>
        </a:p>
      </dgm:t>
    </dgm:pt>
    <dgm:pt modelId="{A1FAE5A5-87BD-45C7-9CEA-1BCD03EEC9A7}">
      <dgm:prSet/>
      <dgm:spPr/>
      <dgm:t>
        <a:bodyPr/>
        <a:lstStyle/>
        <a:p>
          <a:r>
            <a:rPr lang="en-US" dirty="0"/>
            <a:t>Up to 12 sessions are held weekly</a:t>
          </a:r>
        </a:p>
      </dgm:t>
    </dgm:pt>
    <dgm:pt modelId="{A52E91C2-7CD9-4BC1-8A50-7247F52F6AB1}" type="parTrans" cxnId="{F5906460-60EF-4529-8BEF-F7B64CDDFB2D}">
      <dgm:prSet/>
      <dgm:spPr/>
      <dgm:t>
        <a:bodyPr/>
        <a:lstStyle/>
        <a:p>
          <a:endParaRPr lang="en-US"/>
        </a:p>
      </dgm:t>
    </dgm:pt>
    <dgm:pt modelId="{898FD730-B871-4C4E-8A23-910EFD1F23E0}" type="sibTrans" cxnId="{F5906460-60EF-4529-8BEF-F7B64CDDFB2D}">
      <dgm:prSet/>
      <dgm:spPr/>
      <dgm:t>
        <a:bodyPr/>
        <a:lstStyle/>
        <a:p>
          <a:endParaRPr lang="en-US"/>
        </a:p>
      </dgm:t>
    </dgm:pt>
    <dgm:pt modelId="{E3241A98-9186-479D-8234-7D21D7C7F4C5}" type="pres">
      <dgm:prSet presAssocID="{CA5BCC80-F9C0-465A-B970-6103A04D429F}" presName="linear" presStyleCnt="0">
        <dgm:presLayoutVars>
          <dgm:animLvl val="lvl"/>
          <dgm:resizeHandles val="exact"/>
        </dgm:presLayoutVars>
      </dgm:prSet>
      <dgm:spPr/>
    </dgm:pt>
    <dgm:pt modelId="{77060D5E-CDAA-40B3-8B4D-E35F36B134CC}" type="pres">
      <dgm:prSet presAssocID="{0A5FE43A-F39B-4A1A-9D83-AE310A386579}" presName="parentText" presStyleLbl="node1" presStyleIdx="0" presStyleCnt="1">
        <dgm:presLayoutVars>
          <dgm:chMax val="0"/>
          <dgm:bulletEnabled val="1"/>
        </dgm:presLayoutVars>
      </dgm:prSet>
      <dgm:spPr/>
    </dgm:pt>
    <dgm:pt modelId="{36041889-A7ED-4EF5-89BA-DCEAFDDD6EE9}" type="pres">
      <dgm:prSet presAssocID="{0A5FE43A-F39B-4A1A-9D83-AE310A386579}" presName="childText" presStyleLbl="revTx" presStyleIdx="0" presStyleCnt="1">
        <dgm:presLayoutVars>
          <dgm:bulletEnabled val="1"/>
        </dgm:presLayoutVars>
      </dgm:prSet>
      <dgm:spPr/>
    </dgm:pt>
  </dgm:ptLst>
  <dgm:cxnLst>
    <dgm:cxn modelId="{F5906460-60EF-4529-8BEF-F7B64CDDFB2D}" srcId="{0A5FE43A-F39B-4A1A-9D83-AE310A386579}" destId="{A1FAE5A5-87BD-45C7-9CEA-1BCD03EEC9A7}" srcOrd="2" destOrd="0" parTransId="{A52E91C2-7CD9-4BC1-8A50-7247F52F6AB1}" sibTransId="{898FD730-B871-4C4E-8A23-910EFD1F23E0}"/>
    <dgm:cxn modelId="{FBC3A470-10D0-4F9C-9C67-B94F4EF11895}" srcId="{CA5BCC80-F9C0-465A-B970-6103A04D429F}" destId="{0A5FE43A-F39B-4A1A-9D83-AE310A386579}" srcOrd="0" destOrd="0" parTransId="{A9A78D3B-C25F-49A5-B6A8-0727B9B6CB87}" sibTransId="{D211DB45-C05B-42F1-AFAA-B0E412DE2F37}"/>
    <dgm:cxn modelId="{18418156-CFBA-40A7-8E28-A84E8DCBA419}" srcId="{0A5FE43A-F39B-4A1A-9D83-AE310A386579}" destId="{1338358E-BA8B-44FD-B3FC-B606805A4F40}" srcOrd="1" destOrd="0" parTransId="{721EC865-D185-4113-9AB0-44AF7DC42910}" sibTransId="{456140A2-8D18-4B81-87BD-77756A4FAF7B}"/>
    <dgm:cxn modelId="{F5E88785-FE54-4595-92AB-4221DB3B5999}" type="presOf" srcId="{0A5FE43A-F39B-4A1A-9D83-AE310A386579}" destId="{77060D5E-CDAA-40B3-8B4D-E35F36B134CC}" srcOrd="0" destOrd="0" presId="urn:microsoft.com/office/officeart/2005/8/layout/vList2"/>
    <dgm:cxn modelId="{DF80E185-286D-4FB8-BFCB-87BA1A46885C}" type="presOf" srcId="{636468DC-08FD-4CF8-B4F3-C9E7074B33E9}" destId="{36041889-A7ED-4EF5-89BA-DCEAFDDD6EE9}" srcOrd="0" destOrd="0" presId="urn:microsoft.com/office/officeart/2005/8/layout/vList2"/>
    <dgm:cxn modelId="{B93A2392-3494-4420-999E-DD754A2249D5}" type="presOf" srcId="{A1FAE5A5-87BD-45C7-9CEA-1BCD03EEC9A7}" destId="{36041889-A7ED-4EF5-89BA-DCEAFDDD6EE9}" srcOrd="0" destOrd="2" presId="urn:microsoft.com/office/officeart/2005/8/layout/vList2"/>
    <dgm:cxn modelId="{48973993-BB43-4726-842F-87533BE16BA9}" type="presOf" srcId="{CA5BCC80-F9C0-465A-B970-6103A04D429F}" destId="{E3241A98-9186-479D-8234-7D21D7C7F4C5}" srcOrd="0" destOrd="0" presId="urn:microsoft.com/office/officeart/2005/8/layout/vList2"/>
    <dgm:cxn modelId="{29A6FDA9-EDCE-434D-A240-C538337D628F}" srcId="{0A5FE43A-F39B-4A1A-9D83-AE310A386579}" destId="{636468DC-08FD-4CF8-B4F3-C9E7074B33E9}" srcOrd="0" destOrd="0" parTransId="{5EA778DD-AB65-42EA-B115-25F5D8CDA062}" sibTransId="{7E0697FB-398D-40B3-A7A3-1E9BD89135C7}"/>
    <dgm:cxn modelId="{727EAEE9-72AE-471A-BC8F-3F1B9AEA12B8}" type="presOf" srcId="{1338358E-BA8B-44FD-B3FC-B606805A4F40}" destId="{36041889-A7ED-4EF5-89BA-DCEAFDDD6EE9}" srcOrd="0" destOrd="1" presId="urn:microsoft.com/office/officeart/2005/8/layout/vList2"/>
    <dgm:cxn modelId="{ABEA1582-FCF9-4E87-A26D-E09080A81959}" type="presParOf" srcId="{E3241A98-9186-479D-8234-7D21D7C7F4C5}" destId="{77060D5E-CDAA-40B3-8B4D-E35F36B134CC}" srcOrd="0" destOrd="0" presId="urn:microsoft.com/office/officeart/2005/8/layout/vList2"/>
    <dgm:cxn modelId="{CA92CAAC-44B4-4EDE-BC8B-108CB77A2336}" type="presParOf" srcId="{E3241A98-9186-479D-8234-7D21D7C7F4C5}" destId="{36041889-A7ED-4EF5-89BA-DCEAFDDD6EE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74022-F1AF-474A-87ED-E2C5B283D02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AB5FF1A-48C5-4675-B167-022E1965D3FE}">
      <dgm:prSet/>
      <dgm:spPr/>
      <dgm:t>
        <a:bodyPr/>
        <a:lstStyle/>
        <a:p>
          <a:r>
            <a:rPr lang="en-US"/>
            <a:t>Students served in their home environment –COVID-19</a:t>
          </a:r>
        </a:p>
      </dgm:t>
    </dgm:pt>
    <dgm:pt modelId="{1181995E-1B69-4ECE-8C02-4962BF632136}" type="parTrans" cxnId="{733F221D-9505-4310-AF68-85C4F5E33362}">
      <dgm:prSet/>
      <dgm:spPr/>
      <dgm:t>
        <a:bodyPr/>
        <a:lstStyle/>
        <a:p>
          <a:endParaRPr lang="en-US"/>
        </a:p>
      </dgm:t>
    </dgm:pt>
    <dgm:pt modelId="{7BD32BE4-B001-417D-9934-2B1BDF5BCC60}" type="sibTrans" cxnId="{733F221D-9505-4310-AF68-85C4F5E33362}">
      <dgm:prSet/>
      <dgm:spPr/>
      <dgm:t>
        <a:bodyPr/>
        <a:lstStyle/>
        <a:p>
          <a:endParaRPr lang="en-US"/>
        </a:p>
      </dgm:t>
    </dgm:pt>
    <dgm:pt modelId="{4697B979-32D9-47E0-829E-220ECC910A86}">
      <dgm:prSet/>
      <dgm:spPr/>
      <dgm:t>
        <a:bodyPr/>
        <a:lstStyle/>
        <a:p>
          <a:r>
            <a:rPr lang="en-US"/>
            <a:t>Students served at the school in a telehealth suite</a:t>
          </a:r>
        </a:p>
      </dgm:t>
    </dgm:pt>
    <dgm:pt modelId="{98140575-AA01-47A6-AE34-DA761593276B}" type="parTrans" cxnId="{5D22F007-4B68-474B-90D8-0E7416B3F8C8}">
      <dgm:prSet/>
      <dgm:spPr/>
      <dgm:t>
        <a:bodyPr/>
        <a:lstStyle/>
        <a:p>
          <a:endParaRPr lang="en-US"/>
        </a:p>
      </dgm:t>
    </dgm:pt>
    <dgm:pt modelId="{A821EF43-A0FE-4E62-9227-6B55F2BF1720}" type="sibTrans" cxnId="{5D22F007-4B68-474B-90D8-0E7416B3F8C8}">
      <dgm:prSet/>
      <dgm:spPr/>
      <dgm:t>
        <a:bodyPr/>
        <a:lstStyle/>
        <a:p>
          <a:endParaRPr lang="en-US"/>
        </a:p>
      </dgm:t>
    </dgm:pt>
    <dgm:pt modelId="{ED627AA0-CC8C-40F7-AEBC-C6BF1CB178B1}" type="pres">
      <dgm:prSet presAssocID="{6C474022-F1AF-474A-87ED-E2C5B283D023}" presName="hierChild1" presStyleCnt="0">
        <dgm:presLayoutVars>
          <dgm:chPref val="1"/>
          <dgm:dir/>
          <dgm:animOne val="branch"/>
          <dgm:animLvl val="lvl"/>
          <dgm:resizeHandles/>
        </dgm:presLayoutVars>
      </dgm:prSet>
      <dgm:spPr/>
    </dgm:pt>
    <dgm:pt modelId="{8B4C8122-F8E6-468B-AD7F-7A340D818C3C}" type="pres">
      <dgm:prSet presAssocID="{0AB5FF1A-48C5-4675-B167-022E1965D3FE}" presName="hierRoot1" presStyleCnt="0"/>
      <dgm:spPr/>
    </dgm:pt>
    <dgm:pt modelId="{6348EE38-DE3B-4F4D-B9E7-B9A7AB0843E7}" type="pres">
      <dgm:prSet presAssocID="{0AB5FF1A-48C5-4675-B167-022E1965D3FE}" presName="composite" presStyleCnt="0"/>
      <dgm:spPr/>
    </dgm:pt>
    <dgm:pt modelId="{9341FA45-5895-4DD0-8657-BEB572520955}" type="pres">
      <dgm:prSet presAssocID="{0AB5FF1A-48C5-4675-B167-022E1965D3FE}" presName="background" presStyleLbl="node0" presStyleIdx="0" presStyleCnt="2"/>
      <dgm:spPr/>
    </dgm:pt>
    <dgm:pt modelId="{6D6BC510-FD17-4D85-87E9-BFE0E819BC62}" type="pres">
      <dgm:prSet presAssocID="{0AB5FF1A-48C5-4675-B167-022E1965D3FE}" presName="text" presStyleLbl="fgAcc0" presStyleIdx="0" presStyleCnt="2">
        <dgm:presLayoutVars>
          <dgm:chPref val="3"/>
        </dgm:presLayoutVars>
      </dgm:prSet>
      <dgm:spPr/>
    </dgm:pt>
    <dgm:pt modelId="{B1D7A6CB-842B-4ACD-8A6C-3F03B0C36259}" type="pres">
      <dgm:prSet presAssocID="{0AB5FF1A-48C5-4675-B167-022E1965D3FE}" presName="hierChild2" presStyleCnt="0"/>
      <dgm:spPr/>
    </dgm:pt>
    <dgm:pt modelId="{65670E4C-ED07-4DB2-8A16-94FF9DC7F7C0}" type="pres">
      <dgm:prSet presAssocID="{4697B979-32D9-47E0-829E-220ECC910A86}" presName="hierRoot1" presStyleCnt="0"/>
      <dgm:spPr/>
    </dgm:pt>
    <dgm:pt modelId="{37009288-886E-4E38-B371-E0B8BE34FBF5}" type="pres">
      <dgm:prSet presAssocID="{4697B979-32D9-47E0-829E-220ECC910A86}" presName="composite" presStyleCnt="0"/>
      <dgm:spPr/>
    </dgm:pt>
    <dgm:pt modelId="{9409D59E-58DF-4385-BA89-0816A074F82E}" type="pres">
      <dgm:prSet presAssocID="{4697B979-32D9-47E0-829E-220ECC910A86}" presName="background" presStyleLbl="node0" presStyleIdx="1" presStyleCnt="2"/>
      <dgm:spPr/>
    </dgm:pt>
    <dgm:pt modelId="{9D942883-7E37-4658-8482-D8E2FA36D810}" type="pres">
      <dgm:prSet presAssocID="{4697B979-32D9-47E0-829E-220ECC910A86}" presName="text" presStyleLbl="fgAcc0" presStyleIdx="1" presStyleCnt="2">
        <dgm:presLayoutVars>
          <dgm:chPref val="3"/>
        </dgm:presLayoutVars>
      </dgm:prSet>
      <dgm:spPr/>
    </dgm:pt>
    <dgm:pt modelId="{0026C102-E131-4428-BEAC-0E338C1C460D}" type="pres">
      <dgm:prSet presAssocID="{4697B979-32D9-47E0-829E-220ECC910A86}" presName="hierChild2" presStyleCnt="0"/>
      <dgm:spPr/>
    </dgm:pt>
  </dgm:ptLst>
  <dgm:cxnLst>
    <dgm:cxn modelId="{5D22F007-4B68-474B-90D8-0E7416B3F8C8}" srcId="{6C474022-F1AF-474A-87ED-E2C5B283D023}" destId="{4697B979-32D9-47E0-829E-220ECC910A86}" srcOrd="1" destOrd="0" parTransId="{98140575-AA01-47A6-AE34-DA761593276B}" sibTransId="{A821EF43-A0FE-4E62-9227-6B55F2BF1720}"/>
    <dgm:cxn modelId="{733F221D-9505-4310-AF68-85C4F5E33362}" srcId="{6C474022-F1AF-474A-87ED-E2C5B283D023}" destId="{0AB5FF1A-48C5-4675-B167-022E1965D3FE}" srcOrd="0" destOrd="0" parTransId="{1181995E-1B69-4ECE-8C02-4962BF632136}" sibTransId="{7BD32BE4-B001-417D-9934-2B1BDF5BCC60}"/>
    <dgm:cxn modelId="{E4A2A973-AF55-4249-88BA-246D6B2F0DE3}" type="presOf" srcId="{0AB5FF1A-48C5-4675-B167-022E1965D3FE}" destId="{6D6BC510-FD17-4D85-87E9-BFE0E819BC62}" srcOrd="0" destOrd="0" presId="urn:microsoft.com/office/officeart/2005/8/layout/hierarchy1"/>
    <dgm:cxn modelId="{6F712854-521B-401D-8A33-8FAAE6E63231}" type="presOf" srcId="{6C474022-F1AF-474A-87ED-E2C5B283D023}" destId="{ED627AA0-CC8C-40F7-AEBC-C6BF1CB178B1}" srcOrd="0" destOrd="0" presId="urn:microsoft.com/office/officeart/2005/8/layout/hierarchy1"/>
    <dgm:cxn modelId="{1547A2B1-B384-4F4B-8330-4D8DEC852B28}" type="presOf" srcId="{4697B979-32D9-47E0-829E-220ECC910A86}" destId="{9D942883-7E37-4658-8482-D8E2FA36D810}" srcOrd="0" destOrd="0" presId="urn:microsoft.com/office/officeart/2005/8/layout/hierarchy1"/>
    <dgm:cxn modelId="{2F3F38B8-9917-4C71-A860-BC01615FEFDE}" type="presParOf" srcId="{ED627AA0-CC8C-40F7-AEBC-C6BF1CB178B1}" destId="{8B4C8122-F8E6-468B-AD7F-7A340D818C3C}" srcOrd="0" destOrd="0" presId="urn:microsoft.com/office/officeart/2005/8/layout/hierarchy1"/>
    <dgm:cxn modelId="{18B24CED-1D62-4510-99DF-24FE983B974E}" type="presParOf" srcId="{8B4C8122-F8E6-468B-AD7F-7A340D818C3C}" destId="{6348EE38-DE3B-4F4D-B9E7-B9A7AB0843E7}" srcOrd="0" destOrd="0" presId="urn:microsoft.com/office/officeart/2005/8/layout/hierarchy1"/>
    <dgm:cxn modelId="{65A2540D-5C6F-449D-AEA7-525FE5520070}" type="presParOf" srcId="{6348EE38-DE3B-4F4D-B9E7-B9A7AB0843E7}" destId="{9341FA45-5895-4DD0-8657-BEB572520955}" srcOrd="0" destOrd="0" presId="urn:microsoft.com/office/officeart/2005/8/layout/hierarchy1"/>
    <dgm:cxn modelId="{AD70C5DE-A27A-4054-BD22-916C2BC43B9E}" type="presParOf" srcId="{6348EE38-DE3B-4F4D-B9E7-B9A7AB0843E7}" destId="{6D6BC510-FD17-4D85-87E9-BFE0E819BC62}" srcOrd="1" destOrd="0" presId="urn:microsoft.com/office/officeart/2005/8/layout/hierarchy1"/>
    <dgm:cxn modelId="{398454BA-8751-4890-9DF4-CA30E75349DC}" type="presParOf" srcId="{8B4C8122-F8E6-468B-AD7F-7A340D818C3C}" destId="{B1D7A6CB-842B-4ACD-8A6C-3F03B0C36259}" srcOrd="1" destOrd="0" presId="urn:microsoft.com/office/officeart/2005/8/layout/hierarchy1"/>
    <dgm:cxn modelId="{4BC1D1FD-00D3-49BB-97E9-8F969FAB2D3C}" type="presParOf" srcId="{ED627AA0-CC8C-40F7-AEBC-C6BF1CB178B1}" destId="{65670E4C-ED07-4DB2-8A16-94FF9DC7F7C0}" srcOrd="1" destOrd="0" presId="urn:microsoft.com/office/officeart/2005/8/layout/hierarchy1"/>
    <dgm:cxn modelId="{27252FC9-D67E-4B4C-AB61-F4A168659159}" type="presParOf" srcId="{65670E4C-ED07-4DB2-8A16-94FF9DC7F7C0}" destId="{37009288-886E-4E38-B371-E0B8BE34FBF5}" srcOrd="0" destOrd="0" presId="urn:microsoft.com/office/officeart/2005/8/layout/hierarchy1"/>
    <dgm:cxn modelId="{DCB32EFA-B897-4A5A-B24A-4AEAC1D1C2C4}" type="presParOf" srcId="{37009288-886E-4E38-B371-E0B8BE34FBF5}" destId="{9409D59E-58DF-4385-BA89-0816A074F82E}" srcOrd="0" destOrd="0" presId="urn:microsoft.com/office/officeart/2005/8/layout/hierarchy1"/>
    <dgm:cxn modelId="{8A9B83F5-EEE2-4557-A2F4-31CF214D5FBF}" type="presParOf" srcId="{37009288-886E-4E38-B371-E0B8BE34FBF5}" destId="{9D942883-7E37-4658-8482-D8E2FA36D810}" srcOrd="1" destOrd="0" presId="urn:microsoft.com/office/officeart/2005/8/layout/hierarchy1"/>
    <dgm:cxn modelId="{16380C17-2A32-4EDE-A992-8847666D9475}" type="presParOf" srcId="{65670E4C-ED07-4DB2-8A16-94FF9DC7F7C0}" destId="{0026C102-E131-4428-BEAC-0E338C1C460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BBC0EC-E26D-4C4F-A04B-C06780C5B426}"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5DE5129F-14A5-43EB-AAE9-3B55FADEDEDA}">
      <dgm:prSet/>
      <dgm:spPr/>
      <dgm:t>
        <a:bodyPr/>
        <a:lstStyle/>
        <a:p>
          <a:pPr>
            <a:lnSpc>
              <a:spcPct val="100000"/>
            </a:lnSpc>
          </a:pPr>
          <a:r>
            <a:rPr lang="en-US"/>
            <a:t>A definition of attunement </a:t>
          </a:r>
          <a:r>
            <a:rPr lang="en-US" i="1"/>
            <a:t>‘is a kinesthetic and emotional sensing of others knowing their rhythm, affect and experience by metaphorically being in their skin, and going beyond empathy to create a two-person experience of unbroken feeling connectedness by providing a reciprocal affect and/or resonating response’. </a:t>
          </a:r>
          <a:r>
            <a:rPr lang="en-US"/>
            <a:t>(Erksine 1998). </a:t>
          </a:r>
        </a:p>
      </dgm:t>
    </dgm:pt>
    <dgm:pt modelId="{D5B56D40-4BA3-423B-8C1F-DB3E02AA54FB}" type="parTrans" cxnId="{99A44C12-C5EB-4656-9ABB-804EE2440633}">
      <dgm:prSet/>
      <dgm:spPr/>
      <dgm:t>
        <a:bodyPr/>
        <a:lstStyle/>
        <a:p>
          <a:endParaRPr lang="en-US"/>
        </a:p>
      </dgm:t>
    </dgm:pt>
    <dgm:pt modelId="{2F4A906F-F74E-4D92-9BB3-6B0155D13966}" type="sibTrans" cxnId="{99A44C12-C5EB-4656-9ABB-804EE2440633}">
      <dgm:prSet/>
      <dgm:spPr/>
      <dgm:t>
        <a:bodyPr/>
        <a:lstStyle/>
        <a:p>
          <a:endParaRPr lang="en-US"/>
        </a:p>
      </dgm:t>
    </dgm:pt>
    <dgm:pt modelId="{6AC6E22C-21AC-405B-8540-26DE867F48F1}">
      <dgm:prSet/>
      <dgm:spPr/>
      <dgm:t>
        <a:bodyPr/>
        <a:lstStyle/>
        <a:p>
          <a:pPr>
            <a:lnSpc>
              <a:spcPct val="100000"/>
            </a:lnSpc>
          </a:pPr>
          <a:r>
            <a:rPr lang="en-US"/>
            <a:t>One could say it is our ability to be present to, and with, another’s expression of their experience. </a:t>
          </a:r>
        </a:p>
      </dgm:t>
    </dgm:pt>
    <dgm:pt modelId="{ADD0F9C5-B7EB-4AC6-BD2E-CFD5BA196530}" type="parTrans" cxnId="{09496CF6-0952-4933-8110-7B3503C213A1}">
      <dgm:prSet/>
      <dgm:spPr/>
      <dgm:t>
        <a:bodyPr/>
        <a:lstStyle/>
        <a:p>
          <a:endParaRPr lang="en-US"/>
        </a:p>
      </dgm:t>
    </dgm:pt>
    <dgm:pt modelId="{06965414-6421-4A8A-93C4-CC14E3E333FF}" type="sibTrans" cxnId="{09496CF6-0952-4933-8110-7B3503C213A1}">
      <dgm:prSet/>
      <dgm:spPr/>
      <dgm:t>
        <a:bodyPr/>
        <a:lstStyle/>
        <a:p>
          <a:endParaRPr lang="en-US"/>
        </a:p>
      </dgm:t>
    </dgm:pt>
    <dgm:pt modelId="{5A42E809-0936-480D-957A-C964B68513EE}">
      <dgm:prSet/>
      <dgm:spPr/>
      <dgm:t>
        <a:bodyPr/>
        <a:lstStyle/>
        <a:p>
          <a:pPr>
            <a:lnSpc>
              <a:spcPct val="100000"/>
            </a:lnSpc>
          </a:pPr>
          <a:r>
            <a:rPr lang="en-US" dirty="0"/>
            <a:t>Attunement relates to client's level of safety within the therapeutic relationship AND environment.</a:t>
          </a:r>
        </a:p>
      </dgm:t>
    </dgm:pt>
    <dgm:pt modelId="{0269B2A3-1B55-4920-8967-C295F37233AF}" type="parTrans" cxnId="{4D403917-8F83-4CF3-81DB-FFC33D133BF2}">
      <dgm:prSet/>
      <dgm:spPr/>
      <dgm:t>
        <a:bodyPr/>
        <a:lstStyle/>
        <a:p>
          <a:endParaRPr lang="en-US"/>
        </a:p>
      </dgm:t>
    </dgm:pt>
    <dgm:pt modelId="{AA8791EF-3BE9-4EB5-8408-D28E80D4C1EB}" type="sibTrans" cxnId="{4D403917-8F83-4CF3-81DB-FFC33D133BF2}">
      <dgm:prSet/>
      <dgm:spPr/>
      <dgm:t>
        <a:bodyPr/>
        <a:lstStyle/>
        <a:p>
          <a:endParaRPr lang="en-US"/>
        </a:p>
      </dgm:t>
    </dgm:pt>
    <dgm:pt modelId="{B5B91A0B-B7AB-4A5C-AD93-D48FDFB917E8}" type="pres">
      <dgm:prSet presAssocID="{91BBC0EC-E26D-4C4F-A04B-C06780C5B426}" presName="root" presStyleCnt="0">
        <dgm:presLayoutVars>
          <dgm:dir/>
          <dgm:resizeHandles val="exact"/>
        </dgm:presLayoutVars>
      </dgm:prSet>
      <dgm:spPr/>
    </dgm:pt>
    <dgm:pt modelId="{15F2DFB6-74B7-41DE-809F-C500FF0F4046}" type="pres">
      <dgm:prSet presAssocID="{5DE5129F-14A5-43EB-AAE9-3B55FADEDEDA}" presName="compNode" presStyleCnt="0"/>
      <dgm:spPr/>
    </dgm:pt>
    <dgm:pt modelId="{F12B13E5-00D0-45CF-A10B-701C6CF2DB7F}" type="pres">
      <dgm:prSet presAssocID="{5DE5129F-14A5-43EB-AAE9-3B55FADEDEDA}" presName="bgRect" presStyleLbl="bgShp" presStyleIdx="0" presStyleCnt="3"/>
      <dgm:spPr/>
    </dgm:pt>
    <dgm:pt modelId="{76589452-CAF5-4D56-85A1-3254299F9452}" type="pres">
      <dgm:prSet presAssocID="{5DE5129F-14A5-43EB-AAE9-3B55FADEDE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855EF50E-06F3-4D44-B34D-8F66279B005F}" type="pres">
      <dgm:prSet presAssocID="{5DE5129F-14A5-43EB-AAE9-3B55FADEDEDA}" presName="spaceRect" presStyleCnt="0"/>
      <dgm:spPr/>
    </dgm:pt>
    <dgm:pt modelId="{DC1755FF-F8DB-457C-83EF-1AEB1D5BFF8E}" type="pres">
      <dgm:prSet presAssocID="{5DE5129F-14A5-43EB-AAE9-3B55FADEDEDA}" presName="parTx" presStyleLbl="revTx" presStyleIdx="0" presStyleCnt="3">
        <dgm:presLayoutVars>
          <dgm:chMax val="0"/>
          <dgm:chPref val="0"/>
        </dgm:presLayoutVars>
      </dgm:prSet>
      <dgm:spPr/>
    </dgm:pt>
    <dgm:pt modelId="{B07715E2-F26F-4FD4-B0B4-E713A53CAC04}" type="pres">
      <dgm:prSet presAssocID="{2F4A906F-F74E-4D92-9BB3-6B0155D13966}" presName="sibTrans" presStyleCnt="0"/>
      <dgm:spPr/>
    </dgm:pt>
    <dgm:pt modelId="{E0BA1ECA-B5B6-4B23-8B3C-5FEE23972A74}" type="pres">
      <dgm:prSet presAssocID="{6AC6E22C-21AC-405B-8540-26DE867F48F1}" presName="compNode" presStyleCnt="0"/>
      <dgm:spPr/>
    </dgm:pt>
    <dgm:pt modelId="{0A2E79E6-8F4C-4CB8-AF07-FC226B9DBA67}" type="pres">
      <dgm:prSet presAssocID="{6AC6E22C-21AC-405B-8540-26DE867F48F1}" presName="bgRect" presStyleLbl="bgShp" presStyleIdx="1" presStyleCnt="3"/>
      <dgm:spPr/>
    </dgm:pt>
    <dgm:pt modelId="{5FD7BA76-E90A-4756-B7B3-C54440810CC2}" type="pres">
      <dgm:prSet presAssocID="{6AC6E22C-21AC-405B-8540-26DE867F48F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02D72A1F-9437-4A61-BDD8-8738F41884CB}" type="pres">
      <dgm:prSet presAssocID="{6AC6E22C-21AC-405B-8540-26DE867F48F1}" presName="spaceRect" presStyleCnt="0"/>
      <dgm:spPr/>
    </dgm:pt>
    <dgm:pt modelId="{B407D429-685F-4942-9752-114547851305}" type="pres">
      <dgm:prSet presAssocID="{6AC6E22C-21AC-405B-8540-26DE867F48F1}" presName="parTx" presStyleLbl="revTx" presStyleIdx="1" presStyleCnt="3">
        <dgm:presLayoutVars>
          <dgm:chMax val="0"/>
          <dgm:chPref val="0"/>
        </dgm:presLayoutVars>
      </dgm:prSet>
      <dgm:spPr/>
    </dgm:pt>
    <dgm:pt modelId="{13D46E46-03AE-4FD6-99F7-8C818B01482E}" type="pres">
      <dgm:prSet presAssocID="{06965414-6421-4A8A-93C4-CC14E3E333FF}" presName="sibTrans" presStyleCnt="0"/>
      <dgm:spPr/>
    </dgm:pt>
    <dgm:pt modelId="{D43105E8-9ACB-4F2B-B2AF-84C328475993}" type="pres">
      <dgm:prSet presAssocID="{5A42E809-0936-480D-957A-C964B68513EE}" presName="compNode" presStyleCnt="0"/>
      <dgm:spPr/>
    </dgm:pt>
    <dgm:pt modelId="{070B3F29-9696-486B-B443-CD4601ABBB5E}" type="pres">
      <dgm:prSet presAssocID="{5A42E809-0936-480D-957A-C964B68513EE}" presName="bgRect" presStyleLbl="bgShp" presStyleIdx="2" presStyleCnt="3"/>
      <dgm:spPr/>
    </dgm:pt>
    <dgm:pt modelId="{915A4009-101B-4580-9A03-7A8E148008A1}" type="pres">
      <dgm:prSet presAssocID="{5A42E809-0936-480D-957A-C964B68513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C5F718B3-5B91-432A-B7A3-7B341D7A3E8F}" type="pres">
      <dgm:prSet presAssocID="{5A42E809-0936-480D-957A-C964B68513EE}" presName="spaceRect" presStyleCnt="0"/>
      <dgm:spPr/>
    </dgm:pt>
    <dgm:pt modelId="{20AFA00F-FB2A-45F2-8230-0C664A82C63C}" type="pres">
      <dgm:prSet presAssocID="{5A42E809-0936-480D-957A-C964B68513EE}" presName="parTx" presStyleLbl="revTx" presStyleIdx="2" presStyleCnt="3">
        <dgm:presLayoutVars>
          <dgm:chMax val="0"/>
          <dgm:chPref val="0"/>
        </dgm:presLayoutVars>
      </dgm:prSet>
      <dgm:spPr/>
    </dgm:pt>
  </dgm:ptLst>
  <dgm:cxnLst>
    <dgm:cxn modelId="{99A44C12-C5EB-4656-9ABB-804EE2440633}" srcId="{91BBC0EC-E26D-4C4F-A04B-C06780C5B426}" destId="{5DE5129F-14A5-43EB-AAE9-3B55FADEDEDA}" srcOrd="0" destOrd="0" parTransId="{D5B56D40-4BA3-423B-8C1F-DB3E02AA54FB}" sibTransId="{2F4A906F-F74E-4D92-9BB3-6B0155D13966}"/>
    <dgm:cxn modelId="{4D403917-8F83-4CF3-81DB-FFC33D133BF2}" srcId="{91BBC0EC-E26D-4C4F-A04B-C06780C5B426}" destId="{5A42E809-0936-480D-957A-C964B68513EE}" srcOrd="2" destOrd="0" parTransId="{0269B2A3-1B55-4920-8967-C295F37233AF}" sibTransId="{AA8791EF-3BE9-4EB5-8408-D28E80D4C1EB}"/>
    <dgm:cxn modelId="{3D09A81D-E4E8-4305-A2F3-E7E83678CFCA}" type="presOf" srcId="{5A42E809-0936-480D-957A-C964B68513EE}" destId="{20AFA00F-FB2A-45F2-8230-0C664A82C63C}" srcOrd="0" destOrd="0" presId="urn:microsoft.com/office/officeart/2018/2/layout/IconVerticalSolidList"/>
    <dgm:cxn modelId="{FA6C4921-CDBF-42A1-920B-9E6D7384624A}" type="presOf" srcId="{6AC6E22C-21AC-405B-8540-26DE867F48F1}" destId="{B407D429-685F-4942-9752-114547851305}" srcOrd="0" destOrd="0" presId="urn:microsoft.com/office/officeart/2018/2/layout/IconVerticalSolidList"/>
    <dgm:cxn modelId="{7E3C0B36-EBC7-49C3-927A-F1C0A5897577}" type="presOf" srcId="{5DE5129F-14A5-43EB-AAE9-3B55FADEDEDA}" destId="{DC1755FF-F8DB-457C-83EF-1AEB1D5BFF8E}" srcOrd="0" destOrd="0" presId="urn:microsoft.com/office/officeart/2018/2/layout/IconVerticalSolidList"/>
    <dgm:cxn modelId="{5B1C9B55-10A7-426C-BE10-5E95C834BBD3}" type="presOf" srcId="{91BBC0EC-E26D-4C4F-A04B-C06780C5B426}" destId="{B5B91A0B-B7AB-4A5C-AD93-D48FDFB917E8}" srcOrd="0" destOrd="0" presId="urn:microsoft.com/office/officeart/2018/2/layout/IconVerticalSolidList"/>
    <dgm:cxn modelId="{09496CF6-0952-4933-8110-7B3503C213A1}" srcId="{91BBC0EC-E26D-4C4F-A04B-C06780C5B426}" destId="{6AC6E22C-21AC-405B-8540-26DE867F48F1}" srcOrd="1" destOrd="0" parTransId="{ADD0F9C5-B7EB-4AC6-BD2E-CFD5BA196530}" sibTransId="{06965414-6421-4A8A-93C4-CC14E3E333FF}"/>
    <dgm:cxn modelId="{9610C863-F0D9-4AEA-8FAA-B5A6DB9D2B88}" type="presParOf" srcId="{B5B91A0B-B7AB-4A5C-AD93-D48FDFB917E8}" destId="{15F2DFB6-74B7-41DE-809F-C500FF0F4046}" srcOrd="0" destOrd="0" presId="urn:microsoft.com/office/officeart/2018/2/layout/IconVerticalSolidList"/>
    <dgm:cxn modelId="{487EBE0E-A26F-47A1-B6A2-3DBEA9A222D5}" type="presParOf" srcId="{15F2DFB6-74B7-41DE-809F-C500FF0F4046}" destId="{F12B13E5-00D0-45CF-A10B-701C6CF2DB7F}" srcOrd="0" destOrd="0" presId="urn:microsoft.com/office/officeart/2018/2/layout/IconVerticalSolidList"/>
    <dgm:cxn modelId="{76AEC81C-5008-4616-9051-E8179A60B51C}" type="presParOf" srcId="{15F2DFB6-74B7-41DE-809F-C500FF0F4046}" destId="{76589452-CAF5-4D56-85A1-3254299F9452}" srcOrd="1" destOrd="0" presId="urn:microsoft.com/office/officeart/2018/2/layout/IconVerticalSolidList"/>
    <dgm:cxn modelId="{C33CFF8F-D114-465D-A44A-940EF372C0B1}" type="presParOf" srcId="{15F2DFB6-74B7-41DE-809F-C500FF0F4046}" destId="{855EF50E-06F3-4D44-B34D-8F66279B005F}" srcOrd="2" destOrd="0" presId="urn:microsoft.com/office/officeart/2018/2/layout/IconVerticalSolidList"/>
    <dgm:cxn modelId="{3013D32A-F588-4988-A00F-076C712D8F72}" type="presParOf" srcId="{15F2DFB6-74B7-41DE-809F-C500FF0F4046}" destId="{DC1755FF-F8DB-457C-83EF-1AEB1D5BFF8E}" srcOrd="3" destOrd="0" presId="urn:microsoft.com/office/officeart/2018/2/layout/IconVerticalSolidList"/>
    <dgm:cxn modelId="{C05DF41F-530A-46AE-BFE8-C27D014D47EC}" type="presParOf" srcId="{B5B91A0B-B7AB-4A5C-AD93-D48FDFB917E8}" destId="{B07715E2-F26F-4FD4-B0B4-E713A53CAC04}" srcOrd="1" destOrd="0" presId="urn:microsoft.com/office/officeart/2018/2/layout/IconVerticalSolidList"/>
    <dgm:cxn modelId="{9D5046D0-2880-44AF-B395-782DA3037595}" type="presParOf" srcId="{B5B91A0B-B7AB-4A5C-AD93-D48FDFB917E8}" destId="{E0BA1ECA-B5B6-4B23-8B3C-5FEE23972A74}" srcOrd="2" destOrd="0" presId="urn:microsoft.com/office/officeart/2018/2/layout/IconVerticalSolidList"/>
    <dgm:cxn modelId="{A4DF181A-A37E-426A-94E3-A04317FE78AF}" type="presParOf" srcId="{E0BA1ECA-B5B6-4B23-8B3C-5FEE23972A74}" destId="{0A2E79E6-8F4C-4CB8-AF07-FC226B9DBA67}" srcOrd="0" destOrd="0" presId="urn:microsoft.com/office/officeart/2018/2/layout/IconVerticalSolidList"/>
    <dgm:cxn modelId="{65588C32-A408-4154-BB24-1E2441A5537B}" type="presParOf" srcId="{E0BA1ECA-B5B6-4B23-8B3C-5FEE23972A74}" destId="{5FD7BA76-E90A-4756-B7B3-C54440810CC2}" srcOrd="1" destOrd="0" presId="urn:microsoft.com/office/officeart/2018/2/layout/IconVerticalSolidList"/>
    <dgm:cxn modelId="{2980EF19-62B1-4D09-BE4D-9EE2CEF1E94D}" type="presParOf" srcId="{E0BA1ECA-B5B6-4B23-8B3C-5FEE23972A74}" destId="{02D72A1F-9437-4A61-BDD8-8738F41884CB}" srcOrd="2" destOrd="0" presId="urn:microsoft.com/office/officeart/2018/2/layout/IconVerticalSolidList"/>
    <dgm:cxn modelId="{59824559-1C74-4A10-9A83-EBD68EE506E0}" type="presParOf" srcId="{E0BA1ECA-B5B6-4B23-8B3C-5FEE23972A74}" destId="{B407D429-685F-4942-9752-114547851305}" srcOrd="3" destOrd="0" presId="urn:microsoft.com/office/officeart/2018/2/layout/IconVerticalSolidList"/>
    <dgm:cxn modelId="{89C31801-33D3-4360-99D8-BC20CB12EB38}" type="presParOf" srcId="{B5B91A0B-B7AB-4A5C-AD93-D48FDFB917E8}" destId="{13D46E46-03AE-4FD6-99F7-8C818B01482E}" srcOrd="3" destOrd="0" presId="urn:microsoft.com/office/officeart/2018/2/layout/IconVerticalSolidList"/>
    <dgm:cxn modelId="{1302DCBD-85C4-4065-961B-7B9F314CCB66}" type="presParOf" srcId="{B5B91A0B-B7AB-4A5C-AD93-D48FDFB917E8}" destId="{D43105E8-9ACB-4F2B-B2AF-84C328475993}" srcOrd="4" destOrd="0" presId="urn:microsoft.com/office/officeart/2018/2/layout/IconVerticalSolidList"/>
    <dgm:cxn modelId="{A545B520-91C6-4A0D-A0C4-2863E50E27FC}" type="presParOf" srcId="{D43105E8-9ACB-4F2B-B2AF-84C328475993}" destId="{070B3F29-9696-486B-B443-CD4601ABBB5E}" srcOrd="0" destOrd="0" presId="urn:microsoft.com/office/officeart/2018/2/layout/IconVerticalSolidList"/>
    <dgm:cxn modelId="{5CDCC78B-F66A-4F2D-BA19-3A754E231A37}" type="presParOf" srcId="{D43105E8-9ACB-4F2B-B2AF-84C328475993}" destId="{915A4009-101B-4580-9A03-7A8E148008A1}" srcOrd="1" destOrd="0" presId="urn:microsoft.com/office/officeart/2018/2/layout/IconVerticalSolidList"/>
    <dgm:cxn modelId="{7ECBA0AA-0983-4A6C-9331-D5648FE6B2FD}" type="presParOf" srcId="{D43105E8-9ACB-4F2B-B2AF-84C328475993}" destId="{C5F718B3-5B91-432A-B7A3-7B341D7A3E8F}" srcOrd="2" destOrd="0" presId="urn:microsoft.com/office/officeart/2018/2/layout/IconVerticalSolidList"/>
    <dgm:cxn modelId="{5192B6F4-1D78-42DD-BD5A-7C70D9F0672A}" type="presParOf" srcId="{D43105E8-9ACB-4F2B-B2AF-84C328475993}" destId="{20AFA00F-FB2A-45F2-8230-0C664A82C63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D9EAD-A446-4946-B22A-EF00BECB5801}"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4D786F18-81F7-45D1-AEF1-C1C62BC29994}">
      <dgm:prSet/>
      <dgm:spPr/>
      <dgm:t>
        <a:bodyPr/>
        <a:lstStyle/>
        <a:p>
          <a:r>
            <a:rPr lang="en-US"/>
            <a:t>Discuss Expectations Early</a:t>
          </a:r>
        </a:p>
      </dgm:t>
    </dgm:pt>
    <dgm:pt modelId="{020E5FCB-0F31-46DE-9C35-4BEC081AE87E}" type="parTrans" cxnId="{2D11473C-71B1-4BFC-9611-D68C5DC00AA5}">
      <dgm:prSet/>
      <dgm:spPr/>
      <dgm:t>
        <a:bodyPr/>
        <a:lstStyle/>
        <a:p>
          <a:endParaRPr lang="en-US"/>
        </a:p>
      </dgm:t>
    </dgm:pt>
    <dgm:pt modelId="{EA463349-D42B-48CE-AD1B-B1A93A2534EB}" type="sibTrans" cxnId="{2D11473C-71B1-4BFC-9611-D68C5DC00AA5}">
      <dgm:prSet/>
      <dgm:spPr/>
      <dgm:t>
        <a:bodyPr/>
        <a:lstStyle/>
        <a:p>
          <a:endParaRPr lang="en-US"/>
        </a:p>
      </dgm:t>
    </dgm:pt>
    <dgm:pt modelId="{8C9EF236-B914-4C37-A515-4D3EC748F60F}">
      <dgm:prSet/>
      <dgm:spPr/>
      <dgm:t>
        <a:bodyPr/>
        <a:lstStyle/>
        <a:p>
          <a:r>
            <a:rPr lang="en-US"/>
            <a:t>Help Caregiver with setting up a confidential space for their child</a:t>
          </a:r>
        </a:p>
      </dgm:t>
    </dgm:pt>
    <dgm:pt modelId="{BD4E2B52-5A5D-4E80-BAEE-388496AB9F38}" type="parTrans" cxnId="{695B777D-12C9-42B7-BD20-CF5B575FCE42}">
      <dgm:prSet/>
      <dgm:spPr/>
      <dgm:t>
        <a:bodyPr/>
        <a:lstStyle/>
        <a:p>
          <a:endParaRPr lang="en-US"/>
        </a:p>
      </dgm:t>
    </dgm:pt>
    <dgm:pt modelId="{F99C9E74-C381-4060-A99D-E31DBECA1680}" type="sibTrans" cxnId="{695B777D-12C9-42B7-BD20-CF5B575FCE42}">
      <dgm:prSet/>
      <dgm:spPr/>
      <dgm:t>
        <a:bodyPr/>
        <a:lstStyle/>
        <a:p>
          <a:endParaRPr lang="en-US"/>
        </a:p>
      </dgm:t>
    </dgm:pt>
    <dgm:pt modelId="{5A7AD3B3-3278-4AB1-9994-CCA83E577970}">
      <dgm:prSet/>
      <dgm:spPr/>
      <dgm:t>
        <a:bodyPr/>
        <a:lstStyle/>
        <a:p>
          <a:r>
            <a:rPr lang="en-US"/>
            <a:t>Inform them you will meet with them (before or after) each session for a “check-in”</a:t>
          </a:r>
        </a:p>
      </dgm:t>
    </dgm:pt>
    <dgm:pt modelId="{BA41A160-9E88-462E-A291-06C1CD2EDA0B}" type="parTrans" cxnId="{33A2F43D-7950-4202-B1F1-A72F39809B73}">
      <dgm:prSet/>
      <dgm:spPr/>
      <dgm:t>
        <a:bodyPr/>
        <a:lstStyle/>
        <a:p>
          <a:endParaRPr lang="en-US"/>
        </a:p>
      </dgm:t>
    </dgm:pt>
    <dgm:pt modelId="{94266079-6FB6-4949-9EEF-D19FD3150875}" type="sibTrans" cxnId="{33A2F43D-7950-4202-B1F1-A72F39809B73}">
      <dgm:prSet/>
      <dgm:spPr/>
      <dgm:t>
        <a:bodyPr/>
        <a:lstStyle/>
        <a:p>
          <a:endParaRPr lang="en-US"/>
        </a:p>
      </dgm:t>
    </dgm:pt>
    <dgm:pt modelId="{9935D5D0-82E4-4A0E-B7A8-D9D5B16BA1A8}">
      <dgm:prSet/>
      <dgm:spPr/>
      <dgm:t>
        <a:bodyPr/>
        <a:lstStyle/>
        <a:p>
          <a:r>
            <a:rPr lang="en-US"/>
            <a:t>Establish a system for communicating with caregivers about needs and accomplishments</a:t>
          </a:r>
        </a:p>
      </dgm:t>
    </dgm:pt>
    <dgm:pt modelId="{22F508A2-4E22-4EB4-B5C5-DDFC9374A924}" type="parTrans" cxnId="{1A5FAC4B-829D-451C-A7D0-7D143467C5CB}">
      <dgm:prSet/>
      <dgm:spPr/>
      <dgm:t>
        <a:bodyPr/>
        <a:lstStyle/>
        <a:p>
          <a:endParaRPr lang="en-US"/>
        </a:p>
      </dgm:t>
    </dgm:pt>
    <dgm:pt modelId="{945035C2-373C-4C69-AAC1-9AC44C20A33F}" type="sibTrans" cxnId="{1A5FAC4B-829D-451C-A7D0-7D143467C5CB}">
      <dgm:prSet/>
      <dgm:spPr/>
      <dgm:t>
        <a:bodyPr/>
        <a:lstStyle/>
        <a:p>
          <a:endParaRPr lang="en-US"/>
        </a:p>
      </dgm:t>
    </dgm:pt>
    <dgm:pt modelId="{59BDCD5A-6387-454F-8B33-E3AF4F470809}">
      <dgm:prSet/>
      <dgm:spPr/>
      <dgm:t>
        <a:bodyPr/>
        <a:lstStyle/>
        <a:p>
          <a:r>
            <a:rPr lang="en-US"/>
            <a:t>You may need caregivers help with accessing needed play materials (also assessing families needs around access to developmentally appropriate play items)**Grant Funded projects</a:t>
          </a:r>
        </a:p>
      </dgm:t>
    </dgm:pt>
    <dgm:pt modelId="{5738A33E-E975-4B20-9DE2-EDB4F219064B}" type="parTrans" cxnId="{4FE53DC1-A1D2-435D-88B0-25D6FED72A3F}">
      <dgm:prSet/>
      <dgm:spPr/>
      <dgm:t>
        <a:bodyPr/>
        <a:lstStyle/>
        <a:p>
          <a:endParaRPr lang="en-US"/>
        </a:p>
      </dgm:t>
    </dgm:pt>
    <dgm:pt modelId="{C6997A1E-B166-4E51-8E9A-8D4E1D802636}" type="sibTrans" cxnId="{4FE53DC1-A1D2-435D-88B0-25D6FED72A3F}">
      <dgm:prSet/>
      <dgm:spPr/>
      <dgm:t>
        <a:bodyPr/>
        <a:lstStyle/>
        <a:p>
          <a:endParaRPr lang="en-US"/>
        </a:p>
      </dgm:t>
    </dgm:pt>
    <dgm:pt modelId="{EC5CC234-B439-4932-85FD-82788C5F42C2}">
      <dgm:prSet/>
      <dgm:spPr/>
      <dgm:t>
        <a:bodyPr/>
        <a:lstStyle/>
        <a:p>
          <a:r>
            <a:rPr lang="en-US"/>
            <a:t>And include them in the play…</a:t>
          </a:r>
        </a:p>
      </dgm:t>
    </dgm:pt>
    <dgm:pt modelId="{5FFA093D-575C-4E1E-9216-76B75757621C}" type="parTrans" cxnId="{A53B4623-7B47-4C42-A186-7DF28F57B333}">
      <dgm:prSet/>
      <dgm:spPr/>
      <dgm:t>
        <a:bodyPr/>
        <a:lstStyle/>
        <a:p>
          <a:endParaRPr lang="en-US"/>
        </a:p>
      </dgm:t>
    </dgm:pt>
    <dgm:pt modelId="{BB2D75E8-097B-4194-B52D-B0B69AA02F0E}" type="sibTrans" cxnId="{A53B4623-7B47-4C42-A186-7DF28F57B333}">
      <dgm:prSet/>
      <dgm:spPr/>
      <dgm:t>
        <a:bodyPr/>
        <a:lstStyle/>
        <a:p>
          <a:endParaRPr lang="en-US"/>
        </a:p>
      </dgm:t>
    </dgm:pt>
    <dgm:pt modelId="{8FCD36C6-996F-4DA2-A70C-16EE2484F482}" type="pres">
      <dgm:prSet presAssocID="{62CD9EAD-A446-4946-B22A-EF00BECB5801}" presName="diagram" presStyleCnt="0">
        <dgm:presLayoutVars>
          <dgm:dir/>
          <dgm:resizeHandles val="exact"/>
        </dgm:presLayoutVars>
      </dgm:prSet>
      <dgm:spPr/>
    </dgm:pt>
    <dgm:pt modelId="{798BAF9D-24E9-430B-93C3-3EC36761528D}" type="pres">
      <dgm:prSet presAssocID="{4D786F18-81F7-45D1-AEF1-C1C62BC29994}" presName="node" presStyleLbl="node1" presStyleIdx="0" presStyleCnt="6">
        <dgm:presLayoutVars>
          <dgm:bulletEnabled val="1"/>
        </dgm:presLayoutVars>
      </dgm:prSet>
      <dgm:spPr/>
    </dgm:pt>
    <dgm:pt modelId="{F6547A48-C8D4-472D-8759-231935FAB48B}" type="pres">
      <dgm:prSet presAssocID="{EA463349-D42B-48CE-AD1B-B1A93A2534EB}" presName="sibTrans" presStyleCnt="0"/>
      <dgm:spPr/>
    </dgm:pt>
    <dgm:pt modelId="{47646F28-D474-41CA-B365-9E22EA18C2B3}" type="pres">
      <dgm:prSet presAssocID="{8C9EF236-B914-4C37-A515-4D3EC748F60F}" presName="node" presStyleLbl="node1" presStyleIdx="1" presStyleCnt="6">
        <dgm:presLayoutVars>
          <dgm:bulletEnabled val="1"/>
        </dgm:presLayoutVars>
      </dgm:prSet>
      <dgm:spPr/>
    </dgm:pt>
    <dgm:pt modelId="{66D01D3C-F8FF-4CD9-A315-942C90FF96B5}" type="pres">
      <dgm:prSet presAssocID="{F99C9E74-C381-4060-A99D-E31DBECA1680}" presName="sibTrans" presStyleCnt="0"/>
      <dgm:spPr/>
    </dgm:pt>
    <dgm:pt modelId="{CFE6AD28-98EE-4F3C-8C78-9AFEC893455C}" type="pres">
      <dgm:prSet presAssocID="{5A7AD3B3-3278-4AB1-9994-CCA83E577970}" presName="node" presStyleLbl="node1" presStyleIdx="2" presStyleCnt="6">
        <dgm:presLayoutVars>
          <dgm:bulletEnabled val="1"/>
        </dgm:presLayoutVars>
      </dgm:prSet>
      <dgm:spPr/>
    </dgm:pt>
    <dgm:pt modelId="{D39CF880-D915-4804-96A5-4B44E3288905}" type="pres">
      <dgm:prSet presAssocID="{94266079-6FB6-4949-9EEF-D19FD3150875}" presName="sibTrans" presStyleCnt="0"/>
      <dgm:spPr/>
    </dgm:pt>
    <dgm:pt modelId="{5134E128-308F-471A-A039-1AB21D297F53}" type="pres">
      <dgm:prSet presAssocID="{9935D5D0-82E4-4A0E-B7A8-D9D5B16BA1A8}" presName="node" presStyleLbl="node1" presStyleIdx="3" presStyleCnt="6">
        <dgm:presLayoutVars>
          <dgm:bulletEnabled val="1"/>
        </dgm:presLayoutVars>
      </dgm:prSet>
      <dgm:spPr/>
    </dgm:pt>
    <dgm:pt modelId="{CC009100-1B1E-4B30-BD3E-F3E60B310631}" type="pres">
      <dgm:prSet presAssocID="{945035C2-373C-4C69-AAC1-9AC44C20A33F}" presName="sibTrans" presStyleCnt="0"/>
      <dgm:spPr/>
    </dgm:pt>
    <dgm:pt modelId="{39CCE688-3DAA-42D5-A854-C000E81B02D5}" type="pres">
      <dgm:prSet presAssocID="{59BDCD5A-6387-454F-8B33-E3AF4F470809}" presName="node" presStyleLbl="node1" presStyleIdx="4" presStyleCnt="6">
        <dgm:presLayoutVars>
          <dgm:bulletEnabled val="1"/>
        </dgm:presLayoutVars>
      </dgm:prSet>
      <dgm:spPr/>
    </dgm:pt>
    <dgm:pt modelId="{3311AE1A-26A7-4C8D-97F9-379C57ADCAF7}" type="pres">
      <dgm:prSet presAssocID="{C6997A1E-B166-4E51-8E9A-8D4E1D802636}" presName="sibTrans" presStyleCnt="0"/>
      <dgm:spPr/>
    </dgm:pt>
    <dgm:pt modelId="{66E7B5BB-B8B1-490D-A9B3-94F9E32CB9BF}" type="pres">
      <dgm:prSet presAssocID="{EC5CC234-B439-4932-85FD-82788C5F42C2}" presName="node" presStyleLbl="node1" presStyleIdx="5" presStyleCnt="6">
        <dgm:presLayoutVars>
          <dgm:bulletEnabled val="1"/>
        </dgm:presLayoutVars>
      </dgm:prSet>
      <dgm:spPr/>
    </dgm:pt>
  </dgm:ptLst>
  <dgm:cxnLst>
    <dgm:cxn modelId="{A53B4623-7B47-4C42-A186-7DF28F57B333}" srcId="{62CD9EAD-A446-4946-B22A-EF00BECB5801}" destId="{EC5CC234-B439-4932-85FD-82788C5F42C2}" srcOrd="5" destOrd="0" parTransId="{5FFA093D-575C-4E1E-9216-76B75757621C}" sibTransId="{BB2D75E8-097B-4194-B52D-B0B69AA02F0E}"/>
    <dgm:cxn modelId="{C7A89F26-5C4B-4BF1-B84B-766C1BAC9B3F}" type="presOf" srcId="{8C9EF236-B914-4C37-A515-4D3EC748F60F}" destId="{47646F28-D474-41CA-B365-9E22EA18C2B3}" srcOrd="0" destOrd="0" presId="urn:microsoft.com/office/officeart/2005/8/layout/default"/>
    <dgm:cxn modelId="{2D11473C-71B1-4BFC-9611-D68C5DC00AA5}" srcId="{62CD9EAD-A446-4946-B22A-EF00BECB5801}" destId="{4D786F18-81F7-45D1-AEF1-C1C62BC29994}" srcOrd="0" destOrd="0" parTransId="{020E5FCB-0F31-46DE-9C35-4BEC081AE87E}" sibTransId="{EA463349-D42B-48CE-AD1B-B1A93A2534EB}"/>
    <dgm:cxn modelId="{33A2F43D-7950-4202-B1F1-A72F39809B73}" srcId="{62CD9EAD-A446-4946-B22A-EF00BECB5801}" destId="{5A7AD3B3-3278-4AB1-9994-CCA83E577970}" srcOrd="2" destOrd="0" parTransId="{BA41A160-9E88-462E-A291-06C1CD2EDA0B}" sibTransId="{94266079-6FB6-4949-9EEF-D19FD3150875}"/>
    <dgm:cxn modelId="{A9A1AE46-D5FB-4D33-93CA-50C77F3B1F4E}" type="presOf" srcId="{59BDCD5A-6387-454F-8B33-E3AF4F470809}" destId="{39CCE688-3DAA-42D5-A854-C000E81B02D5}" srcOrd="0" destOrd="0" presId="urn:microsoft.com/office/officeart/2005/8/layout/default"/>
    <dgm:cxn modelId="{1A5FAC4B-829D-451C-A7D0-7D143467C5CB}" srcId="{62CD9EAD-A446-4946-B22A-EF00BECB5801}" destId="{9935D5D0-82E4-4A0E-B7A8-D9D5B16BA1A8}" srcOrd="3" destOrd="0" parTransId="{22F508A2-4E22-4EB4-B5C5-DDFC9374A924}" sibTransId="{945035C2-373C-4C69-AAC1-9AC44C20A33F}"/>
    <dgm:cxn modelId="{695B777D-12C9-42B7-BD20-CF5B575FCE42}" srcId="{62CD9EAD-A446-4946-B22A-EF00BECB5801}" destId="{8C9EF236-B914-4C37-A515-4D3EC748F60F}" srcOrd="1" destOrd="0" parTransId="{BD4E2B52-5A5D-4E80-BAEE-388496AB9F38}" sibTransId="{F99C9E74-C381-4060-A99D-E31DBECA1680}"/>
    <dgm:cxn modelId="{FF0D3B83-3862-4D7D-89EC-D361182F0165}" type="presOf" srcId="{4D786F18-81F7-45D1-AEF1-C1C62BC29994}" destId="{798BAF9D-24E9-430B-93C3-3EC36761528D}" srcOrd="0" destOrd="0" presId="urn:microsoft.com/office/officeart/2005/8/layout/default"/>
    <dgm:cxn modelId="{42B7318C-E4E3-49FF-B1E0-C91EA180F96F}" type="presOf" srcId="{5A7AD3B3-3278-4AB1-9994-CCA83E577970}" destId="{CFE6AD28-98EE-4F3C-8C78-9AFEC893455C}" srcOrd="0" destOrd="0" presId="urn:microsoft.com/office/officeart/2005/8/layout/default"/>
    <dgm:cxn modelId="{F0C0058E-A344-426D-9D1D-6FDF7D3B4CED}" type="presOf" srcId="{62CD9EAD-A446-4946-B22A-EF00BECB5801}" destId="{8FCD36C6-996F-4DA2-A70C-16EE2484F482}" srcOrd="0" destOrd="0" presId="urn:microsoft.com/office/officeart/2005/8/layout/default"/>
    <dgm:cxn modelId="{C37D3091-F460-4886-B6DA-A7E8E1B78C9E}" type="presOf" srcId="{EC5CC234-B439-4932-85FD-82788C5F42C2}" destId="{66E7B5BB-B8B1-490D-A9B3-94F9E32CB9BF}" srcOrd="0" destOrd="0" presId="urn:microsoft.com/office/officeart/2005/8/layout/default"/>
    <dgm:cxn modelId="{00931BBB-1F3C-4F16-8C8D-68F699AE2EEB}" type="presOf" srcId="{9935D5D0-82E4-4A0E-B7A8-D9D5B16BA1A8}" destId="{5134E128-308F-471A-A039-1AB21D297F53}" srcOrd="0" destOrd="0" presId="urn:microsoft.com/office/officeart/2005/8/layout/default"/>
    <dgm:cxn modelId="{4FE53DC1-A1D2-435D-88B0-25D6FED72A3F}" srcId="{62CD9EAD-A446-4946-B22A-EF00BECB5801}" destId="{59BDCD5A-6387-454F-8B33-E3AF4F470809}" srcOrd="4" destOrd="0" parTransId="{5738A33E-E975-4B20-9DE2-EDB4F219064B}" sibTransId="{C6997A1E-B166-4E51-8E9A-8D4E1D802636}"/>
    <dgm:cxn modelId="{FF886862-5195-4CD2-9608-F5261B46DD0A}" type="presParOf" srcId="{8FCD36C6-996F-4DA2-A70C-16EE2484F482}" destId="{798BAF9D-24E9-430B-93C3-3EC36761528D}" srcOrd="0" destOrd="0" presId="urn:microsoft.com/office/officeart/2005/8/layout/default"/>
    <dgm:cxn modelId="{4C66FAE6-AB7C-4796-AC60-B3E0F577B308}" type="presParOf" srcId="{8FCD36C6-996F-4DA2-A70C-16EE2484F482}" destId="{F6547A48-C8D4-472D-8759-231935FAB48B}" srcOrd="1" destOrd="0" presId="urn:microsoft.com/office/officeart/2005/8/layout/default"/>
    <dgm:cxn modelId="{EBC41703-932F-47A3-9FB0-40D223C692E4}" type="presParOf" srcId="{8FCD36C6-996F-4DA2-A70C-16EE2484F482}" destId="{47646F28-D474-41CA-B365-9E22EA18C2B3}" srcOrd="2" destOrd="0" presId="urn:microsoft.com/office/officeart/2005/8/layout/default"/>
    <dgm:cxn modelId="{0407B7EB-B22D-411F-9808-F7381B243A46}" type="presParOf" srcId="{8FCD36C6-996F-4DA2-A70C-16EE2484F482}" destId="{66D01D3C-F8FF-4CD9-A315-942C90FF96B5}" srcOrd="3" destOrd="0" presId="urn:microsoft.com/office/officeart/2005/8/layout/default"/>
    <dgm:cxn modelId="{6E79E93C-5067-4520-B101-E3835C2E5E65}" type="presParOf" srcId="{8FCD36C6-996F-4DA2-A70C-16EE2484F482}" destId="{CFE6AD28-98EE-4F3C-8C78-9AFEC893455C}" srcOrd="4" destOrd="0" presId="urn:microsoft.com/office/officeart/2005/8/layout/default"/>
    <dgm:cxn modelId="{FB9DC2F5-E4C2-4522-AB46-3CA7A165658B}" type="presParOf" srcId="{8FCD36C6-996F-4DA2-A70C-16EE2484F482}" destId="{D39CF880-D915-4804-96A5-4B44E3288905}" srcOrd="5" destOrd="0" presId="urn:microsoft.com/office/officeart/2005/8/layout/default"/>
    <dgm:cxn modelId="{38F5F7B7-2122-434C-867E-EB6772140DD3}" type="presParOf" srcId="{8FCD36C6-996F-4DA2-A70C-16EE2484F482}" destId="{5134E128-308F-471A-A039-1AB21D297F53}" srcOrd="6" destOrd="0" presId="urn:microsoft.com/office/officeart/2005/8/layout/default"/>
    <dgm:cxn modelId="{A8BBE999-EFFB-4FE9-AD73-2B355D5E382E}" type="presParOf" srcId="{8FCD36C6-996F-4DA2-A70C-16EE2484F482}" destId="{CC009100-1B1E-4B30-BD3E-F3E60B310631}" srcOrd="7" destOrd="0" presId="urn:microsoft.com/office/officeart/2005/8/layout/default"/>
    <dgm:cxn modelId="{2E56C789-3A2A-4F0B-8036-926FF01E93D7}" type="presParOf" srcId="{8FCD36C6-996F-4DA2-A70C-16EE2484F482}" destId="{39CCE688-3DAA-42D5-A854-C000E81B02D5}" srcOrd="8" destOrd="0" presId="urn:microsoft.com/office/officeart/2005/8/layout/default"/>
    <dgm:cxn modelId="{2AD3ABD0-FF22-4D95-B4F3-20D117B640F8}" type="presParOf" srcId="{8FCD36C6-996F-4DA2-A70C-16EE2484F482}" destId="{3311AE1A-26A7-4C8D-97F9-379C57ADCAF7}" srcOrd="9" destOrd="0" presId="urn:microsoft.com/office/officeart/2005/8/layout/default"/>
    <dgm:cxn modelId="{189C3438-5484-4A2A-8B66-E5CFA21FF042}" type="presParOf" srcId="{8FCD36C6-996F-4DA2-A70C-16EE2484F482}" destId="{66E7B5BB-B8B1-490D-A9B3-94F9E32CB9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60D5E-CDAA-40B3-8B4D-E35F36B134CC}">
      <dsp:nvSpPr>
        <dsp:cNvPr id="0" name=""/>
        <dsp:cNvSpPr/>
      </dsp:nvSpPr>
      <dsp:spPr>
        <a:xfrm>
          <a:off x="0" y="188844"/>
          <a:ext cx="8229600" cy="110331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dirty="0"/>
            <a:t>SMART Center Telehealth</a:t>
          </a:r>
          <a:endParaRPr lang="en-US" sz="4600" kern="1200" dirty="0"/>
        </a:p>
      </dsp:txBody>
      <dsp:txXfrm>
        <a:off x="53859" y="242703"/>
        <a:ext cx="8121882" cy="995592"/>
      </dsp:txXfrm>
    </dsp:sp>
    <dsp:sp modelId="{36041889-A7ED-4EF5-89BA-DCEAFDDD6EE9}">
      <dsp:nvSpPr>
        <dsp:cNvPr id="0" name=""/>
        <dsp:cNvSpPr/>
      </dsp:nvSpPr>
      <dsp:spPr>
        <a:xfrm>
          <a:off x="0" y="1292154"/>
          <a:ext cx="8229600" cy="43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n-US" sz="3600" kern="1200"/>
            <a:t>Is a virtual, outpatient behavioral and mental health clinic that uses videoconferencing technology </a:t>
          </a:r>
        </a:p>
        <a:p>
          <a:pPr marL="285750" lvl="1" indent="-285750" algn="l" defTabSz="1600200">
            <a:lnSpc>
              <a:spcPct val="90000"/>
            </a:lnSpc>
            <a:spcBef>
              <a:spcPct val="0"/>
            </a:spcBef>
            <a:spcAft>
              <a:spcPct val="20000"/>
            </a:spcAft>
            <a:buChar char="•"/>
          </a:pPr>
          <a:r>
            <a:rPr lang="en-US" sz="3600" kern="1200" dirty="0"/>
            <a:t>Therapy provided to those with mild to moderate psychosocial problems</a:t>
          </a:r>
        </a:p>
        <a:p>
          <a:pPr marL="285750" lvl="1" indent="-285750" algn="l" defTabSz="1600200">
            <a:lnSpc>
              <a:spcPct val="90000"/>
            </a:lnSpc>
            <a:spcBef>
              <a:spcPct val="0"/>
            </a:spcBef>
            <a:spcAft>
              <a:spcPct val="20000"/>
            </a:spcAft>
            <a:buChar char="•"/>
          </a:pPr>
          <a:r>
            <a:rPr lang="en-US" sz="3600" kern="1200" dirty="0"/>
            <a:t>Up to 12 sessions are held weekly</a:t>
          </a:r>
        </a:p>
      </dsp:txBody>
      <dsp:txXfrm>
        <a:off x="0" y="1292154"/>
        <a:ext cx="8229600" cy="4380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1FA45-5895-4DD0-8657-BEB572520955}">
      <dsp:nvSpPr>
        <dsp:cNvPr id="0" name=""/>
        <dsp:cNvSpPr/>
      </dsp:nvSpPr>
      <dsp:spPr>
        <a:xfrm>
          <a:off x="1174" y="16146"/>
          <a:ext cx="4124157" cy="26188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6BC510-FD17-4D85-87E9-BFE0E819BC62}">
      <dsp:nvSpPr>
        <dsp:cNvPr id="0" name=""/>
        <dsp:cNvSpPr/>
      </dsp:nvSpPr>
      <dsp:spPr>
        <a:xfrm>
          <a:off x="459414" y="451474"/>
          <a:ext cx="4124157" cy="26188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Students served in their home environment –COVID-19</a:t>
          </a:r>
        </a:p>
      </dsp:txBody>
      <dsp:txXfrm>
        <a:off x="536117" y="528177"/>
        <a:ext cx="3970751" cy="2465433"/>
      </dsp:txXfrm>
    </dsp:sp>
    <dsp:sp modelId="{9409D59E-58DF-4385-BA89-0816A074F82E}">
      <dsp:nvSpPr>
        <dsp:cNvPr id="0" name=""/>
        <dsp:cNvSpPr/>
      </dsp:nvSpPr>
      <dsp:spPr>
        <a:xfrm>
          <a:off x="5041811" y="16146"/>
          <a:ext cx="4124157" cy="26188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42883-7E37-4658-8482-D8E2FA36D810}">
      <dsp:nvSpPr>
        <dsp:cNvPr id="0" name=""/>
        <dsp:cNvSpPr/>
      </dsp:nvSpPr>
      <dsp:spPr>
        <a:xfrm>
          <a:off x="5500051" y="451474"/>
          <a:ext cx="4124157" cy="261883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Students served at the school in a telehealth suite</a:t>
          </a:r>
        </a:p>
      </dsp:txBody>
      <dsp:txXfrm>
        <a:off x="5576754" y="528177"/>
        <a:ext cx="3970751" cy="2465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B13E5-00D0-45CF-A10B-701C6CF2DB7F}">
      <dsp:nvSpPr>
        <dsp:cNvPr id="0" name=""/>
        <dsp:cNvSpPr/>
      </dsp:nvSpPr>
      <dsp:spPr>
        <a:xfrm>
          <a:off x="0" y="4099"/>
          <a:ext cx="8825659" cy="12156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89452-CAF5-4D56-85A1-3254299F9452}">
      <dsp:nvSpPr>
        <dsp:cNvPr id="0" name=""/>
        <dsp:cNvSpPr/>
      </dsp:nvSpPr>
      <dsp:spPr>
        <a:xfrm>
          <a:off x="367728" y="277616"/>
          <a:ext cx="669251" cy="668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1755FF-F8DB-457C-83EF-1AEB1D5BFF8E}">
      <dsp:nvSpPr>
        <dsp:cNvPr id="0" name=""/>
        <dsp:cNvSpPr/>
      </dsp:nvSpPr>
      <dsp:spPr>
        <a:xfrm>
          <a:off x="1404708" y="4099"/>
          <a:ext cx="7309237" cy="121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80" tIns="128780" rIns="128780" bIns="128780" numCol="1" spcCol="1270" anchor="ctr" anchorCtr="0">
          <a:noAutofit/>
        </a:bodyPr>
        <a:lstStyle/>
        <a:p>
          <a:pPr marL="0" lvl="0" indent="0" algn="l" defTabSz="622300">
            <a:lnSpc>
              <a:spcPct val="100000"/>
            </a:lnSpc>
            <a:spcBef>
              <a:spcPct val="0"/>
            </a:spcBef>
            <a:spcAft>
              <a:spcPct val="35000"/>
            </a:spcAft>
            <a:buNone/>
          </a:pPr>
          <a:r>
            <a:rPr lang="en-US" sz="1400" kern="1200"/>
            <a:t>A definition of attunement </a:t>
          </a:r>
          <a:r>
            <a:rPr lang="en-US" sz="1400" i="1" kern="1200"/>
            <a:t>‘is a kinesthetic and emotional sensing of others knowing their rhythm, affect and experience by metaphorically being in their skin, and going beyond empathy to create a two-person experience of unbroken feeling connectedness by providing a reciprocal affect and/or resonating response’. </a:t>
          </a:r>
          <a:r>
            <a:rPr lang="en-US" sz="1400" kern="1200"/>
            <a:t>(Erksine 1998). </a:t>
          </a:r>
        </a:p>
      </dsp:txBody>
      <dsp:txXfrm>
        <a:off x="1404708" y="4099"/>
        <a:ext cx="7309237" cy="1216820"/>
      </dsp:txXfrm>
    </dsp:sp>
    <dsp:sp modelId="{0A2E79E6-8F4C-4CB8-AF07-FC226B9DBA67}">
      <dsp:nvSpPr>
        <dsp:cNvPr id="0" name=""/>
        <dsp:cNvSpPr/>
      </dsp:nvSpPr>
      <dsp:spPr>
        <a:xfrm>
          <a:off x="0" y="1491323"/>
          <a:ext cx="8825659" cy="12156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7BA76-E90A-4756-B7B3-C54440810CC2}">
      <dsp:nvSpPr>
        <dsp:cNvPr id="0" name=""/>
        <dsp:cNvSpPr/>
      </dsp:nvSpPr>
      <dsp:spPr>
        <a:xfrm>
          <a:off x="367728" y="1764840"/>
          <a:ext cx="669251" cy="668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07D429-685F-4942-9752-114547851305}">
      <dsp:nvSpPr>
        <dsp:cNvPr id="0" name=""/>
        <dsp:cNvSpPr/>
      </dsp:nvSpPr>
      <dsp:spPr>
        <a:xfrm>
          <a:off x="1404708" y="1491323"/>
          <a:ext cx="7309237" cy="121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80" tIns="128780" rIns="128780" bIns="128780" numCol="1" spcCol="1270" anchor="ctr" anchorCtr="0">
          <a:noAutofit/>
        </a:bodyPr>
        <a:lstStyle/>
        <a:p>
          <a:pPr marL="0" lvl="0" indent="0" algn="l" defTabSz="622300">
            <a:lnSpc>
              <a:spcPct val="100000"/>
            </a:lnSpc>
            <a:spcBef>
              <a:spcPct val="0"/>
            </a:spcBef>
            <a:spcAft>
              <a:spcPct val="35000"/>
            </a:spcAft>
            <a:buNone/>
          </a:pPr>
          <a:r>
            <a:rPr lang="en-US" sz="1400" kern="1200"/>
            <a:t>One could say it is our ability to be present to, and with, another’s expression of their experience. </a:t>
          </a:r>
        </a:p>
      </dsp:txBody>
      <dsp:txXfrm>
        <a:off x="1404708" y="1491323"/>
        <a:ext cx="7309237" cy="1216820"/>
      </dsp:txXfrm>
    </dsp:sp>
    <dsp:sp modelId="{070B3F29-9696-486B-B443-CD4601ABBB5E}">
      <dsp:nvSpPr>
        <dsp:cNvPr id="0" name=""/>
        <dsp:cNvSpPr/>
      </dsp:nvSpPr>
      <dsp:spPr>
        <a:xfrm>
          <a:off x="0" y="2978547"/>
          <a:ext cx="8825659" cy="12156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A4009-101B-4580-9A03-7A8E148008A1}">
      <dsp:nvSpPr>
        <dsp:cNvPr id="0" name=""/>
        <dsp:cNvSpPr/>
      </dsp:nvSpPr>
      <dsp:spPr>
        <a:xfrm>
          <a:off x="367728" y="3252065"/>
          <a:ext cx="669251" cy="668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AFA00F-FB2A-45F2-8230-0C664A82C63C}">
      <dsp:nvSpPr>
        <dsp:cNvPr id="0" name=""/>
        <dsp:cNvSpPr/>
      </dsp:nvSpPr>
      <dsp:spPr>
        <a:xfrm>
          <a:off x="1404708" y="2978547"/>
          <a:ext cx="7309237" cy="121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780" tIns="128780" rIns="128780" bIns="128780" numCol="1" spcCol="1270" anchor="ctr" anchorCtr="0">
          <a:noAutofit/>
        </a:bodyPr>
        <a:lstStyle/>
        <a:p>
          <a:pPr marL="0" lvl="0" indent="0" algn="l" defTabSz="622300">
            <a:lnSpc>
              <a:spcPct val="100000"/>
            </a:lnSpc>
            <a:spcBef>
              <a:spcPct val="0"/>
            </a:spcBef>
            <a:spcAft>
              <a:spcPct val="35000"/>
            </a:spcAft>
            <a:buNone/>
          </a:pPr>
          <a:r>
            <a:rPr lang="en-US" sz="1400" kern="1200" dirty="0"/>
            <a:t>Attunement relates to client's level of safety within the therapeutic relationship AND environment.</a:t>
          </a:r>
        </a:p>
      </dsp:txBody>
      <dsp:txXfrm>
        <a:off x="1404708" y="2978547"/>
        <a:ext cx="7309237" cy="12168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BAF9D-24E9-430B-93C3-3EC36761528D}">
      <dsp:nvSpPr>
        <dsp:cNvPr id="0" name=""/>
        <dsp:cNvSpPr/>
      </dsp:nvSpPr>
      <dsp:spPr>
        <a:xfrm>
          <a:off x="566372" y="1254"/>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Discuss Expectations Early</a:t>
          </a:r>
        </a:p>
      </dsp:txBody>
      <dsp:txXfrm>
        <a:off x="566372" y="1254"/>
        <a:ext cx="1904616" cy="1142769"/>
      </dsp:txXfrm>
    </dsp:sp>
    <dsp:sp modelId="{47646F28-D474-41CA-B365-9E22EA18C2B3}">
      <dsp:nvSpPr>
        <dsp:cNvPr id="0" name=""/>
        <dsp:cNvSpPr/>
      </dsp:nvSpPr>
      <dsp:spPr>
        <a:xfrm>
          <a:off x="2661450" y="1254"/>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Help Caregiver with setting up a confidential space for their child</a:t>
          </a:r>
        </a:p>
      </dsp:txBody>
      <dsp:txXfrm>
        <a:off x="2661450" y="1254"/>
        <a:ext cx="1904616" cy="1142769"/>
      </dsp:txXfrm>
    </dsp:sp>
    <dsp:sp modelId="{CFE6AD28-98EE-4F3C-8C78-9AFEC893455C}">
      <dsp:nvSpPr>
        <dsp:cNvPr id="0" name=""/>
        <dsp:cNvSpPr/>
      </dsp:nvSpPr>
      <dsp:spPr>
        <a:xfrm>
          <a:off x="566372" y="1334486"/>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Inform them you will meet with them (before or after) each session for a “check-in”</a:t>
          </a:r>
        </a:p>
      </dsp:txBody>
      <dsp:txXfrm>
        <a:off x="566372" y="1334486"/>
        <a:ext cx="1904616" cy="1142769"/>
      </dsp:txXfrm>
    </dsp:sp>
    <dsp:sp modelId="{5134E128-308F-471A-A039-1AB21D297F53}">
      <dsp:nvSpPr>
        <dsp:cNvPr id="0" name=""/>
        <dsp:cNvSpPr/>
      </dsp:nvSpPr>
      <dsp:spPr>
        <a:xfrm>
          <a:off x="2661450" y="1334486"/>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Establish a system for communicating with caregivers about needs and accomplishments</a:t>
          </a:r>
        </a:p>
      </dsp:txBody>
      <dsp:txXfrm>
        <a:off x="2661450" y="1334486"/>
        <a:ext cx="1904616" cy="1142769"/>
      </dsp:txXfrm>
    </dsp:sp>
    <dsp:sp modelId="{39CCE688-3DAA-42D5-A854-C000E81B02D5}">
      <dsp:nvSpPr>
        <dsp:cNvPr id="0" name=""/>
        <dsp:cNvSpPr/>
      </dsp:nvSpPr>
      <dsp:spPr>
        <a:xfrm>
          <a:off x="566372" y="2667717"/>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You may need caregivers help with accessing needed play materials (also assessing families needs around access to developmentally appropriate play items)**Grant Funded projects</a:t>
          </a:r>
        </a:p>
      </dsp:txBody>
      <dsp:txXfrm>
        <a:off x="566372" y="2667717"/>
        <a:ext cx="1904616" cy="1142769"/>
      </dsp:txXfrm>
    </dsp:sp>
    <dsp:sp modelId="{66E7B5BB-B8B1-490D-A9B3-94F9E32CB9BF}">
      <dsp:nvSpPr>
        <dsp:cNvPr id="0" name=""/>
        <dsp:cNvSpPr/>
      </dsp:nvSpPr>
      <dsp:spPr>
        <a:xfrm>
          <a:off x="2661450" y="2667717"/>
          <a:ext cx="1904616" cy="11427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And include them in the play…</a:t>
          </a:r>
        </a:p>
      </dsp:txBody>
      <dsp:txXfrm>
        <a:off x="2661450" y="2667717"/>
        <a:ext cx="1904616" cy="1142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6C6E6-9626-45CE-A391-5EE1D9B3D1E0}"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345A2-4284-4411-AD0C-DA8FAF753F00}" type="slidenum">
              <a:rPr lang="en-US" smtClean="0"/>
              <a:t>‹#›</a:t>
            </a:fld>
            <a:endParaRPr lang="en-US"/>
          </a:p>
        </p:txBody>
      </p:sp>
    </p:spTree>
    <p:extLst>
      <p:ext uri="{BB962C8B-B14F-4D97-AF65-F5344CB8AC3E}">
        <p14:creationId xmlns:p14="http://schemas.microsoft.com/office/powerpoint/2010/main" val="3909884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dbd5a1c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cdbd5a1c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Many did not list a zip code in the larger dataset</a:t>
            </a:r>
            <a:endParaRPr/>
          </a:p>
          <a:p>
            <a:pPr marL="0" lvl="0" indent="0" algn="l" rtl="0">
              <a:spcBef>
                <a:spcPts val="0"/>
              </a:spcBef>
              <a:spcAft>
                <a:spcPts val="0"/>
              </a:spcAft>
              <a:buNone/>
            </a:pPr>
            <a:r>
              <a:rPr lang="en-US"/>
              <a:t>79 unknown age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dbd5a1c1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dbd5a1c1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88E701F-FBEF-439B-8F75-6231D9447ADA}" type="slidenum">
              <a:rPr lang="en-US" smtClean="0"/>
              <a:t>‹#›</a:t>
            </a:fld>
            <a:endParaRPr lang="en-US"/>
          </a:p>
        </p:txBody>
      </p:sp>
    </p:spTree>
    <p:extLst>
      <p:ext uri="{BB962C8B-B14F-4D97-AF65-F5344CB8AC3E}">
        <p14:creationId xmlns:p14="http://schemas.microsoft.com/office/powerpoint/2010/main" val="147375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3E4D21-1D1F-4DCF-92E0-9096E204593A}"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90461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3923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308835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109568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3E4D21-1D1F-4DCF-92E0-9096E204593A}"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218343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3E4D21-1D1F-4DCF-92E0-9096E204593A}"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104804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1782564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3011736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90000"/>
              </a:lnSpc>
              <a:spcBef>
                <a:spcPts val="0"/>
              </a:spcBef>
              <a:spcAft>
                <a:spcPts val="0"/>
              </a:spcAft>
              <a:buClr>
                <a:schemeClr val="dk1"/>
              </a:buClr>
              <a:buSzPts val="1800"/>
              <a:buChar char="●"/>
              <a:defRPr/>
            </a:lvl1pPr>
            <a:lvl2pPr marL="1219170" lvl="1" indent="-423323" algn="l">
              <a:lnSpc>
                <a:spcPct val="90000"/>
              </a:lnSpc>
              <a:spcBef>
                <a:spcPts val="0"/>
              </a:spcBef>
              <a:spcAft>
                <a:spcPts val="0"/>
              </a:spcAft>
              <a:buClr>
                <a:schemeClr val="dk1"/>
              </a:buClr>
              <a:buSzPts val="1400"/>
              <a:buChar char="○"/>
              <a:defRPr/>
            </a:lvl2pPr>
            <a:lvl3pPr marL="1828754" lvl="2" indent="-423323" algn="l">
              <a:lnSpc>
                <a:spcPct val="90000"/>
              </a:lnSpc>
              <a:spcBef>
                <a:spcPts val="0"/>
              </a:spcBef>
              <a:spcAft>
                <a:spcPts val="0"/>
              </a:spcAft>
              <a:buClr>
                <a:schemeClr val="dk1"/>
              </a:buClr>
              <a:buSzPts val="1400"/>
              <a:buChar char="■"/>
              <a:defRPr/>
            </a:lvl3pPr>
            <a:lvl4pPr marL="2438339" lvl="3" indent="-423323" algn="l">
              <a:lnSpc>
                <a:spcPct val="90000"/>
              </a:lnSpc>
              <a:spcBef>
                <a:spcPts val="0"/>
              </a:spcBef>
              <a:spcAft>
                <a:spcPts val="0"/>
              </a:spcAft>
              <a:buClr>
                <a:schemeClr val="dk1"/>
              </a:buClr>
              <a:buSzPts val="1400"/>
              <a:buChar char="●"/>
              <a:defRPr/>
            </a:lvl4pPr>
            <a:lvl5pPr marL="3047924" lvl="4" indent="-423323" algn="l">
              <a:lnSpc>
                <a:spcPct val="90000"/>
              </a:lnSpc>
              <a:spcBef>
                <a:spcPts val="0"/>
              </a:spcBef>
              <a:spcAft>
                <a:spcPts val="0"/>
              </a:spcAft>
              <a:buClr>
                <a:schemeClr val="dk1"/>
              </a:buClr>
              <a:buSzPts val="1400"/>
              <a:buChar char="○"/>
              <a:defRPr/>
            </a:lvl5pPr>
            <a:lvl6pPr marL="3657509" lvl="5" indent="-423323" algn="l">
              <a:lnSpc>
                <a:spcPct val="90000"/>
              </a:lnSpc>
              <a:spcBef>
                <a:spcPts val="0"/>
              </a:spcBef>
              <a:spcAft>
                <a:spcPts val="0"/>
              </a:spcAft>
              <a:buClr>
                <a:schemeClr val="dk1"/>
              </a:buClr>
              <a:buSzPts val="1400"/>
              <a:buChar char="■"/>
              <a:defRPr/>
            </a:lvl6pPr>
            <a:lvl7pPr marL="4267093" lvl="6" indent="-423323" algn="l">
              <a:lnSpc>
                <a:spcPct val="90000"/>
              </a:lnSpc>
              <a:spcBef>
                <a:spcPts val="0"/>
              </a:spcBef>
              <a:spcAft>
                <a:spcPts val="0"/>
              </a:spcAft>
              <a:buClr>
                <a:schemeClr val="dk1"/>
              </a:buClr>
              <a:buSzPts val="1400"/>
              <a:buChar char="●"/>
              <a:defRPr/>
            </a:lvl7pPr>
            <a:lvl8pPr marL="4876678" lvl="7" indent="-423323" algn="l">
              <a:lnSpc>
                <a:spcPct val="90000"/>
              </a:lnSpc>
              <a:spcBef>
                <a:spcPts val="0"/>
              </a:spcBef>
              <a:spcAft>
                <a:spcPts val="0"/>
              </a:spcAft>
              <a:buClr>
                <a:schemeClr val="dk1"/>
              </a:buClr>
              <a:buSzPts val="1400"/>
              <a:buChar char="○"/>
              <a:defRPr/>
            </a:lvl8pPr>
            <a:lvl9pPr marL="5486263" lvl="8" indent="-423323" algn="l">
              <a:lnSpc>
                <a:spcPct val="90000"/>
              </a:lnSpc>
              <a:spcBef>
                <a:spcPts val="0"/>
              </a:spcBef>
              <a:spcAft>
                <a:spcPts val="0"/>
              </a:spcAft>
              <a:buClr>
                <a:schemeClr val="dk1"/>
              </a:buClr>
              <a:buSzPts val="1400"/>
              <a:buChar char="■"/>
              <a:defRPr/>
            </a:lvl9pPr>
          </a:lstStyle>
          <a:p>
            <a:endParaRPr/>
          </a:p>
        </p:txBody>
      </p:sp>
      <p:sp>
        <p:nvSpPr>
          <p:cNvPr id="20" name="Google Shape;20;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924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148715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E4D21-1D1F-4DCF-92E0-9096E204593A}"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716491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3E4D21-1D1F-4DCF-92E0-9096E204593A}"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23948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3E4D21-1D1F-4DCF-92E0-9096E204593A}"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198433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3E4D21-1D1F-4DCF-92E0-9096E204593A}" type="datetimeFigureOut">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9782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E4D21-1D1F-4DCF-92E0-9096E204593A}" type="datetimeFigureOut">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43820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3E4D21-1D1F-4DCF-92E0-9096E204593A}"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248305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3E4D21-1D1F-4DCF-92E0-9096E204593A}"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8E701F-FBEF-439B-8F75-6231D9447ADA}" type="slidenum">
              <a:rPr lang="en-US" smtClean="0"/>
              <a:t>‹#›</a:t>
            </a:fld>
            <a:endParaRPr lang="en-US"/>
          </a:p>
        </p:txBody>
      </p:sp>
    </p:spTree>
    <p:extLst>
      <p:ext uri="{BB962C8B-B14F-4D97-AF65-F5344CB8AC3E}">
        <p14:creationId xmlns:p14="http://schemas.microsoft.com/office/powerpoint/2010/main" val="327579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D3E4D21-1D1F-4DCF-92E0-9096E204593A}" type="datetimeFigureOut">
              <a:rPr lang="en-US" smtClean="0"/>
              <a:t>4/6/2022</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88E701F-FBEF-439B-8F75-6231D9447ADA}" type="slidenum">
              <a:rPr lang="en-US" smtClean="0"/>
              <a:t>‹#›</a:t>
            </a:fld>
            <a:endParaRPr lang="en-US"/>
          </a:p>
        </p:txBody>
      </p:sp>
    </p:spTree>
    <p:extLst>
      <p:ext uri="{BB962C8B-B14F-4D97-AF65-F5344CB8AC3E}">
        <p14:creationId xmlns:p14="http://schemas.microsoft.com/office/powerpoint/2010/main" val="19874861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L_B2oUk9Jok"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youtube.com/watch?v=ceK0rYnPNxc"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andtrayplay.com/"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youtube.com/watch?v=LfVHSSgnIx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southcountychildandfamily.com/services/digital-play-therapy/"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minecraft.net/lessons/the-mindful-knight"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hyperlink" Target="https://letsplaytherapy.or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log.reallygoodstuff.com/getting-the-wiggles-out-3-movement-activities-you-cant-live-without/"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jeopardylabs.com/play/friendship-jeopardy-review-game-9" TargetMode="External"/><Relationship Id="rId7" Type="http://schemas.openxmlformats.org/officeDocument/2006/relationships/hyperlink" Target="https://chandlerprall.github.io/Physijs/examples/jenga.html"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mathplayground.com/mancala.html" TargetMode="External"/><Relationship Id="rId5" Type="http://schemas.openxmlformats.org/officeDocument/2006/relationships/hyperlink" Target="https://wordwall.net/resource/349343/emotions-feelings-wheel" TargetMode="External"/><Relationship Id="rId4" Type="http://schemas.openxmlformats.org/officeDocument/2006/relationships/hyperlink" Target="https://play.unofreak.com/?fbclid=IwAR3kYuBVX21AnHggPnAqfzgBabyPo3zB6-dO4wnUUdV7brqC8d8Ps4prA5k"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hyperlink" Target="https://www.threebirdscounseling.com/post/2020/03/23/tips-for-helping-clients-ground-during-telehealth"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jpeg"/><Relationship Id="rId7" Type="http://schemas.openxmlformats.org/officeDocument/2006/relationships/diagramColors" Target="../diagrams/colors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hyperlink" Target="https://samaritan-center.org/5-play-therapy-activities-using-telehealth/"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threebirdscounseling.com/post/2020/03/23/tips-for-helping-clients-ground-during-telehealth" TargetMode="External"/><Relationship Id="rId7" Type="http://schemas.openxmlformats.org/officeDocument/2006/relationships/hyperlink" Target="https://www.engagedatasystems.com/" TargetMode="External"/><Relationship Id="rId2" Type="http://schemas.openxmlformats.org/officeDocument/2006/relationships/hyperlink" Target="https://myplaytherapypage.com/category/filial-therapy/#sthash.BBrfMMwz.dpbs" TargetMode="External"/><Relationship Id="rId1" Type="http://schemas.openxmlformats.org/officeDocument/2006/relationships/slideLayout" Target="../slideLayouts/slideLayout2.xml"/><Relationship Id="rId6" Type="http://schemas.openxmlformats.org/officeDocument/2006/relationships/hyperlink" Target="https://www.sandtrayplay.com/" TargetMode="External"/><Relationship Id="rId5" Type="http://schemas.openxmlformats.org/officeDocument/2006/relationships/hyperlink" Target="https://www.youtube.com/watch?v=L_B2oUk9Jok" TargetMode="External"/><Relationship Id="rId4" Type="http://schemas.openxmlformats.org/officeDocument/2006/relationships/hyperlink" Target="https://www.guidancett.com/blog/interventions-for-online-therapy-with-children-and-youth-2020?fbclid=IwAR3cU5tylcpNHBK8JzAo4Q8rYNIcCcpCWXQo5jrNgPHoZ-IE1gJynWBj1cw"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childrensmentalhealth/data.html#ref"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cdc.gov/childrensmentalhealth/data.html"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4148/2161-4148.1063"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selswick@memphis.edu" TargetMode="Externa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childrensmentalhealth/data.html#ref"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cdc.gov/childrensmentalhealth/data.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B8CC-147E-4114-9315-646CDEFF35E6}"/>
              </a:ext>
            </a:extLst>
          </p:cNvPr>
          <p:cNvSpPr>
            <a:spLocks noGrp="1"/>
          </p:cNvSpPr>
          <p:nvPr>
            <p:ph type="ctrTitle"/>
          </p:nvPr>
        </p:nvSpPr>
        <p:spPr/>
        <p:txBody>
          <a:bodyPr>
            <a:normAutofit fontScale="90000"/>
          </a:bodyPr>
          <a:lstStyle/>
          <a:p>
            <a:r>
              <a:rPr lang="en-US" dirty="0"/>
              <a:t>The SMART Center: Tele-health Best Practices for Working with Children and Adolescents</a:t>
            </a:r>
          </a:p>
        </p:txBody>
      </p:sp>
      <p:sp>
        <p:nvSpPr>
          <p:cNvPr id="3" name="Subtitle 2">
            <a:extLst>
              <a:ext uri="{FF2B5EF4-FFF2-40B4-BE49-F238E27FC236}">
                <a16:creationId xmlns:a16="http://schemas.microsoft.com/office/drawing/2014/main" id="{30052B86-2A64-4C64-B4D9-C72489FBBB60}"/>
              </a:ext>
            </a:extLst>
          </p:cNvPr>
          <p:cNvSpPr>
            <a:spLocks noGrp="1"/>
          </p:cNvSpPr>
          <p:nvPr>
            <p:ph type="subTitle" idx="1"/>
          </p:nvPr>
        </p:nvSpPr>
        <p:spPr/>
        <p:txBody>
          <a:bodyPr>
            <a:normAutofit fontScale="77500" lnSpcReduction="20000"/>
          </a:bodyPr>
          <a:lstStyle/>
          <a:p>
            <a:r>
              <a:rPr lang="en-US" dirty="0"/>
              <a:t>Dr. Susan Elswick LCSW, RPT-S, IMH-E</a:t>
            </a:r>
          </a:p>
          <a:p>
            <a:r>
              <a:rPr lang="en-US" dirty="0"/>
              <a:t>University of Memphis</a:t>
            </a:r>
          </a:p>
          <a:p>
            <a:r>
              <a:rPr lang="en-US" dirty="0"/>
              <a:t>School of Social Work</a:t>
            </a:r>
          </a:p>
        </p:txBody>
      </p:sp>
    </p:spTree>
    <p:extLst>
      <p:ext uri="{BB962C8B-B14F-4D97-AF65-F5344CB8AC3E}">
        <p14:creationId xmlns:p14="http://schemas.microsoft.com/office/powerpoint/2010/main" val="125897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15" name="Rectangle 14">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3"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4"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BD1E543-BA48-4E17-81E2-D1C85393F221}"/>
              </a:ext>
            </a:extLst>
          </p:cNvPr>
          <p:cNvSpPr>
            <a:spLocks noGrp="1"/>
          </p:cNvSpPr>
          <p:nvPr>
            <p:ph type="title"/>
          </p:nvPr>
        </p:nvSpPr>
        <p:spPr>
          <a:xfrm>
            <a:off x="1154955" y="973668"/>
            <a:ext cx="3133726" cy="1020232"/>
          </a:xfrm>
        </p:spPr>
        <p:txBody>
          <a:bodyPr>
            <a:normAutofit/>
          </a:bodyPr>
          <a:lstStyle/>
          <a:p>
            <a:pPr>
              <a:lnSpc>
                <a:spcPct val="90000"/>
              </a:lnSpc>
            </a:pPr>
            <a:r>
              <a:rPr lang="en-US" sz="3300"/>
              <a:t>Tennessee Needs</a:t>
            </a:r>
          </a:p>
        </p:txBody>
      </p:sp>
      <p:sp>
        <p:nvSpPr>
          <p:cNvPr id="9" name="Content Placeholder 8">
            <a:extLst>
              <a:ext uri="{FF2B5EF4-FFF2-40B4-BE49-F238E27FC236}">
                <a16:creationId xmlns:a16="http://schemas.microsoft.com/office/drawing/2014/main" id="{BF78FA38-8D31-406F-B4A2-FEDDAB6393A3}"/>
              </a:ext>
            </a:extLst>
          </p:cNvPr>
          <p:cNvSpPr>
            <a:spLocks noGrp="1"/>
          </p:cNvSpPr>
          <p:nvPr>
            <p:ph idx="1"/>
          </p:nvPr>
        </p:nvSpPr>
        <p:spPr>
          <a:xfrm>
            <a:off x="1154955" y="2120900"/>
            <a:ext cx="3133726" cy="3898900"/>
          </a:xfrm>
        </p:spPr>
        <p:txBody>
          <a:bodyPr>
            <a:normAutofit/>
          </a:bodyPr>
          <a:lstStyle/>
          <a:p>
            <a:r>
              <a:rPr lang="en-US">
                <a:solidFill>
                  <a:schemeClr val="bg1"/>
                </a:solidFill>
              </a:rPr>
              <a:t>2020-2021 Statistics Across Tennessee</a:t>
            </a:r>
          </a:p>
          <a:p>
            <a:endParaRPr lang="en-US" b="0" i="0" u="none" strike="noStrike" baseline="0">
              <a:solidFill>
                <a:schemeClr val="bg1"/>
              </a:solidFill>
              <a:latin typeface="Calibri" panose="020F0502020204030204" pitchFamily="34" charset="0"/>
            </a:endParaRPr>
          </a:p>
          <a:p>
            <a:r>
              <a:rPr lang="en-US" b="0" i="0" u="none" strike="noStrike" baseline="0">
                <a:solidFill>
                  <a:schemeClr val="bg1"/>
                </a:solidFill>
                <a:latin typeface="Calibri" panose="020F0502020204030204" pitchFamily="34" charset="0"/>
              </a:rPr>
              <a:t> </a:t>
            </a:r>
            <a:r>
              <a:rPr lang="en-US" b="1" i="0" u="none" strike="noStrike" baseline="0">
                <a:solidFill>
                  <a:schemeClr val="bg1"/>
                </a:solidFill>
                <a:latin typeface="Calibri" panose="020F0502020204030204" pitchFamily="34" charset="0"/>
              </a:rPr>
              <a:t>39% </a:t>
            </a:r>
            <a:r>
              <a:rPr lang="en-US" b="0" i="0" u="none" strike="noStrike" baseline="0">
                <a:solidFill>
                  <a:schemeClr val="bg1"/>
                </a:solidFill>
                <a:latin typeface="Calibri" panose="020F0502020204030204" pitchFamily="34" charset="0"/>
              </a:rPr>
              <a:t>of school districts have </a:t>
            </a:r>
            <a:r>
              <a:rPr lang="en-US" b="1" i="0" u="none" strike="noStrike" baseline="0">
                <a:solidFill>
                  <a:schemeClr val="bg1"/>
                </a:solidFill>
                <a:latin typeface="Calibri" panose="020F0502020204030204" pitchFamily="34" charset="0"/>
              </a:rPr>
              <a:t>no school social workers or access to behavioral health in schools</a:t>
            </a:r>
            <a:endParaRPr lang="en-US">
              <a:solidFill>
                <a:schemeClr val="bg1"/>
              </a:solidFill>
            </a:endParaRPr>
          </a:p>
        </p:txBody>
      </p:sp>
      <p:pic>
        <p:nvPicPr>
          <p:cNvPr id="5" name="Content Placeholder 4">
            <a:extLst>
              <a:ext uri="{FF2B5EF4-FFF2-40B4-BE49-F238E27FC236}">
                <a16:creationId xmlns:a16="http://schemas.microsoft.com/office/drawing/2014/main" id="{1C81CDAF-DBB7-4BD7-B022-012C4F56CD60}"/>
              </a:ext>
            </a:extLst>
          </p:cNvPr>
          <p:cNvPicPr>
            <a:picLocks noChangeAspect="1"/>
          </p:cNvPicPr>
          <p:nvPr/>
        </p:nvPicPr>
        <p:blipFill>
          <a:blip r:embed="rId3"/>
          <a:stretch>
            <a:fillRect/>
          </a:stretch>
        </p:blipFill>
        <p:spPr>
          <a:xfrm>
            <a:off x="5194607" y="993275"/>
            <a:ext cx="6391533" cy="4871449"/>
          </a:xfrm>
          <a:prstGeom prst="rect">
            <a:avLst/>
          </a:prstGeom>
        </p:spPr>
      </p:pic>
      <p:sp>
        <p:nvSpPr>
          <p:cNvPr id="26" name="Rectangle 25">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164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DDC8208-CA41-4ACC-903A-190DE9CCC97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SMART Center Background</a:t>
            </a:r>
          </a:p>
        </p:txBody>
      </p:sp>
      <p:sp>
        <p:nvSpPr>
          <p:cNvPr id="3" name="Content Placeholder 2">
            <a:extLst>
              <a:ext uri="{FF2B5EF4-FFF2-40B4-BE49-F238E27FC236}">
                <a16:creationId xmlns:a16="http://schemas.microsoft.com/office/drawing/2014/main" id="{4D994660-7326-4C96-A9E7-71BD58A5C885}"/>
              </a:ext>
            </a:extLst>
          </p:cNvPr>
          <p:cNvSpPr>
            <a:spLocks noGrp="1"/>
          </p:cNvSpPr>
          <p:nvPr>
            <p:ph idx="1"/>
          </p:nvPr>
        </p:nvSpPr>
        <p:spPr>
          <a:xfrm>
            <a:off x="5290077" y="437513"/>
            <a:ext cx="5502614" cy="5954325"/>
          </a:xfrm>
        </p:spPr>
        <p:txBody>
          <a:bodyPr anchor="ctr">
            <a:normAutofit/>
          </a:bodyPr>
          <a:lstStyle/>
          <a:p>
            <a:r>
              <a:rPr lang="en-US" sz="2000"/>
              <a:t>In June 2020, Dr. Susan Elswick received funding from the Urban Child Institute and The University of Memphis Institute for Interdisciplinary Memphis Partnerships to Advance Community Transformation (iIMPACT) to develop a tele-behavioral health training and treatment program for the region due to the impact of COVID-19 pandemic on the mental health service delivery in the region. </a:t>
            </a:r>
          </a:p>
          <a:p>
            <a:r>
              <a:rPr lang="en-US" sz="2000"/>
              <a:t>With this seed funding, Dr. Elswick launched </a:t>
            </a:r>
            <a:r>
              <a:rPr lang="en-US" sz="2000" b="1"/>
              <a:t>the School Mental Health Access Through Teletherapy (SMART) Research, Training, and Treatment Center.</a:t>
            </a:r>
          </a:p>
        </p:txBody>
      </p:sp>
    </p:spTree>
    <p:extLst>
      <p:ext uri="{BB962C8B-B14F-4D97-AF65-F5344CB8AC3E}">
        <p14:creationId xmlns:p14="http://schemas.microsoft.com/office/powerpoint/2010/main" val="411108127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B654-967E-4A8F-9AAC-F73FEA4529A2}"/>
              </a:ext>
            </a:extLst>
          </p:cNvPr>
          <p:cNvSpPr>
            <a:spLocks noGrp="1"/>
          </p:cNvSpPr>
          <p:nvPr>
            <p:ph type="ctrTitle"/>
          </p:nvPr>
        </p:nvSpPr>
        <p:spPr>
          <a:xfrm>
            <a:off x="5695061" y="1241266"/>
            <a:ext cx="5428551" cy="3153753"/>
          </a:xfrm>
        </p:spPr>
        <p:txBody>
          <a:bodyPr>
            <a:normAutofit/>
          </a:bodyPr>
          <a:lstStyle/>
          <a:p>
            <a:r>
              <a:rPr lang="en-US"/>
              <a:t>The Solution</a:t>
            </a:r>
          </a:p>
        </p:txBody>
      </p:sp>
      <p:sp>
        <p:nvSpPr>
          <p:cNvPr id="3" name="Subtitle 2">
            <a:extLst>
              <a:ext uri="{FF2B5EF4-FFF2-40B4-BE49-F238E27FC236}">
                <a16:creationId xmlns:a16="http://schemas.microsoft.com/office/drawing/2014/main" id="{E2254B9F-9F3E-4D74-B08E-8D7FFD0E71E6}"/>
              </a:ext>
            </a:extLst>
          </p:cNvPr>
          <p:cNvSpPr>
            <a:spLocks noGrp="1"/>
          </p:cNvSpPr>
          <p:nvPr>
            <p:ph type="subTitle" idx="1"/>
          </p:nvPr>
        </p:nvSpPr>
        <p:spPr>
          <a:xfrm>
            <a:off x="5695061" y="4591665"/>
            <a:ext cx="5428551" cy="1622322"/>
          </a:xfrm>
        </p:spPr>
        <p:txBody>
          <a:bodyPr>
            <a:normAutofit/>
          </a:bodyPr>
          <a:lstStyle/>
          <a:p>
            <a:endParaRPr lang="en-US"/>
          </a:p>
        </p:txBody>
      </p:sp>
      <p:grpSp>
        <p:nvGrpSpPr>
          <p:cNvPr id="10" name="Group 9">
            <a:extLst>
              <a:ext uri="{FF2B5EF4-FFF2-40B4-BE49-F238E27FC236}">
                <a16:creationId xmlns:a16="http://schemas.microsoft.com/office/drawing/2014/main" id="{72A31CE3-1F9B-43E6-B6C4-A593BE813F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5" y="396836"/>
            <a:ext cx="4992158" cy="6058999"/>
            <a:chOff x="423335" y="396836"/>
            <a:chExt cx="4992158" cy="6058999"/>
          </a:xfrm>
        </p:grpSpPr>
        <p:sp>
          <p:nvSpPr>
            <p:cNvPr id="11" name="Rectangle 10">
              <a:extLst>
                <a:ext uri="{FF2B5EF4-FFF2-40B4-BE49-F238E27FC236}">
                  <a16:creationId xmlns:a16="http://schemas.microsoft.com/office/drawing/2014/main" id="{B2170CAE-E7BE-4094-B50B-375B16533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45E66788-733A-4810-AD0E-FF67EF847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a:extLst>
                <a:ext uri="{FF2B5EF4-FFF2-40B4-BE49-F238E27FC236}">
                  <a16:creationId xmlns:a16="http://schemas.microsoft.com/office/drawing/2014/main" id="{639BD464-1628-4761-BB97-9D1265EBE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Picture 4" descr="A yellow puzzle piece completing a black puzzle">
            <a:extLst>
              <a:ext uri="{FF2B5EF4-FFF2-40B4-BE49-F238E27FC236}">
                <a16:creationId xmlns:a16="http://schemas.microsoft.com/office/drawing/2014/main" id="{0B7DAAA7-B67E-17B7-95D1-06462D71FDDB}"/>
              </a:ext>
            </a:extLst>
          </p:cNvPr>
          <p:cNvPicPr>
            <a:picLocks noChangeAspect="1"/>
          </p:cNvPicPr>
          <p:nvPr/>
        </p:nvPicPr>
        <p:blipFill rotWithShape="1">
          <a:blip r:embed="rId2"/>
          <a:srcRect l="12504" r="36644" b="-1"/>
          <a:stretch/>
        </p:blipFill>
        <p:spPr>
          <a:xfrm>
            <a:off x="1109764" y="1114621"/>
            <a:ext cx="3526244" cy="4628758"/>
          </a:xfrm>
          <a:prstGeom prst="rect">
            <a:avLst/>
          </a:prstGeom>
        </p:spPr>
      </p:pic>
    </p:spTree>
    <p:extLst>
      <p:ext uri="{BB962C8B-B14F-4D97-AF65-F5344CB8AC3E}">
        <p14:creationId xmlns:p14="http://schemas.microsoft.com/office/powerpoint/2010/main" val="119625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EA5C9755-681E-4E49-A438-59EEE462E072}"/>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SMART Center</a:t>
            </a:r>
          </a:p>
        </p:txBody>
      </p:sp>
      <p:sp>
        <p:nvSpPr>
          <p:cNvPr id="3" name="Content Placeholder 2">
            <a:extLst>
              <a:ext uri="{FF2B5EF4-FFF2-40B4-BE49-F238E27FC236}">
                <a16:creationId xmlns:a16="http://schemas.microsoft.com/office/drawing/2014/main" id="{A0AE15FB-1DA9-4A64-8172-FB1C1BF1252B}"/>
              </a:ext>
            </a:extLst>
          </p:cNvPr>
          <p:cNvSpPr>
            <a:spLocks noGrp="1"/>
          </p:cNvSpPr>
          <p:nvPr>
            <p:ph idx="1"/>
          </p:nvPr>
        </p:nvSpPr>
        <p:spPr>
          <a:xfrm>
            <a:off x="5290077" y="437513"/>
            <a:ext cx="5502614" cy="5954325"/>
          </a:xfrm>
        </p:spPr>
        <p:txBody>
          <a:bodyPr anchor="ctr">
            <a:normAutofit/>
          </a:bodyPr>
          <a:lstStyle/>
          <a:p>
            <a:r>
              <a:rPr lang="en-US" sz="2000"/>
              <a:t>The University of Memphis School of Social Work </a:t>
            </a:r>
            <a:r>
              <a:rPr lang="en-US" sz="2000" b="1"/>
              <a:t>SMART Research, Training and Treatment Center </a:t>
            </a:r>
            <a:r>
              <a:rPr lang="en-US" sz="2000"/>
              <a:t>aims to:</a:t>
            </a:r>
          </a:p>
          <a:p>
            <a:pPr lvl="1"/>
            <a:r>
              <a:rPr lang="en-US" sz="2000"/>
              <a:t> </a:t>
            </a:r>
            <a:r>
              <a:rPr lang="en-US" sz="2000" b="1"/>
              <a:t>provide evidence-based interventions </a:t>
            </a:r>
            <a:r>
              <a:rPr lang="en-US" sz="2000"/>
              <a:t>for school-based mental health programming, </a:t>
            </a:r>
          </a:p>
          <a:p>
            <a:pPr lvl="1"/>
            <a:r>
              <a:rPr lang="en-US" sz="2000" b="1"/>
              <a:t>increase access for school-based behavioral health programming in underserved areas</a:t>
            </a:r>
            <a:r>
              <a:rPr lang="en-US" sz="2000"/>
              <a:t>, </a:t>
            </a:r>
          </a:p>
          <a:p>
            <a:pPr lvl="1"/>
            <a:r>
              <a:rPr lang="en-US" sz="2000"/>
              <a:t>provide </a:t>
            </a:r>
            <a:r>
              <a:rPr lang="en-US" sz="2000" b="1"/>
              <a:t>training on best practices in tele-behavioral health</a:t>
            </a:r>
            <a:r>
              <a:rPr lang="en-US" sz="2000"/>
              <a:t>, </a:t>
            </a:r>
          </a:p>
          <a:p>
            <a:pPr lvl="1"/>
            <a:r>
              <a:rPr lang="en-US" sz="2000"/>
              <a:t>develop opportunities to </a:t>
            </a:r>
            <a:r>
              <a:rPr lang="en-US" sz="2000" b="1"/>
              <a:t>research the use of technology in practice</a:t>
            </a:r>
            <a:r>
              <a:rPr lang="en-US" sz="2000"/>
              <a:t>, </a:t>
            </a:r>
          </a:p>
          <a:p>
            <a:pPr lvl="1"/>
            <a:r>
              <a:rPr lang="en-US" sz="2000"/>
              <a:t>and </a:t>
            </a:r>
            <a:r>
              <a:rPr lang="en-US" sz="2000" b="1"/>
              <a:t>provide direct services to the states most vulnerable populations. </a:t>
            </a:r>
          </a:p>
          <a:p>
            <a:endParaRPr lang="en-US" sz="2000"/>
          </a:p>
        </p:txBody>
      </p:sp>
    </p:spTree>
    <p:extLst>
      <p:ext uri="{BB962C8B-B14F-4D97-AF65-F5344CB8AC3E}">
        <p14:creationId xmlns:p14="http://schemas.microsoft.com/office/powerpoint/2010/main" val="217064021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C75A04CF-FE01-45CD-8144-58CFBF67EF57}"/>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University-Community Partnerships</a:t>
            </a:r>
          </a:p>
        </p:txBody>
      </p:sp>
      <p:sp>
        <p:nvSpPr>
          <p:cNvPr id="3" name="Content Placeholder 2">
            <a:extLst>
              <a:ext uri="{FF2B5EF4-FFF2-40B4-BE49-F238E27FC236}">
                <a16:creationId xmlns:a16="http://schemas.microsoft.com/office/drawing/2014/main" id="{3CCBE128-37E8-41A8-813C-189F5F0C49F4}"/>
              </a:ext>
            </a:extLst>
          </p:cNvPr>
          <p:cNvSpPr>
            <a:spLocks noGrp="1"/>
          </p:cNvSpPr>
          <p:nvPr>
            <p:ph idx="1"/>
          </p:nvPr>
        </p:nvSpPr>
        <p:spPr>
          <a:xfrm>
            <a:off x="5290077" y="437513"/>
            <a:ext cx="5502614" cy="5954325"/>
          </a:xfrm>
        </p:spPr>
        <p:txBody>
          <a:bodyPr anchor="ctr">
            <a:normAutofit/>
          </a:bodyPr>
          <a:lstStyle/>
          <a:p>
            <a:pPr>
              <a:lnSpc>
                <a:spcPct val="90000"/>
              </a:lnSpc>
            </a:pPr>
            <a:r>
              <a:rPr lang="en-US" sz="1700" b="1"/>
              <a:t>Transformative relationships that are reciprocal </a:t>
            </a:r>
          </a:p>
          <a:p>
            <a:pPr lvl="1">
              <a:lnSpc>
                <a:spcPct val="90000"/>
              </a:lnSpc>
            </a:pPr>
            <a:r>
              <a:rPr lang="en-US" sz="1700"/>
              <a:t>Direct service delivery</a:t>
            </a:r>
          </a:p>
          <a:p>
            <a:pPr>
              <a:lnSpc>
                <a:spcPct val="90000"/>
              </a:lnSpc>
            </a:pPr>
            <a:r>
              <a:rPr lang="en-US" sz="1700" b="1"/>
              <a:t>Support workforce development for student populations</a:t>
            </a:r>
          </a:p>
          <a:p>
            <a:pPr lvl="1">
              <a:lnSpc>
                <a:spcPct val="90000"/>
              </a:lnSpc>
            </a:pPr>
            <a:r>
              <a:rPr lang="en-US" sz="1700"/>
              <a:t>School Social Work Licensure in TN requires school placements/ service (we host 5-8 student interns a year)</a:t>
            </a:r>
          </a:p>
          <a:p>
            <a:pPr lvl="1">
              <a:lnSpc>
                <a:spcPct val="90000"/>
              </a:lnSpc>
            </a:pPr>
            <a:r>
              <a:rPr lang="en-US" sz="1700"/>
              <a:t>Skill development in EBI adapted to telehealth</a:t>
            </a:r>
          </a:p>
          <a:p>
            <a:pPr>
              <a:lnSpc>
                <a:spcPct val="90000"/>
              </a:lnSpc>
            </a:pPr>
            <a:r>
              <a:rPr lang="en-US" sz="1700" b="1"/>
              <a:t>Support service needs of the larger community in underserved and mental health shortage regions</a:t>
            </a:r>
          </a:p>
          <a:p>
            <a:pPr lvl="1">
              <a:lnSpc>
                <a:spcPct val="90000"/>
              </a:lnSpc>
            </a:pPr>
            <a:r>
              <a:rPr lang="en-US" sz="1700"/>
              <a:t>Training community partners in tele-behavioral health best practices</a:t>
            </a:r>
          </a:p>
          <a:p>
            <a:pPr lvl="1">
              <a:lnSpc>
                <a:spcPct val="90000"/>
              </a:lnSpc>
            </a:pPr>
            <a:r>
              <a:rPr lang="en-US" sz="1700"/>
              <a:t>Supporting community practitioners (we host 5 LMSW volunteers a year)</a:t>
            </a:r>
          </a:p>
          <a:p>
            <a:pPr lvl="1">
              <a:lnSpc>
                <a:spcPct val="90000"/>
              </a:lnSpc>
            </a:pPr>
            <a:r>
              <a:rPr lang="en-US" sz="1700"/>
              <a:t>Preparing the next generation of practitioners</a:t>
            </a:r>
          </a:p>
          <a:p>
            <a:pPr>
              <a:lnSpc>
                <a:spcPct val="90000"/>
              </a:lnSpc>
            </a:pPr>
            <a:endParaRPr lang="en-US" sz="1700"/>
          </a:p>
        </p:txBody>
      </p:sp>
    </p:spTree>
    <p:extLst>
      <p:ext uri="{BB962C8B-B14F-4D97-AF65-F5344CB8AC3E}">
        <p14:creationId xmlns:p14="http://schemas.microsoft.com/office/powerpoint/2010/main" val="270404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9B6C64E6-C17F-47D3-B95E-2C90090AFD78}"/>
              </a:ext>
            </a:extLst>
          </p:cNvPr>
          <p:cNvSpPr>
            <a:spLocks noGrp="1"/>
          </p:cNvSpPr>
          <p:nvPr>
            <p:ph type="title"/>
          </p:nvPr>
        </p:nvSpPr>
        <p:spPr>
          <a:xfrm>
            <a:off x="8160773" y="1113062"/>
            <a:ext cx="3382297" cy="3281957"/>
          </a:xfrm>
        </p:spPr>
        <p:txBody>
          <a:bodyPr vert="horz" lIns="91440" tIns="45720" rIns="91440" bIns="45720" rtlCol="0" anchor="b">
            <a:normAutofit/>
          </a:bodyPr>
          <a:lstStyle/>
          <a:p>
            <a:br>
              <a:rPr lang="en-US" sz="5400" b="0" i="0" kern="1200" dirty="0">
                <a:solidFill>
                  <a:schemeClr val="bg2"/>
                </a:solidFill>
                <a:latin typeface="+mj-lt"/>
                <a:ea typeface="+mj-ea"/>
                <a:cs typeface="+mj-cs"/>
                <a:sym typeface="Droid Serif"/>
              </a:rPr>
            </a:br>
            <a:endParaRPr lang="en-US" sz="5400" b="0" i="0" kern="1200" dirty="0">
              <a:solidFill>
                <a:schemeClr val="bg2"/>
              </a:solidFill>
              <a:latin typeface="+mj-lt"/>
              <a:ea typeface="+mj-ea"/>
              <a:cs typeface="+mj-cs"/>
            </a:endParaRPr>
          </a:p>
        </p:txBody>
      </p:sp>
      <p:graphicFrame>
        <p:nvGraphicFramePr>
          <p:cNvPr id="6" name="Content Placeholder 1">
            <a:extLst>
              <a:ext uri="{FF2B5EF4-FFF2-40B4-BE49-F238E27FC236}">
                <a16:creationId xmlns:a16="http://schemas.microsoft.com/office/drawing/2014/main" id="{72ADBBC7-7932-40D8-9DA3-5FC638563B82}"/>
              </a:ext>
            </a:extLst>
          </p:cNvPr>
          <p:cNvGraphicFramePr>
            <a:graphicFrameLocks noGrp="1"/>
          </p:cNvGraphicFramePr>
          <p:nvPr>
            <p:ph idx="1"/>
          </p:nvPr>
        </p:nvGraphicFramePr>
        <p:xfrm>
          <a:off x="1981200" y="265044"/>
          <a:ext cx="8229600" cy="586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44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3AD9CA3-E1BA-4BF8-9808-5058AFF335B9}"/>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SMART Center: Telehealth and Warm Line Services</a:t>
            </a:r>
          </a:p>
        </p:txBody>
      </p:sp>
      <p:sp>
        <p:nvSpPr>
          <p:cNvPr id="3" name="Content Placeholder 2">
            <a:extLst>
              <a:ext uri="{FF2B5EF4-FFF2-40B4-BE49-F238E27FC236}">
                <a16:creationId xmlns:a16="http://schemas.microsoft.com/office/drawing/2014/main" id="{51296AEE-EAC7-409A-AE14-83B02457DA17}"/>
              </a:ext>
            </a:extLst>
          </p:cNvPr>
          <p:cNvSpPr>
            <a:spLocks noGrp="1"/>
          </p:cNvSpPr>
          <p:nvPr>
            <p:ph idx="1"/>
          </p:nvPr>
        </p:nvSpPr>
        <p:spPr>
          <a:xfrm>
            <a:off x="5290077" y="437513"/>
            <a:ext cx="5502614" cy="5954325"/>
          </a:xfrm>
        </p:spPr>
        <p:txBody>
          <a:bodyPr anchor="ctr">
            <a:normAutofit/>
          </a:bodyPr>
          <a:lstStyle/>
          <a:p>
            <a:pPr>
              <a:lnSpc>
                <a:spcPct val="90000"/>
              </a:lnSpc>
            </a:pPr>
            <a:r>
              <a:rPr lang="en-US" sz="1700" dirty="0"/>
              <a:t>We provide </a:t>
            </a:r>
            <a:r>
              <a:rPr lang="en-US" sz="1700" b="1" dirty="0"/>
              <a:t>100% telehealth services to children PreK-12th in the West TN region</a:t>
            </a:r>
            <a:r>
              <a:rPr lang="en-US" sz="1700" dirty="0"/>
              <a:t>. These services are offered both </a:t>
            </a:r>
            <a:r>
              <a:rPr lang="en-US" sz="1700" b="1" dirty="0"/>
              <a:t>during school hours and after school hours </a:t>
            </a:r>
            <a:r>
              <a:rPr lang="en-US" sz="1700" dirty="0"/>
              <a:t>based on the school and student needs. </a:t>
            </a:r>
          </a:p>
          <a:p>
            <a:pPr>
              <a:lnSpc>
                <a:spcPct val="90000"/>
              </a:lnSpc>
            </a:pPr>
            <a:r>
              <a:rPr lang="en-US" sz="1700" b="1" dirty="0"/>
              <a:t>Warm Line f</a:t>
            </a:r>
            <a:r>
              <a:rPr lang="en-US" sz="1700" dirty="0"/>
              <a:t>or community needs and families- Our “warm line” is a telephone service (aka a call line) for people who are looking for someone to discuss their daily struggles or needs. Warmlines are staffed with peers who have been trained in supporting others in need. </a:t>
            </a:r>
          </a:p>
          <a:p>
            <a:pPr>
              <a:lnSpc>
                <a:spcPct val="90000"/>
              </a:lnSpc>
            </a:pPr>
            <a:endParaRPr lang="en-US" sz="1700" dirty="0"/>
          </a:p>
        </p:txBody>
      </p:sp>
    </p:spTree>
    <p:extLst>
      <p:ext uri="{BB962C8B-B14F-4D97-AF65-F5344CB8AC3E}">
        <p14:creationId xmlns:p14="http://schemas.microsoft.com/office/powerpoint/2010/main" val="360588908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7456-C3C0-4CBA-AF22-E7B70BE57EE9}"/>
              </a:ext>
            </a:extLst>
          </p:cNvPr>
          <p:cNvSpPr>
            <a:spLocks noGrp="1"/>
          </p:cNvSpPr>
          <p:nvPr>
            <p:ph type="title"/>
          </p:nvPr>
        </p:nvSpPr>
        <p:spPr>
          <a:xfrm>
            <a:off x="1154953" y="973668"/>
            <a:ext cx="8761413" cy="706964"/>
          </a:xfrm>
        </p:spPr>
        <p:txBody>
          <a:bodyPr>
            <a:normAutofit/>
          </a:bodyPr>
          <a:lstStyle/>
          <a:p>
            <a:pPr>
              <a:lnSpc>
                <a:spcPct val="90000"/>
              </a:lnSpc>
            </a:pPr>
            <a:r>
              <a:rPr lang="en-US" sz="2800">
                <a:solidFill>
                  <a:srgbClr val="EBEBEB"/>
                </a:solidFill>
              </a:rPr>
              <a:t>Two types of Telehealth Programming in Schools</a:t>
            </a:r>
          </a:p>
        </p:txBody>
      </p:sp>
      <p:graphicFrame>
        <p:nvGraphicFramePr>
          <p:cNvPr id="5" name="Content Placeholder 2">
            <a:extLst>
              <a:ext uri="{FF2B5EF4-FFF2-40B4-BE49-F238E27FC236}">
                <a16:creationId xmlns:a16="http://schemas.microsoft.com/office/drawing/2014/main" id="{8FDF9228-FFFE-40F6-9362-42FFDDB26EC4}"/>
              </a:ext>
            </a:extLst>
          </p:cNvPr>
          <p:cNvGraphicFramePr>
            <a:graphicFrameLocks noGrp="1"/>
          </p:cNvGraphicFramePr>
          <p:nvPr>
            <p:ph idx="1"/>
            <p:extLst>
              <p:ext uri="{D42A27DB-BD31-4B8C-83A1-F6EECF244321}">
                <p14:modId xmlns:p14="http://schemas.microsoft.com/office/powerpoint/2010/main" val="3613042065"/>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068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 name="Title 3">
            <a:extLst>
              <a:ext uri="{FF2B5EF4-FFF2-40B4-BE49-F238E27FC236}">
                <a16:creationId xmlns:a16="http://schemas.microsoft.com/office/drawing/2014/main" id="{9B6C64E6-C17F-47D3-B95E-2C90090AFD78}"/>
              </a:ext>
            </a:extLst>
          </p:cNvPr>
          <p:cNvSpPr>
            <a:spLocks noGrp="1"/>
          </p:cNvSpPr>
          <p:nvPr>
            <p:ph type="title"/>
          </p:nvPr>
        </p:nvSpPr>
        <p:spPr>
          <a:xfrm>
            <a:off x="639098" y="629265"/>
            <a:ext cx="5132438" cy="1622322"/>
          </a:xfrm>
        </p:spPr>
        <p:txBody>
          <a:bodyPr>
            <a:normAutofit/>
          </a:bodyPr>
          <a:lstStyle/>
          <a:p>
            <a:r>
              <a:rPr lang="en-US" sz="3300">
                <a:latin typeface="Arial" panose="020B0604020202020204" pitchFamily="34" charset="0"/>
                <a:cs typeface="Arial" panose="020B0604020202020204" pitchFamily="34" charset="0"/>
              </a:rPr>
              <a:t>SMART Center Telesuites</a:t>
            </a:r>
            <a:br>
              <a:rPr lang="en-US" sz="3300"/>
            </a:br>
            <a:br>
              <a:rPr lang="en" sz="3300" b="0">
                <a:latin typeface="Droid Serif"/>
                <a:ea typeface="Droid Serif"/>
                <a:cs typeface="Droid Serif"/>
                <a:sym typeface="Droid Serif"/>
              </a:rPr>
            </a:br>
            <a:endParaRPr lang="en-US" sz="3300"/>
          </a:p>
        </p:txBody>
      </p:sp>
      <p:sp>
        <p:nvSpPr>
          <p:cNvPr id="2" name="Content Placeholder 1">
            <a:extLst>
              <a:ext uri="{FF2B5EF4-FFF2-40B4-BE49-F238E27FC236}">
                <a16:creationId xmlns:a16="http://schemas.microsoft.com/office/drawing/2014/main" id="{2AF5BEBC-CA36-471D-8C29-11198B013AC8}"/>
              </a:ext>
            </a:extLst>
          </p:cNvPr>
          <p:cNvSpPr>
            <a:spLocks noGrp="1"/>
          </p:cNvSpPr>
          <p:nvPr>
            <p:ph idx="1"/>
          </p:nvPr>
        </p:nvSpPr>
        <p:spPr>
          <a:xfrm>
            <a:off x="639098" y="2418735"/>
            <a:ext cx="5132439" cy="3811742"/>
          </a:xfrm>
        </p:spPr>
        <p:txBody>
          <a:bodyPr anchor="ctr">
            <a:normAutofit/>
          </a:bodyPr>
          <a:lstStyle/>
          <a:p>
            <a:r>
              <a:rPr lang="en-US">
                <a:solidFill>
                  <a:schemeClr val="bg1"/>
                </a:solidFill>
                <a:latin typeface="Arial" panose="020B0604020202020204" pitchFamily="34" charset="0"/>
                <a:cs typeface="Arial" panose="020B0604020202020204" pitchFamily="34" charset="0"/>
              </a:rPr>
              <a:t>Partnerships with schools and community agencies</a:t>
            </a:r>
          </a:p>
          <a:p>
            <a:r>
              <a:rPr lang="en-US">
                <a:solidFill>
                  <a:schemeClr val="bg1"/>
                </a:solidFill>
                <a:latin typeface="Arial" panose="020B0604020202020204" pitchFamily="34" charset="0"/>
                <a:cs typeface="Arial" panose="020B0604020202020204" pitchFamily="34" charset="0"/>
              </a:rPr>
              <a:t>Partners provide a private, secure space with computer, webcam and high-speed internet so that their clients can access our services</a:t>
            </a:r>
          </a:p>
          <a:p>
            <a:r>
              <a:rPr lang="en-US">
                <a:solidFill>
                  <a:schemeClr val="bg1"/>
                </a:solidFill>
                <a:latin typeface="Arial" panose="020B0604020202020204" pitchFamily="34" charset="0"/>
                <a:cs typeface="Arial" panose="020B0604020202020204" pitchFamily="34" charset="0"/>
              </a:rPr>
              <a:t>MOU completed between organizations </a:t>
            </a:r>
          </a:p>
          <a:p>
            <a:endParaRPr lang="en-US">
              <a:solidFill>
                <a:schemeClr val="bg1"/>
              </a:solidFill>
              <a:latin typeface="Times New Roman" panose="02020603050405020304" pitchFamily="18" charset="0"/>
              <a:cs typeface="Times New Roman" panose="02020603050405020304" pitchFamily="18" charset="0"/>
            </a:endParaRPr>
          </a:p>
        </p:txBody>
      </p:sp>
      <p:pic>
        <p:nvPicPr>
          <p:cNvPr id="5"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0352" r="21556"/>
          <a:stretch/>
        </p:blipFill>
        <p:spPr bwMode="auto">
          <a:xfrm>
            <a:off x="6700827" y="645106"/>
            <a:ext cx="4842716" cy="558536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6133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F34B81D-16A9-40EB-96D4-F8B16A371D3B}"/>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SMART Center EBI Services</a:t>
            </a:r>
          </a:p>
        </p:txBody>
      </p:sp>
      <p:sp>
        <p:nvSpPr>
          <p:cNvPr id="3" name="Content Placeholder 2">
            <a:extLst>
              <a:ext uri="{FF2B5EF4-FFF2-40B4-BE49-F238E27FC236}">
                <a16:creationId xmlns:a16="http://schemas.microsoft.com/office/drawing/2014/main" id="{ECC7E4EC-0A49-45CC-8812-9095A17F189D}"/>
              </a:ext>
            </a:extLst>
          </p:cNvPr>
          <p:cNvSpPr>
            <a:spLocks noGrp="1"/>
          </p:cNvSpPr>
          <p:nvPr>
            <p:ph idx="1"/>
          </p:nvPr>
        </p:nvSpPr>
        <p:spPr>
          <a:xfrm>
            <a:off x="5290077" y="437513"/>
            <a:ext cx="5502614" cy="5954325"/>
          </a:xfrm>
        </p:spPr>
        <p:txBody>
          <a:bodyPr anchor="ctr">
            <a:normAutofit/>
          </a:bodyPr>
          <a:lstStyle/>
          <a:p>
            <a:pPr>
              <a:lnSpc>
                <a:spcPct val="90000"/>
              </a:lnSpc>
            </a:pPr>
            <a:r>
              <a:rPr lang="en-US" sz="1300"/>
              <a:t>We will provide </a:t>
            </a:r>
            <a:r>
              <a:rPr lang="en-US" sz="1300" b="1"/>
              <a:t>100% telehealth interventions </a:t>
            </a:r>
            <a:r>
              <a:rPr lang="en-US" sz="1300"/>
              <a:t>to clients grades </a:t>
            </a:r>
            <a:r>
              <a:rPr lang="en-US" sz="1300" b="1"/>
              <a:t>Prek-12</a:t>
            </a:r>
            <a:r>
              <a:rPr lang="en-US" sz="1300" b="1" baseline="30000"/>
              <a:t>th</a:t>
            </a:r>
            <a:endParaRPr lang="en-US" sz="1300" b="1"/>
          </a:p>
          <a:p>
            <a:pPr>
              <a:lnSpc>
                <a:spcPct val="90000"/>
              </a:lnSpc>
            </a:pPr>
            <a:r>
              <a:rPr lang="en-US" sz="1300"/>
              <a:t>Clients are referred to us and served for </a:t>
            </a:r>
            <a:r>
              <a:rPr lang="en-US" sz="1300" b="1"/>
              <a:t>8-12 weeks </a:t>
            </a:r>
            <a:r>
              <a:rPr lang="en-US" sz="1300"/>
              <a:t>(based on their progress and needs).</a:t>
            </a:r>
          </a:p>
          <a:p>
            <a:pPr>
              <a:lnSpc>
                <a:spcPct val="90000"/>
              </a:lnSpc>
            </a:pPr>
            <a:r>
              <a:rPr lang="en-US" sz="1300"/>
              <a:t>We track client symptoms and progress in each session </a:t>
            </a:r>
            <a:r>
              <a:rPr lang="en-US" sz="1300" b="1"/>
              <a:t>using Rapid Assessment Interventions (RAIs). </a:t>
            </a:r>
            <a:r>
              <a:rPr lang="en-US" sz="1300"/>
              <a:t>Assessments to measure symptom severity or psychological, social, and occupational functioning to determine DSM diagnosis for referred youth.</a:t>
            </a:r>
          </a:p>
          <a:p>
            <a:pPr>
              <a:lnSpc>
                <a:spcPct val="90000"/>
              </a:lnSpc>
            </a:pPr>
            <a:r>
              <a:rPr lang="en-US" sz="1300" b="1"/>
              <a:t>Guidance, training, and technical consultation to schools </a:t>
            </a:r>
            <a:r>
              <a:rPr lang="en-US" sz="1300"/>
              <a:t>on the use of telehealth in practice, adapt interventions to telehealth, and how to establish whole system mental health- telehealth programs.</a:t>
            </a:r>
          </a:p>
          <a:p>
            <a:pPr>
              <a:lnSpc>
                <a:spcPct val="90000"/>
              </a:lnSpc>
            </a:pPr>
            <a:r>
              <a:rPr lang="en-US" sz="1300"/>
              <a:t>We use the following EBI: </a:t>
            </a:r>
          </a:p>
          <a:p>
            <a:pPr lvl="1">
              <a:lnSpc>
                <a:spcPct val="90000"/>
              </a:lnSpc>
            </a:pPr>
            <a:r>
              <a:rPr lang="en-US" sz="1300" b="1"/>
              <a:t>Cognitive Behavioral Therapy (CBT), </a:t>
            </a:r>
          </a:p>
          <a:p>
            <a:pPr lvl="1">
              <a:lnSpc>
                <a:spcPct val="90000"/>
              </a:lnSpc>
            </a:pPr>
            <a:r>
              <a:rPr lang="en-US" sz="1300" b="1"/>
              <a:t>Motivational Interviewing (MI), </a:t>
            </a:r>
          </a:p>
          <a:p>
            <a:pPr lvl="1">
              <a:lnSpc>
                <a:spcPct val="90000"/>
              </a:lnSpc>
            </a:pPr>
            <a:r>
              <a:rPr lang="en-US" sz="1300" b="1"/>
              <a:t>Cognitive Behavioral Interventions for Trauma in Schools (CBITS), </a:t>
            </a:r>
          </a:p>
          <a:p>
            <a:pPr lvl="1">
              <a:lnSpc>
                <a:spcPct val="90000"/>
              </a:lnSpc>
            </a:pPr>
            <a:r>
              <a:rPr lang="en-US" sz="1300" b="1"/>
              <a:t>Play Therapy, </a:t>
            </a:r>
          </a:p>
          <a:p>
            <a:pPr lvl="1">
              <a:lnSpc>
                <a:spcPct val="90000"/>
              </a:lnSpc>
            </a:pPr>
            <a:r>
              <a:rPr lang="en-US" sz="1300" b="1"/>
              <a:t>Trauma Focused Cognitive Behavioral Therapy (TFCBT), </a:t>
            </a:r>
          </a:p>
          <a:p>
            <a:pPr lvl="1">
              <a:lnSpc>
                <a:spcPct val="90000"/>
              </a:lnSpc>
            </a:pPr>
            <a:r>
              <a:rPr lang="en-US" sz="1300" b="1"/>
              <a:t>Teacher Child Interaction Therapy (TCIT), </a:t>
            </a:r>
          </a:p>
          <a:p>
            <a:pPr lvl="1">
              <a:lnSpc>
                <a:spcPct val="90000"/>
              </a:lnSpc>
            </a:pPr>
            <a:r>
              <a:rPr lang="en-US" sz="1300" b="1"/>
              <a:t>Psychoeducation, and </a:t>
            </a:r>
          </a:p>
          <a:p>
            <a:pPr lvl="1">
              <a:lnSpc>
                <a:spcPct val="90000"/>
              </a:lnSpc>
            </a:pPr>
            <a:r>
              <a:rPr lang="en-US" sz="1300" b="1"/>
              <a:t>Solution Focused Brief Therapy.</a:t>
            </a:r>
          </a:p>
        </p:txBody>
      </p:sp>
    </p:spTree>
    <p:extLst>
      <p:ext uri="{BB962C8B-B14F-4D97-AF65-F5344CB8AC3E}">
        <p14:creationId xmlns:p14="http://schemas.microsoft.com/office/powerpoint/2010/main" val="2866285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AB472F91-07D9-4937-81AC-A4E519CAD005}"/>
              </a:ext>
            </a:extLst>
          </p:cNvPr>
          <p:cNvSpPr>
            <a:spLocks noGrp="1"/>
          </p:cNvSpPr>
          <p:nvPr>
            <p:ph type="title"/>
          </p:nvPr>
        </p:nvSpPr>
        <p:spPr>
          <a:xfrm>
            <a:off x="639098" y="629265"/>
            <a:ext cx="5132438" cy="1622322"/>
          </a:xfrm>
        </p:spPr>
        <p:txBody>
          <a:bodyPr vert="horz" lIns="91440" tIns="45720" rIns="91440" bIns="45720" rtlCol="0" anchor="ctr">
            <a:normAutofit/>
          </a:bodyPr>
          <a:lstStyle/>
          <a:p>
            <a:r>
              <a:rPr lang="en-US"/>
              <a:t>Susan Elswick EdD LCSW</a:t>
            </a:r>
          </a:p>
        </p:txBody>
      </p:sp>
      <p:sp>
        <p:nvSpPr>
          <p:cNvPr id="5" name="Content Placeholder 2">
            <a:extLst>
              <a:ext uri="{FF2B5EF4-FFF2-40B4-BE49-F238E27FC236}">
                <a16:creationId xmlns:a16="http://schemas.microsoft.com/office/drawing/2014/main" id="{793FE927-BA74-4CB0-9B6F-922EF9EA9A44}"/>
              </a:ext>
            </a:extLst>
          </p:cNvPr>
          <p:cNvSpPr txBox="1">
            <a:spLocks/>
          </p:cNvSpPr>
          <p:nvPr/>
        </p:nvSpPr>
        <p:spPr>
          <a:xfrm>
            <a:off x="639098" y="2418735"/>
            <a:ext cx="5132439" cy="38117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Clr>
                <a:schemeClr val="accent1"/>
              </a:buClr>
              <a:buSzPct val="80000"/>
              <a:buFont typeface="Wingdings 3" charset="2"/>
              <a:buChar char=""/>
            </a:pPr>
            <a:r>
              <a:rPr lang="en-US" sz="1100">
                <a:solidFill>
                  <a:schemeClr val="bg1"/>
                </a:solidFill>
              </a:rPr>
              <a:t>Dr. Elswick is an Associate Professor at the University of Memphis in the School of Social Work.  She is the School Social Work Certificate Coordinator for the University of Memphis.</a:t>
            </a:r>
          </a:p>
          <a:p>
            <a:pPr marL="0" indent="0" defTabSz="457200">
              <a:buClr>
                <a:schemeClr val="accent1"/>
              </a:buClr>
              <a:buSzPct val="80000"/>
              <a:buFont typeface="Wingdings 3" charset="2"/>
              <a:buChar char=""/>
            </a:pPr>
            <a:r>
              <a:rPr lang="en-US" sz="1100">
                <a:solidFill>
                  <a:schemeClr val="bg1"/>
                </a:solidFill>
              </a:rPr>
              <a:t>Dr. Susan Elswick has over 16 years of clinical mental health experience that includes community mental health, case management, residential programming, school-based programming, integrated behavioral health, infant mental health, and home-based services. She is a Licensed Clinical Social Worker in TN, AR, and MS; she is also a Registered Play Therapist and Supervisor (RPT-S).</a:t>
            </a:r>
          </a:p>
          <a:p>
            <a:pPr marL="0" indent="0" defTabSz="457200">
              <a:buClr>
                <a:schemeClr val="accent1"/>
              </a:buClr>
              <a:buSzPct val="80000"/>
              <a:buFont typeface="Wingdings 3" charset="2"/>
              <a:buChar char=""/>
            </a:pPr>
            <a:r>
              <a:rPr lang="en-US" sz="1100">
                <a:solidFill>
                  <a:schemeClr val="bg1"/>
                </a:solidFill>
              </a:rPr>
              <a:t>One of her areas of research focuses on the use of informatics and technology in the field of social work. Dr. Elswick serves as the Co-chair for the Council on Social Work Education (CSWE) Annual Program Review Technology Track that focuses on harnessing technology for social good in behavioral health practice, and she is a current Faculty Affiliate on campus at University of Memphis with the Institute for Intelligent Systems (IIS).  She is a Co-PI on the U of M’s $2.58 million National Science Foundation (NSF)-funded project, which will lay the foundation for a future Learner Data Institute (LDI) at the university.  Most recently, she was awarded funding from Urban Child Institute to develop the School Mental Health Access to Resources through Telehealth (SMART) Research, Training, and Treatment Center.</a:t>
            </a:r>
          </a:p>
          <a:p>
            <a:pPr marL="0" indent="0" defTabSz="457200">
              <a:buClr>
                <a:schemeClr val="accent1"/>
              </a:buClr>
              <a:buSzPct val="80000"/>
              <a:buFont typeface="Wingdings 3" charset="2"/>
              <a:buChar char=""/>
            </a:pPr>
            <a:r>
              <a:rPr lang="en-US" sz="1100">
                <a:solidFill>
                  <a:schemeClr val="bg1"/>
                </a:solidFill>
              </a:rPr>
              <a:t>She is also the owner of a tech start-up Engage Data Systems LLC.</a:t>
            </a:r>
          </a:p>
        </p:txBody>
      </p:sp>
      <p:pic>
        <p:nvPicPr>
          <p:cNvPr id="4" name="Content Placeholder 3" descr="A close up of a person&#10;&#10;Description automatically generated">
            <a:extLst>
              <a:ext uri="{FF2B5EF4-FFF2-40B4-BE49-F238E27FC236}">
                <a16:creationId xmlns:a16="http://schemas.microsoft.com/office/drawing/2014/main" id="{AB7B5396-1D3A-4F3F-8AED-25CF88498927}"/>
              </a:ext>
            </a:extLst>
          </p:cNvPr>
          <p:cNvPicPr>
            <a:picLocks noGrp="1" noChangeAspect="1"/>
          </p:cNvPicPr>
          <p:nvPr>
            <p:ph idx="1"/>
          </p:nvPr>
        </p:nvPicPr>
        <p:blipFill rotWithShape="1">
          <a:blip r:embed="rId3"/>
          <a:srcRect r="-2" b="2012"/>
          <a:stretch/>
        </p:blipFill>
        <p:spPr>
          <a:xfrm>
            <a:off x="7226879" y="645106"/>
            <a:ext cx="3790611" cy="5585369"/>
          </a:xfrm>
          <a:prstGeom prst="rect">
            <a:avLst/>
          </a:prstGeom>
        </p:spPr>
      </p:pic>
      <p:sp>
        <p:nvSpPr>
          <p:cNvPr id="19" name="Rectangle 18">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3993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C9E23DBD-A6DB-4688-B84D-96D4D0AD80DB}"/>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SMART Center 2020-2021 Outcomes</a:t>
            </a:r>
          </a:p>
        </p:txBody>
      </p:sp>
      <p:sp>
        <p:nvSpPr>
          <p:cNvPr id="3" name="Content Placeholder 2">
            <a:extLst>
              <a:ext uri="{FF2B5EF4-FFF2-40B4-BE49-F238E27FC236}">
                <a16:creationId xmlns:a16="http://schemas.microsoft.com/office/drawing/2014/main" id="{3101FBE3-4927-4ACB-8EF8-59F2731DDADB}"/>
              </a:ext>
            </a:extLst>
          </p:cNvPr>
          <p:cNvSpPr>
            <a:spLocks noGrp="1"/>
          </p:cNvSpPr>
          <p:nvPr>
            <p:ph idx="1"/>
          </p:nvPr>
        </p:nvSpPr>
        <p:spPr>
          <a:xfrm>
            <a:off x="5290077" y="437513"/>
            <a:ext cx="5502614" cy="5954325"/>
          </a:xfrm>
        </p:spPr>
        <p:txBody>
          <a:bodyPr anchor="ctr">
            <a:normAutofit/>
          </a:bodyPr>
          <a:lstStyle/>
          <a:p>
            <a:pPr>
              <a:lnSpc>
                <a:spcPct val="90000"/>
              </a:lnSpc>
            </a:pPr>
            <a:r>
              <a:rPr lang="en-US" sz="1600" dirty="0"/>
              <a:t>Since launching the SMART Center in June 2020,the following data have been collected:</a:t>
            </a:r>
          </a:p>
          <a:p>
            <a:pPr lvl="1">
              <a:lnSpc>
                <a:spcPct val="90000"/>
              </a:lnSpc>
            </a:pPr>
            <a:r>
              <a:rPr lang="en-US" dirty="0"/>
              <a:t>Warm line has provided </a:t>
            </a:r>
            <a:r>
              <a:rPr lang="en-US" b="1" dirty="0"/>
              <a:t>direct and indirect referral </a:t>
            </a:r>
            <a:r>
              <a:rPr lang="en-US" dirty="0"/>
              <a:t>services to </a:t>
            </a:r>
            <a:r>
              <a:rPr lang="en-US" b="1" dirty="0">
                <a:highlight>
                  <a:srgbClr val="FFFF00"/>
                </a:highlight>
              </a:rPr>
              <a:t>over 52 agencies and 580 families </a:t>
            </a:r>
            <a:r>
              <a:rPr lang="en-US" dirty="0"/>
              <a:t>within the city for intervention linkage, education,  and technical consultation. The Warm Line was recently established in </a:t>
            </a:r>
            <a:r>
              <a:rPr lang="en-US" b="1" dirty="0"/>
              <a:t>September 2021. </a:t>
            </a:r>
          </a:p>
          <a:p>
            <a:pPr lvl="1">
              <a:lnSpc>
                <a:spcPct val="90000"/>
              </a:lnSpc>
            </a:pPr>
            <a:r>
              <a:rPr lang="en-US" dirty="0"/>
              <a:t>We also support training and professional development to the community, and to date </a:t>
            </a:r>
            <a:r>
              <a:rPr lang="en-US" b="1" dirty="0"/>
              <a:t>have </a:t>
            </a:r>
            <a:r>
              <a:rPr lang="en-US" b="1" dirty="0">
                <a:highlight>
                  <a:srgbClr val="FFFF00"/>
                </a:highlight>
              </a:rPr>
              <a:t>trained over 3000 community partners in tele-behavioral health best practices.</a:t>
            </a:r>
          </a:p>
          <a:p>
            <a:pPr lvl="1">
              <a:lnSpc>
                <a:spcPct val="90000"/>
              </a:lnSpc>
            </a:pPr>
            <a:r>
              <a:rPr lang="en-US" dirty="0"/>
              <a:t>Workforce development </a:t>
            </a:r>
            <a:r>
              <a:rPr lang="en-US" b="1" dirty="0"/>
              <a:t>trained 6 student interns (BA, MSW, DSW) and 2 community LMSWs. </a:t>
            </a:r>
          </a:p>
          <a:p>
            <a:pPr lvl="1">
              <a:lnSpc>
                <a:spcPct val="90000"/>
              </a:lnSpc>
            </a:pPr>
            <a:r>
              <a:rPr lang="en-US" dirty="0"/>
              <a:t>Additionally provided direct therapeutic intervention services virtually for </a:t>
            </a:r>
            <a:r>
              <a:rPr lang="en-US" b="1" dirty="0">
                <a:highlight>
                  <a:srgbClr val="FFFF00"/>
                </a:highlight>
              </a:rPr>
              <a:t>250 children and families in 2021-2022 (equates to 2500 session contacts)</a:t>
            </a:r>
            <a:r>
              <a:rPr lang="en-US" dirty="0">
                <a:highlight>
                  <a:srgbClr val="FFFF00"/>
                </a:highlight>
              </a:rPr>
              <a:t>, </a:t>
            </a:r>
            <a:r>
              <a:rPr lang="en-US" dirty="0"/>
              <a:t>and outcomes resulted in </a:t>
            </a:r>
            <a:r>
              <a:rPr lang="en-US" b="1" dirty="0">
                <a:highlight>
                  <a:srgbClr val="FFFF00"/>
                </a:highlight>
              </a:rPr>
              <a:t>over 50% reduction </a:t>
            </a:r>
            <a:r>
              <a:rPr lang="en-US" dirty="0">
                <a:highlight>
                  <a:srgbClr val="FFFF00"/>
                </a:highlight>
              </a:rPr>
              <a:t>in symptomology via self report </a:t>
            </a:r>
            <a:r>
              <a:rPr lang="en-US" b="1" dirty="0">
                <a:highlight>
                  <a:srgbClr val="FFFF00"/>
                </a:highlight>
              </a:rPr>
              <a:t>for 90% of the participants across diagnosis/ need. </a:t>
            </a:r>
            <a:endParaRPr lang="en-US" dirty="0">
              <a:highlight>
                <a:srgbClr val="FFFF00"/>
              </a:highlight>
            </a:endParaRPr>
          </a:p>
        </p:txBody>
      </p:sp>
    </p:spTree>
    <p:extLst>
      <p:ext uri="{BB962C8B-B14F-4D97-AF65-F5344CB8AC3E}">
        <p14:creationId xmlns:p14="http://schemas.microsoft.com/office/powerpoint/2010/main" val="7997991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2ACE-8F82-4C1B-B944-E2957F659D5D}"/>
              </a:ext>
            </a:extLst>
          </p:cNvPr>
          <p:cNvSpPr>
            <a:spLocks noGrp="1"/>
          </p:cNvSpPr>
          <p:nvPr>
            <p:ph type="title"/>
          </p:nvPr>
        </p:nvSpPr>
        <p:spPr/>
        <p:txBody>
          <a:bodyPr/>
          <a:lstStyle/>
          <a:p>
            <a:r>
              <a:rPr lang="en-US" dirty="0"/>
              <a:t>Comparison: Tele-health and Face to Face Trauma Groups</a:t>
            </a:r>
          </a:p>
        </p:txBody>
      </p:sp>
      <p:sp>
        <p:nvSpPr>
          <p:cNvPr id="3" name="Content Placeholder 2">
            <a:extLst>
              <a:ext uri="{FF2B5EF4-FFF2-40B4-BE49-F238E27FC236}">
                <a16:creationId xmlns:a16="http://schemas.microsoft.com/office/drawing/2014/main" id="{05816AFC-659D-4FF9-AA21-23F9A70BBB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55958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2963494-0923-4A1F-9E58-F05CC42E8531}"/>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Funding and Sustainability </a:t>
            </a:r>
          </a:p>
        </p:txBody>
      </p:sp>
      <p:sp>
        <p:nvSpPr>
          <p:cNvPr id="3" name="Content Placeholder 2">
            <a:extLst>
              <a:ext uri="{FF2B5EF4-FFF2-40B4-BE49-F238E27FC236}">
                <a16:creationId xmlns:a16="http://schemas.microsoft.com/office/drawing/2014/main" id="{84F4E6D0-A8A7-42A8-A4C0-51E760E97151}"/>
              </a:ext>
            </a:extLst>
          </p:cNvPr>
          <p:cNvSpPr>
            <a:spLocks noGrp="1"/>
          </p:cNvSpPr>
          <p:nvPr>
            <p:ph idx="1"/>
          </p:nvPr>
        </p:nvSpPr>
        <p:spPr>
          <a:xfrm>
            <a:off x="5290077" y="437513"/>
            <a:ext cx="5502614" cy="5954325"/>
          </a:xfrm>
        </p:spPr>
        <p:txBody>
          <a:bodyPr anchor="ctr">
            <a:normAutofit/>
          </a:bodyPr>
          <a:lstStyle/>
          <a:p>
            <a:pPr>
              <a:lnSpc>
                <a:spcPct val="90000"/>
              </a:lnSpc>
            </a:pPr>
            <a:r>
              <a:rPr lang="en-US" sz="1900"/>
              <a:t>Currently </a:t>
            </a:r>
            <a:r>
              <a:rPr lang="en-US" sz="1900" b="1"/>
              <a:t>we are 100% grant funded (Oct 2021-July 2022) through the Urban Child Institute (UCI)- </a:t>
            </a:r>
            <a:r>
              <a:rPr lang="en-US" sz="1900"/>
              <a:t>possible funding extension</a:t>
            </a:r>
          </a:p>
          <a:p>
            <a:pPr>
              <a:lnSpc>
                <a:spcPct val="90000"/>
              </a:lnSpc>
            </a:pPr>
            <a:r>
              <a:rPr lang="en-US" sz="1900"/>
              <a:t>These services (individual therapy for students</a:t>
            </a:r>
            <a:r>
              <a:rPr lang="en-US" sz="1900" b="1"/>
              <a:t>) offered are free of charge with no cost to you or the families you serve</a:t>
            </a:r>
            <a:r>
              <a:rPr lang="en-US" sz="1900"/>
              <a:t>. </a:t>
            </a:r>
          </a:p>
          <a:p>
            <a:pPr>
              <a:lnSpc>
                <a:spcPct val="90000"/>
              </a:lnSpc>
            </a:pPr>
            <a:r>
              <a:rPr lang="en-US" sz="1900"/>
              <a:t>In anticipation of moving to grant funding ending, we will use a braided model of funding to continue services, which will include:</a:t>
            </a:r>
          </a:p>
          <a:p>
            <a:pPr lvl="1">
              <a:lnSpc>
                <a:spcPct val="90000"/>
              </a:lnSpc>
            </a:pPr>
            <a:r>
              <a:rPr lang="en-US" sz="1900"/>
              <a:t>Contract services through a fee-based model</a:t>
            </a:r>
          </a:p>
          <a:p>
            <a:pPr lvl="1">
              <a:lnSpc>
                <a:spcPct val="90000"/>
              </a:lnSpc>
            </a:pPr>
            <a:r>
              <a:rPr lang="en-US" sz="1900"/>
              <a:t>Additional grant funding options</a:t>
            </a:r>
          </a:p>
          <a:p>
            <a:pPr lvl="1">
              <a:lnSpc>
                <a:spcPct val="90000"/>
              </a:lnSpc>
            </a:pPr>
            <a:r>
              <a:rPr lang="en-US" sz="1900"/>
              <a:t>Billing Insurance for services that are billable (to offset cost to schools and agencies)</a:t>
            </a:r>
          </a:p>
          <a:p>
            <a:pPr lvl="1">
              <a:lnSpc>
                <a:spcPct val="90000"/>
              </a:lnSpc>
            </a:pPr>
            <a:r>
              <a:rPr lang="en-US" sz="1900"/>
              <a:t>We can provide possible cost coverage options (for future needs)</a:t>
            </a:r>
          </a:p>
          <a:p>
            <a:pPr>
              <a:lnSpc>
                <a:spcPct val="90000"/>
              </a:lnSpc>
            </a:pPr>
            <a:endParaRPr lang="en-US" sz="1900"/>
          </a:p>
        </p:txBody>
      </p:sp>
    </p:spTree>
    <p:extLst>
      <p:ext uri="{BB962C8B-B14F-4D97-AF65-F5344CB8AC3E}">
        <p14:creationId xmlns:p14="http://schemas.microsoft.com/office/powerpoint/2010/main" val="66960142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0FCB-44CB-4242-BA11-EDA571D4688E}"/>
              </a:ext>
            </a:extLst>
          </p:cNvPr>
          <p:cNvSpPr>
            <a:spLocks noGrp="1"/>
          </p:cNvSpPr>
          <p:nvPr>
            <p:ph type="ctrTitle"/>
          </p:nvPr>
        </p:nvSpPr>
        <p:spPr/>
        <p:txBody>
          <a:bodyPr/>
          <a:lstStyle/>
          <a:p>
            <a:r>
              <a:rPr lang="en-US" dirty="0"/>
              <a:t>What we learned about using tele-health with Children and Adolescents</a:t>
            </a:r>
          </a:p>
        </p:txBody>
      </p:sp>
      <p:sp>
        <p:nvSpPr>
          <p:cNvPr id="3" name="Subtitle 2">
            <a:extLst>
              <a:ext uri="{FF2B5EF4-FFF2-40B4-BE49-F238E27FC236}">
                <a16:creationId xmlns:a16="http://schemas.microsoft.com/office/drawing/2014/main" id="{5955CB1F-5C60-431D-9012-C0ABB454D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4017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9"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050A49ED-78F0-4300-9270-468107B2B219}"/>
              </a:ext>
            </a:extLst>
          </p:cNvPr>
          <p:cNvSpPr>
            <a:spLocks noGrp="1"/>
          </p:cNvSpPr>
          <p:nvPr>
            <p:ph type="ctrTitle"/>
          </p:nvPr>
        </p:nvSpPr>
        <p:spPr>
          <a:xfrm>
            <a:off x="1683171" y="1169773"/>
            <a:ext cx="8825658" cy="2870161"/>
          </a:xfrm>
        </p:spPr>
        <p:txBody>
          <a:bodyPr anchor="b">
            <a:normAutofit/>
          </a:bodyPr>
          <a:lstStyle/>
          <a:p>
            <a:pPr algn="ctr"/>
            <a:r>
              <a:rPr lang="en-US">
                <a:solidFill>
                  <a:schemeClr val="tx1"/>
                </a:solidFill>
              </a:rPr>
              <a:t>Setting Up Your Playroom and Therapy Space</a:t>
            </a:r>
          </a:p>
        </p:txBody>
      </p:sp>
      <p:sp>
        <p:nvSpPr>
          <p:cNvPr id="3" name="Subtitle 2">
            <a:extLst>
              <a:ext uri="{FF2B5EF4-FFF2-40B4-BE49-F238E27FC236}">
                <a16:creationId xmlns:a16="http://schemas.microsoft.com/office/drawing/2014/main" id="{2480A03A-81F3-48C7-829F-FC78AC2F7622}"/>
              </a:ext>
            </a:extLst>
          </p:cNvPr>
          <p:cNvSpPr>
            <a:spLocks noGrp="1"/>
          </p:cNvSpPr>
          <p:nvPr>
            <p:ph type="subTitle" idx="1"/>
          </p:nvPr>
        </p:nvSpPr>
        <p:spPr>
          <a:xfrm>
            <a:off x="1683171" y="4293441"/>
            <a:ext cx="8825658" cy="1234148"/>
          </a:xfrm>
        </p:spPr>
        <p:txBody>
          <a:bodyPr>
            <a:normAutofit/>
          </a:bodyPr>
          <a:lstStyle/>
          <a:p>
            <a:pPr algn="ctr"/>
            <a:endParaRPr lang="en-US" sz="2000"/>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66757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E875-8B17-44A3-8C03-6D7AB20897E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Not Everything Has to Be Virtual…</a:t>
            </a:r>
          </a:p>
        </p:txBody>
      </p:sp>
      <p:sp>
        <p:nvSpPr>
          <p:cNvPr id="3" name="Content Placeholder 2">
            <a:extLst>
              <a:ext uri="{FF2B5EF4-FFF2-40B4-BE49-F238E27FC236}">
                <a16:creationId xmlns:a16="http://schemas.microsoft.com/office/drawing/2014/main" id="{B813C929-0B2F-4749-B32F-3CE14A076656}"/>
              </a:ext>
            </a:extLst>
          </p:cNvPr>
          <p:cNvSpPr>
            <a:spLocks noGrp="1"/>
          </p:cNvSpPr>
          <p:nvPr>
            <p:ph idx="1"/>
          </p:nvPr>
        </p:nvSpPr>
        <p:spPr>
          <a:xfrm>
            <a:off x="657225" y="1622744"/>
            <a:ext cx="10438405" cy="5235255"/>
          </a:xfrm>
        </p:spPr>
        <p:txBody>
          <a:bodyPr anchor="ctr">
            <a:normAutofit/>
          </a:bodyPr>
          <a:lstStyle/>
          <a:p>
            <a:r>
              <a:rPr lang="en-US" sz="2000" dirty="0"/>
              <a:t>Actual PLAY can be grounding for children in a virtual world.</a:t>
            </a:r>
          </a:p>
          <a:p>
            <a:r>
              <a:rPr lang="en-US" sz="2000" dirty="0"/>
              <a:t>Set up your screen so the child can see your playroom</a:t>
            </a:r>
          </a:p>
          <a:p>
            <a:r>
              <a:rPr lang="en-US" sz="2000" dirty="0"/>
              <a:t>Let the child tour the playroom and pick a toy/ game</a:t>
            </a:r>
          </a:p>
          <a:p>
            <a:r>
              <a:rPr lang="en-US" sz="2000" dirty="0"/>
              <a:t>Send/ prep for activities in advance and talk to caregiver</a:t>
            </a:r>
          </a:p>
          <a:p>
            <a:r>
              <a:rPr lang="en-US" sz="2000" dirty="0"/>
              <a:t>Use your own </a:t>
            </a:r>
            <a:r>
              <a:rPr lang="en-US" sz="2000" dirty="0" err="1"/>
              <a:t>sandtray</a:t>
            </a:r>
            <a:r>
              <a:rPr lang="en-US" sz="2000" dirty="0"/>
              <a:t> and miniatures and work with the child through prompts</a:t>
            </a:r>
          </a:p>
          <a:p>
            <a:r>
              <a:rPr lang="en-US" sz="2000" dirty="0"/>
              <a:t>Be creative and do arts activities together and share your work </a:t>
            </a:r>
          </a:p>
          <a:p>
            <a:r>
              <a:rPr lang="en-US" sz="2000" dirty="0"/>
              <a:t>Pull out specific toys and engage the child</a:t>
            </a:r>
          </a:p>
          <a:p>
            <a:endParaRPr lang="en-US" sz="2000" dirty="0"/>
          </a:p>
        </p:txBody>
      </p:sp>
    </p:spTree>
    <p:extLst>
      <p:ext uri="{BB962C8B-B14F-4D97-AF65-F5344CB8AC3E}">
        <p14:creationId xmlns:p14="http://schemas.microsoft.com/office/powerpoint/2010/main" val="348100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B5624478-5A10-49AB-BEBD-BD1C007F56A2}"/>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Setting Up a Virtual Playroom</a:t>
            </a:r>
          </a:p>
        </p:txBody>
      </p:sp>
      <p:sp>
        <p:nvSpPr>
          <p:cNvPr id="3" name="Content Placeholder 2">
            <a:extLst>
              <a:ext uri="{FF2B5EF4-FFF2-40B4-BE49-F238E27FC236}">
                <a16:creationId xmlns:a16="http://schemas.microsoft.com/office/drawing/2014/main" id="{4F335178-C957-45F4-AC03-839BA27A9F46}"/>
              </a:ext>
            </a:extLst>
          </p:cNvPr>
          <p:cNvSpPr>
            <a:spLocks noGrp="1"/>
          </p:cNvSpPr>
          <p:nvPr>
            <p:ph idx="1"/>
          </p:nvPr>
        </p:nvSpPr>
        <p:spPr>
          <a:xfrm>
            <a:off x="5290077" y="437513"/>
            <a:ext cx="5502614" cy="5954325"/>
          </a:xfrm>
        </p:spPr>
        <p:txBody>
          <a:bodyPr anchor="ctr">
            <a:normAutofit/>
          </a:bodyPr>
          <a:lstStyle/>
          <a:p>
            <a:r>
              <a:rPr lang="en-US" sz="2000"/>
              <a:t>Dr. Rachel Altvater has developed a wonderful FREE training on YouTube that walks you through this process</a:t>
            </a:r>
          </a:p>
          <a:p>
            <a:r>
              <a:rPr lang="en-US" sz="2000">
                <a:hlinkClick r:id="rId3"/>
              </a:rPr>
              <a:t>https://www.youtube.com/watch?v=L_B2oUk9Jok</a:t>
            </a:r>
            <a:endParaRPr lang="en-US" sz="2000"/>
          </a:p>
          <a:p>
            <a:endParaRPr lang="en-US" sz="2000"/>
          </a:p>
          <a:p>
            <a:r>
              <a:rPr lang="en-US" sz="2000"/>
              <a:t>See her Virtual Playroom Activities</a:t>
            </a:r>
          </a:p>
          <a:p>
            <a:r>
              <a:rPr lang="en-US" sz="2000">
                <a:hlinkClick r:id="rId4"/>
              </a:rPr>
              <a:t>https://www.youtube.com/watch?v=ceK0rYnPNxc</a:t>
            </a:r>
            <a:endParaRPr lang="en-US" sz="2000"/>
          </a:p>
          <a:p>
            <a:endParaRPr lang="en-US" sz="2000"/>
          </a:p>
        </p:txBody>
      </p:sp>
    </p:spTree>
    <p:extLst>
      <p:ext uri="{BB962C8B-B14F-4D97-AF65-F5344CB8AC3E}">
        <p14:creationId xmlns:p14="http://schemas.microsoft.com/office/powerpoint/2010/main" val="3048130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A6291201-6487-4C11-81C7-1725DAAA3F5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Play Therapy and Virtual Sandtray</a:t>
            </a:r>
          </a:p>
        </p:txBody>
      </p:sp>
      <p:sp>
        <p:nvSpPr>
          <p:cNvPr id="3" name="Content Placeholder 2">
            <a:extLst>
              <a:ext uri="{FF2B5EF4-FFF2-40B4-BE49-F238E27FC236}">
                <a16:creationId xmlns:a16="http://schemas.microsoft.com/office/drawing/2014/main" id="{9249F646-20E0-4FF7-A6FD-4228B3B8FDC3}"/>
              </a:ext>
            </a:extLst>
          </p:cNvPr>
          <p:cNvSpPr>
            <a:spLocks noGrp="1"/>
          </p:cNvSpPr>
          <p:nvPr>
            <p:ph idx="1"/>
          </p:nvPr>
        </p:nvSpPr>
        <p:spPr>
          <a:xfrm>
            <a:off x="5290077" y="437513"/>
            <a:ext cx="5502614" cy="5954325"/>
          </a:xfrm>
        </p:spPr>
        <p:txBody>
          <a:bodyPr anchor="ctr">
            <a:normAutofit/>
          </a:bodyPr>
          <a:lstStyle/>
          <a:p>
            <a:r>
              <a:rPr lang="en-US" sz="2000"/>
              <a:t>Virtual Sandtray: </a:t>
            </a:r>
            <a:r>
              <a:rPr lang="en-US" sz="2000">
                <a:hlinkClick r:id="rId3"/>
              </a:rPr>
              <a:t>https://www.sandtrayplay.com/</a:t>
            </a:r>
            <a:r>
              <a:rPr lang="en-US" sz="2000"/>
              <a:t> </a:t>
            </a:r>
          </a:p>
          <a:p>
            <a:r>
              <a:rPr lang="en-US" sz="2000"/>
              <a:t>Virtual Sandtray makes the use of Sandtray in Play more accessible online</a:t>
            </a:r>
          </a:p>
          <a:p>
            <a:pPr lvl="1"/>
            <a:r>
              <a:rPr lang="en-US" sz="2000"/>
              <a:t>Portable</a:t>
            </a:r>
          </a:p>
          <a:p>
            <a:pPr lvl="1"/>
            <a:r>
              <a:rPr lang="en-US" sz="2000"/>
              <a:t>Interactive</a:t>
            </a:r>
          </a:p>
          <a:p>
            <a:pPr lvl="1"/>
            <a:r>
              <a:rPr lang="en-US" sz="2000"/>
              <a:t>Interactive</a:t>
            </a:r>
          </a:p>
          <a:p>
            <a:pPr lvl="1"/>
            <a:r>
              <a:rPr lang="en-US" sz="2000"/>
              <a:t>Remote Access for Client</a:t>
            </a:r>
          </a:p>
          <a:p>
            <a:pPr lvl="1"/>
            <a:endParaRPr lang="en-US" sz="2000"/>
          </a:p>
          <a:p>
            <a:pPr lvl="1"/>
            <a:r>
              <a:rPr lang="en-US" sz="2000"/>
              <a:t>Youtube Video: </a:t>
            </a:r>
            <a:r>
              <a:rPr lang="en-US" sz="2000">
                <a:hlinkClick r:id="rId4"/>
              </a:rPr>
              <a:t>https://www.youtube.com/watch?v=LfVHSSgnIxU</a:t>
            </a:r>
            <a:r>
              <a:rPr lang="en-US" sz="2000"/>
              <a:t> </a:t>
            </a:r>
          </a:p>
        </p:txBody>
      </p:sp>
    </p:spTree>
    <p:extLst>
      <p:ext uri="{BB962C8B-B14F-4D97-AF65-F5344CB8AC3E}">
        <p14:creationId xmlns:p14="http://schemas.microsoft.com/office/powerpoint/2010/main" val="326601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2E7-AEF8-4B62-9067-4D47643FF75B}"/>
              </a:ext>
            </a:extLst>
          </p:cNvPr>
          <p:cNvSpPr>
            <a:spLocks noGrp="1"/>
          </p:cNvSpPr>
          <p:nvPr>
            <p:ph type="ctrTitle"/>
          </p:nvPr>
        </p:nvSpPr>
        <p:spPr>
          <a:xfrm>
            <a:off x="3315031" y="1380754"/>
            <a:ext cx="5561938" cy="2513516"/>
          </a:xfrm>
        </p:spPr>
        <p:txBody>
          <a:bodyPr>
            <a:normAutofit/>
          </a:bodyPr>
          <a:lstStyle/>
          <a:p>
            <a:r>
              <a:rPr lang="en-US" dirty="0"/>
              <a:t>Digital Play Therapy </a:t>
            </a:r>
          </a:p>
        </p:txBody>
      </p:sp>
      <p:sp>
        <p:nvSpPr>
          <p:cNvPr id="3" name="Subtitle 2">
            <a:extLst>
              <a:ext uri="{FF2B5EF4-FFF2-40B4-BE49-F238E27FC236}">
                <a16:creationId xmlns:a16="http://schemas.microsoft.com/office/drawing/2014/main" id="{F6BF12CD-DE9A-452C-9609-13AA493DA6C4}"/>
              </a:ext>
            </a:extLst>
          </p:cNvPr>
          <p:cNvSpPr>
            <a:spLocks noGrp="1"/>
          </p:cNvSpPr>
          <p:nvPr>
            <p:ph type="subTitle" idx="1"/>
          </p:nvPr>
        </p:nvSpPr>
        <p:spPr>
          <a:xfrm>
            <a:off x="3315031" y="4076802"/>
            <a:ext cx="5561938" cy="1534587"/>
          </a:xfrm>
        </p:spPr>
        <p:txBody>
          <a:bodyPr>
            <a:normAutofit/>
          </a:bodyPr>
          <a:lstStyle/>
          <a:p>
            <a:endParaRPr lang="en-US"/>
          </a:p>
        </p:txBody>
      </p:sp>
    </p:spTree>
    <p:extLst>
      <p:ext uri="{BB962C8B-B14F-4D97-AF65-F5344CB8AC3E}">
        <p14:creationId xmlns:p14="http://schemas.microsoft.com/office/powerpoint/2010/main" val="103477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708EA57-7046-4ABC-A318-4FDBF693A8F1}"/>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What is Digital Play Therapy?</a:t>
            </a:r>
          </a:p>
        </p:txBody>
      </p:sp>
      <p:sp>
        <p:nvSpPr>
          <p:cNvPr id="3" name="Content Placeholder 2">
            <a:extLst>
              <a:ext uri="{FF2B5EF4-FFF2-40B4-BE49-F238E27FC236}">
                <a16:creationId xmlns:a16="http://schemas.microsoft.com/office/drawing/2014/main" id="{2F3EE033-4785-4622-A0E0-9FA4A4B3DB14}"/>
              </a:ext>
            </a:extLst>
          </p:cNvPr>
          <p:cNvSpPr>
            <a:spLocks noGrp="1"/>
          </p:cNvSpPr>
          <p:nvPr>
            <p:ph idx="1"/>
          </p:nvPr>
        </p:nvSpPr>
        <p:spPr>
          <a:xfrm>
            <a:off x="5290077" y="437513"/>
            <a:ext cx="5502614" cy="5954325"/>
          </a:xfrm>
        </p:spPr>
        <p:txBody>
          <a:bodyPr anchor="ctr">
            <a:normAutofit/>
          </a:bodyPr>
          <a:lstStyle/>
          <a:p>
            <a:r>
              <a:rPr lang="en-US" sz="2000" dirty="0"/>
              <a:t>Digital play therapy refers to a set of therapeutic tools that use video games, the Internet, and other digital technologies to assist in the psychotherapeutic process with children. </a:t>
            </a:r>
          </a:p>
          <a:p>
            <a:r>
              <a:rPr lang="en-US" sz="2000" dirty="0"/>
              <a:t>Digital play therapists utilize technologies to assist in three components of counseling with children and their families. These include:</a:t>
            </a:r>
          </a:p>
          <a:p>
            <a:pPr lvl="1"/>
            <a:r>
              <a:rPr lang="en-US" sz="2000" b="1" dirty="0"/>
              <a:t>skill development</a:t>
            </a:r>
          </a:p>
          <a:p>
            <a:pPr lvl="1"/>
            <a:r>
              <a:rPr lang="en-US" sz="2000" b="1" dirty="0"/>
              <a:t>insight-oriented therapy</a:t>
            </a:r>
          </a:p>
          <a:p>
            <a:pPr lvl="1"/>
            <a:r>
              <a:rPr lang="en-US" sz="2000" b="1" dirty="0"/>
              <a:t>Psychoeducation</a:t>
            </a:r>
          </a:p>
          <a:p>
            <a:pPr lvl="1"/>
            <a:endParaRPr lang="en-US" sz="2000" dirty="0"/>
          </a:p>
          <a:p>
            <a:pPr lvl="1"/>
            <a:r>
              <a:rPr lang="en-US" sz="2000">
                <a:hlinkClick r:id="rId3"/>
              </a:rPr>
              <a:t>https://southcountychildandfamily.com/services/digital-play-therapy/</a:t>
            </a:r>
            <a:r>
              <a:rPr lang="en-US" sz="2000"/>
              <a:t> </a:t>
            </a:r>
          </a:p>
          <a:p>
            <a:pPr lvl="1"/>
            <a:endParaRPr lang="en-US" sz="2000" dirty="0"/>
          </a:p>
          <a:p>
            <a:pPr lvl="1"/>
            <a:endParaRPr lang="en-US" sz="2000" dirty="0"/>
          </a:p>
        </p:txBody>
      </p:sp>
    </p:spTree>
    <p:extLst>
      <p:ext uri="{BB962C8B-B14F-4D97-AF65-F5344CB8AC3E}">
        <p14:creationId xmlns:p14="http://schemas.microsoft.com/office/powerpoint/2010/main" val="335154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9C42-D029-4B3C-8427-D1D98C9EA1E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745A538-25B1-48A3-B7D0-B7FAE1DE9F05}"/>
              </a:ext>
            </a:extLst>
          </p:cNvPr>
          <p:cNvSpPr>
            <a:spLocks noGrp="1"/>
          </p:cNvSpPr>
          <p:nvPr>
            <p:ph idx="1"/>
          </p:nvPr>
        </p:nvSpPr>
        <p:spPr/>
        <p:txBody>
          <a:bodyPr/>
          <a:lstStyle/>
          <a:p>
            <a:pPr marL="0" indent="0">
              <a:buNone/>
            </a:pPr>
            <a:r>
              <a:rPr lang="en-US" dirty="0"/>
              <a:t>1. Participants will learn how the SMART Center at the University of Memphis is working to support the community through tele-behavioral health programming.</a:t>
            </a:r>
          </a:p>
          <a:p>
            <a:pPr marL="0" indent="0">
              <a:buNone/>
            </a:pPr>
            <a:r>
              <a:rPr lang="en-US" dirty="0"/>
              <a:t>2. Participants will be exposed to research outcomes regarding tele-behavioral health in the region</a:t>
            </a:r>
          </a:p>
          <a:p>
            <a:pPr marL="0" indent="0">
              <a:buNone/>
            </a:pPr>
            <a:r>
              <a:rPr lang="en-US" dirty="0"/>
              <a:t>3. Participants will learn about the community-university partnerships that are increasing the access to behavioral health services in our region through tele-health programming</a:t>
            </a:r>
          </a:p>
          <a:p>
            <a:pPr marL="0" indent="0">
              <a:buNone/>
            </a:pPr>
            <a:r>
              <a:rPr lang="en-US" dirty="0"/>
              <a:t>4. Participants will learn what tele-behavioral health services include, how they can be delivered, and the impact on the community</a:t>
            </a:r>
          </a:p>
        </p:txBody>
      </p:sp>
    </p:spTree>
    <p:extLst>
      <p:ext uri="{BB962C8B-B14F-4D97-AF65-F5344CB8AC3E}">
        <p14:creationId xmlns:p14="http://schemas.microsoft.com/office/powerpoint/2010/main" val="4157723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19F8A27-E814-47BF-9F49-EB96EDDFA34C}"/>
              </a:ext>
            </a:extLst>
          </p:cNvPr>
          <p:cNvSpPr>
            <a:spLocks noGrp="1"/>
          </p:cNvSpPr>
          <p:nvPr>
            <p:ph type="title"/>
          </p:nvPr>
        </p:nvSpPr>
        <p:spPr>
          <a:xfrm>
            <a:off x="639098" y="629265"/>
            <a:ext cx="5132438" cy="1622322"/>
          </a:xfrm>
        </p:spPr>
        <p:txBody>
          <a:bodyPr>
            <a:normAutofit/>
          </a:bodyPr>
          <a:lstStyle/>
          <a:p>
            <a:r>
              <a:rPr lang="en-US"/>
              <a:t>Digital Play Therapy- Skill Development</a:t>
            </a:r>
          </a:p>
        </p:txBody>
      </p:sp>
      <p:sp>
        <p:nvSpPr>
          <p:cNvPr id="3" name="Content Placeholder 2">
            <a:extLst>
              <a:ext uri="{FF2B5EF4-FFF2-40B4-BE49-F238E27FC236}">
                <a16:creationId xmlns:a16="http://schemas.microsoft.com/office/drawing/2014/main" id="{16637C14-C4F5-447F-9EE0-7916A4E46B85}"/>
              </a:ext>
            </a:extLst>
          </p:cNvPr>
          <p:cNvSpPr>
            <a:spLocks noGrp="1"/>
          </p:cNvSpPr>
          <p:nvPr>
            <p:ph idx="1"/>
          </p:nvPr>
        </p:nvSpPr>
        <p:spPr>
          <a:xfrm>
            <a:off x="639098" y="2418735"/>
            <a:ext cx="5132439" cy="3811742"/>
          </a:xfrm>
        </p:spPr>
        <p:txBody>
          <a:bodyPr anchor="ctr">
            <a:normAutofit/>
          </a:bodyPr>
          <a:lstStyle/>
          <a:p>
            <a:pPr>
              <a:lnSpc>
                <a:spcPct val="90000"/>
              </a:lnSpc>
            </a:pPr>
            <a:r>
              <a:rPr lang="en-US" sz="1500" b="1">
                <a:solidFill>
                  <a:schemeClr val="bg1"/>
                </a:solidFill>
              </a:rPr>
              <a:t>Skill development </a:t>
            </a:r>
            <a:r>
              <a:rPr lang="en-US" sz="1500">
                <a:solidFill>
                  <a:schemeClr val="bg1"/>
                </a:solidFill>
              </a:rPr>
              <a:t>refers to the use of digital technologies to help children </a:t>
            </a:r>
            <a:r>
              <a:rPr lang="en-US" sz="1500" b="1">
                <a:solidFill>
                  <a:schemeClr val="bg1"/>
                </a:solidFill>
              </a:rPr>
              <a:t>develop critical-thinking, problem-solving, and self-management skills. </a:t>
            </a:r>
          </a:p>
          <a:p>
            <a:pPr>
              <a:lnSpc>
                <a:spcPct val="90000"/>
              </a:lnSpc>
            </a:pPr>
            <a:r>
              <a:rPr lang="en-US" sz="1500">
                <a:solidFill>
                  <a:schemeClr val="bg1"/>
                </a:solidFill>
              </a:rPr>
              <a:t>An example of this in digital play therapy would be to utilize a child’s </a:t>
            </a:r>
            <a:r>
              <a:rPr lang="en-US" sz="1500" b="1">
                <a:solidFill>
                  <a:schemeClr val="bg1"/>
                </a:solidFill>
              </a:rPr>
              <a:t>video game play </a:t>
            </a:r>
            <a:r>
              <a:rPr lang="en-US" sz="1500">
                <a:solidFill>
                  <a:schemeClr val="bg1"/>
                </a:solidFill>
              </a:rPr>
              <a:t>as an opportunity to practice and then generalize </a:t>
            </a:r>
            <a:r>
              <a:rPr lang="en-US" sz="1500" b="1">
                <a:solidFill>
                  <a:schemeClr val="bg1"/>
                </a:solidFill>
              </a:rPr>
              <a:t>planning or organizational skills from the game to the real world. </a:t>
            </a:r>
          </a:p>
          <a:p>
            <a:pPr>
              <a:lnSpc>
                <a:spcPct val="90000"/>
              </a:lnSpc>
            </a:pPr>
            <a:r>
              <a:rPr lang="en-US" sz="1500">
                <a:solidFill>
                  <a:schemeClr val="bg1"/>
                </a:solidFill>
              </a:rPr>
              <a:t>MineCraft for teaching mindfulness and social skills: </a:t>
            </a:r>
            <a:r>
              <a:rPr lang="en-US" sz="1500">
                <a:solidFill>
                  <a:schemeClr val="bg1"/>
                </a:solidFill>
                <a:hlinkClick r:id="rId3"/>
              </a:rPr>
              <a:t>https://education.minecraft.net/lessons/the-mindful-knight</a:t>
            </a:r>
            <a:r>
              <a:rPr lang="en-US" sz="1500">
                <a:solidFill>
                  <a:schemeClr val="bg1"/>
                </a:solidFill>
              </a:rPr>
              <a:t>   </a:t>
            </a:r>
          </a:p>
          <a:p>
            <a:pPr>
              <a:lnSpc>
                <a:spcPct val="90000"/>
              </a:lnSpc>
            </a:pPr>
            <a:r>
              <a:rPr lang="en-US" sz="1500">
                <a:solidFill>
                  <a:schemeClr val="bg1"/>
                </a:solidFill>
              </a:rPr>
              <a:t>Skill development is guided by a set of teaching curricula that connects the use of digital technologies to real-world thinking and psychological skills.</a:t>
            </a:r>
          </a:p>
        </p:txBody>
      </p:sp>
      <p:pic>
        <p:nvPicPr>
          <p:cNvPr id="4" name="Picture 3">
            <a:extLst>
              <a:ext uri="{FF2B5EF4-FFF2-40B4-BE49-F238E27FC236}">
                <a16:creationId xmlns:a16="http://schemas.microsoft.com/office/drawing/2014/main" id="{0E546E61-9565-48F4-BDCB-39C5CF2AD0F3}"/>
              </a:ext>
            </a:extLst>
          </p:cNvPr>
          <p:cNvPicPr>
            <a:picLocks noChangeAspect="1"/>
          </p:cNvPicPr>
          <p:nvPr/>
        </p:nvPicPr>
        <p:blipFill rotWithShape="1">
          <a:blip r:embed="rId4"/>
          <a:srcRect l="31895" r="19334" b="1"/>
          <a:stretch/>
        </p:blipFill>
        <p:spPr>
          <a:xfrm>
            <a:off x="6700827" y="645106"/>
            <a:ext cx="4842716" cy="5585369"/>
          </a:xfrm>
          <a:prstGeom prst="rect">
            <a:avLst/>
          </a:prstGeom>
        </p:spPr>
      </p:pic>
      <p:sp>
        <p:nvSpPr>
          <p:cNvPr id="18" name="Rectangle 17">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8754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D6D72EB-5811-4331-9547-2EB7C7A244A4}"/>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The Use of Video Games in Play Therapy</a:t>
            </a:r>
          </a:p>
        </p:txBody>
      </p:sp>
      <p:sp>
        <p:nvSpPr>
          <p:cNvPr id="3" name="Content Placeholder 2">
            <a:extLst>
              <a:ext uri="{FF2B5EF4-FFF2-40B4-BE49-F238E27FC236}">
                <a16:creationId xmlns:a16="http://schemas.microsoft.com/office/drawing/2014/main" id="{901F5957-B5C4-4EA2-985A-D223CA2F2A04}"/>
              </a:ext>
            </a:extLst>
          </p:cNvPr>
          <p:cNvSpPr>
            <a:spLocks noGrp="1"/>
          </p:cNvSpPr>
          <p:nvPr>
            <p:ph idx="1"/>
          </p:nvPr>
        </p:nvSpPr>
        <p:spPr>
          <a:xfrm>
            <a:off x="5290077" y="437513"/>
            <a:ext cx="5502614" cy="5954325"/>
          </a:xfrm>
        </p:spPr>
        <p:txBody>
          <a:bodyPr anchor="ctr">
            <a:normAutofit/>
          </a:bodyPr>
          <a:lstStyle/>
          <a:p>
            <a:r>
              <a:rPr lang="en-US" sz="2000"/>
              <a:t>Fortnite</a:t>
            </a:r>
          </a:p>
          <a:p>
            <a:r>
              <a:rPr lang="en-US" sz="2000"/>
              <a:t>Roblox</a:t>
            </a:r>
          </a:p>
          <a:p>
            <a:r>
              <a:rPr lang="en-US" sz="2000"/>
              <a:t>MineCraft***</a:t>
            </a:r>
          </a:p>
          <a:p>
            <a:r>
              <a:rPr lang="en-US" sz="2000"/>
              <a:t>Virtual Escape Rooms***</a:t>
            </a:r>
          </a:p>
          <a:p>
            <a:r>
              <a:rPr lang="en-US" sz="2000"/>
              <a:t>Animal Crossing</a:t>
            </a:r>
          </a:p>
          <a:p>
            <a:r>
              <a:rPr lang="en-US" sz="2000"/>
              <a:t>And much, much more</a:t>
            </a:r>
          </a:p>
          <a:p>
            <a:endParaRPr lang="en-US" sz="2000"/>
          </a:p>
          <a:p>
            <a:r>
              <a:rPr lang="en-US" sz="2000"/>
              <a:t>Trainings on how to use these in practice: Lets Play Therapy has some free trainings: </a:t>
            </a:r>
            <a:r>
              <a:rPr lang="en-US" sz="2000">
                <a:hlinkClick r:id="rId3"/>
              </a:rPr>
              <a:t>https://letsplaytherapy.org/</a:t>
            </a:r>
            <a:r>
              <a:rPr lang="en-US" sz="2000"/>
              <a:t> </a:t>
            </a:r>
          </a:p>
        </p:txBody>
      </p:sp>
    </p:spTree>
    <p:extLst>
      <p:ext uri="{BB962C8B-B14F-4D97-AF65-F5344CB8AC3E}">
        <p14:creationId xmlns:p14="http://schemas.microsoft.com/office/powerpoint/2010/main" val="1323257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9"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6DFA9547-0A7A-4920-BE53-B7ACFAAFE2C5}"/>
              </a:ext>
            </a:extLst>
          </p:cNvPr>
          <p:cNvSpPr>
            <a:spLocks noGrp="1"/>
          </p:cNvSpPr>
          <p:nvPr>
            <p:ph type="ctrTitle"/>
          </p:nvPr>
        </p:nvSpPr>
        <p:spPr>
          <a:xfrm>
            <a:off x="1683171" y="1169773"/>
            <a:ext cx="8825658" cy="2870161"/>
          </a:xfrm>
        </p:spPr>
        <p:txBody>
          <a:bodyPr anchor="b">
            <a:normAutofit/>
          </a:bodyPr>
          <a:lstStyle/>
          <a:p>
            <a:pPr algn="ctr"/>
            <a:r>
              <a:rPr lang="en-US">
                <a:solidFill>
                  <a:schemeClr val="tx1"/>
                </a:solidFill>
              </a:rPr>
              <a:t>Engaging Kids in Virtual Therapy</a:t>
            </a:r>
          </a:p>
        </p:txBody>
      </p:sp>
      <p:sp>
        <p:nvSpPr>
          <p:cNvPr id="3" name="Subtitle 2">
            <a:extLst>
              <a:ext uri="{FF2B5EF4-FFF2-40B4-BE49-F238E27FC236}">
                <a16:creationId xmlns:a16="http://schemas.microsoft.com/office/drawing/2014/main" id="{2ECAFFEC-08CD-401E-95C5-7DD7720D4E2C}"/>
              </a:ext>
            </a:extLst>
          </p:cNvPr>
          <p:cNvSpPr>
            <a:spLocks noGrp="1"/>
          </p:cNvSpPr>
          <p:nvPr>
            <p:ph type="subTitle" idx="1"/>
          </p:nvPr>
        </p:nvSpPr>
        <p:spPr>
          <a:xfrm>
            <a:off x="1683171" y="4293441"/>
            <a:ext cx="8825658" cy="1234148"/>
          </a:xfrm>
        </p:spPr>
        <p:txBody>
          <a:bodyPr>
            <a:normAutofit/>
          </a:bodyPr>
          <a:lstStyle/>
          <a:p>
            <a:pPr algn="ctr"/>
            <a:endParaRPr lang="en-US" sz="2000"/>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94117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1E51B1C7-2A8E-49BF-8B9C-8F9EFA29B4F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“Zoom Exhaustion”</a:t>
            </a:r>
          </a:p>
        </p:txBody>
      </p:sp>
      <p:sp>
        <p:nvSpPr>
          <p:cNvPr id="3" name="Content Placeholder 2">
            <a:extLst>
              <a:ext uri="{FF2B5EF4-FFF2-40B4-BE49-F238E27FC236}">
                <a16:creationId xmlns:a16="http://schemas.microsoft.com/office/drawing/2014/main" id="{3A4C5070-7153-411F-B24F-EB06F395739B}"/>
              </a:ext>
            </a:extLst>
          </p:cNvPr>
          <p:cNvSpPr>
            <a:spLocks noGrp="1"/>
          </p:cNvSpPr>
          <p:nvPr>
            <p:ph idx="1"/>
          </p:nvPr>
        </p:nvSpPr>
        <p:spPr>
          <a:xfrm>
            <a:off x="5290077" y="437513"/>
            <a:ext cx="5502614" cy="5954325"/>
          </a:xfrm>
        </p:spPr>
        <p:txBody>
          <a:bodyPr anchor="ctr">
            <a:normAutofit/>
          </a:bodyPr>
          <a:lstStyle/>
          <a:p>
            <a:pPr>
              <a:lnSpc>
                <a:spcPct val="90000"/>
              </a:lnSpc>
            </a:pPr>
            <a:r>
              <a:rPr lang="en-US" sz="1300"/>
              <a:t>Since attending school virtually requires both time online as well as time offline to successfully complete required lessons, some children will find the </a:t>
            </a:r>
            <a:r>
              <a:rPr lang="en-US" sz="1300" b="1"/>
              <a:t>amount of time required to be in front of a computer daunting and overwhelming.  </a:t>
            </a:r>
          </a:p>
          <a:p>
            <a:pPr>
              <a:lnSpc>
                <a:spcPct val="90000"/>
              </a:lnSpc>
            </a:pPr>
            <a:r>
              <a:rPr lang="en-US" sz="1300"/>
              <a:t>Many reports on cases </a:t>
            </a:r>
            <a:r>
              <a:rPr lang="en-US" sz="1300" b="1"/>
              <a:t>of “zoom exhaustion” </a:t>
            </a:r>
            <a:r>
              <a:rPr lang="en-US" sz="1300"/>
              <a:t>and virtual overload have been reported since the beginning of the pandemic. Zoom exhaustion will be real for many of children and adults across the nation. </a:t>
            </a:r>
          </a:p>
          <a:p>
            <a:pPr>
              <a:lnSpc>
                <a:spcPct val="90000"/>
              </a:lnSpc>
            </a:pPr>
            <a:r>
              <a:rPr lang="en-US" sz="1300"/>
              <a:t>Students who are experiencing technology exhaustion may report the following symptoms: </a:t>
            </a:r>
          </a:p>
          <a:p>
            <a:pPr lvl="1">
              <a:lnSpc>
                <a:spcPct val="90000"/>
              </a:lnSpc>
            </a:pPr>
            <a:r>
              <a:rPr lang="en-US" sz="1300" b="1"/>
              <a:t>easily distracted, </a:t>
            </a:r>
          </a:p>
          <a:p>
            <a:pPr lvl="1">
              <a:lnSpc>
                <a:spcPct val="90000"/>
              </a:lnSpc>
            </a:pPr>
            <a:r>
              <a:rPr lang="en-US" sz="1300" b="1"/>
              <a:t>easily off task by environmental stimuli, </a:t>
            </a:r>
          </a:p>
          <a:p>
            <a:pPr lvl="1">
              <a:lnSpc>
                <a:spcPct val="90000"/>
              </a:lnSpc>
            </a:pPr>
            <a:r>
              <a:rPr lang="en-US" sz="1300" b="1"/>
              <a:t>difficulty staying focused and attending to needed information, </a:t>
            </a:r>
          </a:p>
          <a:p>
            <a:pPr lvl="1">
              <a:lnSpc>
                <a:spcPct val="90000"/>
              </a:lnSpc>
            </a:pPr>
            <a:r>
              <a:rPr lang="en-US" sz="1300" b="1"/>
              <a:t>extreme fatigue, </a:t>
            </a:r>
          </a:p>
          <a:p>
            <a:pPr lvl="1">
              <a:lnSpc>
                <a:spcPct val="90000"/>
              </a:lnSpc>
            </a:pPr>
            <a:r>
              <a:rPr lang="en-US" sz="1300" b="1"/>
              <a:t>eye dryness, </a:t>
            </a:r>
          </a:p>
          <a:p>
            <a:pPr lvl="1">
              <a:lnSpc>
                <a:spcPct val="90000"/>
              </a:lnSpc>
            </a:pPr>
            <a:r>
              <a:rPr lang="en-US" sz="1300" b="1"/>
              <a:t>decreased interaction, </a:t>
            </a:r>
          </a:p>
          <a:p>
            <a:pPr lvl="1">
              <a:lnSpc>
                <a:spcPct val="90000"/>
              </a:lnSpc>
            </a:pPr>
            <a:r>
              <a:rPr lang="en-US" sz="1300" b="1"/>
              <a:t>difficulty sleeping at night, </a:t>
            </a:r>
          </a:p>
          <a:p>
            <a:pPr lvl="1">
              <a:lnSpc>
                <a:spcPct val="90000"/>
              </a:lnSpc>
            </a:pPr>
            <a:r>
              <a:rPr lang="en-US" sz="1300" b="1"/>
              <a:t>and class participation. </a:t>
            </a:r>
          </a:p>
          <a:p>
            <a:pPr>
              <a:lnSpc>
                <a:spcPct val="90000"/>
              </a:lnSpc>
            </a:pPr>
            <a:r>
              <a:rPr lang="en-US" sz="1300" b="1"/>
              <a:t>Mindfulness techniques and incremental virtual breaks </a:t>
            </a:r>
            <a:r>
              <a:rPr lang="en-US" sz="1300"/>
              <a:t>will be necessary to support the needs of clients. </a:t>
            </a:r>
          </a:p>
          <a:p>
            <a:pPr>
              <a:lnSpc>
                <a:spcPct val="90000"/>
              </a:lnSpc>
            </a:pPr>
            <a:r>
              <a:rPr lang="en-US" sz="1300"/>
              <a:t>Clients will need to learn techniques to manage their </a:t>
            </a:r>
            <a:r>
              <a:rPr lang="en-US" sz="1300" b="1"/>
              <a:t>health and well-being in the remote education environment</a:t>
            </a:r>
            <a:r>
              <a:rPr lang="en-US" sz="1300"/>
              <a:t>.</a:t>
            </a:r>
          </a:p>
        </p:txBody>
      </p:sp>
    </p:spTree>
    <p:extLst>
      <p:ext uri="{BB962C8B-B14F-4D97-AF65-F5344CB8AC3E}">
        <p14:creationId xmlns:p14="http://schemas.microsoft.com/office/powerpoint/2010/main" val="3251340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BD581DB-40DF-4E76-A1BC-DB0954C073F4}"/>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Break Activities- Grounding Practices</a:t>
            </a:r>
          </a:p>
        </p:txBody>
      </p:sp>
      <p:sp>
        <p:nvSpPr>
          <p:cNvPr id="3" name="Content Placeholder 2">
            <a:extLst>
              <a:ext uri="{FF2B5EF4-FFF2-40B4-BE49-F238E27FC236}">
                <a16:creationId xmlns:a16="http://schemas.microsoft.com/office/drawing/2014/main" id="{039C2398-94EE-4C2A-8CDD-D8F75786F611}"/>
              </a:ext>
            </a:extLst>
          </p:cNvPr>
          <p:cNvSpPr>
            <a:spLocks noGrp="1"/>
          </p:cNvSpPr>
          <p:nvPr>
            <p:ph idx="1"/>
          </p:nvPr>
        </p:nvSpPr>
        <p:spPr>
          <a:xfrm>
            <a:off x="5290077" y="437513"/>
            <a:ext cx="5502614" cy="5954325"/>
          </a:xfrm>
        </p:spPr>
        <p:txBody>
          <a:bodyPr anchor="ctr">
            <a:normAutofit/>
          </a:bodyPr>
          <a:lstStyle/>
          <a:p>
            <a:pPr>
              <a:lnSpc>
                <a:spcPct val="90000"/>
              </a:lnSpc>
            </a:pPr>
            <a:r>
              <a:rPr lang="en-US" sz="2000"/>
              <a:t>Decreasing Zoom Exhaustion with Break Activities- </a:t>
            </a:r>
          </a:p>
          <a:p>
            <a:pPr lvl="1">
              <a:lnSpc>
                <a:spcPct val="90000"/>
              </a:lnSpc>
            </a:pPr>
            <a:r>
              <a:rPr lang="en-US" sz="2000"/>
              <a:t>Embedding effective </a:t>
            </a:r>
            <a:r>
              <a:rPr lang="en-US" sz="2000" b="1"/>
              <a:t>kinesthetic activities and movement tips </a:t>
            </a:r>
            <a:r>
              <a:rPr lang="en-US" sz="2000"/>
              <a:t>will benefit the students and break up the monotony of the academic virtual day.</a:t>
            </a:r>
          </a:p>
          <a:p>
            <a:pPr lvl="1">
              <a:lnSpc>
                <a:spcPct val="90000"/>
              </a:lnSpc>
            </a:pPr>
            <a:r>
              <a:rPr lang="en-US" sz="2000"/>
              <a:t> </a:t>
            </a:r>
            <a:r>
              <a:rPr lang="en-US" sz="2000" b="1"/>
              <a:t>Movement activities </a:t>
            </a:r>
            <a:r>
              <a:rPr lang="en-US" sz="2000"/>
              <a:t>can be as simple as </a:t>
            </a:r>
            <a:r>
              <a:rPr lang="en-US" sz="2000" b="1"/>
              <a:t>stretching together, doing simple yoga stretches, or more advanced game-like movement activities. </a:t>
            </a:r>
          </a:p>
          <a:p>
            <a:pPr lvl="1">
              <a:lnSpc>
                <a:spcPct val="90000"/>
              </a:lnSpc>
            </a:pPr>
            <a:r>
              <a:rPr lang="en-US" sz="2000"/>
              <a:t>For some simple examples of movement-based break activities check out this website: </a:t>
            </a:r>
            <a:r>
              <a:rPr lang="en-US" sz="2000">
                <a:hlinkClick r:id="rId3"/>
              </a:rPr>
              <a:t>https://blog.reallygoodstuff.com/getting-the-wiggles-out-3-movement-activities-you-cant-live-without/</a:t>
            </a:r>
            <a:endParaRPr lang="en-US" sz="2000"/>
          </a:p>
          <a:p>
            <a:pPr marL="457200" lvl="1" indent="0">
              <a:lnSpc>
                <a:spcPct val="90000"/>
              </a:lnSpc>
              <a:buNone/>
            </a:pPr>
            <a:endParaRPr lang="en-US" sz="2000"/>
          </a:p>
        </p:txBody>
      </p:sp>
    </p:spTree>
    <p:extLst>
      <p:ext uri="{BB962C8B-B14F-4D97-AF65-F5344CB8AC3E}">
        <p14:creationId xmlns:p14="http://schemas.microsoft.com/office/powerpoint/2010/main" val="3601719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80B8975-15AF-454A-BD27-D09CF0FB011F}"/>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Supporting Children and Youth in a telehealth model</a:t>
            </a:r>
          </a:p>
        </p:txBody>
      </p:sp>
      <p:sp>
        <p:nvSpPr>
          <p:cNvPr id="3" name="Content Placeholder 2">
            <a:extLst>
              <a:ext uri="{FF2B5EF4-FFF2-40B4-BE49-F238E27FC236}">
                <a16:creationId xmlns:a16="http://schemas.microsoft.com/office/drawing/2014/main" id="{E3C4571F-E44C-4C11-BA6F-2AE29BD646BF}"/>
              </a:ext>
            </a:extLst>
          </p:cNvPr>
          <p:cNvSpPr>
            <a:spLocks noGrp="1"/>
          </p:cNvSpPr>
          <p:nvPr>
            <p:ph idx="1"/>
          </p:nvPr>
        </p:nvSpPr>
        <p:spPr>
          <a:xfrm>
            <a:off x="5290077" y="437513"/>
            <a:ext cx="5502614" cy="5954325"/>
          </a:xfrm>
        </p:spPr>
        <p:txBody>
          <a:bodyPr anchor="ctr">
            <a:normAutofit/>
          </a:bodyPr>
          <a:lstStyle/>
          <a:p>
            <a:pPr>
              <a:lnSpc>
                <a:spcPct val="90000"/>
              </a:lnSpc>
            </a:pPr>
            <a:r>
              <a:rPr lang="en-US" sz="1900"/>
              <a:t>Your </a:t>
            </a:r>
            <a:r>
              <a:rPr lang="en-US" sz="1900" b="1"/>
              <a:t>session length </a:t>
            </a:r>
            <a:r>
              <a:rPr lang="en-US" sz="1900"/>
              <a:t>will need to be </a:t>
            </a:r>
            <a:r>
              <a:rPr lang="en-US" sz="1900" b="1"/>
              <a:t>adjusted</a:t>
            </a:r>
            <a:r>
              <a:rPr lang="en-US" sz="1900"/>
              <a:t> for younger students</a:t>
            </a:r>
          </a:p>
          <a:p>
            <a:pPr>
              <a:lnSpc>
                <a:spcPct val="90000"/>
              </a:lnSpc>
            </a:pPr>
            <a:r>
              <a:rPr lang="en-US" sz="1900" b="1"/>
              <a:t>Utilize Play-based activities </a:t>
            </a:r>
            <a:r>
              <a:rPr lang="en-US" sz="1900"/>
              <a:t>to sustain engagement (</a:t>
            </a:r>
            <a:r>
              <a:rPr lang="en-US" sz="1900" b="1"/>
              <a:t>Scavenger Hunt, Wiggle Games, expressive art directives, use of shared screen in session, bibliotherapy, use the virtual Active Student Responding “reactions,” breakout groups, etc</a:t>
            </a:r>
            <a:r>
              <a:rPr lang="en-US" sz="1900"/>
              <a:t>.)</a:t>
            </a:r>
          </a:p>
          <a:p>
            <a:pPr>
              <a:lnSpc>
                <a:spcPct val="90000"/>
              </a:lnSpc>
            </a:pPr>
            <a:r>
              <a:rPr lang="en-US" sz="1900"/>
              <a:t>Utilize </a:t>
            </a:r>
            <a:r>
              <a:rPr lang="en-US" sz="1900" b="1"/>
              <a:t>EBP</a:t>
            </a:r>
            <a:r>
              <a:rPr lang="en-US" sz="1900"/>
              <a:t> skills during session</a:t>
            </a:r>
          </a:p>
          <a:p>
            <a:pPr>
              <a:lnSpc>
                <a:spcPct val="90000"/>
              </a:lnSpc>
            </a:pPr>
            <a:r>
              <a:rPr lang="en-US" sz="1900"/>
              <a:t>Continue to teach, embed, and </a:t>
            </a:r>
            <a:r>
              <a:rPr lang="en-US" sz="1900" b="1"/>
              <a:t>practice mindfulness </a:t>
            </a:r>
            <a:r>
              <a:rPr lang="en-US" sz="1900"/>
              <a:t>and regulating activities in sessions</a:t>
            </a:r>
          </a:p>
          <a:p>
            <a:pPr>
              <a:lnSpc>
                <a:spcPct val="90000"/>
              </a:lnSpc>
            </a:pPr>
            <a:r>
              <a:rPr lang="en-US" sz="1900"/>
              <a:t>Make sure you are tracking progress </a:t>
            </a:r>
          </a:p>
          <a:p>
            <a:pPr lvl="1">
              <a:lnSpc>
                <a:spcPct val="90000"/>
              </a:lnSpc>
            </a:pPr>
            <a:r>
              <a:rPr lang="en-US" sz="1900"/>
              <a:t>* </a:t>
            </a:r>
            <a:r>
              <a:rPr lang="en-US" sz="1900" b="1"/>
              <a:t>Use Rapid Assessment Instruments </a:t>
            </a:r>
          </a:p>
          <a:p>
            <a:pPr>
              <a:lnSpc>
                <a:spcPct val="90000"/>
              </a:lnSpc>
            </a:pPr>
            <a:r>
              <a:rPr lang="en-US" sz="1900"/>
              <a:t>Engage </a:t>
            </a:r>
            <a:r>
              <a:rPr lang="en-US" sz="1900" b="1"/>
              <a:t>Parents</a:t>
            </a:r>
            <a:r>
              <a:rPr lang="en-US" sz="1900"/>
              <a:t> in the programming as a check in</a:t>
            </a:r>
          </a:p>
          <a:p>
            <a:pPr>
              <a:lnSpc>
                <a:spcPct val="90000"/>
              </a:lnSpc>
            </a:pPr>
            <a:r>
              <a:rPr lang="en-US" sz="1900"/>
              <a:t>Keep in contact with </a:t>
            </a:r>
            <a:r>
              <a:rPr lang="en-US" sz="1900" b="1"/>
              <a:t>teachers </a:t>
            </a:r>
            <a:r>
              <a:rPr lang="en-US" sz="1900"/>
              <a:t>to prepare them for the school transition and continued support of the student</a:t>
            </a:r>
          </a:p>
        </p:txBody>
      </p:sp>
    </p:spTree>
    <p:extLst>
      <p:ext uri="{BB962C8B-B14F-4D97-AF65-F5344CB8AC3E}">
        <p14:creationId xmlns:p14="http://schemas.microsoft.com/office/powerpoint/2010/main" val="102048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CD548A04-DA2F-4E75-A88C-AAEE1291682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Supporting Children and Youth Continued</a:t>
            </a:r>
          </a:p>
        </p:txBody>
      </p:sp>
      <p:sp>
        <p:nvSpPr>
          <p:cNvPr id="3" name="Content Placeholder 2">
            <a:extLst>
              <a:ext uri="{FF2B5EF4-FFF2-40B4-BE49-F238E27FC236}">
                <a16:creationId xmlns:a16="http://schemas.microsoft.com/office/drawing/2014/main" id="{CF8383ED-E226-4FBC-9E2A-65766352A0FE}"/>
              </a:ext>
            </a:extLst>
          </p:cNvPr>
          <p:cNvSpPr>
            <a:spLocks noGrp="1"/>
          </p:cNvSpPr>
          <p:nvPr>
            <p:ph idx="1"/>
          </p:nvPr>
        </p:nvSpPr>
        <p:spPr>
          <a:xfrm>
            <a:off x="5290077" y="437513"/>
            <a:ext cx="5502614" cy="5954325"/>
          </a:xfrm>
        </p:spPr>
        <p:txBody>
          <a:bodyPr anchor="ctr">
            <a:normAutofit/>
          </a:bodyPr>
          <a:lstStyle/>
          <a:p>
            <a:pPr>
              <a:lnSpc>
                <a:spcPct val="90000"/>
              </a:lnSpc>
            </a:pPr>
            <a:r>
              <a:rPr lang="en-US" sz="1400" b="1"/>
              <a:t>Set rules and expectations </a:t>
            </a:r>
            <a:r>
              <a:rPr lang="en-US" sz="1400"/>
              <a:t>and make things predictable for children- structure helps to ground the dysregulated</a:t>
            </a:r>
          </a:p>
          <a:p>
            <a:pPr>
              <a:lnSpc>
                <a:spcPct val="90000"/>
              </a:lnSpc>
            </a:pPr>
            <a:r>
              <a:rPr lang="en-US" sz="1400" b="1"/>
              <a:t>Create predictability </a:t>
            </a:r>
            <a:r>
              <a:rPr lang="en-US" sz="1400"/>
              <a:t>for the clients</a:t>
            </a:r>
          </a:p>
          <a:p>
            <a:pPr>
              <a:lnSpc>
                <a:spcPct val="90000"/>
              </a:lnSpc>
            </a:pPr>
            <a:r>
              <a:rPr lang="en-US" sz="1400" b="1"/>
              <a:t>Guided Imagery Exercises</a:t>
            </a:r>
          </a:p>
          <a:p>
            <a:pPr>
              <a:lnSpc>
                <a:spcPct val="90000"/>
              </a:lnSpc>
            </a:pPr>
            <a:r>
              <a:rPr lang="en-US" sz="1400"/>
              <a:t>Children and Practitioners </a:t>
            </a:r>
            <a:r>
              <a:rPr lang="en-US" sz="1400" b="1"/>
              <a:t>CANNOT</a:t>
            </a:r>
            <a:r>
              <a:rPr lang="en-US" sz="1400"/>
              <a:t> stay on a computer for an hour or more (zoom exhaustion)</a:t>
            </a:r>
          </a:p>
          <a:p>
            <a:pPr>
              <a:lnSpc>
                <a:spcPct val="90000"/>
              </a:lnSpc>
            </a:pPr>
            <a:r>
              <a:rPr lang="en-US" sz="1400" b="1"/>
              <a:t>Role Play Activities</a:t>
            </a:r>
          </a:p>
          <a:p>
            <a:pPr>
              <a:lnSpc>
                <a:spcPct val="90000"/>
              </a:lnSpc>
            </a:pPr>
            <a:r>
              <a:rPr lang="en-US" sz="1400" b="1"/>
              <a:t>Games and Social Time </a:t>
            </a:r>
            <a:r>
              <a:rPr lang="en-US" sz="1400"/>
              <a:t>for kids/ Social Skills activities</a:t>
            </a:r>
          </a:p>
          <a:p>
            <a:pPr>
              <a:lnSpc>
                <a:spcPct val="90000"/>
              </a:lnSpc>
            </a:pPr>
            <a:r>
              <a:rPr lang="en-US" sz="1400" b="1"/>
              <a:t>SEL check-ins </a:t>
            </a:r>
            <a:r>
              <a:rPr lang="en-US" sz="1400"/>
              <a:t>during the session</a:t>
            </a:r>
          </a:p>
          <a:p>
            <a:pPr>
              <a:lnSpc>
                <a:spcPct val="90000"/>
              </a:lnSpc>
            </a:pPr>
            <a:r>
              <a:rPr lang="en-US" sz="1400"/>
              <a:t>Video and reflection (Ted Talks for kids)</a:t>
            </a:r>
          </a:p>
          <a:p>
            <a:pPr>
              <a:lnSpc>
                <a:spcPct val="90000"/>
              </a:lnSpc>
            </a:pPr>
            <a:r>
              <a:rPr lang="en-US" sz="1400" b="1"/>
              <a:t>Whiteboard Activities/ Share screen</a:t>
            </a:r>
          </a:p>
          <a:p>
            <a:pPr>
              <a:lnSpc>
                <a:spcPct val="90000"/>
              </a:lnSpc>
            </a:pPr>
            <a:r>
              <a:rPr lang="en-US" sz="1400"/>
              <a:t>Breaks card procedures </a:t>
            </a:r>
          </a:p>
          <a:p>
            <a:pPr>
              <a:lnSpc>
                <a:spcPct val="90000"/>
              </a:lnSpc>
            </a:pPr>
            <a:r>
              <a:rPr lang="en-US" sz="1400" b="1"/>
              <a:t>Using Active Student Responding in session</a:t>
            </a:r>
          </a:p>
          <a:p>
            <a:pPr>
              <a:lnSpc>
                <a:spcPct val="90000"/>
              </a:lnSpc>
            </a:pPr>
            <a:r>
              <a:rPr lang="en-US" sz="1400"/>
              <a:t>Breakout sessions</a:t>
            </a:r>
          </a:p>
          <a:p>
            <a:pPr lvl="1">
              <a:lnSpc>
                <a:spcPct val="90000"/>
              </a:lnSpc>
            </a:pPr>
            <a:r>
              <a:rPr lang="en-US" sz="1400"/>
              <a:t>Adapting EBP interventions for tele-behavioral health programming</a:t>
            </a:r>
          </a:p>
          <a:p>
            <a:pPr lvl="1">
              <a:lnSpc>
                <a:spcPct val="90000"/>
              </a:lnSpc>
            </a:pPr>
            <a:r>
              <a:rPr lang="en-US" sz="1400"/>
              <a:t>Used to support teachers and students with classroom disruptions </a:t>
            </a:r>
          </a:p>
          <a:p>
            <a:pPr>
              <a:lnSpc>
                <a:spcPct val="90000"/>
              </a:lnSpc>
            </a:pPr>
            <a:endParaRPr lang="en-US" sz="1400"/>
          </a:p>
        </p:txBody>
      </p:sp>
    </p:spTree>
    <p:extLst>
      <p:ext uri="{BB962C8B-B14F-4D97-AF65-F5344CB8AC3E}">
        <p14:creationId xmlns:p14="http://schemas.microsoft.com/office/powerpoint/2010/main" val="375455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9674B87-B7AA-4FDD-B75B-0E6F82BF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11" name="Rectangle 10">
              <a:extLst>
                <a:ext uri="{FF2B5EF4-FFF2-40B4-BE49-F238E27FC236}">
                  <a16:creationId xmlns:a16="http://schemas.microsoft.com/office/drawing/2014/main" id="{A779CFA5-3E2E-44AE-8901-888F319BB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6267043B-4282-450D-A595-165512D91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C3ECCE6B-7124-49F7-A9F7-846F18D23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E4B22195-E753-4CEB-9376-1E4C70F9D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1321F675-966F-4F38-9E8C-EF813E7B0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C1E1FED-8209-4304-BD7B-1E364C44A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F77DFC8-AD0F-4293-A5B0-A4B35B41D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1A536217-7B6F-4117-90B1-9D52A5791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11FF4C96-6962-4FEB-8800-B664A2ACC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09CC5A8-B34F-420B-82A5-2B885B2477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BB136B3-ED58-43CB-B505-1A8A3850B4F4}"/>
              </a:ext>
            </a:extLst>
          </p:cNvPr>
          <p:cNvSpPr>
            <a:spLocks noGrp="1"/>
          </p:cNvSpPr>
          <p:nvPr>
            <p:ph type="title"/>
          </p:nvPr>
        </p:nvSpPr>
        <p:spPr>
          <a:xfrm>
            <a:off x="1154955" y="973668"/>
            <a:ext cx="3133726" cy="1020232"/>
          </a:xfrm>
        </p:spPr>
        <p:txBody>
          <a:bodyPr>
            <a:normAutofit/>
          </a:bodyPr>
          <a:lstStyle/>
          <a:p>
            <a:pPr>
              <a:lnSpc>
                <a:spcPct val="90000"/>
              </a:lnSpc>
            </a:pPr>
            <a:r>
              <a:rPr lang="en-US" sz="2800"/>
              <a:t>Using Breakout Sessions Groups</a:t>
            </a:r>
          </a:p>
        </p:txBody>
      </p:sp>
      <p:sp>
        <p:nvSpPr>
          <p:cNvPr id="3" name="Content Placeholder 2">
            <a:extLst>
              <a:ext uri="{FF2B5EF4-FFF2-40B4-BE49-F238E27FC236}">
                <a16:creationId xmlns:a16="http://schemas.microsoft.com/office/drawing/2014/main" id="{4B1D82BB-4135-4689-B455-50FFF046BE5C}"/>
              </a:ext>
            </a:extLst>
          </p:cNvPr>
          <p:cNvSpPr>
            <a:spLocks noGrp="1"/>
          </p:cNvSpPr>
          <p:nvPr>
            <p:ph idx="1"/>
          </p:nvPr>
        </p:nvSpPr>
        <p:spPr>
          <a:xfrm>
            <a:off x="1154955" y="2120900"/>
            <a:ext cx="3133726" cy="3898900"/>
          </a:xfrm>
        </p:spPr>
        <p:txBody>
          <a:bodyPr>
            <a:normAutofit/>
          </a:bodyPr>
          <a:lstStyle/>
          <a:p>
            <a:pPr>
              <a:lnSpc>
                <a:spcPct val="90000"/>
              </a:lnSpc>
            </a:pPr>
            <a:r>
              <a:rPr lang="en-US">
                <a:solidFill>
                  <a:schemeClr val="bg1"/>
                </a:solidFill>
              </a:rPr>
              <a:t>To engage children in group-based programming utilize Small group Activities</a:t>
            </a:r>
          </a:p>
          <a:p>
            <a:pPr>
              <a:lnSpc>
                <a:spcPct val="90000"/>
              </a:lnSpc>
            </a:pPr>
            <a:r>
              <a:rPr lang="en-US">
                <a:solidFill>
                  <a:schemeClr val="bg1"/>
                </a:solidFill>
              </a:rPr>
              <a:t>Use Break out rooms in the following ways:</a:t>
            </a:r>
          </a:p>
          <a:p>
            <a:pPr lvl="1">
              <a:lnSpc>
                <a:spcPct val="90000"/>
              </a:lnSpc>
            </a:pPr>
            <a:r>
              <a:rPr lang="en-US" b="1">
                <a:solidFill>
                  <a:schemeClr val="bg1"/>
                </a:solidFill>
              </a:rPr>
              <a:t>Calm down time</a:t>
            </a:r>
          </a:p>
          <a:p>
            <a:pPr lvl="1">
              <a:lnSpc>
                <a:spcPct val="90000"/>
              </a:lnSpc>
            </a:pPr>
            <a:r>
              <a:rPr lang="en-US" b="1">
                <a:solidFill>
                  <a:schemeClr val="bg1"/>
                </a:solidFill>
              </a:rPr>
              <a:t>Movement Activities</a:t>
            </a:r>
          </a:p>
          <a:p>
            <a:pPr lvl="1">
              <a:lnSpc>
                <a:spcPct val="90000"/>
              </a:lnSpc>
            </a:pPr>
            <a:r>
              <a:rPr lang="en-US" b="1">
                <a:solidFill>
                  <a:schemeClr val="bg1"/>
                </a:solidFill>
              </a:rPr>
              <a:t>Think-Pair-Share</a:t>
            </a:r>
          </a:p>
          <a:p>
            <a:pPr lvl="1">
              <a:lnSpc>
                <a:spcPct val="90000"/>
              </a:lnSpc>
            </a:pPr>
            <a:r>
              <a:rPr lang="en-US" b="1">
                <a:solidFill>
                  <a:schemeClr val="bg1"/>
                </a:solidFill>
              </a:rPr>
              <a:t>Problem Solving Activities</a:t>
            </a:r>
          </a:p>
          <a:p>
            <a:pPr lvl="1">
              <a:lnSpc>
                <a:spcPct val="90000"/>
              </a:lnSpc>
            </a:pPr>
            <a:r>
              <a:rPr lang="en-US" b="1">
                <a:solidFill>
                  <a:schemeClr val="bg1"/>
                </a:solidFill>
              </a:rPr>
              <a:t>“Getting to Know You” Activities</a:t>
            </a:r>
          </a:p>
          <a:p>
            <a:pPr lvl="1">
              <a:lnSpc>
                <a:spcPct val="90000"/>
              </a:lnSpc>
            </a:pPr>
            <a:endParaRPr lang="en-US">
              <a:solidFill>
                <a:schemeClr val="bg1"/>
              </a:solidFill>
            </a:endParaRPr>
          </a:p>
        </p:txBody>
      </p:sp>
      <p:pic>
        <p:nvPicPr>
          <p:cNvPr id="5" name="Picture 4">
            <a:extLst>
              <a:ext uri="{FF2B5EF4-FFF2-40B4-BE49-F238E27FC236}">
                <a16:creationId xmlns:a16="http://schemas.microsoft.com/office/drawing/2014/main" id="{77FC8965-DB90-47D8-B751-CC6073C96B6E}"/>
              </a:ext>
            </a:extLst>
          </p:cNvPr>
          <p:cNvPicPr>
            <a:picLocks noChangeAspect="1"/>
          </p:cNvPicPr>
          <p:nvPr/>
        </p:nvPicPr>
        <p:blipFill rotWithShape="1">
          <a:blip r:embed="rId3"/>
          <a:srcRect l="6292" r="12452" b="1"/>
          <a:stretch/>
        </p:blipFill>
        <p:spPr>
          <a:xfrm>
            <a:off x="5194607" y="803751"/>
            <a:ext cx="6391533" cy="5250498"/>
          </a:xfrm>
          <a:prstGeom prst="rect">
            <a:avLst/>
          </a:prstGeom>
        </p:spPr>
      </p:pic>
      <p:sp>
        <p:nvSpPr>
          <p:cNvPr id="22" name="Rectangle 21">
            <a:extLst>
              <a:ext uri="{FF2B5EF4-FFF2-40B4-BE49-F238E27FC236}">
                <a16:creationId xmlns:a16="http://schemas.microsoft.com/office/drawing/2014/main" id="{B6E07BC7-FAEA-458C-90C9-A68082FB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10685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47C794-DD90-4D91-829F-2F92D74D4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A91F91-27C6-4301-95BB-38D75819E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A146DDC2-5A93-4B50-B8F4-B5311F9EC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9AA3227-4C96-4188-B279-CBD4D28FA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3943AC8-1C36-402E-9CF9-236EC89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107455A9-9423-4813-B4F5-5987FC50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523852" y="18006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553DE0C0-A442-421A-BC88-7C91FBC0D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612744" y="27763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0D557BDA-150C-4379-BDD2-E213125900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79C8CD6-8B42-4119-9A8E-45C24F1F7592}"/>
              </a:ext>
            </a:extLst>
          </p:cNvPr>
          <p:cNvSpPr>
            <a:spLocks noGrp="1"/>
          </p:cNvSpPr>
          <p:nvPr>
            <p:ph type="title"/>
          </p:nvPr>
        </p:nvSpPr>
        <p:spPr>
          <a:xfrm>
            <a:off x="639098" y="629265"/>
            <a:ext cx="6425580" cy="1622322"/>
          </a:xfrm>
        </p:spPr>
        <p:txBody>
          <a:bodyPr>
            <a:normAutofit/>
          </a:bodyPr>
          <a:lstStyle/>
          <a:p>
            <a:r>
              <a:rPr lang="en-US" dirty="0"/>
              <a:t>Activities to Engage in Virtual Space </a:t>
            </a:r>
          </a:p>
        </p:txBody>
      </p:sp>
      <p:sp>
        <p:nvSpPr>
          <p:cNvPr id="3" name="Content Placeholder 2">
            <a:extLst>
              <a:ext uri="{FF2B5EF4-FFF2-40B4-BE49-F238E27FC236}">
                <a16:creationId xmlns:a16="http://schemas.microsoft.com/office/drawing/2014/main" id="{22DFC74D-D23E-45BF-AB58-475B69B968F3}"/>
              </a:ext>
            </a:extLst>
          </p:cNvPr>
          <p:cNvSpPr>
            <a:spLocks noGrp="1"/>
          </p:cNvSpPr>
          <p:nvPr>
            <p:ph idx="1"/>
          </p:nvPr>
        </p:nvSpPr>
        <p:spPr>
          <a:xfrm>
            <a:off x="639098" y="2418735"/>
            <a:ext cx="6456769" cy="3811740"/>
          </a:xfrm>
        </p:spPr>
        <p:txBody>
          <a:bodyPr anchor="ctr">
            <a:normAutofit/>
          </a:bodyPr>
          <a:lstStyle/>
          <a:p>
            <a:pPr>
              <a:lnSpc>
                <a:spcPct val="90000"/>
              </a:lnSpc>
            </a:pPr>
            <a:r>
              <a:rPr lang="en-US" sz="1500">
                <a:solidFill>
                  <a:schemeClr val="bg1"/>
                </a:solidFill>
              </a:rPr>
              <a:t>Use your Screen Share and Virtual White Board options.</a:t>
            </a:r>
          </a:p>
          <a:p>
            <a:pPr>
              <a:lnSpc>
                <a:spcPct val="90000"/>
              </a:lnSpc>
            </a:pPr>
            <a:r>
              <a:rPr lang="en-US" sz="1500">
                <a:solidFill>
                  <a:schemeClr val="bg1"/>
                </a:solidFill>
              </a:rPr>
              <a:t>Use Online Games like Jeopardy- </a:t>
            </a:r>
            <a:r>
              <a:rPr lang="en-US" sz="1500">
                <a:solidFill>
                  <a:schemeClr val="bg1"/>
                </a:solidFill>
                <a:hlinkClick r:id="rId3"/>
              </a:rPr>
              <a:t>https://jeopardylabs.com/play/friendship-jeopardy-review-game-9</a:t>
            </a:r>
            <a:r>
              <a:rPr lang="en-US" sz="1500">
                <a:solidFill>
                  <a:schemeClr val="bg1"/>
                </a:solidFill>
              </a:rPr>
              <a:t> </a:t>
            </a:r>
          </a:p>
          <a:p>
            <a:pPr>
              <a:lnSpc>
                <a:spcPct val="90000"/>
              </a:lnSpc>
            </a:pPr>
            <a:r>
              <a:rPr lang="en-US" sz="1500">
                <a:solidFill>
                  <a:schemeClr val="bg1"/>
                </a:solidFill>
              </a:rPr>
              <a:t>Or UNO </a:t>
            </a:r>
            <a:r>
              <a:rPr lang="en-US" sz="1500">
                <a:solidFill>
                  <a:schemeClr val="bg1"/>
                </a:solidFill>
                <a:hlinkClick r:id="rId4"/>
              </a:rPr>
              <a:t>https://play.unofreak.com/?fbclid=IwAR3kYuBVX21AnHggPnAqfzgBabyPo3zB6-dO4wnUUdV7brqC8d8Ps4prA5k</a:t>
            </a:r>
            <a:endParaRPr lang="en-US" sz="1500">
              <a:solidFill>
                <a:schemeClr val="bg1"/>
              </a:solidFill>
            </a:endParaRPr>
          </a:p>
          <a:p>
            <a:pPr>
              <a:lnSpc>
                <a:spcPct val="90000"/>
              </a:lnSpc>
            </a:pPr>
            <a:r>
              <a:rPr lang="en-US" sz="1500">
                <a:solidFill>
                  <a:schemeClr val="bg1"/>
                </a:solidFill>
              </a:rPr>
              <a:t>Feelings Spinning Wheels </a:t>
            </a:r>
            <a:r>
              <a:rPr lang="en-US" sz="1500">
                <a:solidFill>
                  <a:schemeClr val="bg1"/>
                </a:solidFill>
                <a:hlinkClick r:id="rId5"/>
              </a:rPr>
              <a:t>https://wordwall.net/resource/349343/emotions-feelings-wheel</a:t>
            </a:r>
            <a:endParaRPr lang="en-US" sz="1500">
              <a:solidFill>
                <a:schemeClr val="bg1"/>
              </a:solidFill>
            </a:endParaRPr>
          </a:p>
          <a:p>
            <a:pPr>
              <a:lnSpc>
                <a:spcPct val="90000"/>
              </a:lnSpc>
            </a:pPr>
            <a:r>
              <a:rPr lang="en-US" sz="1500">
                <a:solidFill>
                  <a:schemeClr val="bg1"/>
                </a:solidFill>
              </a:rPr>
              <a:t> Mancala </a:t>
            </a:r>
            <a:r>
              <a:rPr lang="en-US" sz="1500">
                <a:solidFill>
                  <a:schemeClr val="bg1"/>
                </a:solidFill>
                <a:hlinkClick r:id="rId6"/>
              </a:rPr>
              <a:t>https://www.mathplayground.com/mancala.html</a:t>
            </a:r>
            <a:endParaRPr lang="en-US" sz="1500">
              <a:solidFill>
                <a:schemeClr val="bg1"/>
              </a:solidFill>
            </a:endParaRPr>
          </a:p>
          <a:p>
            <a:pPr>
              <a:lnSpc>
                <a:spcPct val="90000"/>
              </a:lnSpc>
            </a:pPr>
            <a:r>
              <a:rPr lang="en-US" sz="1500">
                <a:solidFill>
                  <a:schemeClr val="bg1"/>
                </a:solidFill>
              </a:rPr>
              <a:t>Jenga </a:t>
            </a:r>
            <a:r>
              <a:rPr lang="en-US" sz="1500">
                <a:solidFill>
                  <a:schemeClr val="bg1"/>
                </a:solidFill>
                <a:hlinkClick r:id="rId7"/>
              </a:rPr>
              <a:t>https://chandlerprall.github.io/Physijs/examples/jenga.html</a:t>
            </a:r>
            <a:r>
              <a:rPr lang="en-US" sz="1500">
                <a:solidFill>
                  <a:schemeClr val="bg1"/>
                </a:solidFill>
              </a:rPr>
              <a:t> </a:t>
            </a:r>
          </a:p>
          <a:p>
            <a:pPr>
              <a:lnSpc>
                <a:spcPct val="90000"/>
              </a:lnSpc>
            </a:pPr>
            <a:endParaRPr lang="en-US" sz="1500">
              <a:solidFill>
                <a:schemeClr val="bg1"/>
              </a:solidFill>
            </a:endParaRPr>
          </a:p>
          <a:p>
            <a:pPr>
              <a:lnSpc>
                <a:spcPct val="90000"/>
              </a:lnSpc>
            </a:pPr>
            <a:endParaRPr lang="en-US" sz="1500">
              <a:solidFill>
                <a:schemeClr val="bg1"/>
              </a:solidFill>
            </a:endParaRPr>
          </a:p>
          <a:p>
            <a:pPr>
              <a:lnSpc>
                <a:spcPct val="90000"/>
              </a:lnSpc>
            </a:pPr>
            <a:endParaRPr lang="en-US" sz="1500">
              <a:solidFill>
                <a:schemeClr val="bg1"/>
              </a:solidFill>
            </a:endParaRPr>
          </a:p>
        </p:txBody>
      </p:sp>
      <p:pic>
        <p:nvPicPr>
          <p:cNvPr id="4" name="Picture 3">
            <a:extLst>
              <a:ext uri="{FF2B5EF4-FFF2-40B4-BE49-F238E27FC236}">
                <a16:creationId xmlns:a16="http://schemas.microsoft.com/office/drawing/2014/main" id="{38AEC5E2-171C-41EA-99B2-26D05E8C483E}"/>
              </a:ext>
            </a:extLst>
          </p:cNvPr>
          <p:cNvPicPr>
            <a:picLocks noChangeAspect="1"/>
          </p:cNvPicPr>
          <p:nvPr/>
        </p:nvPicPr>
        <p:blipFill>
          <a:blip r:embed="rId8"/>
          <a:stretch>
            <a:fillRect/>
          </a:stretch>
        </p:blipFill>
        <p:spPr>
          <a:xfrm>
            <a:off x="7526328" y="840453"/>
            <a:ext cx="4017216" cy="5194675"/>
          </a:xfrm>
          <a:prstGeom prst="rect">
            <a:avLst/>
          </a:prstGeom>
        </p:spPr>
      </p:pic>
      <p:sp>
        <p:nvSpPr>
          <p:cNvPr id="18" name="Rectangle 17">
            <a:extLst>
              <a:ext uri="{FF2B5EF4-FFF2-40B4-BE49-F238E27FC236}">
                <a16:creationId xmlns:a16="http://schemas.microsoft.com/office/drawing/2014/main" id="{190D4F95-AC40-4C7F-8794-DF2B6F750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38129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9"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A7F8523-7566-4E7E-A7FB-F23D521D4F4D}"/>
              </a:ext>
            </a:extLst>
          </p:cNvPr>
          <p:cNvSpPr>
            <a:spLocks noGrp="1"/>
          </p:cNvSpPr>
          <p:nvPr>
            <p:ph type="ctrTitle"/>
          </p:nvPr>
        </p:nvSpPr>
        <p:spPr>
          <a:xfrm>
            <a:off x="1683171" y="1169773"/>
            <a:ext cx="8825658" cy="2870161"/>
          </a:xfrm>
        </p:spPr>
        <p:txBody>
          <a:bodyPr anchor="b">
            <a:normAutofit/>
          </a:bodyPr>
          <a:lstStyle/>
          <a:p>
            <a:pPr algn="ctr">
              <a:lnSpc>
                <a:spcPct val="90000"/>
              </a:lnSpc>
            </a:pPr>
            <a:r>
              <a:rPr lang="en-US" sz="5000">
                <a:solidFill>
                  <a:schemeClr val="tx1"/>
                </a:solidFill>
              </a:rPr>
              <a:t>Ways to Cultivate Attunement, Co-Regulation, and Trust in Virtual Space</a:t>
            </a:r>
          </a:p>
        </p:txBody>
      </p:sp>
      <p:sp>
        <p:nvSpPr>
          <p:cNvPr id="3" name="Subtitle 2">
            <a:extLst>
              <a:ext uri="{FF2B5EF4-FFF2-40B4-BE49-F238E27FC236}">
                <a16:creationId xmlns:a16="http://schemas.microsoft.com/office/drawing/2014/main" id="{0F308C81-E8B8-46B0-8505-A57FAA69F575}"/>
              </a:ext>
            </a:extLst>
          </p:cNvPr>
          <p:cNvSpPr>
            <a:spLocks noGrp="1"/>
          </p:cNvSpPr>
          <p:nvPr>
            <p:ph type="subTitle" idx="1"/>
          </p:nvPr>
        </p:nvSpPr>
        <p:spPr>
          <a:xfrm>
            <a:off x="1683171" y="4293441"/>
            <a:ext cx="8825658" cy="1234148"/>
          </a:xfrm>
        </p:spPr>
        <p:txBody>
          <a:bodyPr>
            <a:normAutofit/>
          </a:bodyPr>
          <a:lstStyle/>
          <a:p>
            <a:pPr algn="ctr"/>
            <a:endParaRPr lang="en-US" sz="2000"/>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79057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745D5566-C66F-A733-C5B2-ACF17EFCBF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7870F385-C431-4CFE-9EAB-BC96676CD65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The Need</a:t>
            </a:r>
          </a:p>
        </p:txBody>
      </p:sp>
      <p:sp>
        <p:nvSpPr>
          <p:cNvPr id="3" name="Subtitle 2">
            <a:extLst>
              <a:ext uri="{FF2B5EF4-FFF2-40B4-BE49-F238E27FC236}">
                <a16:creationId xmlns:a16="http://schemas.microsoft.com/office/drawing/2014/main" id="{9A5CB3B7-A3C9-453D-90CE-7F637F5120B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270301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9DECE0-DF60-48D3-8609-3B57BC205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8662D65-524C-4C29-9262-C51E2EF6A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a:extLst>
              <a:ext uri="{FF2B5EF4-FFF2-40B4-BE49-F238E27FC236}">
                <a16:creationId xmlns:a16="http://schemas.microsoft.com/office/drawing/2014/main" id="{63833590-7C97-4D00-84D8-F3166E37DC3C}"/>
              </a:ext>
            </a:extLst>
          </p:cNvPr>
          <p:cNvPicPr>
            <a:picLocks noChangeAspect="1"/>
          </p:cNvPicPr>
          <p:nvPr/>
        </p:nvPicPr>
        <p:blipFill rotWithShape="1">
          <a:blip r:embed="rId3">
            <a:duotone>
              <a:prstClr val="black"/>
              <a:schemeClr val="tx2">
                <a:tint val="45000"/>
                <a:satMod val="400000"/>
              </a:schemeClr>
            </a:duotone>
            <a:alphaModFix amt="15000"/>
          </a:blip>
          <a:srcRect t="10310" r="9090" b="19528"/>
          <a:stretch/>
        </p:blipFill>
        <p:spPr>
          <a:xfrm>
            <a:off x="474133" y="469900"/>
            <a:ext cx="11243734" cy="5922433"/>
          </a:xfrm>
          <a:prstGeom prst="rect">
            <a:avLst/>
          </a:prstGeom>
        </p:spPr>
      </p:pic>
      <p:sp>
        <p:nvSpPr>
          <p:cNvPr id="2" name="Title 1">
            <a:extLst>
              <a:ext uri="{FF2B5EF4-FFF2-40B4-BE49-F238E27FC236}">
                <a16:creationId xmlns:a16="http://schemas.microsoft.com/office/drawing/2014/main" id="{AD28A34A-BED5-4AFC-87D4-3D153DA3995F}"/>
              </a:ext>
            </a:extLst>
          </p:cNvPr>
          <p:cNvSpPr>
            <a:spLocks noGrp="1"/>
          </p:cNvSpPr>
          <p:nvPr>
            <p:ph type="title"/>
          </p:nvPr>
        </p:nvSpPr>
        <p:spPr>
          <a:xfrm>
            <a:off x="1154953" y="973668"/>
            <a:ext cx="8761413" cy="706964"/>
          </a:xfrm>
        </p:spPr>
        <p:txBody>
          <a:bodyPr>
            <a:normAutofit/>
          </a:bodyPr>
          <a:lstStyle/>
          <a:p>
            <a:r>
              <a:rPr lang="en-US" dirty="0"/>
              <a:t>Attunement </a:t>
            </a:r>
          </a:p>
        </p:txBody>
      </p:sp>
      <p:sp>
        <p:nvSpPr>
          <p:cNvPr id="15" name="Rectangle 14">
            <a:extLst>
              <a:ext uri="{FF2B5EF4-FFF2-40B4-BE49-F238E27FC236}">
                <a16:creationId xmlns:a16="http://schemas.microsoft.com/office/drawing/2014/main" id="{2048CA64-9290-42A8-9F4F-75B9F31CA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59A3D5C-8BF3-4471-8D0F-74E916FCD3AE}"/>
              </a:ext>
            </a:extLst>
          </p:cNvPr>
          <p:cNvGraphicFramePr>
            <a:graphicFrameLocks noGrp="1"/>
          </p:cNvGraphicFramePr>
          <p:nvPr>
            <p:ph idx="1"/>
            <p:extLst>
              <p:ext uri="{D42A27DB-BD31-4B8C-83A1-F6EECF244321}">
                <p14:modId xmlns:p14="http://schemas.microsoft.com/office/powerpoint/2010/main" val="2818558043"/>
              </p:ext>
            </p:extLst>
          </p:nvPr>
        </p:nvGraphicFramePr>
        <p:xfrm>
          <a:off x="1154954" y="1820333"/>
          <a:ext cx="8825659" cy="4199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8003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1617A5B0-9C6B-4174-B859-44254CAF422D}"/>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How to Create Safety in Virtual Programming</a:t>
            </a:r>
          </a:p>
        </p:txBody>
      </p:sp>
      <p:sp>
        <p:nvSpPr>
          <p:cNvPr id="3" name="Content Placeholder 2">
            <a:extLst>
              <a:ext uri="{FF2B5EF4-FFF2-40B4-BE49-F238E27FC236}">
                <a16:creationId xmlns:a16="http://schemas.microsoft.com/office/drawing/2014/main" id="{0F837E86-1DE2-487E-AA19-831F4269284A}"/>
              </a:ext>
            </a:extLst>
          </p:cNvPr>
          <p:cNvSpPr>
            <a:spLocks noGrp="1"/>
          </p:cNvSpPr>
          <p:nvPr>
            <p:ph idx="1"/>
          </p:nvPr>
        </p:nvSpPr>
        <p:spPr>
          <a:xfrm>
            <a:off x="5290077" y="437513"/>
            <a:ext cx="5502614" cy="5954325"/>
          </a:xfrm>
        </p:spPr>
        <p:txBody>
          <a:bodyPr anchor="ctr">
            <a:normAutofit/>
          </a:bodyPr>
          <a:lstStyle/>
          <a:p>
            <a:pPr>
              <a:lnSpc>
                <a:spcPct val="90000"/>
              </a:lnSpc>
            </a:pPr>
            <a:r>
              <a:rPr lang="en-US" sz="1400" b="1"/>
              <a:t>Assess</a:t>
            </a:r>
            <a:r>
              <a:rPr lang="en-US" sz="1400"/>
              <a:t> family and child’s </a:t>
            </a:r>
            <a:r>
              <a:rPr lang="en-US" sz="1400" b="1"/>
              <a:t>digital literacy skills </a:t>
            </a:r>
            <a:r>
              <a:rPr lang="en-US" sz="1400"/>
              <a:t>(start this in intake)</a:t>
            </a:r>
          </a:p>
          <a:p>
            <a:pPr>
              <a:lnSpc>
                <a:spcPct val="90000"/>
              </a:lnSpc>
            </a:pPr>
            <a:r>
              <a:rPr lang="en-US" sz="1400"/>
              <a:t>Do a </a:t>
            </a:r>
            <a:r>
              <a:rPr lang="en-US" sz="1400" b="1"/>
              <a:t>“Check IN” and “Check Out” </a:t>
            </a:r>
            <a:r>
              <a:rPr lang="en-US" sz="1400"/>
              <a:t>Procedures</a:t>
            </a:r>
          </a:p>
          <a:p>
            <a:pPr>
              <a:lnSpc>
                <a:spcPct val="90000"/>
              </a:lnSpc>
            </a:pPr>
            <a:r>
              <a:rPr lang="en-US" sz="1400"/>
              <a:t>Make things </a:t>
            </a:r>
            <a:r>
              <a:rPr lang="en-US" sz="1400" b="1"/>
              <a:t>predictable</a:t>
            </a:r>
            <a:r>
              <a:rPr lang="en-US" sz="1400"/>
              <a:t> each time (have a routine for therapy)</a:t>
            </a:r>
          </a:p>
          <a:p>
            <a:pPr>
              <a:lnSpc>
                <a:spcPct val="90000"/>
              </a:lnSpc>
            </a:pPr>
            <a:r>
              <a:rPr lang="en-US" sz="1400"/>
              <a:t>Allow the Child to Take a </a:t>
            </a:r>
            <a:r>
              <a:rPr lang="en-US" sz="1400" b="1"/>
              <a:t>Tour of Your Space </a:t>
            </a:r>
            <a:r>
              <a:rPr lang="en-US" sz="1400"/>
              <a:t>Virtually (See if they are comfortable giving you a tour of their space)**Making videos in advance and Social Stories</a:t>
            </a:r>
          </a:p>
          <a:p>
            <a:pPr>
              <a:lnSpc>
                <a:spcPct val="90000"/>
              </a:lnSpc>
            </a:pPr>
            <a:r>
              <a:rPr lang="en-US" sz="1400"/>
              <a:t>Begin with a </a:t>
            </a:r>
            <a:r>
              <a:rPr lang="en-US" sz="1400" b="1"/>
              <a:t>“Here and Now</a:t>
            </a:r>
            <a:r>
              <a:rPr lang="en-US" sz="1400"/>
              <a:t>” Activity</a:t>
            </a:r>
          </a:p>
          <a:p>
            <a:pPr>
              <a:lnSpc>
                <a:spcPct val="90000"/>
              </a:lnSpc>
            </a:pPr>
            <a:r>
              <a:rPr lang="en-US" sz="1400"/>
              <a:t>Invite them to Locate the Floor in their Room- </a:t>
            </a:r>
            <a:r>
              <a:rPr lang="en-US" sz="1400" b="1"/>
              <a:t>Grounding activities</a:t>
            </a:r>
          </a:p>
          <a:p>
            <a:pPr>
              <a:lnSpc>
                <a:spcPct val="90000"/>
              </a:lnSpc>
            </a:pPr>
            <a:r>
              <a:rPr lang="en-US" sz="1400"/>
              <a:t>Invite them to create their own </a:t>
            </a:r>
            <a:r>
              <a:rPr lang="en-US" sz="1400" b="1"/>
              <a:t>sensory box- </a:t>
            </a:r>
            <a:r>
              <a:rPr lang="en-US" sz="1400"/>
              <a:t>Therapy Box</a:t>
            </a:r>
          </a:p>
          <a:p>
            <a:pPr>
              <a:lnSpc>
                <a:spcPct val="90000"/>
              </a:lnSpc>
            </a:pPr>
            <a:r>
              <a:rPr lang="en-US" sz="1400" b="1"/>
              <a:t>Use the screen share feature </a:t>
            </a:r>
            <a:r>
              <a:rPr lang="en-US" sz="1400"/>
              <a:t>whenever possible- Play interactive games (Jamboard/ Google Slides)</a:t>
            </a:r>
          </a:p>
          <a:p>
            <a:pPr>
              <a:lnSpc>
                <a:spcPct val="90000"/>
              </a:lnSpc>
            </a:pPr>
            <a:r>
              <a:rPr lang="en-US" sz="1400"/>
              <a:t>Use </a:t>
            </a:r>
            <a:r>
              <a:rPr lang="en-US" sz="1400" b="1"/>
              <a:t>sensory/ movement activities </a:t>
            </a:r>
            <a:r>
              <a:rPr lang="en-US" sz="1400"/>
              <a:t>that are grounding</a:t>
            </a:r>
          </a:p>
          <a:p>
            <a:pPr>
              <a:lnSpc>
                <a:spcPct val="90000"/>
              </a:lnSpc>
            </a:pPr>
            <a:r>
              <a:rPr lang="en-US" sz="1400"/>
              <a:t>Ask the child what would make them feel safer? (turn off camera? Tilt the camera?)</a:t>
            </a:r>
          </a:p>
          <a:p>
            <a:pPr>
              <a:lnSpc>
                <a:spcPct val="90000"/>
              </a:lnSpc>
            </a:pPr>
            <a:endParaRPr lang="en-US" sz="1400"/>
          </a:p>
          <a:p>
            <a:pPr>
              <a:lnSpc>
                <a:spcPct val="90000"/>
              </a:lnSpc>
            </a:pPr>
            <a:r>
              <a:rPr lang="en-US" sz="1400">
                <a:hlinkClick r:id="rId3"/>
              </a:rPr>
              <a:t>https://www.threebirdscounseling.com/post/2020/03/23/tips-for-helping-clients-ground-during-telehealth</a:t>
            </a:r>
            <a:r>
              <a:rPr lang="en-US" sz="1400"/>
              <a:t> </a:t>
            </a:r>
          </a:p>
        </p:txBody>
      </p:sp>
    </p:spTree>
    <p:extLst>
      <p:ext uri="{BB962C8B-B14F-4D97-AF65-F5344CB8AC3E}">
        <p14:creationId xmlns:p14="http://schemas.microsoft.com/office/powerpoint/2010/main" val="3662338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5674189F-CFB9-4347-A2CE-9E4ADAE33B34}"/>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Monitoring the Child’s Behavioral Cues </a:t>
            </a:r>
          </a:p>
        </p:txBody>
      </p:sp>
      <p:sp>
        <p:nvSpPr>
          <p:cNvPr id="3" name="Content Placeholder 2">
            <a:extLst>
              <a:ext uri="{FF2B5EF4-FFF2-40B4-BE49-F238E27FC236}">
                <a16:creationId xmlns:a16="http://schemas.microsoft.com/office/drawing/2014/main" id="{8B2E5CBA-5D08-4327-A927-87DCD1D79155}"/>
              </a:ext>
            </a:extLst>
          </p:cNvPr>
          <p:cNvSpPr>
            <a:spLocks noGrp="1"/>
          </p:cNvSpPr>
          <p:nvPr>
            <p:ph idx="1"/>
          </p:nvPr>
        </p:nvSpPr>
        <p:spPr>
          <a:xfrm>
            <a:off x="5290077" y="437513"/>
            <a:ext cx="5502614" cy="5954325"/>
          </a:xfrm>
        </p:spPr>
        <p:txBody>
          <a:bodyPr anchor="ctr">
            <a:normAutofit/>
          </a:bodyPr>
          <a:lstStyle/>
          <a:p>
            <a:r>
              <a:rPr lang="en-US" sz="2000" b="1"/>
              <a:t>How to determine if a child is dissociating</a:t>
            </a:r>
            <a:r>
              <a:rPr lang="en-US" sz="2000"/>
              <a:t>- assess and monitor</a:t>
            </a:r>
          </a:p>
          <a:p>
            <a:r>
              <a:rPr lang="en-US" sz="2000" b="1"/>
              <a:t>Watch for activity level- </a:t>
            </a:r>
            <a:r>
              <a:rPr lang="en-US" sz="2000"/>
              <a:t>If they are slow pick-up pace, if they are hyper slow it down for them</a:t>
            </a:r>
          </a:p>
          <a:p>
            <a:r>
              <a:rPr lang="en-US" sz="2000" b="1"/>
              <a:t>Seems uninterested in therapy- </a:t>
            </a:r>
            <a:r>
              <a:rPr lang="en-US" sz="2000"/>
              <a:t>play a game or do a movement activity</a:t>
            </a:r>
          </a:p>
          <a:p>
            <a:r>
              <a:rPr lang="en-US" sz="2000"/>
              <a:t>Use </a:t>
            </a:r>
            <a:r>
              <a:rPr lang="en-US" sz="2000" b="1"/>
              <a:t>grounding activities </a:t>
            </a:r>
            <a:r>
              <a:rPr lang="en-US" sz="2000"/>
              <a:t>to re-engage</a:t>
            </a:r>
          </a:p>
          <a:p>
            <a:r>
              <a:rPr lang="en-US" sz="2000"/>
              <a:t>Remember some children need session lengths to be adapted and intersperse activities in between “therapy” techniques.</a:t>
            </a:r>
          </a:p>
          <a:p>
            <a:endParaRPr lang="en-US" sz="2000"/>
          </a:p>
        </p:txBody>
      </p:sp>
    </p:spTree>
    <p:extLst>
      <p:ext uri="{BB962C8B-B14F-4D97-AF65-F5344CB8AC3E}">
        <p14:creationId xmlns:p14="http://schemas.microsoft.com/office/powerpoint/2010/main" val="1127623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9BCA956C-0D0E-49CB-A754-0C8B9C24F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A0310DF0-7941-4707-A55C-5F45FAF10DE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Creatively Including Caregivers</a:t>
            </a:r>
          </a:p>
        </p:txBody>
      </p:sp>
      <p:sp>
        <p:nvSpPr>
          <p:cNvPr id="3" name="Subtitle 2">
            <a:extLst>
              <a:ext uri="{FF2B5EF4-FFF2-40B4-BE49-F238E27FC236}">
                <a16:creationId xmlns:a16="http://schemas.microsoft.com/office/drawing/2014/main" id="{C5BA7F4F-8DFB-4088-9785-749DCAA65BB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36271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A91CFF63-B606-4816-9A6C-F5903A39D956}"/>
              </a:ext>
            </a:extLst>
          </p:cNvPr>
          <p:cNvSpPr>
            <a:spLocks noGrp="1"/>
          </p:cNvSpPr>
          <p:nvPr>
            <p:ph type="title"/>
          </p:nvPr>
        </p:nvSpPr>
        <p:spPr>
          <a:xfrm>
            <a:off x="639098" y="629265"/>
            <a:ext cx="5132438" cy="1622322"/>
          </a:xfrm>
        </p:spPr>
        <p:txBody>
          <a:bodyPr>
            <a:normAutofit/>
          </a:bodyPr>
          <a:lstStyle/>
          <a:p>
            <a:pPr>
              <a:lnSpc>
                <a:spcPct val="90000"/>
              </a:lnSpc>
            </a:pPr>
            <a:r>
              <a:rPr lang="en-US"/>
              <a:t>Prepping Caregivers for Virtual Programming</a:t>
            </a:r>
          </a:p>
        </p:txBody>
      </p:sp>
      <p:pic>
        <p:nvPicPr>
          <p:cNvPr id="6" name="Picture 5">
            <a:extLst>
              <a:ext uri="{FF2B5EF4-FFF2-40B4-BE49-F238E27FC236}">
                <a16:creationId xmlns:a16="http://schemas.microsoft.com/office/drawing/2014/main" id="{0826C895-B54E-4B11-B278-58523CA3EF50}"/>
              </a:ext>
            </a:extLst>
          </p:cNvPr>
          <p:cNvPicPr>
            <a:picLocks noChangeAspect="1"/>
          </p:cNvPicPr>
          <p:nvPr/>
        </p:nvPicPr>
        <p:blipFill rotWithShape="1">
          <a:blip r:embed="rId3"/>
          <a:srcRect l="16652" r="25473"/>
          <a:stretch/>
        </p:blipFill>
        <p:spPr>
          <a:xfrm>
            <a:off x="6700827" y="645106"/>
            <a:ext cx="4842716" cy="5585369"/>
          </a:xfrm>
          <a:prstGeom prst="rect">
            <a:avLst/>
          </a:prstGeom>
        </p:spPr>
      </p:pic>
      <p:sp>
        <p:nvSpPr>
          <p:cNvPr id="20" name="Rectangle 19">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D33E0BF8-E757-4CF8-A744-AA927612A3EE}"/>
              </a:ext>
            </a:extLst>
          </p:cNvPr>
          <p:cNvGraphicFramePr>
            <a:graphicFrameLocks noGrp="1"/>
          </p:cNvGraphicFramePr>
          <p:nvPr>
            <p:ph idx="1"/>
            <p:extLst>
              <p:ext uri="{D42A27DB-BD31-4B8C-83A1-F6EECF244321}">
                <p14:modId xmlns:p14="http://schemas.microsoft.com/office/powerpoint/2010/main" val="3627151508"/>
              </p:ext>
            </p:extLst>
          </p:nvPr>
        </p:nvGraphicFramePr>
        <p:xfrm>
          <a:off x="639098" y="2418735"/>
          <a:ext cx="5132439" cy="38117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2517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FD1F8653-FFA5-48B6-A388-C348FE948FAB}"/>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Family Play Activities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7EA7CC-458F-476F-995F-7FD492FA4166}"/>
              </a:ext>
            </a:extLst>
          </p:cNvPr>
          <p:cNvSpPr>
            <a:spLocks noGrp="1"/>
          </p:cNvSpPr>
          <p:nvPr>
            <p:ph idx="1"/>
          </p:nvPr>
        </p:nvSpPr>
        <p:spPr>
          <a:xfrm>
            <a:off x="5041399" y="1085549"/>
            <a:ext cx="5579707" cy="4686903"/>
          </a:xfrm>
        </p:spPr>
        <p:txBody>
          <a:bodyPr anchor="ctr">
            <a:normAutofit/>
          </a:bodyPr>
          <a:lstStyle/>
          <a:p>
            <a:pPr>
              <a:lnSpc>
                <a:spcPct val="90000"/>
              </a:lnSpc>
            </a:pPr>
            <a:r>
              <a:rPr lang="en-US" sz="1400">
                <a:solidFill>
                  <a:schemeClr val="tx1"/>
                </a:solidFill>
              </a:rPr>
              <a:t>Video therapy has sometimes allowed for an increased ability to include families in sessions. </a:t>
            </a:r>
          </a:p>
          <a:p>
            <a:pPr>
              <a:lnSpc>
                <a:spcPct val="90000"/>
              </a:lnSpc>
            </a:pPr>
            <a:r>
              <a:rPr lang="en-US" sz="1400">
                <a:solidFill>
                  <a:schemeClr val="tx1"/>
                </a:solidFill>
              </a:rPr>
              <a:t>These family sessions have proved to be especially fruitful and rich, as family members navigate both new stressors and an increased amount of time around one another. </a:t>
            </a:r>
          </a:p>
          <a:p>
            <a:pPr>
              <a:lnSpc>
                <a:spcPct val="90000"/>
              </a:lnSpc>
            </a:pPr>
            <a:r>
              <a:rPr lang="en-US" sz="1400">
                <a:solidFill>
                  <a:schemeClr val="tx1"/>
                </a:solidFill>
              </a:rPr>
              <a:t>Helping families develop teamwork mindsets and supportive relationships within the system is often a goal of therapy, and one of my favorite activities using video therapy to do so has been </a:t>
            </a:r>
            <a:r>
              <a:rPr lang="en-US" sz="1400" b="1">
                <a:solidFill>
                  <a:schemeClr val="tx1"/>
                </a:solidFill>
              </a:rPr>
              <a:t>family scavenger hunts. </a:t>
            </a:r>
          </a:p>
          <a:p>
            <a:pPr>
              <a:lnSpc>
                <a:spcPct val="90000"/>
              </a:lnSpc>
            </a:pPr>
            <a:r>
              <a:rPr lang="en-US" sz="1400">
                <a:solidFill>
                  <a:schemeClr val="tx1"/>
                </a:solidFill>
              </a:rPr>
              <a:t>By asking families to find items such as </a:t>
            </a:r>
            <a:r>
              <a:rPr lang="en-US" sz="1400" b="1">
                <a:solidFill>
                  <a:schemeClr val="tx1"/>
                </a:solidFill>
              </a:rPr>
              <a:t>“something that makes you feel safe” </a:t>
            </a:r>
            <a:r>
              <a:rPr lang="en-US" sz="1400">
                <a:solidFill>
                  <a:schemeClr val="tx1"/>
                </a:solidFill>
              </a:rPr>
              <a:t>or </a:t>
            </a:r>
            <a:r>
              <a:rPr lang="en-US" sz="1400" b="1">
                <a:solidFill>
                  <a:schemeClr val="tx1"/>
                </a:solidFill>
              </a:rPr>
              <a:t>“something you like to do with your family”, </a:t>
            </a:r>
            <a:r>
              <a:rPr lang="en-US" sz="1400">
                <a:solidFill>
                  <a:schemeClr val="tx1"/>
                </a:solidFill>
              </a:rPr>
              <a:t>this activity promotes both movement throughout the house, a window into family interactions, as well as an opportunity for meaningful discussions between members.</a:t>
            </a:r>
          </a:p>
          <a:p>
            <a:pPr>
              <a:lnSpc>
                <a:spcPct val="90000"/>
              </a:lnSpc>
            </a:pPr>
            <a:endParaRPr lang="en-US" sz="1400">
              <a:solidFill>
                <a:schemeClr val="tx1"/>
              </a:solidFill>
            </a:endParaRPr>
          </a:p>
          <a:p>
            <a:pPr>
              <a:lnSpc>
                <a:spcPct val="90000"/>
              </a:lnSpc>
            </a:pPr>
            <a:r>
              <a:rPr lang="en-US" sz="1400">
                <a:solidFill>
                  <a:schemeClr val="tx1"/>
                </a:solidFill>
                <a:hlinkClick r:id="rId3"/>
              </a:rPr>
              <a:t>https://samaritan-center.org/5-play-therapy-activities-using-telehealth/</a:t>
            </a:r>
            <a:r>
              <a:rPr lang="en-US" sz="1400">
                <a:solidFill>
                  <a:schemeClr val="tx1"/>
                </a:solidFill>
              </a:rPr>
              <a:t> </a:t>
            </a:r>
          </a:p>
          <a:p>
            <a:pPr>
              <a:lnSpc>
                <a:spcPct val="90000"/>
              </a:lnSpc>
            </a:pPr>
            <a:endParaRPr lang="en-US" sz="1400">
              <a:solidFill>
                <a:schemeClr val="tx1"/>
              </a:solidFill>
            </a:endParaRPr>
          </a:p>
        </p:txBody>
      </p:sp>
      <p:sp>
        <p:nvSpPr>
          <p:cNvPr id="1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250355700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AFF538E-18B4-42EC-ADDC-EB68AABA4BD1}"/>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600" b="0" i="0" kern="1200" dirty="0">
                <a:solidFill>
                  <a:schemeClr val="bg2"/>
                </a:solidFill>
                <a:latin typeface="+mj-lt"/>
                <a:ea typeface="+mj-ea"/>
                <a:cs typeface="+mj-cs"/>
              </a:rPr>
              <a:t>Family Scavenger Hunt BINGO Board </a:t>
            </a:r>
          </a:p>
        </p:txBody>
      </p:sp>
      <p:pic>
        <p:nvPicPr>
          <p:cNvPr id="4" name="Content Placeholder 3">
            <a:extLst>
              <a:ext uri="{FF2B5EF4-FFF2-40B4-BE49-F238E27FC236}">
                <a16:creationId xmlns:a16="http://schemas.microsoft.com/office/drawing/2014/main" id="{0947F37F-DB01-4A15-BAD2-DB7836047A1D}"/>
              </a:ext>
            </a:extLst>
          </p:cNvPr>
          <p:cNvPicPr>
            <a:picLocks noGrp="1" noChangeAspect="1"/>
          </p:cNvPicPr>
          <p:nvPr>
            <p:ph idx="1"/>
          </p:nvPr>
        </p:nvPicPr>
        <p:blipFill rotWithShape="1">
          <a:blip r:embed="rId3"/>
          <a:srcRect t="290" r="-2" b="8999"/>
          <a:stretch/>
        </p:blipFill>
        <p:spPr>
          <a:xfrm>
            <a:off x="1109763" y="1255651"/>
            <a:ext cx="6470907" cy="434358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37733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5E971F5F-74D8-4094-870F-2EC9AF1E21F0}"/>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Parent Play (Homework Activities)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6C2815-EE51-42B1-A14A-E96D15B05277}"/>
              </a:ext>
            </a:extLst>
          </p:cNvPr>
          <p:cNvSpPr>
            <a:spLocks noGrp="1"/>
          </p:cNvSpPr>
          <p:nvPr>
            <p:ph idx="1"/>
          </p:nvPr>
        </p:nvSpPr>
        <p:spPr>
          <a:xfrm>
            <a:off x="5041399" y="1085549"/>
            <a:ext cx="5579707" cy="4686903"/>
          </a:xfrm>
        </p:spPr>
        <p:txBody>
          <a:bodyPr anchor="ctr">
            <a:normAutofit/>
          </a:bodyPr>
          <a:lstStyle/>
          <a:p>
            <a:r>
              <a:rPr lang="en-US">
                <a:solidFill>
                  <a:schemeClr val="tx1"/>
                </a:solidFill>
              </a:rPr>
              <a:t>Encourage 5 Minutes of </a:t>
            </a:r>
            <a:r>
              <a:rPr lang="en-US" b="1">
                <a:solidFill>
                  <a:schemeClr val="tx1"/>
                </a:solidFill>
              </a:rPr>
              <a:t>“Special Play” </a:t>
            </a:r>
            <a:r>
              <a:rPr lang="en-US">
                <a:solidFill>
                  <a:schemeClr val="tx1"/>
                </a:solidFill>
              </a:rPr>
              <a:t>time between caregiver and child a day (Child Parent Relational Therapy (CPRT) and Parent Child Interaction Therapy (PCIT)- See sample handout</a:t>
            </a:r>
          </a:p>
          <a:p>
            <a:r>
              <a:rPr lang="en-US" b="1">
                <a:solidFill>
                  <a:schemeClr val="tx1"/>
                </a:solidFill>
              </a:rPr>
              <a:t>Filial Play Therapy Techniques</a:t>
            </a:r>
            <a:r>
              <a:rPr lang="en-US">
                <a:solidFill>
                  <a:schemeClr val="tx1"/>
                </a:solidFill>
              </a:rPr>
              <a:t>-training the parent to be the play therapist and use aspects of play with the child</a:t>
            </a:r>
          </a:p>
          <a:p>
            <a:r>
              <a:rPr lang="en-US" b="1">
                <a:solidFill>
                  <a:schemeClr val="tx1"/>
                </a:solidFill>
              </a:rPr>
              <a:t>Prescriptive Parent Play- </a:t>
            </a:r>
            <a:r>
              <a:rPr lang="en-US">
                <a:solidFill>
                  <a:schemeClr val="tx1"/>
                </a:solidFill>
              </a:rPr>
              <a:t>This is similar to CPRT and Filial in that the caregiver is participating and trained to conduct components of play therapy- BUT this is a little more directive in nature and leads parents with prompts.</a:t>
            </a:r>
          </a:p>
          <a:p>
            <a:endParaRPr lang="en-US">
              <a:solidFill>
                <a:schemeClr val="tx1"/>
              </a:solidFill>
            </a:endParaRPr>
          </a:p>
          <a:p>
            <a:endParaRPr lang="en-US">
              <a:solidFill>
                <a:schemeClr val="tx1"/>
              </a:solidFill>
            </a:endParaRPr>
          </a:p>
        </p:txBody>
      </p:sp>
      <p:sp>
        <p:nvSpPr>
          <p:cNvPr id="1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9213475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302B-3E7D-4FD3-BD24-61B9795D1264}"/>
              </a:ext>
            </a:extLst>
          </p:cNvPr>
          <p:cNvSpPr>
            <a:spLocks noGrp="1"/>
          </p:cNvSpPr>
          <p:nvPr>
            <p:ph type="title"/>
          </p:nvPr>
        </p:nvSpPr>
        <p:spPr/>
        <p:txBody>
          <a:bodyPr/>
          <a:lstStyle/>
          <a:p>
            <a:r>
              <a:rPr lang="en-US" dirty="0"/>
              <a:t>How to Connect with SMART Center</a:t>
            </a:r>
          </a:p>
        </p:txBody>
      </p:sp>
      <p:sp>
        <p:nvSpPr>
          <p:cNvPr id="3" name="Content Placeholder 2">
            <a:extLst>
              <a:ext uri="{FF2B5EF4-FFF2-40B4-BE49-F238E27FC236}">
                <a16:creationId xmlns:a16="http://schemas.microsoft.com/office/drawing/2014/main" id="{8A7C3C3F-A1CF-4EB5-B555-BC3654C580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9257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4BDF-9DEE-4336-9B65-82E6325B384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8DE49EA-6401-4C32-B10C-1868371A3427}"/>
              </a:ext>
            </a:extLst>
          </p:cNvPr>
          <p:cNvSpPr>
            <a:spLocks noGrp="1"/>
          </p:cNvSpPr>
          <p:nvPr>
            <p:ph idx="1"/>
          </p:nvPr>
        </p:nvSpPr>
        <p:spPr/>
        <p:txBody>
          <a:bodyPr>
            <a:normAutofit fontScale="70000" lnSpcReduction="20000"/>
          </a:bodyPr>
          <a:lstStyle/>
          <a:p>
            <a:r>
              <a:rPr lang="en-US" dirty="0"/>
              <a:t>More Filial Play Therapy Techniques: </a:t>
            </a:r>
            <a:r>
              <a:rPr lang="en-US" dirty="0">
                <a:hlinkClick r:id="rId2"/>
              </a:rPr>
              <a:t>https://myplaytherapypage.com/category/filial-therapy/#sthash.BBrfMMwz.dpbs</a:t>
            </a:r>
            <a:endParaRPr lang="en-US" dirty="0"/>
          </a:p>
          <a:p>
            <a:r>
              <a:rPr lang="en-US" dirty="0"/>
              <a:t>More Information on Building a Virtual Playroom:</a:t>
            </a:r>
          </a:p>
          <a:p>
            <a:r>
              <a:rPr lang="en-US" dirty="0"/>
              <a:t>More Information about Online Games:</a:t>
            </a:r>
          </a:p>
          <a:p>
            <a:r>
              <a:rPr lang="en-US" dirty="0"/>
              <a:t>More information and activities for Attunement: </a:t>
            </a:r>
            <a:r>
              <a:rPr lang="en-US" dirty="0">
                <a:hlinkClick r:id="rId3"/>
              </a:rPr>
              <a:t>https://www.threebirdscounseling.com/post/2020/03/23/tips-for-helping-clients-ground-during-telehealth</a:t>
            </a:r>
            <a:r>
              <a:rPr lang="en-US" dirty="0"/>
              <a:t> </a:t>
            </a:r>
          </a:p>
          <a:p>
            <a:r>
              <a:rPr lang="en-US" dirty="0"/>
              <a:t>More interactive activities for telehealth:  </a:t>
            </a:r>
            <a:r>
              <a:rPr lang="en-US" dirty="0">
                <a:hlinkClick r:id="rId4"/>
              </a:rPr>
              <a:t>https://www.guidancett.com/blog/interventions-for-online-therapy-with-children-and-youth-2020?fbclid=IwAR3cU5tylcpNHBK8JzAo4Q8rYNIcCcpCWXQo5jrNgPHoZ-IE1gJynWBj1cw</a:t>
            </a:r>
            <a:r>
              <a:rPr lang="en-US" dirty="0"/>
              <a:t> </a:t>
            </a:r>
          </a:p>
          <a:p>
            <a:r>
              <a:rPr lang="en-US" dirty="0"/>
              <a:t>More training and webinars of use of Digital Play Therapy-</a:t>
            </a:r>
            <a:r>
              <a:rPr lang="en-US" dirty="0">
                <a:hlinkClick r:id="rId5"/>
              </a:rPr>
              <a:t>https://www.youtube.com/watch?v=L_B2oUk9Jok</a:t>
            </a:r>
            <a:endParaRPr lang="en-US" dirty="0"/>
          </a:p>
          <a:p>
            <a:r>
              <a:rPr lang="en-US" dirty="0"/>
              <a:t> Virtual </a:t>
            </a:r>
            <a:r>
              <a:rPr lang="en-US" dirty="0" err="1"/>
              <a:t>Sandtray</a:t>
            </a:r>
            <a:r>
              <a:rPr lang="en-US" dirty="0"/>
              <a:t>: </a:t>
            </a:r>
            <a:r>
              <a:rPr lang="en-US" dirty="0">
                <a:hlinkClick r:id="rId6"/>
              </a:rPr>
              <a:t>https://www.sandtrayplay.com/</a:t>
            </a:r>
            <a:r>
              <a:rPr lang="en-US" dirty="0"/>
              <a:t> </a:t>
            </a:r>
          </a:p>
          <a:p>
            <a:r>
              <a:rPr lang="en-US" dirty="0"/>
              <a:t>For More information and Curriculum on MineCraft Packs/ Escape Room Activities for Clinicians: </a:t>
            </a:r>
            <a:r>
              <a:rPr lang="en-US" dirty="0">
                <a:hlinkClick r:id="rId7"/>
              </a:rPr>
              <a:t>https://www.engagedatasystems.com/</a:t>
            </a:r>
            <a:r>
              <a:rPr lang="en-US" dirty="0"/>
              <a:t> </a:t>
            </a:r>
          </a:p>
          <a:p>
            <a:endParaRPr lang="en-US" dirty="0"/>
          </a:p>
          <a:p>
            <a:endParaRPr lang="en-US" dirty="0"/>
          </a:p>
        </p:txBody>
      </p:sp>
    </p:spTree>
    <p:extLst>
      <p:ext uri="{BB962C8B-B14F-4D97-AF65-F5344CB8AC3E}">
        <p14:creationId xmlns:p14="http://schemas.microsoft.com/office/powerpoint/2010/main" val="170973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ED5C399E-CA9F-4036-860F-71114D052B58}"/>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Statistics- Pre-COVID</a:t>
            </a:r>
          </a:p>
        </p:txBody>
      </p:sp>
      <p:sp>
        <p:nvSpPr>
          <p:cNvPr id="3" name="Content Placeholder 2">
            <a:extLst>
              <a:ext uri="{FF2B5EF4-FFF2-40B4-BE49-F238E27FC236}">
                <a16:creationId xmlns:a16="http://schemas.microsoft.com/office/drawing/2014/main" id="{450FB554-6189-4CB0-A041-8CA784FEAFB5}"/>
              </a:ext>
            </a:extLst>
          </p:cNvPr>
          <p:cNvSpPr>
            <a:spLocks noGrp="1"/>
          </p:cNvSpPr>
          <p:nvPr>
            <p:ph idx="1"/>
          </p:nvPr>
        </p:nvSpPr>
        <p:spPr>
          <a:xfrm>
            <a:off x="5290077" y="437513"/>
            <a:ext cx="5502614" cy="5954325"/>
          </a:xfrm>
        </p:spPr>
        <p:txBody>
          <a:bodyPr anchor="ctr">
            <a:normAutofit/>
          </a:bodyPr>
          <a:lstStyle/>
          <a:p>
            <a:r>
              <a:rPr lang="en-US" sz="2000" b="1" dirty="0"/>
              <a:t>ADHD, behavior problems, anxiety, and depression are the most commonly diagnosed mental disorders in children</a:t>
            </a:r>
            <a:endParaRPr lang="en-US" sz="2000" dirty="0"/>
          </a:p>
          <a:p>
            <a:pPr lvl="1"/>
            <a:r>
              <a:rPr lang="en-US" sz="2000" dirty="0"/>
              <a:t>9.4% of children aged 2-17 years (approximately </a:t>
            </a:r>
            <a:r>
              <a:rPr lang="en-US" sz="2000" b="1" dirty="0"/>
              <a:t>6.1 million</a:t>
            </a:r>
            <a:r>
              <a:rPr lang="en-US" sz="2000" dirty="0"/>
              <a:t>) have received an </a:t>
            </a:r>
            <a:r>
              <a:rPr lang="en-US" sz="2000" b="1" dirty="0"/>
              <a:t>ADHD</a:t>
            </a:r>
            <a:r>
              <a:rPr lang="en-US" sz="2000" dirty="0"/>
              <a:t> diagnosis.</a:t>
            </a:r>
            <a:r>
              <a:rPr lang="en-US" sz="2000" baseline="30000" dirty="0">
                <a:hlinkClick r:id="rId3"/>
              </a:rPr>
              <a:t>2</a:t>
            </a:r>
            <a:r>
              <a:rPr lang="en-US" sz="2000" dirty="0"/>
              <a:t> </a:t>
            </a:r>
          </a:p>
          <a:p>
            <a:pPr lvl="1"/>
            <a:r>
              <a:rPr lang="en-US" sz="2000" dirty="0"/>
              <a:t>7.4% of children aged 3-17 years (approximately </a:t>
            </a:r>
            <a:r>
              <a:rPr lang="en-US" sz="2000" b="1" dirty="0"/>
              <a:t>4.5 million</a:t>
            </a:r>
            <a:r>
              <a:rPr lang="en-US" sz="2000" dirty="0"/>
              <a:t>) have a diagnosed </a:t>
            </a:r>
            <a:r>
              <a:rPr lang="en-US" sz="2000" b="1" dirty="0"/>
              <a:t>behavior problem</a:t>
            </a:r>
            <a:r>
              <a:rPr lang="en-US" sz="2000" dirty="0"/>
              <a:t>.</a:t>
            </a:r>
            <a:r>
              <a:rPr lang="en-US" sz="2000" baseline="30000" dirty="0">
                <a:hlinkClick r:id="rId3"/>
              </a:rPr>
              <a:t>3</a:t>
            </a:r>
            <a:endParaRPr lang="en-US" sz="2000" dirty="0"/>
          </a:p>
          <a:p>
            <a:pPr lvl="1"/>
            <a:r>
              <a:rPr lang="en-US" sz="2000" dirty="0"/>
              <a:t>7.1% of children aged 3-17 years (approximately </a:t>
            </a:r>
            <a:r>
              <a:rPr lang="en-US" sz="2000" b="1" dirty="0"/>
              <a:t>4.4 million</a:t>
            </a:r>
            <a:r>
              <a:rPr lang="en-US" sz="2000" dirty="0"/>
              <a:t>) have diagnosed </a:t>
            </a:r>
            <a:r>
              <a:rPr lang="en-US" sz="2000" b="1" dirty="0"/>
              <a:t>anxiety</a:t>
            </a:r>
            <a:r>
              <a:rPr lang="en-US" sz="2000" dirty="0"/>
              <a:t>.</a:t>
            </a:r>
            <a:r>
              <a:rPr lang="en-US" sz="2000" baseline="30000" dirty="0">
                <a:hlinkClick r:id="rId3"/>
              </a:rPr>
              <a:t>3</a:t>
            </a:r>
            <a:endParaRPr lang="en-US" sz="2000" dirty="0"/>
          </a:p>
          <a:p>
            <a:pPr lvl="1"/>
            <a:r>
              <a:rPr lang="en-US" sz="2000" dirty="0"/>
              <a:t>3.2% of children aged 3-17 years (approximately </a:t>
            </a:r>
            <a:r>
              <a:rPr lang="en-US" sz="2000" b="1" dirty="0"/>
              <a:t>1.9 million</a:t>
            </a:r>
            <a:r>
              <a:rPr lang="en-US" sz="2000" dirty="0"/>
              <a:t>) have diagnosed </a:t>
            </a:r>
            <a:r>
              <a:rPr lang="en-US" sz="2000" b="1" dirty="0"/>
              <a:t>depression.</a:t>
            </a:r>
            <a:r>
              <a:rPr lang="en-US" sz="2000" baseline="30000" dirty="0">
                <a:hlinkClick r:id="rId3"/>
              </a:rPr>
              <a:t> 3</a:t>
            </a:r>
            <a:endParaRPr lang="en-US" sz="2000" dirty="0"/>
          </a:p>
          <a:p>
            <a:pPr lvl="2"/>
            <a:r>
              <a:rPr lang="en-US" sz="2000">
                <a:hlinkClick r:id="rId4"/>
              </a:rPr>
              <a:t>https://www.cdc.gov/childrensmentalhealth/data.html</a:t>
            </a:r>
            <a:endParaRPr lang="en-US" sz="2000"/>
          </a:p>
        </p:txBody>
      </p:sp>
    </p:spTree>
    <p:extLst>
      <p:ext uri="{BB962C8B-B14F-4D97-AF65-F5344CB8AC3E}">
        <p14:creationId xmlns:p14="http://schemas.microsoft.com/office/powerpoint/2010/main" val="4037544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B89A-7207-4882-8D8C-FCD30865DC7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4226CC7-A6C1-4651-AE78-63167260D80E}"/>
              </a:ext>
            </a:extLst>
          </p:cNvPr>
          <p:cNvSpPr>
            <a:spLocks noGrp="1"/>
          </p:cNvSpPr>
          <p:nvPr>
            <p:ph idx="1"/>
          </p:nvPr>
        </p:nvSpPr>
        <p:spPr/>
        <p:txBody>
          <a:bodyPr>
            <a:normAutofit fontScale="85000" lnSpcReduction="20000"/>
          </a:bodyPr>
          <a:lstStyle/>
          <a:p>
            <a:r>
              <a:rPr lang="en-US" dirty="0">
                <a:latin typeface="+mj-lt"/>
              </a:rPr>
              <a:t>LeBlanc, M., &amp; Ritchie, M. (1999). Predictors of play therapy outcomes. International Journal of Play Therapy, 8, 19-34.</a:t>
            </a:r>
          </a:p>
          <a:p>
            <a:r>
              <a:rPr lang="en-US" dirty="0">
                <a:latin typeface="+mj-lt"/>
              </a:rPr>
              <a:t>Winek, J., Lambert-Shute, J., Johnson, L., Shaw, L., Krepps, J., &amp; Wiley, K. (2003). Discovering the moments on movement in filial therapy: A single case qualitative study. International Journal of Play Therapy, 12, 89-104.</a:t>
            </a:r>
          </a:p>
          <a:p>
            <a:r>
              <a:rPr lang="en-US" dirty="0">
                <a:latin typeface="+mj-lt"/>
              </a:rPr>
              <a:t>From Child Parent Relationship Therapy (CPRT) Treatment Manual: A 10-Session Filial Therapy Model for Training Parents, by Bratton, S., Landreth, G., Kellam, T., &amp; </a:t>
            </a:r>
            <a:r>
              <a:rPr lang="en-US" dirty="0" err="1">
                <a:latin typeface="+mj-lt"/>
              </a:rPr>
              <a:t>Blackard</a:t>
            </a:r>
            <a:r>
              <a:rPr lang="en-US" dirty="0">
                <a:latin typeface="+mj-lt"/>
              </a:rPr>
              <a:t>, S.R. (2006). New York: Routledge. Permission to reproduce is granted purchaser only.</a:t>
            </a:r>
          </a:p>
          <a:p>
            <a:r>
              <a:rPr lang="en-US" b="0" i="0" dirty="0">
                <a:effectLst/>
                <a:latin typeface="+mj-lt"/>
              </a:rPr>
              <a:t>R. G. </a:t>
            </a:r>
            <a:r>
              <a:rPr lang="en-US" b="0" i="0" dirty="0" err="1">
                <a:effectLst/>
                <a:latin typeface="+mj-lt"/>
              </a:rPr>
              <a:t>Erksine</a:t>
            </a:r>
            <a:r>
              <a:rPr lang="en-US" b="0" i="0" dirty="0">
                <a:effectLst/>
                <a:latin typeface="+mj-lt"/>
              </a:rPr>
              <a:t>, (1998) Attunement and involvement: therapeutic responses to relational needs. International Journal of Psychotherapy, Vol. 3 No. 3</a:t>
            </a:r>
          </a:p>
          <a:p>
            <a:r>
              <a:rPr lang="en-US" b="0" i="0" dirty="0">
                <a:solidFill>
                  <a:srgbClr val="000000"/>
                </a:solidFill>
                <a:effectLst/>
                <a:latin typeface="+mj-lt"/>
              </a:rPr>
              <a:t>Elswick, Susan E.; Hirschi, Melissa; Delavega, Maria Elena; and Casey, Laura B. (2020) "The Therapy Box in the Classroom: A Function-based Multi-Component Directive Play Therapy Treatment Package Intervention," </a:t>
            </a:r>
            <a:r>
              <a:rPr lang="en-US" b="0" i="1" dirty="0">
                <a:solidFill>
                  <a:srgbClr val="000000"/>
                </a:solidFill>
                <a:effectLst/>
                <a:latin typeface="+mj-lt"/>
              </a:rPr>
              <a:t>International Journal of School Social Work</a:t>
            </a:r>
            <a:r>
              <a:rPr lang="en-US" b="0" i="0" dirty="0">
                <a:solidFill>
                  <a:srgbClr val="000000"/>
                </a:solidFill>
                <a:effectLst/>
                <a:latin typeface="+mj-lt"/>
              </a:rPr>
              <a:t>: Vol. 5: </a:t>
            </a:r>
            <a:r>
              <a:rPr lang="en-US" b="0" i="0" dirty="0" err="1">
                <a:solidFill>
                  <a:srgbClr val="000000"/>
                </a:solidFill>
                <a:effectLst/>
                <a:latin typeface="+mj-lt"/>
              </a:rPr>
              <a:t>Iss</a:t>
            </a:r>
            <a:r>
              <a:rPr lang="en-US" b="0" i="0" dirty="0">
                <a:solidFill>
                  <a:srgbClr val="000000"/>
                </a:solidFill>
                <a:effectLst/>
                <a:latin typeface="+mj-lt"/>
              </a:rPr>
              <a:t>. 2. </a:t>
            </a:r>
            <a:r>
              <a:rPr lang="en-US" b="0" i="0" u="sng" dirty="0">
                <a:solidFill>
                  <a:srgbClr val="8A4520"/>
                </a:solidFill>
                <a:effectLst/>
                <a:latin typeface="+mj-lt"/>
                <a:hlinkClick r:id="rId2"/>
              </a:rPr>
              <a:t>https://doi.org/10.4148/2161-4148.1063</a:t>
            </a:r>
            <a:endParaRPr lang="en-US" dirty="0">
              <a:latin typeface="+mj-lt"/>
            </a:endParaRPr>
          </a:p>
        </p:txBody>
      </p:sp>
    </p:spTree>
    <p:extLst>
      <p:ext uri="{BB962C8B-B14F-4D97-AF65-F5344CB8AC3E}">
        <p14:creationId xmlns:p14="http://schemas.microsoft.com/office/powerpoint/2010/main" val="4276170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E1CD-64F2-4491-A590-4F1B11E2117A}"/>
              </a:ext>
            </a:extLst>
          </p:cNvPr>
          <p:cNvSpPr>
            <a:spLocks noGrp="1"/>
          </p:cNvSpPr>
          <p:nvPr>
            <p:ph type="ctrTitle"/>
          </p:nvPr>
        </p:nvSpPr>
        <p:spPr>
          <a:xfrm>
            <a:off x="5274825" y="1143000"/>
            <a:ext cx="6268246" cy="3134032"/>
          </a:xfrm>
        </p:spPr>
        <p:txBody>
          <a:bodyPr>
            <a:normAutofit/>
          </a:bodyPr>
          <a:lstStyle/>
          <a:p>
            <a:r>
              <a:rPr lang="en-US" sz="6600"/>
              <a:t>Questions and Answers</a:t>
            </a:r>
          </a:p>
        </p:txBody>
      </p:sp>
      <p:pic>
        <p:nvPicPr>
          <p:cNvPr id="4" name="Picture 3">
            <a:extLst>
              <a:ext uri="{FF2B5EF4-FFF2-40B4-BE49-F238E27FC236}">
                <a16:creationId xmlns:a16="http://schemas.microsoft.com/office/drawing/2014/main" id="{9784D22F-F420-497E-B0FF-B7FD3CA0F743}"/>
              </a:ext>
            </a:extLst>
          </p:cNvPr>
          <p:cNvPicPr>
            <a:picLocks noChangeAspect="1"/>
          </p:cNvPicPr>
          <p:nvPr/>
        </p:nvPicPr>
        <p:blipFill rotWithShape="1">
          <a:blip r:embed="rId2"/>
          <a:srcRect l="4287" r="19427" b="-1"/>
          <a:stretch/>
        </p:blipFill>
        <p:spPr>
          <a:xfrm>
            <a:off x="1109764" y="1113063"/>
            <a:ext cx="3531062"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8302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descr="Two telephones communicating">
            <a:extLst>
              <a:ext uri="{FF2B5EF4-FFF2-40B4-BE49-F238E27FC236}">
                <a16:creationId xmlns:a16="http://schemas.microsoft.com/office/drawing/2014/main" id="{F3EFC63E-8167-7B4D-2059-29B0559A733F}"/>
              </a:ext>
            </a:extLst>
          </p:cNvPr>
          <p:cNvPicPr>
            <a:picLocks noChangeAspect="1"/>
          </p:cNvPicPr>
          <p:nvPr/>
        </p:nvPicPr>
        <p:blipFill rotWithShape="1">
          <a:blip r:embed="rId2">
            <a:alphaModFix amt="35000"/>
          </a:blip>
          <a:srcRect r="-1" b="29919"/>
          <a:stretch/>
        </p:blipFill>
        <p:spPr>
          <a:xfrm>
            <a:off x="474133" y="474133"/>
            <a:ext cx="11243734" cy="5909733"/>
          </a:xfrm>
          <a:prstGeom prst="rect">
            <a:avLst/>
          </a:prstGeom>
        </p:spPr>
      </p:pic>
      <p:sp>
        <p:nvSpPr>
          <p:cNvPr id="2" name="Title 1">
            <a:extLst>
              <a:ext uri="{FF2B5EF4-FFF2-40B4-BE49-F238E27FC236}">
                <a16:creationId xmlns:a16="http://schemas.microsoft.com/office/drawing/2014/main" id="{E0DDBF67-E6AD-400D-A847-2D07A6335CFC}"/>
              </a:ext>
            </a:extLst>
          </p:cNvPr>
          <p:cNvSpPr>
            <a:spLocks noGrp="1"/>
          </p:cNvSpPr>
          <p:nvPr>
            <p:ph type="ctrTitle"/>
          </p:nvPr>
        </p:nvSpPr>
        <p:spPr>
          <a:xfrm>
            <a:off x="1154954" y="2099733"/>
            <a:ext cx="8827245" cy="2677648"/>
          </a:xfrm>
        </p:spPr>
        <p:txBody>
          <a:bodyPr>
            <a:normAutofit/>
          </a:bodyPr>
          <a:lstStyle/>
          <a:p>
            <a:r>
              <a:rPr lang="en-US">
                <a:solidFill>
                  <a:srgbClr val="FFFFFF"/>
                </a:solidFill>
              </a:rPr>
              <a:t>Contact Information</a:t>
            </a:r>
          </a:p>
        </p:txBody>
      </p:sp>
      <p:sp>
        <p:nvSpPr>
          <p:cNvPr id="3" name="Subtitle 2">
            <a:extLst>
              <a:ext uri="{FF2B5EF4-FFF2-40B4-BE49-F238E27FC236}">
                <a16:creationId xmlns:a16="http://schemas.microsoft.com/office/drawing/2014/main" id="{74C504B6-D656-4027-BF9A-FA8C9D14C88E}"/>
              </a:ext>
            </a:extLst>
          </p:cNvPr>
          <p:cNvSpPr>
            <a:spLocks noGrp="1"/>
          </p:cNvSpPr>
          <p:nvPr>
            <p:ph type="subTitle" idx="1"/>
          </p:nvPr>
        </p:nvSpPr>
        <p:spPr>
          <a:xfrm>
            <a:off x="1154954" y="4777380"/>
            <a:ext cx="8827245" cy="861420"/>
          </a:xfrm>
        </p:spPr>
        <p:txBody>
          <a:bodyPr>
            <a:normAutofit/>
          </a:bodyPr>
          <a:lstStyle/>
          <a:p>
            <a:r>
              <a:rPr lang="en-US">
                <a:solidFill>
                  <a:srgbClr val="FFFFFF"/>
                </a:solidFill>
              </a:rPr>
              <a:t>Dr. Susan Elswick – (901)484-3546, </a:t>
            </a:r>
            <a:r>
              <a:rPr lang="en-US">
                <a:solidFill>
                  <a:srgbClr val="FFFFFF"/>
                </a:solidFill>
                <a:hlinkClick r:id="rId3"/>
              </a:rPr>
              <a:t>selswick@memphis.edu</a:t>
            </a:r>
            <a:endParaRPr lang="en-US">
              <a:solidFill>
                <a:srgbClr val="FFFFFF"/>
              </a:solidFill>
            </a:endParaRPr>
          </a:p>
          <a:p>
            <a:endParaRPr lang="en-US">
              <a:solidFill>
                <a:srgbClr val="FFFFFF"/>
              </a:solidFill>
            </a:endParaRPr>
          </a:p>
        </p:txBody>
      </p:sp>
      <p:sp>
        <p:nvSpPr>
          <p:cNvPr id="14" name="Rectangle 13">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172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A9E0F14C-81F2-4939-927F-C2F9F2AFA2B7}"/>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Statistics- Pre-COVID </a:t>
            </a:r>
          </a:p>
        </p:txBody>
      </p:sp>
      <p:sp>
        <p:nvSpPr>
          <p:cNvPr id="3" name="Content Placeholder 2">
            <a:extLst>
              <a:ext uri="{FF2B5EF4-FFF2-40B4-BE49-F238E27FC236}">
                <a16:creationId xmlns:a16="http://schemas.microsoft.com/office/drawing/2014/main" id="{9E8BA1CA-DF42-43DA-9864-0E52CB8E611C}"/>
              </a:ext>
            </a:extLst>
          </p:cNvPr>
          <p:cNvSpPr>
            <a:spLocks noGrp="1"/>
          </p:cNvSpPr>
          <p:nvPr>
            <p:ph idx="1"/>
          </p:nvPr>
        </p:nvSpPr>
        <p:spPr>
          <a:xfrm>
            <a:off x="5290077" y="437513"/>
            <a:ext cx="5502614" cy="5954325"/>
          </a:xfrm>
        </p:spPr>
        <p:txBody>
          <a:bodyPr anchor="ctr">
            <a:normAutofit/>
          </a:bodyPr>
          <a:lstStyle/>
          <a:p>
            <a:pPr>
              <a:lnSpc>
                <a:spcPct val="90000"/>
              </a:lnSpc>
            </a:pPr>
            <a:r>
              <a:rPr lang="en-US" sz="1700" b="1"/>
              <a:t>Treatment rates vary among different mental disorders</a:t>
            </a:r>
            <a:endParaRPr lang="en-US" sz="1700"/>
          </a:p>
          <a:p>
            <a:pPr lvl="1">
              <a:lnSpc>
                <a:spcPct val="90000"/>
              </a:lnSpc>
            </a:pPr>
            <a:r>
              <a:rPr lang="en-US" sz="1700"/>
              <a:t>Nearly 8 in 10 children (</a:t>
            </a:r>
            <a:r>
              <a:rPr lang="en-US" sz="1700" b="1"/>
              <a:t>78.1%</a:t>
            </a:r>
            <a:r>
              <a:rPr lang="en-US" sz="1700"/>
              <a:t>) aged 3-17 years with </a:t>
            </a:r>
            <a:r>
              <a:rPr lang="en-US" sz="1700" b="1"/>
              <a:t>depression </a:t>
            </a:r>
            <a:r>
              <a:rPr lang="en-US" sz="1700"/>
              <a:t>received treatment.</a:t>
            </a:r>
            <a:r>
              <a:rPr lang="en-US" sz="1700" baseline="30000">
                <a:hlinkClick r:id="rId3"/>
              </a:rPr>
              <a:t>3</a:t>
            </a:r>
            <a:endParaRPr lang="en-US" sz="1700"/>
          </a:p>
          <a:p>
            <a:pPr lvl="1">
              <a:lnSpc>
                <a:spcPct val="90000"/>
              </a:lnSpc>
            </a:pPr>
            <a:r>
              <a:rPr lang="en-US" sz="1700"/>
              <a:t>6 in 10 children (</a:t>
            </a:r>
            <a:r>
              <a:rPr lang="en-US" sz="1700" b="1"/>
              <a:t>59.3%</a:t>
            </a:r>
            <a:r>
              <a:rPr lang="en-US" sz="1700"/>
              <a:t>) aged 3-17 years with </a:t>
            </a:r>
            <a:r>
              <a:rPr lang="en-US" sz="1700" b="1"/>
              <a:t>anxiety </a:t>
            </a:r>
            <a:r>
              <a:rPr lang="en-US" sz="1700"/>
              <a:t>received treatment.</a:t>
            </a:r>
            <a:r>
              <a:rPr lang="en-US" sz="1700" baseline="30000">
                <a:hlinkClick r:id="rId3"/>
              </a:rPr>
              <a:t>3</a:t>
            </a:r>
            <a:endParaRPr lang="en-US" sz="1700"/>
          </a:p>
          <a:p>
            <a:pPr lvl="1">
              <a:lnSpc>
                <a:spcPct val="90000"/>
              </a:lnSpc>
            </a:pPr>
            <a:r>
              <a:rPr lang="en-US" sz="1700"/>
              <a:t>More than 5 in 10 children (</a:t>
            </a:r>
            <a:r>
              <a:rPr lang="en-US" sz="1700" b="1"/>
              <a:t>53.5%</a:t>
            </a:r>
            <a:r>
              <a:rPr lang="en-US" sz="1700"/>
              <a:t>) aged 3-17 years with </a:t>
            </a:r>
            <a:r>
              <a:rPr lang="en-US" sz="1700" b="1"/>
              <a:t>behavior disorders </a:t>
            </a:r>
            <a:r>
              <a:rPr lang="en-US" sz="1700"/>
              <a:t>received treatment.</a:t>
            </a:r>
            <a:r>
              <a:rPr lang="en-US" sz="1700" baseline="30000">
                <a:hlinkClick r:id="rId3"/>
              </a:rPr>
              <a:t>3</a:t>
            </a:r>
            <a:endParaRPr lang="en-US" sz="1700"/>
          </a:p>
          <a:p>
            <a:pPr>
              <a:lnSpc>
                <a:spcPct val="90000"/>
              </a:lnSpc>
            </a:pPr>
            <a:r>
              <a:rPr lang="en-US" sz="1700" b="1"/>
              <a:t>One in five teens (13-18 years) and more than one in 10 children (8-15 years) experience severe mental illness, but almost half of those aged 8-15 years with a mental illness receive no treatment. </a:t>
            </a:r>
          </a:p>
          <a:p>
            <a:pPr>
              <a:lnSpc>
                <a:spcPct val="90000"/>
              </a:lnSpc>
            </a:pPr>
            <a:r>
              <a:rPr lang="en-US" sz="1700" b="1"/>
              <a:t>Mental, behavioral, and developmental disorders begin in early childhood</a:t>
            </a:r>
            <a:endParaRPr lang="en-US" sz="1700"/>
          </a:p>
          <a:p>
            <a:pPr lvl="1">
              <a:lnSpc>
                <a:spcPct val="90000"/>
              </a:lnSpc>
            </a:pPr>
            <a:r>
              <a:rPr lang="en-US" sz="1700" b="1"/>
              <a:t>1 in 6 </a:t>
            </a:r>
            <a:r>
              <a:rPr lang="en-US" sz="1700"/>
              <a:t>U.S. children aged </a:t>
            </a:r>
            <a:r>
              <a:rPr lang="en-US" sz="1700" b="1"/>
              <a:t>2–8 years </a:t>
            </a:r>
            <a:r>
              <a:rPr lang="en-US" sz="1700"/>
              <a:t>(17.4%) had a diagnosed mental, behavioral, or developmental disorder.</a:t>
            </a:r>
            <a:r>
              <a:rPr lang="en-US" sz="1700" baseline="30000">
                <a:hlinkClick r:id="rId3"/>
              </a:rPr>
              <a:t>5</a:t>
            </a:r>
            <a:endParaRPr lang="en-US" sz="1700"/>
          </a:p>
          <a:p>
            <a:pPr lvl="2">
              <a:lnSpc>
                <a:spcPct val="90000"/>
              </a:lnSpc>
            </a:pPr>
            <a:r>
              <a:rPr lang="en-US" sz="1700">
                <a:hlinkClick r:id="rId4"/>
              </a:rPr>
              <a:t>https://www.cdc.gov/childrensmentalhealth/data.html</a:t>
            </a:r>
            <a:endParaRPr lang="en-US" sz="1700"/>
          </a:p>
        </p:txBody>
      </p:sp>
    </p:spTree>
    <p:extLst>
      <p:ext uri="{BB962C8B-B14F-4D97-AF65-F5344CB8AC3E}">
        <p14:creationId xmlns:p14="http://schemas.microsoft.com/office/powerpoint/2010/main" val="335226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9A6CE0C-F7CB-417E-8F1B-BEB74DAE5446}"/>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Statistics and Need</a:t>
            </a:r>
          </a:p>
        </p:txBody>
      </p:sp>
      <p:sp>
        <p:nvSpPr>
          <p:cNvPr id="3" name="Content Placeholder 2">
            <a:extLst>
              <a:ext uri="{FF2B5EF4-FFF2-40B4-BE49-F238E27FC236}">
                <a16:creationId xmlns:a16="http://schemas.microsoft.com/office/drawing/2014/main" id="{38ED3694-B12F-486C-837B-B31B58639792}"/>
              </a:ext>
            </a:extLst>
          </p:cNvPr>
          <p:cNvSpPr>
            <a:spLocks noGrp="1"/>
          </p:cNvSpPr>
          <p:nvPr>
            <p:ph idx="1"/>
          </p:nvPr>
        </p:nvSpPr>
        <p:spPr>
          <a:xfrm>
            <a:off x="5290077" y="437513"/>
            <a:ext cx="5502614" cy="5954325"/>
          </a:xfrm>
        </p:spPr>
        <p:txBody>
          <a:bodyPr anchor="ctr">
            <a:normAutofit/>
          </a:bodyPr>
          <a:lstStyle/>
          <a:p>
            <a:pPr>
              <a:lnSpc>
                <a:spcPct val="90000"/>
              </a:lnSpc>
            </a:pPr>
            <a:r>
              <a:rPr lang="en-US" sz="1600"/>
              <a:t>Prior to COVID-19, Centers for Disease Control and Prevention (CDC) data found </a:t>
            </a:r>
            <a:r>
              <a:rPr lang="en-US" sz="1600" b="1"/>
              <a:t>1 in 5 children had a mental disorder, but only about 20% of those children received care from a mental health provider. </a:t>
            </a:r>
          </a:p>
          <a:p>
            <a:pPr>
              <a:lnSpc>
                <a:spcPct val="90000"/>
              </a:lnSpc>
            </a:pPr>
            <a:r>
              <a:rPr lang="en-US" sz="1600"/>
              <a:t>In a</a:t>
            </a:r>
            <a:r>
              <a:rPr lang="en-US" sz="1600" b="1"/>
              <a:t> 2020 </a:t>
            </a:r>
            <a:r>
              <a:rPr lang="en-US" sz="1600"/>
              <a:t>survey of 1,000 parents around the country</a:t>
            </a:r>
            <a:r>
              <a:rPr lang="en-US" sz="1600" b="1"/>
              <a:t>, 71% of parents said the pandemic had taken a toll on their child’s mental health, and 69% said the pandemic was the worst thing to happen to their child. </a:t>
            </a:r>
          </a:p>
          <a:p>
            <a:pPr>
              <a:lnSpc>
                <a:spcPct val="90000"/>
              </a:lnSpc>
            </a:pPr>
            <a:r>
              <a:rPr lang="en-US" sz="1600"/>
              <a:t>A national survey of 3,300 high schoolers conducted in spring 2020 found close to a third of students felt unhappy and depressed much more than usual.</a:t>
            </a:r>
            <a:endParaRPr lang="en-US" sz="1600" b="1"/>
          </a:p>
          <a:p>
            <a:pPr>
              <a:lnSpc>
                <a:spcPct val="90000"/>
              </a:lnSpc>
            </a:pPr>
            <a:r>
              <a:rPr lang="en-US" sz="1600"/>
              <a:t>Mental health crises are also on the rise. From March 2020 to October 2020, </a:t>
            </a:r>
            <a:r>
              <a:rPr lang="en-US" sz="1600" b="1"/>
              <a:t>mental health–related emergency department visits increased 24% for children ages 5 to 11 and 31% for those ages 12 to 17 compared with 2019 </a:t>
            </a:r>
            <a:r>
              <a:rPr lang="en-US" sz="1600"/>
              <a:t>emergency department visits, according to CDC data</a:t>
            </a:r>
          </a:p>
          <a:p>
            <a:pPr>
              <a:lnSpc>
                <a:spcPct val="90000"/>
              </a:lnSpc>
            </a:pPr>
            <a:r>
              <a:rPr lang="en-US" sz="1600" b="1"/>
              <a:t>Common barriers </a:t>
            </a:r>
            <a:r>
              <a:rPr lang="en-US" sz="1600"/>
              <a:t>to treatment include stigma, transportation, funding issues, time commitments, lack of insurance, and limited availability of providers. </a:t>
            </a:r>
            <a:r>
              <a:rPr lang="en-US" sz="1600" b="1"/>
              <a:t> </a:t>
            </a:r>
          </a:p>
          <a:p>
            <a:pPr>
              <a:lnSpc>
                <a:spcPct val="90000"/>
              </a:lnSpc>
            </a:pPr>
            <a:endParaRPr lang="en-US" sz="1600"/>
          </a:p>
        </p:txBody>
      </p:sp>
    </p:spTree>
    <p:extLst>
      <p:ext uri="{BB962C8B-B14F-4D97-AF65-F5344CB8AC3E}">
        <p14:creationId xmlns:p14="http://schemas.microsoft.com/office/powerpoint/2010/main" val="133433610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grpSp>
        <p:nvGrpSpPr>
          <p:cNvPr id="123" name="Group 122">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4" name="Rectangle 123">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Oval 124">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6" name="Oval 125">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7" name="Oval 126">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8" name="Oval 127">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9" name="Oval 128">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0"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1"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2"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4" name="Rectangle 133">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36" name="Rectangle 135">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9" name="Rectangle 138">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Oval 139">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1" name="Oval 140">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2" name="Oval 141">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3" name="Oval 142">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4" name="Oval 143">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5" name="Rectangle 144">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6"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7"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8"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7" name="Google Shape;117;p18"/>
          <p:cNvSpPr txBox="1">
            <a:spLocks noGrp="1"/>
          </p:cNvSpPr>
          <p:nvPr>
            <p:ph type="title"/>
          </p:nvPr>
        </p:nvSpPr>
        <p:spPr>
          <a:xfrm>
            <a:off x="994087" y="1130603"/>
            <a:ext cx="3342442" cy="4596794"/>
          </a:xfrm>
          <a:prstGeom prst="rect">
            <a:avLst/>
          </a:prstGeom>
        </p:spPr>
        <p:txBody>
          <a:bodyPr spcFirstLastPara="1" vert="horz" lIns="91440" tIns="45720" rIns="91440" bIns="45720" rtlCol="0" anchor="ctr" anchorCtr="0">
            <a:normAutofit/>
          </a:bodyPr>
          <a:lstStyle/>
          <a:p>
            <a:pPr>
              <a:spcBef>
                <a:spcPct val="0"/>
              </a:spcBef>
              <a:buSzPts val="990"/>
            </a:pPr>
            <a:r>
              <a:rPr lang="en-US" sz="3200">
                <a:solidFill>
                  <a:srgbClr val="EBEBEB"/>
                </a:solidFill>
                <a:sym typeface="Libre Franklin"/>
              </a:rPr>
              <a:t>Data from Screening Tool</a:t>
            </a:r>
          </a:p>
        </p:txBody>
      </p:sp>
      <p:sp>
        <p:nvSpPr>
          <p:cNvPr id="118" name="Google Shape;118;p18"/>
          <p:cNvSpPr txBox="1">
            <a:spLocks noGrp="1"/>
          </p:cNvSpPr>
          <p:nvPr>
            <p:ph type="body" idx="1"/>
          </p:nvPr>
        </p:nvSpPr>
        <p:spPr>
          <a:xfrm>
            <a:off x="5290077" y="437513"/>
            <a:ext cx="5502614" cy="5954325"/>
          </a:xfrm>
          <a:prstGeom prst="rect">
            <a:avLst/>
          </a:prstGeom>
        </p:spPr>
        <p:txBody>
          <a:bodyPr spcFirstLastPara="1" vert="horz" lIns="91440" tIns="45720" rIns="91440" bIns="45720" rtlCol="0" anchor="ctr" anchorCtr="0">
            <a:normAutofit/>
          </a:bodyPr>
          <a:lstStyle/>
          <a:p>
            <a:pPr>
              <a:spcBef>
                <a:spcPts val="1000"/>
              </a:spcBef>
              <a:buClr>
                <a:schemeClr val="accent1"/>
              </a:buClr>
              <a:buSzPct val="80000"/>
              <a:buFont typeface="Wingdings 3" charset="2"/>
              <a:buChar char=""/>
            </a:pPr>
            <a:r>
              <a:rPr lang="en-US" sz="2000">
                <a:sym typeface="Libre Franklin"/>
              </a:rPr>
              <a:t>5,221 screens from 2017-2021 in Shelby County</a:t>
            </a:r>
          </a:p>
          <a:p>
            <a:pPr lvl="1">
              <a:spcBef>
                <a:spcPts val="1000"/>
              </a:spcBef>
              <a:buClr>
                <a:schemeClr val="accent1"/>
              </a:buClr>
              <a:buSzPct val="80000"/>
              <a:buFont typeface="Wingdings 3" charset="2"/>
              <a:buChar char=""/>
            </a:pPr>
            <a:r>
              <a:rPr lang="en-US" sz="2000">
                <a:sym typeface="Libre Franklin"/>
              </a:rPr>
              <a:t>73% (3797) adults, 28% (1345) youth, others unknown</a:t>
            </a:r>
          </a:p>
          <a:p>
            <a:pPr marL="1219170" indent="0">
              <a:spcBef>
                <a:spcPts val="1000"/>
              </a:spcBef>
              <a:buClr>
                <a:schemeClr val="accent1"/>
              </a:buClr>
              <a:buSzPct val="80000"/>
              <a:buFont typeface="Wingdings 3" charset="2"/>
              <a:buChar char=""/>
            </a:pPr>
            <a:endParaRPr lang="en-US" sz="2000">
              <a:sym typeface="Libre Franklin"/>
            </a:endParaRPr>
          </a:p>
          <a:p>
            <a:pPr>
              <a:spcBef>
                <a:spcPts val="1000"/>
              </a:spcBef>
              <a:buClr>
                <a:schemeClr val="accent1"/>
              </a:buClr>
              <a:buSzPct val="80000"/>
              <a:buFont typeface="Wingdings 3" charset="2"/>
              <a:buChar char=""/>
            </a:pPr>
            <a:r>
              <a:rPr lang="en-US" sz="2000">
                <a:sym typeface="Libre Franklin"/>
              </a:rPr>
              <a:t>2,756 in 2020 and 2021</a:t>
            </a:r>
          </a:p>
          <a:p>
            <a:pPr lvl="1">
              <a:spcBef>
                <a:spcPts val="1000"/>
              </a:spcBef>
              <a:buClr>
                <a:schemeClr val="accent1"/>
              </a:buClr>
              <a:buSzPct val="80000"/>
              <a:buFont typeface="Wingdings 3" charset="2"/>
              <a:buChar char=""/>
            </a:pPr>
            <a:r>
              <a:rPr lang="en-US" sz="2000">
                <a:sym typeface="Libre Franklin"/>
              </a:rPr>
              <a:t>Main things contributing to their mental health problems:</a:t>
            </a:r>
          </a:p>
          <a:p>
            <a:pPr lvl="2" indent="-431789">
              <a:spcBef>
                <a:spcPts val="1000"/>
              </a:spcBef>
              <a:buClr>
                <a:schemeClr val="accent1"/>
              </a:buClr>
              <a:buSzPct val="80000"/>
              <a:buFont typeface="Wingdings 3" charset="2"/>
              <a:buChar char=""/>
            </a:pPr>
            <a:r>
              <a:rPr lang="en-US" sz="2000">
                <a:sym typeface="Libre Franklin"/>
              </a:rPr>
              <a:t>24% of adults and 21% of youth listed Coronavirus as one the three</a:t>
            </a:r>
          </a:p>
          <a:p>
            <a:pPr lvl="2" indent="-431789">
              <a:spcBef>
                <a:spcPts val="1000"/>
              </a:spcBef>
              <a:buClr>
                <a:schemeClr val="accent1"/>
              </a:buClr>
              <a:buSzPct val="80000"/>
              <a:buFont typeface="Wingdings 3" charset="2"/>
              <a:buChar char=""/>
            </a:pPr>
            <a:r>
              <a:rPr lang="en-US" sz="2000">
                <a:sym typeface="Libre Franklin"/>
              </a:rPr>
              <a:t>52% of adults and 70% of youth listed Loneliness or isolation as one the three</a:t>
            </a:r>
          </a:p>
          <a:p>
            <a:pPr lvl="4" indent="-431789">
              <a:spcBef>
                <a:spcPts val="1000"/>
              </a:spcBef>
              <a:buClr>
                <a:schemeClr val="accent1"/>
              </a:buClr>
              <a:buSzPct val="80000"/>
              <a:buFont typeface="Wingdings 3" charset="2"/>
              <a:buChar char=""/>
            </a:pPr>
            <a:r>
              <a:rPr lang="en-US" sz="2000">
                <a:sym typeface="Libre Franklin"/>
              </a:rPr>
              <a:t>Mental Health America of the Mid-South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355967" y="324925"/>
            <a:ext cx="10515600" cy="1325600"/>
          </a:xfrm>
          <a:prstGeom prst="rect">
            <a:avLst/>
          </a:prstGeom>
        </p:spPr>
        <p:txBody>
          <a:bodyPr spcFirstLastPara="1" vert="horz" wrap="square" lIns="121900" tIns="60933" rIns="121900" bIns="60933" rtlCol="0" anchor="ctr" anchorCtr="0">
            <a:normAutofit/>
          </a:bodyPr>
          <a:lstStyle/>
          <a:p>
            <a:pPr>
              <a:spcBef>
                <a:spcPts val="0"/>
              </a:spcBef>
            </a:pPr>
            <a:r>
              <a:rPr lang="en-US" sz="3827" b="1">
                <a:solidFill>
                  <a:srgbClr val="674EA7"/>
                </a:solidFill>
                <a:latin typeface="Libre Franklin"/>
                <a:ea typeface="Libre Franklin"/>
                <a:cs typeface="Libre Franklin"/>
                <a:sym typeface="Libre Franklin"/>
              </a:rPr>
              <a:t>Screenings by Year</a:t>
            </a:r>
            <a:endParaRPr>
              <a:latin typeface="Libre Franklin"/>
              <a:ea typeface="Libre Franklin"/>
              <a:cs typeface="Libre Franklin"/>
              <a:sym typeface="Libre Franklin"/>
            </a:endParaRPr>
          </a:p>
        </p:txBody>
      </p:sp>
      <p:pic>
        <p:nvPicPr>
          <p:cNvPr id="124" name="Google Shape;124;p19"/>
          <p:cNvPicPr preferRelativeResize="0"/>
          <p:nvPr/>
        </p:nvPicPr>
        <p:blipFill>
          <a:blip r:embed="rId3">
            <a:alphaModFix/>
          </a:blip>
          <a:stretch>
            <a:fillRect/>
          </a:stretch>
        </p:blipFill>
        <p:spPr>
          <a:xfrm>
            <a:off x="417534" y="1800169"/>
            <a:ext cx="7067967" cy="4240767"/>
          </a:xfrm>
          <a:prstGeom prst="rect">
            <a:avLst/>
          </a:prstGeom>
          <a:noFill/>
          <a:ln>
            <a:noFill/>
          </a:ln>
        </p:spPr>
      </p:pic>
      <p:graphicFrame>
        <p:nvGraphicFramePr>
          <p:cNvPr id="125" name="Google Shape;125;p19"/>
          <p:cNvGraphicFramePr/>
          <p:nvPr/>
        </p:nvGraphicFramePr>
        <p:xfrm>
          <a:off x="7811267" y="2247000"/>
          <a:ext cx="4062799" cy="3436636"/>
        </p:xfrm>
        <a:graphic>
          <a:graphicData uri="http://schemas.openxmlformats.org/drawingml/2006/table">
            <a:tbl>
              <a:tblPr>
                <a:noFill/>
              </a:tblPr>
              <a:tblGrid>
                <a:gridCol w="1538333">
                  <a:extLst>
                    <a:ext uri="{9D8B030D-6E8A-4147-A177-3AD203B41FA5}">
                      <a16:colId xmlns:a16="http://schemas.microsoft.com/office/drawing/2014/main" val="20000"/>
                    </a:ext>
                  </a:extLst>
                </a:gridCol>
                <a:gridCol w="1262233">
                  <a:extLst>
                    <a:ext uri="{9D8B030D-6E8A-4147-A177-3AD203B41FA5}">
                      <a16:colId xmlns:a16="http://schemas.microsoft.com/office/drawing/2014/main" val="20001"/>
                    </a:ext>
                  </a:extLst>
                </a:gridCol>
                <a:gridCol w="1262233">
                  <a:extLst>
                    <a:ext uri="{9D8B030D-6E8A-4147-A177-3AD203B41FA5}">
                      <a16:colId xmlns:a16="http://schemas.microsoft.com/office/drawing/2014/main" val="20002"/>
                    </a:ext>
                  </a:extLst>
                </a:gridCol>
              </a:tblGrid>
              <a:tr h="731480">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Year</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Adults</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Youth (Under 18)</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503557">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2017</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774</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261</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3557">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2018</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386</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255</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3557">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2019</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597</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126</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3557">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2020</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1708</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513</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90840">
                <a:tc>
                  <a:txBody>
                    <a:bodyPr/>
                    <a:lstStyle/>
                    <a:p>
                      <a:pPr marL="0" lvl="0" indent="0" algn="ctr" rtl="0">
                        <a:spcBef>
                          <a:spcPts val="0"/>
                        </a:spcBef>
                        <a:spcAft>
                          <a:spcPts val="0"/>
                        </a:spcAft>
                        <a:buNone/>
                      </a:pPr>
                      <a:r>
                        <a:rPr lang="en-US" sz="1600">
                          <a:latin typeface="Libre Franklin"/>
                          <a:ea typeface="Libre Franklin"/>
                          <a:cs typeface="Libre Franklin"/>
                          <a:sym typeface="Libre Franklin"/>
                        </a:rPr>
                        <a:t>2021 </a:t>
                      </a:r>
                      <a:endParaRPr sz="1600">
                        <a:latin typeface="Libre Franklin"/>
                        <a:ea typeface="Libre Franklin"/>
                        <a:cs typeface="Libre Franklin"/>
                        <a:sym typeface="Libre Franklin"/>
                      </a:endParaRPr>
                    </a:p>
                    <a:p>
                      <a:pPr marL="0" lvl="0" indent="0" algn="ctr" rtl="0">
                        <a:spcBef>
                          <a:spcPts val="0"/>
                        </a:spcBef>
                        <a:spcAft>
                          <a:spcPts val="0"/>
                        </a:spcAft>
                        <a:buNone/>
                      </a:pPr>
                      <a:r>
                        <a:rPr lang="en-US" sz="1300">
                          <a:latin typeface="Libre Franklin"/>
                          <a:ea typeface="Libre Franklin"/>
                          <a:cs typeface="Libre Franklin"/>
                          <a:sym typeface="Libre Franklin"/>
                        </a:rPr>
                        <a:t>(through March)</a:t>
                      </a:r>
                      <a:endParaRPr sz="13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332</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Libre Franklin"/>
                          <a:ea typeface="Libre Franklin"/>
                          <a:cs typeface="Libre Franklin"/>
                          <a:sym typeface="Libre Franklin"/>
                        </a:rPr>
                        <a:t>190</a:t>
                      </a:r>
                      <a:endParaRPr sz="1600">
                        <a:latin typeface="Libre Franklin"/>
                        <a:ea typeface="Libre Franklin"/>
                        <a:cs typeface="Libre Franklin"/>
                        <a:sym typeface="Libre Franklin"/>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22</TotalTime>
  <Words>3936</Words>
  <Application>Microsoft Office PowerPoint</Application>
  <PresentationFormat>Widescreen</PresentationFormat>
  <Paragraphs>308</Paragraphs>
  <Slides>52</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Century Gothic</vt:lpstr>
      <vt:lpstr>Droid Serif</vt:lpstr>
      <vt:lpstr>Libre Franklin</vt:lpstr>
      <vt:lpstr>Times New Roman</vt:lpstr>
      <vt:lpstr>Wingdings 3</vt:lpstr>
      <vt:lpstr>Ion Boardroom</vt:lpstr>
      <vt:lpstr>The SMART Center: Tele-health Best Practices for Working with Children and Adolescents</vt:lpstr>
      <vt:lpstr>Susan Elswick EdD LCSW</vt:lpstr>
      <vt:lpstr>Learning Objectives</vt:lpstr>
      <vt:lpstr>The Need</vt:lpstr>
      <vt:lpstr>Statistics- Pre-COVID</vt:lpstr>
      <vt:lpstr>Statistics- Pre-COVID </vt:lpstr>
      <vt:lpstr>Statistics and Need</vt:lpstr>
      <vt:lpstr>Data from Screening Tool</vt:lpstr>
      <vt:lpstr>Screenings by Year</vt:lpstr>
      <vt:lpstr>Tennessee Needs</vt:lpstr>
      <vt:lpstr>SMART Center Background</vt:lpstr>
      <vt:lpstr>The Solution</vt:lpstr>
      <vt:lpstr>SMART Center</vt:lpstr>
      <vt:lpstr>University-Community Partnerships</vt:lpstr>
      <vt:lpstr> </vt:lpstr>
      <vt:lpstr>SMART Center: Telehealth and Warm Line Services</vt:lpstr>
      <vt:lpstr>Two types of Telehealth Programming in Schools</vt:lpstr>
      <vt:lpstr>SMART Center Telesuites  </vt:lpstr>
      <vt:lpstr>SMART Center EBI Services</vt:lpstr>
      <vt:lpstr>SMART Center 2020-2021 Outcomes</vt:lpstr>
      <vt:lpstr>Comparison: Tele-health and Face to Face Trauma Groups</vt:lpstr>
      <vt:lpstr>Funding and Sustainability </vt:lpstr>
      <vt:lpstr>What we learned about using tele-health with Children and Adolescents</vt:lpstr>
      <vt:lpstr>Setting Up Your Playroom and Therapy Space</vt:lpstr>
      <vt:lpstr>Not Everything Has to Be Virtual…</vt:lpstr>
      <vt:lpstr>Setting Up a Virtual Playroom</vt:lpstr>
      <vt:lpstr>Play Therapy and Virtual Sandtray</vt:lpstr>
      <vt:lpstr>Digital Play Therapy </vt:lpstr>
      <vt:lpstr>What is Digital Play Therapy?</vt:lpstr>
      <vt:lpstr>Digital Play Therapy- Skill Development</vt:lpstr>
      <vt:lpstr>The Use of Video Games in Play Therapy</vt:lpstr>
      <vt:lpstr>Engaging Kids in Virtual Therapy</vt:lpstr>
      <vt:lpstr>“Zoom Exhaustion”</vt:lpstr>
      <vt:lpstr>Break Activities- Grounding Practices</vt:lpstr>
      <vt:lpstr>Supporting Children and Youth in a telehealth model</vt:lpstr>
      <vt:lpstr>Supporting Children and Youth Continued</vt:lpstr>
      <vt:lpstr>Using Breakout Sessions Groups</vt:lpstr>
      <vt:lpstr>Activities to Engage in Virtual Space </vt:lpstr>
      <vt:lpstr>Ways to Cultivate Attunement, Co-Regulation, and Trust in Virtual Space</vt:lpstr>
      <vt:lpstr>Attunement </vt:lpstr>
      <vt:lpstr>How to Create Safety in Virtual Programming</vt:lpstr>
      <vt:lpstr>Monitoring the Child’s Behavioral Cues </vt:lpstr>
      <vt:lpstr>Creatively Including Caregivers</vt:lpstr>
      <vt:lpstr>Prepping Caregivers for Virtual Programming</vt:lpstr>
      <vt:lpstr>Family Play Activities</vt:lpstr>
      <vt:lpstr>Family Scavenger Hunt BINGO Board </vt:lpstr>
      <vt:lpstr>Parent Play (Homework Activities)</vt:lpstr>
      <vt:lpstr>How to Connect with SMART Center</vt:lpstr>
      <vt:lpstr>Resources</vt:lpstr>
      <vt:lpstr>References</vt:lpstr>
      <vt:lpstr>Questions and Answers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SMART Center: Tele-health Best Practices for Working with Children and Adolescents</dc:title>
  <dc:creator>Susan Hendrick Elswick</dc:creator>
  <cp:lastModifiedBy>Susan Hendrick Elswick</cp:lastModifiedBy>
  <cp:revision>1</cp:revision>
  <dcterms:created xsi:type="dcterms:W3CDTF">2022-04-06T14:54:25Z</dcterms:created>
  <dcterms:modified xsi:type="dcterms:W3CDTF">2022-04-06T15:17:25Z</dcterms:modified>
</cp:coreProperties>
</file>