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75" r:id="rId3"/>
    <p:sldId id="259" r:id="rId4"/>
    <p:sldId id="288" r:id="rId5"/>
    <p:sldId id="273" r:id="rId6"/>
    <p:sldId id="271" r:id="rId7"/>
    <p:sldId id="272" r:id="rId8"/>
    <p:sldId id="268" r:id="rId9"/>
    <p:sldId id="27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4628" autoAdjust="0"/>
  </p:normalViewPr>
  <p:slideViewPr>
    <p:cSldViewPr>
      <p:cViewPr varScale="1">
        <p:scale>
          <a:sx n="149" d="100"/>
          <a:sy n="149" d="100"/>
        </p:scale>
        <p:origin x="114" y="504"/>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9801F5-BADA-401B-BF88-2C320B1BC642}" type="datetimeFigureOut">
              <a:rPr lang="en-US" smtClean="0"/>
              <a:t>2/2/2016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2/2/2016</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SE/?SID=SV_cw5oyP22Y88ACe9"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umdrive.memphis.edu/cpatton2/Law%20Scholarship%20Student%20Resumes%202016.xap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umdrive.memphis.edu/cpatton2/Law%20Scholarship%20Student%20Resumes%202016.xapp" TargetMode="External"/><Relationship Id="rId2" Type="http://schemas.openxmlformats.org/officeDocument/2006/relationships/hyperlink" Target="https://memphis.co1.qualtrics.com/SE/?SID=SV_cw5oyP22Y88ACe9"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opportunities/3691/applications/new"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smtClean="0">
                <a:solidFill>
                  <a:schemeClr val="tx2"/>
                </a:solidFill>
                <a:latin typeface="Berlin Sans FB Demi" panose="020E0802020502020306" pitchFamily="34" charset="0"/>
              </a:rPr>
              <a:t>2016 </a:t>
            </a:r>
            <a:r>
              <a:rPr lang="en-US" sz="4000" dirty="0" smtClean="0">
                <a:solidFill>
                  <a:schemeClr val="tx2"/>
                </a:solidFill>
                <a:latin typeface="Berlin Sans FB Demi" panose="020E0802020502020306" pitchFamily="34" charset="0"/>
              </a:rPr>
              <a:t>Scholarship </a:t>
            </a:r>
          </a:p>
          <a:p>
            <a:pPr algn="ctr">
              <a:spcBef>
                <a:spcPct val="20000"/>
              </a:spcBef>
            </a:pPr>
            <a:r>
              <a:rPr lang="en-US" sz="4000" dirty="0" smtClean="0">
                <a:solidFill>
                  <a:schemeClr val="tx2"/>
                </a:solidFill>
                <a:latin typeface="Berlin Sans FB Demi" panose="020E0802020502020306" pitchFamily="34" charset="0"/>
              </a:rPr>
              <a:t>Overview Process</a:t>
            </a:r>
            <a:endParaRPr lang="en-US" sz="4000" dirty="0">
              <a:solidFill>
                <a:schemeClr val="tx2"/>
              </a:solidFill>
              <a:latin typeface="Berlin Sans FB Demi" panose="020E0802020502020306" pitchFamily="34" charset="0"/>
            </a:endParaRPr>
          </a:p>
        </p:txBody>
      </p:sp>
    </p:spTree>
    <p:extLst>
      <p:ext uri="{BB962C8B-B14F-4D97-AF65-F5344CB8AC3E}">
        <p14:creationId xmlns:p14="http://schemas.microsoft.com/office/powerpoint/2010/main" val="1029133574"/>
      </p:ext>
    </p:extLst>
  </p:cSld>
  <p:clrMapOvr>
    <a:masterClrMapping/>
  </p:clrMapOvr>
  <p:transition advTm="1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smtClean="0">
                <a:solidFill>
                  <a:schemeClr val="tx2"/>
                </a:solidFill>
                <a:latin typeface="Rockwell" panose="02060603020205020403" pitchFamily="18" charset="0"/>
              </a:rPr>
              <a:t>Three scholarship types and </a:t>
            </a:r>
            <a:r>
              <a:rPr lang="en-US" sz="2800" b="1" dirty="0" smtClean="0">
                <a:solidFill>
                  <a:schemeClr val="tx2"/>
                </a:solidFill>
                <a:latin typeface="Rockwell" panose="02060603020205020403" pitchFamily="18" charset="0"/>
              </a:rPr>
              <a:t>two separate applications</a:t>
            </a:r>
            <a:r>
              <a:rPr lang="en-US" sz="3000" b="1" dirty="0" smtClean="0">
                <a:solidFill>
                  <a:schemeClr val="tx2"/>
                </a:solidFill>
                <a:latin typeface="Rockwell" panose="02060603020205020403" pitchFamily="18" charset="0"/>
              </a:rPr>
              <a:t>. </a:t>
            </a:r>
            <a:endParaRPr lang="en-US" sz="3000" b="1" dirty="0">
              <a:solidFill>
                <a:schemeClr val="tx2"/>
              </a:solidFill>
              <a:latin typeface="Rockwell" panose="02060603020205020403" pitchFamily="18" charset="0"/>
            </a:endParaRPr>
          </a:p>
        </p:txBody>
      </p:sp>
      <p:sp>
        <p:nvSpPr>
          <p:cNvPr id="3" name="Content Placeholder 2"/>
          <p:cNvSpPr>
            <a:spLocks noGrp="1"/>
          </p:cNvSpPr>
          <p:nvPr>
            <p:ph idx="1"/>
          </p:nvPr>
        </p:nvSpPr>
        <p:spPr>
          <a:xfrm>
            <a:off x="1905000" y="1200150"/>
            <a:ext cx="6781800" cy="3394473"/>
          </a:xfrm>
        </p:spPr>
        <p:txBody>
          <a:bodyPr/>
          <a:lstStyle/>
          <a:p>
            <a:pPr marL="514350" indent="-514350">
              <a:buAutoNum type="arabicPeriod"/>
            </a:pPr>
            <a:endParaRPr lang="en-US" dirty="0" smtClean="0">
              <a:solidFill>
                <a:schemeClr val="tx2"/>
              </a:solidFill>
            </a:endParaRPr>
          </a:p>
          <a:p>
            <a:pPr marL="514350" indent="-514350">
              <a:buAutoNum type="arabicPeriod"/>
            </a:pPr>
            <a:r>
              <a:rPr lang="en-US" sz="3000" dirty="0" smtClean="0">
                <a:solidFill>
                  <a:schemeClr val="tx2"/>
                </a:solidFill>
              </a:rPr>
              <a:t>Service Scholarships &amp; </a:t>
            </a:r>
            <a:r>
              <a:rPr lang="en-US" sz="3000" dirty="0" smtClean="0">
                <a:solidFill>
                  <a:schemeClr val="tx2"/>
                </a:solidFill>
              </a:rPr>
              <a:t>Fellowships-</a:t>
            </a:r>
            <a:r>
              <a:rPr lang="en-US" sz="3000" dirty="0" err="1" smtClean="0">
                <a:solidFill>
                  <a:schemeClr val="tx2"/>
                </a:solidFill>
              </a:rPr>
              <a:t>Herff</a:t>
            </a:r>
            <a:r>
              <a:rPr lang="en-US" sz="3000" dirty="0" smtClean="0">
                <a:solidFill>
                  <a:schemeClr val="tx2"/>
                </a:solidFill>
              </a:rPr>
              <a:t>, Faculty Emeritus, Humphreys  </a:t>
            </a:r>
            <a:endParaRPr lang="en-US" sz="3000" dirty="0" smtClean="0">
              <a:solidFill>
                <a:schemeClr val="tx2"/>
              </a:solidFill>
            </a:endParaRPr>
          </a:p>
          <a:p>
            <a:pPr marL="514350" indent="-514350">
              <a:buAutoNum type="arabicPeriod"/>
            </a:pPr>
            <a:r>
              <a:rPr lang="en-US" sz="3000" dirty="0" smtClean="0">
                <a:solidFill>
                  <a:schemeClr val="tx2"/>
                </a:solidFill>
              </a:rPr>
              <a:t>Memphis Access &amp; Diversity</a:t>
            </a:r>
          </a:p>
          <a:p>
            <a:pPr marL="514350" indent="-514350">
              <a:buAutoNum type="arabicPeriod"/>
            </a:pPr>
            <a:r>
              <a:rPr lang="en-US" sz="3000" dirty="0" smtClean="0">
                <a:solidFill>
                  <a:schemeClr val="tx2"/>
                </a:solidFill>
              </a:rPr>
              <a:t>Law school specific scholarships</a:t>
            </a:r>
          </a:p>
          <a:p>
            <a:pPr marL="0" indent="0">
              <a:buNone/>
            </a:pPr>
            <a:r>
              <a:rPr lang="en-US" dirty="0" smtClean="0">
                <a:solidFill>
                  <a:schemeClr val="tx2"/>
                </a:solidFill>
              </a:rPr>
              <a:t> </a:t>
            </a:r>
            <a:endParaRPr lang="en-US" dirty="0">
              <a:solidFill>
                <a:schemeClr val="tx2"/>
              </a:solidFill>
            </a:endParaRP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smtClean="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smtClean="0">
                <a:solidFill>
                  <a:schemeClr val="tx2"/>
                </a:solidFill>
              </a:rPr>
              <a:t>Law School Service Scholarships</a:t>
            </a:r>
          </a:p>
          <a:p>
            <a:pPr marL="857250" indent="0" eaLnBrk="1" hangingPunct="1">
              <a:lnSpc>
                <a:spcPct val="80000"/>
              </a:lnSpc>
              <a:buNone/>
              <a:defRPr/>
            </a:pPr>
            <a:r>
              <a:rPr lang="en-US" sz="1800" b="1" dirty="0" smtClean="0">
                <a:solidFill>
                  <a:schemeClr val="tx2"/>
                </a:solidFill>
              </a:rPr>
              <a:t>Humphreys</a:t>
            </a:r>
            <a:r>
              <a:rPr lang="en-US" sz="1800" dirty="0" smtClean="0">
                <a:solidFill>
                  <a:schemeClr val="tx2"/>
                </a:solidFill>
              </a:rPr>
              <a:t> </a:t>
            </a:r>
            <a:r>
              <a:rPr lang="en-US" sz="1800" b="1" dirty="0" smtClean="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endParaRPr lang="en-US" sz="1800" dirty="0" smtClean="0">
              <a:solidFill>
                <a:schemeClr val="tx2"/>
              </a:solidFill>
            </a:endParaRP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a. Interested students must complete the </a:t>
            </a:r>
            <a:r>
              <a:rPr lang="en-US" sz="1800" dirty="0" smtClean="0">
                <a:solidFill>
                  <a:schemeClr val="tx2"/>
                </a:solidFill>
                <a:hlinkClick r:id="rId3"/>
              </a:rPr>
              <a:t>online</a:t>
            </a:r>
            <a:r>
              <a:rPr lang="en-US" sz="1800" dirty="0" smtClean="0">
                <a:solidFill>
                  <a:schemeClr val="tx2"/>
                </a:solidFill>
              </a:rPr>
              <a:t> application.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b. All </a:t>
            </a:r>
            <a:r>
              <a:rPr lang="en-US" sz="1800" b="1" dirty="0" smtClean="0">
                <a:solidFill>
                  <a:schemeClr val="tx2"/>
                </a:solidFill>
              </a:rPr>
              <a:t>current recipients </a:t>
            </a:r>
            <a:r>
              <a:rPr lang="en-US" sz="1800" dirty="0" smtClean="0">
                <a:solidFill>
                  <a:schemeClr val="tx2"/>
                </a:solidFill>
              </a:rPr>
              <a:t>must complete the online process.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c. Deadline is </a:t>
            </a:r>
            <a:r>
              <a:rPr lang="en-US" sz="1800" b="1" dirty="0" smtClean="0">
                <a:solidFill>
                  <a:schemeClr val="tx2"/>
                </a:solidFill>
              </a:rPr>
              <a:t>Friday, February </a:t>
            </a:r>
            <a:r>
              <a:rPr lang="en-US" sz="1800" b="1" dirty="0" smtClean="0">
                <a:solidFill>
                  <a:schemeClr val="tx2"/>
                </a:solidFill>
              </a:rPr>
              <a:t>26, 2016</a:t>
            </a:r>
            <a:r>
              <a:rPr lang="en-US" sz="1800" dirty="0" smtClean="0">
                <a:solidFill>
                  <a:schemeClr val="tx2"/>
                </a:solidFill>
              </a:rPr>
              <a:t>. </a:t>
            </a:r>
            <a:endParaRPr lang="en-US" sz="1800" dirty="0" smtClean="0">
              <a:solidFill>
                <a:schemeClr val="tx2"/>
              </a:solidFill>
            </a:endParaRPr>
          </a:p>
          <a:p>
            <a:pPr marL="514350" indent="0" eaLnBrk="1" hangingPunct="1">
              <a:lnSpc>
                <a:spcPct val="80000"/>
              </a:lnSpc>
              <a:buNone/>
              <a:defRPr/>
            </a:pPr>
            <a:r>
              <a:rPr lang="en-US" sz="1800" dirty="0" smtClean="0">
                <a:solidFill>
                  <a:schemeClr val="tx2"/>
                </a:solidFill>
              </a:rPr>
              <a:t>	d. </a:t>
            </a:r>
            <a:r>
              <a:rPr lang="en-US" sz="1800" dirty="0" smtClean="0">
                <a:solidFill>
                  <a:schemeClr val="tx2"/>
                </a:solidFill>
              </a:rPr>
              <a:t>Notification early </a:t>
            </a:r>
            <a:r>
              <a:rPr lang="en-US" sz="1800" dirty="0" smtClean="0">
                <a:solidFill>
                  <a:schemeClr val="tx2"/>
                </a:solidFill>
              </a:rPr>
              <a:t>April </a:t>
            </a:r>
            <a:r>
              <a:rPr lang="en-US" sz="1800" dirty="0" smtClean="0">
                <a:solidFill>
                  <a:schemeClr val="tx2"/>
                </a:solidFill>
              </a:rPr>
              <a:t>2016.</a:t>
            </a:r>
            <a:endParaRPr lang="en-US" sz="1800" dirty="0" smtClean="0">
              <a:solidFill>
                <a:schemeClr val="tx2"/>
              </a:solidFill>
            </a:endParaRP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d. </a:t>
            </a:r>
            <a:r>
              <a:rPr lang="en-US" sz="1800" dirty="0" smtClean="0">
                <a:solidFill>
                  <a:schemeClr val="tx2"/>
                </a:solidFill>
                <a:hlinkClick r:id="rId4"/>
              </a:rPr>
              <a:t>Upload</a:t>
            </a:r>
            <a:r>
              <a:rPr lang="en-US" sz="1800" dirty="0" smtClean="0">
                <a:solidFill>
                  <a:schemeClr val="tx2"/>
                </a:solidFill>
              </a:rPr>
              <a:t> resume </a:t>
            </a:r>
            <a:r>
              <a:rPr lang="en-US" sz="1800" dirty="0" smtClean="0">
                <a:solidFill>
                  <a:schemeClr val="tx2"/>
                </a:solidFill>
              </a:rPr>
              <a:t>on a desktop and </a:t>
            </a:r>
            <a:r>
              <a:rPr lang="en-US" sz="1800" dirty="0" smtClean="0">
                <a:solidFill>
                  <a:schemeClr val="tx2"/>
                </a:solidFill>
              </a:rPr>
              <a:t>use </a:t>
            </a:r>
            <a:r>
              <a:rPr lang="en-US" sz="1800" dirty="0" smtClean="0">
                <a:solidFill>
                  <a:schemeClr val="tx2"/>
                </a:solidFill>
              </a:rPr>
              <a:t>last name, first </a:t>
            </a:r>
            <a:r>
              <a:rPr lang="en-US" sz="1800" dirty="0" smtClean="0">
                <a:solidFill>
                  <a:schemeClr val="tx2"/>
                </a:solidFill>
              </a:rPr>
              <a:t>in the file name. </a:t>
            </a:r>
            <a:r>
              <a:rPr lang="en-US" sz="1800" dirty="0">
                <a:solidFill>
                  <a:schemeClr val="tx2"/>
                </a:solidFill>
              </a:rPr>
              <a:t>	</a:t>
            </a:r>
            <a:r>
              <a:rPr lang="en-US" sz="1800" dirty="0" smtClean="0">
                <a:solidFill>
                  <a:schemeClr val="tx2"/>
                </a:solidFill>
              </a:rPr>
              <a:t>e. Be sure to consent to have grades and rank released. </a:t>
            </a:r>
          </a:p>
          <a:p>
            <a:pPr marL="514350" indent="0" eaLnBrk="1" hangingPunct="1">
              <a:lnSpc>
                <a:spcPct val="80000"/>
              </a:lnSpc>
              <a:buNone/>
              <a:defRPr/>
            </a:pPr>
            <a:r>
              <a:rPr lang="en-US" sz="1800" dirty="0" smtClean="0">
                <a:solidFill>
                  <a:schemeClr val="tx2"/>
                </a:solidFill>
              </a:rPr>
              <a:t>		</a:t>
            </a:r>
          </a:p>
          <a:p>
            <a:pPr marL="857250" eaLnBrk="1" hangingPunct="1">
              <a:lnSpc>
                <a:spcPct val="80000"/>
              </a:lnSpc>
              <a:buAutoNum type="arabicPeriod" startAt="2"/>
              <a:defRPr/>
            </a:pPr>
            <a:r>
              <a:rPr lang="en-US" sz="1800" b="1" dirty="0" smtClean="0">
                <a:solidFill>
                  <a:schemeClr val="tx2"/>
                </a:solidFill>
              </a:rPr>
              <a:t>Humphreys Fellows Details</a:t>
            </a:r>
          </a:p>
          <a:p>
            <a:pPr marL="1141413" indent="-227013" eaLnBrk="1" hangingPunct="1">
              <a:lnSpc>
                <a:spcPct val="80000"/>
              </a:lnSpc>
              <a:buNone/>
              <a:defRPr/>
            </a:pPr>
            <a:r>
              <a:rPr lang="en-US" sz="1800" dirty="0" smtClean="0">
                <a:solidFill>
                  <a:schemeClr val="tx2"/>
                </a:solidFill>
              </a:rPr>
              <a:t>a. Assigned to faculty member and responsible for working </a:t>
            </a:r>
            <a:r>
              <a:rPr lang="en-US" sz="1800" b="1" dirty="0" smtClean="0">
                <a:solidFill>
                  <a:schemeClr val="tx2"/>
                </a:solidFill>
              </a:rPr>
              <a:t>280</a:t>
            </a:r>
            <a:r>
              <a:rPr lang="en-US" sz="1800" dirty="0" smtClean="0">
                <a:solidFill>
                  <a:schemeClr val="tx2"/>
                </a:solidFill>
              </a:rPr>
              <a:t> hours a semester.  Some faculty will be interested in having some of the hours completed in the summer. </a:t>
            </a:r>
          </a:p>
          <a:p>
            <a:pPr marL="1141413" indent="-227013" eaLnBrk="1" hangingPunct="1">
              <a:lnSpc>
                <a:spcPct val="80000"/>
              </a:lnSpc>
              <a:buNone/>
              <a:defRPr/>
            </a:pPr>
            <a:r>
              <a:rPr lang="en-US" sz="1800" dirty="0" smtClean="0">
                <a:solidFill>
                  <a:schemeClr val="tx2"/>
                </a:solidFill>
              </a:rPr>
              <a:t>b. </a:t>
            </a:r>
            <a:r>
              <a:rPr lang="en-US" sz="1800" dirty="0">
                <a:solidFill>
                  <a:schemeClr val="tx2"/>
                </a:solidFill>
              </a:rPr>
              <a:t>C</a:t>
            </a:r>
            <a:r>
              <a:rPr lang="en-US" sz="1800" dirty="0" smtClean="0">
                <a:solidFill>
                  <a:schemeClr val="tx2"/>
                </a:solidFill>
              </a:rPr>
              <a:t>ompensation will come in a monthly stipend from September to April, totaling $5,000;  $625.00 a month. </a:t>
            </a: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smtClean="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smtClean="0">
                <a:solidFill>
                  <a:schemeClr val="tx2"/>
                </a:solidFill>
              </a:rPr>
              <a:t>c. Will have contract with W-2, &amp; I-9 employment documents</a:t>
            </a:r>
          </a:p>
          <a:p>
            <a:pPr marL="514350" indent="0">
              <a:lnSpc>
                <a:spcPct val="80000"/>
              </a:lnSpc>
              <a:buFont typeface="Arial" pitchFamily="34" charset="0"/>
              <a:buNone/>
              <a:defRPr/>
            </a:pPr>
            <a:r>
              <a:rPr lang="en-US" sz="1800" dirty="0" smtClean="0">
                <a:solidFill>
                  <a:schemeClr val="tx2"/>
                </a:solidFill>
              </a:rPr>
              <a:t>d. Will be required to complete an online weekly reporting update.</a:t>
            </a:r>
          </a:p>
          <a:p>
            <a:pPr marL="514350" indent="0">
              <a:lnSpc>
                <a:spcPct val="80000"/>
              </a:lnSpc>
              <a:buFont typeface="Arial" pitchFamily="34" charset="0"/>
              <a:buNone/>
              <a:defRPr/>
            </a:pPr>
            <a:r>
              <a:rPr lang="en-US" sz="1800" dirty="0" smtClean="0">
                <a:solidFill>
                  <a:schemeClr val="tx2"/>
                </a:solidFill>
              </a:rPr>
              <a:t>e. Expectation that Fellow will complete </a:t>
            </a:r>
            <a:r>
              <a:rPr lang="en-US" sz="1800" b="1" dirty="0" smtClean="0">
                <a:solidFill>
                  <a:schemeClr val="tx2"/>
                </a:solidFill>
              </a:rPr>
              <a:t>280</a:t>
            </a:r>
            <a:r>
              <a:rPr lang="en-US" sz="1800" dirty="0" smtClean="0">
                <a:solidFill>
                  <a:schemeClr val="tx2"/>
                </a:solidFill>
              </a:rPr>
              <a:t> hours for both semesters. </a:t>
            </a:r>
          </a:p>
          <a:p>
            <a:pPr marL="514350" indent="0">
              <a:lnSpc>
                <a:spcPct val="80000"/>
              </a:lnSpc>
              <a:buFont typeface="Arial" pitchFamily="34" charset="0"/>
              <a:buNone/>
              <a:defRPr/>
            </a:pPr>
            <a:r>
              <a:rPr lang="en-US" sz="1800" dirty="0" smtClean="0">
                <a:solidFill>
                  <a:schemeClr val="tx2"/>
                </a:solidFill>
              </a:rPr>
              <a:t>f. Humphreys Fellows </a:t>
            </a:r>
            <a:r>
              <a:rPr lang="en-US" sz="1800" b="1" dirty="0" smtClean="0">
                <a:solidFill>
                  <a:schemeClr val="tx2"/>
                </a:solidFill>
              </a:rPr>
              <a:t>cannot</a:t>
            </a:r>
            <a:r>
              <a:rPr lang="en-US" sz="1800" dirty="0" smtClean="0">
                <a:solidFill>
                  <a:schemeClr val="tx2"/>
                </a:solidFill>
              </a:rPr>
              <a:t> engage in outside employment</a:t>
            </a:r>
            <a:r>
              <a:rPr lang="en-US" sz="1800" dirty="0" smtClean="0">
                <a:solidFill>
                  <a:schemeClr val="tx2"/>
                </a:solidFill>
              </a:rPr>
              <a:t>.</a:t>
            </a:r>
          </a:p>
          <a:p>
            <a:pPr marL="514350" indent="0">
              <a:lnSpc>
                <a:spcPct val="80000"/>
              </a:lnSpc>
              <a:buFont typeface="Arial" pitchFamily="34" charset="0"/>
              <a:buNone/>
              <a:defRPr/>
            </a:pPr>
            <a:r>
              <a:rPr lang="en-US" sz="1800" dirty="0" smtClean="0">
                <a:solidFill>
                  <a:schemeClr val="tx2"/>
                </a:solidFill>
              </a:rPr>
              <a:t>g. Complete the employment hours certification each semester with the university</a:t>
            </a:r>
            <a:endParaRPr lang="en-US" sz="1800" dirty="0" smtClean="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smtClean="0">
                <a:solidFill>
                  <a:schemeClr val="tx2"/>
                </a:solidFill>
              </a:rPr>
              <a:t>Herff &amp; Humphreys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1. Faculty Committee and Assistant Dean of Admissions</a:t>
            </a:r>
          </a:p>
          <a:p>
            <a:pPr marL="514350" indent="0">
              <a:lnSpc>
                <a:spcPct val="80000"/>
              </a:lnSpc>
              <a:buFont typeface="Arial" pitchFamily="34" charset="0"/>
              <a:buNone/>
              <a:defRPr/>
            </a:pPr>
            <a:r>
              <a:rPr lang="en-US" sz="1800" dirty="0" smtClean="0">
                <a:solidFill>
                  <a:schemeClr val="tx2"/>
                </a:solidFill>
              </a:rPr>
              <a:t>2. Notifications via email late March or early April from Ms. Rogers. </a:t>
            </a:r>
          </a:p>
          <a:p>
            <a:pPr marL="514350" indent="0">
              <a:lnSpc>
                <a:spcPct val="80000"/>
              </a:lnSpc>
              <a:buNone/>
              <a:defRPr/>
            </a:pPr>
            <a:r>
              <a:rPr lang="en-US" sz="1800" dirty="0" smtClean="0">
                <a:solidFill>
                  <a:schemeClr val="tx2"/>
                </a:solidFill>
              </a:rPr>
              <a:t>3. </a:t>
            </a:r>
            <a:r>
              <a:rPr lang="en-US" sz="1800" dirty="0" smtClean="0">
                <a:solidFill>
                  <a:schemeClr val="tx2"/>
                </a:solidFill>
                <a:hlinkClick r:id="rId2"/>
              </a:rPr>
              <a:t>Online application </a:t>
            </a:r>
            <a:endParaRPr lang="en-US" sz="1800" dirty="0" smtClean="0">
              <a:solidFill>
                <a:schemeClr val="tx2"/>
              </a:solidFill>
            </a:endParaRPr>
          </a:p>
          <a:p>
            <a:pPr marL="514350" indent="0">
              <a:lnSpc>
                <a:spcPct val="80000"/>
              </a:lnSpc>
              <a:buNone/>
              <a:defRPr/>
            </a:pPr>
            <a:r>
              <a:rPr lang="en-US" sz="1800" dirty="0" smtClean="0">
                <a:solidFill>
                  <a:schemeClr val="tx2"/>
                </a:solidFill>
              </a:rPr>
              <a:t>4</a:t>
            </a:r>
            <a:r>
              <a:rPr lang="en-US" sz="1800" dirty="0" smtClean="0">
                <a:solidFill>
                  <a:schemeClr val="tx2"/>
                </a:solidFill>
              </a:rPr>
              <a:t>. Answer all questions, including </a:t>
            </a:r>
            <a:r>
              <a:rPr lang="en-US" sz="1800" dirty="0" smtClean="0">
                <a:solidFill>
                  <a:schemeClr val="tx2"/>
                </a:solidFill>
                <a:hlinkClick r:id="rId3"/>
              </a:rPr>
              <a:t>uploading resume</a:t>
            </a: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smtClean="0"/>
          </a:p>
          <a:p>
            <a:r>
              <a:rPr lang="en-US" b="1" dirty="0" smtClean="0">
                <a:hlinkClick r:id="rId2"/>
              </a:rPr>
              <a:t>Tiger Scholarship Manager </a:t>
            </a:r>
            <a:r>
              <a:rPr lang="en-US" dirty="0" smtClean="0"/>
              <a:t>– </a:t>
            </a:r>
            <a:r>
              <a:rPr lang="en-US" dirty="0" smtClean="0"/>
              <a:t>Access &amp; Diversity and Law </a:t>
            </a:r>
            <a:r>
              <a:rPr lang="en-US" dirty="0" smtClean="0"/>
              <a:t>School </a:t>
            </a:r>
            <a:r>
              <a:rPr lang="en-US" dirty="0" smtClean="0"/>
              <a:t>Specific Scholarships</a:t>
            </a:r>
            <a:r>
              <a:rPr lang="en-US" dirty="0" smtClean="0"/>
              <a:t>, Deadline is </a:t>
            </a:r>
            <a:r>
              <a:rPr lang="en-US" dirty="0" smtClean="0"/>
              <a:t>Friday, February 26, 2016</a:t>
            </a:r>
            <a:endParaRPr lang="en-US" dirty="0" smtClean="0"/>
          </a:p>
          <a:p>
            <a:endParaRPr lang="en-US" dirty="0" smtClean="0"/>
          </a:p>
          <a:p>
            <a:r>
              <a:rPr lang="en-US" sz="1600" dirty="0" smtClean="0"/>
              <a:t>MyMemphis</a:t>
            </a:r>
          </a:p>
          <a:p>
            <a:r>
              <a:rPr lang="en-US" sz="1600" dirty="0" smtClean="0"/>
              <a:t>Click on “Account$” Tab</a:t>
            </a:r>
          </a:p>
          <a:p>
            <a:r>
              <a:rPr lang="en-US" sz="1600" dirty="0" smtClean="0"/>
              <a:t>Sign in to your profile using Memphis credentials</a:t>
            </a:r>
          </a:p>
          <a:p>
            <a:r>
              <a:rPr lang="en-US" sz="1600" dirty="0" smtClean="0"/>
              <a:t>First page is “Your General Application” </a:t>
            </a:r>
          </a:p>
          <a:p>
            <a:r>
              <a:rPr lang="en-US" sz="1600" dirty="0" smtClean="0"/>
              <a:t>When completed click on blue “Finish &amp; Continue” button.</a:t>
            </a:r>
          </a:p>
          <a:p>
            <a:r>
              <a:rPr lang="en-US" sz="1600" dirty="0" smtClean="0"/>
              <a:t>Your “Recommended Opportunities” will be available for you based on your answers to the General Application. </a:t>
            </a:r>
            <a:endParaRPr lang="en-US" sz="1600" dirty="0"/>
          </a:p>
          <a:p>
            <a:r>
              <a:rPr lang="en-US" sz="1600" dirty="0" smtClean="0"/>
              <a:t>Detailed information on the scholarship is available by clicking the “apply” button.</a:t>
            </a:r>
            <a:endParaRPr lang="en-US" sz="16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smtClean="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smtClean="0">
                <a:solidFill>
                  <a:schemeClr val="tx2"/>
                </a:solidFill>
                <a:hlinkClick r:id="rId2"/>
              </a:rPr>
              <a:t>Tiger Scholarship Manager </a:t>
            </a:r>
            <a:endParaRPr lang="en-US" sz="1800" dirty="0" smtClean="0">
              <a:solidFill>
                <a:schemeClr val="tx2"/>
              </a:solidFill>
            </a:endParaRPr>
          </a:p>
          <a:p>
            <a:pPr marL="514350" indent="0">
              <a:lnSpc>
                <a:spcPct val="80000"/>
              </a:lnSpc>
              <a:buNone/>
              <a:defRPr/>
            </a:pPr>
            <a:r>
              <a:rPr lang="en-US" sz="1800" dirty="0" smtClean="0">
                <a:solidFill>
                  <a:schemeClr val="tx2"/>
                </a:solidFill>
              </a:rPr>
              <a:t>2.  Friday, February 26, 2016 </a:t>
            </a:r>
            <a:r>
              <a:rPr lang="en-US" sz="1800" dirty="0" smtClean="0">
                <a:solidFill>
                  <a:schemeClr val="tx2"/>
                </a:solidFill>
              </a:rPr>
              <a:t>Deadline</a:t>
            </a:r>
          </a:p>
          <a:p>
            <a:pPr marL="514350" indent="0">
              <a:lnSpc>
                <a:spcPct val="80000"/>
              </a:lnSpc>
              <a:buNone/>
              <a:defRPr/>
            </a:pPr>
            <a:r>
              <a:rPr lang="en-US" sz="1800" dirty="0" smtClean="0">
                <a:solidFill>
                  <a:schemeClr val="tx2"/>
                </a:solidFill>
              </a:rPr>
              <a:t>3. </a:t>
            </a:r>
            <a:r>
              <a:rPr lang="en-US" sz="1800" dirty="0" smtClean="0">
                <a:solidFill>
                  <a:schemeClr val="tx2"/>
                </a:solidFill>
              </a:rPr>
              <a:t>250 word essay </a:t>
            </a:r>
            <a:r>
              <a:rPr lang="en-US" sz="1800" dirty="0">
                <a:solidFill>
                  <a:schemeClr val="tx2"/>
                </a:solidFill>
              </a:rPr>
              <a:t>on how you contribute to Diversity at Memphis </a:t>
            </a:r>
            <a:r>
              <a:rPr lang="en-US" sz="1800" dirty="0" smtClean="0">
                <a:solidFill>
                  <a:schemeClr val="tx2"/>
                </a:solidFill>
              </a:rPr>
              <a:t>Law. </a:t>
            </a: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4. </a:t>
            </a:r>
            <a:r>
              <a:rPr lang="en-US" sz="1800" b="1" dirty="0" smtClean="0">
                <a:solidFill>
                  <a:schemeClr val="tx2"/>
                </a:solidFill>
              </a:rPr>
              <a:t>Current MADLS recipients must complete the online application</a:t>
            </a:r>
            <a:r>
              <a:rPr lang="en-US" sz="1800" dirty="0" smtClean="0">
                <a:solidFill>
                  <a:schemeClr val="tx2"/>
                </a:solidFill>
              </a:rPr>
              <a:t>.</a:t>
            </a:r>
          </a:p>
          <a:p>
            <a:pPr marL="514350" indent="0">
              <a:lnSpc>
                <a:spcPct val="80000"/>
              </a:lnSpc>
              <a:buNone/>
              <a:defRPr/>
            </a:pPr>
            <a:r>
              <a:rPr lang="en-US" sz="1800" dirty="0">
                <a:solidFill>
                  <a:schemeClr val="tx2"/>
                </a:solidFill>
              </a:rPr>
              <a:t>5</a:t>
            </a:r>
            <a:r>
              <a:rPr lang="en-US" sz="1800" dirty="0" smtClean="0">
                <a:solidFill>
                  <a:schemeClr val="tx2"/>
                </a:solidFill>
              </a:rPr>
              <a:t>. Award notifications in June after spring grades and class ranks are released. </a:t>
            </a:r>
          </a:p>
          <a:p>
            <a:pPr marL="514350" indent="0">
              <a:lnSpc>
                <a:spcPct val="80000"/>
              </a:lnSpc>
              <a:buNone/>
              <a:defRPr/>
            </a:pPr>
            <a:r>
              <a:rPr lang="en-US" sz="1800" dirty="0">
                <a:solidFill>
                  <a:schemeClr val="tx2"/>
                </a:solidFill>
              </a:rPr>
              <a:t>6</a:t>
            </a:r>
            <a:r>
              <a:rPr lang="en-US" sz="1800" dirty="0" smtClean="0">
                <a:solidFill>
                  <a:schemeClr val="tx2"/>
                </a:solidFill>
              </a:rPr>
              <a:t>. Resume not required. </a:t>
            </a:r>
          </a:p>
          <a:p>
            <a:pPr marL="514350" indent="0">
              <a:lnSpc>
                <a:spcPct val="80000"/>
              </a:lnSpc>
              <a:buNone/>
              <a:defRPr/>
            </a:pPr>
            <a:r>
              <a:rPr lang="en-US" sz="1800" dirty="0">
                <a:solidFill>
                  <a:schemeClr val="tx2"/>
                </a:solidFill>
              </a:rPr>
              <a:t>7</a:t>
            </a:r>
            <a:r>
              <a:rPr lang="en-US" sz="1800" dirty="0" smtClean="0">
                <a:solidFill>
                  <a:schemeClr val="tx2"/>
                </a:solidFill>
              </a:rPr>
              <a:t>. These funds are limited. </a:t>
            </a:r>
          </a:p>
          <a:p>
            <a:pPr marL="514350" lvl="0" indent="0">
              <a:lnSpc>
                <a:spcPct val="80000"/>
              </a:lnSpc>
              <a:buNone/>
              <a:defRPr/>
            </a:pPr>
            <a:r>
              <a:rPr lang="en-US" sz="1800" dirty="0" smtClean="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tblGrid>
              <a:tr h="0">
                <a:tc>
                  <a:txBody>
                    <a:bodyPr/>
                    <a:lstStyle/>
                    <a:p>
                      <a:pPr rtl="0"/>
                      <a:endParaRPr lang="en-US" dirty="0">
                        <a:effectLst/>
                        <a:latin typeface="Arial"/>
                      </a:endParaRPr>
                    </a:p>
                  </a:txBody>
                  <a:tcPr anchor="ctr">
                    <a:lnL>
                      <a:noFill/>
                    </a:lnL>
                    <a:lnR>
                      <a:noFill/>
                    </a:lnR>
                    <a:lnT>
                      <a:noFill/>
                    </a:lnT>
                    <a:lnB>
                      <a:noFill/>
                    </a:lnB>
                  </a:tcPr>
                </a:tc>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smtClean="0">
                <a:ln>
                  <a:noFill/>
                </a:ln>
                <a:solidFill>
                  <a:srgbClr val="C43B1D"/>
                </a:solidFill>
                <a:effectLst/>
                <a:latin typeface="Arial" pitchFamily="34" charset="0"/>
                <a:cs typeface="Arial" pitchFamily="34" charset="0"/>
              </a:rPr>
              <a:t>*</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smtClean="0">
                <a:solidFill>
                  <a:schemeClr val="tx2"/>
                </a:solidFill>
                <a:latin typeface="+mj-lt"/>
                <a:cs typeface="Times New Roman" pitchFamily="18" charset="0"/>
              </a:rPr>
              <a:t>Deadline </a:t>
            </a:r>
            <a:r>
              <a:rPr lang="en-US" sz="2800" b="1" i="1" kern="0" dirty="0" smtClean="0">
                <a:solidFill>
                  <a:schemeClr val="tx2"/>
                </a:solidFill>
                <a:latin typeface="+mj-lt"/>
                <a:cs typeface="Times New Roman" pitchFamily="18" charset="0"/>
              </a:rPr>
              <a:t>for all law scholarships    2.26.16</a:t>
            </a:r>
            <a:endParaRPr lang="en-US" sz="2800" b="1" i="1" kern="0" dirty="0">
              <a:solidFill>
                <a:schemeClr val="tx2"/>
              </a:solidFill>
              <a:latin typeface="+mj-lt"/>
              <a:cs typeface="Times New Roman" pitchFamily="18" charset="0"/>
            </a:endParaRPr>
          </a:p>
          <a:p>
            <a:pPr marL="0" lvl="1" eaLnBrk="0" hangingPunct="0">
              <a:spcBef>
                <a:spcPts val="0"/>
              </a:spcBef>
              <a:spcAft>
                <a:spcPts val="0"/>
              </a:spcAft>
              <a:defRPr/>
            </a:pPr>
            <a:endParaRPr lang="en-US" b="1" i="1"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Memphis Access &amp; Diversity do not require resume.</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Herff &amp; Faculty Emeritus scholars will have weekly online reporting requirements. Current recipients will be asked to complete respective application.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smtClean="0">
                <a:solidFill>
                  <a:schemeClr val="tx2"/>
                </a:solidFill>
                <a:latin typeface="Rockwell" panose="02060603020205020403" pitchFamily="18" charset="0"/>
              </a:rPr>
              <a:t>Contact Information</a:t>
            </a:r>
          </a:p>
          <a:p>
            <a:pPr marL="0" indent="0" algn="ctr">
              <a:buNone/>
            </a:pPr>
            <a:endParaRPr lang="en-US" sz="1600" b="1" dirty="0" smtClean="0">
              <a:solidFill>
                <a:schemeClr val="tx2"/>
              </a:solidFill>
              <a:latin typeface="Rockwell" panose="02060603020205020403" pitchFamily="18" charset="0"/>
            </a:endParaRPr>
          </a:p>
          <a:p>
            <a:pPr marL="0" indent="0" algn="ctr">
              <a:buNone/>
            </a:pPr>
            <a:r>
              <a:rPr lang="en-US" sz="1600" b="1" dirty="0" smtClean="0">
                <a:solidFill>
                  <a:schemeClr val="tx2"/>
                </a:solidFill>
              </a:rPr>
              <a:t>Assistant Dean of Admissions</a:t>
            </a:r>
            <a:endParaRPr lang="en-US" sz="1600" dirty="0" smtClean="0">
              <a:solidFill>
                <a:schemeClr val="tx2"/>
              </a:solidFill>
            </a:endParaRPr>
          </a:p>
          <a:p>
            <a:pPr marL="0" indent="0" algn="ctr">
              <a:buNone/>
            </a:pPr>
            <a:r>
              <a:rPr lang="en-US" sz="1600" dirty="0" smtClean="0">
                <a:solidFill>
                  <a:schemeClr val="tx2"/>
                </a:solidFill>
              </a:rPr>
              <a:t>Dr. Sue Ann McClellan</a:t>
            </a:r>
          </a:p>
          <a:p>
            <a:pPr marL="0" indent="0" algn="ctr">
              <a:buNone/>
            </a:pPr>
            <a:r>
              <a:rPr lang="en-US" sz="1600" dirty="0" smtClean="0">
                <a:solidFill>
                  <a:schemeClr val="tx2"/>
                </a:solidFill>
                <a:hlinkClick r:id="rId2"/>
              </a:rPr>
              <a:t>smcclell@memphis.edu</a:t>
            </a:r>
            <a:endParaRPr lang="en-US" sz="1600" dirty="0" smtClean="0">
              <a:solidFill>
                <a:schemeClr val="tx2"/>
              </a:solidFill>
            </a:endParaRPr>
          </a:p>
          <a:p>
            <a:pPr marL="0" indent="0" algn="ctr">
              <a:buNone/>
            </a:pPr>
            <a:endParaRPr lang="en-US" sz="1600" dirty="0">
              <a:solidFill>
                <a:schemeClr val="tx2"/>
              </a:solidFill>
            </a:endParaRPr>
          </a:p>
          <a:p>
            <a:pPr marL="0" indent="0" algn="ctr">
              <a:buNone/>
            </a:pPr>
            <a:r>
              <a:rPr lang="en-US" sz="1600" b="1" dirty="0" smtClean="0">
                <a:solidFill>
                  <a:schemeClr val="tx2"/>
                </a:solidFill>
              </a:rPr>
              <a:t>Assistant Director of Admissions</a:t>
            </a:r>
          </a:p>
          <a:p>
            <a:pPr marL="0" indent="0" algn="ctr">
              <a:buNone/>
            </a:pPr>
            <a:r>
              <a:rPr lang="en-US" sz="1600" dirty="0" smtClean="0">
                <a:solidFill>
                  <a:schemeClr val="tx2"/>
                </a:solidFill>
              </a:rPr>
              <a:t>Kara Phillips</a:t>
            </a:r>
            <a:endParaRPr lang="en-US" sz="1600" dirty="0" smtClean="0">
              <a:solidFill>
                <a:schemeClr val="tx2"/>
              </a:solidFill>
            </a:endParaRPr>
          </a:p>
          <a:p>
            <a:pPr marL="0" indent="0" algn="ctr">
              <a:buNone/>
            </a:pPr>
            <a:r>
              <a:rPr lang="en-US" sz="1600" dirty="0" smtClean="0">
                <a:solidFill>
                  <a:schemeClr val="tx2"/>
                </a:solidFill>
                <a:hlinkClick r:id="rId3"/>
              </a:rPr>
              <a:t>kphllp10@memphis.edu</a:t>
            </a:r>
            <a:r>
              <a:rPr lang="en-US" sz="1600" dirty="0" smtClean="0">
                <a:solidFill>
                  <a:schemeClr val="tx2"/>
                </a:solidFill>
              </a:rPr>
              <a:t> </a:t>
            </a:r>
            <a:endParaRPr lang="en-US" sz="1600" dirty="0" smtClean="0">
              <a:solidFill>
                <a:schemeClr val="tx2"/>
              </a:solidFill>
            </a:endParaRPr>
          </a:p>
          <a:p>
            <a:pPr marL="0" indent="0" algn="ctr">
              <a:buNone/>
            </a:pPr>
            <a:endParaRPr lang="en-US" sz="1600" dirty="0" smtClean="0">
              <a:solidFill>
                <a:schemeClr val="tx2"/>
              </a:solidFill>
            </a:endParaRPr>
          </a:p>
          <a:p>
            <a:pPr marL="0" indent="0" algn="ctr">
              <a:buNone/>
            </a:pPr>
            <a:r>
              <a:rPr lang="en-US" sz="1600" b="1" dirty="0" smtClean="0">
                <a:solidFill>
                  <a:schemeClr val="tx2"/>
                </a:solidFill>
              </a:rPr>
              <a:t>Administrative Assistant</a:t>
            </a:r>
          </a:p>
          <a:p>
            <a:pPr marL="0" indent="0" algn="ctr">
              <a:buNone/>
            </a:pPr>
            <a:r>
              <a:rPr lang="en-US" sz="1600" dirty="0">
                <a:solidFill>
                  <a:schemeClr val="tx2"/>
                </a:solidFill>
              </a:rPr>
              <a:t>Penny </a:t>
            </a:r>
            <a:r>
              <a:rPr lang="en-US" sz="1600" dirty="0" smtClean="0">
                <a:solidFill>
                  <a:schemeClr val="tx2"/>
                </a:solidFill>
              </a:rPr>
              <a:t>Rogers</a:t>
            </a:r>
          </a:p>
          <a:p>
            <a:pPr marL="0" indent="0" algn="ctr">
              <a:buNone/>
            </a:pPr>
            <a:r>
              <a:rPr lang="en-US" sz="1600" dirty="0">
                <a:solidFill>
                  <a:schemeClr val="tx2"/>
                </a:solidFill>
                <a:hlinkClick r:id="rId4"/>
              </a:rPr>
              <a:t>rpenny@memphis.edu</a:t>
            </a:r>
            <a:endParaRPr lang="en-US" sz="1600" b="1" dirty="0" smtClean="0">
              <a:solidFill>
                <a:schemeClr val="tx2"/>
              </a:solidFill>
            </a:endParaRPr>
          </a:p>
          <a:p>
            <a:pPr marL="0" indent="0" algn="ctr">
              <a:buNone/>
            </a:pPr>
            <a:r>
              <a:rPr lang="en-US" sz="1600" dirty="0" smtClean="0">
                <a:solidFill>
                  <a:schemeClr val="tx2"/>
                </a:solidFill>
              </a:rPr>
              <a:t>901.678.5403</a:t>
            </a:r>
          </a:p>
          <a:p>
            <a:pPr marL="0" indent="0">
              <a:buNone/>
            </a:pPr>
            <a:endParaRPr lang="en-US" sz="2000" dirty="0" smtClean="0"/>
          </a:p>
          <a:p>
            <a:pPr marL="0" indent="0">
              <a:buNone/>
            </a:pPr>
            <a:endParaRPr lang="en-US" sz="2000" dirty="0" smtClean="0"/>
          </a:p>
          <a:p>
            <a:pPr marL="0" indent="0">
              <a:buNone/>
            </a:pPr>
            <a:endParaRPr lang="en-US" sz="2000"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21533</TotalTime>
  <Words>595</Words>
  <Application>Microsoft Office PowerPoint</Application>
  <PresentationFormat>On-screen Show (16:9)</PresentationFormat>
  <Paragraphs>118</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Aharoni</vt:lpstr>
      <vt:lpstr>Arial</vt:lpstr>
      <vt:lpstr>Berlin Sans FB Demi</vt:lpstr>
      <vt:lpstr>Calibri</vt:lpstr>
      <vt:lpstr>Rockwell</vt:lpstr>
      <vt:lpstr>Times New Roman</vt:lpstr>
      <vt:lpstr>Office Theme</vt:lpstr>
      <vt:lpstr>PowerPoint Presentation</vt:lpstr>
      <vt:lpstr>Three scholarship types and two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Kara Phillips (kphllp10)</cp:lastModifiedBy>
  <cp:revision>511</cp:revision>
  <dcterms:created xsi:type="dcterms:W3CDTF">2012-08-30T20:07:21Z</dcterms:created>
  <dcterms:modified xsi:type="dcterms:W3CDTF">2016-02-02T21:08:31Z</dcterms:modified>
</cp:coreProperties>
</file>