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70" r:id="rId7"/>
    <p:sldId id="262" r:id="rId8"/>
    <p:sldId id="263" r:id="rId9"/>
    <p:sldId id="264" r:id="rId10"/>
    <p:sldId id="265" r:id="rId11"/>
    <p:sldId id="272" r:id="rId12"/>
    <p:sldId id="271" r:id="rId13"/>
    <p:sldId id="267" r:id="rId14"/>
    <p:sldId id="269" r:id="rId15"/>
    <p:sldId id="273" r:id="rId16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mulroy@memphis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mphis.edu/law/current-students/certificate-programs.ph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ex.org/multistate-tests/mpr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ACADEMIC ADVISING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/>
              <a:t>Rising 2Ls</a:t>
            </a:r>
            <a:endParaRPr lang="en-US" sz="4000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Associate Dean Steven Mulroy</a:t>
            </a:r>
          </a:p>
          <a:p>
            <a:r>
              <a:rPr lang="en-US" dirty="0" smtClean="0">
                <a:hlinkClick r:id="rId2"/>
              </a:rPr>
              <a:t>smulroy@memphis.edu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60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CHOOSING ELECTIVES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to consider:</a:t>
            </a:r>
          </a:p>
          <a:p>
            <a:r>
              <a:rPr lang="en-US" dirty="0" smtClean="0"/>
              <a:t>Tested on the bar?</a:t>
            </a:r>
          </a:p>
          <a:p>
            <a:r>
              <a:rPr lang="en-US" dirty="0" smtClean="0"/>
              <a:t>Useful in practice?</a:t>
            </a:r>
          </a:p>
          <a:p>
            <a:r>
              <a:rPr lang="en-US" dirty="0" smtClean="0"/>
              <a:t>Interest in subject matter?</a:t>
            </a:r>
          </a:p>
          <a:p>
            <a:r>
              <a:rPr lang="en-US" dirty="0" smtClean="0"/>
              <a:t>Like the teacher?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7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CHOOSING </a:t>
            </a:r>
            <a:r>
              <a:rPr lang="en-US" dirty="0" smtClean="0"/>
              <a:t>ELECTIVES: Bar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r>
              <a:rPr lang="en-US" dirty="0" smtClean="0"/>
              <a:t>MBE</a:t>
            </a:r>
            <a:endParaRPr lang="en-US" dirty="0"/>
          </a:p>
          <a:p>
            <a:pPr lvl="1"/>
            <a:r>
              <a:rPr lang="en-US" dirty="0"/>
              <a:t>Civil Procedure</a:t>
            </a:r>
          </a:p>
          <a:p>
            <a:pPr lvl="1"/>
            <a:r>
              <a:rPr lang="en-US" dirty="0"/>
              <a:t>Constitutional Law</a:t>
            </a:r>
          </a:p>
          <a:p>
            <a:pPr lvl="1"/>
            <a:r>
              <a:rPr lang="en-US" dirty="0"/>
              <a:t>Contracts</a:t>
            </a:r>
          </a:p>
          <a:p>
            <a:pPr lvl="1"/>
            <a:r>
              <a:rPr lang="en-US" dirty="0"/>
              <a:t>Criminal Law</a:t>
            </a:r>
          </a:p>
          <a:p>
            <a:pPr lvl="1"/>
            <a:r>
              <a:rPr lang="en-US" dirty="0"/>
              <a:t>Criminal Procedure</a:t>
            </a:r>
          </a:p>
          <a:p>
            <a:pPr lvl="1"/>
            <a:r>
              <a:rPr lang="en-US" dirty="0"/>
              <a:t>Evidence</a:t>
            </a:r>
          </a:p>
          <a:p>
            <a:pPr lvl="1"/>
            <a:r>
              <a:rPr lang="en-US" dirty="0" smtClean="0"/>
              <a:t>(Real) Property</a:t>
            </a:r>
            <a:endParaRPr lang="en-US" dirty="0"/>
          </a:p>
          <a:p>
            <a:pPr lvl="1"/>
            <a:r>
              <a:rPr lang="en-US" dirty="0"/>
              <a:t>Torts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TN Bar Exam</a:t>
            </a:r>
          </a:p>
          <a:p>
            <a:pPr lvl="1"/>
            <a:r>
              <a:rPr lang="en-US" dirty="0" smtClean="0"/>
              <a:t>Business Organizations</a:t>
            </a:r>
          </a:p>
          <a:p>
            <a:pPr lvl="1"/>
            <a:r>
              <a:rPr lang="en-US" dirty="0" err="1" smtClean="0"/>
              <a:t>Civ</a:t>
            </a:r>
            <a:r>
              <a:rPr lang="en-US" dirty="0" smtClean="0"/>
              <a:t> Pro (Federal and TN)</a:t>
            </a:r>
          </a:p>
          <a:p>
            <a:pPr lvl="1"/>
            <a:r>
              <a:rPr lang="en-US" dirty="0" smtClean="0"/>
              <a:t>Sales</a:t>
            </a:r>
          </a:p>
          <a:p>
            <a:pPr lvl="1"/>
            <a:r>
              <a:rPr lang="en-US" dirty="0" smtClean="0"/>
              <a:t>Secured Transactions</a:t>
            </a:r>
          </a:p>
          <a:p>
            <a:pPr lvl="1"/>
            <a:r>
              <a:rPr lang="en-US" dirty="0" smtClean="0"/>
              <a:t>Conflicts of Law</a:t>
            </a:r>
          </a:p>
          <a:p>
            <a:pPr lvl="1"/>
            <a:r>
              <a:rPr lang="en-US" dirty="0" smtClean="0"/>
              <a:t>Constitutional Law (Federal and TN)</a:t>
            </a:r>
          </a:p>
          <a:p>
            <a:pPr lvl="1"/>
            <a:r>
              <a:rPr lang="en-US" dirty="0" smtClean="0"/>
              <a:t>Contracts</a:t>
            </a:r>
          </a:p>
          <a:p>
            <a:pPr lvl="1"/>
            <a:r>
              <a:rPr lang="en-US" dirty="0" smtClean="0"/>
              <a:t>Criminal Law &amp; Procedure</a:t>
            </a:r>
          </a:p>
          <a:p>
            <a:pPr lvl="1"/>
            <a:r>
              <a:rPr lang="en-US" dirty="0" smtClean="0"/>
              <a:t>Family Law</a:t>
            </a:r>
          </a:p>
          <a:p>
            <a:pPr lvl="1"/>
            <a:r>
              <a:rPr lang="en-US" dirty="0" smtClean="0"/>
              <a:t>Evidence</a:t>
            </a:r>
          </a:p>
          <a:p>
            <a:pPr lvl="1"/>
            <a:r>
              <a:rPr lang="en-US" dirty="0" smtClean="0"/>
              <a:t>Professional Responsibility</a:t>
            </a:r>
          </a:p>
          <a:p>
            <a:pPr lvl="1"/>
            <a:r>
              <a:rPr lang="en-US" dirty="0" smtClean="0"/>
              <a:t>Property (real and personal)</a:t>
            </a:r>
          </a:p>
          <a:p>
            <a:pPr lvl="1"/>
            <a:r>
              <a:rPr lang="en-US" dirty="0" smtClean="0"/>
              <a:t>Remedies</a:t>
            </a:r>
          </a:p>
          <a:p>
            <a:pPr lvl="1"/>
            <a:r>
              <a:rPr lang="en-US" dirty="0" smtClean="0"/>
              <a:t>Torts</a:t>
            </a:r>
          </a:p>
          <a:p>
            <a:pPr lvl="1"/>
            <a:r>
              <a:rPr lang="en-US" dirty="0" smtClean="0"/>
              <a:t>Decedents’ Estates</a:t>
            </a:r>
          </a:p>
        </p:txBody>
      </p:sp>
    </p:spTree>
    <p:extLst>
      <p:ext uri="{BB962C8B-B14F-4D97-AF65-F5344CB8AC3E}">
        <p14:creationId xmlns:p14="http://schemas.microsoft.com/office/powerpoint/2010/main" val="228033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Certificates in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You may elect to work towards one of 4 certificate programs:</a:t>
            </a:r>
          </a:p>
          <a:p>
            <a:pPr lvl="1"/>
            <a:r>
              <a:rPr lang="en-US" dirty="0" smtClean="0"/>
              <a:t>Certificate in Advocacy</a:t>
            </a:r>
          </a:p>
          <a:p>
            <a:pPr lvl="1"/>
            <a:r>
              <a:rPr lang="en-US" dirty="0" smtClean="0"/>
              <a:t>Certificate in Business Law</a:t>
            </a:r>
          </a:p>
          <a:p>
            <a:pPr lvl="1"/>
            <a:r>
              <a:rPr lang="en-US" dirty="0" smtClean="0"/>
              <a:t>Certificate in Health Law</a:t>
            </a:r>
          </a:p>
          <a:p>
            <a:pPr lvl="1"/>
            <a:r>
              <a:rPr lang="en-US" dirty="0" smtClean="0"/>
              <a:t>Certificate in Tax Law</a:t>
            </a:r>
          </a:p>
          <a:p>
            <a:r>
              <a:rPr lang="en-US" dirty="0" smtClean="0"/>
              <a:t>Please review carefully the certificate requirements found on our </a:t>
            </a:r>
            <a:r>
              <a:rPr lang="en-US" dirty="0"/>
              <a:t>webpage 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www.memphis.edu/law/current-students/certificate-programs.php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Each certificate program has core (required) courses, additional (elective) courses, non-course requirements, and GPA requirements</a:t>
            </a:r>
          </a:p>
          <a:p>
            <a:r>
              <a:rPr lang="en-US" dirty="0" smtClean="0"/>
              <a:t>To graduate with a certificate requires careful planning.  Please see the certificate advisor with questions:</a:t>
            </a:r>
          </a:p>
          <a:p>
            <a:pPr lvl="1"/>
            <a:r>
              <a:rPr lang="en-US" dirty="0" smtClean="0"/>
              <a:t>Advocacy—Prof. Kritchevsky</a:t>
            </a:r>
          </a:p>
          <a:p>
            <a:pPr lvl="1"/>
            <a:r>
              <a:rPr lang="en-US" dirty="0" smtClean="0"/>
              <a:t>Business—Prof</a:t>
            </a:r>
            <a:r>
              <a:rPr lang="en-US" dirty="0"/>
              <a:t>.</a:t>
            </a:r>
            <a:r>
              <a:rPr lang="en-US" dirty="0" smtClean="0"/>
              <a:t> Smith</a:t>
            </a:r>
          </a:p>
          <a:p>
            <a:pPr lvl="1"/>
            <a:r>
              <a:rPr lang="en-US" dirty="0" smtClean="0"/>
              <a:t>Health—Prof. Campbell</a:t>
            </a:r>
          </a:p>
          <a:p>
            <a:pPr lvl="1"/>
            <a:r>
              <a:rPr lang="en-US" dirty="0" smtClean="0"/>
              <a:t>Tax—Prof. Kratzke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64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SELECTION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 you need advice?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Ask me . . . I am the academic dean</a:t>
            </a:r>
          </a:p>
          <a:p>
            <a:pPr lvl="1"/>
            <a:r>
              <a:rPr lang="en-US" dirty="0" smtClean="0"/>
              <a:t>Ask Dean Aden, Assistant Dean for Law Student Affairs and Director of ASP </a:t>
            </a:r>
          </a:p>
          <a:p>
            <a:pPr lvl="1"/>
            <a:r>
              <a:rPr lang="en-US" dirty="0" smtClean="0"/>
              <a:t>Ask Lindsey Gill, Assistant Director of Student Affairs and ASP</a:t>
            </a:r>
          </a:p>
          <a:p>
            <a:pPr lvl="1"/>
            <a:r>
              <a:rPr lang="en-US" dirty="0" smtClean="0"/>
              <a:t>Ask Jacque </a:t>
            </a:r>
            <a:r>
              <a:rPr lang="en-US" dirty="0" err="1" smtClean="0"/>
              <a:t>O’Bryant</a:t>
            </a:r>
            <a:r>
              <a:rPr lang="en-US" dirty="0" smtClean="0"/>
              <a:t>, Law School Diversity Coordinator</a:t>
            </a:r>
          </a:p>
          <a:p>
            <a:pPr lvl="1"/>
            <a:r>
              <a:rPr lang="en-US" dirty="0" smtClean="0"/>
              <a:t>Ask Dean Rudolph or Chesney McAfee in the Career Services Office</a:t>
            </a:r>
          </a:p>
          <a:p>
            <a:pPr lvl="1"/>
            <a:r>
              <a:rPr lang="en-US" dirty="0" smtClean="0"/>
              <a:t>Ask a faculty member especially if s/he teaches in an area that you want to practice</a:t>
            </a:r>
          </a:p>
          <a:p>
            <a:pPr lvl="1"/>
            <a:r>
              <a:rPr lang="en-US" dirty="0" smtClean="0"/>
              <a:t>Ask a lawyer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Avoid basing important course decisions on:</a:t>
            </a:r>
          </a:p>
          <a:p>
            <a:pPr lvl="2"/>
            <a:r>
              <a:rPr lang="en-US" dirty="0" smtClean="0"/>
              <a:t>Rumor</a:t>
            </a:r>
          </a:p>
          <a:p>
            <a:pPr lvl="2"/>
            <a:r>
              <a:rPr lang="en-US" dirty="0" smtClean="0"/>
              <a:t>Hallway/Facebook chatter</a:t>
            </a:r>
          </a:p>
          <a:p>
            <a:pPr lvl="2"/>
            <a:r>
              <a:rPr lang="en-US" dirty="0" smtClean="0"/>
              <a:t>Advice at “Bar Review”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0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Registration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Priority Enrollment:  3Ls register before 2Ls</a:t>
            </a:r>
          </a:p>
          <a:p>
            <a:pPr lvl="1"/>
            <a:r>
              <a:rPr lang="en-US" dirty="0" smtClean="0"/>
              <a:t>Registration Sequence:</a:t>
            </a:r>
          </a:p>
          <a:p>
            <a:pPr lvl="1"/>
            <a:r>
              <a:rPr lang="en-US" dirty="0" smtClean="0"/>
              <a:t>Veterans: </a:t>
            </a:r>
          </a:p>
          <a:p>
            <a:pPr lvl="1"/>
            <a:r>
              <a:rPr lang="en-US" dirty="0" smtClean="0"/>
              <a:t>43+ Attempted Credit Hours:  </a:t>
            </a:r>
          </a:p>
          <a:p>
            <a:pPr lvl="1"/>
            <a:r>
              <a:rPr lang="en-US" dirty="0" smtClean="0"/>
              <a:t>15-42 Attempted Hours: Thurs. </a:t>
            </a:r>
          </a:p>
          <a:p>
            <a:pPr lvl="1"/>
            <a:r>
              <a:rPr lang="en-US" dirty="0" smtClean="0"/>
              <a:t>0-14 Attempted Hours: Fri. </a:t>
            </a:r>
          </a:p>
          <a:p>
            <a:pPr lvl="1"/>
            <a:r>
              <a:rPr lang="en-US" dirty="0" smtClean="0"/>
              <a:t>A class may fill before you get a chance to register for it</a:t>
            </a:r>
          </a:p>
          <a:p>
            <a:pPr lvl="1"/>
            <a:r>
              <a:rPr lang="en-US" dirty="0" smtClean="0"/>
              <a:t>But check back often; students drop/add all summer</a:t>
            </a:r>
          </a:p>
          <a:p>
            <a:r>
              <a:rPr lang="en-US" dirty="0" smtClean="0"/>
              <a:t>Limited Enrollment Courses</a:t>
            </a:r>
          </a:p>
          <a:p>
            <a:pPr lvl="1"/>
            <a:r>
              <a:rPr lang="en-US" dirty="0" smtClean="0"/>
              <a:t>Skills and Seminars (both requirements for graduation)</a:t>
            </a:r>
          </a:p>
          <a:p>
            <a:pPr lvl="1"/>
            <a:r>
              <a:rPr lang="en-US" dirty="0" smtClean="0"/>
              <a:t>You rank all of the skills or seminar courses that you are willing to take</a:t>
            </a:r>
          </a:p>
          <a:p>
            <a:pPr lvl="1"/>
            <a:r>
              <a:rPr lang="en-US" dirty="0" smtClean="0"/>
              <a:t>The registrar’s office will choose the class based on your date of graduation</a:t>
            </a:r>
          </a:p>
          <a:p>
            <a:pPr lvl="1"/>
            <a:r>
              <a:rPr lang="en-US" dirty="0" smtClean="0"/>
              <a:t>If your first choice is full, you will be placed in your second (or third) choice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010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Advising Part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Small </a:t>
            </a:r>
            <a:r>
              <a:rPr lang="en-US" dirty="0"/>
              <a:t>group sessions are </a:t>
            </a:r>
            <a:r>
              <a:rPr lang="en-US" b="1" dirty="0"/>
              <a:t>mandatory</a:t>
            </a:r>
            <a:endParaRPr lang="en-US" sz="1800" dirty="0"/>
          </a:p>
          <a:p>
            <a:pPr lvl="0"/>
            <a:r>
              <a:rPr lang="en-US" dirty="0" smtClean="0"/>
              <a:t>Advising </a:t>
            </a:r>
            <a:r>
              <a:rPr lang="en-US" dirty="0"/>
              <a:t>small group assignments on the law school’s blog</a:t>
            </a:r>
            <a:endParaRPr lang="en-US" sz="1800" dirty="0"/>
          </a:p>
          <a:p>
            <a:pPr lvl="0"/>
            <a:r>
              <a:rPr lang="en-US" dirty="0"/>
              <a:t>Small groups sessions to allow you to ask us questions</a:t>
            </a:r>
            <a:endParaRPr lang="en-US" sz="18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261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Requirements 2L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r>
              <a:rPr lang="en-US" dirty="0" smtClean="0"/>
              <a:t>All students must have at least 90 credit hours and at least a 2.0 GPA to graduate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Second-year Course Requirements:</a:t>
            </a:r>
          </a:p>
          <a:p>
            <a:pPr lvl="1"/>
            <a:r>
              <a:rPr lang="en-US" dirty="0" smtClean="0"/>
              <a:t>Evidence (4 </a:t>
            </a:r>
            <a:r>
              <a:rPr lang="en-US" dirty="0" err="1" smtClean="0"/>
              <a:t>hrs</a:t>
            </a:r>
            <a:r>
              <a:rPr lang="en-US" dirty="0" smtClean="0"/>
              <a:t>) in either </a:t>
            </a:r>
            <a:r>
              <a:rPr lang="en-US" dirty="0"/>
              <a:t>F</a:t>
            </a:r>
            <a:r>
              <a:rPr lang="en-US" dirty="0" smtClean="0"/>
              <a:t>all or </a:t>
            </a:r>
            <a:r>
              <a:rPr lang="en-US" dirty="0"/>
              <a:t>S</a:t>
            </a:r>
            <a:r>
              <a:rPr lang="en-US" dirty="0" smtClean="0"/>
              <a:t>pring; </a:t>
            </a:r>
          </a:p>
          <a:p>
            <a:pPr lvl="3"/>
            <a:r>
              <a:rPr lang="en-US" sz="1800" dirty="0" smtClean="0"/>
              <a:t>Fall:  Prof. Frank          Spring:  TBA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Con Law (4 </a:t>
            </a:r>
            <a:r>
              <a:rPr lang="en-US" dirty="0" err="1" smtClean="0"/>
              <a:t>hrs</a:t>
            </a:r>
            <a:r>
              <a:rPr lang="en-US" dirty="0" smtClean="0"/>
              <a:t>) in either Fall or Spring: 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 Fall: Prof. Mulroy       Spring:  Prof. Kiel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84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Requirements:  2L/3L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Responsibility (2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We offer PR in both the Fall and Spring semesters</a:t>
            </a:r>
          </a:p>
          <a:p>
            <a:pPr lvl="2"/>
            <a:r>
              <a:rPr lang="en-US" dirty="0" smtClean="0"/>
              <a:t>Fall:  Prof. Lidge		Spring:  Prof. Wilson</a:t>
            </a:r>
          </a:p>
          <a:p>
            <a:pPr lvl="1"/>
            <a:r>
              <a:rPr lang="en-US" dirty="0" smtClean="0"/>
              <a:t>Best in 2L year</a:t>
            </a:r>
          </a:p>
          <a:p>
            <a:pPr lvl="1"/>
            <a:r>
              <a:rPr lang="en-US" dirty="0" smtClean="0"/>
              <a:t>PR is a prerequisite for Clinic courses</a:t>
            </a:r>
          </a:p>
          <a:p>
            <a:pPr lvl="1"/>
            <a:r>
              <a:rPr lang="en-US" dirty="0" smtClean="0"/>
              <a:t>Saves room in your 3L for electives</a:t>
            </a:r>
          </a:p>
          <a:p>
            <a:r>
              <a:rPr lang="en-US" dirty="0" smtClean="0"/>
              <a:t>Multistate Professional Responsibility Exam?</a:t>
            </a:r>
          </a:p>
          <a:p>
            <a:pPr lvl="1"/>
            <a:r>
              <a:rPr lang="en-US" dirty="0" smtClean="0"/>
              <a:t>State bar requirement</a:t>
            </a:r>
          </a:p>
          <a:p>
            <a:pPr lvl="1"/>
            <a:r>
              <a:rPr lang="en-US" dirty="0" smtClean="0"/>
              <a:t>Offered fall, spring, and summer</a:t>
            </a:r>
          </a:p>
          <a:p>
            <a:pPr lvl="1"/>
            <a:r>
              <a:rPr lang="en-US" dirty="0" smtClean="0"/>
              <a:t>Can take the MPRE while enrolled in PR</a:t>
            </a:r>
          </a:p>
          <a:p>
            <a:pPr lvl="1"/>
            <a:r>
              <a:rPr lang="en-US" dirty="0" smtClean="0"/>
              <a:t>Must take MPRE within two years of your bar exam</a:t>
            </a:r>
          </a:p>
          <a:p>
            <a:pPr lvl="1"/>
            <a:r>
              <a:rPr lang="en-US" dirty="0"/>
              <a:t>Go to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www.ncbex.org/multistate-tests/mpre</a:t>
            </a:r>
            <a:r>
              <a:rPr lang="en-US" dirty="0" smtClean="0"/>
              <a:t> for more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26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Requirements:  2L/3L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Statutory Course Menu</a:t>
            </a:r>
          </a:p>
          <a:p>
            <a:r>
              <a:rPr lang="en-US" dirty="0" smtClean="0"/>
              <a:t>A student must enroll in </a:t>
            </a:r>
            <a:r>
              <a:rPr lang="en-US" b="1" dirty="0" smtClean="0"/>
              <a:t>two courses </a:t>
            </a:r>
            <a:r>
              <a:rPr lang="en-US" dirty="0" smtClean="0"/>
              <a:t>in the Statutory Courses Menu to graduate</a:t>
            </a:r>
          </a:p>
          <a:p>
            <a:r>
              <a:rPr lang="en-US" dirty="0" smtClean="0"/>
              <a:t>This menu includes the “code” courses and teaches statutory analysis in important areas of commercial and tax law</a:t>
            </a:r>
          </a:p>
          <a:p>
            <a:r>
              <a:rPr lang="en-US" dirty="0" smtClean="0"/>
              <a:t>The Menu (asterisk indicates topic tested on the bar):</a:t>
            </a:r>
          </a:p>
          <a:p>
            <a:pPr lvl="1"/>
            <a:r>
              <a:rPr lang="en-US" dirty="0" smtClean="0"/>
              <a:t>Sales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Secured Transactions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Income Tax (3 or 4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Corporate Tax (3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Legislation (3 </a:t>
            </a:r>
            <a:r>
              <a:rPr lang="en-US" dirty="0" err="1" smtClean="0"/>
              <a:t>hrs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Fair Employment Practices (2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4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Requirements:  2L/3L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/>
          </a:bodyPr>
          <a:lstStyle/>
          <a:p>
            <a:r>
              <a:rPr lang="en-US" b="1" dirty="0" smtClean="0"/>
              <a:t>Practice Foundation Courses Menu</a:t>
            </a:r>
          </a:p>
          <a:p>
            <a:r>
              <a:rPr lang="en-US" dirty="0"/>
              <a:t>A student must enroll in </a:t>
            </a:r>
            <a:r>
              <a:rPr lang="en-US" b="1" dirty="0"/>
              <a:t>two courses </a:t>
            </a:r>
            <a:r>
              <a:rPr lang="en-US" dirty="0"/>
              <a:t>in the </a:t>
            </a:r>
            <a:r>
              <a:rPr lang="en-US" dirty="0" smtClean="0"/>
              <a:t>Practice Foundation Menu </a:t>
            </a:r>
            <a:r>
              <a:rPr lang="en-US" dirty="0"/>
              <a:t>to </a:t>
            </a:r>
            <a:r>
              <a:rPr lang="en-US" dirty="0" smtClean="0"/>
              <a:t>graduate</a:t>
            </a:r>
          </a:p>
          <a:p>
            <a:r>
              <a:rPr lang="en-US" dirty="0" smtClean="0"/>
              <a:t>The courses in this menu are designed to expose students to key law courses that are often the foundation of modern law practice</a:t>
            </a:r>
          </a:p>
          <a:p>
            <a:r>
              <a:rPr lang="en-US" dirty="0" smtClean="0"/>
              <a:t>The Menu (asterisk indicates topic tested on the bar):</a:t>
            </a:r>
          </a:p>
          <a:p>
            <a:pPr lvl="1"/>
            <a:r>
              <a:rPr lang="en-US" dirty="0" smtClean="0"/>
              <a:t>Business Organizations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Decedents’ Estates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Family Law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Administrative Law (3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Criminal Procedure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Conflicts (3 </a:t>
            </a:r>
            <a:r>
              <a:rPr lang="en-US" dirty="0" err="1" smtClean="0"/>
              <a:t>hrs</a:t>
            </a:r>
            <a:r>
              <a:rPr lang="en-US" dirty="0" smtClean="0"/>
              <a:t>)*</a:t>
            </a:r>
          </a:p>
          <a:p>
            <a:pPr lvl="1"/>
            <a:r>
              <a:rPr lang="en-US" dirty="0" smtClean="0"/>
              <a:t>Remedies (3 </a:t>
            </a:r>
            <a:r>
              <a:rPr lang="en-US" dirty="0" err="1" smtClean="0"/>
              <a:t>hrs</a:t>
            </a:r>
            <a:r>
              <a:rPr lang="en-US" dirty="0" smtClean="0"/>
              <a:t>) *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96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take menu courses?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recommend you take as many menu courses as you can tolerate in your 2L year</a:t>
            </a:r>
          </a:p>
          <a:p>
            <a:r>
              <a:rPr lang="en-US" dirty="0" smtClean="0"/>
              <a:t>This strategy saves 3L year for skills courses, non-menu bar courses, electives, &amp; certificate requirements</a:t>
            </a:r>
          </a:p>
        </p:txBody>
      </p:sp>
    </p:spTree>
    <p:extLst>
      <p:ext uri="{BB962C8B-B14F-4D97-AF65-F5344CB8AC3E}">
        <p14:creationId xmlns:p14="http://schemas.microsoft.com/office/powerpoint/2010/main" val="251636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Requirements:  2L/3L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Upper-class Writing Requirement</a:t>
            </a:r>
          </a:p>
          <a:p>
            <a:r>
              <a:rPr lang="en-US" dirty="0" smtClean="0"/>
              <a:t>After your second semester, a student is required to complete at least one seminar course to graduate</a:t>
            </a:r>
          </a:p>
          <a:p>
            <a:r>
              <a:rPr lang="en-US" dirty="0" smtClean="0"/>
              <a:t>A seminar course is an intensive research and writing course that culminates in a substantial paper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eminar courses require a long research paper on a student-selected legal topic</a:t>
            </a:r>
          </a:p>
          <a:p>
            <a:pPr lvl="1"/>
            <a:r>
              <a:rPr lang="en-US" dirty="0" smtClean="0"/>
              <a:t>A student on law review may satisfy the writing requirement through the Note </a:t>
            </a:r>
          </a:p>
          <a:p>
            <a:r>
              <a:rPr lang="en-US" dirty="0" smtClean="0"/>
              <a:t>A student must make a “C” or better to satisfy the requirement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329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Graduation Requirements:  2L/3L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Experiential Requirement</a:t>
            </a:r>
          </a:p>
          <a:p>
            <a:r>
              <a:rPr lang="en-US" dirty="0" smtClean="0"/>
              <a:t>A student must complete at least 6 credits of Experiential Courses </a:t>
            </a:r>
          </a:p>
          <a:p>
            <a:r>
              <a:rPr lang="en-US" dirty="0" smtClean="0"/>
              <a:t>At least one clinic or externship </a:t>
            </a:r>
          </a:p>
          <a:p>
            <a:r>
              <a:rPr lang="en-US" dirty="0" smtClean="0"/>
              <a:t>Such courses may also include: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“Simulation” courses (Trial Ad, Pretrial Ad, etc.)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3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Beyond the graduation requirements, the law school offers a wide variety of elective courses</a:t>
            </a:r>
          </a:p>
          <a:p>
            <a:r>
              <a:rPr lang="en-US" dirty="0" smtClean="0"/>
              <a:t>You may take electives beginning in your second year of study</a:t>
            </a:r>
          </a:p>
          <a:p>
            <a:r>
              <a:rPr lang="en-US" dirty="0" smtClean="0"/>
              <a:t>Some popular elective courses are:</a:t>
            </a:r>
          </a:p>
          <a:p>
            <a:pPr lvl="1"/>
            <a:r>
              <a:rPr lang="en-US" dirty="0" smtClean="0"/>
              <a:t>Civil Rights			</a:t>
            </a:r>
          </a:p>
          <a:p>
            <a:pPr lvl="1"/>
            <a:r>
              <a:rPr lang="en-US" dirty="0" smtClean="0"/>
              <a:t>Mergers &amp; Acquisitions</a:t>
            </a:r>
          </a:p>
          <a:p>
            <a:pPr lvl="1"/>
            <a:r>
              <a:rPr lang="en-US" dirty="0" smtClean="0"/>
              <a:t>Criminal Procedure II</a:t>
            </a:r>
          </a:p>
          <a:p>
            <a:pPr lvl="1"/>
            <a:r>
              <a:rPr lang="en-US" dirty="0" smtClean="0"/>
              <a:t>Health Law</a:t>
            </a:r>
          </a:p>
          <a:p>
            <a:pPr lvl="1"/>
            <a:r>
              <a:rPr lang="en-US" dirty="0" smtClean="0"/>
              <a:t>Legislation</a:t>
            </a:r>
          </a:p>
          <a:p>
            <a:pPr lvl="1"/>
            <a:r>
              <a:rPr lang="en-US" dirty="0" smtClean="0"/>
              <a:t>International Law</a:t>
            </a:r>
          </a:p>
          <a:p>
            <a:pPr lvl="1"/>
            <a:r>
              <a:rPr lang="en-US" dirty="0" smtClean="0"/>
              <a:t>Fair Employment Practices</a:t>
            </a:r>
          </a:p>
          <a:p>
            <a:pPr lvl="1"/>
            <a:r>
              <a:rPr lang="en-US" dirty="0" smtClean="0"/>
              <a:t>Intellectual Property</a:t>
            </a:r>
          </a:p>
          <a:p>
            <a:pPr lvl="1"/>
            <a:r>
              <a:rPr lang="en-US" dirty="0" smtClean="0"/>
              <a:t>Trust Law</a:t>
            </a:r>
          </a:p>
          <a:p>
            <a:pPr lvl="1"/>
            <a:r>
              <a:rPr lang="en-US" dirty="0" smtClean="0"/>
              <a:t>National Security Law</a:t>
            </a:r>
          </a:p>
          <a:p>
            <a:pPr lvl="1"/>
            <a:r>
              <a:rPr lang="en-US" dirty="0" smtClean="0"/>
              <a:t>Immigration Law</a:t>
            </a:r>
          </a:p>
          <a:p>
            <a:pPr lvl="1"/>
            <a:r>
              <a:rPr lang="en-US" dirty="0" smtClean="0"/>
              <a:t>Insurance Law</a:t>
            </a:r>
          </a:p>
          <a:p>
            <a:pPr lvl="1"/>
            <a:r>
              <a:rPr lang="en-US" dirty="0" smtClean="0"/>
              <a:t>Products Liability</a:t>
            </a:r>
          </a:p>
          <a:p>
            <a:pPr lvl="1"/>
            <a:r>
              <a:rPr lang="en-US" dirty="0" smtClean="0"/>
              <a:t>Elder Law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060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3325</TotalTime>
  <Words>907</Words>
  <Application>Microsoft Office PowerPoint</Application>
  <PresentationFormat>On-screen Show (4:3)</PresentationFormat>
  <Paragraphs>176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Clarity</vt:lpstr>
      <vt:lpstr>ACADEMIC ADVISING</vt:lpstr>
      <vt:lpstr>Graduation Requirements 2L</vt:lpstr>
      <vt:lpstr>Graduation Requirements:  2L/3L</vt:lpstr>
      <vt:lpstr>Graduation Requirements:  2L/3L</vt:lpstr>
      <vt:lpstr>Graduation Requirements:  2L/3L</vt:lpstr>
      <vt:lpstr>When to take menu courses?</vt:lpstr>
      <vt:lpstr>Graduation Requirements:  2L/3L</vt:lpstr>
      <vt:lpstr>Graduation Requirements:  2L/3L</vt:lpstr>
      <vt:lpstr>ELECTIVES</vt:lpstr>
      <vt:lpstr>CHOOSING ELECTIVES</vt:lpstr>
      <vt:lpstr>CHOOSING ELECTIVES: Bar Courses</vt:lpstr>
      <vt:lpstr>Certificates in Law</vt:lpstr>
      <vt:lpstr>COURSE SELECTION ADVICE</vt:lpstr>
      <vt:lpstr> Registration </vt:lpstr>
      <vt:lpstr>Academic Advising Part II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</dc:title>
  <dc:creator>David Scott Romantz (dromantz)</dc:creator>
  <cp:lastModifiedBy>Cheryl Foshee Edwards (cedwrds2)</cp:lastModifiedBy>
  <cp:revision>48</cp:revision>
  <cp:lastPrinted>2015-03-17T21:29:58Z</cp:lastPrinted>
  <dcterms:created xsi:type="dcterms:W3CDTF">2013-01-07T18:10:23Z</dcterms:created>
  <dcterms:modified xsi:type="dcterms:W3CDTF">2017-03-16T19:18:32Z</dcterms:modified>
</cp:coreProperties>
</file>