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8" r:id="rId5"/>
    <p:sldId id="275" r:id="rId6"/>
    <p:sldId id="259" r:id="rId7"/>
    <p:sldId id="288" r:id="rId8"/>
    <p:sldId id="273" r:id="rId9"/>
    <p:sldId id="291" r:id="rId10"/>
    <p:sldId id="290" r:id="rId11"/>
    <p:sldId id="289" r:id="rId12"/>
    <p:sldId id="292" r:id="rId13"/>
    <p:sldId id="271" r:id="rId14"/>
    <p:sldId id="272" r:id="rId15"/>
    <p:sldId id="268" r:id="rId16"/>
    <p:sldId id="276" r:id="rId17"/>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28" autoAdjust="0"/>
  </p:normalViewPr>
  <p:slideViewPr>
    <p:cSldViewPr>
      <p:cViewPr varScale="1">
        <p:scale>
          <a:sx n="146" d="100"/>
          <a:sy n="146" d="100"/>
        </p:scale>
        <p:origin x="630" y="114"/>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39801F5-BADA-401B-BF88-2C320B1BC642}" type="datetimeFigureOut">
              <a:rPr lang="en-US" smtClean="0"/>
              <a:t>2/13/2020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7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991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2/13/2020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2/13/2020</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kphllp10@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 Id="rId4" Type="http://schemas.openxmlformats.org/officeDocument/2006/relationships/hyperlink" Target="mailto:rpenny@memphis.ed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mphis.co1.qualtrics.com/jfe/form/SV_6yvcaKFnFMTEoPX"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memphis.co1.qualtrics.com/jfe/form/SV_6yvcaKFnFMTEoPX"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a:solidFill>
                  <a:schemeClr val="tx2"/>
                </a:solidFill>
                <a:latin typeface="Berlin Sans FB Demi" panose="020E0802020502020306" pitchFamily="34" charset="0"/>
              </a:rPr>
              <a:t>2020-2021 Scholarship </a:t>
            </a:r>
          </a:p>
          <a:p>
            <a:pPr algn="ctr">
              <a:spcBef>
                <a:spcPct val="20000"/>
              </a:spcBef>
            </a:pPr>
            <a:r>
              <a:rPr lang="en-US" sz="4000" dirty="0">
                <a:solidFill>
                  <a:schemeClr val="tx2"/>
                </a:solidFill>
                <a:latin typeface="Berlin Sans FB Demi" panose="020E0802020502020306" pitchFamily="34" charset="0"/>
              </a:rPr>
              <a:t>Overview Process</a:t>
            </a:r>
          </a:p>
        </p:txBody>
      </p:sp>
    </p:spTree>
    <p:extLst>
      <p:ext uri="{BB962C8B-B14F-4D97-AF65-F5344CB8AC3E}">
        <p14:creationId xmlns:p14="http://schemas.microsoft.com/office/powerpoint/2010/main" val="1029133574"/>
      </p:ext>
    </p:extLst>
  </p:cSld>
  <p:clrMapOvr>
    <a:masterClrMapping/>
  </p:clrMapOvr>
  <p:transition advTm="15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857250">
              <a:lnSpc>
                <a:spcPct val="80000"/>
              </a:lnSpc>
              <a:buAutoNum type="arabicPeriod"/>
              <a:defRPr/>
            </a:pPr>
            <a:r>
              <a:rPr lang="en-US" sz="1800" dirty="0">
                <a:solidFill>
                  <a:schemeClr val="tx2"/>
                </a:solidFill>
                <a:hlinkClick r:id="rId2"/>
              </a:rPr>
              <a:t>Tiger Scholarship Manager </a:t>
            </a:r>
            <a:endParaRPr lang="en-US" sz="1800" dirty="0">
              <a:solidFill>
                <a:schemeClr val="tx2"/>
              </a:solidFill>
            </a:endParaRPr>
          </a:p>
          <a:p>
            <a:pPr marL="514350" indent="0">
              <a:lnSpc>
                <a:spcPct val="80000"/>
              </a:lnSpc>
              <a:buNone/>
              <a:defRPr/>
            </a:pPr>
            <a:r>
              <a:rPr lang="en-US" sz="1800" dirty="0">
                <a:solidFill>
                  <a:schemeClr val="tx2"/>
                </a:solidFill>
              </a:rPr>
              <a:t>2.  March 16, 2020 Deadline</a:t>
            </a:r>
          </a:p>
          <a:p>
            <a:pPr marL="514350" indent="0">
              <a:lnSpc>
                <a:spcPct val="80000"/>
              </a:lnSpc>
              <a:buNone/>
              <a:defRPr/>
            </a:pPr>
            <a:r>
              <a:rPr lang="en-US" sz="1800" dirty="0">
                <a:solidFill>
                  <a:schemeClr val="tx2"/>
                </a:solidFill>
              </a:rPr>
              <a:t>3. 250 word essay on how you contribute to Diversity at Memphis Law. </a:t>
            </a:r>
          </a:p>
          <a:p>
            <a:pPr marL="514350" indent="0">
              <a:lnSpc>
                <a:spcPct val="80000"/>
              </a:lnSpc>
              <a:buFont typeface="Arial" pitchFamily="34" charset="0"/>
              <a:buNone/>
              <a:defRPr/>
            </a:pPr>
            <a:r>
              <a:rPr lang="en-US" sz="1800" dirty="0">
                <a:solidFill>
                  <a:schemeClr val="tx2"/>
                </a:solidFill>
              </a:rPr>
              <a:t>4. </a:t>
            </a:r>
            <a:r>
              <a:rPr lang="en-US" sz="1800" b="1" dirty="0">
                <a:solidFill>
                  <a:schemeClr val="tx2"/>
                </a:solidFill>
              </a:rPr>
              <a:t>Current MADLS recipients must complete the online application</a:t>
            </a:r>
            <a:r>
              <a:rPr lang="en-US" sz="1800" dirty="0">
                <a:solidFill>
                  <a:schemeClr val="tx2"/>
                </a:solidFill>
              </a:rPr>
              <a:t>.</a:t>
            </a:r>
          </a:p>
          <a:p>
            <a:pPr marL="514350" indent="0">
              <a:lnSpc>
                <a:spcPct val="80000"/>
              </a:lnSpc>
              <a:buNone/>
              <a:defRPr/>
            </a:pPr>
            <a:r>
              <a:rPr lang="en-US" sz="1800" dirty="0">
                <a:solidFill>
                  <a:schemeClr val="tx2"/>
                </a:solidFill>
              </a:rPr>
              <a:t>5. Award notifications in June after spring grades and class ranks are released. </a:t>
            </a:r>
          </a:p>
          <a:p>
            <a:pPr marL="514350" indent="0">
              <a:lnSpc>
                <a:spcPct val="80000"/>
              </a:lnSpc>
              <a:buNone/>
              <a:defRPr/>
            </a:pPr>
            <a:r>
              <a:rPr lang="en-US" sz="1800" dirty="0">
                <a:solidFill>
                  <a:schemeClr val="tx2"/>
                </a:solidFill>
              </a:rPr>
              <a:t>6. Resume not required. </a:t>
            </a:r>
          </a:p>
          <a:p>
            <a:pPr marL="514350" indent="0">
              <a:lnSpc>
                <a:spcPct val="80000"/>
              </a:lnSpc>
              <a:buNone/>
              <a:defRPr/>
            </a:pPr>
            <a:r>
              <a:rPr lang="en-US" sz="1800" dirty="0">
                <a:solidFill>
                  <a:schemeClr val="tx2"/>
                </a:solidFill>
              </a:rPr>
              <a:t>7. These funds are limited. </a:t>
            </a:r>
          </a:p>
          <a:p>
            <a:pPr marL="514350" lvl="0" indent="0">
              <a:lnSpc>
                <a:spcPct val="80000"/>
              </a:lnSpc>
              <a:buNone/>
              <a:defRPr/>
            </a:pPr>
            <a:r>
              <a:rPr lang="en-US" sz="1800" dirty="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extLst>
                    <a:ext uri="{9D8B030D-6E8A-4147-A177-3AD203B41FA5}">
                      <a16:colId xmlns:a16="http://schemas.microsoft.com/office/drawing/2014/main" val="20000"/>
                    </a:ext>
                  </a:extLst>
                </a:gridCol>
              </a:tblGrid>
              <a:tr h="0">
                <a:tc>
                  <a:txBody>
                    <a:bodyPr/>
                    <a:lstStyle/>
                    <a:p>
                      <a:pPr rtl="0"/>
                      <a:endParaRPr lang="en-US" dirty="0">
                        <a:effectLst/>
                        <a:latin typeface="Arial"/>
                      </a:endParaRPr>
                    </a:p>
                  </a:txBody>
                  <a:tcPr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4" name="Rectangle 30"/>
          <p:cNvSpPr>
            <a:spLocks noChangeArrowheads="1"/>
          </p:cNvSpPr>
          <p:nvPr/>
        </p:nvSpPr>
        <p:spPr bwMode="auto">
          <a:xfrm>
            <a:off x="2209800" y="974527"/>
            <a:ext cx="5562599" cy="3118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 generation U.S. citizen, whether the applicant is a first generation college graduate, or whether the applicant attended an HBCU, HSI, or Tribal College.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Application Acknowledgment </a:t>
            </a:r>
            <a:r>
              <a:rPr kumimoji="0" lang="en-US" altLang="en-US" sz="1200" b="1" i="0" u="none" strike="noStrike" cap="none" normalizeH="0" dirty="0">
                <a:ln>
                  <a:noFill/>
                </a:ln>
                <a:solidFill>
                  <a:srgbClr val="C43B1D"/>
                </a:solidFill>
                <a:effectLst/>
                <a:latin typeface="Arial" pitchFamily="34" charset="0"/>
                <a:cs typeface="Arial" pitchFamily="34" charset="0"/>
              </a:rPr>
              <a:t>*</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By submission of this form, I hereby apply for the Memphis Access &amp; Diversity Scholarship. Please initial below.</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640372"/>
      </p:ext>
    </p:extLst>
  </p:cSld>
  <p:clrMapOvr>
    <a:masterClrMapping/>
  </p:clrMapOvr>
  <p:transition spd="med" advTm="8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590550"/>
            <a:ext cx="5486400" cy="40386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sz="2800" b="1" i="1" kern="0" dirty="0">
                <a:solidFill>
                  <a:schemeClr val="tx2"/>
                </a:solidFill>
                <a:latin typeface="+mj-lt"/>
                <a:cs typeface="Times New Roman" pitchFamily="18" charset="0"/>
              </a:rPr>
              <a:t>Deadline for all law scholarships    3.16.20</a:t>
            </a:r>
          </a:p>
          <a:p>
            <a:pPr lvl="1" indent="-342900" algn="ctr" eaLnBrk="0" hangingPunct="0">
              <a:spcBef>
                <a:spcPts val="0"/>
              </a:spcBef>
              <a:spcAft>
                <a:spcPts val="0"/>
              </a:spcAft>
              <a:defRPr/>
            </a:pPr>
            <a:endParaRPr lang="en-US" b="1" i="1"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Memphis Access &amp; Diversity do not require resumes.</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a:t>
            </a:r>
            <a:r>
              <a:rPr lang="en-US" sz="1200" kern="0" dirty="0" err="1">
                <a:solidFill>
                  <a:schemeClr val="tx2"/>
                </a:solidFill>
                <a:latin typeface="+mj-lt"/>
                <a:cs typeface="Times New Roman" pitchFamily="18" charset="0"/>
              </a:rPr>
              <a:t>Herff</a:t>
            </a:r>
            <a:r>
              <a:rPr lang="en-US" sz="1200" kern="0" dirty="0">
                <a:solidFill>
                  <a:schemeClr val="tx2"/>
                </a:solidFill>
                <a:latin typeface="+mj-lt"/>
                <a:cs typeface="Times New Roman" pitchFamily="18" charset="0"/>
              </a:rPr>
              <a:t>, Health, &amp; Faculty Emeritus scholars will be asked to complete the service application.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Honors &amp; Awards Committee will consider all scholarship applicants as received. Practice is to spread limited resources among as many as possible.</a:t>
            </a: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endParaRPr lang="en-US" kern="0" dirty="0">
              <a:solidFill>
                <a:schemeClr val="tx2"/>
              </a:solidFill>
              <a:latin typeface="+mj-lt"/>
              <a:cs typeface="Times New Roman" pitchFamily="18" charset="0"/>
            </a:endParaRPr>
          </a:p>
          <a:p>
            <a:pPr lvl="1" indent="-342900">
              <a:lnSpc>
                <a:spcPct val="80000"/>
              </a:lnSpc>
              <a:spcBef>
                <a:spcPct val="20000"/>
              </a:spcBef>
              <a:defRPr/>
            </a:pPr>
            <a:r>
              <a:rPr lang="en-US" sz="1400" kern="0" dirty="0">
                <a:solidFill>
                  <a:schemeClr val="tx2"/>
                </a:solidFill>
                <a:latin typeface="+mj-lt"/>
              </a:rPr>
              <a:t>	</a:t>
            </a:r>
          </a:p>
        </p:txBody>
      </p:sp>
    </p:spTree>
    <p:extLst>
      <p:ext uri="{BB962C8B-B14F-4D97-AF65-F5344CB8AC3E}">
        <p14:creationId xmlns:p14="http://schemas.microsoft.com/office/powerpoint/2010/main" val="3402363984"/>
      </p:ext>
    </p:extLst>
  </p:cSld>
  <p:clrMapOvr>
    <a:masterClrMapping/>
  </p:clrMapOvr>
  <p:transition spd="med" advTm="8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lnSpcReduction="10000"/>
          </a:bodyPr>
          <a:lstStyle/>
          <a:p>
            <a:pPr marL="0" indent="0" algn="ctr">
              <a:buNone/>
            </a:pPr>
            <a:r>
              <a:rPr lang="en-US" sz="2200" b="1" dirty="0">
                <a:solidFill>
                  <a:schemeClr val="tx2"/>
                </a:solidFill>
                <a:latin typeface="Rockwell" panose="02060603020205020403" pitchFamily="18" charset="0"/>
              </a:rPr>
              <a:t>Contact Information</a:t>
            </a:r>
          </a:p>
          <a:p>
            <a:pPr marL="0" indent="0" algn="ctr">
              <a:buNone/>
            </a:pPr>
            <a:endParaRPr lang="en-US" sz="1600" b="1" dirty="0">
              <a:solidFill>
                <a:schemeClr val="tx2"/>
              </a:solidFill>
              <a:latin typeface="Rockwell" panose="02060603020205020403" pitchFamily="18" charset="0"/>
            </a:endParaRPr>
          </a:p>
          <a:p>
            <a:pPr marL="0" indent="0" algn="ctr">
              <a:buNone/>
            </a:pPr>
            <a:r>
              <a:rPr lang="en-US" sz="1600" b="1" dirty="0">
                <a:solidFill>
                  <a:schemeClr val="tx2"/>
                </a:solidFill>
              </a:rPr>
              <a:t>Assistant Dean of Admissions</a:t>
            </a:r>
            <a:endParaRPr lang="en-US" sz="1600" dirty="0">
              <a:solidFill>
                <a:schemeClr val="tx2"/>
              </a:solidFill>
            </a:endParaRPr>
          </a:p>
          <a:p>
            <a:pPr marL="0" indent="0" algn="ctr">
              <a:buNone/>
            </a:pPr>
            <a:r>
              <a:rPr lang="en-US" sz="1600" dirty="0">
                <a:solidFill>
                  <a:schemeClr val="tx2"/>
                </a:solidFill>
              </a:rPr>
              <a:t>Dr. Sue Ann McClellan</a:t>
            </a:r>
          </a:p>
          <a:p>
            <a:pPr marL="0" indent="0" algn="ctr">
              <a:buNone/>
            </a:pPr>
            <a:r>
              <a:rPr lang="en-US" sz="1600" dirty="0">
                <a:solidFill>
                  <a:schemeClr val="tx2"/>
                </a:solidFill>
                <a:hlinkClick r:id="rId2"/>
              </a:rPr>
              <a:t>smcclell@memphis.edu</a:t>
            </a:r>
            <a:endParaRPr lang="en-US" sz="1600" dirty="0">
              <a:solidFill>
                <a:schemeClr val="tx2"/>
              </a:solidFill>
            </a:endParaRPr>
          </a:p>
          <a:p>
            <a:pPr marL="0" indent="0" algn="ctr">
              <a:buNone/>
            </a:pPr>
            <a:endParaRPr lang="en-US" sz="1600" dirty="0">
              <a:solidFill>
                <a:schemeClr val="tx2"/>
              </a:solidFill>
            </a:endParaRPr>
          </a:p>
          <a:p>
            <a:pPr marL="0" indent="0" algn="ctr">
              <a:buNone/>
            </a:pPr>
            <a:r>
              <a:rPr lang="en-US" sz="1600" b="1" dirty="0">
                <a:solidFill>
                  <a:schemeClr val="tx2"/>
                </a:solidFill>
              </a:rPr>
              <a:t>Assistant Director of Admissions</a:t>
            </a:r>
          </a:p>
          <a:p>
            <a:pPr marL="0" indent="0" algn="ctr">
              <a:buNone/>
            </a:pPr>
            <a:r>
              <a:rPr lang="en-US" sz="1600">
                <a:solidFill>
                  <a:schemeClr val="tx2"/>
                </a:solidFill>
              </a:rPr>
              <a:t>Kara Bowen</a:t>
            </a:r>
            <a:endParaRPr lang="en-US" sz="1600" dirty="0">
              <a:solidFill>
                <a:schemeClr val="tx2"/>
              </a:solidFill>
            </a:endParaRPr>
          </a:p>
          <a:p>
            <a:pPr marL="0" indent="0" algn="ctr">
              <a:buNone/>
            </a:pPr>
            <a:r>
              <a:rPr lang="en-US" sz="1600" dirty="0">
                <a:solidFill>
                  <a:schemeClr val="tx2"/>
                </a:solidFill>
                <a:hlinkClick r:id="rId3"/>
              </a:rPr>
              <a:t>kphllp10@memphis.edu</a:t>
            </a:r>
            <a:r>
              <a:rPr lang="en-US" sz="1600" dirty="0">
                <a:solidFill>
                  <a:schemeClr val="tx2"/>
                </a:solidFill>
              </a:rPr>
              <a:t> </a:t>
            </a:r>
          </a:p>
          <a:p>
            <a:pPr marL="0" indent="0" algn="ctr">
              <a:buNone/>
            </a:pPr>
            <a:endParaRPr lang="en-US" sz="1600" dirty="0">
              <a:solidFill>
                <a:schemeClr val="tx2"/>
              </a:solidFill>
            </a:endParaRPr>
          </a:p>
          <a:p>
            <a:pPr marL="0" indent="0" algn="ctr">
              <a:buNone/>
            </a:pPr>
            <a:r>
              <a:rPr lang="en-US" sz="1600" b="1" dirty="0">
                <a:solidFill>
                  <a:schemeClr val="tx2"/>
                </a:solidFill>
              </a:rPr>
              <a:t>Administrative Assistant</a:t>
            </a:r>
          </a:p>
          <a:p>
            <a:pPr marL="0" indent="0" algn="ctr">
              <a:buNone/>
            </a:pPr>
            <a:r>
              <a:rPr lang="en-US" sz="1600" dirty="0">
                <a:solidFill>
                  <a:schemeClr val="tx2"/>
                </a:solidFill>
              </a:rPr>
              <a:t>Penny Rogers</a:t>
            </a:r>
          </a:p>
          <a:p>
            <a:pPr marL="0" indent="0" algn="ctr">
              <a:buNone/>
            </a:pPr>
            <a:r>
              <a:rPr lang="en-US" sz="1600" dirty="0">
                <a:solidFill>
                  <a:schemeClr val="tx2"/>
                </a:solidFill>
                <a:hlinkClick r:id="rId4"/>
              </a:rPr>
              <a:t>rpenny@memphis.edu</a:t>
            </a:r>
            <a:endParaRPr lang="en-US" sz="1600" b="1" dirty="0">
              <a:solidFill>
                <a:schemeClr val="tx2"/>
              </a:solidFill>
            </a:endParaRPr>
          </a:p>
          <a:p>
            <a:pPr marL="0" indent="0" algn="ctr">
              <a:buNone/>
            </a:pPr>
            <a:r>
              <a:rPr lang="en-US" sz="1600" dirty="0">
                <a:solidFill>
                  <a:schemeClr val="tx2"/>
                </a:solidFill>
              </a:rPr>
              <a:t>901.678.5403</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a:solidFill>
                  <a:schemeClr val="tx2"/>
                </a:solidFill>
                <a:latin typeface="Rockwell" panose="02060603020205020403" pitchFamily="18" charset="0"/>
              </a:rPr>
              <a:t>Four scholarship types and three separate applications</a:t>
            </a:r>
            <a:r>
              <a:rPr lang="en-US" sz="3000" b="1" dirty="0">
                <a:solidFill>
                  <a:schemeClr val="tx2"/>
                </a:solidFill>
                <a:latin typeface="Rockwell" panose="02060603020205020403" pitchFamily="18" charset="0"/>
              </a:rPr>
              <a:t>. </a:t>
            </a:r>
          </a:p>
        </p:txBody>
      </p:sp>
      <p:sp>
        <p:nvSpPr>
          <p:cNvPr id="3" name="Content Placeholder 2"/>
          <p:cNvSpPr>
            <a:spLocks noGrp="1"/>
          </p:cNvSpPr>
          <p:nvPr>
            <p:ph idx="1"/>
          </p:nvPr>
        </p:nvSpPr>
        <p:spPr>
          <a:xfrm>
            <a:off x="1905000" y="1200150"/>
            <a:ext cx="6781800" cy="3394473"/>
          </a:xfrm>
        </p:spPr>
        <p:txBody>
          <a:bodyPr>
            <a:normAutofit fontScale="92500" lnSpcReduction="10000"/>
          </a:bodyPr>
          <a:lstStyle/>
          <a:p>
            <a:pPr marL="514350" indent="-514350">
              <a:buAutoNum type="arabicPeriod"/>
            </a:pPr>
            <a:endParaRPr lang="en-US" dirty="0">
              <a:solidFill>
                <a:schemeClr val="tx2"/>
              </a:solidFill>
            </a:endParaRPr>
          </a:p>
          <a:p>
            <a:pPr marL="514350" indent="-514350">
              <a:buAutoNum type="arabicPeriod"/>
            </a:pPr>
            <a:r>
              <a:rPr lang="en-US" sz="3000" dirty="0">
                <a:solidFill>
                  <a:schemeClr val="tx2"/>
                </a:solidFill>
              </a:rPr>
              <a:t>Service Scholarships &amp; Fellowships-</a:t>
            </a:r>
            <a:r>
              <a:rPr lang="en-US" sz="3000" dirty="0" err="1">
                <a:solidFill>
                  <a:schemeClr val="tx2"/>
                </a:solidFill>
              </a:rPr>
              <a:t>Herff</a:t>
            </a:r>
            <a:r>
              <a:rPr lang="en-US" sz="3000" dirty="0">
                <a:solidFill>
                  <a:schemeClr val="tx2"/>
                </a:solidFill>
              </a:rPr>
              <a:t>, Faculty Emeritus, Humphreys, and Health</a:t>
            </a:r>
          </a:p>
          <a:p>
            <a:pPr marL="514350" indent="-514350">
              <a:buAutoNum type="arabicPeriod"/>
            </a:pPr>
            <a:r>
              <a:rPr lang="en-US" sz="3000" dirty="0">
                <a:solidFill>
                  <a:schemeClr val="tx2"/>
                </a:solidFill>
              </a:rPr>
              <a:t>Memphis Access &amp; Diversity</a:t>
            </a:r>
          </a:p>
          <a:p>
            <a:pPr marL="514350" indent="-514350">
              <a:buAutoNum type="arabicPeriod"/>
            </a:pPr>
            <a:r>
              <a:rPr lang="en-US" sz="3000" dirty="0">
                <a:solidFill>
                  <a:schemeClr val="tx2"/>
                </a:solidFill>
              </a:rPr>
              <a:t>Law school specific scholarships</a:t>
            </a:r>
          </a:p>
          <a:p>
            <a:pPr marL="514350" indent="-514350">
              <a:buAutoNum type="arabicPeriod"/>
            </a:pPr>
            <a:r>
              <a:rPr lang="en-US" sz="3000" dirty="0">
                <a:solidFill>
                  <a:schemeClr val="tx2"/>
                </a:solidFill>
              </a:rPr>
              <a:t>ASP and Writing Center Fellows</a:t>
            </a:r>
          </a:p>
          <a:p>
            <a:pPr marL="0" indent="0">
              <a:buNone/>
            </a:pPr>
            <a:r>
              <a:rPr lang="en-US" dirty="0">
                <a:solidFill>
                  <a:schemeClr val="tx2"/>
                </a:solidFill>
              </a:rPr>
              <a:t> </a:t>
            </a:r>
          </a:p>
        </p:txBody>
      </p:sp>
    </p:spTree>
    <p:extLst>
      <p:ext uri="{BB962C8B-B14F-4D97-AF65-F5344CB8AC3E}">
        <p14:creationId xmlns:p14="http://schemas.microsoft.com/office/powerpoint/2010/main" val="1243394902"/>
      </p:ext>
    </p:extLst>
  </p:cSld>
  <p:clrMapOvr>
    <a:masterClrMapping/>
  </p:clrMapOvr>
  <p:transition spd="med" advTm="8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20000"/>
          </a:bodyPr>
          <a:lstStyle/>
          <a:p>
            <a:pPr marL="857250" eaLnBrk="1" hangingPunct="1">
              <a:lnSpc>
                <a:spcPct val="80000"/>
              </a:lnSpc>
              <a:buFontTx/>
              <a:buAutoNum type="arabicPeriod"/>
              <a:defRPr/>
            </a:pPr>
            <a:r>
              <a:rPr lang="en-US" sz="1800" b="1" dirty="0">
                <a:solidFill>
                  <a:schemeClr val="tx2"/>
                </a:solidFill>
              </a:rPr>
              <a:t>Law School Service Scholarships</a:t>
            </a:r>
          </a:p>
          <a:p>
            <a:pPr marL="857250" indent="0" eaLnBrk="1" hangingPunct="1">
              <a:lnSpc>
                <a:spcPct val="80000"/>
              </a:lnSpc>
              <a:buNone/>
              <a:defRPr/>
            </a:pPr>
            <a:r>
              <a:rPr lang="en-US" sz="1800" b="1" dirty="0">
                <a:solidFill>
                  <a:schemeClr val="tx2"/>
                </a:solidFill>
              </a:rPr>
              <a:t>Humphreys</a:t>
            </a:r>
            <a:r>
              <a:rPr lang="en-US" sz="1800" dirty="0">
                <a:solidFill>
                  <a:schemeClr val="tx2"/>
                </a:solidFill>
              </a:rPr>
              <a:t> </a:t>
            </a:r>
            <a:r>
              <a:rPr lang="en-US" sz="1800" b="1" dirty="0">
                <a:solidFill>
                  <a:schemeClr val="tx2"/>
                </a:solidFill>
              </a:rPr>
              <a:t>Fellows, Herff, Health, and Faculty Emeritus Scholarships</a:t>
            </a:r>
          </a:p>
          <a:p>
            <a:pPr marL="514350" indent="0" eaLnBrk="1" hangingPunct="1">
              <a:lnSpc>
                <a:spcPct val="80000"/>
              </a:lnSpc>
              <a:buNone/>
              <a:defRPr/>
            </a:pPr>
            <a:r>
              <a:rPr lang="en-US" sz="1800" dirty="0">
                <a:solidFill>
                  <a:schemeClr val="tx2"/>
                </a:solidFill>
              </a:rPr>
              <a:t>	</a:t>
            </a:r>
          </a:p>
          <a:p>
            <a:pPr marL="514350" indent="0" eaLnBrk="1" hangingPunct="1">
              <a:lnSpc>
                <a:spcPct val="80000"/>
              </a:lnSpc>
              <a:buNone/>
              <a:defRPr/>
            </a:pPr>
            <a:r>
              <a:rPr lang="en-US" sz="1800" dirty="0">
                <a:solidFill>
                  <a:schemeClr val="tx2"/>
                </a:solidFill>
              </a:rPr>
              <a:t>	a. Interested students must complete the </a:t>
            </a:r>
            <a:r>
              <a:rPr lang="en-US" sz="1800" dirty="0">
                <a:solidFill>
                  <a:schemeClr val="tx2"/>
                </a:solidFill>
                <a:hlinkClick r:id="rId3"/>
              </a:rPr>
              <a:t>online</a:t>
            </a:r>
            <a:r>
              <a:rPr lang="en-US" sz="1800" dirty="0">
                <a:solidFill>
                  <a:schemeClr val="tx2"/>
                </a:solidFill>
              </a:rPr>
              <a:t> application. </a:t>
            </a:r>
          </a:p>
          <a:p>
            <a:pPr marL="514350" indent="0" eaLnBrk="1" hangingPunct="1">
              <a:lnSpc>
                <a:spcPct val="80000"/>
              </a:lnSpc>
              <a:buNone/>
              <a:defRPr/>
            </a:pPr>
            <a:r>
              <a:rPr lang="en-US" sz="1800" dirty="0">
                <a:solidFill>
                  <a:schemeClr val="tx2"/>
                </a:solidFill>
              </a:rPr>
              <a:t>	b. All </a:t>
            </a:r>
            <a:r>
              <a:rPr lang="en-US" sz="1800" b="1" dirty="0">
                <a:solidFill>
                  <a:schemeClr val="tx2"/>
                </a:solidFill>
              </a:rPr>
              <a:t>current recipients </a:t>
            </a:r>
            <a:r>
              <a:rPr lang="en-US" sz="1800" dirty="0">
                <a:solidFill>
                  <a:schemeClr val="tx2"/>
                </a:solidFill>
              </a:rPr>
              <a:t>must complete the online process. </a:t>
            </a:r>
          </a:p>
          <a:p>
            <a:pPr marL="514350" indent="0" eaLnBrk="1" hangingPunct="1">
              <a:lnSpc>
                <a:spcPct val="80000"/>
              </a:lnSpc>
              <a:buNone/>
              <a:defRPr/>
            </a:pPr>
            <a:r>
              <a:rPr lang="en-US" sz="1800" dirty="0">
                <a:solidFill>
                  <a:schemeClr val="tx2"/>
                </a:solidFill>
              </a:rPr>
              <a:t>	c. Deadline is </a:t>
            </a:r>
            <a:r>
              <a:rPr lang="en-US" sz="1800" b="1" dirty="0">
                <a:solidFill>
                  <a:schemeClr val="tx2"/>
                </a:solidFill>
              </a:rPr>
              <a:t>Friday, February 28, 2020</a:t>
            </a:r>
            <a:r>
              <a:rPr lang="en-US" sz="1800" dirty="0">
                <a:solidFill>
                  <a:schemeClr val="tx2"/>
                </a:solidFill>
              </a:rPr>
              <a:t>. </a:t>
            </a:r>
          </a:p>
          <a:p>
            <a:pPr marL="514350" indent="0" eaLnBrk="1" hangingPunct="1">
              <a:lnSpc>
                <a:spcPct val="80000"/>
              </a:lnSpc>
              <a:buNone/>
              <a:defRPr/>
            </a:pPr>
            <a:r>
              <a:rPr lang="en-US" sz="1800" dirty="0">
                <a:solidFill>
                  <a:schemeClr val="tx2"/>
                </a:solidFill>
              </a:rPr>
              <a:t>	d. Notification early April 2020.</a:t>
            </a:r>
          </a:p>
          <a:p>
            <a:pPr marL="514350" indent="0" eaLnBrk="1" hangingPunct="1">
              <a:lnSpc>
                <a:spcPct val="80000"/>
              </a:lnSpc>
              <a:buNone/>
              <a:defRPr/>
            </a:pPr>
            <a:r>
              <a:rPr lang="en-US" sz="1800" dirty="0">
                <a:solidFill>
                  <a:schemeClr val="tx2"/>
                </a:solidFill>
              </a:rPr>
              <a:t>	d. Upload resume on a desktop and use last name, first in the file name. 	e. Be sure to consent to have grades and rank released. </a:t>
            </a:r>
          </a:p>
          <a:p>
            <a:pPr marL="514350" indent="0" eaLnBrk="1" hangingPunct="1">
              <a:lnSpc>
                <a:spcPct val="80000"/>
              </a:lnSpc>
              <a:buNone/>
              <a:defRPr/>
            </a:pPr>
            <a:r>
              <a:rPr lang="en-US" sz="1800" dirty="0">
                <a:solidFill>
                  <a:schemeClr val="tx2"/>
                </a:solidFill>
              </a:rPr>
              <a:t>		</a:t>
            </a:r>
          </a:p>
          <a:p>
            <a:pPr marL="857250" eaLnBrk="1" hangingPunct="1">
              <a:lnSpc>
                <a:spcPct val="80000"/>
              </a:lnSpc>
              <a:buAutoNum type="arabicPeriod" startAt="2"/>
              <a:defRPr/>
            </a:pPr>
            <a:r>
              <a:rPr lang="en-US" sz="1800" b="1" dirty="0">
                <a:solidFill>
                  <a:schemeClr val="tx2"/>
                </a:solidFill>
              </a:rPr>
              <a:t>Humphreys Fellows Details</a:t>
            </a:r>
          </a:p>
          <a:p>
            <a:pPr marL="1141413" indent="-227013" eaLnBrk="1" hangingPunct="1">
              <a:lnSpc>
                <a:spcPct val="80000"/>
              </a:lnSpc>
              <a:buNone/>
              <a:defRPr/>
            </a:pPr>
            <a:r>
              <a:rPr lang="en-US" sz="1800" dirty="0">
                <a:solidFill>
                  <a:schemeClr val="tx2"/>
                </a:solidFill>
              </a:rPr>
              <a:t>a. Assigned to faculty member and responsible for working </a:t>
            </a:r>
            <a:r>
              <a:rPr lang="en-US" sz="1800" b="1" dirty="0">
                <a:solidFill>
                  <a:schemeClr val="tx2"/>
                </a:solidFill>
              </a:rPr>
              <a:t>280</a:t>
            </a:r>
            <a:r>
              <a:rPr lang="en-US" sz="1800" dirty="0">
                <a:solidFill>
                  <a:schemeClr val="tx2"/>
                </a:solidFill>
              </a:rPr>
              <a:t> hours a year.  Some faculty will be interested in having some of the hours completed in the summer. </a:t>
            </a:r>
          </a:p>
          <a:p>
            <a:pPr marL="1141413" indent="-227013" eaLnBrk="1" hangingPunct="1">
              <a:lnSpc>
                <a:spcPct val="80000"/>
              </a:lnSpc>
              <a:buNone/>
              <a:defRPr/>
            </a:pPr>
            <a:r>
              <a:rPr lang="en-US" sz="1800" dirty="0">
                <a:solidFill>
                  <a:schemeClr val="tx2"/>
                </a:solidFill>
              </a:rPr>
              <a:t>b. $5,000 stipend</a:t>
            </a: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a:solidFill>
                  <a:schemeClr val="tx2"/>
                </a:solidFill>
              </a:rPr>
              <a:t>c. Humphreys Fellows </a:t>
            </a:r>
            <a:r>
              <a:rPr lang="en-US" sz="1800" b="1" dirty="0">
                <a:solidFill>
                  <a:schemeClr val="tx2"/>
                </a:solidFill>
              </a:rPr>
              <a:t>cannot</a:t>
            </a:r>
            <a:r>
              <a:rPr lang="en-US" sz="1800" dirty="0">
                <a:solidFill>
                  <a:schemeClr val="tx2"/>
                </a:solidFill>
              </a:rPr>
              <a:t> engage in outside employment.</a:t>
            </a:r>
          </a:p>
          <a:p>
            <a:pPr marL="514350" indent="0">
              <a:lnSpc>
                <a:spcPct val="80000"/>
              </a:lnSpc>
              <a:buFont typeface="Arial" pitchFamily="34" charset="0"/>
              <a:buNone/>
              <a:defRPr/>
            </a:pPr>
            <a:r>
              <a:rPr lang="en-US" sz="1800" dirty="0">
                <a:solidFill>
                  <a:schemeClr val="tx2"/>
                </a:solidFill>
              </a:rPr>
              <a:t>d. Complete the employment hours certification each semester with the university</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err="1">
                <a:solidFill>
                  <a:schemeClr val="tx2"/>
                </a:solidFill>
              </a:rPr>
              <a:t>Herff</a:t>
            </a:r>
            <a:r>
              <a:rPr lang="en-US" sz="1800" b="1" dirty="0">
                <a:solidFill>
                  <a:schemeClr val="tx2"/>
                </a:solidFill>
              </a:rPr>
              <a:t>, Humphreys, Health, &amp; Faculty Emeritus Selection Process (Service Scholarships)</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1. Faculty Committee and Assistant Dean of Admissions</a:t>
            </a:r>
          </a:p>
          <a:p>
            <a:pPr marL="514350" indent="0">
              <a:lnSpc>
                <a:spcPct val="80000"/>
              </a:lnSpc>
              <a:buFont typeface="Arial" pitchFamily="34" charset="0"/>
              <a:buNone/>
              <a:defRPr/>
            </a:pPr>
            <a:r>
              <a:rPr lang="en-US" sz="1800" dirty="0">
                <a:solidFill>
                  <a:schemeClr val="tx2"/>
                </a:solidFill>
              </a:rPr>
              <a:t>2. Notifications via email early April from Ms. Rogers. </a:t>
            </a:r>
          </a:p>
          <a:p>
            <a:pPr marL="514350" indent="0">
              <a:lnSpc>
                <a:spcPct val="80000"/>
              </a:lnSpc>
              <a:buNone/>
              <a:defRPr/>
            </a:pPr>
            <a:r>
              <a:rPr lang="en-US" sz="1800" dirty="0">
                <a:solidFill>
                  <a:schemeClr val="tx2"/>
                </a:solidFill>
              </a:rPr>
              <a:t>3. </a:t>
            </a:r>
            <a:r>
              <a:rPr lang="en-US" sz="1800" dirty="0">
                <a:solidFill>
                  <a:schemeClr val="tx2"/>
                </a:solidFill>
                <a:hlinkClick r:id="rId2"/>
              </a:rPr>
              <a:t>Online application </a:t>
            </a:r>
            <a:endParaRPr lang="en-US" sz="1800" dirty="0">
              <a:solidFill>
                <a:schemeClr val="tx2"/>
              </a:solidFill>
            </a:endParaRPr>
          </a:p>
          <a:p>
            <a:pPr marL="514350" indent="0">
              <a:lnSpc>
                <a:spcPct val="80000"/>
              </a:lnSpc>
              <a:buNone/>
              <a:defRPr/>
            </a:pPr>
            <a:r>
              <a:rPr lang="en-US" sz="1800" dirty="0">
                <a:solidFill>
                  <a:schemeClr val="tx2"/>
                </a:solidFill>
              </a:rPr>
              <a:t>4. Answer all questions, including dropping off your resume to Professor Black.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a:p>
          <a:p>
            <a:r>
              <a:rPr lang="en-US" b="1" dirty="0">
                <a:hlinkClick r:id="rId2"/>
              </a:rPr>
              <a:t>Tiger Scholarship Manager </a:t>
            </a:r>
            <a:r>
              <a:rPr lang="en-US" dirty="0"/>
              <a:t>– Access &amp; Diversity and Law School Specific Scholarships, Deadline is March 16, 2020.</a:t>
            </a:r>
          </a:p>
          <a:p>
            <a:endParaRPr lang="en-US" dirty="0"/>
          </a:p>
          <a:p>
            <a:r>
              <a:rPr lang="en-US" sz="1600" dirty="0"/>
              <a:t>MyMemphis</a:t>
            </a:r>
          </a:p>
          <a:p>
            <a:r>
              <a:rPr lang="en-US" sz="1600" dirty="0"/>
              <a:t>Click on “Account$” Tab</a:t>
            </a:r>
          </a:p>
          <a:p>
            <a:r>
              <a:rPr lang="en-US" sz="1600" dirty="0"/>
              <a:t>Sign in to your profile using Memphis credentials</a:t>
            </a:r>
          </a:p>
          <a:p>
            <a:r>
              <a:rPr lang="en-US" sz="1600" dirty="0"/>
              <a:t>First page is “Your General Application” </a:t>
            </a:r>
          </a:p>
          <a:p>
            <a:r>
              <a:rPr lang="en-US" sz="1600" dirty="0"/>
              <a:t>When completed click on blue “Finish &amp; Continue” button.</a:t>
            </a:r>
          </a:p>
          <a:p>
            <a:r>
              <a:rPr lang="en-US" sz="1600" dirty="0"/>
              <a:t>Your “Recommended Opportunities” will be available for you based on your answers to the General Application. </a:t>
            </a:r>
          </a:p>
          <a:p>
            <a:r>
              <a:rPr lang="en-US" sz="1600" dirty="0"/>
              <a:t>Detailed information on the scholarship is available by clicking the “apply” button.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507702"/>
            <a:ext cx="6248400" cy="4155729"/>
          </a:xfrm>
          <a:prstGeom prst="rect">
            <a:avLst/>
          </a:prstGeom>
        </p:spPr>
      </p:pic>
    </p:spTree>
    <p:extLst>
      <p:ext uri="{BB962C8B-B14F-4D97-AF65-F5344CB8AC3E}">
        <p14:creationId xmlns:p14="http://schemas.microsoft.com/office/powerpoint/2010/main" val="1102443623"/>
      </p:ext>
    </p:extLst>
  </p:cSld>
  <p:clrMapOvr>
    <a:masterClrMapping/>
  </p:clrMapOvr>
  <p:transition spd="med" advTm="8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597"/>
            <a:ext cx="4925233" cy="5143500"/>
          </a:xfrm>
          <a:prstGeom prst="rect">
            <a:avLst/>
          </a:prstGeom>
        </p:spPr>
      </p:pic>
    </p:spTree>
    <p:extLst>
      <p:ext uri="{BB962C8B-B14F-4D97-AF65-F5344CB8AC3E}">
        <p14:creationId xmlns:p14="http://schemas.microsoft.com/office/powerpoint/2010/main" val="2473938398"/>
      </p:ext>
    </p:extLst>
  </p:cSld>
  <p:clrMapOvr>
    <a:masterClrMapping/>
  </p:clrMapOvr>
  <p:transition spd="med" advTm="8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1029"/>
            <a:ext cx="9144000" cy="4241442"/>
          </a:xfrm>
          <a:prstGeom prst="rect">
            <a:avLst/>
          </a:prstGeom>
        </p:spPr>
      </p:pic>
    </p:spTree>
    <p:extLst>
      <p:ext uri="{BB962C8B-B14F-4D97-AF65-F5344CB8AC3E}">
        <p14:creationId xmlns:p14="http://schemas.microsoft.com/office/powerpoint/2010/main" val="1048222998"/>
      </p:ext>
    </p:extLst>
  </p:cSld>
  <p:clrMapOvr>
    <a:masterClrMapping/>
  </p:clrMapOvr>
  <p:transition spd="med" advTm="8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99" y="133350"/>
            <a:ext cx="9174699" cy="4876800"/>
          </a:xfrm>
          <a:prstGeom prst="rect">
            <a:avLst/>
          </a:prstGeom>
        </p:spPr>
      </p:pic>
    </p:spTree>
    <p:extLst>
      <p:ext uri="{BB962C8B-B14F-4D97-AF65-F5344CB8AC3E}">
        <p14:creationId xmlns:p14="http://schemas.microsoft.com/office/powerpoint/2010/main" val="303856818"/>
      </p:ext>
    </p:extLst>
  </p:cSld>
  <p:clrMapOvr>
    <a:masterClrMapping/>
  </p:clrMapOvr>
  <p:transition spd="med" advTm="8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71B9BCC8CF094EBEF5885E8866EF39" ma:contentTypeVersion="10" ma:contentTypeDescription="Create a new document." ma:contentTypeScope="" ma:versionID="a14538f655e60dfbc472bfc834bc6ad9">
  <xsd:schema xmlns:xsd="http://www.w3.org/2001/XMLSchema" xmlns:xs="http://www.w3.org/2001/XMLSchema" xmlns:p="http://schemas.microsoft.com/office/2006/metadata/properties" xmlns:ns3="5adefafe-a338-44c0-be2c-7f90a4ef7da8" targetNamespace="http://schemas.microsoft.com/office/2006/metadata/properties" ma:root="true" ma:fieldsID="560a521b503c37db2a5ef4e065577087" ns3:_="">
    <xsd:import namespace="5adefafe-a338-44c0-be2c-7f90a4ef7da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defafe-a338-44c0-be2c-7f90a4ef7d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7C8C577-E3BB-4CCD-AC20-385C915DDB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defafe-a338-44c0-be2c-7f90a4ef7d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95801C-44DC-4A81-BB5A-D24C7F296651}">
  <ds:schemaRefs>
    <ds:schemaRef ds:uri="http://schemas.microsoft.com/sharepoint/v3/contenttype/forms"/>
  </ds:schemaRefs>
</ds:datastoreItem>
</file>

<file path=customXml/itemProps3.xml><?xml version="1.0" encoding="utf-8"?>
<ds:datastoreItem xmlns:ds="http://schemas.openxmlformats.org/officeDocument/2006/customXml" ds:itemID="{B1777A39-1825-490A-8F50-40572B138D49}">
  <ds:schemaRefs>
    <ds:schemaRef ds:uri="http://schemas.microsoft.com/office/2006/documentManagement/types"/>
    <ds:schemaRef ds:uri="5adefafe-a338-44c0-be2c-7f90a4ef7da8"/>
    <ds:schemaRef ds:uri="http://purl.org/dc/terms/"/>
    <ds:schemaRef ds:uri="http://schemas.openxmlformats.org/package/2006/metadata/core-properties"/>
    <ds:schemaRef ds:uri="http://purl.org/dc/elements/1.1/"/>
    <ds:schemaRef ds:uri="http://purl.org/dc/dcmitype/"/>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27017</TotalTime>
  <Words>579</Words>
  <Application>Microsoft Office PowerPoint</Application>
  <PresentationFormat>On-screen Show (16:9)</PresentationFormat>
  <Paragraphs>116</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Aharoni</vt:lpstr>
      <vt:lpstr>Arial</vt:lpstr>
      <vt:lpstr>Berlin Sans FB Demi</vt:lpstr>
      <vt:lpstr>Calibri</vt:lpstr>
      <vt:lpstr>Rockwell</vt:lpstr>
      <vt:lpstr>Times New Roman</vt:lpstr>
      <vt:lpstr>Office Theme</vt:lpstr>
      <vt:lpstr>PowerPoint Presentation</vt:lpstr>
      <vt:lpstr>Four scholarship types and three separate applications. </vt:lpstr>
      <vt:lpstr>How to apply online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Penny Rogers (rpenny)</cp:lastModifiedBy>
  <cp:revision>528</cp:revision>
  <cp:lastPrinted>2017-02-07T22:37:09Z</cp:lastPrinted>
  <dcterms:created xsi:type="dcterms:W3CDTF">2012-08-30T20:07:21Z</dcterms:created>
  <dcterms:modified xsi:type="dcterms:W3CDTF">2020-02-13T20:12:25Z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0x0101000E71B9BCC8CF094EBEF5885E8866EF39</vt:lpwstr>
  </property>
</Properties>
</file>