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58" r:id="rId5"/>
    <p:sldId id="275" r:id="rId6"/>
    <p:sldId id="259" r:id="rId7"/>
    <p:sldId id="288" r:id="rId8"/>
    <p:sldId id="273" r:id="rId9"/>
    <p:sldId id="291" r:id="rId10"/>
    <p:sldId id="290" r:id="rId11"/>
    <p:sldId id="289" r:id="rId12"/>
    <p:sldId id="292" r:id="rId13"/>
    <p:sldId id="271" r:id="rId14"/>
    <p:sldId id="272" r:id="rId15"/>
    <p:sldId id="268" r:id="rId16"/>
    <p:sldId id="276" r:id="rId17"/>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9" autoAdjust="0"/>
    <p:restoredTop sz="94628" autoAdjust="0"/>
  </p:normalViewPr>
  <p:slideViewPr>
    <p:cSldViewPr>
      <p:cViewPr varScale="1">
        <p:scale>
          <a:sx n="114" d="100"/>
          <a:sy n="114" d="100"/>
        </p:scale>
        <p:origin x="336" y="102"/>
      </p:cViewPr>
      <p:guideLst>
        <p:guide orient="horz" pos="1620"/>
        <p:guide pos="2880"/>
      </p:guideLst>
    </p:cSldViewPr>
  </p:slideViewPr>
  <p:outlineViewPr>
    <p:cViewPr>
      <p:scale>
        <a:sx n="33" d="100"/>
        <a:sy n="33" d="100"/>
      </p:scale>
      <p:origin x="48"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39801F5-BADA-401B-BF88-2C320B1BC642}" type="datetimeFigureOut">
              <a:rPr lang="en-US" smtClean="0"/>
              <a:t>2/17/2020</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A08EA478-366E-4CB0-8DAC-23E8D5E4F71F}" type="slidenum">
              <a:rPr lang="en-US" smtClean="0"/>
              <a:t>‹#›</a:t>
            </a:fld>
            <a:endParaRPr lang="en-US" dirty="0"/>
          </a:p>
        </p:txBody>
      </p:sp>
    </p:spTree>
    <p:extLst>
      <p:ext uri="{BB962C8B-B14F-4D97-AF65-F5344CB8AC3E}">
        <p14:creationId xmlns:p14="http://schemas.microsoft.com/office/powerpoint/2010/main" val="632753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a:noFill/>
        </p:spPr>
        <p:txBody>
          <a:bodyPr/>
          <a:lstStyle/>
          <a:p>
            <a:fld id="{018BC0A1-5DBD-42DA-8973-23271F23CC24}" type="slidenum">
              <a:rPr lang="en-US" smtClean="0"/>
              <a:pPr/>
              <a:t>1</a:t>
            </a:fld>
            <a:endParaRPr lang="en-US" dirty="0"/>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417736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21638F5F-72EC-486A-B383-57A51C4122F8}" type="slidenum">
              <a:rPr lang="en-US" smtClean="0"/>
              <a:pPr/>
              <a:t>3</a:t>
            </a:fld>
            <a:endParaRPr lang="en-US" dirty="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799133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3506A3B-68C0-4586-B3AB-49110CC54479}" type="datetimeFigureOut">
              <a:rPr lang="en-US" smtClean="0"/>
              <a:t>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469738952"/>
      </p:ext>
    </p:extLst>
  </p:cSld>
  <p:clrMapOvr>
    <a:masterClrMapping/>
  </p:clrMapOvr>
  <p:transition spd="med" advTm="8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506A3B-68C0-4586-B3AB-49110CC54479}" type="datetimeFigureOut">
              <a:rPr lang="en-US" smtClean="0"/>
              <a:t>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276326403"/>
      </p:ext>
    </p:extLst>
  </p:cSld>
  <p:clrMapOvr>
    <a:masterClrMapping/>
  </p:clrMapOvr>
  <p:transition spd="med" advTm="8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506A3B-68C0-4586-B3AB-49110CC54479}" type="datetimeFigureOut">
              <a:rPr lang="en-US" smtClean="0"/>
              <a:t>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3986815560"/>
      </p:ext>
    </p:extLst>
  </p:cSld>
  <p:clrMapOvr>
    <a:masterClrMapping/>
  </p:clrMapOvr>
  <p:transition spd="med" advTm="8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506A3B-68C0-4586-B3AB-49110CC54479}" type="datetimeFigureOut">
              <a:rPr lang="en-US" smtClean="0"/>
              <a:t>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684600851"/>
      </p:ext>
    </p:extLst>
  </p:cSld>
  <p:clrMapOvr>
    <a:masterClrMapping/>
  </p:clrMapOvr>
  <p:transition spd="med" advTm="8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506A3B-68C0-4586-B3AB-49110CC54479}" type="datetimeFigureOut">
              <a:rPr lang="en-US" smtClean="0"/>
              <a:t>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284325340"/>
      </p:ext>
    </p:extLst>
  </p:cSld>
  <p:clrMapOvr>
    <a:masterClrMapping/>
  </p:clrMapOvr>
  <p:transition spd="med" advTm="8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3506A3B-68C0-4586-B3AB-49110CC54479}" type="datetimeFigureOut">
              <a:rPr lang="en-US" smtClean="0"/>
              <a:t>2/17/2020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065909835"/>
      </p:ext>
    </p:extLst>
  </p:cSld>
  <p:clrMapOvr>
    <a:masterClrMapping/>
  </p:clrMapOvr>
  <p:transition spd="med" advTm="8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3506A3B-68C0-4586-B3AB-49110CC54479}" type="datetimeFigureOut">
              <a:rPr lang="en-US" smtClean="0"/>
              <a:t>2/17/2020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3091395292"/>
      </p:ext>
    </p:extLst>
  </p:cSld>
  <p:clrMapOvr>
    <a:masterClrMapping/>
  </p:clrMapOvr>
  <p:transition spd="med" advTm="8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3506A3B-68C0-4586-B3AB-49110CC54479}" type="datetimeFigureOut">
              <a:rPr lang="en-US" smtClean="0"/>
              <a:t>2/17/2020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092882861"/>
      </p:ext>
    </p:extLst>
  </p:cSld>
  <p:clrMapOvr>
    <a:masterClrMapping/>
  </p:clrMapOvr>
  <p:transition spd="med" advTm="8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506A3B-68C0-4586-B3AB-49110CC54479}" type="datetimeFigureOut">
              <a:rPr lang="en-US" smtClean="0"/>
              <a:t>2/17/2020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93126859"/>
      </p:ext>
    </p:extLst>
  </p:cSld>
  <p:clrMapOvr>
    <a:masterClrMapping/>
  </p:clrMapOvr>
  <p:transition spd="med" advTm="8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506A3B-68C0-4586-B3AB-49110CC54479}" type="datetimeFigureOut">
              <a:rPr lang="en-US" smtClean="0"/>
              <a:t>2/17/2020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284223206"/>
      </p:ext>
    </p:extLst>
  </p:cSld>
  <p:clrMapOvr>
    <a:masterClrMapping/>
  </p:clrMapOvr>
  <p:transition spd="med" advTm="8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506A3B-68C0-4586-B3AB-49110CC54479}" type="datetimeFigureOut">
              <a:rPr lang="en-US" smtClean="0"/>
              <a:t>2/17/2020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983563174"/>
      </p:ext>
    </p:extLst>
  </p:cSld>
  <p:clrMapOvr>
    <a:masterClrMapping/>
  </p:clrMapOvr>
  <p:transition spd="med" advTm="8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4" name="Picture 13"/>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143130" y="4017695"/>
            <a:ext cx="1295116" cy="580644"/>
          </a:xfrm>
          <a:prstGeom prst="rect">
            <a:avLst/>
          </a:prstGeom>
        </p:spPr>
      </p:pic>
      <p:pic>
        <p:nvPicPr>
          <p:cNvPr id="7" name="Picture 6"/>
          <p:cNvPicPr>
            <a:picLocks noChangeAspect="1"/>
          </p:cNvPicPr>
          <p:nvPr userDrawn="1"/>
        </p:nvPicPr>
        <p:blipFill rotWithShape="1">
          <a:blip r:embed="rId14" cstate="print">
            <a:duotone>
              <a:schemeClr val="accent1">
                <a:shade val="45000"/>
                <a:satMod val="135000"/>
              </a:schemeClr>
              <a:prstClr val="white"/>
            </a:duotone>
            <a:extLst>
              <a:ext uri="{BEBA8EAE-BF5A-486C-A8C5-ECC9F3942E4B}">
                <a14:imgProps xmlns:a14="http://schemas.microsoft.com/office/drawing/2010/main">
                  <a14:imgLayer r:embed="rId15">
                    <a14:imgEffect>
                      <a14:artisticCutout/>
                    </a14:imgEffect>
                  </a14:imgLayer>
                </a14:imgProps>
              </a:ext>
              <a:ext uri="{28A0092B-C50C-407E-A947-70E740481C1C}">
                <a14:useLocalDpi xmlns:a14="http://schemas.microsoft.com/office/drawing/2010/main" val="0"/>
              </a:ext>
            </a:extLst>
          </a:blip>
          <a:srcRect l="34722" r="25307"/>
          <a:stretch/>
        </p:blipFill>
        <p:spPr>
          <a:xfrm>
            <a:off x="0" y="708"/>
            <a:ext cx="1820708" cy="5143500"/>
          </a:xfrm>
          <a:prstGeom prst="rect">
            <a:avLst/>
          </a:prstGeom>
        </p:spPr>
      </p:pic>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C3506A3B-68C0-4586-B3AB-49110CC54479}" type="datetimeFigureOut">
              <a:rPr lang="en-US" smtClean="0"/>
              <a:t>2/17/2020</a:t>
            </a:fld>
            <a:endParaRPr lang="en-US"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9F8B120-5A25-4886-A5E1-0C63F88AC530}" type="slidenum">
              <a:rPr lang="en-US" smtClean="0"/>
              <a:t>‹#›</a:t>
            </a:fld>
            <a:endParaRPr lang="en-US" dirty="0"/>
          </a:p>
        </p:txBody>
      </p:sp>
      <p:pic>
        <p:nvPicPr>
          <p:cNvPr id="8" name="Picture 7"/>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rot="16200000">
            <a:off x="4335964" y="336173"/>
            <a:ext cx="457908" cy="9158163"/>
          </a:xfrm>
          <a:prstGeom prst="rect">
            <a:avLst/>
          </a:prstGeom>
        </p:spPr>
      </p:pic>
      <p:pic>
        <p:nvPicPr>
          <p:cNvPr id="9" name="Picture 8"/>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rot="16200000">
            <a:off x="4350128" y="-4350127"/>
            <a:ext cx="457908" cy="9158163"/>
          </a:xfrm>
          <a:prstGeom prst="rect">
            <a:avLst/>
          </a:prstGeom>
        </p:spPr>
      </p:pic>
    </p:spTree>
    <p:extLst>
      <p:ext uri="{BB962C8B-B14F-4D97-AF65-F5344CB8AC3E}">
        <p14:creationId xmlns:p14="http://schemas.microsoft.com/office/powerpoint/2010/main" val="3799345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advTm="800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hyperlink" Target="https://memphis.academicworks.com/"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mailto:kphllp10@memphis.edu" TargetMode="External"/><Relationship Id="rId2" Type="http://schemas.openxmlformats.org/officeDocument/2006/relationships/hyperlink" Target="mailto:smcclell@memphis.edu" TargetMode="External"/><Relationship Id="rId1" Type="http://schemas.openxmlformats.org/officeDocument/2006/relationships/slideLayout" Target="../slideLayouts/slideLayout2.xml"/><Relationship Id="rId4" Type="http://schemas.openxmlformats.org/officeDocument/2006/relationships/hyperlink" Target="mailto:rpenny@memphis.ed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memphis.co1.qualtrics.com/jfe/form/SV_6yvcaKFnFMTEoPX"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memphis.co1.qualtrics.com/jfe/form/SV_6yvcaKFnFMTEoPX"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hyperlink" Target="https://memphis.academicworks.com/"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1714500" y="666749"/>
            <a:ext cx="7543800" cy="1102519"/>
          </a:xfrm>
          <a:prstGeom prst="rect">
            <a:avLst/>
          </a:prstGeom>
          <a:noFill/>
          <a:ln w="9525">
            <a:noFill/>
            <a:miter lim="800000"/>
            <a:headEnd/>
            <a:tailEnd/>
          </a:ln>
        </p:spPr>
        <p:txBody>
          <a:bodyPr anchor="ctr"/>
          <a:lstStyle/>
          <a:p>
            <a:pPr algn="ctr">
              <a:defRPr/>
            </a:pPr>
            <a:r>
              <a:rPr lang="en-US" sz="2800" dirty="0">
                <a:solidFill>
                  <a:schemeClr val="tx2"/>
                </a:solidFill>
                <a:latin typeface="Aharoni" panose="02010803020104030203" pitchFamily="2" charset="-79"/>
                <a:cs typeface="Aharoni" panose="02010803020104030203" pitchFamily="2" charset="-79"/>
              </a:rPr>
              <a:t>The University of Memphis </a:t>
            </a:r>
          </a:p>
          <a:p>
            <a:pPr algn="ctr">
              <a:defRPr/>
            </a:pPr>
            <a:r>
              <a:rPr lang="en-US" sz="2800" dirty="0">
                <a:solidFill>
                  <a:schemeClr val="tx2"/>
                </a:solidFill>
                <a:latin typeface="Aharoni" panose="02010803020104030203" pitchFamily="2" charset="-79"/>
                <a:cs typeface="Aharoni" panose="02010803020104030203" pitchFamily="2" charset="-79"/>
              </a:rPr>
              <a:t>Cecil C. Humphreys School of Law</a:t>
            </a:r>
          </a:p>
        </p:txBody>
      </p:sp>
      <p:sp>
        <p:nvSpPr>
          <p:cNvPr id="14338" name="Rectangle 3"/>
          <p:cNvSpPr>
            <a:spLocks noChangeArrowheads="1"/>
          </p:cNvSpPr>
          <p:nvPr/>
        </p:nvSpPr>
        <p:spPr bwMode="auto">
          <a:xfrm>
            <a:off x="1676400" y="1923523"/>
            <a:ext cx="7620000" cy="1657350"/>
          </a:xfrm>
          <a:prstGeom prst="rect">
            <a:avLst/>
          </a:prstGeom>
          <a:noFill/>
          <a:ln w="9525">
            <a:noFill/>
            <a:miter lim="800000"/>
            <a:headEnd/>
            <a:tailEnd/>
          </a:ln>
        </p:spPr>
        <p:txBody>
          <a:bodyPr/>
          <a:lstStyle/>
          <a:p>
            <a:pPr algn="ctr">
              <a:spcBef>
                <a:spcPct val="20000"/>
              </a:spcBef>
            </a:pPr>
            <a:r>
              <a:rPr lang="en-US" sz="4000" dirty="0">
                <a:solidFill>
                  <a:schemeClr val="tx2"/>
                </a:solidFill>
                <a:latin typeface="Berlin Sans FB Demi" panose="020E0802020502020306" pitchFamily="34" charset="0"/>
              </a:rPr>
              <a:t>2020-2021 Scholarship </a:t>
            </a:r>
          </a:p>
          <a:p>
            <a:pPr algn="ctr">
              <a:spcBef>
                <a:spcPct val="20000"/>
              </a:spcBef>
            </a:pPr>
            <a:r>
              <a:rPr lang="en-US" sz="4000" dirty="0">
                <a:solidFill>
                  <a:schemeClr val="tx2"/>
                </a:solidFill>
                <a:latin typeface="Berlin Sans FB Demi" panose="020E0802020502020306" pitchFamily="34" charset="0"/>
              </a:rPr>
              <a:t>Overview Process</a:t>
            </a:r>
          </a:p>
        </p:txBody>
      </p:sp>
    </p:spTree>
    <p:extLst>
      <p:ext uri="{BB962C8B-B14F-4D97-AF65-F5344CB8AC3E}">
        <p14:creationId xmlns:p14="http://schemas.microsoft.com/office/powerpoint/2010/main" val="1029133574"/>
      </p:ext>
    </p:extLst>
  </p:cSld>
  <p:clrMapOvr>
    <a:masterClrMapping/>
  </p:clrMapOvr>
  <p:transition advTm="1500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a:xfrm>
            <a:off x="1447800" y="1047750"/>
            <a:ext cx="7543800" cy="3314700"/>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0">
              <a:lnSpc>
                <a:spcPct val="80000"/>
              </a:lnSpc>
              <a:buFont typeface="Arial" pitchFamily="34" charset="0"/>
              <a:buNone/>
              <a:defRPr/>
            </a:pPr>
            <a:r>
              <a:rPr lang="en-US" b="1" dirty="0">
                <a:solidFill>
                  <a:schemeClr val="tx2"/>
                </a:solidFill>
              </a:rPr>
              <a:t>Memphis Access &amp; Diversity Application </a:t>
            </a:r>
          </a:p>
          <a:p>
            <a:pPr marL="514350" indent="0">
              <a:lnSpc>
                <a:spcPct val="80000"/>
              </a:lnSpc>
              <a:buFont typeface="Arial" pitchFamily="34" charset="0"/>
              <a:buNone/>
              <a:defRPr/>
            </a:pPr>
            <a:endParaRPr lang="en-US" sz="1800" dirty="0">
              <a:solidFill>
                <a:schemeClr val="tx2"/>
              </a:solidFill>
            </a:endParaRPr>
          </a:p>
          <a:p>
            <a:pPr marL="857250">
              <a:lnSpc>
                <a:spcPct val="80000"/>
              </a:lnSpc>
              <a:buAutoNum type="arabicPeriod"/>
              <a:defRPr/>
            </a:pPr>
            <a:r>
              <a:rPr lang="en-US" sz="1800" dirty="0">
                <a:solidFill>
                  <a:schemeClr val="tx2"/>
                </a:solidFill>
                <a:hlinkClick r:id="rId2"/>
              </a:rPr>
              <a:t>Tiger Scholarship Manager </a:t>
            </a:r>
            <a:endParaRPr lang="en-US" sz="1800" dirty="0">
              <a:solidFill>
                <a:schemeClr val="tx2"/>
              </a:solidFill>
            </a:endParaRPr>
          </a:p>
          <a:p>
            <a:pPr marL="514350" indent="0">
              <a:lnSpc>
                <a:spcPct val="80000"/>
              </a:lnSpc>
              <a:buNone/>
              <a:defRPr/>
            </a:pPr>
            <a:r>
              <a:rPr lang="en-US" sz="1800" dirty="0">
                <a:solidFill>
                  <a:schemeClr val="tx2"/>
                </a:solidFill>
              </a:rPr>
              <a:t>2.  March 16, 2020 Deadline</a:t>
            </a:r>
          </a:p>
          <a:p>
            <a:pPr marL="514350" indent="0">
              <a:lnSpc>
                <a:spcPct val="80000"/>
              </a:lnSpc>
              <a:buNone/>
              <a:defRPr/>
            </a:pPr>
            <a:r>
              <a:rPr lang="en-US" sz="1800" dirty="0">
                <a:solidFill>
                  <a:schemeClr val="tx2"/>
                </a:solidFill>
              </a:rPr>
              <a:t>3. 250 word essay on how you contribute to Diversity at Memphis Law. </a:t>
            </a:r>
          </a:p>
          <a:p>
            <a:pPr marL="514350" indent="0">
              <a:lnSpc>
                <a:spcPct val="80000"/>
              </a:lnSpc>
              <a:buFont typeface="Arial" pitchFamily="34" charset="0"/>
              <a:buNone/>
              <a:defRPr/>
            </a:pPr>
            <a:r>
              <a:rPr lang="en-US" sz="1800" dirty="0">
                <a:solidFill>
                  <a:schemeClr val="tx2"/>
                </a:solidFill>
              </a:rPr>
              <a:t>4. </a:t>
            </a:r>
            <a:r>
              <a:rPr lang="en-US" sz="1800" b="1" dirty="0">
                <a:solidFill>
                  <a:schemeClr val="tx2"/>
                </a:solidFill>
              </a:rPr>
              <a:t>Current MADLS recipients must complete the online application</a:t>
            </a:r>
            <a:r>
              <a:rPr lang="en-US" sz="1800" dirty="0">
                <a:solidFill>
                  <a:schemeClr val="tx2"/>
                </a:solidFill>
              </a:rPr>
              <a:t>.</a:t>
            </a:r>
          </a:p>
          <a:p>
            <a:pPr marL="514350" indent="0">
              <a:lnSpc>
                <a:spcPct val="80000"/>
              </a:lnSpc>
              <a:buNone/>
              <a:defRPr/>
            </a:pPr>
            <a:r>
              <a:rPr lang="en-US" sz="1800" dirty="0">
                <a:solidFill>
                  <a:schemeClr val="tx2"/>
                </a:solidFill>
              </a:rPr>
              <a:t>5. Award notifications in June after spring grades and class ranks are released. </a:t>
            </a:r>
          </a:p>
          <a:p>
            <a:pPr marL="514350" indent="0">
              <a:lnSpc>
                <a:spcPct val="80000"/>
              </a:lnSpc>
              <a:buNone/>
              <a:defRPr/>
            </a:pPr>
            <a:r>
              <a:rPr lang="en-US" sz="1800" dirty="0">
                <a:solidFill>
                  <a:schemeClr val="tx2"/>
                </a:solidFill>
              </a:rPr>
              <a:t>6. Resume not required. </a:t>
            </a:r>
          </a:p>
          <a:p>
            <a:pPr marL="514350" indent="0">
              <a:lnSpc>
                <a:spcPct val="80000"/>
              </a:lnSpc>
              <a:buNone/>
              <a:defRPr/>
            </a:pPr>
            <a:r>
              <a:rPr lang="en-US" sz="1800" dirty="0">
                <a:solidFill>
                  <a:schemeClr val="tx2"/>
                </a:solidFill>
              </a:rPr>
              <a:t>7. These funds are limited. </a:t>
            </a:r>
          </a:p>
          <a:p>
            <a:pPr marL="514350" lvl="0" indent="0">
              <a:lnSpc>
                <a:spcPct val="80000"/>
              </a:lnSpc>
              <a:buNone/>
              <a:defRPr/>
            </a:pPr>
            <a:r>
              <a:rPr lang="en-US" sz="1800" dirty="0">
                <a:solidFill>
                  <a:schemeClr val="tx2"/>
                </a:solidFill>
              </a:rPr>
              <a:t> </a:t>
            </a:r>
            <a:endParaRPr lang="en-US" altLang="en-US" sz="1800" dirty="0">
              <a:latin typeface="Arial" pitchFamily="34" charset="0"/>
              <a:cs typeface="Arial" pitchFamily="34" charset="0"/>
            </a:endParaRPr>
          </a:p>
          <a:p>
            <a:pPr marL="514350" indent="0">
              <a:lnSpc>
                <a:spcPct val="80000"/>
              </a:lnSpc>
              <a:buNone/>
              <a:defRPr/>
            </a:pPr>
            <a:endParaRPr lang="en-US" sz="1800" dirty="0">
              <a:solidFill>
                <a:schemeClr val="tx2"/>
              </a:solidFill>
            </a:endParaRPr>
          </a:p>
          <a:p>
            <a:pPr marL="514350" indent="0">
              <a:lnSpc>
                <a:spcPct val="80000"/>
              </a:lnSpc>
              <a:buFont typeface="Arial" pitchFamily="34" charset="0"/>
              <a:buNone/>
              <a:defRPr/>
            </a:pPr>
            <a:r>
              <a:rPr lang="en-US" sz="1800" dirty="0">
                <a:solidFill>
                  <a:schemeClr val="tx2"/>
                </a:solidFill>
              </a:rPr>
              <a:t> </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p:txBody>
      </p:sp>
    </p:spTree>
    <p:extLst>
      <p:ext uri="{BB962C8B-B14F-4D97-AF65-F5344CB8AC3E}">
        <p14:creationId xmlns:p14="http://schemas.microsoft.com/office/powerpoint/2010/main" val="2464151224"/>
      </p:ext>
    </p:extLst>
  </p:cSld>
  <p:clrMapOvr>
    <a:masterClrMapping/>
  </p:clrMapOvr>
  <p:transition spd="med" advTm="8000"/>
</p:sld>
</file>

<file path=ppt/slides/slide1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10" name="TextBox 9"/>
          <p:cNvSpPr txBox="1"/>
          <p:nvPr/>
        </p:nvSpPr>
        <p:spPr>
          <a:xfrm>
            <a:off x="3810000" y="742950"/>
            <a:ext cx="184731" cy="369332"/>
          </a:xfrm>
          <a:prstGeom prst="rect">
            <a:avLst/>
          </a:prstGeom>
          <a:noFill/>
        </p:spPr>
        <p:txBody>
          <a:bodyPr wrap="none" rtlCol="0">
            <a:spAutoFit/>
          </a:bodyPr>
          <a:lstStyle/>
          <a:p>
            <a:endParaRPr lang="en-US" dirty="0"/>
          </a:p>
        </p:txBody>
      </p:sp>
      <p:graphicFrame>
        <p:nvGraphicFramePr>
          <p:cNvPr id="11" name="Table 10"/>
          <p:cNvGraphicFramePr>
            <a:graphicFrameLocks noGrp="1"/>
          </p:cNvGraphicFramePr>
          <p:nvPr/>
        </p:nvGraphicFramePr>
        <p:xfrm>
          <a:off x="457200" y="2714307"/>
          <a:ext cx="8229600" cy="365760"/>
        </p:xfrm>
        <a:graphic>
          <a:graphicData uri="http://schemas.openxmlformats.org/drawingml/2006/table">
            <a:tbl>
              <a:tblPr/>
              <a:tblGrid>
                <a:gridCol w="8229600">
                  <a:extLst>
                    <a:ext uri="{9D8B030D-6E8A-4147-A177-3AD203B41FA5}">
                      <a16:colId xmlns:a16="http://schemas.microsoft.com/office/drawing/2014/main" val="20000"/>
                    </a:ext>
                  </a:extLst>
                </a:gridCol>
              </a:tblGrid>
              <a:tr h="0">
                <a:tc>
                  <a:txBody>
                    <a:bodyPr/>
                    <a:lstStyle/>
                    <a:p>
                      <a:pPr rtl="0"/>
                      <a:endParaRPr lang="en-US" dirty="0">
                        <a:effectLst/>
                        <a:latin typeface="Arial"/>
                      </a:endParaRPr>
                    </a:p>
                  </a:txBody>
                  <a:tcPr anchor="ctr">
                    <a:lnL>
                      <a:noFill/>
                    </a:lnL>
                    <a:lnR>
                      <a:noFill/>
                    </a:lnR>
                    <a:lnT>
                      <a:noFill/>
                    </a:lnT>
                    <a:lnB>
                      <a:noFill/>
                    </a:lnB>
                  </a:tcPr>
                </a:tc>
                <a:extLst>
                  <a:ext uri="{0D108BD9-81ED-4DB2-BD59-A6C34878D82A}">
                    <a16:rowId xmlns:a16="http://schemas.microsoft.com/office/drawing/2014/main" val="10000"/>
                  </a:ext>
                </a:extLst>
              </a:tr>
            </a:tbl>
          </a:graphicData>
        </a:graphic>
      </p:graphicFrame>
      <p:sp>
        <p:nvSpPr>
          <p:cNvPr id="14" name="Rectangle 30"/>
          <p:cNvSpPr>
            <a:spLocks noChangeArrowheads="1"/>
          </p:cNvSpPr>
          <p:nvPr/>
        </p:nvSpPr>
        <p:spPr bwMode="auto">
          <a:xfrm>
            <a:off x="2209800" y="974527"/>
            <a:ext cx="5562599" cy="31180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23805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800" b="0" i="0" u="none" strike="noStrike" cap="none" normalizeH="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dirty="0">
                <a:ln>
                  <a:noFill/>
                </a:ln>
                <a:solidFill>
                  <a:schemeClr val="tx1"/>
                </a:solidFill>
                <a:effectLst/>
                <a:latin typeface="Arial" pitchFamily="34" charset="0"/>
                <a:cs typeface="Arial" pitchFamily="34" charset="0"/>
              </a:rPr>
              <a:t>Please describe in 250 words or less how you contribute to diversity at Memphis Law and why you should receive the Access &amp; Diversity Scholarship. </a:t>
            </a:r>
            <a:endParaRPr kumimoji="0" lang="en-US" altLang="en-US" sz="1200" b="0" i="0" u="none" strike="noStrike" cap="none" normalizeH="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dirty="0">
                <a:ln>
                  <a:noFill/>
                </a:ln>
                <a:solidFill>
                  <a:schemeClr val="tx1"/>
                </a:solidFill>
                <a:effectLst/>
                <a:latin typeface="Arial" pitchFamily="34" charset="0"/>
                <a:cs typeface="Arial" pitchFamily="34" charset="0"/>
              </a:rPr>
              <a:t>Note: We define diversity broadly to include several aspects of human differences that contribute to the intellectual discourse and inclusive environment at the University of Memphis School of Law. Diversity eligibility may be based on, but is not limited to, socioeconomic disadvantage, race, ethnicity, disability, or whether the applicant is a first generation U.S. citizen, whether the applicant is a first generation college graduate, or whether the applicant attended an HBCU, HSI, or Tribal College.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1" i="0" u="none" strike="noStrike" cap="none" normalizeH="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dirty="0">
                <a:ln>
                  <a:noFill/>
                </a:ln>
                <a:solidFill>
                  <a:schemeClr val="tx1"/>
                </a:solidFill>
                <a:effectLst/>
                <a:latin typeface="Arial" pitchFamily="34" charset="0"/>
                <a:cs typeface="Arial" pitchFamily="34" charset="0"/>
              </a:rPr>
              <a:t>Application Acknowledgment </a:t>
            </a:r>
            <a:r>
              <a:rPr kumimoji="0" lang="en-US" altLang="en-US" sz="1200" b="1" i="0" u="none" strike="noStrike" cap="none" normalizeH="0" dirty="0">
                <a:ln>
                  <a:noFill/>
                </a:ln>
                <a:solidFill>
                  <a:srgbClr val="C43B1D"/>
                </a:solidFill>
                <a:effectLst/>
                <a:latin typeface="Arial" pitchFamily="34" charset="0"/>
                <a:cs typeface="Arial" pitchFamily="34" charset="0"/>
              </a:rPr>
              <a:t>*</a:t>
            </a:r>
            <a:endParaRPr kumimoji="0" lang="en-US" altLang="en-US" sz="1200" b="0" i="0" u="none" strike="noStrike" cap="none" normalizeH="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dirty="0">
                <a:ln>
                  <a:noFill/>
                </a:ln>
                <a:solidFill>
                  <a:schemeClr val="tx1"/>
                </a:solidFill>
                <a:effectLst/>
                <a:latin typeface="Arial" pitchFamily="34" charset="0"/>
                <a:cs typeface="Arial" pitchFamily="34" charset="0"/>
              </a:rPr>
              <a:t>By submission of this form, I hereby apply for the Memphis Access &amp; Diversity Scholarship. Please initial below.</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43640372"/>
      </p:ext>
    </p:extLst>
  </p:cSld>
  <p:clrMapOvr>
    <a:masterClrMapping/>
  </p:clrMapOvr>
  <p:transition spd="med" advTm="800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2590800" y="590550"/>
            <a:ext cx="5486400" cy="4038600"/>
          </a:xfrm>
          <a:prstGeom prst="rect">
            <a:avLst/>
          </a:prstGeom>
          <a:noFill/>
          <a:ln w="9525">
            <a:noFill/>
            <a:miter lim="800000"/>
            <a:headEnd/>
            <a:tailEnd/>
          </a:ln>
        </p:spPr>
        <p:txBody>
          <a:bodyPr/>
          <a:lstStyle/>
          <a:p>
            <a:pPr lvl="1" indent="-342900" algn="ctr" eaLnBrk="0" hangingPunct="0">
              <a:spcBef>
                <a:spcPts val="0"/>
              </a:spcBef>
              <a:spcAft>
                <a:spcPts val="0"/>
              </a:spcAft>
              <a:defRPr/>
            </a:pPr>
            <a:r>
              <a:rPr lang="en-US" sz="2800" b="1" i="1" kern="0" dirty="0">
                <a:solidFill>
                  <a:schemeClr val="tx2"/>
                </a:solidFill>
                <a:latin typeface="+mj-lt"/>
                <a:cs typeface="Times New Roman" pitchFamily="18" charset="0"/>
              </a:rPr>
              <a:t>Deadline for all law scholarships    3.16.20</a:t>
            </a:r>
          </a:p>
          <a:p>
            <a:pPr lvl="1" indent="-342900" algn="ctr" eaLnBrk="0" hangingPunct="0">
              <a:spcBef>
                <a:spcPts val="0"/>
              </a:spcBef>
              <a:spcAft>
                <a:spcPts val="0"/>
              </a:spcAft>
              <a:defRPr/>
            </a:pPr>
            <a:endParaRPr lang="en-US" b="1" i="1" kern="0" dirty="0">
              <a:solidFill>
                <a:schemeClr val="tx2"/>
              </a:solidFill>
              <a:latin typeface="+mj-lt"/>
              <a:cs typeface="Times New Roman" pitchFamily="18" charset="0"/>
            </a:endParaRP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Service &amp; law school specific scholarships require resumes.</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Memphis Access &amp; Diversity do not require resumes.</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Humphreys Fellows cannot engage in outside employment.</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Humphreys Fellows, Herff, Health, &amp; Faculty Emeritus scholars will be asked to complete the service application. </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Many law scholarships require outside donor involvement. </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Read questions and provide appropriate answers for specific scholarships. </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Honors &amp; Awards Committee will consider all scholarship applicants as received. Practice is to spread limited resources among as many as possible.</a:t>
            </a:r>
          </a:p>
          <a:p>
            <a:pPr marL="285750" lvl="1" indent="-285750" eaLnBrk="0" hangingPunct="0">
              <a:spcBef>
                <a:spcPts val="0"/>
              </a:spcBef>
              <a:spcAft>
                <a:spcPts val="0"/>
              </a:spcAft>
              <a:buFont typeface="Arial" panose="020B0604020202020204" pitchFamily="34" charset="0"/>
              <a:buChar char="•"/>
              <a:defRPr/>
            </a:pPr>
            <a:endParaRPr lang="en-US" kern="0" dirty="0">
              <a:solidFill>
                <a:schemeClr val="tx2"/>
              </a:solidFill>
              <a:latin typeface="+mj-lt"/>
              <a:cs typeface="Times New Roman" pitchFamily="18" charset="0"/>
            </a:endParaRPr>
          </a:p>
          <a:p>
            <a:pPr marL="285750" lvl="1" indent="-285750" eaLnBrk="0" hangingPunct="0">
              <a:spcBef>
                <a:spcPts val="0"/>
              </a:spcBef>
              <a:spcAft>
                <a:spcPts val="0"/>
              </a:spcAft>
              <a:buFont typeface="Arial" panose="020B0604020202020204" pitchFamily="34" charset="0"/>
              <a:buChar char="•"/>
              <a:defRPr/>
            </a:pPr>
            <a:endParaRPr lang="en-US" kern="0" dirty="0">
              <a:solidFill>
                <a:schemeClr val="tx2"/>
              </a:solidFill>
              <a:latin typeface="+mj-lt"/>
              <a:cs typeface="Times New Roman" pitchFamily="18" charset="0"/>
            </a:endParaRPr>
          </a:p>
          <a:p>
            <a:pPr lvl="1" indent="-342900">
              <a:lnSpc>
                <a:spcPct val="80000"/>
              </a:lnSpc>
              <a:spcBef>
                <a:spcPct val="20000"/>
              </a:spcBef>
              <a:defRPr/>
            </a:pPr>
            <a:r>
              <a:rPr lang="en-US" sz="1400" kern="0" dirty="0">
                <a:solidFill>
                  <a:schemeClr val="tx2"/>
                </a:solidFill>
                <a:latin typeface="+mj-lt"/>
              </a:rPr>
              <a:t>	</a:t>
            </a:r>
          </a:p>
        </p:txBody>
      </p:sp>
    </p:spTree>
    <p:extLst>
      <p:ext uri="{BB962C8B-B14F-4D97-AF65-F5344CB8AC3E}">
        <p14:creationId xmlns:p14="http://schemas.microsoft.com/office/powerpoint/2010/main" val="3402363984"/>
      </p:ext>
    </p:extLst>
  </p:cSld>
  <p:clrMapOvr>
    <a:masterClrMapping/>
  </p:clrMapOvr>
  <p:transition spd="med" advTm="800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590550"/>
            <a:ext cx="6858000" cy="4004073"/>
          </a:xfrm>
        </p:spPr>
        <p:txBody>
          <a:bodyPr>
            <a:normAutofit lnSpcReduction="10000"/>
          </a:bodyPr>
          <a:lstStyle/>
          <a:p>
            <a:pPr marL="0" indent="0" algn="ctr">
              <a:buNone/>
            </a:pPr>
            <a:r>
              <a:rPr lang="en-US" sz="2200" b="1" dirty="0">
                <a:solidFill>
                  <a:schemeClr val="tx2"/>
                </a:solidFill>
                <a:latin typeface="Rockwell" panose="02060603020205020403" pitchFamily="18" charset="0"/>
              </a:rPr>
              <a:t>Contact Information</a:t>
            </a:r>
          </a:p>
          <a:p>
            <a:pPr marL="0" indent="0" algn="ctr">
              <a:buNone/>
            </a:pPr>
            <a:endParaRPr lang="en-US" sz="1600" b="1" dirty="0">
              <a:solidFill>
                <a:schemeClr val="tx2"/>
              </a:solidFill>
              <a:latin typeface="Rockwell" panose="02060603020205020403" pitchFamily="18" charset="0"/>
            </a:endParaRPr>
          </a:p>
          <a:p>
            <a:pPr marL="0" indent="0" algn="ctr">
              <a:buNone/>
            </a:pPr>
            <a:r>
              <a:rPr lang="en-US" sz="1600" b="1" dirty="0">
                <a:solidFill>
                  <a:schemeClr val="tx2"/>
                </a:solidFill>
              </a:rPr>
              <a:t>Assistant Dean of Admissions</a:t>
            </a:r>
            <a:endParaRPr lang="en-US" sz="1600" dirty="0">
              <a:solidFill>
                <a:schemeClr val="tx2"/>
              </a:solidFill>
            </a:endParaRPr>
          </a:p>
          <a:p>
            <a:pPr marL="0" indent="0" algn="ctr">
              <a:buNone/>
            </a:pPr>
            <a:r>
              <a:rPr lang="en-US" sz="1600" dirty="0">
                <a:solidFill>
                  <a:schemeClr val="tx2"/>
                </a:solidFill>
              </a:rPr>
              <a:t>Dr. Sue Ann McClellan</a:t>
            </a:r>
          </a:p>
          <a:p>
            <a:pPr marL="0" indent="0" algn="ctr">
              <a:buNone/>
            </a:pPr>
            <a:r>
              <a:rPr lang="en-US" sz="1600" dirty="0">
                <a:solidFill>
                  <a:schemeClr val="tx2"/>
                </a:solidFill>
                <a:hlinkClick r:id="rId2"/>
              </a:rPr>
              <a:t>smcclell@memphis.edu</a:t>
            </a:r>
            <a:endParaRPr lang="en-US" sz="1600" dirty="0">
              <a:solidFill>
                <a:schemeClr val="tx2"/>
              </a:solidFill>
            </a:endParaRPr>
          </a:p>
          <a:p>
            <a:pPr marL="0" indent="0" algn="ctr">
              <a:buNone/>
            </a:pPr>
            <a:endParaRPr lang="en-US" sz="1600" dirty="0">
              <a:solidFill>
                <a:schemeClr val="tx2"/>
              </a:solidFill>
            </a:endParaRPr>
          </a:p>
          <a:p>
            <a:pPr marL="0" indent="0" algn="ctr">
              <a:buNone/>
            </a:pPr>
            <a:r>
              <a:rPr lang="en-US" sz="1600" b="1" dirty="0">
                <a:solidFill>
                  <a:schemeClr val="tx2"/>
                </a:solidFill>
              </a:rPr>
              <a:t>Assistant Director of Admissions</a:t>
            </a:r>
          </a:p>
          <a:p>
            <a:pPr marL="0" indent="0" algn="ctr">
              <a:buNone/>
            </a:pPr>
            <a:r>
              <a:rPr lang="en-US" sz="1600">
                <a:solidFill>
                  <a:schemeClr val="tx2"/>
                </a:solidFill>
              </a:rPr>
              <a:t>Kara Bowen</a:t>
            </a:r>
            <a:endParaRPr lang="en-US" sz="1600" dirty="0">
              <a:solidFill>
                <a:schemeClr val="tx2"/>
              </a:solidFill>
            </a:endParaRPr>
          </a:p>
          <a:p>
            <a:pPr marL="0" indent="0" algn="ctr">
              <a:buNone/>
            </a:pPr>
            <a:r>
              <a:rPr lang="en-US" sz="1600" dirty="0">
                <a:solidFill>
                  <a:schemeClr val="tx2"/>
                </a:solidFill>
                <a:hlinkClick r:id="rId3"/>
              </a:rPr>
              <a:t>kphllp10@memphis.edu</a:t>
            </a:r>
            <a:r>
              <a:rPr lang="en-US" sz="1600" dirty="0">
                <a:solidFill>
                  <a:schemeClr val="tx2"/>
                </a:solidFill>
              </a:rPr>
              <a:t> </a:t>
            </a:r>
          </a:p>
          <a:p>
            <a:pPr marL="0" indent="0" algn="ctr">
              <a:buNone/>
            </a:pPr>
            <a:endParaRPr lang="en-US" sz="1600" dirty="0">
              <a:solidFill>
                <a:schemeClr val="tx2"/>
              </a:solidFill>
            </a:endParaRPr>
          </a:p>
          <a:p>
            <a:pPr marL="0" indent="0" algn="ctr">
              <a:buNone/>
            </a:pPr>
            <a:r>
              <a:rPr lang="en-US" sz="1600" b="1" dirty="0">
                <a:solidFill>
                  <a:schemeClr val="tx2"/>
                </a:solidFill>
              </a:rPr>
              <a:t>Administrative Assistant</a:t>
            </a:r>
          </a:p>
          <a:p>
            <a:pPr marL="0" indent="0" algn="ctr">
              <a:buNone/>
            </a:pPr>
            <a:r>
              <a:rPr lang="en-US" sz="1600" dirty="0">
                <a:solidFill>
                  <a:schemeClr val="tx2"/>
                </a:solidFill>
              </a:rPr>
              <a:t>Penny Rogers</a:t>
            </a:r>
          </a:p>
          <a:p>
            <a:pPr marL="0" indent="0" algn="ctr">
              <a:buNone/>
            </a:pPr>
            <a:r>
              <a:rPr lang="en-US" sz="1600" dirty="0">
                <a:solidFill>
                  <a:schemeClr val="tx2"/>
                </a:solidFill>
                <a:hlinkClick r:id="rId4"/>
              </a:rPr>
              <a:t>rpenny@memphis.edu</a:t>
            </a:r>
            <a:endParaRPr lang="en-US" sz="1600" b="1" dirty="0">
              <a:solidFill>
                <a:schemeClr val="tx2"/>
              </a:solidFill>
            </a:endParaRPr>
          </a:p>
          <a:p>
            <a:pPr marL="0" indent="0" algn="ctr">
              <a:buNone/>
            </a:pPr>
            <a:r>
              <a:rPr lang="en-US" sz="1600" dirty="0">
                <a:solidFill>
                  <a:schemeClr val="tx2"/>
                </a:solidFill>
              </a:rPr>
              <a:t>901.678.5403</a:t>
            </a:r>
          </a:p>
          <a:p>
            <a:pPr marL="0" indent="0">
              <a:buNone/>
            </a:pPr>
            <a:endParaRPr lang="en-US" sz="2000" dirty="0"/>
          </a:p>
          <a:p>
            <a:pPr marL="0" indent="0">
              <a:buNone/>
            </a:pPr>
            <a:endParaRPr lang="en-US" sz="2000" dirty="0"/>
          </a:p>
          <a:p>
            <a:pPr marL="0" indent="0">
              <a:buNone/>
            </a:pPr>
            <a:endParaRPr lang="en-US" sz="2000"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355199446"/>
      </p:ext>
    </p:extLst>
  </p:cSld>
  <p:clrMapOvr>
    <a:masterClrMapping/>
  </p:clrMapOvr>
  <p:transition spd="med" advTm="800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590550"/>
            <a:ext cx="7696200" cy="857250"/>
          </a:xfrm>
        </p:spPr>
        <p:txBody>
          <a:bodyPr>
            <a:noAutofit/>
          </a:bodyPr>
          <a:lstStyle/>
          <a:p>
            <a:r>
              <a:rPr lang="en-US" sz="2800" b="1" dirty="0">
                <a:solidFill>
                  <a:schemeClr val="tx2"/>
                </a:solidFill>
                <a:latin typeface="Rockwell" panose="02060603020205020403" pitchFamily="18" charset="0"/>
              </a:rPr>
              <a:t>Four scholarship types and three separate applications</a:t>
            </a:r>
            <a:r>
              <a:rPr lang="en-US" sz="3000" b="1" dirty="0">
                <a:solidFill>
                  <a:schemeClr val="tx2"/>
                </a:solidFill>
                <a:latin typeface="Rockwell" panose="02060603020205020403" pitchFamily="18" charset="0"/>
              </a:rPr>
              <a:t>. </a:t>
            </a:r>
          </a:p>
        </p:txBody>
      </p:sp>
      <p:sp>
        <p:nvSpPr>
          <p:cNvPr id="3" name="Content Placeholder 2"/>
          <p:cNvSpPr>
            <a:spLocks noGrp="1"/>
          </p:cNvSpPr>
          <p:nvPr>
            <p:ph idx="1"/>
          </p:nvPr>
        </p:nvSpPr>
        <p:spPr>
          <a:xfrm>
            <a:off x="1905000" y="1200150"/>
            <a:ext cx="6781800" cy="3394473"/>
          </a:xfrm>
        </p:spPr>
        <p:txBody>
          <a:bodyPr>
            <a:normAutofit fontScale="92500" lnSpcReduction="10000"/>
          </a:bodyPr>
          <a:lstStyle/>
          <a:p>
            <a:pPr marL="514350" indent="-514350">
              <a:buAutoNum type="arabicPeriod"/>
            </a:pPr>
            <a:endParaRPr lang="en-US" dirty="0">
              <a:solidFill>
                <a:schemeClr val="tx2"/>
              </a:solidFill>
            </a:endParaRPr>
          </a:p>
          <a:p>
            <a:pPr marL="514350" indent="-514350">
              <a:buAutoNum type="arabicPeriod"/>
            </a:pPr>
            <a:r>
              <a:rPr lang="en-US" sz="3000" dirty="0">
                <a:solidFill>
                  <a:schemeClr val="tx2"/>
                </a:solidFill>
              </a:rPr>
              <a:t>Service Scholarships &amp; Fellowships-</a:t>
            </a:r>
            <a:r>
              <a:rPr lang="en-US" sz="3000" dirty="0" err="1">
                <a:solidFill>
                  <a:schemeClr val="tx2"/>
                </a:solidFill>
              </a:rPr>
              <a:t>Herff</a:t>
            </a:r>
            <a:r>
              <a:rPr lang="en-US" sz="3000" dirty="0">
                <a:solidFill>
                  <a:schemeClr val="tx2"/>
                </a:solidFill>
              </a:rPr>
              <a:t>, Faculty Emeritus, Humphreys, and Health</a:t>
            </a:r>
          </a:p>
          <a:p>
            <a:pPr marL="514350" indent="-514350">
              <a:buAutoNum type="arabicPeriod"/>
            </a:pPr>
            <a:r>
              <a:rPr lang="en-US" sz="3000" dirty="0">
                <a:solidFill>
                  <a:schemeClr val="tx2"/>
                </a:solidFill>
              </a:rPr>
              <a:t>Memphis Access &amp; Diversity</a:t>
            </a:r>
          </a:p>
          <a:p>
            <a:pPr marL="514350" indent="-514350">
              <a:buAutoNum type="arabicPeriod"/>
            </a:pPr>
            <a:r>
              <a:rPr lang="en-US" sz="3000" dirty="0">
                <a:solidFill>
                  <a:schemeClr val="tx2"/>
                </a:solidFill>
              </a:rPr>
              <a:t>Law school specific scholarships</a:t>
            </a:r>
          </a:p>
          <a:p>
            <a:pPr marL="514350" indent="-514350">
              <a:buAutoNum type="arabicPeriod"/>
            </a:pPr>
            <a:r>
              <a:rPr lang="en-US" sz="3000" dirty="0">
                <a:solidFill>
                  <a:schemeClr val="tx2"/>
                </a:solidFill>
              </a:rPr>
              <a:t>ASP and Writing Center Fellows</a:t>
            </a:r>
          </a:p>
          <a:p>
            <a:pPr marL="0" indent="0">
              <a:buNone/>
            </a:pPr>
            <a:r>
              <a:rPr lang="en-US" dirty="0">
                <a:solidFill>
                  <a:schemeClr val="tx2"/>
                </a:solidFill>
              </a:rPr>
              <a:t> </a:t>
            </a:r>
          </a:p>
        </p:txBody>
      </p:sp>
    </p:spTree>
    <p:extLst>
      <p:ext uri="{BB962C8B-B14F-4D97-AF65-F5344CB8AC3E}">
        <p14:creationId xmlns:p14="http://schemas.microsoft.com/office/powerpoint/2010/main" val="1243394902"/>
      </p:ext>
    </p:extLst>
  </p:cSld>
  <p:clrMapOvr>
    <a:masterClrMapping/>
  </p:clrMapOvr>
  <p:transition spd="med" advTm="800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idx="4294967295"/>
          </p:nvPr>
        </p:nvSpPr>
        <p:spPr>
          <a:xfrm>
            <a:off x="914400" y="361950"/>
            <a:ext cx="9144000" cy="628650"/>
          </a:xfrm>
        </p:spPr>
        <p:txBody>
          <a:bodyPr>
            <a:normAutofit fontScale="90000"/>
          </a:bodyPr>
          <a:lstStyle/>
          <a:p>
            <a:pPr algn="ctr" eaLnBrk="1" hangingPunct="1">
              <a:defRPr/>
            </a:pPr>
            <a:r>
              <a:rPr lang="en-US" sz="4000" b="1" dirty="0">
                <a:solidFill>
                  <a:schemeClr val="tx2"/>
                </a:solidFill>
                <a:latin typeface="Rockwell" panose="02060603020205020403" pitchFamily="18" charset="0"/>
              </a:rPr>
              <a:t>How to apply online	</a:t>
            </a:r>
          </a:p>
        </p:txBody>
      </p:sp>
      <p:sp>
        <p:nvSpPr>
          <p:cNvPr id="3075" name="Rectangle 3"/>
          <p:cNvSpPr>
            <a:spLocks noGrp="1" noChangeArrowheads="1"/>
          </p:cNvSpPr>
          <p:nvPr>
            <p:ph type="body" idx="4294967295"/>
          </p:nvPr>
        </p:nvSpPr>
        <p:spPr>
          <a:xfrm>
            <a:off x="1447800" y="1047750"/>
            <a:ext cx="7620000" cy="3314700"/>
          </a:xfrm>
        </p:spPr>
        <p:txBody>
          <a:bodyPr>
            <a:normAutofit fontScale="92500" lnSpcReduction="20000"/>
          </a:bodyPr>
          <a:lstStyle/>
          <a:p>
            <a:pPr marL="857250" eaLnBrk="1" hangingPunct="1">
              <a:lnSpc>
                <a:spcPct val="80000"/>
              </a:lnSpc>
              <a:buFontTx/>
              <a:buAutoNum type="arabicPeriod"/>
              <a:defRPr/>
            </a:pPr>
            <a:r>
              <a:rPr lang="en-US" sz="1800" b="1" dirty="0">
                <a:solidFill>
                  <a:schemeClr val="tx2"/>
                </a:solidFill>
              </a:rPr>
              <a:t>Law School Service Scholarships</a:t>
            </a:r>
          </a:p>
          <a:p>
            <a:pPr marL="857250" indent="0" eaLnBrk="1" hangingPunct="1">
              <a:lnSpc>
                <a:spcPct val="80000"/>
              </a:lnSpc>
              <a:buNone/>
              <a:defRPr/>
            </a:pPr>
            <a:r>
              <a:rPr lang="en-US" sz="1800" b="1" dirty="0">
                <a:solidFill>
                  <a:schemeClr val="tx2"/>
                </a:solidFill>
              </a:rPr>
              <a:t>Humphreys</a:t>
            </a:r>
            <a:r>
              <a:rPr lang="en-US" sz="1800" dirty="0">
                <a:solidFill>
                  <a:schemeClr val="tx2"/>
                </a:solidFill>
              </a:rPr>
              <a:t> </a:t>
            </a:r>
            <a:r>
              <a:rPr lang="en-US" sz="1800" b="1" dirty="0">
                <a:solidFill>
                  <a:schemeClr val="tx2"/>
                </a:solidFill>
              </a:rPr>
              <a:t>Fellows, Herff, Health, and Faculty Emeritus Scholarships</a:t>
            </a:r>
          </a:p>
          <a:p>
            <a:pPr marL="514350" indent="0" eaLnBrk="1" hangingPunct="1">
              <a:lnSpc>
                <a:spcPct val="80000"/>
              </a:lnSpc>
              <a:buNone/>
              <a:defRPr/>
            </a:pPr>
            <a:r>
              <a:rPr lang="en-US" sz="1800" dirty="0">
                <a:solidFill>
                  <a:schemeClr val="tx2"/>
                </a:solidFill>
              </a:rPr>
              <a:t>	</a:t>
            </a:r>
          </a:p>
          <a:p>
            <a:pPr marL="514350" indent="0" eaLnBrk="1" hangingPunct="1">
              <a:lnSpc>
                <a:spcPct val="80000"/>
              </a:lnSpc>
              <a:buNone/>
              <a:defRPr/>
            </a:pPr>
            <a:r>
              <a:rPr lang="en-US" sz="1800" dirty="0">
                <a:solidFill>
                  <a:schemeClr val="tx2"/>
                </a:solidFill>
              </a:rPr>
              <a:t>	a. Interested students must complete the </a:t>
            </a:r>
            <a:r>
              <a:rPr lang="en-US" sz="1800" dirty="0">
                <a:solidFill>
                  <a:schemeClr val="tx2"/>
                </a:solidFill>
                <a:hlinkClick r:id="rId3"/>
              </a:rPr>
              <a:t>online</a:t>
            </a:r>
            <a:r>
              <a:rPr lang="en-US" sz="1800" dirty="0">
                <a:solidFill>
                  <a:schemeClr val="tx2"/>
                </a:solidFill>
              </a:rPr>
              <a:t> application. </a:t>
            </a:r>
          </a:p>
          <a:p>
            <a:pPr marL="514350" indent="0" eaLnBrk="1" hangingPunct="1">
              <a:lnSpc>
                <a:spcPct val="80000"/>
              </a:lnSpc>
              <a:buNone/>
              <a:defRPr/>
            </a:pPr>
            <a:r>
              <a:rPr lang="en-US" sz="1800" dirty="0">
                <a:solidFill>
                  <a:schemeClr val="tx2"/>
                </a:solidFill>
              </a:rPr>
              <a:t>	b. All </a:t>
            </a:r>
            <a:r>
              <a:rPr lang="en-US" sz="1800" b="1" dirty="0">
                <a:solidFill>
                  <a:schemeClr val="tx2"/>
                </a:solidFill>
              </a:rPr>
              <a:t>current recipients </a:t>
            </a:r>
            <a:r>
              <a:rPr lang="en-US" sz="1800" dirty="0">
                <a:solidFill>
                  <a:schemeClr val="tx2"/>
                </a:solidFill>
              </a:rPr>
              <a:t>must complete the online process. </a:t>
            </a:r>
          </a:p>
          <a:p>
            <a:pPr marL="514350" indent="0" eaLnBrk="1" hangingPunct="1">
              <a:lnSpc>
                <a:spcPct val="80000"/>
              </a:lnSpc>
              <a:buNone/>
              <a:defRPr/>
            </a:pPr>
            <a:r>
              <a:rPr lang="en-US" sz="1800" dirty="0">
                <a:solidFill>
                  <a:schemeClr val="tx2"/>
                </a:solidFill>
              </a:rPr>
              <a:t>	c. Deadline is </a:t>
            </a:r>
            <a:r>
              <a:rPr lang="en-US" sz="1800" b="1" dirty="0">
                <a:solidFill>
                  <a:schemeClr val="tx2"/>
                </a:solidFill>
              </a:rPr>
              <a:t>Friday, February 28, 2020</a:t>
            </a:r>
            <a:r>
              <a:rPr lang="en-US" sz="1800" dirty="0">
                <a:solidFill>
                  <a:schemeClr val="tx2"/>
                </a:solidFill>
              </a:rPr>
              <a:t>. </a:t>
            </a:r>
          </a:p>
          <a:p>
            <a:pPr marL="514350" indent="0" eaLnBrk="1" hangingPunct="1">
              <a:lnSpc>
                <a:spcPct val="80000"/>
              </a:lnSpc>
              <a:buNone/>
              <a:defRPr/>
            </a:pPr>
            <a:r>
              <a:rPr lang="en-US" sz="1800" dirty="0">
                <a:solidFill>
                  <a:schemeClr val="tx2"/>
                </a:solidFill>
              </a:rPr>
              <a:t>	d. Drop resume off to Professor Black.</a:t>
            </a:r>
          </a:p>
          <a:p>
            <a:pPr marL="514350" indent="0" eaLnBrk="1" hangingPunct="1">
              <a:lnSpc>
                <a:spcPct val="80000"/>
              </a:lnSpc>
              <a:buNone/>
              <a:defRPr/>
            </a:pPr>
            <a:r>
              <a:rPr lang="en-US" sz="1800" dirty="0">
                <a:solidFill>
                  <a:schemeClr val="tx2"/>
                </a:solidFill>
              </a:rPr>
              <a:t>	e. Be sure to consent to have grades and rank released. </a:t>
            </a:r>
          </a:p>
          <a:p>
            <a:pPr marL="514350" indent="0">
              <a:lnSpc>
                <a:spcPct val="80000"/>
              </a:lnSpc>
              <a:buNone/>
              <a:defRPr/>
            </a:pPr>
            <a:r>
              <a:rPr lang="en-US" sz="1800" dirty="0">
                <a:solidFill>
                  <a:schemeClr val="tx2"/>
                </a:solidFill>
              </a:rPr>
              <a:t>	f. Notification early April 2020.</a:t>
            </a: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r>
              <a:rPr lang="en-US" sz="1800" dirty="0">
                <a:solidFill>
                  <a:schemeClr val="tx2"/>
                </a:solidFill>
              </a:rPr>
              <a:t>		</a:t>
            </a:r>
          </a:p>
          <a:p>
            <a:pPr marL="857250" eaLnBrk="1" hangingPunct="1">
              <a:lnSpc>
                <a:spcPct val="80000"/>
              </a:lnSpc>
              <a:buAutoNum type="arabicPeriod" startAt="2"/>
              <a:defRPr/>
            </a:pPr>
            <a:r>
              <a:rPr lang="en-US" sz="1800" b="1" dirty="0">
                <a:solidFill>
                  <a:schemeClr val="tx2"/>
                </a:solidFill>
              </a:rPr>
              <a:t>Humphreys Fellows Details</a:t>
            </a:r>
          </a:p>
          <a:p>
            <a:pPr marL="1141413" indent="-227013" eaLnBrk="1" hangingPunct="1">
              <a:lnSpc>
                <a:spcPct val="80000"/>
              </a:lnSpc>
              <a:buNone/>
              <a:defRPr/>
            </a:pPr>
            <a:r>
              <a:rPr lang="en-US" sz="1800" dirty="0">
                <a:solidFill>
                  <a:schemeClr val="tx2"/>
                </a:solidFill>
              </a:rPr>
              <a:t>a. Assigned to faculty member and responsible for working </a:t>
            </a:r>
            <a:r>
              <a:rPr lang="en-US" sz="1800" b="1" dirty="0">
                <a:solidFill>
                  <a:schemeClr val="tx2"/>
                </a:solidFill>
              </a:rPr>
              <a:t>280</a:t>
            </a:r>
            <a:r>
              <a:rPr lang="en-US" sz="1800" dirty="0">
                <a:solidFill>
                  <a:schemeClr val="tx2"/>
                </a:solidFill>
              </a:rPr>
              <a:t> hours a year.  Some faculty will be interested in having some of the hours completed in the summer. </a:t>
            </a:r>
          </a:p>
          <a:p>
            <a:pPr marL="1141413" indent="-227013" eaLnBrk="1" hangingPunct="1">
              <a:lnSpc>
                <a:spcPct val="80000"/>
              </a:lnSpc>
              <a:buNone/>
              <a:defRPr/>
            </a:pPr>
            <a:r>
              <a:rPr lang="en-US" sz="1800" dirty="0">
                <a:solidFill>
                  <a:schemeClr val="tx2"/>
                </a:solidFill>
              </a:rPr>
              <a:t>b. $5,000 stipend</a:t>
            </a: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p:txBody>
      </p:sp>
    </p:spTree>
    <p:extLst>
      <p:ext uri="{BB962C8B-B14F-4D97-AF65-F5344CB8AC3E}">
        <p14:creationId xmlns:p14="http://schemas.microsoft.com/office/powerpoint/2010/main" val="1789107032"/>
      </p:ext>
    </p:extLst>
  </p:cSld>
  <p:clrMapOvr>
    <a:masterClrMapping/>
  </p:clrMapOvr>
  <p:transition advTm="1500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1447800" y="1047750"/>
            <a:ext cx="7543800" cy="33147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0">
              <a:lnSpc>
                <a:spcPct val="80000"/>
              </a:lnSpc>
              <a:buFont typeface="Arial" pitchFamily="34" charset="0"/>
              <a:buNone/>
              <a:defRPr/>
            </a:pPr>
            <a:r>
              <a:rPr lang="en-US" sz="1800" dirty="0">
                <a:solidFill>
                  <a:schemeClr val="tx2"/>
                </a:solidFill>
              </a:rPr>
              <a:t>c. Humphreys Fellows </a:t>
            </a:r>
            <a:r>
              <a:rPr lang="en-US" sz="1800" b="1" dirty="0">
                <a:solidFill>
                  <a:schemeClr val="tx2"/>
                </a:solidFill>
              </a:rPr>
              <a:t>cannot</a:t>
            </a:r>
            <a:r>
              <a:rPr lang="en-US" sz="1800" dirty="0">
                <a:solidFill>
                  <a:schemeClr val="tx2"/>
                </a:solidFill>
              </a:rPr>
              <a:t> engage in outside employment.</a:t>
            </a:r>
          </a:p>
          <a:p>
            <a:pPr marL="514350" indent="0">
              <a:lnSpc>
                <a:spcPct val="80000"/>
              </a:lnSpc>
              <a:buFont typeface="Arial" pitchFamily="34" charset="0"/>
              <a:buNone/>
              <a:defRPr/>
            </a:pPr>
            <a:r>
              <a:rPr lang="en-US" sz="1800" dirty="0">
                <a:solidFill>
                  <a:schemeClr val="tx2"/>
                </a:solidFill>
              </a:rPr>
              <a:t>d. Complete the employment hours certification each semester with the university</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r>
              <a:rPr lang="en-US" sz="1800" b="1" dirty="0">
                <a:solidFill>
                  <a:schemeClr val="tx2"/>
                </a:solidFill>
              </a:rPr>
              <a:t>Herff, Humphreys, Health, &amp; Faculty Emeritus Selection Process (Service Scholarships)</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r>
              <a:rPr lang="en-US" sz="1800" dirty="0">
                <a:solidFill>
                  <a:schemeClr val="tx2"/>
                </a:solidFill>
              </a:rPr>
              <a:t>1. Faculty Committee and Assistant Dean of Admissions</a:t>
            </a:r>
          </a:p>
          <a:p>
            <a:pPr marL="514350" indent="0">
              <a:lnSpc>
                <a:spcPct val="80000"/>
              </a:lnSpc>
              <a:buFont typeface="Arial" pitchFamily="34" charset="0"/>
              <a:buNone/>
              <a:defRPr/>
            </a:pPr>
            <a:r>
              <a:rPr lang="en-US" sz="1800" dirty="0">
                <a:solidFill>
                  <a:schemeClr val="tx2"/>
                </a:solidFill>
              </a:rPr>
              <a:t>2. Notifications via email early April from Ms. Rogers. </a:t>
            </a:r>
          </a:p>
          <a:p>
            <a:pPr marL="514350" indent="0">
              <a:lnSpc>
                <a:spcPct val="80000"/>
              </a:lnSpc>
              <a:buNone/>
              <a:defRPr/>
            </a:pPr>
            <a:r>
              <a:rPr lang="en-US" sz="1800" dirty="0">
                <a:solidFill>
                  <a:schemeClr val="tx2"/>
                </a:solidFill>
              </a:rPr>
              <a:t>3. </a:t>
            </a:r>
            <a:r>
              <a:rPr lang="en-US" sz="1800" dirty="0">
                <a:solidFill>
                  <a:schemeClr val="tx2"/>
                </a:solidFill>
                <a:hlinkClick r:id="rId2"/>
              </a:rPr>
              <a:t>Online application </a:t>
            </a:r>
            <a:endParaRPr lang="en-US" sz="1800" dirty="0">
              <a:solidFill>
                <a:schemeClr val="tx2"/>
              </a:solidFill>
            </a:endParaRPr>
          </a:p>
          <a:p>
            <a:pPr marL="514350" indent="0">
              <a:lnSpc>
                <a:spcPct val="80000"/>
              </a:lnSpc>
              <a:buNone/>
              <a:defRPr/>
            </a:pPr>
            <a:r>
              <a:rPr lang="en-US" sz="1800" dirty="0">
                <a:solidFill>
                  <a:schemeClr val="tx2"/>
                </a:solidFill>
              </a:rPr>
              <a:t>4. Answer all questions, including dropping off your resume to Professor Black.   </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p:txBody>
      </p:sp>
    </p:spTree>
    <p:extLst>
      <p:ext uri="{BB962C8B-B14F-4D97-AF65-F5344CB8AC3E}">
        <p14:creationId xmlns:p14="http://schemas.microsoft.com/office/powerpoint/2010/main" val="1698568265"/>
      </p:ext>
    </p:extLst>
  </p:cSld>
  <p:clrMapOvr>
    <a:masterClrMapping/>
  </p:clrMapOvr>
  <p:transition spd="med" advTm="800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81200" y="895350"/>
            <a:ext cx="6324600" cy="3416320"/>
          </a:xfrm>
          <a:prstGeom prst="rect">
            <a:avLst/>
          </a:prstGeom>
          <a:noFill/>
        </p:spPr>
        <p:txBody>
          <a:bodyPr wrap="square" rtlCol="0">
            <a:spAutoFit/>
          </a:bodyPr>
          <a:lstStyle/>
          <a:p>
            <a:endParaRPr lang="en-US" dirty="0"/>
          </a:p>
          <a:p>
            <a:r>
              <a:rPr lang="en-US" b="1" dirty="0">
                <a:hlinkClick r:id="rId2"/>
              </a:rPr>
              <a:t>Tiger Scholarship Manager </a:t>
            </a:r>
            <a:r>
              <a:rPr lang="en-US" dirty="0"/>
              <a:t>– Access &amp; Diversity and Law School Specific Scholarships, Deadline is March 16, 2020.</a:t>
            </a:r>
          </a:p>
          <a:p>
            <a:endParaRPr lang="en-US" dirty="0"/>
          </a:p>
          <a:p>
            <a:r>
              <a:rPr lang="en-US" sz="1600" dirty="0"/>
              <a:t>MyMemphis</a:t>
            </a:r>
          </a:p>
          <a:p>
            <a:r>
              <a:rPr lang="en-US" sz="1600" dirty="0"/>
              <a:t>Click on “Account$” Tab</a:t>
            </a:r>
          </a:p>
          <a:p>
            <a:r>
              <a:rPr lang="en-US" sz="1600" dirty="0"/>
              <a:t>Sign in to your profile using Memphis credentials</a:t>
            </a:r>
          </a:p>
          <a:p>
            <a:r>
              <a:rPr lang="en-US" sz="1600" dirty="0"/>
              <a:t>First page is “Your General Application” </a:t>
            </a:r>
          </a:p>
          <a:p>
            <a:r>
              <a:rPr lang="en-US" sz="1600" dirty="0"/>
              <a:t>When completed click on blue “Finish &amp; Continue” button.</a:t>
            </a:r>
          </a:p>
          <a:p>
            <a:r>
              <a:rPr lang="en-US" sz="1600" dirty="0"/>
              <a:t>Your “Recommended Opportunities” will be available for you based on your answers to the General Application. </a:t>
            </a:r>
          </a:p>
          <a:p>
            <a:r>
              <a:rPr lang="en-US" sz="1600" dirty="0"/>
              <a:t>Detailed information on the scholarship is available by clicking the “apply” button.</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98094" y="507702"/>
            <a:ext cx="2490811" cy="651892"/>
          </a:xfrm>
          <a:prstGeom prst="rect">
            <a:avLst/>
          </a:prstGeom>
        </p:spPr>
      </p:pic>
    </p:spTree>
    <p:extLst>
      <p:ext uri="{BB962C8B-B14F-4D97-AF65-F5344CB8AC3E}">
        <p14:creationId xmlns:p14="http://schemas.microsoft.com/office/powerpoint/2010/main" val="1741684994"/>
      </p:ext>
    </p:extLst>
  </p:cSld>
  <p:clrMapOvr>
    <a:masterClrMapping/>
  </p:clrMapOvr>
  <p:transition spd="med" advTm="800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98094" y="507702"/>
            <a:ext cx="2490811" cy="651892"/>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33600" y="507702"/>
            <a:ext cx="6248400" cy="4155729"/>
          </a:xfrm>
          <a:prstGeom prst="rect">
            <a:avLst/>
          </a:prstGeom>
        </p:spPr>
      </p:pic>
    </p:spTree>
    <p:extLst>
      <p:ext uri="{BB962C8B-B14F-4D97-AF65-F5344CB8AC3E}">
        <p14:creationId xmlns:p14="http://schemas.microsoft.com/office/powerpoint/2010/main" val="1102443623"/>
      </p:ext>
    </p:extLst>
  </p:cSld>
  <p:clrMapOvr>
    <a:masterClrMapping/>
  </p:clrMapOvr>
  <p:transition spd="med" advTm="800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7400" y="-3597"/>
            <a:ext cx="4925233" cy="5143500"/>
          </a:xfrm>
          <a:prstGeom prst="rect">
            <a:avLst/>
          </a:prstGeom>
        </p:spPr>
      </p:pic>
    </p:spTree>
    <p:extLst>
      <p:ext uri="{BB962C8B-B14F-4D97-AF65-F5344CB8AC3E}">
        <p14:creationId xmlns:p14="http://schemas.microsoft.com/office/powerpoint/2010/main" val="2473938398"/>
      </p:ext>
    </p:extLst>
  </p:cSld>
  <p:clrMapOvr>
    <a:masterClrMapping/>
  </p:clrMapOvr>
  <p:transition spd="med" advTm="800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51029"/>
            <a:ext cx="9144000" cy="4241442"/>
          </a:xfrm>
          <a:prstGeom prst="rect">
            <a:avLst/>
          </a:prstGeom>
        </p:spPr>
      </p:pic>
    </p:spTree>
    <p:extLst>
      <p:ext uri="{BB962C8B-B14F-4D97-AF65-F5344CB8AC3E}">
        <p14:creationId xmlns:p14="http://schemas.microsoft.com/office/powerpoint/2010/main" val="1048222998"/>
      </p:ext>
    </p:extLst>
  </p:cSld>
  <p:clrMapOvr>
    <a:masterClrMapping/>
  </p:clrMapOvr>
  <p:transition spd="med" advTm="800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699" y="133350"/>
            <a:ext cx="9174699" cy="4876800"/>
          </a:xfrm>
          <a:prstGeom prst="rect">
            <a:avLst/>
          </a:prstGeom>
        </p:spPr>
      </p:pic>
    </p:spTree>
    <p:extLst>
      <p:ext uri="{BB962C8B-B14F-4D97-AF65-F5344CB8AC3E}">
        <p14:creationId xmlns:p14="http://schemas.microsoft.com/office/powerpoint/2010/main" val="303856818"/>
      </p:ext>
    </p:extLst>
  </p:cSld>
  <p:clrMapOvr>
    <a:masterClrMapping/>
  </p:clrMapOvr>
  <p:transition spd="med" advTm="8000"/>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E71B9BCC8CF094EBEF5885E8866EF39" ma:contentTypeVersion="10" ma:contentTypeDescription="Create a new document." ma:contentTypeScope="" ma:versionID="a14538f655e60dfbc472bfc834bc6ad9">
  <xsd:schema xmlns:xsd="http://www.w3.org/2001/XMLSchema" xmlns:xs="http://www.w3.org/2001/XMLSchema" xmlns:p="http://schemas.microsoft.com/office/2006/metadata/properties" xmlns:ns3="5adefafe-a338-44c0-be2c-7f90a4ef7da8" targetNamespace="http://schemas.microsoft.com/office/2006/metadata/properties" ma:root="true" ma:fieldsID="560a521b503c37db2a5ef4e065577087" ns3:_="">
    <xsd:import namespace="5adefafe-a338-44c0-be2c-7f90a4ef7da8"/>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defafe-a338-44c0-be2c-7f90a4ef7da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E10E9C1-E5DF-410D-A1E3-7D06781F8E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defafe-a338-44c0-be2c-7f90a4ef7da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AC9ABBC-4B7E-4E61-B5CB-D18457F31D58}">
  <ds:schemaRefs>
    <ds:schemaRef ds:uri="http://schemas.microsoft.com/sharepoint/v3/contenttype/forms"/>
  </ds:schemaRefs>
</ds:datastoreItem>
</file>

<file path=customXml/itemProps3.xml><?xml version="1.0" encoding="utf-8"?>
<ds:datastoreItem xmlns:ds="http://schemas.openxmlformats.org/officeDocument/2006/customXml" ds:itemID="{939DDF5C-6AD6-462F-9A8F-5652164B15E4}">
  <ds:schemaRefs>
    <ds:schemaRef ds:uri="http://schemas.microsoft.com/office/2006/documentManagement/types"/>
    <ds:schemaRef ds:uri="5adefafe-a338-44c0-be2c-7f90a4ef7da8"/>
    <ds:schemaRef ds:uri="http://purl.org/dc/terms/"/>
    <ds:schemaRef ds:uri="http://purl.org/dc/elements/1.1/"/>
    <ds:schemaRef ds:uri="http://purl.org/dc/dcmitype/"/>
    <ds:schemaRef ds:uri="http://schemas.microsoft.com/office/infopath/2007/PartnerControls"/>
    <ds:schemaRef ds:uri="http://schemas.microsoft.com/office/2006/metadata/propertie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27021</TotalTime>
  <Words>579</Words>
  <Application>Microsoft Office PowerPoint</Application>
  <PresentationFormat>On-screen Show (16:9)</PresentationFormat>
  <Paragraphs>118</Paragraphs>
  <Slides>13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Aharoni</vt:lpstr>
      <vt:lpstr>Arial</vt:lpstr>
      <vt:lpstr>Berlin Sans FB Demi</vt:lpstr>
      <vt:lpstr>Calibri</vt:lpstr>
      <vt:lpstr>Rockwell</vt:lpstr>
      <vt:lpstr>Times New Roman</vt:lpstr>
      <vt:lpstr>Office Theme</vt:lpstr>
      <vt:lpstr>PowerPoint Presentation</vt:lpstr>
      <vt:lpstr>Four scholarship types and three separate applications. </vt:lpstr>
      <vt:lpstr>How to apply online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David Jones (rjones1)</dc:creator>
  <cp:lastModifiedBy>Penny Rogers (rpenny)</cp:lastModifiedBy>
  <cp:revision>532</cp:revision>
  <cp:lastPrinted>2017-02-07T22:37:09Z</cp:lastPrinted>
  <dcterms:created xsi:type="dcterms:W3CDTF">2012-08-30T20:07:21Z</dcterms:created>
  <dcterms:modified xsi:type="dcterms:W3CDTF">2020-02-17T19:46:12Z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0x0101000E71B9BCC8CF094EBEF5885E8866EF39</vt:lpwstr>
  </property>
</Properties>
</file>