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8" r:id="rId2"/>
    <p:sldId id="275" r:id="rId3"/>
    <p:sldId id="259" r:id="rId4"/>
    <p:sldId id="288" r:id="rId5"/>
    <p:sldId id="271" r:id="rId6"/>
    <p:sldId id="272" r:id="rId7"/>
    <p:sldId id="273" r:id="rId8"/>
    <p:sldId id="268" r:id="rId9"/>
    <p:sldId id="276" r:id="rId10"/>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6358" autoAdjust="0"/>
    <p:restoredTop sz="94628" autoAdjust="0"/>
  </p:normalViewPr>
  <p:slideViewPr>
    <p:cSldViewPr>
      <p:cViewPr>
        <p:scale>
          <a:sx n="118" d="100"/>
          <a:sy n="118" d="100"/>
        </p:scale>
        <p:origin x="-246" y="-666"/>
      </p:cViewPr>
      <p:guideLst>
        <p:guide orient="horz" pos="1620"/>
        <p:guide pos="2880"/>
      </p:guideLst>
    </p:cSldViewPr>
  </p:slideViewPr>
  <p:outlineViewPr>
    <p:cViewPr>
      <p:scale>
        <a:sx n="33" d="100"/>
        <a:sy n="33" d="100"/>
      </p:scale>
      <p:origin x="48"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9801F5-BADA-401B-BF88-2C320B1BC642}" type="datetimeFigureOut">
              <a:rPr lang="en-US" smtClean="0"/>
              <a:t>2/24/2015</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08EA478-366E-4CB0-8DAC-23E8D5E4F71F}" type="slidenum">
              <a:rPr lang="en-US" smtClean="0"/>
              <a:t>‹#›</a:t>
            </a:fld>
            <a:endParaRPr lang="en-US" dirty="0"/>
          </a:p>
        </p:txBody>
      </p:sp>
    </p:spTree>
    <p:extLst>
      <p:ext uri="{BB962C8B-B14F-4D97-AF65-F5344CB8AC3E}">
        <p14:creationId xmlns:p14="http://schemas.microsoft.com/office/powerpoint/2010/main" val="6327539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7"/>
          <p:cNvSpPr>
            <a:spLocks noGrp="1" noChangeArrowheads="1"/>
          </p:cNvSpPr>
          <p:nvPr>
            <p:ph type="sldNum" sz="quarter" idx="5"/>
          </p:nvPr>
        </p:nvSpPr>
        <p:spPr>
          <a:noFill/>
        </p:spPr>
        <p:txBody>
          <a:bodyPr/>
          <a:lstStyle/>
          <a:p>
            <a:fld id="{018BC0A1-5DBD-42DA-8973-23271F23CC24}" type="slidenum">
              <a:rPr lang="en-US" smtClean="0"/>
              <a:pPr/>
              <a:t>1</a:t>
            </a:fld>
            <a:endParaRPr lang="en-US" dirty="0" smtClean="0"/>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p:spPr>
        <p:txBody>
          <a:bodyPr/>
          <a:lstStyle/>
          <a:p>
            <a:fld id="{21638F5F-72EC-486A-B383-57A51C4122F8}" type="slidenum">
              <a:rPr lang="en-US" smtClean="0"/>
              <a:pPr/>
              <a:t>3</a:t>
            </a:fld>
            <a:endParaRPr lang="en-US" dirty="0" smtClean="0"/>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3506A3B-68C0-4586-B3AB-49110CC54479}" type="datetimeFigureOut">
              <a:rPr lang="en-US" smtClean="0"/>
              <a:t>2/24/2015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469738952"/>
      </p:ext>
    </p:extLst>
  </p:cSld>
  <p:clrMapOvr>
    <a:masterClrMapping/>
  </p:clrMapOvr>
  <p:transition spd="med" advTm="800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506A3B-68C0-4586-B3AB-49110CC54479}" type="datetimeFigureOut">
              <a:rPr lang="en-US" smtClean="0"/>
              <a:t>2/24/2015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1276326403"/>
      </p:ext>
    </p:extLst>
  </p:cSld>
  <p:clrMapOvr>
    <a:masterClrMapping/>
  </p:clrMapOvr>
  <p:transition spd="med" advTm="800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506A3B-68C0-4586-B3AB-49110CC54479}" type="datetimeFigureOut">
              <a:rPr lang="en-US" smtClean="0"/>
              <a:t>2/24/2015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3986815560"/>
      </p:ext>
    </p:extLst>
  </p:cSld>
  <p:clrMapOvr>
    <a:masterClrMapping/>
  </p:clrMapOvr>
  <p:transition spd="med" advTm="800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506A3B-68C0-4586-B3AB-49110CC54479}" type="datetimeFigureOut">
              <a:rPr lang="en-US" smtClean="0"/>
              <a:t>2/24/2015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684600851"/>
      </p:ext>
    </p:extLst>
  </p:cSld>
  <p:clrMapOvr>
    <a:masterClrMapping/>
  </p:clrMapOvr>
  <p:transition spd="med" advTm="800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506A3B-68C0-4586-B3AB-49110CC54479}" type="datetimeFigureOut">
              <a:rPr lang="en-US" smtClean="0"/>
              <a:t>2/24/2015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1284325340"/>
      </p:ext>
    </p:extLst>
  </p:cSld>
  <p:clrMapOvr>
    <a:masterClrMapping/>
  </p:clrMapOvr>
  <p:transition spd="med" advTm="800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3506A3B-68C0-4586-B3AB-49110CC54479}" type="datetimeFigureOut">
              <a:rPr lang="en-US" smtClean="0"/>
              <a:t>2/24/2015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1065909835"/>
      </p:ext>
    </p:extLst>
  </p:cSld>
  <p:clrMapOvr>
    <a:masterClrMapping/>
  </p:clrMapOvr>
  <p:transition spd="med" advTm="800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506A3B-68C0-4586-B3AB-49110CC54479}" type="datetimeFigureOut">
              <a:rPr lang="en-US" smtClean="0"/>
              <a:t>2/24/2015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3091395292"/>
      </p:ext>
    </p:extLst>
  </p:cSld>
  <p:clrMapOvr>
    <a:masterClrMapping/>
  </p:clrMapOvr>
  <p:transition spd="med" advTm="800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3506A3B-68C0-4586-B3AB-49110CC54479}" type="datetimeFigureOut">
              <a:rPr lang="en-US" smtClean="0"/>
              <a:t>2/24/2015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2092882861"/>
      </p:ext>
    </p:extLst>
  </p:cSld>
  <p:clrMapOvr>
    <a:masterClrMapping/>
  </p:clrMapOvr>
  <p:transition spd="med" advTm="800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506A3B-68C0-4586-B3AB-49110CC54479}" type="datetimeFigureOut">
              <a:rPr lang="en-US" smtClean="0"/>
              <a:t>2/24/2015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193126859"/>
      </p:ext>
    </p:extLst>
  </p:cSld>
  <p:clrMapOvr>
    <a:masterClrMapping/>
  </p:clrMapOvr>
  <p:transition spd="med" advTm="800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506A3B-68C0-4586-B3AB-49110CC54479}" type="datetimeFigureOut">
              <a:rPr lang="en-US" smtClean="0"/>
              <a:t>2/24/2015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2284223206"/>
      </p:ext>
    </p:extLst>
  </p:cSld>
  <p:clrMapOvr>
    <a:masterClrMapping/>
  </p:clrMapOvr>
  <p:transition spd="med" advTm="800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506A3B-68C0-4586-B3AB-49110CC54479}" type="datetimeFigureOut">
              <a:rPr lang="en-US" smtClean="0"/>
              <a:t>2/24/2015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2983563174"/>
      </p:ext>
    </p:extLst>
  </p:cSld>
  <p:clrMapOvr>
    <a:masterClrMapping/>
  </p:clrMapOvr>
  <p:transition spd="med" advTm="800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microsoft.com/office/2007/relationships/hdphoto" Target="../media/hdphoto1.wdp"/><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4" name="Picture 13"/>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143130" y="4017695"/>
            <a:ext cx="1295116" cy="580644"/>
          </a:xfrm>
          <a:prstGeom prst="rect">
            <a:avLst/>
          </a:prstGeom>
        </p:spPr>
      </p:pic>
      <p:pic>
        <p:nvPicPr>
          <p:cNvPr id="7" name="Picture 6"/>
          <p:cNvPicPr>
            <a:picLocks noChangeAspect="1"/>
          </p:cNvPicPr>
          <p:nvPr userDrawn="1"/>
        </p:nvPicPr>
        <p:blipFill rotWithShape="1">
          <a:blip r:embed="rId14" cstate="print">
            <a:duotone>
              <a:schemeClr val="accent1">
                <a:shade val="45000"/>
                <a:satMod val="135000"/>
              </a:schemeClr>
              <a:prstClr val="white"/>
            </a:duotone>
            <a:extLst>
              <a:ext uri="{BEBA8EAE-BF5A-486C-A8C5-ECC9F3942E4B}">
                <a14:imgProps xmlns:a14="http://schemas.microsoft.com/office/drawing/2010/main">
                  <a14:imgLayer r:embed="rId15">
                    <a14:imgEffect>
                      <a14:artisticCutout/>
                    </a14:imgEffect>
                  </a14:imgLayer>
                </a14:imgProps>
              </a:ext>
              <a:ext uri="{28A0092B-C50C-407E-A947-70E740481C1C}">
                <a14:useLocalDpi xmlns:a14="http://schemas.microsoft.com/office/drawing/2010/main" val="0"/>
              </a:ext>
            </a:extLst>
          </a:blip>
          <a:srcRect l="34722" r="25307"/>
          <a:stretch/>
        </p:blipFill>
        <p:spPr>
          <a:xfrm>
            <a:off x="0" y="708"/>
            <a:ext cx="1820708" cy="5143500"/>
          </a:xfrm>
          <a:prstGeom prst="rect">
            <a:avLst/>
          </a:prstGeom>
        </p:spPr>
      </p:pic>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C3506A3B-68C0-4586-B3AB-49110CC54479}" type="datetimeFigureOut">
              <a:rPr lang="en-US" smtClean="0"/>
              <a:t>2/24/2015</a:t>
            </a:fld>
            <a:endParaRPr lang="en-US" dirty="0"/>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29F8B120-5A25-4886-A5E1-0C63F88AC530}" type="slidenum">
              <a:rPr lang="en-US" smtClean="0"/>
              <a:t>‹#›</a:t>
            </a:fld>
            <a:endParaRPr lang="en-US" dirty="0"/>
          </a:p>
        </p:txBody>
      </p:sp>
      <p:pic>
        <p:nvPicPr>
          <p:cNvPr id="8" name="Picture 7"/>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rot="16200000">
            <a:off x="4335964" y="336173"/>
            <a:ext cx="457908" cy="9158163"/>
          </a:xfrm>
          <a:prstGeom prst="rect">
            <a:avLst/>
          </a:prstGeom>
        </p:spPr>
      </p:pic>
      <p:pic>
        <p:nvPicPr>
          <p:cNvPr id="9" name="Picture 8"/>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rot="16200000">
            <a:off x="4350128" y="-4350127"/>
            <a:ext cx="457908" cy="9158163"/>
          </a:xfrm>
          <a:prstGeom prst="rect">
            <a:avLst/>
          </a:prstGeom>
        </p:spPr>
      </p:pic>
    </p:spTree>
    <p:extLst>
      <p:ext uri="{BB962C8B-B14F-4D97-AF65-F5344CB8AC3E}">
        <p14:creationId xmlns:p14="http://schemas.microsoft.com/office/powerpoint/2010/main" val="37993459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advTm="800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goo.gl/AP8aBO"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goo.gl/AP8aBO"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goo.gl/3KCm5y"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mailto:mwarden@memphis.edu" TargetMode="External"/><Relationship Id="rId2" Type="http://schemas.openxmlformats.org/officeDocument/2006/relationships/hyperlink" Target="mailto:smcclell@memphis.edu" TargetMode="External"/><Relationship Id="rId1" Type="http://schemas.openxmlformats.org/officeDocument/2006/relationships/slideLayout" Target="../slideLayouts/slideLayout2.xml"/><Relationship Id="rId4" Type="http://schemas.openxmlformats.org/officeDocument/2006/relationships/hyperlink" Target="mailto:rpenny@memphis.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ChangeArrowheads="1"/>
          </p:cNvSpPr>
          <p:nvPr/>
        </p:nvSpPr>
        <p:spPr bwMode="auto">
          <a:xfrm>
            <a:off x="1714500" y="666749"/>
            <a:ext cx="7543800" cy="1102519"/>
          </a:xfrm>
          <a:prstGeom prst="rect">
            <a:avLst/>
          </a:prstGeom>
          <a:noFill/>
          <a:ln w="9525">
            <a:noFill/>
            <a:miter lim="800000"/>
            <a:headEnd/>
            <a:tailEnd/>
          </a:ln>
        </p:spPr>
        <p:txBody>
          <a:bodyPr anchor="ctr"/>
          <a:lstStyle/>
          <a:p>
            <a:pPr algn="ctr">
              <a:defRPr/>
            </a:pPr>
            <a:r>
              <a:rPr lang="en-US" sz="2800" dirty="0">
                <a:solidFill>
                  <a:schemeClr val="tx2"/>
                </a:solidFill>
                <a:latin typeface="Aharoni" panose="02010803020104030203" pitchFamily="2" charset="-79"/>
                <a:cs typeface="Aharoni" panose="02010803020104030203" pitchFamily="2" charset="-79"/>
              </a:rPr>
              <a:t>The University of Memphis </a:t>
            </a:r>
          </a:p>
          <a:p>
            <a:pPr algn="ctr">
              <a:defRPr/>
            </a:pPr>
            <a:r>
              <a:rPr lang="en-US" sz="2800" dirty="0">
                <a:solidFill>
                  <a:schemeClr val="tx2"/>
                </a:solidFill>
                <a:latin typeface="Aharoni" panose="02010803020104030203" pitchFamily="2" charset="-79"/>
                <a:cs typeface="Aharoni" panose="02010803020104030203" pitchFamily="2" charset="-79"/>
              </a:rPr>
              <a:t>Cecil C. Humphreys School of Law</a:t>
            </a:r>
          </a:p>
        </p:txBody>
      </p:sp>
      <p:sp>
        <p:nvSpPr>
          <p:cNvPr id="14338" name="Rectangle 3"/>
          <p:cNvSpPr>
            <a:spLocks noChangeArrowheads="1"/>
          </p:cNvSpPr>
          <p:nvPr/>
        </p:nvSpPr>
        <p:spPr bwMode="auto">
          <a:xfrm>
            <a:off x="1676400" y="1923523"/>
            <a:ext cx="7620000" cy="1657350"/>
          </a:xfrm>
          <a:prstGeom prst="rect">
            <a:avLst/>
          </a:prstGeom>
          <a:noFill/>
          <a:ln w="9525">
            <a:noFill/>
            <a:miter lim="800000"/>
            <a:headEnd/>
            <a:tailEnd/>
          </a:ln>
        </p:spPr>
        <p:txBody>
          <a:bodyPr/>
          <a:lstStyle/>
          <a:p>
            <a:pPr algn="ctr">
              <a:spcBef>
                <a:spcPct val="20000"/>
              </a:spcBef>
            </a:pPr>
            <a:r>
              <a:rPr lang="en-US" sz="4000" dirty="0" smtClean="0">
                <a:solidFill>
                  <a:schemeClr val="tx2"/>
                </a:solidFill>
                <a:latin typeface="Berlin Sans FB Demi" panose="020E0802020502020306" pitchFamily="34" charset="0"/>
              </a:rPr>
              <a:t>2015 Scholarship </a:t>
            </a:r>
          </a:p>
          <a:p>
            <a:pPr algn="ctr">
              <a:spcBef>
                <a:spcPct val="20000"/>
              </a:spcBef>
            </a:pPr>
            <a:r>
              <a:rPr lang="en-US" sz="4000" dirty="0" smtClean="0">
                <a:solidFill>
                  <a:schemeClr val="tx2"/>
                </a:solidFill>
                <a:latin typeface="Berlin Sans FB Demi" panose="020E0802020502020306" pitchFamily="34" charset="0"/>
              </a:rPr>
              <a:t>Overview Process</a:t>
            </a:r>
            <a:endParaRPr lang="en-US" sz="4000" dirty="0">
              <a:solidFill>
                <a:schemeClr val="tx2"/>
              </a:solidFill>
              <a:latin typeface="Berlin Sans FB Demi" panose="020E0802020502020306" pitchFamily="34" charset="0"/>
            </a:endParaRPr>
          </a:p>
        </p:txBody>
      </p:sp>
    </p:spTree>
    <p:extLst>
      <p:ext uri="{BB962C8B-B14F-4D97-AF65-F5344CB8AC3E}">
        <p14:creationId xmlns:p14="http://schemas.microsoft.com/office/powerpoint/2010/main" val="1029133574"/>
      </p:ext>
    </p:extLst>
  </p:cSld>
  <p:clrMapOvr>
    <a:masterClrMapping/>
  </p:clrMapOvr>
  <p:transition advTm="1500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590550"/>
            <a:ext cx="7696200" cy="857250"/>
          </a:xfrm>
        </p:spPr>
        <p:txBody>
          <a:bodyPr>
            <a:noAutofit/>
          </a:bodyPr>
          <a:lstStyle/>
          <a:p>
            <a:r>
              <a:rPr lang="en-US" sz="2800" b="1" dirty="0" smtClean="0">
                <a:solidFill>
                  <a:schemeClr val="tx2"/>
                </a:solidFill>
                <a:latin typeface="Rockwell" panose="02060603020205020403" pitchFamily="18" charset="0"/>
              </a:rPr>
              <a:t>Three scholarship types and each has a separate application</a:t>
            </a:r>
            <a:r>
              <a:rPr lang="en-US" sz="3000" b="1" dirty="0" smtClean="0">
                <a:solidFill>
                  <a:schemeClr val="tx2"/>
                </a:solidFill>
                <a:latin typeface="Rockwell" panose="02060603020205020403" pitchFamily="18" charset="0"/>
              </a:rPr>
              <a:t>. </a:t>
            </a:r>
            <a:endParaRPr lang="en-US" sz="3000" b="1" dirty="0">
              <a:solidFill>
                <a:schemeClr val="tx2"/>
              </a:solidFill>
              <a:latin typeface="Rockwell" panose="02060603020205020403" pitchFamily="18" charset="0"/>
            </a:endParaRPr>
          </a:p>
        </p:txBody>
      </p:sp>
      <p:sp>
        <p:nvSpPr>
          <p:cNvPr id="3" name="Content Placeholder 2"/>
          <p:cNvSpPr>
            <a:spLocks noGrp="1"/>
          </p:cNvSpPr>
          <p:nvPr>
            <p:ph idx="1"/>
          </p:nvPr>
        </p:nvSpPr>
        <p:spPr>
          <a:xfrm>
            <a:off x="1905000" y="1200150"/>
            <a:ext cx="6781800" cy="3394473"/>
          </a:xfrm>
        </p:spPr>
        <p:txBody>
          <a:bodyPr/>
          <a:lstStyle/>
          <a:p>
            <a:pPr marL="514350" indent="-514350">
              <a:buAutoNum type="arabicPeriod"/>
            </a:pPr>
            <a:endParaRPr lang="en-US" dirty="0" smtClean="0">
              <a:solidFill>
                <a:schemeClr val="tx2"/>
              </a:solidFill>
            </a:endParaRPr>
          </a:p>
          <a:p>
            <a:pPr marL="514350" indent="-514350">
              <a:buAutoNum type="arabicPeriod"/>
            </a:pPr>
            <a:r>
              <a:rPr lang="en-US" sz="3000" dirty="0" smtClean="0">
                <a:solidFill>
                  <a:schemeClr val="tx2"/>
                </a:solidFill>
              </a:rPr>
              <a:t>Service Scholarships &amp; Fellowships  </a:t>
            </a:r>
          </a:p>
          <a:p>
            <a:pPr marL="514350" indent="-514350">
              <a:buAutoNum type="arabicPeriod"/>
            </a:pPr>
            <a:r>
              <a:rPr lang="en-US" sz="3000" dirty="0" smtClean="0">
                <a:solidFill>
                  <a:schemeClr val="tx2"/>
                </a:solidFill>
              </a:rPr>
              <a:t>Memphis Access &amp; Diversity</a:t>
            </a:r>
          </a:p>
          <a:p>
            <a:pPr marL="514350" indent="-514350">
              <a:buAutoNum type="arabicPeriod"/>
            </a:pPr>
            <a:r>
              <a:rPr lang="en-US" sz="3000" dirty="0" smtClean="0">
                <a:solidFill>
                  <a:schemeClr val="tx2"/>
                </a:solidFill>
              </a:rPr>
              <a:t>Law school specific scholarships</a:t>
            </a:r>
          </a:p>
          <a:p>
            <a:pPr marL="0" indent="0">
              <a:buNone/>
            </a:pPr>
            <a:r>
              <a:rPr lang="en-US" dirty="0" smtClean="0">
                <a:solidFill>
                  <a:schemeClr val="tx2"/>
                </a:solidFill>
              </a:rPr>
              <a:t> </a:t>
            </a:r>
            <a:endParaRPr lang="en-US" dirty="0">
              <a:solidFill>
                <a:schemeClr val="tx2"/>
              </a:solidFill>
            </a:endParaRPr>
          </a:p>
        </p:txBody>
      </p:sp>
    </p:spTree>
    <p:extLst>
      <p:ext uri="{BB962C8B-B14F-4D97-AF65-F5344CB8AC3E}">
        <p14:creationId xmlns:p14="http://schemas.microsoft.com/office/powerpoint/2010/main" val="1243394902"/>
      </p:ext>
    </p:extLst>
  </p:cSld>
  <p:clrMapOvr>
    <a:masterClrMapping/>
  </p:clrMapOvr>
  <p:transition spd="med" advTm="800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idx="4294967295"/>
          </p:nvPr>
        </p:nvSpPr>
        <p:spPr>
          <a:xfrm>
            <a:off x="914400" y="361950"/>
            <a:ext cx="9144000" cy="628650"/>
          </a:xfrm>
        </p:spPr>
        <p:txBody>
          <a:bodyPr>
            <a:normAutofit fontScale="90000"/>
          </a:bodyPr>
          <a:lstStyle/>
          <a:p>
            <a:pPr algn="ctr" eaLnBrk="1" hangingPunct="1">
              <a:defRPr/>
            </a:pPr>
            <a:r>
              <a:rPr lang="en-US" sz="4000" b="1" dirty="0" smtClean="0">
                <a:solidFill>
                  <a:schemeClr val="tx2"/>
                </a:solidFill>
                <a:latin typeface="Rockwell" panose="02060603020205020403" pitchFamily="18" charset="0"/>
              </a:rPr>
              <a:t>How to apply online	</a:t>
            </a:r>
          </a:p>
        </p:txBody>
      </p:sp>
      <p:sp>
        <p:nvSpPr>
          <p:cNvPr id="3075" name="Rectangle 3"/>
          <p:cNvSpPr>
            <a:spLocks noGrp="1" noChangeArrowheads="1"/>
          </p:cNvSpPr>
          <p:nvPr>
            <p:ph type="body" idx="4294967295"/>
          </p:nvPr>
        </p:nvSpPr>
        <p:spPr>
          <a:xfrm>
            <a:off x="1447800" y="1047750"/>
            <a:ext cx="7620000" cy="3314700"/>
          </a:xfrm>
        </p:spPr>
        <p:txBody>
          <a:bodyPr>
            <a:normAutofit fontScale="92500" lnSpcReduction="20000"/>
          </a:bodyPr>
          <a:lstStyle/>
          <a:p>
            <a:pPr marL="857250" eaLnBrk="1" hangingPunct="1">
              <a:lnSpc>
                <a:spcPct val="80000"/>
              </a:lnSpc>
              <a:buFontTx/>
              <a:buAutoNum type="arabicPeriod"/>
              <a:defRPr/>
            </a:pPr>
            <a:r>
              <a:rPr lang="en-US" sz="1800" b="1" dirty="0" smtClean="0">
                <a:solidFill>
                  <a:schemeClr val="tx2"/>
                </a:solidFill>
              </a:rPr>
              <a:t>Law School Service Scholarships</a:t>
            </a:r>
          </a:p>
          <a:p>
            <a:pPr marL="857250" indent="0" eaLnBrk="1" hangingPunct="1">
              <a:lnSpc>
                <a:spcPct val="80000"/>
              </a:lnSpc>
              <a:buNone/>
              <a:defRPr/>
            </a:pPr>
            <a:r>
              <a:rPr lang="en-US" sz="1800" b="1" dirty="0" smtClean="0">
                <a:solidFill>
                  <a:schemeClr val="tx2"/>
                </a:solidFill>
              </a:rPr>
              <a:t>Humphreys</a:t>
            </a:r>
            <a:r>
              <a:rPr lang="en-US" sz="1800" dirty="0" smtClean="0">
                <a:solidFill>
                  <a:schemeClr val="tx2"/>
                </a:solidFill>
              </a:rPr>
              <a:t> </a:t>
            </a:r>
            <a:r>
              <a:rPr lang="en-US" sz="1800" b="1" dirty="0" smtClean="0">
                <a:solidFill>
                  <a:schemeClr val="tx2"/>
                </a:solidFill>
              </a:rPr>
              <a:t>Fellows, Herff  and Faculty Emeritus Scholarships</a:t>
            </a:r>
          </a:p>
          <a:p>
            <a:pPr marL="514350" indent="0" eaLnBrk="1" hangingPunct="1">
              <a:lnSpc>
                <a:spcPct val="80000"/>
              </a:lnSpc>
              <a:buNone/>
              <a:defRPr/>
            </a:pPr>
            <a:r>
              <a:rPr lang="en-US" sz="1800" dirty="0">
                <a:solidFill>
                  <a:schemeClr val="tx2"/>
                </a:solidFill>
              </a:rPr>
              <a:t>	</a:t>
            </a:r>
            <a:endParaRPr lang="en-US" sz="1800" dirty="0" smtClean="0">
              <a:solidFill>
                <a:schemeClr val="tx2"/>
              </a:solidFill>
            </a:endParaRPr>
          </a:p>
          <a:p>
            <a:pPr marL="514350" indent="0" eaLnBrk="1" hangingPunct="1">
              <a:lnSpc>
                <a:spcPct val="80000"/>
              </a:lnSpc>
              <a:buNone/>
              <a:defRPr/>
            </a:pPr>
            <a:r>
              <a:rPr lang="en-US" sz="1800" dirty="0">
                <a:solidFill>
                  <a:schemeClr val="tx2"/>
                </a:solidFill>
              </a:rPr>
              <a:t>	</a:t>
            </a:r>
            <a:r>
              <a:rPr lang="en-US" sz="1800" dirty="0" smtClean="0">
                <a:solidFill>
                  <a:schemeClr val="tx2"/>
                </a:solidFill>
              </a:rPr>
              <a:t>a. Interested students must complete the </a:t>
            </a:r>
            <a:r>
              <a:rPr lang="en-US" sz="1800" dirty="0" smtClean="0">
                <a:solidFill>
                  <a:schemeClr val="tx2"/>
                </a:solidFill>
                <a:hlinkClick r:id="rId3"/>
              </a:rPr>
              <a:t>online</a:t>
            </a:r>
            <a:r>
              <a:rPr lang="en-US" sz="1800" dirty="0" smtClean="0">
                <a:solidFill>
                  <a:schemeClr val="tx2"/>
                </a:solidFill>
              </a:rPr>
              <a:t> application. </a:t>
            </a:r>
          </a:p>
          <a:p>
            <a:pPr marL="514350" indent="0" eaLnBrk="1" hangingPunct="1">
              <a:lnSpc>
                <a:spcPct val="80000"/>
              </a:lnSpc>
              <a:buNone/>
              <a:defRPr/>
            </a:pPr>
            <a:r>
              <a:rPr lang="en-US" sz="1800" dirty="0">
                <a:solidFill>
                  <a:schemeClr val="tx2"/>
                </a:solidFill>
              </a:rPr>
              <a:t>	</a:t>
            </a:r>
            <a:r>
              <a:rPr lang="en-US" sz="1800" dirty="0" smtClean="0">
                <a:solidFill>
                  <a:schemeClr val="tx2"/>
                </a:solidFill>
              </a:rPr>
              <a:t>b. All </a:t>
            </a:r>
            <a:r>
              <a:rPr lang="en-US" sz="1800" b="1" dirty="0" smtClean="0">
                <a:solidFill>
                  <a:schemeClr val="tx2"/>
                </a:solidFill>
              </a:rPr>
              <a:t>current recipients </a:t>
            </a:r>
            <a:r>
              <a:rPr lang="en-US" sz="1800" dirty="0" smtClean="0">
                <a:solidFill>
                  <a:schemeClr val="tx2"/>
                </a:solidFill>
              </a:rPr>
              <a:t>must complete the online process. </a:t>
            </a:r>
          </a:p>
          <a:p>
            <a:pPr marL="514350" indent="0" eaLnBrk="1" hangingPunct="1">
              <a:lnSpc>
                <a:spcPct val="80000"/>
              </a:lnSpc>
              <a:buNone/>
              <a:defRPr/>
            </a:pPr>
            <a:r>
              <a:rPr lang="en-US" sz="1800" dirty="0">
                <a:solidFill>
                  <a:schemeClr val="tx2"/>
                </a:solidFill>
              </a:rPr>
              <a:t>	</a:t>
            </a:r>
            <a:r>
              <a:rPr lang="en-US" sz="1800" dirty="0" smtClean="0">
                <a:solidFill>
                  <a:schemeClr val="tx2"/>
                </a:solidFill>
              </a:rPr>
              <a:t>c. Deadline </a:t>
            </a:r>
            <a:r>
              <a:rPr lang="en-US" sz="1800" smtClean="0">
                <a:solidFill>
                  <a:schemeClr val="tx2"/>
                </a:solidFill>
              </a:rPr>
              <a:t>is </a:t>
            </a:r>
            <a:r>
              <a:rPr lang="en-US" sz="1800" b="1" smtClean="0">
                <a:solidFill>
                  <a:schemeClr val="tx2"/>
                </a:solidFill>
              </a:rPr>
              <a:t>Friday</a:t>
            </a:r>
            <a:r>
              <a:rPr lang="en-US" sz="1800" b="1" dirty="0" smtClean="0">
                <a:solidFill>
                  <a:schemeClr val="tx2"/>
                </a:solidFill>
              </a:rPr>
              <a:t>, </a:t>
            </a:r>
            <a:r>
              <a:rPr lang="en-US" sz="1800" b="1" smtClean="0">
                <a:solidFill>
                  <a:schemeClr val="tx2"/>
                </a:solidFill>
              </a:rPr>
              <a:t>February 27, </a:t>
            </a:r>
            <a:r>
              <a:rPr lang="en-US" sz="1800" b="1" dirty="0" smtClean="0">
                <a:solidFill>
                  <a:schemeClr val="tx2"/>
                </a:solidFill>
              </a:rPr>
              <a:t>2015</a:t>
            </a:r>
            <a:r>
              <a:rPr lang="en-US" sz="1800" dirty="0" smtClean="0">
                <a:solidFill>
                  <a:schemeClr val="tx2"/>
                </a:solidFill>
              </a:rPr>
              <a:t>. </a:t>
            </a:r>
          </a:p>
          <a:p>
            <a:pPr marL="514350" indent="0" eaLnBrk="1" hangingPunct="1">
              <a:lnSpc>
                <a:spcPct val="80000"/>
              </a:lnSpc>
              <a:buNone/>
              <a:defRPr/>
            </a:pPr>
            <a:r>
              <a:rPr lang="en-US" sz="1800" dirty="0" smtClean="0">
                <a:solidFill>
                  <a:schemeClr val="tx2"/>
                </a:solidFill>
              </a:rPr>
              <a:t>	d. Notification by late March or early April 2015.</a:t>
            </a:r>
          </a:p>
          <a:p>
            <a:pPr marL="514350" indent="0" eaLnBrk="1" hangingPunct="1">
              <a:lnSpc>
                <a:spcPct val="80000"/>
              </a:lnSpc>
              <a:buNone/>
              <a:defRPr/>
            </a:pPr>
            <a:r>
              <a:rPr lang="en-US" sz="1800" dirty="0">
                <a:solidFill>
                  <a:schemeClr val="tx2"/>
                </a:solidFill>
              </a:rPr>
              <a:t>	</a:t>
            </a:r>
            <a:r>
              <a:rPr lang="en-US" sz="1800" dirty="0" smtClean="0">
                <a:solidFill>
                  <a:schemeClr val="tx2"/>
                </a:solidFill>
              </a:rPr>
              <a:t>d. Upload resume and use your last name in the file name. </a:t>
            </a:r>
          </a:p>
          <a:p>
            <a:pPr marL="514350" indent="0" eaLnBrk="1" hangingPunct="1">
              <a:lnSpc>
                <a:spcPct val="80000"/>
              </a:lnSpc>
              <a:buNone/>
              <a:defRPr/>
            </a:pPr>
            <a:r>
              <a:rPr lang="en-US" sz="1800" dirty="0">
                <a:solidFill>
                  <a:schemeClr val="tx2"/>
                </a:solidFill>
              </a:rPr>
              <a:t>	</a:t>
            </a:r>
            <a:r>
              <a:rPr lang="en-US" sz="1800" dirty="0" smtClean="0">
                <a:solidFill>
                  <a:schemeClr val="tx2"/>
                </a:solidFill>
              </a:rPr>
              <a:t>e. Be sure to consent to have grades and rank released. </a:t>
            </a:r>
          </a:p>
          <a:p>
            <a:pPr marL="514350" indent="0" eaLnBrk="1" hangingPunct="1">
              <a:lnSpc>
                <a:spcPct val="80000"/>
              </a:lnSpc>
              <a:buNone/>
              <a:defRPr/>
            </a:pPr>
            <a:r>
              <a:rPr lang="en-US" sz="1800" dirty="0" smtClean="0">
                <a:solidFill>
                  <a:schemeClr val="tx2"/>
                </a:solidFill>
              </a:rPr>
              <a:t>		</a:t>
            </a:r>
          </a:p>
          <a:p>
            <a:pPr marL="857250" eaLnBrk="1" hangingPunct="1">
              <a:lnSpc>
                <a:spcPct val="80000"/>
              </a:lnSpc>
              <a:buAutoNum type="arabicPeriod" startAt="2"/>
              <a:defRPr/>
            </a:pPr>
            <a:r>
              <a:rPr lang="en-US" sz="1800" b="1" dirty="0" smtClean="0">
                <a:solidFill>
                  <a:schemeClr val="tx2"/>
                </a:solidFill>
              </a:rPr>
              <a:t>Humphreys Fellows Details</a:t>
            </a:r>
          </a:p>
          <a:p>
            <a:pPr marL="1141413" indent="-227013" eaLnBrk="1" hangingPunct="1">
              <a:lnSpc>
                <a:spcPct val="80000"/>
              </a:lnSpc>
              <a:buNone/>
              <a:defRPr/>
            </a:pPr>
            <a:r>
              <a:rPr lang="en-US" sz="1800" dirty="0" smtClean="0">
                <a:solidFill>
                  <a:schemeClr val="tx2"/>
                </a:solidFill>
              </a:rPr>
              <a:t>a. Assigned to faculty member and responsible for working </a:t>
            </a:r>
            <a:r>
              <a:rPr lang="en-US" sz="1800" b="1" dirty="0" smtClean="0">
                <a:solidFill>
                  <a:schemeClr val="tx2"/>
                </a:solidFill>
              </a:rPr>
              <a:t>280</a:t>
            </a:r>
            <a:r>
              <a:rPr lang="en-US" sz="1800" dirty="0" smtClean="0">
                <a:solidFill>
                  <a:schemeClr val="tx2"/>
                </a:solidFill>
              </a:rPr>
              <a:t> hours a semester.  Some faculty will be interested in having some of the hours completed in the summer. </a:t>
            </a:r>
          </a:p>
          <a:p>
            <a:pPr marL="1141413" indent="-227013" eaLnBrk="1" hangingPunct="1">
              <a:lnSpc>
                <a:spcPct val="80000"/>
              </a:lnSpc>
              <a:buNone/>
              <a:defRPr/>
            </a:pPr>
            <a:r>
              <a:rPr lang="en-US" sz="1800" dirty="0" smtClean="0">
                <a:solidFill>
                  <a:schemeClr val="tx2"/>
                </a:solidFill>
              </a:rPr>
              <a:t>b. </a:t>
            </a:r>
            <a:r>
              <a:rPr lang="en-US" sz="1800" dirty="0">
                <a:solidFill>
                  <a:schemeClr val="tx2"/>
                </a:solidFill>
              </a:rPr>
              <a:t>C</a:t>
            </a:r>
            <a:r>
              <a:rPr lang="en-US" sz="1800" dirty="0" smtClean="0">
                <a:solidFill>
                  <a:schemeClr val="tx2"/>
                </a:solidFill>
              </a:rPr>
              <a:t>ompensation will come in a monthly stipend from September to April, totaling $5,000;  $625.00 a month. </a:t>
            </a:r>
          </a:p>
          <a:p>
            <a:pPr marL="514350" indent="0" eaLnBrk="1" hangingPunct="1">
              <a:lnSpc>
                <a:spcPct val="80000"/>
              </a:lnSpc>
              <a:buNone/>
              <a:defRPr/>
            </a:pPr>
            <a:endParaRPr lang="en-US" sz="1800" dirty="0" smtClean="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smtClean="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smtClean="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smtClean="0">
              <a:solidFill>
                <a:schemeClr val="tx2"/>
              </a:solidFill>
            </a:endParaRPr>
          </a:p>
          <a:p>
            <a:pPr marL="514350" indent="0" eaLnBrk="1" hangingPunct="1">
              <a:lnSpc>
                <a:spcPct val="80000"/>
              </a:lnSpc>
              <a:buNone/>
              <a:defRPr/>
            </a:pPr>
            <a:endParaRPr lang="en-US" sz="1800" dirty="0" smtClean="0">
              <a:solidFill>
                <a:schemeClr val="tx2"/>
              </a:solidFill>
            </a:endParaRPr>
          </a:p>
        </p:txBody>
      </p:sp>
    </p:spTree>
    <p:extLst>
      <p:ext uri="{BB962C8B-B14F-4D97-AF65-F5344CB8AC3E}">
        <p14:creationId xmlns:p14="http://schemas.microsoft.com/office/powerpoint/2010/main" val="1789107032"/>
      </p:ext>
    </p:extLst>
  </p:cSld>
  <p:clrMapOvr>
    <a:masterClrMapping/>
  </p:clrMapOvr>
  <p:transition advTm="1500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1447800" y="1047750"/>
            <a:ext cx="7543800" cy="33147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0">
              <a:lnSpc>
                <a:spcPct val="80000"/>
              </a:lnSpc>
              <a:buFont typeface="Arial" pitchFamily="34" charset="0"/>
              <a:buNone/>
              <a:defRPr/>
            </a:pPr>
            <a:r>
              <a:rPr lang="en-US" sz="1800" dirty="0" smtClean="0">
                <a:solidFill>
                  <a:schemeClr val="tx2"/>
                </a:solidFill>
              </a:rPr>
              <a:t>c. Will have contract with W-2, &amp; I-9 employment documents</a:t>
            </a:r>
          </a:p>
          <a:p>
            <a:pPr marL="514350" indent="0">
              <a:lnSpc>
                <a:spcPct val="80000"/>
              </a:lnSpc>
              <a:buFont typeface="Arial" pitchFamily="34" charset="0"/>
              <a:buNone/>
              <a:defRPr/>
            </a:pPr>
            <a:r>
              <a:rPr lang="en-US" sz="1800" dirty="0" smtClean="0">
                <a:solidFill>
                  <a:schemeClr val="tx2"/>
                </a:solidFill>
              </a:rPr>
              <a:t>d. Will be required to complete an online weekly reporting update.</a:t>
            </a:r>
          </a:p>
          <a:p>
            <a:pPr marL="514350" indent="0">
              <a:lnSpc>
                <a:spcPct val="80000"/>
              </a:lnSpc>
              <a:buFont typeface="Arial" pitchFamily="34" charset="0"/>
              <a:buNone/>
              <a:defRPr/>
            </a:pPr>
            <a:r>
              <a:rPr lang="en-US" sz="1800" dirty="0" smtClean="0">
                <a:solidFill>
                  <a:schemeClr val="tx2"/>
                </a:solidFill>
              </a:rPr>
              <a:t>e. Expectation that Fellow will complete </a:t>
            </a:r>
            <a:r>
              <a:rPr lang="en-US" sz="1800" b="1" dirty="0" smtClean="0">
                <a:solidFill>
                  <a:schemeClr val="tx2"/>
                </a:solidFill>
              </a:rPr>
              <a:t>280</a:t>
            </a:r>
            <a:r>
              <a:rPr lang="en-US" sz="1800" dirty="0" smtClean="0">
                <a:solidFill>
                  <a:schemeClr val="tx2"/>
                </a:solidFill>
              </a:rPr>
              <a:t> hours for both semesters. </a:t>
            </a:r>
          </a:p>
          <a:p>
            <a:pPr marL="514350" indent="0">
              <a:lnSpc>
                <a:spcPct val="80000"/>
              </a:lnSpc>
              <a:buFont typeface="Arial" pitchFamily="34" charset="0"/>
              <a:buNone/>
              <a:defRPr/>
            </a:pPr>
            <a:r>
              <a:rPr lang="en-US" sz="1800" dirty="0" smtClean="0">
                <a:solidFill>
                  <a:schemeClr val="tx2"/>
                </a:solidFill>
              </a:rPr>
              <a:t>f. Humphreys Fellows </a:t>
            </a:r>
            <a:r>
              <a:rPr lang="en-US" sz="1800" b="1" dirty="0" smtClean="0">
                <a:solidFill>
                  <a:schemeClr val="tx2"/>
                </a:solidFill>
              </a:rPr>
              <a:t>cannot</a:t>
            </a:r>
            <a:r>
              <a:rPr lang="en-US" sz="1800" dirty="0" smtClean="0">
                <a:solidFill>
                  <a:schemeClr val="tx2"/>
                </a:solidFill>
              </a:rPr>
              <a:t> engage in outside employment.</a:t>
            </a: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r>
              <a:rPr lang="en-US" sz="1800" b="1" dirty="0" smtClean="0">
                <a:solidFill>
                  <a:schemeClr val="tx2"/>
                </a:solidFill>
              </a:rPr>
              <a:t>Herff &amp; Humphreys &amp; Faculty Emeritus Selection Process (Service Scholarships)</a:t>
            </a: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r>
              <a:rPr lang="en-US" sz="1800" dirty="0" smtClean="0">
                <a:solidFill>
                  <a:schemeClr val="tx2"/>
                </a:solidFill>
              </a:rPr>
              <a:t>1. Faculty Committee and Assistant Dean of Admissions</a:t>
            </a:r>
          </a:p>
          <a:p>
            <a:pPr marL="514350" indent="0">
              <a:lnSpc>
                <a:spcPct val="80000"/>
              </a:lnSpc>
              <a:buFont typeface="Arial" pitchFamily="34" charset="0"/>
              <a:buNone/>
              <a:defRPr/>
            </a:pPr>
            <a:r>
              <a:rPr lang="en-US" sz="1800" dirty="0" smtClean="0">
                <a:solidFill>
                  <a:schemeClr val="tx2"/>
                </a:solidFill>
              </a:rPr>
              <a:t>2. Notifications via email late March or early April from Ms. Rogers. </a:t>
            </a:r>
          </a:p>
          <a:p>
            <a:pPr marL="514350" indent="0">
              <a:lnSpc>
                <a:spcPct val="80000"/>
              </a:lnSpc>
              <a:buNone/>
              <a:defRPr/>
            </a:pPr>
            <a:r>
              <a:rPr lang="en-US" sz="1800" dirty="0" smtClean="0">
                <a:solidFill>
                  <a:schemeClr val="tx2"/>
                </a:solidFill>
              </a:rPr>
              <a:t>3. Online application – </a:t>
            </a:r>
            <a:r>
              <a:rPr lang="en-US" sz="1800" u="sng" dirty="0">
                <a:hlinkClick r:id="rId2"/>
              </a:rPr>
              <a:t>http://</a:t>
            </a:r>
            <a:r>
              <a:rPr lang="en-US" sz="1800" u="sng" dirty="0" smtClean="0">
                <a:hlinkClick r:id="rId2"/>
              </a:rPr>
              <a:t>goo.gl/AP8aBO</a:t>
            </a:r>
            <a:r>
              <a:rPr lang="en-US" sz="1800" dirty="0"/>
              <a:t> </a:t>
            </a:r>
            <a:r>
              <a:rPr lang="en-US" sz="1800" dirty="0" smtClean="0"/>
              <a:t>(letter O, not number 0!)</a:t>
            </a:r>
            <a:endParaRPr lang="en-US" sz="1800" u="sng" dirty="0" smtClean="0"/>
          </a:p>
          <a:p>
            <a:pPr marL="514350" indent="0">
              <a:lnSpc>
                <a:spcPct val="80000"/>
              </a:lnSpc>
              <a:buNone/>
              <a:defRPr/>
            </a:pPr>
            <a:r>
              <a:rPr lang="en-US" sz="1800" dirty="0" smtClean="0">
                <a:solidFill>
                  <a:schemeClr val="tx2"/>
                </a:solidFill>
              </a:rPr>
              <a:t>4. Answer all questions, including uploading resume.  </a:t>
            </a: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p:txBody>
      </p:sp>
    </p:spTree>
    <p:extLst>
      <p:ext uri="{BB962C8B-B14F-4D97-AF65-F5344CB8AC3E}">
        <p14:creationId xmlns:p14="http://schemas.microsoft.com/office/powerpoint/2010/main" val="1698568265"/>
      </p:ext>
    </p:extLst>
  </p:cSld>
  <p:clrMapOvr>
    <a:masterClrMapping/>
  </p:clrMapOvr>
  <p:transition spd="med" advTm="800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a:xfrm>
            <a:off x="1447800" y="1047750"/>
            <a:ext cx="7543800" cy="3314700"/>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0">
              <a:lnSpc>
                <a:spcPct val="80000"/>
              </a:lnSpc>
              <a:buFont typeface="Arial" pitchFamily="34" charset="0"/>
              <a:buNone/>
              <a:defRPr/>
            </a:pPr>
            <a:r>
              <a:rPr lang="en-US" b="1" dirty="0" smtClean="0">
                <a:solidFill>
                  <a:schemeClr val="tx2"/>
                </a:solidFill>
              </a:rPr>
              <a:t>Memphis Access &amp; Diversity Application </a:t>
            </a: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None/>
              <a:defRPr/>
            </a:pPr>
            <a:r>
              <a:rPr lang="en-US" sz="1800" dirty="0" smtClean="0">
                <a:solidFill>
                  <a:schemeClr val="tx2"/>
                </a:solidFill>
              </a:rPr>
              <a:t>1. Online form - </a:t>
            </a:r>
            <a:r>
              <a:rPr lang="en-US" sz="1600" u="sng" dirty="0">
                <a:hlinkClick r:id="rId2"/>
              </a:rPr>
              <a:t>http://goo.gl/3KCm5y</a:t>
            </a:r>
            <a:endParaRPr lang="en-US" sz="1800" dirty="0" smtClean="0">
              <a:solidFill>
                <a:schemeClr val="tx2"/>
              </a:solidFill>
            </a:endParaRPr>
          </a:p>
          <a:p>
            <a:pPr marL="514350" indent="0">
              <a:lnSpc>
                <a:spcPct val="80000"/>
              </a:lnSpc>
              <a:buNone/>
              <a:defRPr/>
            </a:pPr>
            <a:r>
              <a:rPr lang="en-US" sz="1800" dirty="0" smtClean="0">
                <a:solidFill>
                  <a:schemeClr val="tx2"/>
                </a:solidFill>
              </a:rPr>
              <a:t>2. Monday, March 23, 2015 Deadline</a:t>
            </a:r>
          </a:p>
          <a:p>
            <a:pPr marL="514350" indent="0">
              <a:lnSpc>
                <a:spcPct val="80000"/>
              </a:lnSpc>
              <a:buNone/>
              <a:defRPr/>
            </a:pPr>
            <a:r>
              <a:rPr lang="en-US" sz="1800" dirty="0" smtClean="0">
                <a:solidFill>
                  <a:schemeClr val="tx2"/>
                </a:solidFill>
              </a:rPr>
              <a:t>3. Short essay 250 </a:t>
            </a:r>
            <a:r>
              <a:rPr lang="en-US" sz="1800" dirty="0">
                <a:solidFill>
                  <a:schemeClr val="tx2"/>
                </a:solidFill>
              </a:rPr>
              <a:t>words on how you contribute to Diversity at Memphis </a:t>
            </a:r>
            <a:r>
              <a:rPr lang="en-US" sz="1800" dirty="0" smtClean="0">
                <a:solidFill>
                  <a:schemeClr val="tx2"/>
                </a:solidFill>
              </a:rPr>
              <a:t>Law. </a:t>
            </a:r>
            <a:endParaRPr lang="en-US" sz="1800" dirty="0">
              <a:solidFill>
                <a:schemeClr val="tx2"/>
              </a:solidFill>
            </a:endParaRPr>
          </a:p>
          <a:p>
            <a:pPr marL="514350" indent="0">
              <a:lnSpc>
                <a:spcPct val="80000"/>
              </a:lnSpc>
              <a:buFont typeface="Arial" pitchFamily="34" charset="0"/>
              <a:buNone/>
              <a:defRPr/>
            </a:pPr>
            <a:r>
              <a:rPr lang="en-US" sz="1800" dirty="0" smtClean="0">
                <a:solidFill>
                  <a:schemeClr val="tx2"/>
                </a:solidFill>
              </a:rPr>
              <a:t>4. </a:t>
            </a:r>
            <a:r>
              <a:rPr lang="en-US" sz="1800" b="1" dirty="0" smtClean="0">
                <a:solidFill>
                  <a:schemeClr val="tx2"/>
                </a:solidFill>
              </a:rPr>
              <a:t>Current MADLS recipients must complete the online application</a:t>
            </a:r>
            <a:r>
              <a:rPr lang="en-US" sz="1800" dirty="0" smtClean="0">
                <a:solidFill>
                  <a:schemeClr val="tx2"/>
                </a:solidFill>
              </a:rPr>
              <a:t>.</a:t>
            </a:r>
          </a:p>
          <a:p>
            <a:pPr marL="514350" indent="0">
              <a:lnSpc>
                <a:spcPct val="80000"/>
              </a:lnSpc>
              <a:buNone/>
              <a:defRPr/>
            </a:pPr>
            <a:r>
              <a:rPr lang="en-US" sz="1800" dirty="0">
                <a:solidFill>
                  <a:schemeClr val="tx2"/>
                </a:solidFill>
              </a:rPr>
              <a:t>5</a:t>
            </a:r>
            <a:r>
              <a:rPr lang="en-US" sz="1800" dirty="0" smtClean="0">
                <a:solidFill>
                  <a:schemeClr val="tx2"/>
                </a:solidFill>
              </a:rPr>
              <a:t>. Award notifications in June after spring grades and class ranks are released. </a:t>
            </a:r>
          </a:p>
          <a:p>
            <a:pPr marL="514350" indent="0">
              <a:lnSpc>
                <a:spcPct val="80000"/>
              </a:lnSpc>
              <a:buNone/>
              <a:defRPr/>
            </a:pPr>
            <a:r>
              <a:rPr lang="en-US" sz="1800" dirty="0">
                <a:solidFill>
                  <a:schemeClr val="tx2"/>
                </a:solidFill>
              </a:rPr>
              <a:t>6</a:t>
            </a:r>
            <a:r>
              <a:rPr lang="en-US" sz="1800" dirty="0" smtClean="0">
                <a:solidFill>
                  <a:schemeClr val="tx2"/>
                </a:solidFill>
              </a:rPr>
              <a:t>. Resume not required. </a:t>
            </a:r>
          </a:p>
          <a:p>
            <a:pPr marL="514350" indent="0">
              <a:lnSpc>
                <a:spcPct val="80000"/>
              </a:lnSpc>
              <a:buNone/>
              <a:defRPr/>
            </a:pPr>
            <a:r>
              <a:rPr lang="en-US" sz="1800" dirty="0">
                <a:solidFill>
                  <a:schemeClr val="tx2"/>
                </a:solidFill>
              </a:rPr>
              <a:t>7</a:t>
            </a:r>
            <a:r>
              <a:rPr lang="en-US" sz="1800" dirty="0" smtClean="0">
                <a:solidFill>
                  <a:schemeClr val="tx2"/>
                </a:solidFill>
              </a:rPr>
              <a:t>. These funds are limited. </a:t>
            </a:r>
          </a:p>
          <a:p>
            <a:pPr marL="514350" lvl="0" indent="0">
              <a:lnSpc>
                <a:spcPct val="80000"/>
              </a:lnSpc>
              <a:buNone/>
              <a:defRPr/>
            </a:pPr>
            <a:r>
              <a:rPr lang="en-US" sz="1800" dirty="0" smtClean="0">
                <a:solidFill>
                  <a:schemeClr val="tx2"/>
                </a:solidFill>
              </a:rPr>
              <a:t> </a:t>
            </a:r>
            <a:endParaRPr lang="en-US" altLang="en-US" sz="1800" dirty="0">
              <a:latin typeface="Arial" pitchFamily="34" charset="0"/>
              <a:cs typeface="Arial" pitchFamily="34" charset="0"/>
            </a:endParaRPr>
          </a:p>
          <a:p>
            <a:pPr marL="514350" indent="0">
              <a:lnSpc>
                <a:spcPct val="80000"/>
              </a:lnSpc>
              <a:buNone/>
              <a:defRPr/>
            </a:pPr>
            <a:endParaRPr lang="en-US" sz="1800" dirty="0">
              <a:solidFill>
                <a:schemeClr val="tx2"/>
              </a:solidFill>
            </a:endParaRPr>
          </a:p>
          <a:p>
            <a:pPr marL="514350" indent="0">
              <a:lnSpc>
                <a:spcPct val="80000"/>
              </a:lnSpc>
              <a:buFont typeface="Arial" pitchFamily="34" charset="0"/>
              <a:buNone/>
              <a:defRPr/>
            </a:pPr>
            <a:r>
              <a:rPr lang="en-US" sz="1800" dirty="0" smtClean="0">
                <a:solidFill>
                  <a:schemeClr val="tx2"/>
                </a:solidFill>
              </a:rPr>
              <a:t> </a:t>
            </a: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p:txBody>
      </p:sp>
    </p:spTree>
    <p:extLst>
      <p:ext uri="{BB962C8B-B14F-4D97-AF65-F5344CB8AC3E}">
        <p14:creationId xmlns:p14="http://schemas.microsoft.com/office/powerpoint/2010/main" val="2464151224"/>
      </p:ext>
    </p:extLst>
  </p:cSld>
  <p:clrMapOvr>
    <a:masterClrMapping/>
  </p:clrMapOvr>
  <p:transition spd="med" advTm="8000"/>
</p:sld>
</file>

<file path=ppt/slides/slide6.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10" name="TextBox 9"/>
          <p:cNvSpPr txBox="1"/>
          <p:nvPr/>
        </p:nvSpPr>
        <p:spPr>
          <a:xfrm>
            <a:off x="3810000" y="742950"/>
            <a:ext cx="184731" cy="369332"/>
          </a:xfrm>
          <a:prstGeom prst="rect">
            <a:avLst/>
          </a:prstGeom>
          <a:noFill/>
        </p:spPr>
        <p:txBody>
          <a:bodyPr wrap="none" rtlCol="0">
            <a:spAutoFit/>
          </a:bodyPr>
          <a:lstStyle/>
          <a:p>
            <a:endParaRPr lang="en-US" dirty="0"/>
          </a:p>
        </p:txBody>
      </p:sp>
      <p:graphicFrame>
        <p:nvGraphicFramePr>
          <p:cNvPr id="11" name="Table 10"/>
          <p:cNvGraphicFramePr>
            <a:graphicFrameLocks noGrp="1"/>
          </p:cNvGraphicFramePr>
          <p:nvPr/>
        </p:nvGraphicFramePr>
        <p:xfrm>
          <a:off x="457200" y="2714307"/>
          <a:ext cx="8229600" cy="365760"/>
        </p:xfrm>
        <a:graphic>
          <a:graphicData uri="http://schemas.openxmlformats.org/drawingml/2006/table">
            <a:tbl>
              <a:tblPr/>
              <a:tblGrid>
                <a:gridCol w="8229600"/>
              </a:tblGrid>
              <a:tr h="0">
                <a:tc>
                  <a:txBody>
                    <a:bodyPr/>
                    <a:lstStyle/>
                    <a:p>
                      <a:pPr rtl="0"/>
                      <a:endParaRPr lang="en-US" dirty="0">
                        <a:effectLst/>
                        <a:latin typeface="Arial"/>
                      </a:endParaRPr>
                    </a:p>
                  </a:txBody>
                  <a:tcPr anchor="ctr">
                    <a:lnL>
                      <a:noFill/>
                    </a:lnL>
                    <a:lnR>
                      <a:noFill/>
                    </a:lnR>
                    <a:lnT>
                      <a:noFill/>
                    </a:lnT>
                    <a:lnB>
                      <a:noFill/>
                    </a:lnB>
                  </a:tcPr>
                </a:tc>
              </a:tr>
            </a:tbl>
          </a:graphicData>
        </a:graphic>
      </p:graphicFrame>
      <p:sp>
        <p:nvSpPr>
          <p:cNvPr id="14" name="Rectangle 30"/>
          <p:cNvSpPr>
            <a:spLocks noChangeArrowheads="1"/>
          </p:cNvSpPr>
          <p:nvPr/>
        </p:nvSpPr>
        <p:spPr bwMode="auto">
          <a:xfrm>
            <a:off x="2209800" y="974527"/>
            <a:ext cx="5562599" cy="31180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23805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800" b="0" i="0" u="none" strike="noStrike" cap="none" normalizeH="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dirty="0" smtClean="0">
                <a:ln>
                  <a:noFill/>
                </a:ln>
                <a:solidFill>
                  <a:schemeClr val="tx1"/>
                </a:solidFill>
                <a:effectLst/>
                <a:latin typeface="Arial" pitchFamily="34" charset="0"/>
                <a:cs typeface="Arial" pitchFamily="34" charset="0"/>
              </a:rPr>
              <a:t>Please describe in 250 words or less how you contribute to diversity at Memphis Law and why you should receive the Access &amp; Diversity Scholarship. </a:t>
            </a:r>
            <a:endParaRPr kumimoji="0" lang="en-US" altLang="en-US" sz="1200" b="0" i="0" u="none" strike="noStrike" cap="none" normalizeH="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dirty="0" smtClean="0">
                <a:ln>
                  <a:noFill/>
                </a:ln>
                <a:solidFill>
                  <a:schemeClr val="tx1"/>
                </a:solidFill>
                <a:effectLst/>
                <a:latin typeface="Arial" pitchFamily="34" charset="0"/>
                <a:cs typeface="Arial" pitchFamily="34" charset="0"/>
              </a:rPr>
              <a:t>Note: We define diversity broadly to include several aspects of human differences that contribute to the intellectual discourse and inclusive environment at the University of Memphis School of Law. Diversity eligibility may be based on, but is not limited to, socioeconomic disadvantage, race, ethnicity, disability, or whether the applicant is a first generation U.S. citizen, whether the applicant is a first generation college graduate, or whether the applicant attended an HBCU, HSI, or Tribal College.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1" i="0" u="none" strike="noStrike" cap="none" normalizeH="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dirty="0" smtClean="0">
                <a:ln>
                  <a:noFill/>
                </a:ln>
                <a:solidFill>
                  <a:schemeClr val="tx1"/>
                </a:solidFill>
                <a:effectLst/>
                <a:latin typeface="Arial" pitchFamily="34" charset="0"/>
                <a:cs typeface="Arial" pitchFamily="34" charset="0"/>
              </a:rPr>
              <a:t>Application Acknowledgment </a:t>
            </a:r>
            <a:r>
              <a:rPr kumimoji="0" lang="en-US" altLang="en-US" sz="1200" b="1" i="0" u="none" strike="noStrike" cap="none" normalizeH="0" dirty="0" smtClean="0">
                <a:ln>
                  <a:noFill/>
                </a:ln>
                <a:solidFill>
                  <a:srgbClr val="C43B1D"/>
                </a:solidFill>
                <a:effectLst/>
                <a:latin typeface="Arial" pitchFamily="34" charset="0"/>
                <a:cs typeface="Arial" pitchFamily="34" charset="0"/>
              </a:rPr>
              <a:t>*</a:t>
            </a:r>
            <a:endParaRPr kumimoji="0" lang="en-US" altLang="en-US" sz="1200" b="0" i="0" u="none" strike="noStrike" cap="none" normalizeH="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dirty="0" smtClean="0">
                <a:ln>
                  <a:noFill/>
                </a:ln>
                <a:solidFill>
                  <a:schemeClr val="tx1"/>
                </a:solidFill>
                <a:effectLst/>
                <a:latin typeface="Arial" pitchFamily="34" charset="0"/>
                <a:cs typeface="Arial" pitchFamily="34" charset="0"/>
              </a:rPr>
              <a:t>By submission of this form, I hereby apply for the Memphis Access &amp; Diversity Scholarship. Please initial below.</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800" b="0" i="0" u="none" strike="noStrike" cap="none" normalizeH="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843640372"/>
      </p:ext>
    </p:extLst>
  </p:cSld>
  <p:clrMapOvr>
    <a:masterClrMapping/>
  </p:clrMapOvr>
  <p:transition spd="med" advTm="800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981200" y="895350"/>
            <a:ext cx="6324600" cy="3416320"/>
          </a:xfrm>
          <a:prstGeom prst="rect">
            <a:avLst/>
          </a:prstGeom>
          <a:noFill/>
        </p:spPr>
        <p:txBody>
          <a:bodyPr wrap="square" rtlCol="0">
            <a:spAutoFit/>
          </a:bodyPr>
          <a:lstStyle/>
          <a:p>
            <a:endParaRPr lang="en-US" dirty="0" smtClean="0"/>
          </a:p>
          <a:p>
            <a:r>
              <a:rPr lang="en-US" b="1" dirty="0" smtClean="0"/>
              <a:t>Tiger Scholarship Manager </a:t>
            </a:r>
            <a:r>
              <a:rPr lang="en-US" dirty="0" smtClean="0"/>
              <a:t>– Other Law School Scholarships, Deadline is Monday, March 23, 2015</a:t>
            </a:r>
          </a:p>
          <a:p>
            <a:endParaRPr lang="en-US" dirty="0" smtClean="0"/>
          </a:p>
          <a:p>
            <a:r>
              <a:rPr lang="en-US" sz="1600" dirty="0" smtClean="0"/>
              <a:t>MyMemphis</a:t>
            </a:r>
          </a:p>
          <a:p>
            <a:r>
              <a:rPr lang="en-US" sz="1600" dirty="0" smtClean="0"/>
              <a:t>Click on “Account$” Tab</a:t>
            </a:r>
          </a:p>
          <a:p>
            <a:r>
              <a:rPr lang="en-US" sz="1600" dirty="0" smtClean="0"/>
              <a:t>Sign in to your profile using Memphis credentials</a:t>
            </a:r>
          </a:p>
          <a:p>
            <a:r>
              <a:rPr lang="en-US" sz="1600" dirty="0" smtClean="0"/>
              <a:t>First page is “Your General Application” </a:t>
            </a:r>
          </a:p>
          <a:p>
            <a:r>
              <a:rPr lang="en-US" sz="1600" dirty="0" smtClean="0"/>
              <a:t>When completed click on blue “Finish &amp; Continue” button.</a:t>
            </a:r>
          </a:p>
          <a:p>
            <a:r>
              <a:rPr lang="en-US" sz="1600" dirty="0" smtClean="0"/>
              <a:t>Your “Recommended Opportunities” will be available for you based on your answers to the General Application. </a:t>
            </a:r>
            <a:endParaRPr lang="en-US" sz="1600" dirty="0"/>
          </a:p>
          <a:p>
            <a:r>
              <a:rPr lang="en-US" sz="1600" dirty="0" smtClean="0"/>
              <a:t>Detailed information on the scholarship is available by clicking the “apply” button.</a:t>
            </a:r>
            <a:endParaRPr lang="en-US" sz="1600"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98094" y="507702"/>
            <a:ext cx="2490811" cy="651892"/>
          </a:xfrm>
          <a:prstGeom prst="rect">
            <a:avLst/>
          </a:prstGeom>
        </p:spPr>
      </p:pic>
    </p:spTree>
    <p:extLst>
      <p:ext uri="{BB962C8B-B14F-4D97-AF65-F5344CB8AC3E}">
        <p14:creationId xmlns:p14="http://schemas.microsoft.com/office/powerpoint/2010/main" val="1741684994"/>
      </p:ext>
    </p:extLst>
  </p:cSld>
  <p:clrMapOvr>
    <a:masterClrMapping/>
  </p:clrMapOvr>
  <p:transition spd="med" advTm="800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bwMode="auto">
          <a:xfrm>
            <a:off x="2590800" y="590550"/>
            <a:ext cx="5486400" cy="4038600"/>
          </a:xfrm>
          <a:prstGeom prst="rect">
            <a:avLst/>
          </a:prstGeom>
          <a:noFill/>
          <a:ln w="9525">
            <a:noFill/>
            <a:miter lim="800000"/>
            <a:headEnd/>
            <a:tailEnd/>
          </a:ln>
        </p:spPr>
        <p:txBody>
          <a:bodyPr/>
          <a:lstStyle/>
          <a:p>
            <a:pPr lvl="1" indent="-342900" algn="ctr" eaLnBrk="0" hangingPunct="0">
              <a:spcBef>
                <a:spcPts val="0"/>
              </a:spcBef>
              <a:spcAft>
                <a:spcPts val="0"/>
              </a:spcAft>
              <a:defRPr/>
            </a:pPr>
            <a:r>
              <a:rPr lang="en-US" b="1" i="1" kern="0" dirty="0" smtClean="0">
                <a:solidFill>
                  <a:schemeClr val="tx2"/>
                </a:solidFill>
                <a:latin typeface="+mj-lt"/>
                <a:cs typeface="Times New Roman" pitchFamily="18" charset="0"/>
              </a:rPr>
              <a:t>Deadline for </a:t>
            </a:r>
            <a:r>
              <a:rPr lang="en-US" b="1" i="1" kern="0" dirty="0">
                <a:solidFill>
                  <a:schemeClr val="tx2"/>
                </a:solidFill>
                <a:latin typeface="+mj-lt"/>
                <a:cs typeface="Times New Roman" pitchFamily="18" charset="0"/>
              </a:rPr>
              <a:t>S</a:t>
            </a:r>
            <a:r>
              <a:rPr lang="en-US" b="1" i="1" kern="0" dirty="0" smtClean="0">
                <a:solidFill>
                  <a:schemeClr val="tx2"/>
                </a:solidFill>
                <a:latin typeface="+mj-lt"/>
                <a:cs typeface="Times New Roman" pitchFamily="18" charset="0"/>
              </a:rPr>
              <a:t>cholarships </a:t>
            </a:r>
            <a:endParaRPr lang="en-US" b="1" i="1" kern="0" dirty="0">
              <a:solidFill>
                <a:schemeClr val="tx2"/>
              </a:solidFill>
              <a:latin typeface="+mj-lt"/>
              <a:cs typeface="Times New Roman" pitchFamily="18" charset="0"/>
            </a:endParaRPr>
          </a:p>
          <a:p>
            <a:pPr lvl="1" indent="-342900" eaLnBrk="0" hangingPunct="0">
              <a:spcBef>
                <a:spcPts val="0"/>
              </a:spcBef>
              <a:spcAft>
                <a:spcPts val="0"/>
              </a:spcAft>
              <a:defRPr/>
            </a:pPr>
            <a:r>
              <a:rPr lang="en-US" b="1" i="1" kern="0" dirty="0" smtClean="0">
                <a:solidFill>
                  <a:schemeClr val="tx2"/>
                </a:solidFill>
                <a:latin typeface="+mj-lt"/>
                <a:cs typeface="Times New Roman" pitchFamily="18" charset="0"/>
              </a:rPr>
              <a:t>Service Scholarships	 	2.25.15 </a:t>
            </a:r>
            <a:endParaRPr lang="en-US" b="1" i="1" kern="0" dirty="0">
              <a:solidFill>
                <a:schemeClr val="tx2"/>
              </a:solidFill>
              <a:latin typeface="+mj-lt"/>
              <a:cs typeface="Times New Roman" pitchFamily="18" charset="0"/>
            </a:endParaRPr>
          </a:p>
          <a:p>
            <a:pPr marL="0" lvl="1" eaLnBrk="0" hangingPunct="0">
              <a:spcBef>
                <a:spcPts val="0"/>
              </a:spcBef>
              <a:spcAft>
                <a:spcPts val="0"/>
              </a:spcAft>
              <a:defRPr/>
            </a:pPr>
            <a:r>
              <a:rPr lang="en-US" b="1" i="1" kern="0" dirty="0" smtClean="0">
                <a:solidFill>
                  <a:schemeClr val="tx2"/>
                </a:solidFill>
                <a:latin typeface="+mj-lt"/>
                <a:cs typeface="Times New Roman" pitchFamily="18" charset="0"/>
              </a:rPr>
              <a:t> Access &amp; Diversity Scholarship:	3.23.15	</a:t>
            </a:r>
          </a:p>
          <a:p>
            <a:pPr marL="0" lvl="1" eaLnBrk="0" hangingPunct="0">
              <a:spcBef>
                <a:spcPts val="0"/>
              </a:spcBef>
              <a:spcAft>
                <a:spcPts val="0"/>
              </a:spcAft>
              <a:defRPr/>
            </a:pPr>
            <a:r>
              <a:rPr lang="en-US" b="1" i="1" kern="0" dirty="0">
                <a:solidFill>
                  <a:schemeClr val="tx2"/>
                </a:solidFill>
                <a:latin typeface="+mj-lt"/>
                <a:cs typeface="Times New Roman" pitchFamily="18" charset="0"/>
              </a:rPr>
              <a:t> </a:t>
            </a:r>
            <a:r>
              <a:rPr lang="en-US" b="1" i="1" kern="0" dirty="0" smtClean="0">
                <a:solidFill>
                  <a:schemeClr val="tx2"/>
                </a:solidFill>
                <a:latin typeface="+mj-lt"/>
                <a:cs typeface="Times New Roman" pitchFamily="18" charset="0"/>
              </a:rPr>
              <a:t>Tiger Manager Scholarship: 		3.23.15</a:t>
            </a:r>
          </a:p>
          <a:p>
            <a:pPr marL="0" lvl="1" eaLnBrk="0" hangingPunct="0">
              <a:spcBef>
                <a:spcPts val="0"/>
              </a:spcBef>
              <a:spcAft>
                <a:spcPts val="0"/>
              </a:spcAft>
              <a:defRPr/>
            </a:pPr>
            <a:endParaRPr lang="en-US" b="1" i="1" kern="0" dirty="0" smtClean="0">
              <a:solidFill>
                <a:schemeClr val="tx2"/>
              </a:solidFill>
              <a:latin typeface="+mj-lt"/>
              <a:cs typeface="Times New Roman" pitchFamily="18" charset="0"/>
            </a:endParaRPr>
          </a:p>
          <a:p>
            <a:pPr marL="285750" lvl="1" indent="-285750" eaLnBrk="0" hangingPunct="0">
              <a:spcBef>
                <a:spcPts val="0"/>
              </a:spcBef>
              <a:spcAft>
                <a:spcPts val="0"/>
              </a:spcAft>
              <a:buFont typeface="Arial" panose="020B0604020202020204" pitchFamily="34" charset="0"/>
              <a:buChar char="•"/>
              <a:defRPr/>
            </a:pPr>
            <a:r>
              <a:rPr lang="en-US" sz="1200" kern="0" dirty="0" smtClean="0">
                <a:solidFill>
                  <a:schemeClr val="tx2"/>
                </a:solidFill>
                <a:latin typeface="+mj-lt"/>
                <a:cs typeface="Times New Roman" pitchFamily="18" charset="0"/>
              </a:rPr>
              <a:t>Service &amp; Law School Specific Scholarships require resumes.</a:t>
            </a:r>
          </a:p>
          <a:p>
            <a:pPr marL="285750" lvl="1" indent="-285750" eaLnBrk="0" hangingPunct="0">
              <a:spcBef>
                <a:spcPts val="0"/>
              </a:spcBef>
              <a:spcAft>
                <a:spcPts val="0"/>
              </a:spcAft>
              <a:buFont typeface="Arial" panose="020B0604020202020204" pitchFamily="34" charset="0"/>
              <a:buChar char="•"/>
              <a:defRPr/>
            </a:pPr>
            <a:r>
              <a:rPr lang="en-US" sz="1200" kern="0" dirty="0" smtClean="0">
                <a:solidFill>
                  <a:schemeClr val="tx2"/>
                </a:solidFill>
                <a:latin typeface="+mj-lt"/>
                <a:cs typeface="Times New Roman" pitchFamily="18" charset="0"/>
              </a:rPr>
              <a:t>Memphis Access &amp; Diversity do not require resume.</a:t>
            </a:r>
          </a:p>
          <a:p>
            <a:pPr marL="285750" lvl="1" indent="-285750" eaLnBrk="0" hangingPunct="0">
              <a:spcBef>
                <a:spcPts val="0"/>
              </a:spcBef>
              <a:spcAft>
                <a:spcPts val="0"/>
              </a:spcAft>
              <a:buFont typeface="Arial" panose="020B0604020202020204" pitchFamily="34" charset="0"/>
              <a:buChar char="•"/>
              <a:defRPr/>
            </a:pPr>
            <a:r>
              <a:rPr lang="en-US" sz="1200" kern="0" dirty="0" smtClean="0">
                <a:solidFill>
                  <a:schemeClr val="tx2"/>
                </a:solidFill>
                <a:latin typeface="+mj-lt"/>
                <a:cs typeface="Times New Roman" pitchFamily="18" charset="0"/>
              </a:rPr>
              <a:t>Humphreys Fellows cannot engage in outside employment.</a:t>
            </a:r>
          </a:p>
          <a:p>
            <a:pPr marL="285750" lvl="1" indent="-285750" eaLnBrk="0" hangingPunct="0">
              <a:spcBef>
                <a:spcPts val="0"/>
              </a:spcBef>
              <a:spcAft>
                <a:spcPts val="0"/>
              </a:spcAft>
              <a:buFont typeface="Arial" panose="020B0604020202020204" pitchFamily="34" charset="0"/>
              <a:buChar char="•"/>
              <a:defRPr/>
            </a:pPr>
            <a:r>
              <a:rPr lang="en-US" sz="1200" kern="0" dirty="0" smtClean="0">
                <a:solidFill>
                  <a:schemeClr val="tx2"/>
                </a:solidFill>
                <a:latin typeface="+mj-lt"/>
                <a:cs typeface="Times New Roman" pitchFamily="18" charset="0"/>
              </a:rPr>
              <a:t>Humphreys Fellows, Herff &amp; Faculty Emeritus scholars will have weekly online reporting requirements. Current recipients will be asked to complete respective application. </a:t>
            </a:r>
          </a:p>
          <a:p>
            <a:pPr marL="285750" lvl="1" indent="-285750" eaLnBrk="0" hangingPunct="0">
              <a:spcBef>
                <a:spcPts val="0"/>
              </a:spcBef>
              <a:spcAft>
                <a:spcPts val="0"/>
              </a:spcAft>
              <a:buFont typeface="Arial" panose="020B0604020202020204" pitchFamily="34" charset="0"/>
              <a:buChar char="•"/>
              <a:defRPr/>
            </a:pPr>
            <a:r>
              <a:rPr lang="en-US" sz="1200" kern="0" dirty="0" smtClean="0">
                <a:solidFill>
                  <a:schemeClr val="tx2"/>
                </a:solidFill>
                <a:latin typeface="+mj-lt"/>
                <a:cs typeface="Times New Roman" pitchFamily="18" charset="0"/>
              </a:rPr>
              <a:t>Many law scholarships require outside donor involvement. </a:t>
            </a:r>
          </a:p>
          <a:p>
            <a:pPr marL="285750" lvl="1" indent="-285750" eaLnBrk="0" hangingPunct="0">
              <a:spcBef>
                <a:spcPts val="0"/>
              </a:spcBef>
              <a:spcAft>
                <a:spcPts val="0"/>
              </a:spcAft>
              <a:buFont typeface="Arial" panose="020B0604020202020204" pitchFamily="34" charset="0"/>
              <a:buChar char="•"/>
              <a:defRPr/>
            </a:pPr>
            <a:r>
              <a:rPr lang="en-US" sz="1200" kern="0" dirty="0" smtClean="0">
                <a:solidFill>
                  <a:schemeClr val="tx2"/>
                </a:solidFill>
                <a:latin typeface="+mj-lt"/>
                <a:cs typeface="Times New Roman" pitchFamily="18" charset="0"/>
              </a:rPr>
              <a:t>Read questions and provide appropriate answers for specific scholarships. </a:t>
            </a:r>
          </a:p>
          <a:p>
            <a:pPr marL="285750" lvl="1" indent="-285750" eaLnBrk="0" hangingPunct="0">
              <a:spcBef>
                <a:spcPts val="0"/>
              </a:spcBef>
              <a:spcAft>
                <a:spcPts val="0"/>
              </a:spcAft>
              <a:buFont typeface="Arial" panose="020B0604020202020204" pitchFamily="34" charset="0"/>
              <a:buChar char="•"/>
              <a:defRPr/>
            </a:pPr>
            <a:r>
              <a:rPr lang="en-US" sz="1200" kern="0" dirty="0" smtClean="0">
                <a:solidFill>
                  <a:schemeClr val="tx2"/>
                </a:solidFill>
                <a:latin typeface="+mj-lt"/>
                <a:cs typeface="Times New Roman" pitchFamily="18" charset="0"/>
              </a:rPr>
              <a:t>Honors &amp; Awards Committee will consider all scholarship applicants as received. Practice is to spread limited resources among as many as possible.</a:t>
            </a:r>
          </a:p>
          <a:p>
            <a:pPr marL="285750" lvl="1" indent="-285750" eaLnBrk="0" hangingPunct="0">
              <a:spcBef>
                <a:spcPts val="0"/>
              </a:spcBef>
              <a:spcAft>
                <a:spcPts val="0"/>
              </a:spcAft>
              <a:buFont typeface="Arial" panose="020B0604020202020204" pitchFamily="34" charset="0"/>
              <a:buChar char="•"/>
              <a:defRPr/>
            </a:pPr>
            <a:endParaRPr lang="en-US" kern="0" dirty="0" smtClean="0">
              <a:solidFill>
                <a:schemeClr val="tx2"/>
              </a:solidFill>
              <a:latin typeface="+mj-lt"/>
              <a:cs typeface="Times New Roman" pitchFamily="18" charset="0"/>
            </a:endParaRPr>
          </a:p>
          <a:p>
            <a:pPr marL="285750" lvl="1" indent="-285750" eaLnBrk="0" hangingPunct="0">
              <a:spcBef>
                <a:spcPts val="0"/>
              </a:spcBef>
              <a:spcAft>
                <a:spcPts val="0"/>
              </a:spcAft>
              <a:buFont typeface="Arial" panose="020B0604020202020204" pitchFamily="34" charset="0"/>
              <a:buChar char="•"/>
              <a:defRPr/>
            </a:pPr>
            <a:endParaRPr lang="en-US" kern="0" dirty="0">
              <a:solidFill>
                <a:schemeClr val="tx2"/>
              </a:solidFill>
              <a:latin typeface="+mj-lt"/>
              <a:cs typeface="Times New Roman" pitchFamily="18" charset="0"/>
            </a:endParaRPr>
          </a:p>
          <a:p>
            <a:pPr lvl="1" indent="-342900">
              <a:lnSpc>
                <a:spcPct val="80000"/>
              </a:lnSpc>
              <a:spcBef>
                <a:spcPct val="20000"/>
              </a:spcBef>
              <a:defRPr/>
            </a:pPr>
            <a:r>
              <a:rPr lang="en-US" sz="1400" kern="0" dirty="0">
                <a:solidFill>
                  <a:schemeClr val="tx2"/>
                </a:solidFill>
                <a:latin typeface="+mj-lt"/>
              </a:rPr>
              <a:t>	</a:t>
            </a:r>
          </a:p>
        </p:txBody>
      </p:sp>
    </p:spTree>
    <p:extLst>
      <p:ext uri="{BB962C8B-B14F-4D97-AF65-F5344CB8AC3E}">
        <p14:creationId xmlns:p14="http://schemas.microsoft.com/office/powerpoint/2010/main" val="3402363984"/>
      </p:ext>
    </p:extLst>
  </p:cSld>
  <p:clrMapOvr>
    <a:masterClrMapping/>
  </p:clrMapOvr>
  <p:transition spd="med" advTm="800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0" y="590550"/>
            <a:ext cx="6858000" cy="4004073"/>
          </a:xfrm>
        </p:spPr>
        <p:txBody>
          <a:bodyPr>
            <a:normAutofit lnSpcReduction="10000"/>
          </a:bodyPr>
          <a:lstStyle/>
          <a:p>
            <a:pPr marL="0" indent="0" algn="ctr">
              <a:buNone/>
            </a:pPr>
            <a:r>
              <a:rPr lang="en-US" sz="2200" b="1" dirty="0" smtClean="0">
                <a:solidFill>
                  <a:schemeClr val="tx2"/>
                </a:solidFill>
                <a:latin typeface="Rockwell" panose="02060603020205020403" pitchFamily="18" charset="0"/>
              </a:rPr>
              <a:t>Contact Information</a:t>
            </a:r>
          </a:p>
          <a:p>
            <a:pPr marL="0" indent="0" algn="ctr">
              <a:buNone/>
            </a:pPr>
            <a:endParaRPr lang="en-US" sz="1600" b="1" dirty="0" smtClean="0">
              <a:solidFill>
                <a:schemeClr val="tx2"/>
              </a:solidFill>
              <a:latin typeface="Rockwell" panose="02060603020205020403" pitchFamily="18" charset="0"/>
            </a:endParaRPr>
          </a:p>
          <a:p>
            <a:pPr marL="0" indent="0" algn="ctr">
              <a:buNone/>
            </a:pPr>
            <a:r>
              <a:rPr lang="en-US" sz="1600" b="1" dirty="0" smtClean="0">
                <a:solidFill>
                  <a:schemeClr val="tx2"/>
                </a:solidFill>
              </a:rPr>
              <a:t>Assistant Dean of Admissions</a:t>
            </a:r>
            <a:endParaRPr lang="en-US" sz="1600" dirty="0" smtClean="0">
              <a:solidFill>
                <a:schemeClr val="tx2"/>
              </a:solidFill>
            </a:endParaRPr>
          </a:p>
          <a:p>
            <a:pPr marL="0" indent="0" algn="ctr">
              <a:buNone/>
            </a:pPr>
            <a:r>
              <a:rPr lang="en-US" sz="1600" dirty="0" smtClean="0">
                <a:solidFill>
                  <a:schemeClr val="tx2"/>
                </a:solidFill>
              </a:rPr>
              <a:t>Dr. Sue Ann McClellan</a:t>
            </a:r>
          </a:p>
          <a:p>
            <a:pPr marL="0" indent="0" algn="ctr">
              <a:buNone/>
            </a:pPr>
            <a:r>
              <a:rPr lang="en-US" sz="1600" dirty="0" smtClean="0">
                <a:solidFill>
                  <a:schemeClr val="tx2"/>
                </a:solidFill>
                <a:hlinkClick r:id="rId2"/>
              </a:rPr>
              <a:t>smcclell@memphis.edu</a:t>
            </a:r>
            <a:endParaRPr lang="en-US" sz="1600" dirty="0" smtClean="0">
              <a:solidFill>
                <a:schemeClr val="tx2"/>
              </a:solidFill>
            </a:endParaRPr>
          </a:p>
          <a:p>
            <a:pPr marL="0" indent="0" algn="ctr">
              <a:buNone/>
            </a:pPr>
            <a:endParaRPr lang="en-US" sz="1600" dirty="0">
              <a:solidFill>
                <a:schemeClr val="tx2"/>
              </a:solidFill>
            </a:endParaRPr>
          </a:p>
          <a:p>
            <a:pPr marL="0" indent="0" algn="ctr">
              <a:buNone/>
            </a:pPr>
            <a:r>
              <a:rPr lang="en-US" sz="1600" b="1" dirty="0" smtClean="0">
                <a:solidFill>
                  <a:schemeClr val="tx2"/>
                </a:solidFill>
              </a:rPr>
              <a:t>Assistant Director of Admissions</a:t>
            </a:r>
          </a:p>
          <a:p>
            <a:pPr marL="0" indent="0" algn="ctr">
              <a:buNone/>
            </a:pPr>
            <a:r>
              <a:rPr lang="en-US" sz="1600" dirty="0" smtClean="0">
                <a:solidFill>
                  <a:schemeClr val="tx2"/>
                </a:solidFill>
              </a:rPr>
              <a:t>Megan Warden</a:t>
            </a:r>
          </a:p>
          <a:p>
            <a:pPr marL="0" indent="0" algn="ctr">
              <a:buNone/>
            </a:pPr>
            <a:r>
              <a:rPr lang="en-US" sz="1600" dirty="0" smtClean="0">
                <a:solidFill>
                  <a:schemeClr val="tx2"/>
                </a:solidFill>
                <a:hlinkClick r:id="rId3"/>
              </a:rPr>
              <a:t>mwarden@memphis.edu</a:t>
            </a:r>
            <a:endParaRPr lang="en-US" sz="1600" dirty="0" smtClean="0">
              <a:solidFill>
                <a:schemeClr val="tx2"/>
              </a:solidFill>
            </a:endParaRPr>
          </a:p>
          <a:p>
            <a:pPr marL="0" indent="0" algn="ctr">
              <a:buNone/>
            </a:pPr>
            <a:endParaRPr lang="en-US" sz="1600" dirty="0" smtClean="0">
              <a:solidFill>
                <a:schemeClr val="tx2"/>
              </a:solidFill>
            </a:endParaRPr>
          </a:p>
          <a:p>
            <a:pPr marL="0" indent="0" algn="ctr">
              <a:buNone/>
            </a:pPr>
            <a:r>
              <a:rPr lang="en-US" sz="1600" b="1" dirty="0" smtClean="0">
                <a:solidFill>
                  <a:schemeClr val="tx2"/>
                </a:solidFill>
              </a:rPr>
              <a:t>Administrative Assistant</a:t>
            </a:r>
          </a:p>
          <a:p>
            <a:pPr marL="0" indent="0" algn="ctr">
              <a:buNone/>
            </a:pPr>
            <a:r>
              <a:rPr lang="en-US" sz="1600" dirty="0">
                <a:solidFill>
                  <a:schemeClr val="tx2"/>
                </a:solidFill>
              </a:rPr>
              <a:t>Penny </a:t>
            </a:r>
            <a:r>
              <a:rPr lang="en-US" sz="1600" dirty="0" smtClean="0">
                <a:solidFill>
                  <a:schemeClr val="tx2"/>
                </a:solidFill>
              </a:rPr>
              <a:t>Rogers</a:t>
            </a:r>
          </a:p>
          <a:p>
            <a:pPr marL="0" indent="0" algn="ctr">
              <a:buNone/>
            </a:pPr>
            <a:r>
              <a:rPr lang="en-US" sz="1600" dirty="0">
                <a:solidFill>
                  <a:schemeClr val="tx2"/>
                </a:solidFill>
                <a:hlinkClick r:id="rId4"/>
              </a:rPr>
              <a:t>rpenny@memphis.edu</a:t>
            </a:r>
            <a:endParaRPr lang="en-US" sz="1600" b="1" dirty="0" smtClean="0">
              <a:solidFill>
                <a:schemeClr val="tx2"/>
              </a:solidFill>
            </a:endParaRPr>
          </a:p>
          <a:p>
            <a:pPr marL="0" indent="0" algn="ctr">
              <a:buNone/>
            </a:pPr>
            <a:r>
              <a:rPr lang="en-US" sz="1600" dirty="0" smtClean="0">
                <a:solidFill>
                  <a:schemeClr val="tx2"/>
                </a:solidFill>
              </a:rPr>
              <a:t>901.678.5403</a:t>
            </a:r>
          </a:p>
          <a:p>
            <a:pPr marL="0" indent="0">
              <a:buNone/>
            </a:pPr>
            <a:endParaRPr lang="en-US" sz="2000" dirty="0" smtClean="0"/>
          </a:p>
          <a:p>
            <a:pPr marL="0" indent="0">
              <a:buNone/>
            </a:pPr>
            <a:endParaRPr lang="en-US" sz="2000" dirty="0" smtClean="0"/>
          </a:p>
          <a:p>
            <a:pPr marL="0" indent="0">
              <a:buNone/>
            </a:pPr>
            <a:endParaRPr lang="en-US" sz="2000" dirty="0" smtClean="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3355199446"/>
      </p:ext>
    </p:extLst>
  </p:cSld>
  <p:clrMapOvr>
    <a:masterClrMapping/>
  </p:clrMapOvr>
  <p:transition spd="med" advTm="8000"/>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21510</TotalTime>
  <Words>500</Words>
  <Application>Microsoft Office PowerPoint</Application>
  <PresentationFormat>On-screen Show (16:9)</PresentationFormat>
  <Paragraphs>121</Paragraphs>
  <Slides>9</Slides>
  <Notes>2</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Three scholarship types and each has a separate application. </vt:lpstr>
      <vt:lpstr>How to apply online </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Ryan David Jones (rjones1)</dc:creator>
  <cp:lastModifiedBy>Penny Rogers (rpenny)</cp:lastModifiedBy>
  <cp:revision>508</cp:revision>
  <dcterms:created xsi:type="dcterms:W3CDTF">2012-08-30T20:07:21Z</dcterms:created>
  <dcterms:modified xsi:type="dcterms:W3CDTF">2015-02-24T21:03:06Z</dcterms:modified>
</cp:coreProperties>
</file>