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75" r:id="rId3"/>
    <p:sldId id="259" r:id="rId4"/>
    <p:sldId id="288" r:id="rId5"/>
    <p:sldId id="273" r:id="rId6"/>
    <p:sldId id="291" r:id="rId7"/>
    <p:sldId id="290" r:id="rId8"/>
    <p:sldId id="289" r:id="rId9"/>
    <p:sldId id="292" r:id="rId10"/>
    <p:sldId id="271" r:id="rId11"/>
    <p:sldId id="272" r:id="rId12"/>
    <p:sldId id="268" r:id="rId13"/>
    <p:sldId id="276" r:id="rId14"/>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4628" autoAdjust="0"/>
  </p:normalViewPr>
  <p:slideViewPr>
    <p:cSldViewPr>
      <p:cViewPr varScale="1">
        <p:scale>
          <a:sx n="98" d="100"/>
          <a:sy n="98" d="100"/>
        </p:scale>
        <p:origin x="-102" y="-822"/>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2/8/2018</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2/8/2018</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jfe/form/SV_6xorwh6M1k3sqkR"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memphis.co1.qualtrics.com/jfe/form/SV_6xorwh6M1k3sqkR"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a:solidFill>
                  <a:schemeClr val="tx2"/>
                </a:solidFill>
                <a:latin typeface="Berlin Sans FB Demi" panose="020E0802020502020306" pitchFamily="34" charset="0"/>
              </a:rPr>
              <a:t>2018 Scholarship </a:t>
            </a:r>
          </a:p>
          <a:p>
            <a:pPr algn="ctr">
              <a:spcBef>
                <a:spcPct val="20000"/>
              </a:spcBef>
            </a:pPr>
            <a:r>
              <a:rPr lang="en-US" sz="4000" dirty="0">
                <a:solidFill>
                  <a:schemeClr val="tx2"/>
                </a:solidFill>
                <a:latin typeface="Berlin Sans FB Demi" panose="020E0802020502020306" pitchFamily="34" charset="0"/>
              </a:rPr>
              <a:t>Overview Process</a:t>
            </a:r>
          </a:p>
        </p:txBody>
      </p:sp>
    </p:spTree>
    <p:extLst>
      <p:ext uri="{BB962C8B-B14F-4D97-AF65-F5344CB8AC3E}">
        <p14:creationId xmlns:p14="http://schemas.microsoft.com/office/powerpoint/2010/main" val="1029133574"/>
      </p:ext>
    </p:extLst>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a:solidFill>
                  <a:schemeClr val="tx2"/>
                </a:solidFill>
                <a:hlinkClick r:id="rId2"/>
              </a:rPr>
              <a:t>Tiger Scholarship Manager </a:t>
            </a:r>
            <a:endParaRPr lang="en-US" sz="1800" dirty="0">
              <a:solidFill>
                <a:schemeClr val="tx2"/>
              </a:solidFill>
            </a:endParaRPr>
          </a:p>
          <a:p>
            <a:pPr marL="514350" indent="0">
              <a:lnSpc>
                <a:spcPct val="80000"/>
              </a:lnSpc>
              <a:buNone/>
              <a:defRPr/>
            </a:pPr>
            <a:r>
              <a:rPr lang="en-US" sz="1800" dirty="0">
                <a:solidFill>
                  <a:schemeClr val="tx2"/>
                </a:solidFill>
              </a:rPr>
              <a:t>2.  March 16, 2018 Deadline</a:t>
            </a:r>
          </a:p>
          <a:p>
            <a:pPr marL="514350" indent="0">
              <a:lnSpc>
                <a:spcPct val="80000"/>
              </a:lnSpc>
              <a:buNone/>
              <a:defRPr/>
            </a:pPr>
            <a:r>
              <a:rPr lang="en-US" sz="1800" dirty="0">
                <a:solidFill>
                  <a:schemeClr val="tx2"/>
                </a:solidFill>
              </a:rPr>
              <a:t>3. 250 word essay on how you contribute to Diversity at Memphis Law. </a:t>
            </a:r>
          </a:p>
          <a:p>
            <a:pPr marL="514350" indent="0">
              <a:lnSpc>
                <a:spcPct val="80000"/>
              </a:lnSpc>
              <a:buFont typeface="Arial" pitchFamily="34" charset="0"/>
              <a:buNone/>
              <a:defRPr/>
            </a:pPr>
            <a:r>
              <a:rPr lang="en-US" sz="1800" dirty="0">
                <a:solidFill>
                  <a:schemeClr val="tx2"/>
                </a:solidFill>
              </a:rPr>
              <a:t>4. </a:t>
            </a:r>
            <a:r>
              <a:rPr lang="en-US" sz="1800" b="1" dirty="0">
                <a:solidFill>
                  <a:schemeClr val="tx2"/>
                </a:solidFill>
              </a:rPr>
              <a:t>Current MADLS recipients must complete the online application</a:t>
            </a:r>
            <a:r>
              <a:rPr lang="en-US" sz="1800" dirty="0">
                <a:solidFill>
                  <a:schemeClr val="tx2"/>
                </a:solidFill>
              </a:rPr>
              <a:t>.</a:t>
            </a:r>
          </a:p>
          <a:p>
            <a:pPr marL="514350" indent="0">
              <a:lnSpc>
                <a:spcPct val="80000"/>
              </a:lnSpc>
              <a:buNone/>
              <a:defRPr/>
            </a:pPr>
            <a:r>
              <a:rPr lang="en-US" sz="1800" dirty="0">
                <a:solidFill>
                  <a:schemeClr val="tx2"/>
                </a:solidFill>
              </a:rPr>
              <a:t>5. Award notifications in June after spring grades and class ranks are released. </a:t>
            </a:r>
          </a:p>
          <a:p>
            <a:pPr marL="514350" indent="0">
              <a:lnSpc>
                <a:spcPct val="80000"/>
              </a:lnSpc>
              <a:buNone/>
              <a:defRPr/>
            </a:pPr>
            <a:r>
              <a:rPr lang="en-US" sz="1800" dirty="0">
                <a:solidFill>
                  <a:schemeClr val="tx2"/>
                </a:solidFill>
              </a:rPr>
              <a:t>6. Resume not required. </a:t>
            </a:r>
          </a:p>
          <a:p>
            <a:pPr marL="514350" indent="0">
              <a:lnSpc>
                <a:spcPct val="80000"/>
              </a:lnSpc>
              <a:buNone/>
              <a:defRPr/>
            </a:pPr>
            <a:r>
              <a:rPr lang="en-US" sz="1800" dirty="0">
                <a:solidFill>
                  <a:schemeClr val="tx2"/>
                </a:solidFill>
              </a:rPr>
              <a:t>7. These funds are limited. </a:t>
            </a:r>
          </a:p>
          <a:p>
            <a:pPr marL="514350" lvl="0" indent="0">
              <a:lnSpc>
                <a:spcPct val="80000"/>
              </a:lnSpc>
              <a:buNone/>
              <a:defRPr/>
            </a:pPr>
            <a:r>
              <a:rPr lang="en-US" sz="1800" dirty="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extLst>
                    <a:ext uri="{9D8B030D-6E8A-4147-A177-3AD203B41FA5}">
                      <a16:colId xmlns:a16="http://schemas.microsoft.com/office/drawing/2014/main" xmlns="" val="20000"/>
                    </a:ext>
                  </a:extLst>
                </a:gridCol>
              </a:tblGrid>
              <a:tr h="0">
                <a:tc>
                  <a:txBody>
                    <a:bodyPr/>
                    <a:lstStyle/>
                    <a:p>
                      <a:pPr rtl="0"/>
                      <a:endParaRPr lang="en-US" dirty="0">
                        <a:effectLst/>
                        <a:latin typeface="Arial"/>
                      </a:endParaRPr>
                    </a:p>
                  </a:txBody>
                  <a:tcPr anchor="ctr">
                    <a:lnL>
                      <a:noFill/>
                    </a:lnL>
                    <a:lnR>
                      <a:noFill/>
                    </a:lnR>
                    <a:lnT>
                      <a:noFill/>
                    </a:lnT>
                    <a:lnB>
                      <a:noFill/>
                    </a:lnB>
                  </a:tcPr>
                </a:tc>
                <a:extLst>
                  <a:ext uri="{0D108BD9-81ED-4DB2-BD59-A6C34878D82A}">
                    <a16:rowId xmlns:a16="http://schemas.microsoft.com/office/drawing/2014/main" xmlns="" val="10000"/>
                  </a:ext>
                </a:extLst>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a:ln>
                  <a:noFill/>
                </a:ln>
                <a:solidFill>
                  <a:srgbClr val="C43B1D"/>
                </a:solidFill>
                <a:effectLst/>
                <a:latin typeface="Arial" pitchFamily="34" charset="0"/>
                <a:cs typeface="Arial" pitchFamily="34" charset="0"/>
              </a:rPr>
              <a:t>*</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a:solidFill>
                  <a:schemeClr val="tx2"/>
                </a:solidFill>
                <a:latin typeface="+mj-lt"/>
                <a:cs typeface="Times New Roman" pitchFamily="18" charset="0"/>
              </a:rPr>
              <a:t>Deadline for all law scholarships    3.16.18</a:t>
            </a:r>
          </a:p>
          <a:p>
            <a:pPr lvl="1" indent="-342900" algn="ctr" eaLnBrk="0" hangingPunct="0">
              <a:spcBef>
                <a:spcPts val="0"/>
              </a:spcBef>
              <a:spcAft>
                <a:spcPts val="0"/>
              </a:spcAft>
              <a:defRPr/>
            </a:pPr>
            <a:endParaRPr lang="en-US" b="1" i="1"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Memphis Access &amp; Diversity do not require resume.</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Herff &amp; Faculty Emeritus scholars will have weekly online reporting requirements. Current recipients will be asked to complete respective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a:solidFill>
                  <a:schemeClr val="tx2"/>
                </a:solidFill>
                <a:latin typeface="Rockwell" panose="02060603020205020403" pitchFamily="18" charset="0"/>
              </a:rPr>
              <a:t>Contact Information</a:t>
            </a:r>
          </a:p>
          <a:p>
            <a:pPr marL="0" indent="0" algn="ctr">
              <a:buNone/>
            </a:pPr>
            <a:endParaRPr lang="en-US" sz="1600" b="1" dirty="0">
              <a:solidFill>
                <a:schemeClr val="tx2"/>
              </a:solidFill>
              <a:latin typeface="Rockwell" panose="02060603020205020403" pitchFamily="18" charset="0"/>
            </a:endParaRPr>
          </a:p>
          <a:p>
            <a:pPr marL="0" indent="0" algn="ctr">
              <a:buNone/>
            </a:pPr>
            <a:r>
              <a:rPr lang="en-US" sz="1600" b="1" dirty="0">
                <a:solidFill>
                  <a:schemeClr val="tx2"/>
                </a:solidFill>
              </a:rPr>
              <a:t>Assistant Dean of Admissions</a:t>
            </a:r>
            <a:endParaRPr lang="en-US" sz="1600" dirty="0">
              <a:solidFill>
                <a:schemeClr val="tx2"/>
              </a:solidFill>
            </a:endParaRPr>
          </a:p>
          <a:p>
            <a:pPr marL="0" indent="0" algn="ctr">
              <a:buNone/>
            </a:pPr>
            <a:r>
              <a:rPr lang="en-US" sz="1600" dirty="0">
                <a:solidFill>
                  <a:schemeClr val="tx2"/>
                </a:solidFill>
              </a:rPr>
              <a:t>Dr. Sue Ann McClellan</a:t>
            </a:r>
          </a:p>
          <a:p>
            <a:pPr marL="0" indent="0" algn="ctr">
              <a:buNone/>
            </a:pPr>
            <a:r>
              <a:rPr lang="en-US" sz="1600" dirty="0">
                <a:solidFill>
                  <a:schemeClr val="tx2"/>
                </a:solidFill>
                <a:hlinkClick r:id="rId2"/>
              </a:rPr>
              <a:t>smcclell@memphis.edu</a:t>
            </a:r>
            <a:endParaRPr lang="en-US" sz="1600" dirty="0">
              <a:solidFill>
                <a:schemeClr val="tx2"/>
              </a:solidFill>
            </a:endParaRPr>
          </a:p>
          <a:p>
            <a:pPr marL="0" indent="0" algn="ctr">
              <a:buNone/>
            </a:pPr>
            <a:endParaRPr lang="en-US" sz="1600" dirty="0">
              <a:solidFill>
                <a:schemeClr val="tx2"/>
              </a:solidFill>
            </a:endParaRPr>
          </a:p>
          <a:p>
            <a:pPr marL="0" indent="0" algn="ctr">
              <a:buNone/>
            </a:pPr>
            <a:r>
              <a:rPr lang="en-US" sz="1600" b="1" dirty="0">
                <a:solidFill>
                  <a:schemeClr val="tx2"/>
                </a:solidFill>
              </a:rPr>
              <a:t>Assistant Director of Admissions</a:t>
            </a:r>
          </a:p>
          <a:p>
            <a:pPr marL="0" indent="0" algn="ctr">
              <a:buNone/>
            </a:pPr>
            <a:r>
              <a:rPr lang="en-US" sz="1600" dirty="0">
                <a:solidFill>
                  <a:schemeClr val="tx2"/>
                </a:solidFill>
              </a:rPr>
              <a:t>Kara Phillips</a:t>
            </a:r>
          </a:p>
          <a:p>
            <a:pPr marL="0" indent="0" algn="ctr">
              <a:buNone/>
            </a:pPr>
            <a:r>
              <a:rPr lang="en-US" sz="1600" dirty="0">
                <a:solidFill>
                  <a:schemeClr val="tx2"/>
                </a:solidFill>
                <a:hlinkClick r:id="rId3"/>
              </a:rPr>
              <a:t>kphllp10@memphis.edu</a:t>
            </a:r>
            <a:r>
              <a:rPr lang="en-US" sz="1600" dirty="0">
                <a:solidFill>
                  <a:schemeClr val="tx2"/>
                </a:solidFill>
              </a:rPr>
              <a:t> </a:t>
            </a:r>
          </a:p>
          <a:p>
            <a:pPr marL="0" indent="0" algn="ctr">
              <a:buNone/>
            </a:pPr>
            <a:endParaRPr lang="en-US" sz="1600" dirty="0">
              <a:solidFill>
                <a:schemeClr val="tx2"/>
              </a:solidFill>
            </a:endParaRPr>
          </a:p>
          <a:p>
            <a:pPr marL="0" indent="0" algn="ctr">
              <a:buNone/>
            </a:pPr>
            <a:r>
              <a:rPr lang="en-US" sz="1600" b="1" dirty="0">
                <a:solidFill>
                  <a:schemeClr val="tx2"/>
                </a:solidFill>
              </a:rPr>
              <a:t>Administrative Assistant</a:t>
            </a:r>
          </a:p>
          <a:p>
            <a:pPr marL="0" indent="0" algn="ctr">
              <a:buNone/>
            </a:pPr>
            <a:r>
              <a:rPr lang="en-US" sz="1600" dirty="0">
                <a:solidFill>
                  <a:schemeClr val="tx2"/>
                </a:solidFill>
              </a:rPr>
              <a:t>Penny Rogers</a:t>
            </a:r>
          </a:p>
          <a:p>
            <a:pPr marL="0" indent="0" algn="ctr">
              <a:buNone/>
            </a:pPr>
            <a:r>
              <a:rPr lang="en-US" sz="1600" dirty="0">
                <a:solidFill>
                  <a:schemeClr val="tx2"/>
                </a:solidFill>
                <a:hlinkClick r:id="rId4"/>
              </a:rPr>
              <a:t>rpenny@memphis.edu</a:t>
            </a:r>
            <a:endParaRPr lang="en-US" sz="1600" b="1" dirty="0">
              <a:solidFill>
                <a:schemeClr val="tx2"/>
              </a:solidFill>
            </a:endParaRPr>
          </a:p>
          <a:p>
            <a:pPr marL="0" indent="0" algn="ctr">
              <a:buNone/>
            </a:pPr>
            <a:r>
              <a:rPr lang="en-US" sz="1600" dirty="0">
                <a:solidFill>
                  <a:schemeClr val="tx2"/>
                </a:solidFill>
              </a:rPr>
              <a:t>901.678.5403</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a:solidFill>
                  <a:schemeClr val="tx2"/>
                </a:solidFill>
                <a:latin typeface="Rockwell" panose="02060603020205020403" pitchFamily="18" charset="0"/>
              </a:rPr>
              <a:t>Three scholarship types and two separate applications</a:t>
            </a:r>
            <a:r>
              <a:rPr lang="en-US" sz="3000" b="1" dirty="0">
                <a:solidFill>
                  <a:schemeClr val="tx2"/>
                </a:solidFill>
                <a:latin typeface="Rockwell" panose="02060603020205020403" pitchFamily="18" charset="0"/>
              </a:rPr>
              <a:t>. </a:t>
            </a:r>
          </a:p>
        </p:txBody>
      </p:sp>
      <p:sp>
        <p:nvSpPr>
          <p:cNvPr id="3" name="Content Placeholder 2"/>
          <p:cNvSpPr>
            <a:spLocks noGrp="1"/>
          </p:cNvSpPr>
          <p:nvPr>
            <p:ph idx="1"/>
          </p:nvPr>
        </p:nvSpPr>
        <p:spPr>
          <a:xfrm>
            <a:off x="1905000" y="1200150"/>
            <a:ext cx="6781800" cy="3394473"/>
          </a:xfrm>
        </p:spPr>
        <p:txBody>
          <a:bodyPr/>
          <a:lstStyle/>
          <a:p>
            <a:pPr marL="514350" indent="-514350">
              <a:buAutoNum type="arabicPeriod"/>
            </a:pPr>
            <a:endParaRPr lang="en-US" dirty="0">
              <a:solidFill>
                <a:schemeClr val="tx2"/>
              </a:solidFill>
            </a:endParaRPr>
          </a:p>
          <a:p>
            <a:pPr marL="514350" indent="-514350">
              <a:buAutoNum type="arabicPeriod"/>
            </a:pPr>
            <a:r>
              <a:rPr lang="en-US" sz="3000" dirty="0">
                <a:solidFill>
                  <a:schemeClr val="tx2"/>
                </a:solidFill>
              </a:rPr>
              <a:t>Service Scholarships &amp; Fellowships-</a:t>
            </a:r>
            <a:r>
              <a:rPr lang="en-US" sz="3000" dirty="0" err="1">
                <a:solidFill>
                  <a:schemeClr val="tx2"/>
                </a:solidFill>
              </a:rPr>
              <a:t>Herff</a:t>
            </a:r>
            <a:r>
              <a:rPr lang="en-US" sz="3000" dirty="0">
                <a:solidFill>
                  <a:schemeClr val="tx2"/>
                </a:solidFill>
              </a:rPr>
              <a:t>, Faculty Emeritus, Humphreys  </a:t>
            </a:r>
          </a:p>
          <a:p>
            <a:pPr marL="514350" indent="-514350">
              <a:buAutoNum type="arabicPeriod"/>
            </a:pPr>
            <a:r>
              <a:rPr lang="en-US" sz="3000" dirty="0">
                <a:solidFill>
                  <a:schemeClr val="tx2"/>
                </a:solidFill>
              </a:rPr>
              <a:t>Memphis Access &amp; Diversity</a:t>
            </a:r>
          </a:p>
          <a:p>
            <a:pPr marL="514350" indent="-514350">
              <a:buAutoNum type="arabicPeriod"/>
            </a:pPr>
            <a:r>
              <a:rPr lang="en-US" sz="3000" dirty="0">
                <a:solidFill>
                  <a:schemeClr val="tx2"/>
                </a:solidFill>
              </a:rPr>
              <a:t>Law school specific scholarships</a:t>
            </a:r>
          </a:p>
          <a:p>
            <a:pPr marL="0" indent="0">
              <a:buNone/>
            </a:pPr>
            <a:r>
              <a:rPr lang="en-US" dirty="0">
                <a:solidFill>
                  <a:schemeClr val="tx2"/>
                </a:solidFill>
              </a:rPr>
              <a:t> </a:t>
            </a: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a:solidFill>
                  <a:schemeClr val="tx2"/>
                </a:solidFill>
              </a:rPr>
              <a:t>Law School Service Scholarships</a:t>
            </a:r>
          </a:p>
          <a:p>
            <a:pPr marL="857250" indent="0" eaLnBrk="1" hangingPunct="1">
              <a:lnSpc>
                <a:spcPct val="80000"/>
              </a:lnSpc>
              <a:buNone/>
              <a:defRPr/>
            </a:pPr>
            <a:r>
              <a:rPr lang="en-US" sz="1800" b="1" dirty="0">
                <a:solidFill>
                  <a:schemeClr val="tx2"/>
                </a:solidFill>
              </a:rPr>
              <a:t>Humphreys</a:t>
            </a:r>
            <a:r>
              <a:rPr lang="en-US" sz="1800" dirty="0">
                <a:solidFill>
                  <a:schemeClr val="tx2"/>
                </a:solidFill>
              </a:rPr>
              <a:t> </a:t>
            </a:r>
            <a:r>
              <a:rPr lang="en-US" sz="1800" b="1" dirty="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p>
          <a:p>
            <a:pPr marL="514350" indent="0" eaLnBrk="1" hangingPunct="1">
              <a:lnSpc>
                <a:spcPct val="80000"/>
              </a:lnSpc>
              <a:buNone/>
              <a:defRPr/>
            </a:pPr>
            <a:r>
              <a:rPr lang="en-US" sz="1800" dirty="0">
                <a:solidFill>
                  <a:schemeClr val="tx2"/>
                </a:solidFill>
              </a:rPr>
              <a:t>	a. Interested students must complete the </a:t>
            </a:r>
            <a:r>
              <a:rPr lang="en-US" sz="1800" dirty="0">
                <a:solidFill>
                  <a:schemeClr val="tx2"/>
                </a:solidFill>
                <a:hlinkClick r:id="rId3"/>
              </a:rPr>
              <a:t>online</a:t>
            </a:r>
            <a:r>
              <a:rPr lang="en-US" sz="1800" dirty="0">
                <a:solidFill>
                  <a:schemeClr val="tx2"/>
                </a:solidFill>
              </a:rPr>
              <a:t> application. </a:t>
            </a:r>
          </a:p>
          <a:p>
            <a:pPr marL="514350" indent="0" eaLnBrk="1" hangingPunct="1">
              <a:lnSpc>
                <a:spcPct val="80000"/>
              </a:lnSpc>
              <a:buNone/>
              <a:defRPr/>
            </a:pPr>
            <a:r>
              <a:rPr lang="en-US" sz="1800" dirty="0">
                <a:solidFill>
                  <a:schemeClr val="tx2"/>
                </a:solidFill>
              </a:rPr>
              <a:t>	b. All </a:t>
            </a:r>
            <a:r>
              <a:rPr lang="en-US" sz="1800" b="1" dirty="0">
                <a:solidFill>
                  <a:schemeClr val="tx2"/>
                </a:solidFill>
              </a:rPr>
              <a:t>current recipients </a:t>
            </a:r>
            <a:r>
              <a:rPr lang="en-US" sz="1800" dirty="0">
                <a:solidFill>
                  <a:schemeClr val="tx2"/>
                </a:solidFill>
              </a:rPr>
              <a:t>must complete the online process. </a:t>
            </a:r>
          </a:p>
          <a:p>
            <a:pPr marL="514350" indent="0" eaLnBrk="1" hangingPunct="1">
              <a:lnSpc>
                <a:spcPct val="80000"/>
              </a:lnSpc>
              <a:buNone/>
              <a:defRPr/>
            </a:pPr>
            <a:r>
              <a:rPr lang="en-US" sz="1800" dirty="0">
                <a:solidFill>
                  <a:schemeClr val="tx2"/>
                </a:solidFill>
              </a:rPr>
              <a:t>	c. Deadline is </a:t>
            </a:r>
            <a:r>
              <a:rPr lang="en-US" sz="1800" b="1" dirty="0">
                <a:solidFill>
                  <a:schemeClr val="tx2"/>
                </a:solidFill>
              </a:rPr>
              <a:t>Wednesday, February 28, 2018</a:t>
            </a:r>
            <a:r>
              <a:rPr lang="en-US" sz="1800" dirty="0">
                <a:solidFill>
                  <a:schemeClr val="tx2"/>
                </a:solidFill>
              </a:rPr>
              <a:t>. </a:t>
            </a:r>
          </a:p>
          <a:p>
            <a:pPr marL="514350" indent="0" eaLnBrk="1" hangingPunct="1">
              <a:lnSpc>
                <a:spcPct val="80000"/>
              </a:lnSpc>
              <a:buNone/>
              <a:defRPr/>
            </a:pPr>
            <a:r>
              <a:rPr lang="en-US" sz="1800" dirty="0">
                <a:solidFill>
                  <a:schemeClr val="tx2"/>
                </a:solidFill>
              </a:rPr>
              <a:t>	d. Notification early April 2018.</a:t>
            </a:r>
          </a:p>
          <a:p>
            <a:pPr marL="514350" indent="0" eaLnBrk="1" hangingPunct="1">
              <a:lnSpc>
                <a:spcPct val="80000"/>
              </a:lnSpc>
              <a:buNone/>
              <a:defRPr/>
            </a:pPr>
            <a:r>
              <a:rPr lang="en-US" sz="1800" dirty="0">
                <a:solidFill>
                  <a:schemeClr val="tx2"/>
                </a:solidFill>
              </a:rPr>
              <a:t>	d. Upload resume on a desktop and use last name, first in the file name. 	e. Be sure to consent to have grades and rank released. </a:t>
            </a:r>
          </a:p>
          <a:p>
            <a:pPr marL="514350" indent="0" eaLnBrk="1" hangingPunct="1">
              <a:lnSpc>
                <a:spcPct val="80000"/>
              </a:lnSpc>
              <a:buNone/>
              <a:defRPr/>
            </a:pPr>
            <a:r>
              <a:rPr lang="en-US" sz="1800" dirty="0">
                <a:solidFill>
                  <a:schemeClr val="tx2"/>
                </a:solidFill>
              </a:rPr>
              <a:t>		</a:t>
            </a:r>
          </a:p>
          <a:p>
            <a:pPr marL="857250" eaLnBrk="1" hangingPunct="1">
              <a:lnSpc>
                <a:spcPct val="80000"/>
              </a:lnSpc>
              <a:buAutoNum type="arabicPeriod" startAt="2"/>
              <a:defRPr/>
            </a:pPr>
            <a:r>
              <a:rPr lang="en-US" sz="1800" b="1" dirty="0">
                <a:solidFill>
                  <a:schemeClr val="tx2"/>
                </a:solidFill>
              </a:rPr>
              <a:t>Humphreys Fellows Details</a:t>
            </a:r>
          </a:p>
          <a:p>
            <a:pPr marL="1141413" indent="-227013" eaLnBrk="1" hangingPunct="1">
              <a:lnSpc>
                <a:spcPct val="80000"/>
              </a:lnSpc>
              <a:buNone/>
              <a:defRPr/>
            </a:pPr>
            <a:r>
              <a:rPr lang="en-US" sz="1800" dirty="0">
                <a:solidFill>
                  <a:schemeClr val="tx2"/>
                </a:solidFill>
              </a:rPr>
              <a:t>a. Assigned to faculty member and responsible for working </a:t>
            </a:r>
            <a:r>
              <a:rPr lang="en-US" sz="1800" b="1" dirty="0">
                <a:solidFill>
                  <a:schemeClr val="tx2"/>
                </a:solidFill>
              </a:rPr>
              <a:t>280</a:t>
            </a:r>
            <a:r>
              <a:rPr lang="en-US" sz="1800" dirty="0">
                <a:solidFill>
                  <a:schemeClr val="tx2"/>
                </a:solidFill>
              </a:rPr>
              <a:t> hours a year.  Some faculty will be interested in having some of the hours completed in the summer. </a:t>
            </a:r>
          </a:p>
          <a:p>
            <a:pPr marL="1141413" indent="-227013" eaLnBrk="1" hangingPunct="1">
              <a:lnSpc>
                <a:spcPct val="80000"/>
              </a:lnSpc>
              <a:buNone/>
              <a:defRPr/>
            </a:pPr>
            <a:r>
              <a:rPr lang="en-US" sz="1800" dirty="0">
                <a:solidFill>
                  <a:schemeClr val="tx2"/>
                </a:solidFill>
              </a:rPr>
              <a:t>b. $5,000 scholarship</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a:solidFill>
                  <a:schemeClr val="tx2"/>
                </a:solidFill>
              </a:rPr>
              <a:t>c. Will be required to complete an online weekly reporting update.</a:t>
            </a:r>
          </a:p>
          <a:p>
            <a:pPr marL="514350" indent="0">
              <a:lnSpc>
                <a:spcPct val="80000"/>
              </a:lnSpc>
              <a:buFont typeface="Arial" pitchFamily="34" charset="0"/>
              <a:buNone/>
              <a:defRPr/>
            </a:pPr>
            <a:r>
              <a:rPr lang="en-US" sz="1800" dirty="0">
                <a:solidFill>
                  <a:schemeClr val="tx2"/>
                </a:solidFill>
              </a:rPr>
              <a:t>d. Humphreys Fellows </a:t>
            </a:r>
            <a:r>
              <a:rPr lang="en-US" sz="1800" b="1" dirty="0">
                <a:solidFill>
                  <a:schemeClr val="tx2"/>
                </a:solidFill>
              </a:rPr>
              <a:t>cannot</a:t>
            </a:r>
            <a:r>
              <a:rPr lang="en-US" sz="1800" dirty="0">
                <a:solidFill>
                  <a:schemeClr val="tx2"/>
                </a:solidFill>
              </a:rPr>
              <a:t> engage in outside employment.</a:t>
            </a:r>
          </a:p>
          <a:p>
            <a:pPr marL="514350" indent="0">
              <a:lnSpc>
                <a:spcPct val="80000"/>
              </a:lnSpc>
              <a:buFont typeface="Arial" pitchFamily="34" charset="0"/>
              <a:buNone/>
              <a:defRPr/>
            </a:pPr>
            <a:r>
              <a:rPr lang="en-US" sz="1800" dirty="0">
                <a:solidFill>
                  <a:schemeClr val="tx2"/>
                </a:solidFill>
              </a:rPr>
              <a:t>e.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a:solidFill>
                  <a:schemeClr val="tx2"/>
                </a:solidFill>
              </a:rPr>
              <a:t>Herff &amp; Humphreys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1. Faculty Committee and Assistant Dean of Admissions</a:t>
            </a:r>
          </a:p>
          <a:p>
            <a:pPr marL="514350" indent="0">
              <a:lnSpc>
                <a:spcPct val="80000"/>
              </a:lnSpc>
              <a:buFont typeface="Arial" pitchFamily="34" charset="0"/>
              <a:buNone/>
              <a:defRPr/>
            </a:pPr>
            <a:r>
              <a:rPr lang="en-US" sz="1800" dirty="0">
                <a:solidFill>
                  <a:schemeClr val="tx2"/>
                </a:solidFill>
              </a:rPr>
              <a:t>2. Notifications via email late March or early April from Ms. Rogers. </a:t>
            </a:r>
          </a:p>
          <a:p>
            <a:pPr marL="514350" indent="0">
              <a:lnSpc>
                <a:spcPct val="80000"/>
              </a:lnSpc>
              <a:buNone/>
              <a:defRPr/>
            </a:pPr>
            <a:r>
              <a:rPr lang="en-US" sz="1800" dirty="0">
                <a:solidFill>
                  <a:schemeClr val="tx2"/>
                </a:solidFill>
              </a:rPr>
              <a:t>3. </a:t>
            </a:r>
            <a:r>
              <a:rPr lang="en-US" sz="1800" dirty="0">
                <a:solidFill>
                  <a:schemeClr val="tx2"/>
                </a:solidFill>
                <a:hlinkClick r:id="rId2"/>
              </a:rPr>
              <a:t>Online application </a:t>
            </a:r>
            <a:endParaRPr lang="en-US" sz="1800" dirty="0">
              <a:solidFill>
                <a:schemeClr val="tx2"/>
              </a:solidFill>
            </a:endParaRPr>
          </a:p>
          <a:p>
            <a:pPr marL="514350" indent="0">
              <a:lnSpc>
                <a:spcPct val="80000"/>
              </a:lnSpc>
              <a:buNone/>
              <a:defRPr/>
            </a:pPr>
            <a:r>
              <a:rPr lang="en-US" sz="1800" dirty="0">
                <a:solidFill>
                  <a:schemeClr val="tx2"/>
                </a:solidFill>
              </a:rPr>
              <a:t>4. Answer all questions, including uploading resume.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a:p>
          <a:p>
            <a:r>
              <a:rPr lang="en-US" b="1" dirty="0">
                <a:hlinkClick r:id="rId2"/>
              </a:rPr>
              <a:t>Tiger Scholarship Manager </a:t>
            </a:r>
            <a:r>
              <a:rPr lang="en-US" dirty="0"/>
              <a:t>– Access &amp; Diversity and Law School Specific Scholarships, Deadline is March 16, 2018.</a:t>
            </a:r>
          </a:p>
          <a:p>
            <a:endParaRPr lang="en-US" dirty="0"/>
          </a:p>
          <a:p>
            <a:r>
              <a:rPr lang="en-US" sz="1600" dirty="0"/>
              <a:t>MyMemphis</a:t>
            </a:r>
          </a:p>
          <a:p>
            <a:r>
              <a:rPr lang="en-US" sz="1600" dirty="0"/>
              <a:t>Click on “Account$” Tab</a:t>
            </a:r>
          </a:p>
          <a:p>
            <a:r>
              <a:rPr lang="en-US" sz="1600" dirty="0"/>
              <a:t>Sign in to your profile using Memphis credentials</a:t>
            </a:r>
          </a:p>
          <a:p>
            <a:r>
              <a:rPr lang="en-US" sz="1600" dirty="0"/>
              <a:t>First page is “Your General Application” </a:t>
            </a:r>
          </a:p>
          <a:p>
            <a:r>
              <a:rPr lang="en-US" sz="1600" dirty="0"/>
              <a:t>When completed click on blue “Finish &amp; Continue” button.</a:t>
            </a:r>
          </a:p>
          <a:p>
            <a:r>
              <a:rPr lang="en-US" sz="1600" dirty="0"/>
              <a:t>Your “Recommended Opportunities” will be available for you based on your answers to the General Application. </a:t>
            </a:r>
          </a:p>
          <a:p>
            <a:r>
              <a:rPr lang="en-US" sz="1600" dirty="0"/>
              <a:t>Detailed information on the scholarship is available by clicking the “apply” button.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26995</TotalTime>
  <Words>567</Words>
  <Application>Microsoft Office PowerPoint</Application>
  <PresentationFormat>On-screen Show (16:9)</PresentationFormat>
  <Paragraphs>116</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Three scholarship types and two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521</cp:revision>
  <cp:lastPrinted>2017-02-07T22:37:09Z</cp:lastPrinted>
  <dcterms:created xsi:type="dcterms:W3CDTF">2012-08-30T20:07:21Z</dcterms:created>
  <dcterms:modified xsi:type="dcterms:W3CDTF">2018-02-08T17:30:00Z</dcterms:modified>
</cp:coreProperties>
</file>