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75" r:id="rId3"/>
    <p:sldId id="259" r:id="rId4"/>
    <p:sldId id="288" r:id="rId5"/>
    <p:sldId id="293" r:id="rId6"/>
    <p:sldId id="273" r:id="rId7"/>
    <p:sldId id="291" r:id="rId8"/>
    <p:sldId id="290" r:id="rId9"/>
    <p:sldId id="289" r:id="rId10"/>
    <p:sldId id="292" r:id="rId11"/>
    <p:sldId id="271" r:id="rId12"/>
    <p:sldId id="272" r:id="rId13"/>
    <p:sldId id="268" r:id="rId14"/>
    <p:sldId id="276" r:id="rId15"/>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28" autoAdjust="0"/>
  </p:normalViewPr>
  <p:slideViewPr>
    <p:cSldViewPr>
      <p:cViewPr varScale="1">
        <p:scale>
          <a:sx n="150" d="100"/>
          <a:sy n="150" d="100"/>
        </p:scale>
        <p:origin x="510" y="126"/>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39801F5-BADA-401B-BF88-2C320B1BC642}" type="datetimeFigureOut">
              <a:rPr lang="en-US" smtClean="0"/>
              <a:t>1/21/2021</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7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991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1/21/2021</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mailto:kphllp10@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 Id="rId4" Type="http://schemas.openxmlformats.org/officeDocument/2006/relationships/hyperlink" Target="mailto:rpenny@memphis.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forms.office.com/Pages/ResponsePage.aspx?id=6loUrrLNakSwWnhY3eXdujEJJeaIFehLstFg7QviBGpUQk85NDcwTzhaQzdSOTRRTzlPVjYwVk9ZTC4u"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forms.office.com/Pages/ResponsePage.aspx?id=6loUrrLNakSwWnhY3eXdujEJJeaIFehLstFg7QviBGpUQk85NDcwTzhaQzdSOTRRTzlPVjYwVk9ZTC4u"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mailto:mdsmith2@memphis.edu" TargetMode="External"/><Relationship Id="rId2" Type="http://schemas.openxmlformats.org/officeDocument/2006/relationships/hyperlink" Target="mailto:maden@memphis.edu"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a:solidFill>
                  <a:schemeClr val="tx2"/>
                </a:solidFill>
                <a:latin typeface="Berlin Sans FB Demi" panose="020E0802020502020306" pitchFamily="34" charset="0"/>
              </a:rPr>
              <a:t>2021-2022 Scholarship </a:t>
            </a:r>
          </a:p>
          <a:p>
            <a:pPr algn="ctr">
              <a:spcBef>
                <a:spcPct val="20000"/>
              </a:spcBef>
            </a:pPr>
            <a:r>
              <a:rPr lang="en-US" sz="4000" dirty="0">
                <a:solidFill>
                  <a:schemeClr val="tx2"/>
                </a:solidFill>
                <a:latin typeface="Berlin Sans FB Demi" panose="020E0802020502020306" pitchFamily="34" charset="0"/>
              </a:rPr>
              <a:t>Process Overview</a:t>
            </a:r>
          </a:p>
        </p:txBody>
      </p:sp>
    </p:spTree>
    <p:extLst>
      <p:ext uri="{BB962C8B-B14F-4D97-AF65-F5344CB8AC3E}">
        <p14:creationId xmlns:p14="http://schemas.microsoft.com/office/powerpoint/2010/main" val="1029133574"/>
      </p:ext>
    </p:extLst>
  </p:cSld>
  <p:clrMapOvr>
    <a:masterClrMapping/>
  </p:clrMapOvr>
  <p:transition advTm="15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99" y="133350"/>
            <a:ext cx="9174699" cy="4876800"/>
          </a:xfrm>
          <a:prstGeom prst="rect">
            <a:avLst/>
          </a:prstGeom>
        </p:spPr>
      </p:pic>
    </p:spTree>
    <p:extLst>
      <p:ext uri="{BB962C8B-B14F-4D97-AF65-F5344CB8AC3E}">
        <p14:creationId xmlns:p14="http://schemas.microsoft.com/office/powerpoint/2010/main" val="303856818"/>
      </p:ext>
    </p:extLst>
  </p:cSld>
  <p:clrMapOvr>
    <a:masterClrMapping/>
  </p:clrMapOvr>
  <p:transition spd="med" advTm="8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857250">
              <a:lnSpc>
                <a:spcPct val="80000"/>
              </a:lnSpc>
              <a:buAutoNum type="arabicPeriod"/>
              <a:defRPr/>
            </a:pPr>
            <a:r>
              <a:rPr lang="en-US" sz="1800" dirty="0">
                <a:solidFill>
                  <a:schemeClr val="tx2"/>
                </a:solidFill>
                <a:hlinkClick r:id="rId2"/>
              </a:rPr>
              <a:t>Tiger Scholarship Manager </a:t>
            </a:r>
            <a:endParaRPr lang="en-US" sz="1800" dirty="0">
              <a:solidFill>
                <a:schemeClr val="tx2"/>
              </a:solidFill>
            </a:endParaRPr>
          </a:p>
          <a:p>
            <a:pPr marL="514350" indent="0">
              <a:lnSpc>
                <a:spcPct val="80000"/>
              </a:lnSpc>
              <a:buNone/>
              <a:defRPr/>
            </a:pPr>
            <a:r>
              <a:rPr lang="en-US" sz="1800" dirty="0">
                <a:solidFill>
                  <a:schemeClr val="tx2"/>
                </a:solidFill>
              </a:rPr>
              <a:t>2.   March 15, 2021 Deadline</a:t>
            </a:r>
          </a:p>
          <a:p>
            <a:pPr marL="514350" indent="0">
              <a:lnSpc>
                <a:spcPct val="80000"/>
              </a:lnSpc>
              <a:buNone/>
              <a:defRPr/>
            </a:pPr>
            <a:r>
              <a:rPr lang="en-US" sz="1800" dirty="0">
                <a:solidFill>
                  <a:schemeClr val="tx2"/>
                </a:solidFill>
              </a:rPr>
              <a:t>3.  250 word essay on how you contribute to diversity at Memphis Law. </a:t>
            </a:r>
          </a:p>
          <a:p>
            <a:pPr marL="514350" indent="0">
              <a:lnSpc>
                <a:spcPct val="80000"/>
              </a:lnSpc>
              <a:buFont typeface="Arial" pitchFamily="34" charset="0"/>
              <a:buNone/>
              <a:defRPr/>
            </a:pPr>
            <a:r>
              <a:rPr lang="en-US" sz="1800" dirty="0">
                <a:solidFill>
                  <a:schemeClr val="tx2"/>
                </a:solidFill>
              </a:rPr>
              <a:t>4.  </a:t>
            </a:r>
            <a:r>
              <a:rPr lang="en-US" sz="1800" b="1" dirty="0">
                <a:solidFill>
                  <a:schemeClr val="tx2"/>
                </a:solidFill>
              </a:rPr>
              <a:t>Current MADLS recipients must complete the online application</a:t>
            </a:r>
            <a:r>
              <a:rPr lang="en-US" sz="1800" dirty="0">
                <a:solidFill>
                  <a:schemeClr val="tx2"/>
                </a:solidFill>
              </a:rPr>
              <a:t>.</a:t>
            </a:r>
          </a:p>
          <a:p>
            <a:pPr marL="514350" indent="0">
              <a:lnSpc>
                <a:spcPct val="80000"/>
              </a:lnSpc>
              <a:buNone/>
              <a:defRPr/>
            </a:pPr>
            <a:r>
              <a:rPr lang="en-US" sz="1800" dirty="0">
                <a:solidFill>
                  <a:schemeClr val="tx2"/>
                </a:solidFill>
              </a:rPr>
              <a:t>5.  Award notifications in June after spring grades &amp; class ranks are    released. </a:t>
            </a:r>
          </a:p>
          <a:p>
            <a:pPr marL="514350" indent="0">
              <a:lnSpc>
                <a:spcPct val="80000"/>
              </a:lnSpc>
              <a:buNone/>
              <a:defRPr/>
            </a:pPr>
            <a:r>
              <a:rPr lang="en-US" sz="1800" dirty="0">
                <a:solidFill>
                  <a:schemeClr val="tx2"/>
                </a:solidFill>
              </a:rPr>
              <a:t>6. Resume not required. </a:t>
            </a:r>
          </a:p>
          <a:p>
            <a:pPr marL="514350" lvl="0" indent="0">
              <a:lnSpc>
                <a:spcPct val="80000"/>
              </a:lnSpc>
              <a:buNone/>
              <a:defRPr/>
            </a:pPr>
            <a:r>
              <a:rPr lang="en-US" sz="1800" dirty="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extLst>
                    <a:ext uri="{9D8B030D-6E8A-4147-A177-3AD203B41FA5}">
                      <a16:colId xmlns:a16="http://schemas.microsoft.com/office/drawing/2014/main" val="20000"/>
                    </a:ext>
                  </a:extLst>
                </a:gridCol>
              </a:tblGrid>
              <a:tr h="0">
                <a:tc>
                  <a:txBody>
                    <a:bodyPr/>
                    <a:lstStyle/>
                    <a:p>
                      <a:pPr rtl="0"/>
                      <a:endParaRPr lang="en-US" dirty="0">
                        <a:effectLst/>
                        <a:latin typeface="Arial"/>
                      </a:endParaRPr>
                    </a:p>
                  </a:txBody>
                  <a:tcPr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4" name="Rectangle 30"/>
          <p:cNvSpPr>
            <a:spLocks noChangeArrowheads="1"/>
          </p:cNvSpPr>
          <p:nvPr/>
        </p:nvSpPr>
        <p:spPr bwMode="auto">
          <a:xfrm>
            <a:off x="2209800" y="974527"/>
            <a:ext cx="5562599" cy="3118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 generation U.S. citizen, whether the applicant is a first generation college graduate, or whether the applicant attended an HBCU, HSI, or Tribal College.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Application Acknowledgment </a:t>
            </a:r>
            <a:r>
              <a:rPr kumimoji="0" lang="en-US" altLang="en-US" sz="1200" b="1" i="0" u="none" strike="noStrike" cap="none" normalizeH="0" dirty="0">
                <a:ln>
                  <a:noFill/>
                </a:ln>
                <a:solidFill>
                  <a:srgbClr val="C43B1D"/>
                </a:solidFill>
                <a:effectLst/>
                <a:latin typeface="Arial" pitchFamily="34" charset="0"/>
                <a:cs typeface="Arial" pitchFamily="34" charset="0"/>
              </a:rPr>
              <a:t>*</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By submission of this form, I hereby apply for the Memphis Access &amp; Diversity Scholarship. Please initial below.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640372"/>
      </p:ext>
    </p:extLst>
  </p:cSld>
  <p:clrMapOvr>
    <a:masterClrMapping/>
  </p:clrMapOvr>
  <p:transition spd="med" advTm="8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590550"/>
            <a:ext cx="5486400" cy="40386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sz="1400" b="1" i="1" kern="0" dirty="0">
                <a:solidFill>
                  <a:schemeClr val="tx2"/>
                </a:solidFill>
                <a:latin typeface="+mj-lt"/>
                <a:cs typeface="Times New Roman" pitchFamily="18" charset="0"/>
              </a:rPr>
              <a:t>Deadline for Research Assistant/Graduate Assistant: 2.15.21</a:t>
            </a:r>
          </a:p>
          <a:p>
            <a:pPr lvl="1" indent="-342900" algn="ctr" eaLnBrk="0" hangingPunct="0">
              <a:spcBef>
                <a:spcPts val="0"/>
              </a:spcBef>
              <a:spcAft>
                <a:spcPts val="0"/>
              </a:spcAft>
              <a:defRPr/>
            </a:pPr>
            <a:r>
              <a:rPr lang="en-US" sz="1400" b="1" i="1" kern="0" dirty="0">
                <a:solidFill>
                  <a:schemeClr val="tx2"/>
                </a:solidFill>
                <a:latin typeface="+mj-lt"/>
                <a:cs typeface="Times New Roman" pitchFamily="18" charset="0"/>
              </a:rPr>
              <a:t>Deadline for other all law scholarships  3.15.21</a:t>
            </a:r>
          </a:p>
          <a:p>
            <a:pPr lvl="1" indent="-342900" algn="ctr" eaLnBrk="0" hangingPunct="0">
              <a:spcBef>
                <a:spcPts val="0"/>
              </a:spcBef>
              <a:spcAft>
                <a:spcPts val="0"/>
              </a:spcAft>
              <a:defRPr/>
            </a:pPr>
            <a:endParaRPr lang="en-US" b="1" i="1"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Memphis Access &amp; Diversity does not require a resume.</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Herff, &amp; Faculty Emeritus scholars must complete Research Assistant/Graduate Assistant application.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Candidates only applying for ASP and Writing Center Fellows must complete Research Assistant/Graduate Assistant application.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Honors &amp; Awards Committee will consider all scholarship applicants.</a:t>
            </a:r>
          </a:p>
          <a:p>
            <a:pPr marL="0" lvl="1" eaLnBrk="0" hangingPunct="0">
              <a:spcBef>
                <a:spcPts val="0"/>
              </a:spcBef>
              <a:spcAft>
                <a:spcPts val="0"/>
              </a:spcAft>
              <a:defRPr/>
            </a:pPr>
            <a:endParaRPr lang="en-US"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lvl="1" indent="-342900">
              <a:lnSpc>
                <a:spcPct val="80000"/>
              </a:lnSpc>
              <a:spcBef>
                <a:spcPct val="20000"/>
              </a:spcBef>
              <a:defRPr/>
            </a:pPr>
            <a:r>
              <a:rPr lang="en-US" sz="1400" kern="0" dirty="0">
                <a:solidFill>
                  <a:schemeClr val="tx2"/>
                </a:solidFill>
                <a:latin typeface="+mj-lt"/>
              </a:rPr>
              <a:t>	</a:t>
            </a:r>
          </a:p>
        </p:txBody>
      </p:sp>
    </p:spTree>
    <p:extLst>
      <p:ext uri="{BB962C8B-B14F-4D97-AF65-F5344CB8AC3E}">
        <p14:creationId xmlns:p14="http://schemas.microsoft.com/office/powerpoint/2010/main" val="3402363984"/>
      </p:ext>
    </p:extLst>
  </p:cSld>
  <p:clrMapOvr>
    <a:masterClrMapping/>
  </p:clrMapOvr>
  <p:transition spd="med" advTm="8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a:bodyPr>
          <a:lstStyle/>
          <a:p>
            <a:pPr marL="0" indent="0" algn="ctr">
              <a:buNone/>
            </a:pPr>
            <a:r>
              <a:rPr lang="en-US" sz="2200" b="1" dirty="0">
                <a:solidFill>
                  <a:schemeClr val="tx2"/>
                </a:solidFill>
                <a:latin typeface="Rockwell" panose="02060603020205020403" pitchFamily="18" charset="0"/>
              </a:rPr>
              <a:t>Contact Information</a:t>
            </a:r>
          </a:p>
          <a:p>
            <a:pPr marL="0" indent="0" algn="ctr">
              <a:buNone/>
            </a:pPr>
            <a:endParaRPr lang="en-US" sz="1600" b="1" dirty="0">
              <a:solidFill>
                <a:schemeClr val="tx2"/>
              </a:solidFill>
              <a:latin typeface="Rockwell" panose="02060603020205020403" pitchFamily="18" charset="0"/>
            </a:endParaRPr>
          </a:p>
          <a:p>
            <a:pPr marL="0" indent="0" algn="ctr">
              <a:buNone/>
            </a:pPr>
            <a:r>
              <a:rPr lang="en-US" sz="1600" b="1" dirty="0">
                <a:solidFill>
                  <a:schemeClr val="tx2"/>
                </a:solidFill>
              </a:rPr>
              <a:t>Dean of Admissions</a:t>
            </a:r>
            <a:endParaRPr lang="en-US" sz="1600" dirty="0">
              <a:solidFill>
                <a:schemeClr val="tx2"/>
              </a:solidFill>
            </a:endParaRPr>
          </a:p>
          <a:p>
            <a:pPr marL="0" indent="0" algn="ctr">
              <a:buNone/>
            </a:pPr>
            <a:r>
              <a:rPr lang="en-US" sz="1600" dirty="0">
                <a:solidFill>
                  <a:schemeClr val="tx2"/>
                </a:solidFill>
              </a:rPr>
              <a:t>Dr. Sue Ann McClellan</a:t>
            </a:r>
          </a:p>
          <a:p>
            <a:pPr marL="0" indent="0" algn="ctr">
              <a:buNone/>
            </a:pPr>
            <a:r>
              <a:rPr lang="en-US" sz="1600" dirty="0">
                <a:solidFill>
                  <a:schemeClr val="tx2"/>
                </a:solidFill>
                <a:hlinkClick r:id="rId2"/>
              </a:rPr>
              <a:t>smcclell@memphis.edu</a:t>
            </a:r>
            <a:endParaRPr lang="en-US" sz="1600" dirty="0">
              <a:solidFill>
                <a:schemeClr val="tx2"/>
              </a:solidFill>
            </a:endParaRPr>
          </a:p>
          <a:p>
            <a:pPr marL="0" indent="0" algn="ctr">
              <a:buNone/>
            </a:pPr>
            <a:endParaRPr lang="en-US" sz="1600" dirty="0">
              <a:solidFill>
                <a:schemeClr val="tx2"/>
              </a:solidFill>
            </a:endParaRPr>
          </a:p>
          <a:p>
            <a:pPr marL="0" indent="0" algn="ctr">
              <a:buNone/>
            </a:pPr>
            <a:r>
              <a:rPr lang="en-US" sz="1600" b="1" dirty="0">
                <a:solidFill>
                  <a:schemeClr val="tx2"/>
                </a:solidFill>
              </a:rPr>
              <a:t>Director of Admissions</a:t>
            </a:r>
          </a:p>
          <a:p>
            <a:pPr marL="0" indent="0" algn="ctr">
              <a:buNone/>
            </a:pPr>
            <a:r>
              <a:rPr lang="en-US" sz="1600" dirty="0">
                <a:solidFill>
                  <a:schemeClr val="tx2"/>
                </a:solidFill>
              </a:rPr>
              <a:t>Kara Bowen</a:t>
            </a:r>
          </a:p>
          <a:p>
            <a:pPr marL="0" indent="0" algn="ctr">
              <a:buNone/>
            </a:pPr>
            <a:r>
              <a:rPr lang="en-US" sz="1600" dirty="0">
                <a:solidFill>
                  <a:schemeClr val="tx2"/>
                </a:solidFill>
                <a:hlinkClick r:id="rId3"/>
              </a:rPr>
              <a:t>kphllp10@memphis.edu</a:t>
            </a:r>
            <a:r>
              <a:rPr lang="en-US" sz="1600" dirty="0">
                <a:solidFill>
                  <a:schemeClr val="tx2"/>
                </a:solidFill>
              </a:rPr>
              <a:t> </a:t>
            </a:r>
          </a:p>
          <a:p>
            <a:pPr marL="0" indent="0" algn="ctr">
              <a:buNone/>
            </a:pPr>
            <a:endParaRPr lang="en-US" sz="1600" dirty="0">
              <a:solidFill>
                <a:schemeClr val="tx2"/>
              </a:solidFill>
            </a:endParaRPr>
          </a:p>
          <a:p>
            <a:pPr marL="0" indent="0" algn="ctr">
              <a:buNone/>
            </a:pPr>
            <a:r>
              <a:rPr lang="en-US" sz="1600" b="1" dirty="0">
                <a:solidFill>
                  <a:schemeClr val="tx2"/>
                </a:solidFill>
              </a:rPr>
              <a:t>Administrative Assistant</a:t>
            </a:r>
          </a:p>
          <a:p>
            <a:pPr marL="0" indent="0" algn="ctr">
              <a:buNone/>
            </a:pPr>
            <a:r>
              <a:rPr lang="en-US" sz="1600" dirty="0">
                <a:solidFill>
                  <a:schemeClr val="tx2"/>
                </a:solidFill>
              </a:rPr>
              <a:t>Penny Rogers</a:t>
            </a:r>
          </a:p>
          <a:p>
            <a:pPr marL="0" indent="0" algn="ctr">
              <a:buNone/>
            </a:pPr>
            <a:r>
              <a:rPr lang="en-US" sz="1600" dirty="0">
                <a:solidFill>
                  <a:schemeClr val="tx2"/>
                </a:solidFill>
                <a:hlinkClick r:id="rId4"/>
              </a:rPr>
              <a:t>rpenny@memphis.edu</a:t>
            </a:r>
            <a:endParaRPr lang="en-US" sz="1600" b="1" dirty="0">
              <a:solidFill>
                <a:schemeClr val="tx2"/>
              </a:solidFill>
            </a:endParaRP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a:solidFill>
                  <a:schemeClr val="tx2"/>
                </a:solidFill>
                <a:latin typeface="Rockwell" panose="02060603020205020403" pitchFamily="18" charset="0"/>
              </a:rPr>
              <a:t>Four scholarship types and three separate applications</a:t>
            </a:r>
            <a:r>
              <a:rPr lang="en-US" sz="3000" b="1" dirty="0">
                <a:solidFill>
                  <a:schemeClr val="tx2"/>
                </a:solidFill>
                <a:latin typeface="Rockwell" panose="02060603020205020403" pitchFamily="18" charset="0"/>
              </a:rPr>
              <a:t>. </a:t>
            </a:r>
          </a:p>
        </p:txBody>
      </p:sp>
      <p:sp>
        <p:nvSpPr>
          <p:cNvPr id="3" name="Content Placeholder 2"/>
          <p:cNvSpPr>
            <a:spLocks noGrp="1"/>
          </p:cNvSpPr>
          <p:nvPr>
            <p:ph idx="1"/>
          </p:nvPr>
        </p:nvSpPr>
        <p:spPr>
          <a:xfrm>
            <a:off x="1905000" y="1200150"/>
            <a:ext cx="6781800" cy="3394473"/>
          </a:xfrm>
        </p:spPr>
        <p:txBody>
          <a:bodyPr>
            <a:normAutofit fontScale="92500" lnSpcReduction="10000"/>
          </a:bodyPr>
          <a:lstStyle/>
          <a:p>
            <a:pPr marL="0" indent="0">
              <a:buNone/>
            </a:pPr>
            <a:endParaRPr lang="en-US" dirty="0">
              <a:solidFill>
                <a:schemeClr val="tx2"/>
              </a:solidFill>
            </a:endParaRPr>
          </a:p>
          <a:p>
            <a:pPr marL="514350" indent="-514350">
              <a:buAutoNum type="arabicPeriod"/>
            </a:pPr>
            <a:r>
              <a:rPr lang="en-US" sz="3000" dirty="0">
                <a:solidFill>
                  <a:schemeClr val="tx2"/>
                </a:solidFill>
              </a:rPr>
              <a:t>Service Scholarships/Fellowships:</a:t>
            </a:r>
          </a:p>
          <a:p>
            <a:pPr marL="0" indent="0">
              <a:buNone/>
            </a:pPr>
            <a:r>
              <a:rPr lang="en-US" sz="3000" dirty="0">
                <a:solidFill>
                  <a:schemeClr val="tx2"/>
                </a:solidFill>
              </a:rPr>
              <a:t>      Herff, Faculty Emeritus, &amp; Humphreys.</a:t>
            </a:r>
          </a:p>
          <a:p>
            <a:pPr marL="0" indent="0">
              <a:buNone/>
            </a:pPr>
            <a:r>
              <a:rPr lang="en-US" sz="3000" dirty="0">
                <a:solidFill>
                  <a:schemeClr val="tx2"/>
                </a:solidFill>
              </a:rPr>
              <a:t>2.  ASP and Dean’s Writing Fellows</a:t>
            </a:r>
          </a:p>
          <a:p>
            <a:pPr marL="0" indent="0">
              <a:buNone/>
            </a:pPr>
            <a:r>
              <a:rPr lang="en-US" sz="3000" dirty="0">
                <a:solidFill>
                  <a:schemeClr val="tx2"/>
                </a:solidFill>
              </a:rPr>
              <a:t>3.  Memphis Access &amp; Diversity</a:t>
            </a:r>
          </a:p>
          <a:p>
            <a:pPr marL="0" indent="0">
              <a:buNone/>
            </a:pPr>
            <a:r>
              <a:rPr lang="en-US" sz="3000" dirty="0">
                <a:solidFill>
                  <a:schemeClr val="tx2"/>
                </a:solidFill>
              </a:rPr>
              <a:t>4.  Law school specific scholarships</a:t>
            </a:r>
          </a:p>
          <a:p>
            <a:pPr marL="0" indent="0">
              <a:buNone/>
            </a:pPr>
            <a:r>
              <a:rPr lang="en-US" dirty="0">
                <a:solidFill>
                  <a:schemeClr val="tx2"/>
                </a:solidFill>
              </a:rPr>
              <a:t> </a:t>
            </a:r>
          </a:p>
        </p:txBody>
      </p:sp>
    </p:spTree>
    <p:extLst>
      <p:ext uri="{BB962C8B-B14F-4D97-AF65-F5344CB8AC3E}">
        <p14:creationId xmlns:p14="http://schemas.microsoft.com/office/powerpoint/2010/main" val="1243394902"/>
      </p:ext>
    </p:extLst>
  </p:cSld>
  <p:clrMapOvr>
    <a:masterClrMapping/>
  </p:clrMapOvr>
  <p:transition spd="med" advTm="8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10000"/>
          </a:bodyPr>
          <a:lstStyle/>
          <a:p>
            <a:pPr marL="857250" eaLnBrk="1" hangingPunct="1">
              <a:lnSpc>
                <a:spcPct val="80000"/>
              </a:lnSpc>
              <a:buFontTx/>
              <a:buAutoNum type="arabicPeriod"/>
              <a:defRPr/>
            </a:pPr>
            <a:r>
              <a:rPr lang="en-US" sz="1800" b="1" dirty="0">
                <a:solidFill>
                  <a:schemeClr val="tx2"/>
                </a:solidFill>
              </a:rPr>
              <a:t>Law School Service Scholarships</a:t>
            </a:r>
          </a:p>
          <a:p>
            <a:pPr marL="857250" indent="0" eaLnBrk="1" hangingPunct="1">
              <a:lnSpc>
                <a:spcPct val="80000"/>
              </a:lnSpc>
              <a:buNone/>
              <a:defRPr/>
            </a:pPr>
            <a:r>
              <a:rPr lang="en-US" sz="1800" b="1" dirty="0">
                <a:solidFill>
                  <a:schemeClr val="tx2"/>
                </a:solidFill>
              </a:rPr>
              <a:t>Humphreys</a:t>
            </a:r>
            <a:r>
              <a:rPr lang="en-US" sz="1800" dirty="0">
                <a:solidFill>
                  <a:schemeClr val="tx2"/>
                </a:solidFill>
              </a:rPr>
              <a:t> </a:t>
            </a:r>
            <a:r>
              <a:rPr lang="en-US" sz="1800" b="1" dirty="0">
                <a:solidFill>
                  <a:schemeClr val="tx2"/>
                </a:solidFill>
              </a:rPr>
              <a:t>Fellows, Herff, and Faculty Emeritus Scholarships</a:t>
            </a:r>
          </a:p>
          <a:p>
            <a:pPr marL="514350" indent="0" eaLnBrk="1" hangingPunct="1">
              <a:lnSpc>
                <a:spcPct val="80000"/>
              </a:lnSpc>
              <a:buNone/>
              <a:defRPr/>
            </a:pPr>
            <a:r>
              <a:rPr lang="en-US" sz="1800" dirty="0">
                <a:solidFill>
                  <a:schemeClr val="tx2"/>
                </a:solidFill>
              </a:rPr>
              <a:t>	</a:t>
            </a:r>
          </a:p>
          <a:p>
            <a:pPr marL="514350" indent="0" eaLnBrk="1" hangingPunct="1">
              <a:lnSpc>
                <a:spcPct val="80000"/>
              </a:lnSpc>
              <a:buNone/>
              <a:defRPr/>
            </a:pPr>
            <a:r>
              <a:rPr lang="en-US" sz="1800" dirty="0">
                <a:solidFill>
                  <a:schemeClr val="tx2"/>
                </a:solidFill>
              </a:rPr>
              <a:t>	a. Interested students must complete the </a:t>
            </a:r>
            <a:r>
              <a:rPr lang="en-US" sz="1800" dirty="0">
                <a:solidFill>
                  <a:schemeClr val="tx2"/>
                </a:solidFill>
                <a:hlinkClick r:id="rId3"/>
              </a:rPr>
              <a:t>online</a:t>
            </a:r>
            <a:r>
              <a:rPr lang="en-US" sz="1800" dirty="0">
                <a:solidFill>
                  <a:schemeClr val="tx2"/>
                </a:solidFill>
              </a:rPr>
              <a:t> application. </a:t>
            </a:r>
          </a:p>
          <a:p>
            <a:pPr marL="514350" indent="0" eaLnBrk="1" hangingPunct="1">
              <a:lnSpc>
                <a:spcPct val="80000"/>
              </a:lnSpc>
              <a:buNone/>
              <a:defRPr/>
            </a:pPr>
            <a:r>
              <a:rPr lang="en-US" sz="1800" dirty="0">
                <a:solidFill>
                  <a:schemeClr val="tx2"/>
                </a:solidFill>
              </a:rPr>
              <a:t>	b. All </a:t>
            </a:r>
            <a:r>
              <a:rPr lang="en-US" sz="1800" b="1" dirty="0">
                <a:solidFill>
                  <a:schemeClr val="tx2"/>
                </a:solidFill>
              </a:rPr>
              <a:t>current recipients </a:t>
            </a:r>
            <a:r>
              <a:rPr lang="en-US" sz="1800" dirty="0">
                <a:solidFill>
                  <a:schemeClr val="tx2"/>
                </a:solidFill>
              </a:rPr>
              <a:t>must complete the online application. </a:t>
            </a:r>
          </a:p>
          <a:p>
            <a:pPr marL="514350" indent="0" eaLnBrk="1" hangingPunct="1">
              <a:lnSpc>
                <a:spcPct val="80000"/>
              </a:lnSpc>
              <a:buNone/>
              <a:defRPr/>
            </a:pPr>
            <a:r>
              <a:rPr lang="en-US" sz="1800" dirty="0">
                <a:solidFill>
                  <a:schemeClr val="tx2"/>
                </a:solidFill>
              </a:rPr>
              <a:t>	c. Deadline is </a:t>
            </a:r>
            <a:r>
              <a:rPr lang="en-US" sz="1800" b="1" dirty="0">
                <a:solidFill>
                  <a:schemeClr val="tx2"/>
                </a:solidFill>
              </a:rPr>
              <a:t>Monday, February 15, 2021</a:t>
            </a:r>
            <a:r>
              <a:rPr lang="en-US" sz="1800" dirty="0">
                <a:solidFill>
                  <a:schemeClr val="tx2"/>
                </a:solidFill>
              </a:rPr>
              <a:t>. </a:t>
            </a:r>
          </a:p>
          <a:p>
            <a:pPr marL="514350" indent="0">
              <a:lnSpc>
                <a:spcPct val="80000"/>
              </a:lnSpc>
              <a:buNone/>
              <a:defRPr/>
            </a:pPr>
            <a:r>
              <a:rPr lang="en-US" sz="1800" dirty="0">
                <a:solidFill>
                  <a:schemeClr val="tx2"/>
                </a:solidFill>
              </a:rPr>
              <a:t>	e. Award notification to applicants late-March 2021.</a:t>
            </a: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r>
              <a:rPr lang="en-US" sz="1800" dirty="0">
                <a:solidFill>
                  <a:schemeClr val="tx2"/>
                </a:solidFill>
              </a:rPr>
              <a:t>		</a:t>
            </a:r>
          </a:p>
          <a:p>
            <a:pPr marL="857250" eaLnBrk="1" hangingPunct="1">
              <a:lnSpc>
                <a:spcPct val="80000"/>
              </a:lnSpc>
              <a:buAutoNum type="arabicPeriod" startAt="2"/>
              <a:defRPr/>
            </a:pPr>
            <a:r>
              <a:rPr lang="en-US" sz="1800" b="1" dirty="0">
                <a:solidFill>
                  <a:schemeClr val="tx2"/>
                </a:solidFill>
              </a:rPr>
              <a:t>Humphreys Fellows Details</a:t>
            </a:r>
          </a:p>
          <a:p>
            <a:pPr marL="1141413" indent="-227013" eaLnBrk="1" hangingPunct="1">
              <a:lnSpc>
                <a:spcPct val="80000"/>
              </a:lnSpc>
              <a:buNone/>
              <a:defRPr/>
            </a:pPr>
            <a:r>
              <a:rPr lang="en-US" sz="1800" dirty="0">
                <a:solidFill>
                  <a:schemeClr val="tx2"/>
                </a:solidFill>
              </a:rPr>
              <a:t>a. Assigned to faculty member and responsible for </a:t>
            </a:r>
            <a:r>
              <a:rPr lang="en-US" sz="1800">
                <a:solidFill>
                  <a:schemeClr val="tx2"/>
                </a:solidFill>
              </a:rPr>
              <a:t>working </a:t>
            </a:r>
            <a:r>
              <a:rPr lang="en-US" sz="1800" b="1">
                <a:solidFill>
                  <a:schemeClr val="tx2"/>
                </a:solidFill>
              </a:rPr>
              <a:t>260</a:t>
            </a:r>
            <a:r>
              <a:rPr lang="en-US" sz="1800">
                <a:solidFill>
                  <a:schemeClr val="tx2"/>
                </a:solidFill>
              </a:rPr>
              <a:t> </a:t>
            </a:r>
            <a:r>
              <a:rPr lang="en-US" sz="1800" dirty="0">
                <a:solidFill>
                  <a:schemeClr val="tx2"/>
                </a:solidFill>
              </a:rPr>
              <a:t>hours a year.  Some faculty will be interested in having some of the hours completed in the summer. </a:t>
            </a:r>
          </a:p>
          <a:p>
            <a:pPr marL="1141413" indent="-227013" eaLnBrk="1" hangingPunct="1">
              <a:lnSpc>
                <a:spcPct val="80000"/>
              </a:lnSpc>
              <a:buNone/>
              <a:defRPr/>
            </a:pPr>
            <a:r>
              <a:rPr lang="en-US" sz="1800" dirty="0">
                <a:solidFill>
                  <a:schemeClr val="tx2"/>
                </a:solidFill>
              </a:rPr>
              <a:t>b. $5,000 stipend</a:t>
            </a: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a:solidFill>
                  <a:schemeClr val="tx2"/>
                </a:solidFill>
              </a:rPr>
              <a:t>c. Humphreys Fellows </a:t>
            </a:r>
            <a:r>
              <a:rPr lang="en-US" sz="1800" b="1" dirty="0">
                <a:solidFill>
                  <a:schemeClr val="tx2"/>
                </a:solidFill>
              </a:rPr>
              <a:t>cannot</a:t>
            </a:r>
            <a:r>
              <a:rPr lang="en-US" sz="1800" dirty="0">
                <a:solidFill>
                  <a:schemeClr val="tx2"/>
                </a:solidFill>
              </a:rPr>
              <a:t> engage in outside employment.</a:t>
            </a:r>
          </a:p>
          <a:p>
            <a:pPr marL="514350" indent="0">
              <a:lnSpc>
                <a:spcPct val="80000"/>
              </a:lnSpc>
              <a:buFont typeface="Arial" pitchFamily="34" charset="0"/>
              <a:buNone/>
              <a:defRPr/>
            </a:pPr>
            <a:r>
              <a:rPr lang="en-US" sz="1800" dirty="0">
                <a:solidFill>
                  <a:schemeClr val="tx2"/>
                </a:solidFill>
              </a:rPr>
              <a:t>d. Complete the employment hours certification each semester with the university</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a:solidFill>
                  <a:schemeClr val="tx2"/>
                </a:solidFill>
              </a:rPr>
              <a:t>Herff, Humphreys, &amp; Faculty Emeritus Selection Process (Research Assistant/Graduate Assistant)</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1. Faculty Committee and Dean of Admissions</a:t>
            </a:r>
          </a:p>
          <a:p>
            <a:pPr marL="514350" indent="0">
              <a:lnSpc>
                <a:spcPct val="80000"/>
              </a:lnSpc>
              <a:buFont typeface="Arial" pitchFamily="34" charset="0"/>
              <a:buNone/>
              <a:defRPr/>
            </a:pPr>
            <a:r>
              <a:rPr lang="en-US" sz="1800" dirty="0">
                <a:solidFill>
                  <a:schemeClr val="tx2"/>
                </a:solidFill>
              </a:rPr>
              <a:t>2. Notifications via email late-March from Ms. Penny Rogers. </a:t>
            </a:r>
          </a:p>
          <a:p>
            <a:pPr marL="514350" indent="0">
              <a:lnSpc>
                <a:spcPct val="80000"/>
              </a:lnSpc>
              <a:buNone/>
              <a:defRPr/>
            </a:pPr>
            <a:r>
              <a:rPr lang="en-US" sz="1800" dirty="0">
                <a:solidFill>
                  <a:schemeClr val="tx2"/>
                </a:solidFill>
              </a:rPr>
              <a:t>3. </a:t>
            </a:r>
            <a:r>
              <a:rPr lang="en-US" sz="1800" dirty="0">
                <a:solidFill>
                  <a:schemeClr val="tx2"/>
                </a:solidFill>
                <a:hlinkClick r:id="rId2"/>
              </a:rPr>
              <a:t>Online application </a:t>
            </a:r>
            <a:endParaRPr lang="en-US" sz="1800" dirty="0">
              <a:solidFill>
                <a:schemeClr val="tx2"/>
              </a:solidFill>
            </a:endParaRPr>
          </a:p>
          <a:p>
            <a:pPr marL="514350" indent="0">
              <a:lnSpc>
                <a:spcPct val="80000"/>
              </a:lnSpc>
              <a:buNone/>
              <a:defRPr/>
            </a:pPr>
            <a:r>
              <a:rPr lang="en-US" sz="1800" dirty="0">
                <a:solidFill>
                  <a:schemeClr val="tx2"/>
                </a:solidFill>
              </a:rPr>
              <a:t>4. Answer all questions and be sure to upload your resume.</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B0C37DA-C0CF-4A68-A088-ADD78EC570A5}"/>
              </a:ext>
            </a:extLst>
          </p:cNvPr>
          <p:cNvSpPr/>
          <p:nvPr/>
        </p:nvSpPr>
        <p:spPr>
          <a:xfrm>
            <a:off x="2590800" y="895350"/>
            <a:ext cx="4648200" cy="369332"/>
          </a:xfrm>
          <a:prstGeom prst="rect">
            <a:avLst/>
          </a:prstGeom>
        </p:spPr>
        <p:txBody>
          <a:bodyPr wrap="square">
            <a:spAutoFit/>
          </a:bodyPr>
          <a:lstStyle/>
          <a:p>
            <a:r>
              <a:rPr lang="en-US" dirty="0">
                <a:solidFill>
                  <a:schemeClr val="tx2"/>
                </a:solidFill>
              </a:rPr>
              <a:t>Academic Success and Dean’s Writing Fellows</a:t>
            </a:r>
            <a:endParaRPr lang="en-US" dirty="0"/>
          </a:p>
        </p:txBody>
      </p:sp>
      <p:sp>
        <p:nvSpPr>
          <p:cNvPr id="3" name="TextBox 2">
            <a:extLst>
              <a:ext uri="{FF2B5EF4-FFF2-40B4-BE49-F238E27FC236}">
                <a16:creationId xmlns:a16="http://schemas.microsoft.com/office/drawing/2014/main" id="{AF38B68F-D164-F343-8D61-30CF44BC5727}"/>
              </a:ext>
            </a:extLst>
          </p:cNvPr>
          <p:cNvSpPr txBox="1"/>
          <p:nvPr/>
        </p:nvSpPr>
        <p:spPr>
          <a:xfrm>
            <a:off x="2590800" y="1264682"/>
            <a:ext cx="6324600" cy="3108543"/>
          </a:xfrm>
          <a:prstGeom prst="rect">
            <a:avLst/>
          </a:prstGeom>
          <a:noFill/>
        </p:spPr>
        <p:txBody>
          <a:bodyPr wrap="square" rtlCol="0">
            <a:spAutoFit/>
          </a:bodyPr>
          <a:lstStyle/>
          <a:p>
            <a:endParaRPr lang="en-US" sz="1200" dirty="0"/>
          </a:p>
          <a:p>
            <a:r>
              <a:rPr lang="en-US" sz="1200" dirty="0"/>
              <a:t>All interest candidates must complete the Research Assistant/Graduate Assistant application. Please note, these Fellows opportunities have an additional &amp; separate application you will need to complete as well.  The selection process and deadlines will be the same as the Research Assistant/Graduate Assistant application.</a:t>
            </a:r>
          </a:p>
          <a:p>
            <a:r>
              <a:rPr lang="en-US" sz="1200" dirty="0"/>
              <a:t> </a:t>
            </a:r>
          </a:p>
          <a:p>
            <a:r>
              <a:rPr lang="en-US" sz="1200" b="1" dirty="0"/>
              <a:t>Academic Success Fellows</a:t>
            </a:r>
            <a:r>
              <a:rPr lang="en-US" sz="1200" dirty="0"/>
              <a:t> work with Dean Meredith Aden to assist entering law students with first-year courses. Finalists will be interviewed by Dean Aden and current ASP Fellows. Interested students should direct inquiries to Dean Aden at </a:t>
            </a:r>
            <a:r>
              <a:rPr lang="en-US" sz="1200" u="sng" dirty="0">
                <a:hlinkClick r:id="rId2"/>
              </a:rPr>
              <a:t>maden@memphis.edu</a:t>
            </a:r>
            <a:r>
              <a:rPr lang="en-US" sz="1200" dirty="0"/>
              <a:t>. </a:t>
            </a:r>
          </a:p>
          <a:p>
            <a:r>
              <a:rPr lang="en-US" sz="1200" dirty="0"/>
              <a:t> </a:t>
            </a:r>
          </a:p>
          <a:p>
            <a:r>
              <a:rPr lang="en-US" sz="1200" b="1" dirty="0"/>
              <a:t>Dean’s Writing Fellows</a:t>
            </a:r>
            <a:r>
              <a:rPr lang="en-US" sz="1200" dirty="0"/>
              <a:t> work under the supervision of Dr. Marilyn Dunham Smith and Professor </a:t>
            </a:r>
            <a:r>
              <a:rPr lang="en-US" sz="1200"/>
              <a:t>Regina Hillman to </a:t>
            </a:r>
            <a:r>
              <a:rPr lang="en-US" sz="1200" dirty="0"/>
              <a:t>assist first-year law students with writing assignments for Legal Methods. Finalists will be interviewed by Dr. Marilyn Dunham Smith, Professor Hillman, and current Writing Fellows. Interested students should contact Dr. Marilyn Dunham Smith at </a:t>
            </a:r>
            <a:r>
              <a:rPr lang="en-US" sz="1200" dirty="0">
                <a:hlinkClick r:id="rId3"/>
              </a:rPr>
              <a:t>mdsmith2@memphis.edu</a:t>
            </a:r>
            <a:r>
              <a:rPr lang="en-US" sz="1200" dirty="0"/>
              <a:t>.</a:t>
            </a:r>
          </a:p>
          <a:p>
            <a:endParaRPr lang="en-US" sz="1600" dirty="0"/>
          </a:p>
        </p:txBody>
      </p:sp>
    </p:spTree>
    <p:extLst>
      <p:ext uri="{BB962C8B-B14F-4D97-AF65-F5344CB8AC3E}">
        <p14:creationId xmlns:p14="http://schemas.microsoft.com/office/powerpoint/2010/main" val="3057889057"/>
      </p:ext>
    </p:extLst>
  </p:cSld>
  <p:clrMapOvr>
    <a:masterClrMapping/>
  </p:clrMapOvr>
  <p:transition spd="med" advTm="8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a:p>
          <a:p>
            <a:r>
              <a:rPr lang="en-US" b="1" dirty="0">
                <a:hlinkClick r:id="rId2"/>
              </a:rPr>
              <a:t>Tiger Scholarship Manager </a:t>
            </a:r>
            <a:r>
              <a:rPr lang="en-US" dirty="0"/>
              <a:t>– Access &amp; Diversity and Law School Specific Scholarships, Deadline is March 15, 2021.</a:t>
            </a:r>
          </a:p>
          <a:p>
            <a:endParaRPr lang="en-US" dirty="0"/>
          </a:p>
          <a:p>
            <a:r>
              <a:rPr lang="en-US" sz="1600" dirty="0"/>
              <a:t>MyMemphis</a:t>
            </a:r>
          </a:p>
          <a:p>
            <a:r>
              <a:rPr lang="en-US" sz="1600" dirty="0"/>
              <a:t>Click on “Account$” Tab</a:t>
            </a:r>
          </a:p>
          <a:p>
            <a:r>
              <a:rPr lang="en-US" sz="1600" dirty="0"/>
              <a:t>Sign in to your profile using Memphis credentials</a:t>
            </a:r>
          </a:p>
          <a:p>
            <a:r>
              <a:rPr lang="en-US" sz="1600" dirty="0"/>
              <a:t>First page is “Your General Application” </a:t>
            </a:r>
          </a:p>
          <a:p>
            <a:r>
              <a:rPr lang="en-US" sz="1600" dirty="0"/>
              <a:t>When completed click on blue “Finish &amp; Continue” button.</a:t>
            </a:r>
          </a:p>
          <a:p>
            <a:r>
              <a:rPr lang="en-US" sz="1600" dirty="0"/>
              <a:t>Your “Recommended Opportunities” will be available for you based on your answers to the General Application. </a:t>
            </a:r>
          </a:p>
          <a:p>
            <a:r>
              <a:rPr lang="en-US" sz="1600" dirty="0"/>
              <a:t>Detailed information on the scholarship is available by clicking the “apply” button.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507702"/>
            <a:ext cx="6248400" cy="4155729"/>
          </a:xfrm>
          <a:prstGeom prst="rect">
            <a:avLst/>
          </a:prstGeom>
        </p:spPr>
      </p:pic>
    </p:spTree>
    <p:extLst>
      <p:ext uri="{BB962C8B-B14F-4D97-AF65-F5344CB8AC3E}">
        <p14:creationId xmlns:p14="http://schemas.microsoft.com/office/powerpoint/2010/main" val="1102443623"/>
      </p:ext>
    </p:extLst>
  </p:cSld>
  <p:clrMapOvr>
    <a:masterClrMapping/>
  </p:clrMapOvr>
  <p:transition spd="med" advTm="8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597"/>
            <a:ext cx="4925233" cy="5143500"/>
          </a:xfrm>
          <a:prstGeom prst="rect">
            <a:avLst/>
          </a:prstGeom>
        </p:spPr>
      </p:pic>
    </p:spTree>
    <p:extLst>
      <p:ext uri="{BB962C8B-B14F-4D97-AF65-F5344CB8AC3E}">
        <p14:creationId xmlns:p14="http://schemas.microsoft.com/office/powerpoint/2010/main" val="2473938398"/>
      </p:ext>
    </p:extLst>
  </p:cSld>
  <p:clrMapOvr>
    <a:masterClrMapping/>
  </p:clrMapOvr>
  <p:transition spd="med" advTm="8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1029"/>
            <a:ext cx="9144000" cy="4241442"/>
          </a:xfrm>
          <a:prstGeom prst="rect">
            <a:avLst/>
          </a:prstGeom>
        </p:spPr>
      </p:pic>
    </p:spTree>
    <p:extLst>
      <p:ext uri="{BB962C8B-B14F-4D97-AF65-F5344CB8AC3E}">
        <p14:creationId xmlns:p14="http://schemas.microsoft.com/office/powerpoint/2010/main" val="1048222998"/>
      </p:ext>
    </p:extLst>
  </p:cSld>
  <p:clrMapOvr>
    <a:masterClrMapping/>
  </p:clrMapOvr>
  <p:transition spd="med" advTm="8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27166</TotalTime>
  <Words>842</Words>
  <Application>Microsoft Office PowerPoint</Application>
  <PresentationFormat>On-screen Show (16:9)</PresentationFormat>
  <Paragraphs>124</Paragraphs>
  <Slides>14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Aharoni</vt:lpstr>
      <vt:lpstr>Arial</vt:lpstr>
      <vt:lpstr>Berlin Sans FB Demi</vt:lpstr>
      <vt:lpstr>Calibri</vt:lpstr>
      <vt:lpstr>Rockwell</vt:lpstr>
      <vt:lpstr>Office Theme</vt:lpstr>
      <vt:lpstr>PowerPoint Presentation</vt:lpstr>
      <vt:lpstr>Four scholarship types and three separate applications. </vt:lpstr>
      <vt:lpstr>How to apply online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Penny Rogers (rpenny)</cp:lastModifiedBy>
  <cp:revision>546</cp:revision>
  <cp:lastPrinted>2017-02-07T22:37:09Z</cp:lastPrinted>
  <dcterms:created xsi:type="dcterms:W3CDTF">2012-08-30T20:07:21Z</dcterms:created>
  <dcterms:modified xsi:type="dcterms:W3CDTF">2021-01-21T21:27:58Z</dcterms:modified>
</cp:coreProperties>
</file>