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8" r:id="rId2"/>
    <p:sldId id="275" r:id="rId3"/>
    <p:sldId id="259" r:id="rId4"/>
    <p:sldId id="288" r:id="rId5"/>
    <p:sldId id="293" r:id="rId6"/>
    <p:sldId id="273" r:id="rId7"/>
    <p:sldId id="291" r:id="rId8"/>
    <p:sldId id="290" r:id="rId9"/>
    <p:sldId id="289" r:id="rId10"/>
    <p:sldId id="292" r:id="rId11"/>
    <p:sldId id="271" r:id="rId12"/>
    <p:sldId id="272" r:id="rId13"/>
    <p:sldId id="268" r:id="rId14"/>
    <p:sldId id="276" r:id="rId15"/>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28" autoAdjust="0"/>
  </p:normalViewPr>
  <p:slideViewPr>
    <p:cSldViewPr>
      <p:cViewPr varScale="1">
        <p:scale>
          <a:sx n="100" d="100"/>
          <a:sy n="100" d="100"/>
        </p:scale>
        <p:origin x="720" y="84"/>
      </p:cViewPr>
      <p:guideLst>
        <p:guide orient="horz" pos="1620"/>
        <p:guide pos="2880"/>
      </p:guideLst>
    </p:cSldViewPr>
  </p:slideViewPr>
  <p:outlineViewPr>
    <p:cViewPr>
      <p:scale>
        <a:sx n="33" d="100"/>
        <a:sy n="33" d="100"/>
      </p:scale>
      <p:origin x="48"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39801F5-BADA-401B-BF88-2C320B1BC642}" type="datetimeFigureOut">
              <a:rPr lang="en-US" smtClean="0"/>
              <a:t>1/27/2022</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08EA478-366E-4CB0-8DAC-23E8D5E4F71F}" type="slidenum">
              <a:rPr lang="en-US" smtClean="0"/>
              <a:t>‹#›</a:t>
            </a:fld>
            <a:endParaRPr lang="en-US" dirty="0"/>
          </a:p>
        </p:txBody>
      </p:sp>
    </p:spTree>
    <p:extLst>
      <p:ext uri="{BB962C8B-B14F-4D97-AF65-F5344CB8AC3E}">
        <p14:creationId xmlns:p14="http://schemas.microsoft.com/office/powerpoint/2010/main" val="632753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p:spPr>
        <p:txBody>
          <a:bodyPr/>
          <a:lstStyle/>
          <a:p>
            <a:fld id="{018BC0A1-5DBD-42DA-8973-23271F23CC24}" type="slidenum">
              <a:rPr lang="en-US" smtClean="0"/>
              <a:pPr/>
              <a:t>1</a:t>
            </a:fld>
            <a:endParaRPr lang="en-US" dirty="0"/>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417736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21638F5F-72EC-486A-B383-57A51C4122F8}" type="slidenum">
              <a:rPr lang="en-US" smtClean="0"/>
              <a:pPr/>
              <a:t>3</a:t>
            </a:fld>
            <a:endParaRPr lang="en-US" dirty="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799133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3506A3B-68C0-4586-B3AB-49110CC54479}" type="datetimeFigureOut">
              <a:rPr lang="en-US" smtClean="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469738952"/>
      </p:ext>
    </p:extLst>
  </p:cSld>
  <p:clrMapOvr>
    <a:masterClrMapping/>
  </p:clrMapOvr>
  <p:transition spd="med" advTm="8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506A3B-68C0-4586-B3AB-49110CC54479}" type="datetimeFigureOut">
              <a:rPr lang="en-US" smtClean="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276326403"/>
      </p:ext>
    </p:extLst>
  </p:cSld>
  <p:clrMapOvr>
    <a:masterClrMapping/>
  </p:clrMapOvr>
  <p:transition spd="med" advTm="8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506A3B-68C0-4586-B3AB-49110CC54479}" type="datetimeFigureOut">
              <a:rPr lang="en-US" smtClean="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3986815560"/>
      </p:ext>
    </p:extLst>
  </p:cSld>
  <p:clrMapOvr>
    <a:masterClrMapping/>
  </p:clrMapOvr>
  <p:transition spd="med" advTm="8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3506A3B-68C0-4586-B3AB-49110CC54479}" type="datetimeFigureOut">
              <a:rPr lang="en-US" smtClean="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684600851"/>
      </p:ext>
    </p:extLst>
  </p:cSld>
  <p:clrMapOvr>
    <a:masterClrMapping/>
  </p:clrMapOvr>
  <p:transition spd="med" advTm="8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506A3B-68C0-4586-B3AB-49110CC54479}" type="datetimeFigureOut">
              <a:rPr lang="en-US" smtClean="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284325340"/>
      </p:ext>
    </p:extLst>
  </p:cSld>
  <p:clrMapOvr>
    <a:masterClrMapping/>
  </p:clrMapOvr>
  <p:transition spd="med" advTm="8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3506A3B-68C0-4586-B3AB-49110CC54479}" type="datetimeFigureOut">
              <a:rPr lang="en-US" smtClean="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065909835"/>
      </p:ext>
    </p:extLst>
  </p:cSld>
  <p:clrMapOvr>
    <a:masterClrMapping/>
  </p:clrMapOvr>
  <p:transition spd="med" advTm="8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3506A3B-68C0-4586-B3AB-49110CC54479}" type="datetimeFigureOut">
              <a:rPr lang="en-US" smtClean="0"/>
              <a:t>1/27/2022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3091395292"/>
      </p:ext>
    </p:extLst>
  </p:cSld>
  <p:clrMapOvr>
    <a:masterClrMapping/>
  </p:clrMapOvr>
  <p:transition spd="med" advTm="8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3506A3B-68C0-4586-B3AB-49110CC54479}" type="datetimeFigureOut">
              <a:rPr lang="en-US" smtClean="0"/>
              <a:t>1/27/2022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092882861"/>
      </p:ext>
    </p:extLst>
  </p:cSld>
  <p:clrMapOvr>
    <a:masterClrMapping/>
  </p:clrMapOvr>
  <p:transition spd="med" advTm="8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506A3B-68C0-4586-B3AB-49110CC54479}" type="datetimeFigureOut">
              <a:rPr lang="en-US" smtClean="0"/>
              <a:t>1/27/2022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193126859"/>
      </p:ext>
    </p:extLst>
  </p:cSld>
  <p:clrMapOvr>
    <a:masterClrMapping/>
  </p:clrMapOvr>
  <p:transition spd="med" advTm="8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506A3B-68C0-4586-B3AB-49110CC54479}" type="datetimeFigureOut">
              <a:rPr lang="en-US" smtClean="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284223206"/>
      </p:ext>
    </p:extLst>
  </p:cSld>
  <p:clrMapOvr>
    <a:masterClrMapping/>
  </p:clrMapOvr>
  <p:transition spd="med" advTm="8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506A3B-68C0-4586-B3AB-49110CC54479}" type="datetimeFigureOut">
              <a:rPr lang="en-US" smtClean="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8B120-5A25-4886-A5E1-0C63F88AC530}" type="slidenum">
              <a:rPr lang="en-US" smtClean="0"/>
              <a:t>‹#›</a:t>
            </a:fld>
            <a:endParaRPr lang="en-US" dirty="0"/>
          </a:p>
        </p:txBody>
      </p:sp>
    </p:spTree>
    <p:extLst>
      <p:ext uri="{BB962C8B-B14F-4D97-AF65-F5344CB8AC3E}">
        <p14:creationId xmlns:p14="http://schemas.microsoft.com/office/powerpoint/2010/main" val="2983563174"/>
      </p:ext>
    </p:extLst>
  </p:cSld>
  <p:clrMapOvr>
    <a:masterClrMapping/>
  </p:clrMapOvr>
  <p:transition spd="med" advTm="8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4" name="Picture 13"/>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143130" y="4017695"/>
            <a:ext cx="1295116" cy="580644"/>
          </a:xfrm>
          <a:prstGeom prst="rect">
            <a:avLst/>
          </a:prstGeom>
        </p:spPr>
      </p:pic>
      <p:pic>
        <p:nvPicPr>
          <p:cNvPr id="7" name="Picture 6"/>
          <p:cNvPicPr>
            <a:picLocks noChangeAspect="1"/>
          </p:cNvPicPr>
          <p:nvPr userDrawn="1"/>
        </p:nvPicPr>
        <p:blipFill rotWithShape="1">
          <a:blip r:embed="rId14" cstate="print">
            <a:duotone>
              <a:schemeClr val="accent1">
                <a:shade val="45000"/>
                <a:satMod val="135000"/>
              </a:schemeClr>
              <a:prstClr val="white"/>
            </a:duotone>
            <a:extLst>
              <a:ext uri="{BEBA8EAE-BF5A-486C-A8C5-ECC9F3942E4B}">
                <a14:imgProps xmlns:a14="http://schemas.microsoft.com/office/drawing/2010/main">
                  <a14:imgLayer r:embed="rId15">
                    <a14:imgEffect>
                      <a14:artisticCutout/>
                    </a14:imgEffect>
                  </a14:imgLayer>
                </a14:imgProps>
              </a:ext>
              <a:ext uri="{28A0092B-C50C-407E-A947-70E740481C1C}">
                <a14:useLocalDpi xmlns:a14="http://schemas.microsoft.com/office/drawing/2010/main" val="0"/>
              </a:ext>
            </a:extLst>
          </a:blip>
          <a:srcRect l="34722" r="25307"/>
          <a:stretch/>
        </p:blipFill>
        <p:spPr>
          <a:xfrm>
            <a:off x="0" y="708"/>
            <a:ext cx="1820708" cy="5143500"/>
          </a:xfrm>
          <a:prstGeom prst="rect">
            <a:avLst/>
          </a:prstGeom>
        </p:spPr>
      </p:pic>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3506A3B-68C0-4586-B3AB-49110CC54479}" type="datetimeFigureOut">
              <a:rPr lang="en-US" smtClean="0"/>
              <a:t>1/27/2022</a:t>
            </a:fld>
            <a:endParaRPr 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9F8B120-5A25-4886-A5E1-0C63F88AC530}" type="slidenum">
              <a:rPr lang="en-US" smtClean="0"/>
              <a:t>‹#›</a:t>
            </a:fld>
            <a:endParaRPr lang="en-US" dirty="0"/>
          </a:p>
        </p:txBody>
      </p:sp>
      <p:pic>
        <p:nvPicPr>
          <p:cNvPr id="8" name="Picture 7"/>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rot="16200000">
            <a:off x="4335964" y="336173"/>
            <a:ext cx="457908" cy="9158163"/>
          </a:xfrm>
          <a:prstGeom prst="rect">
            <a:avLst/>
          </a:prstGeom>
        </p:spPr>
      </p:pic>
      <p:pic>
        <p:nvPicPr>
          <p:cNvPr id="9" name="Picture 8"/>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rot="16200000">
            <a:off x="4350128" y="-4350127"/>
            <a:ext cx="457908" cy="9158163"/>
          </a:xfrm>
          <a:prstGeom prst="rect">
            <a:avLst/>
          </a:prstGeom>
        </p:spPr>
      </p:pic>
    </p:spTree>
    <p:extLst>
      <p:ext uri="{BB962C8B-B14F-4D97-AF65-F5344CB8AC3E}">
        <p14:creationId xmlns:p14="http://schemas.microsoft.com/office/powerpoint/2010/main" val="3799345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advTm="800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s://memphis.academicworks.com/"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mailto:rpenny@memphis.edu" TargetMode="External"/><Relationship Id="rId2" Type="http://schemas.openxmlformats.org/officeDocument/2006/relationships/hyperlink" Target="mailto:smcclell@memphis.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memphis.co1.qualtrics.com/jfe/form/SV_38hQlGE7ieEUI5M"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mailto:https://memphis.co1.qualtrics.com/jfe/form/SV_38hQlGE7ieEUI5M"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mailto:mdsmith2@memphis.edu" TargetMode="External"/><Relationship Id="rId2" Type="http://schemas.openxmlformats.org/officeDocument/2006/relationships/hyperlink" Target="mailto:maden@memphis.edu"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https://memphis.academicworks.com/"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1714500" y="666749"/>
            <a:ext cx="7543800" cy="1102519"/>
          </a:xfrm>
          <a:prstGeom prst="rect">
            <a:avLst/>
          </a:prstGeom>
          <a:noFill/>
          <a:ln w="9525">
            <a:noFill/>
            <a:miter lim="800000"/>
            <a:headEnd/>
            <a:tailEnd/>
          </a:ln>
        </p:spPr>
        <p:txBody>
          <a:bodyPr anchor="ctr"/>
          <a:lstStyle/>
          <a:p>
            <a:pPr algn="ctr">
              <a:defRPr/>
            </a:pPr>
            <a:r>
              <a:rPr lang="en-US" sz="2800" dirty="0">
                <a:solidFill>
                  <a:schemeClr val="tx2"/>
                </a:solidFill>
                <a:latin typeface="Aharoni" panose="02010803020104030203" pitchFamily="2" charset="-79"/>
                <a:cs typeface="Aharoni" panose="02010803020104030203" pitchFamily="2" charset="-79"/>
              </a:rPr>
              <a:t>The University of Memphis </a:t>
            </a:r>
          </a:p>
          <a:p>
            <a:pPr algn="ctr">
              <a:defRPr/>
            </a:pPr>
            <a:r>
              <a:rPr lang="en-US" sz="2800" dirty="0">
                <a:solidFill>
                  <a:schemeClr val="tx2"/>
                </a:solidFill>
                <a:latin typeface="Aharoni" panose="02010803020104030203" pitchFamily="2" charset="-79"/>
                <a:cs typeface="Aharoni" panose="02010803020104030203" pitchFamily="2" charset="-79"/>
              </a:rPr>
              <a:t>Cecil C. Humphreys School of Law</a:t>
            </a:r>
          </a:p>
        </p:txBody>
      </p:sp>
      <p:sp>
        <p:nvSpPr>
          <p:cNvPr id="14338" name="Rectangle 3"/>
          <p:cNvSpPr>
            <a:spLocks noChangeArrowheads="1"/>
          </p:cNvSpPr>
          <p:nvPr/>
        </p:nvSpPr>
        <p:spPr bwMode="auto">
          <a:xfrm>
            <a:off x="1676400" y="1923523"/>
            <a:ext cx="7620000" cy="1657350"/>
          </a:xfrm>
          <a:prstGeom prst="rect">
            <a:avLst/>
          </a:prstGeom>
          <a:noFill/>
          <a:ln w="9525">
            <a:noFill/>
            <a:miter lim="800000"/>
            <a:headEnd/>
            <a:tailEnd/>
          </a:ln>
        </p:spPr>
        <p:txBody>
          <a:bodyPr/>
          <a:lstStyle/>
          <a:p>
            <a:pPr algn="ctr">
              <a:spcBef>
                <a:spcPct val="20000"/>
              </a:spcBef>
            </a:pPr>
            <a:r>
              <a:rPr lang="en-US" sz="4000" dirty="0">
                <a:solidFill>
                  <a:schemeClr val="tx2"/>
                </a:solidFill>
                <a:latin typeface="Berlin Sans FB Demi" panose="020E0802020502020306" pitchFamily="34" charset="0"/>
              </a:rPr>
              <a:t>2022-2023 Scholarship </a:t>
            </a:r>
          </a:p>
          <a:p>
            <a:pPr algn="ctr">
              <a:spcBef>
                <a:spcPct val="20000"/>
              </a:spcBef>
            </a:pPr>
            <a:r>
              <a:rPr lang="en-US" sz="4000" dirty="0">
                <a:solidFill>
                  <a:schemeClr val="tx2"/>
                </a:solidFill>
                <a:latin typeface="Berlin Sans FB Demi" panose="020E0802020502020306" pitchFamily="34" charset="0"/>
              </a:rPr>
              <a:t>Process Overview</a:t>
            </a:r>
          </a:p>
        </p:txBody>
      </p:sp>
    </p:spTree>
    <p:extLst>
      <p:ext uri="{BB962C8B-B14F-4D97-AF65-F5344CB8AC3E}">
        <p14:creationId xmlns:p14="http://schemas.microsoft.com/office/powerpoint/2010/main" val="1029133574"/>
      </p:ext>
    </p:extLst>
  </p:cSld>
  <p:clrMapOvr>
    <a:masterClrMapping/>
  </p:clrMapOvr>
  <p:transition advTm="1500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99" y="133350"/>
            <a:ext cx="9174699" cy="4876800"/>
          </a:xfrm>
          <a:prstGeom prst="rect">
            <a:avLst/>
          </a:prstGeom>
        </p:spPr>
      </p:pic>
    </p:spTree>
    <p:extLst>
      <p:ext uri="{BB962C8B-B14F-4D97-AF65-F5344CB8AC3E}">
        <p14:creationId xmlns:p14="http://schemas.microsoft.com/office/powerpoint/2010/main" val="303856818"/>
      </p:ext>
    </p:extLst>
  </p:cSld>
  <p:clrMapOvr>
    <a:masterClrMapping/>
  </p:clrMapOvr>
  <p:transition spd="med" advTm="800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1447800" y="1047750"/>
            <a:ext cx="7543800" cy="331470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0">
              <a:lnSpc>
                <a:spcPct val="80000"/>
              </a:lnSpc>
              <a:buFont typeface="Arial" pitchFamily="34" charset="0"/>
              <a:buNone/>
              <a:defRPr/>
            </a:pPr>
            <a:r>
              <a:rPr lang="en-US" b="1" dirty="0">
                <a:solidFill>
                  <a:schemeClr val="tx2"/>
                </a:solidFill>
              </a:rPr>
              <a:t>Memphis Access &amp; Diversity Application </a:t>
            </a:r>
          </a:p>
          <a:p>
            <a:pPr marL="514350" indent="0">
              <a:lnSpc>
                <a:spcPct val="80000"/>
              </a:lnSpc>
              <a:buFont typeface="Arial" pitchFamily="34" charset="0"/>
              <a:buNone/>
              <a:defRPr/>
            </a:pPr>
            <a:endParaRPr lang="en-US" sz="1800" dirty="0">
              <a:solidFill>
                <a:schemeClr val="tx2"/>
              </a:solidFill>
            </a:endParaRPr>
          </a:p>
          <a:p>
            <a:pPr marL="857250">
              <a:lnSpc>
                <a:spcPct val="80000"/>
              </a:lnSpc>
              <a:buAutoNum type="arabicPeriod"/>
              <a:defRPr/>
            </a:pPr>
            <a:r>
              <a:rPr lang="en-US" sz="1800" dirty="0">
                <a:solidFill>
                  <a:schemeClr val="tx2"/>
                </a:solidFill>
                <a:hlinkClick r:id="rId2"/>
              </a:rPr>
              <a:t>Tiger Scholarship Manager </a:t>
            </a:r>
            <a:endParaRPr lang="en-US" sz="1800" dirty="0">
              <a:solidFill>
                <a:schemeClr val="tx2"/>
              </a:solidFill>
            </a:endParaRPr>
          </a:p>
          <a:p>
            <a:pPr marL="514350" indent="0">
              <a:lnSpc>
                <a:spcPct val="80000"/>
              </a:lnSpc>
              <a:buNone/>
              <a:defRPr/>
            </a:pPr>
            <a:r>
              <a:rPr lang="en-US" sz="1800" dirty="0">
                <a:solidFill>
                  <a:schemeClr val="tx2"/>
                </a:solidFill>
              </a:rPr>
              <a:t>2.   Deadline </a:t>
            </a:r>
            <a:r>
              <a:rPr lang="en-US" sz="1800" b="1" dirty="0">
                <a:solidFill>
                  <a:schemeClr val="tx2"/>
                </a:solidFill>
              </a:rPr>
              <a:t>March 31, 2022</a:t>
            </a:r>
          </a:p>
          <a:p>
            <a:pPr marL="514350" indent="0">
              <a:lnSpc>
                <a:spcPct val="80000"/>
              </a:lnSpc>
              <a:buNone/>
              <a:defRPr/>
            </a:pPr>
            <a:r>
              <a:rPr lang="en-US" sz="1800" dirty="0">
                <a:solidFill>
                  <a:schemeClr val="tx2"/>
                </a:solidFill>
              </a:rPr>
              <a:t>3.   250-word essay on how you contribute to diversity at Memphis Law. </a:t>
            </a:r>
          </a:p>
          <a:p>
            <a:pPr marL="514350" indent="0">
              <a:lnSpc>
                <a:spcPct val="80000"/>
              </a:lnSpc>
              <a:buFont typeface="Arial" pitchFamily="34" charset="0"/>
              <a:buNone/>
              <a:defRPr/>
            </a:pPr>
            <a:r>
              <a:rPr lang="en-US" sz="1800" dirty="0">
                <a:solidFill>
                  <a:schemeClr val="tx2"/>
                </a:solidFill>
              </a:rPr>
              <a:t>4.   </a:t>
            </a:r>
            <a:r>
              <a:rPr lang="en-US" sz="1800" b="1" dirty="0">
                <a:solidFill>
                  <a:schemeClr val="tx2"/>
                </a:solidFill>
              </a:rPr>
              <a:t>Current MADLS recipients must complete the online application</a:t>
            </a:r>
            <a:r>
              <a:rPr lang="en-US" sz="1800" dirty="0">
                <a:solidFill>
                  <a:schemeClr val="tx2"/>
                </a:solidFill>
              </a:rPr>
              <a:t>.</a:t>
            </a:r>
          </a:p>
          <a:p>
            <a:pPr marL="514350" indent="0">
              <a:lnSpc>
                <a:spcPct val="80000"/>
              </a:lnSpc>
              <a:buNone/>
              <a:defRPr/>
            </a:pPr>
            <a:r>
              <a:rPr lang="en-US" sz="1800" dirty="0">
                <a:solidFill>
                  <a:schemeClr val="tx2"/>
                </a:solidFill>
              </a:rPr>
              <a:t>5.   Award notifications in June after spring grades &amp; class ranks are        released. </a:t>
            </a:r>
          </a:p>
          <a:p>
            <a:pPr marL="514350" indent="0">
              <a:lnSpc>
                <a:spcPct val="80000"/>
              </a:lnSpc>
              <a:buNone/>
              <a:defRPr/>
            </a:pPr>
            <a:r>
              <a:rPr lang="en-US" sz="1800" dirty="0">
                <a:solidFill>
                  <a:schemeClr val="tx2"/>
                </a:solidFill>
              </a:rPr>
              <a:t>6.   Resume not required. </a:t>
            </a:r>
          </a:p>
          <a:p>
            <a:pPr marL="514350" lvl="0" indent="0">
              <a:lnSpc>
                <a:spcPct val="80000"/>
              </a:lnSpc>
              <a:buNone/>
              <a:defRPr/>
            </a:pPr>
            <a:r>
              <a:rPr lang="en-US" sz="1800" dirty="0">
                <a:solidFill>
                  <a:schemeClr val="tx2"/>
                </a:solidFill>
              </a:rPr>
              <a:t> </a:t>
            </a:r>
            <a:endParaRPr lang="en-US" altLang="en-US" sz="1800" dirty="0">
              <a:latin typeface="Arial" pitchFamily="34" charset="0"/>
              <a:cs typeface="Arial" pitchFamily="34" charset="0"/>
            </a:endParaRPr>
          </a:p>
          <a:p>
            <a:pPr marL="514350" indent="0">
              <a:lnSpc>
                <a:spcPct val="80000"/>
              </a:lnSpc>
              <a:buNone/>
              <a:defRPr/>
            </a:pPr>
            <a:endParaRPr lang="en-US" sz="1800" dirty="0">
              <a:solidFill>
                <a:schemeClr val="tx2"/>
              </a:solidFill>
            </a:endParaRPr>
          </a:p>
          <a:p>
            <a:pPr marL="514350" indent="0">
              <a:lnSpc>
                <a:spcPct val="80000"/>
              </a:lnSpc>
              <a:buFont typeface="Arial" pitchFamily="34" charset="0"/>
              <a:buNone/>
              <a:defRPr/>
            </a:pPr>
            <a:r>
              <a:rPr lang="en-US" sz="1800" dirty="0">
                <a:solidFill>
                  <a:schemeClr val="tx2"/>
                </a:solidFill>
              </a:rPr>
              <a:t> </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p:txBody>
      </p:sp>
    </p:spTree>
    <p:extLst>
      <p:ext uri="{BB962C8B-B14F-4D97-AF65-F5344CB8AC3E}">
        <p14:creationId xmlns:p14="http://schemas.microsoft.com/office/powerpoint/2010/main" val="2464151224"/>
      </p:ext>
    </p:extLst>
  </p:cSld>
  <p:clrMapOvr>
    <a:masterClrMapping/>
  </p:clrMapOvr>
  <p:transition spd="med" advTm="8000"/>
</p:sld>
</file>

<file path=ppt/slides/slide1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10" name="TextBox 9"/>
          <p:cNvSpPr txBox="1"/>
          <p:nvPr/>
        </p:nvSpPr>
        <p:spPr>
          <a:xfrm>
            <a:off x="3810000" y="742950"/>
            <a:ext cx="184731" cy="369332"/>
          </a:xfrm>
          <a:prstGeom prst="rect">
            <a:avLst/>
          </a:prstGeom>
          <a:noFill/>
        </p:spPr>
        <p:txBody>
          <a:bodyPr wrap="none" rtlCol="0">
            <a:spAutoFit/>
          </a:bodyPr>
          <a:lstStyle/>
          <a:p>
            <a:endParaRPr lang="en-US" dirty="0"/>
          </a:p>
        </p:txBody>
      </p:sp>
      <p:graphicFrame>
        <p:nvGraphicFramePr>
          <p:cNvPr id="11" name="Table 10"/>
          <p:cNvGraphicFramePr>
            <a:graphicFrameLocks noGrp="1"/>
          </p:cNvGraphicFramePr>
          <p:nvPr/>
        </p:nvGraphicFramePr>
        <p:xfrm>
          <a:off x="457200" y="2714307"/>
          <a:ext cx="8229600" cy="365760"/>
        </p:xfrm>
        <a:graphic>
          <a:graphicData uri="http://schemas.openxmlformats.org/drawingml/2006/table">
            <a:tbl>
              <a:tblPr/>
              <a:tblGrid>
                <a:gridCol w="8229600">
                  <a:extLst>
                    <a:ext uri="{9D8B030D-6E8A-4147-A177-3AD203B41FA5}">
                      <a16:colId xmlns:a16="http://schemas.microsoft.com/office/drawing/2014/main" val="20000"/>
                    </a:ext>
                  </a:extLst>
                </a:gridCol>
              </a:tblGrid>
              <a:tr h="0">
                <a:tc>
                  <a:txBody>
                    <a:bodyPr/>
                    <a:lstStyle/>
                    <a:p>
                      <a:pPr rtl="0"/>
                      <a:endParaRPr lang="en-US" dirty="0">
                        <a:effectLst/>
                        <a:latin typeface="Arial"/>
                      </a:endParaRPr>
                    </a:p>
                  </a:txBody>
                  <a:tcPr anchor="ctr">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14" name="Rectangle 30"/>
          <p:cNvSpPr>
            <a:spLocks noChangeArrowheads="1"/>
          </p:cNvSpPr>
          <p:nvPr/>
        </p:nvSpPr>
        <p:spPr bwMode="auto">
          <a:xfrm>
            <a:off x="2209800" y="1405414"/>
            <a:ext cx="5562599" cy="2256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23805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800" b="0" i="0" u="none" strike="noStrike" cap="none" normalizeH="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dirty="0">
                <a:ln>
                  <a:noFill/>
                </a:ln>
                <a:solidFill>
                  <a:schemeClr val="tx1"/>
                </a:solidFill>
                <a:effectLst/>
                <a:latin typeface="Arial" pitchFamily="34" charset="0"/>
                <a:cs typeface="Arial" pitchFamily="34" charset="0"/>
              </a:rPr>
              <a:t>Please describe in 250 words or less how you contribute to diversity at Memphis Law and why you should receive the Access &amp; Diversity Scholarship. </a:t>
            </a:r>
            <a:endParaRPr kumimoji="0" lang="en-US" altLang="en-US" sz="1200" b="0" i="0" u="none" strike="noStrike" cap="none" normalizeH="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dirty="0">
                <a:ln>
                  <a:noFill/>
                </a:ln>
                <a:solidFill>
                  <a:schemeClr val="tx1"/>
                </a:solidFill>
                <a:effectLst/>
                <a:latin typeface="Arial" pitchFamily="34" charset="0"/>
                <a:cs typeface="Arial" pitchFamily="34" charset="0"/>
              </a:rPr>
              <a:t>Note: We define diversity broadly to include several aspects of human differences that contribute to the intellectual discourse and inclusive environment at the University of Memphis School of Law. Diversity eligibility may be based on, but is not limited to, socioeconomic disadvantage, race, ethnicity, disability, or whether the applicant is a first-generation U.S. citizen, whether the applicant is a first-generation college graduate, or whether the applicant attended an HBCU, HSI, or Tribal College. </a:t>
            </a:r>
          </a:p>
        </p:txBody>
      </p:sp>
    </p:spTree>
    <p:extLst>
      <p:ext uri="{BB962C8B-B14F-4D97-AF65-F5344CB8AC3E}">
        <p14:creationId xmlns:p14="http://schemas.microsoft.com/office/powerpoint/2010/main" val="843640372"/>
      </p:ext>
    </p:extLst>
  </p:cSld>
  <p:clrMapOvr>
    <a:masterClrMapping/>
  </p:clrMapOvr>
  <p:transition spd="med" advTm="800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2590800" y="1047750"/>
            <a:ext cx="5486400" cy="3048000"/>
          </a:xfrm>
          <a:prstGeom prst="rect">
            <a:avLst/>
          </a:prstGeom>
          <a:noFill/>
          <a:ln w="9525">
            <a:noFill/>
            <a:miter lim="800000"/>
            <a:headEnd/>
            <a:tailEnd/>
          </a:ln>
        </p:spPr>
        <p:txBody>
          <a:bodyPr/>
          <a:lstStyle/>
          <a:p>
            <a:pPr lvl="1" indent="-342900" algn="ctr" eaLnBrk="0" hangingPunct="0">
              <a:spcBef>
                <a:spcPts val="0"/>
              </a:spcBef>
              <a:spcAft>
                <a:spcPts val="0"/>
              </a:spcAft>
              <a:defRPr/>
            </a:pPr>
            <a:r>
              <a:rPr lang="en-US" sz="1400" b="1" i="1" kern="0" dirty="0">
                <a:solidFill>
                  <a:schemeClr val="tx2"/>
                </a:solidFill>
                <a:latin typeface="+mj-lt"/>
                <a:cs typeface="Times New Roman" pitchFamily="18" charset="0"/>
              </a:rPr>
              <a:t>Deadline for Research Assistant/Graduate Assistant: 2.14.22</a:t>
            </a:r>
          </a:p>
          <a:p>
            <a:pPr lvl="1" indent="-342900" algn="ctr" eaLnBrk="0" hangingPunct="0">
              <a:spcBef>
                <a:spcPts val="0"/>
              </a:spcBef>
              <a:spcAft>
                <a:spcPts val="0"/>
              </a:spcAft>
              <a:defRPr/>
            </a:pPr>
            <a:r>
              <a:rPr lang="en-US" sz="1400" b="1" i="1" kern="0" dirty="0">
                <a:solidFill>
                  <a:schemeClr val="tx2"/>
                </a:solidFill>
                <a:latin typeface="+mj-lt"/>
                <a:cs typeface="Times New Roman" pitchFamily="18" charset="0"/>
              </a:rPr>
              <a:t>Deadline for all other law scholarships  3.31.22</a:t>
            </a:r>
          </a:p>
          <a:p>
            <a:pPr lvl="1" indent="-342900" algn="ctr" eaLnBrk="0" hangingPunct="0">
              <a:spcBef>
                <a:spcPts val="0"/>
              </a:spcBef>
              <a:spcAft>
                <a:spcPts val="0"/>
              </a:spcAft>
              <a:defRPr/>
            </a:pPr>
            <a:endParaRPr lang="en-US" b="1" i="1" kern="0" dirty="0">
              <a:solidFill>
                <a:schemeClr val="tx2"/>
              </a:solidFill>
              <a:latin typeface="+mj-lt"/>
              <a:cs typeface="Times New Roman" pitchFamily="18" charset="0"/>
            </a:endParaRP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Service &amp; law school specific scholarships require resumes.</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Memphis Access &amp; Diversity does not require a resume.</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Humphreys Fellows cannot engage in outside employment.</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Humphreys Fellows, Herff, &amp; Faculty Emeritus scholars must complete Research Assistant/Graduate Assistant application. </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Candidates only applying for ASP and Writing Center Fellows must complete Research Assistant/Graduate Assistant application. </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Many law scholarships require outside donor involvement. </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Read questions and provide appropriate answers for specific scholarships. </a:t>
            </a:r>
          </a:p>
          <a:p>
            <a:pPr marL="285750" lvl="1" indent="-285750" eaLnBrk="0" hangingPunct="0">
              <a:spcBef>
                <a:spcPts val="0"/>
              </a:spcBef>
              <a:spcAft>
                <a:spcPts val="0"/>
              </a:spcAft>
              <a:buFont typeface="Arial" panose="020B0604020202020204" pitchFamily="34" charset="0"/>
              <a:buChar char="•"/>
              <a:defRPr/>
            </a:pPr>
            <a:r>
              <a:rPr lang="en-US" sz="1200" kern="0" dirty="0">
                <a:solidFill>
                  <a:schemeClr val="tx2"/>
                </a:solidFill>
                <a:latin typeface="+mj-lt"/>
                <a:cs typeface="Times New Roman" pitchFamily="18" charset="0"/>
              </a:rPr>
              <a:t>Honors &amp; Awards Committee will consider all scholarship applicants.</a:t>
            </a:r>
            <a:endParaRPr lang="en-US" sz="1400" kern="0" dirty="0">
              <a:solidFill>
                <a:schemeClr val="tx2"/>
              </a:solidFill>
              <a:latin typeface="+mj-lt"/>
            </a:endParaRPr>
          </a:p>
        </p:txBody>
      </p:sp>
    </p:spTree>
    <p:extLst>
      <p:ext uri="{BB962C8B-B14F-4D97-AF65-F5344CB8AC3E}">
        <p14:creationId xmlns:p14="http://schemas.microsoft.com/office/powerpoint/2010/main" val="3402363984"/>
      </p:ext>
    </p:extLst>
  </p:cSld>
  <p:clrMapOvr>
    <a:masterClrMapping/>
  </p:clrMapOvr>
  <p:transition spd="med" advTm="800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590550"/>
            <a:ext cx="6858000" cy="4004073"/>
          </a:xfrm>
        </p:spPr>
        <p:txBody>
          <a:bodyPr>
            <a:normAutofit/>
          </a:bodyPr>
          <a:lstStyle/>
          <a:p>
            <a:pPr marL="0" indent="0" algn="ctr">
              <a:buNone/>
            </a:pPr>
            <a:r>
              <a:rPr lang="en-US" sz="2200" b="1" dirty="0">
                <a:solidFill>
                  <a:schemeClr val="tx2"/>
                </a:solidFill>
                <a:latin typeface="Rockwell" panose="02060603020205020403" pitchFamily="18" charset="0"/>
              </a:rPr>
              <a:t>Contact Information</a:t>
            </a:r>
          </a:p>
          <a:p>
            <a:pPr marL="0" indent="0" algn="ctr">
              <a:buNone/>
            </a:pPr>
            <a:endParaRPr lang="en-US" sz="1600" b="1" dirty="0">
              <a:solidFill>
                <a:schemeClr val="tx2"/>
              </a:solidFill>
              <a:latin typeface="Rockwell" panose="02060603020205020403" pitchFamily="18" charset="0"/>
            </a:endParaRPr>
          </a:p>
          <a:p>
            <a:pPr marL="0" indent="0" algn="ctr">
              <a:buNone/>
            </a:pPr>
            <a:r>
              <a:rPr lang="en-US" sz="1600" b="1" dirty="0">
                <a:solidFill>
                  <a:schemeClr val="tx2"/>
                </a:solidFill>
              </a:rPr>
              <a:t>Dean of Admissions</a:t>
            </a:r>
            <a:endParaRPr lang="en-US" sz="1600" dirty="0">
              <a:solidFill>
                <a:schemeClr val="tx2"/>
              </a:solidFill>
            </a:endParaRPr>
          </a:p>
          <a:p>
            <a:pPr marL="0" indent="0" algn="ctr">
              <a:buNone/>
            </a:pPr>
            <a:r>
              <a:rPr lang="en-US" sz="1600" dirty="0">
                <a:solidFill>
                  <a:schemeClr val="tx2"/>
                </a:solidFill>
              </a:rPr>
              <a:t>Dr. Sue Ann McClellan</a:t>
            </a:r>
          </a:p>
          <a:p>
            <a:pPr marL="0" indent="0" algn="ctr">
              <a:buNone/>
            </a:pPr>
            <a:r>
              <a:rPr lang="en-US" sz="1600" dirty="0">
                <a:solidFill>
                  <a:schemeClr val="tx2"/>
                </a:solidFill>
                <a:hlinkClick r:id="rId2"/>
              </a:rPr>
              <a:t>smcclell@memphis.edu</a:t>
            </a:r>
            <a:endParaRPr lang="en-US" sz="1600" dirty="0">
              <a:solidFill>
                <a:schemeClr val="tx2"/>
              </a:solidFill>
            </a:endParaRPr>
          </a:p>
          <a:p>
            <a:pPr marL="0" indent="0" algn="ctr">
              <a:buNone/>
            </a:pPr>
            <a:endParaRPr lang="en-US" sz="1600" dirty="0">
              <a:solidFill>
                <a:schemeClr val="tx2"/>
              </a:solidFill>
            </a:endParaRPr>
          </a:p>
          <a:p>
            <a:pPr marL="0" indent="0" algn="ctr">
              <a:buNone/>
            </a:pPr>
            <a:r>
              <a:rPr lang="en-US" sz="1600" b="1" dirty="0">
                <a:solidFill>
                  <a:schemeClr val="tx2"/>
                </a:solidFill>
              </a:rPr>
              <a:t>Administrative Assistant</a:t>
            </a:r>
          </a:p>
          <a:p>
            <a:pPr marL="0" indent="0" algn="ctr">
              <a:buNone/>
            </a:pPr>
            <a:r>
              <a:rPr lang="en-US" sz="1600" dirty="0">
                <a:solidFill>
                  <a:schemeClr val="tx2"/>
                </a:solidFill>
              </a:rPr>
              <a:t>Penny Rogers</a:t>
            </a:r>
          </a:p>
          <a:p>
            <a:pPr marL="0" indent="0" algn="ctr">
              <a:buNone/>
            </a:pPr>
            <a:r>
              <a:rPr lang="en-US" sz="1600" dirty="0">
                <a:solidFill>
                  <a:schemeClr val="tx2"/>
                </a:solidFill>
                <a:hlinkClick r:id="rId3"/>
              </a:rPr>
              <a:t>rpenny@memphis.edu</a:t>
            </a:r>
            <a:endParaRPr lang="en-US" sz="1600" b="1" dirty="0">
              <a:solidFill>
                <a:schemeClr val="tx2"/>
              </a:solidFill>
            </a:endParaRPr>
          </a:p>
          <a:p>
            <a:pPr marL="0" indent="0">
              <a:buNone/>
            </a:pPr>
            <a:endParaRPr lang="en-US" sz="2000" dirty="0"/>
          </a:p>
          <a:p>
            <a:pPr marL="0" indent="0">
              <a:buNone/>
            </a:pPr>
            <a:endParaRPr lang="en-US" sz="2000" dirty="0"/>
          </a:p>
          <a:p>
            <a:pPr marL="0" indent="0">
              <a:buNone/>
            </a:pPr>
            <a:endParaRPr lang="en-US" sz="2000"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355199446"/>
      </p:ext>
    </p:extLst>
  </p:cSld>
  <p:clrMapOvr>
    <a:masterClrMapping/>
  </p:clrMapOvr>
  <p:transition spd="med" advTm="800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590550"/>
            <a:ext cx="7696200" cy="857250"/>
          </a:xfrm>
        </p:spPr>
        <p:txBody>
          <a:bodyPr>
            <a:noAutofit/>
          </a:bodyPr>
          <a:lstStyle/>
          <a:p>
            <a:r>
              <a:rPr lang="en-US" sz="2800" b="1" dirty="0">
                <a:solidFill>
                  <a:schemeClr val="tx2"/>
                </a:solidFill>
                <a:latin typeface="Rockwell" panose="02060603020205020403" pitchFamily="18" charset="0"/>
              </a:rPr>
              <a:t>Four scholarship types and three separate applications</a:t>
            </a:r>
            <a:r>
              <a:rPr lang="en-US" sz="3000" b="1" dirty="0">
                <a:solidFill>
                  <a:schemeClr val="tx2"/>
                </a:solidFill>
                <a:latin typeface="Rockwell" panose="02060603020205020403" pitchFamily="18" charset="0"/>
              </a:rPr>
              <a:t>. </a:t>
            </a:r>
          </a:p>
        </p:txBody>
      </p:sp>
      <p:sp>
        <p:nvSpPr>
          <p:cNvPr id="3" name="Content Placeholder 2"/>
          <p:cNvSpPr>
            <a:spLocks noGrp="1"/>
          </p:cNvSpPr>
          <p:nvPr>
            <p:ph idx="1"/>
          </p:nvPr>
        </p:nvSpPr>
        <p:spPr>
          <a:xfrm>
            <a:off x="1905000" y="1200150"/>
            <a:ext cx="6781800" cy="3394473"/>
          </a:xfrm>
        </p:spPr>
        <p:txBody>
          <a:bodyPr>
            <a:normAutofit fontScale="92500" lnSpcReduction="10000"/>
          </a:bodyPr>
          <a:lstStyle/>
          <a:p>
            <a:pPr marL="0" indent="0">
              <a:buNone/>
            </a:pPr>
            <a:endParaRPr lang="en-US" dirty="0">
              <a:solidFill>
                <a:schemeClr val="tx2"/>
              </a:solidFill>
            </a:endParaRPr>
          </a:p>
          <a:p>
            <a:pPr marL="514350" indent="-514350">
              <a:buAutoNum type="arabicPeriod"/>
            </a:pPr>
            <a:r>
              <a:rPr lang="en-US" sz="3000" dirty="0">
                <a:solidFill>
                  <a:schemeClr val="tx2"/>
                </a:solidFill>
              </a:rPr>
              <a:t>Service Scholarships/Fellowships:</a:t>
            </a:r>
          </a:p>
          <a:p>
            <a:pPr marL="0" indent="0">
              <a:buNone/>
            </a:pPr>
            <a:r>
              <a:rPr lang="en-US" sz="3000" dirty="0">
                <a:solidFill>
                  <a:schemeClr val="tx2"/>
                </a:solidFill>
              </a:rPr>
              <a:t>      Herff, Faculty Emeritus, &amp; Humphreys.</a:t>
            </a:r>
          </a:p>
          <a:p>
            <a:pPr marL="0" indent="0">
              <a:buNone/>
            </a:pPr>
            <a:r>
              <a:rPr lang="en-US" sz="3000" dirty="0">
                <a:solidFill>
                  <a:schemeClr val="tx2"/>
                </a:solidFill>
              </a:rPr>
              <a:t>2.  ASP and Dean’s Writing Fellows</a:t>
            </a:r>
          </a:p>
          <a:p>
            <a:pPr marL="0" indent="0">
              <a:buNone/>
            </a:pPr>
            <a:r>
              <a:rPr lang="en-US" sz="3000" dirty="0">
                <a:solidFill>
                  <a:schemeClr val="tx2"/>
                </a:solidFill>
              </a:rPr>
              <a:t>3.  Memphis Access &amp; Diversity</a:t>
            </a:r>
          </a:p>
          <a:p>
            <a:pPr marL="0" indent="0">
              <a:buNone/>
            </a:pPr>
            <a:r>
              <a:rPr lang="en-US" sz="3000" dirty="0">
                <a:solidFill>
                  <a:schemeClr val="tx2"/>
                </a:solidFill>
              </a:rPr>
              <a:t>4.  Law school specific scholarships</a:t>
            </a:r>
          </a:p>
          <a:p>
            <a:pPr marL="0" indent="0">
              <a:buNone/>
            </a:pPr>
            <a:r>
              <a:rPr lang="en-US" dirty="0">
                <a:solidFill>
                  <a:schemeClr val="tx2"/>
                </a:solidFill>
              </a:rPr>
              <a:t> </a:t>
            </a:r>
          </a:p>
        </p:txBody>
      </p:sp>
    </p:spTree>
    <p:extLst>
      <p:ext uri="{BB962C8B-B14F-4D97-AF65-F5344CB8AC3E}">
        <p14:creationId xmlns:p14="http://schemas.microsoft.com/office/powerpoint/2010/main" val="1243394902"/>
      </p:ext>
    </p:extLst>
  </p:cSld>
  <p:clrMapOvr>
    <a:masterClrMapping/>
  </p:clrMapOvr>
  <p:transition spd="med" advTm="8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914400" y="361950"/>
            <a:ext cx="9144000" cy="628650"/>
          </a:xfrm>
        </p:spPr>
        <p:txBody>
          <a:bodyPr>
            <a:normAutofit fontScale="90000"/>
          </a:bodyPr>
          <a:lstStyle/>
          <a:p>
            <a:pPr algn="ctr" eaLnBrk="1" hangingPunct="1">
              <a:defRPr/>
            </a:pPr>
            <a:r>
              <a:rPr lang="en-US" sz="4000" b="1" dirty="0">
                <a:solidFill>
                  <a:schemeClr val="tx2"/>
                </a:solidFill>
                <a:latin typeface="Rockwell" panose="02060603020205020403" pitchFamily="18" charset="0"/>
              </a:rPr>
              <a:t>How to apply online	</a:t>
            </a:r>
          </a:p>
        </p:txBody>
      </p:sp>
      <p:sp>
        <p:nvSpPr>
          <p:cNvPr id="3075" name="Rectangle 3"/>
          <p:cNvSpPr>
            <a:spLocks noGrp="1" noChangeArrowheads="1"/>
          </p:cNvSpPr>
          <p:nvPr>
            <p:ph type="body" idx="4294967295"/>
          </p:nvPr>
        </p:nvSpPr>
        <p:spPr>
          <a:xfrm>
            <a:off x="1447800" y="1047750"/>
            <a:ext cx="7620000" cy="3314700"/>
          </a:xfrm>
        </p:spPr>
        <p:txBody>
          <a:bodyPr>
            <a:normAutofit fontScale="92500" lnSpcReduction="10000"/>
          </a:bodyPr>
          <a:lstStyle/>
          <a:p>
            <a:pPr marL="857250" eaLnBrk="1" hangingPunct="1">
              <a:lnSpc>
                <a:spcPct val="80000"/>
              </a:lnSpc>
              <a:buFontTx/>
              <a:buAutoNum type="arabicPeriod"/>
              <a:defRPr/>
            </a:pPr>
            <a:r>
              <a:rPr lang="en-US" sz="1800" b="1" dirty="0">
                <a:solidFill>
                  <a:schemeClr val="tx2"/>
                </a:solidFill>
              </a:rPr>
              <a:t>Law School Service Scholarships</a:t>
            </a:r>
          </a:p>
          <a:p>
            <a:pPr marL="857250" indent="0" eaLnBrk="1" hangingPunct="1">
              <a:lnSpc>
                <a:spcPct val="80000"/>
              </a:lnSpc>
              <a:buNone/>
              <a:defRPr/>
            </a:pPr>
            <a:r>
              <a:rPr lang="en-US" sz="1800" b="1" dirty="0">
                <a:solidFill>
                  <a:schemeClr val="tx2"/>
                </a:solidFill>
              </a:rPr>
              <a:t>Humphreys</a:t>
            </a:r>
            <a:r>
              <a:rPr lang="en-US" sz="1800" dirty="0">
                <a:solidFill>
                  <a:schemeClr val="tx2"/>
                </a:solidFill>
              </a:rPr>
              <a:t> </a:t>
            </a:r>
            <a:r>
              <a:rPr lang="en-US" sz="1800" b="1" dirty="0">
                <a:solidFill>
                  <a:schemeClr val="tx2"/>
                </a:solidFill>
              </a:rPr>
              <a:t>Fellows, Herff, and Faculty Emeritus Scholarships</a:t>
            </a:r>
          </a:p>
          <a:p>
            <a:pPr marL="514350" indent="0" eaLnBrk="1" hangingPunct="1">
              <a:lnSpc>
                <a:spcPct val="80000"/>
              </a:lnSpc>
              <a:buNone/>
              <a:defRPr/>
            </a:pPr>
            <a:r>
              <a:rPr lang="en-US" sz="1800" dirty="0">
                <a:solidFill>
                  <a:schemeClr val="tx2"/>
                </a:solidFill>
              </a:rPr>
              <a:t>	</a:t>
            </a:r>
          </a:p>
          <a:p>
            <a:pPr marL="514350" indent="0" eaLnBrk="1" hangingPunct="1">
              <a:lnSpc>
                <a:spcPct val="80000"/>
              </a:lnSpc>
              <a:buNone/>
              <a:defRPr/>
            </a:pPr>
            <a:r>
              <a:rPr lang="en-US" sz="1800" dirty="0">
                <a:solidFill>
                  <a:schemeClr val="tx2"/>
                </a:solidFill>
              </a:rPr>
              <a:t>	a. Interested students must complete the </a:t>
            </a:r>
            <a:r>
              <a:rPr lang="en-US" sz="1800" dirty="0">
                <a:solidFill>
                  <a:schemeClr val="tx2"/>
                </a:solidFill>
                <a:hlinkClick r:id="rId3"/>
              </a:rPr>
              <a:t>online</a:t>
            </a:r>
            <a:r>
              <a:rPr lang="en-US" sz="1800" dirty="0">
                <a:solidFill>
                  <a:schemeClr val="tx2"/>
                </a:solidFill>
              </a:rPr>
              <a:t> application. </a:t>
            </a:r>
          </a:p>
          <a:p>
            <a:pPr marL="514350" indent="0" eaLnBrk="1" hangingPunct="1">
              <a:lnSpc>
                <a:spcPct val="80000"/>
              </a:lnSpc>
              <a:buNone/>
              <a:defRPr/>
            </a:pPr>
            <a:r>
              <a:rPr lang="en-US" sz="1800" dirty="0">
                <a:solidFill>
                  <a:schemeClr val="tx2"/>
                </a:solidFill>
              </a:rPr>
              <a:t>	b. All </a:t>
            </a:r>
            <a:r>
              <a:rPr lang="en-US" sz="1800" b="1" dirty="0">
                <a:solidFill>
                  <a:schemeClr val="tx2"/>
                </a:solidFill>
              </a:rPr>
              <a:t>current recipients </a:t>
            </a:r>
            <a:r>
              <a:rPr lang="en-US" sz="1800" dirty="0">
                <a:solidFill>
                  <a:schemeClr val="tx2"/>
                </a:solidFill>
              </a:rPr>
              <a:t>must complete the online application. </a:t>
            </a:r>
          </a:p>
          <a:p>
            <a:pPr marL="514350" indent="0" eaLnBrk="1" hangingPunct="1">
              <a:lnSpc>
                <a:spcPct val="80000"/>
              </a:lnSpc>
              <a:buNone/>
              <a:defRPr/>
            </a:pPr>
            <a:r>
              <a:rPr lang="en-US" sz="1800" dirty="0">
                <a:solidFill>
                  <a:schemeClr val="tx2"/>
                </a:solidFill>
              </a:rPr>
              <a:t>	c. Deadline is </a:t>
            </a:r>
            <a:r>
              <a:rPr lang="en-US" sz="1800" b="1" dirty="0">
                <a:solidFill>
                  <a:schemeClr val="tx2"/>
                </a:solidFill>
              </a:rPr>
              <a:t>Monday, February 14, 2022</a:t>
            </a:r>
            <a:r>
              <a:rPr lang="en-US" sz="1800" dirty="0">
                <a:solidFill>
                  <a:schemeClr val="tx2"/>
                </a:solidFill>
              </a:rPr>
              <a:t>. </a:t>
            </a:r>
          </a:p>
          <a:p>
            <a:pPr marL="514350" indent="0">
              <a:lnSpc>
                <a:spcPct val="80000"/>
              </a:lnSpc>
              <a:buNone/>
              <a:defRPr/>
            </a:pPr>
            <a:r>
              <a:rPr lang="en-US" sz="1800" dirty="0">
                <a:solidFill>
                  <a:schemeClr val="tx2"/>
                </a:solidFill>
              </a:rPr>
              <a:t>	e. Award notification via email to applicants </a:t>
            </a:r>
            <a:r>
              <a:rPr lang="en-US" sz="1800" b="1" dirty="0">
                <a:solidFill>
                  <a:schemeClr val="tx2"/>
                </a:solidFill>
              </a:rPr>
              <a:t>after March 25, 2022</a:t>
            </a:r>
            <a:r>
              <a:rPr lang="en-US" sz="1800" dirty="0">
                <a:solidFill>
                  <a:schemeClr val="tx2"/>
                </a:solidFill>
              </a:rPr>
              <a:t>. </a:t>
            </a: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r>
              <a:rPr lang="en-US" sz="1800" dirty="0">
                <a:solidFill>
                  <a:schemeClr val="tx2"/>
                </a:solidFill>
              </a:rPr>
              <a:t>		</a:t>
            </a:r>
          </a:p>
          <a:p>
            <a:pPr marL="857250" eaLnBrk="1" hangingPunct="1">
              <a:lnSpc>
                <a:spcPct val="80000"/>
              </a:lnSpc>
              <a:buAutoNum type="arabicPeriod" startAt="2"/>
              <a:defRPr/>
            </a:pPr>
            <a:r>
              <a:rPr lang="en-US" sz="1800" b="1" dirty="0">
                <a:solidFill>
                  <a:schemeClr val="tx2"/>
                </a:solidFill>
              </a:rPr>
              <a:t>Humphreys Fellows Details</a:t>
            </a:r>
          </a:p>
          <a:p>
            <a:pPr marL="1141413" indent="-227013" eaLnBrk="1" hangingPunct="1">
              <a:lnSpc>
                <a:spcPct val="80000"/>
              </a:lnSpc>
              <a:buNone/>
              <a:defRPr/>
            </a:pPr>
            <a:r>
              <a:rPr lang="en-US" sz="1800" dirty="0">
                <a:solidFill>
                  <a:schemeClr val="tx2"/>
                </a:solidFill>
              </a:rPr>
              <a:t>a. Assigned to faculty member and responsible for working </a:t>
            </a:r>
            <a:r>
              <a:rPr lang="en-US" sz="1800" b="1" dirty="0">
                <a:solidFill>
                  <a:schemeClr val="tx2"/>
                </a:solidFill>
              </a:rPr>
              <a:t>260</a:t>
            </a:r>
            <a:r>
              <a:rPr lang="en-US" sz="1800" dirty="0">
                <a:solidFill>
                  <a:schemeClr val="tx2"/>
                </a:solidFill>
              </a:rPr>
              <a:t> hours a year.  Some faculty will be interested in having some of the hours completed in the summer. </a:t>
            </a:r>
          </a:p>
          <a:p>
            <a:pPr marL="1141413" indent="-227013" eaLnBrk="1" hangingPunct="1">
              <a:lnSpc>
                <a:spcPct val="80000"/>
              </a:lnSpc>
              <a:buNone/>
              <a:defRPr/>
            </a:pPr>
            <a:r>
              <a:rPr lang="en-US" sz="1800" dirty="0">
                <a:solidFill>
                  <a:schemeClr val="tx2"/>
                </a:solidFill>
              </a:rPr>
              <a:t>b. $5,000 stipend</a:t>
            </a: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a:p>
            <a:pPr marL="514350" indent="0" eaLnBrk="1" hangingPunct="1">
              <a:lnSpc>
                <a:spcPct val="80000"/>
              </a:lnSpc>
              <a:buNone/>
              <a:defRPr/>
            </a:pPr>
            <a:endParaRPr lang="en-US" sz="1800" dirty="0">
              <a:solidFill>
                <a:schemeClr val="tx2"/>
              </a:solidFill>
            </a:endParaRPr>
          </a:p>
        </p:txBody>
      </p:sp>
    </p:spTree>
    <p:extLst>
      <p:ext uri="{BB962C8B-B14F-4D97-AF65-F5344CB8AC3E}">
        <p14:creationId xmlns:p14="http://schemas.microsoft.com/office/powerpoint/2010/main" val="1789107032"/>
      </p:ext>
    </p:extLst>
  </p:cSld>
  <p:clrMapOvr>
    <a:masterClrMapping/>
  </p:clrMapOvr>
  <p:transition advTm="1500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1447800" y="1047750"/>
            <a:ext cx="7543800" cy="33147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0">
              <a:lnSpc>
                <a:spcPct val="80000"/>
              </a:lnSpc>
              <a:buFont typeface="Arial" pitchFamily="34" charset="0"/>
              <a:buNone/>
              <a:defRPr/>
            </a:pPr>
            <a:r>
              <a:rPr lang="en-US" sz="1800" dirty="0">
                <a:solidFill>
                  <a:schemeClr val="tx2"/>
                </a:solidFill>
              </a:rPr>
              <a:t>c. Humphreys Fellows </a:t>
            </a:r>
            <a:r>
              <a:rPr lang="en-US" sz="1800" b="1" dirty="0">
                <a:solidFill>
                  <a:schemeClr val="tx2"/>
                </a:solidFill>
              </a:rPr>
              <a:t>cannot</a:t>
            </a:r>
            <a:r>
              <a:rPr lang="en-US" sz="1800" dirty="0">
                <a:solidFill>
                  <a:schemeClr val="tx2"/>
                </a:solidFill>
              </a:rPr>
              <a:t> engage in outside employment.</a:t>
            </a:r>
          </a:p>
          <a:p>
            <a:pPr marL="514350" indent="0">
              <a:lnSpc>
                <a:spcPct val="80000"/>
              </a:lnSpc>
              <a:buFont typeface="Arial" pitchFamily="34" charset="0"/>
              <a:buNone/>
              <a:defRPr/>
            </a:pPr>
            <a:r>
              <a:rPr lang="en-US" sz="1800" dirty="0">
                <a:solidFill>
                  <a:schemeClr val="tx2"/>
                </a:solidFill>
              </a:rPr>
              <a:t>d. Complete the employment hours certification each semester with the university</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r>
              <a:rPr lang="en-US" sz="1800" b="1" dirty="0">
                <a:solidFill>
                  <a:schemeClr val="tx2"/>
                </a:solidFill>
              </a:rPr>
              <a:t>Herff, Humphreys, &amp; Faculty Emeritus Selection Process (Research Assistant/Graduate Assistant)</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r>
              <a:rPr lang="en-US" sz="1800" dirty="0">
                <a:solidFill>
                  <a:schemeClr val="tx2"/>
                </a:solidFill>
              </a:rPr>
              <a:t>1. Faculty Committee and Dean of Admissions</a:t>
            </a:r>
          </a:p>
          <a:p>
            <a:pPr marL="514350" indent="0">
              <a:lnSpc>
                <a:spcPct val="80000"/>
              </a:lnSpc>
              <a:buFont typeface="Arial" pitchFamily="34" charset="0"/>
              <a:buNone/>
              <a:defRPr/>
            </a:pPr>
            <a:r>
              <a:rPr lang="en-US" sz="1800" dirty="0">
                <a:solidFill>
                  <a:schemeClr val="tx2"/>
                </a:solidFill>
              </a:rPr>
              <a:t>2. Notifications via email late-March from Ms. Penny Rogers. </a:t>
            </a:r>
          </a:p>
          <a:p>
            <a:pPr marL="514350" indent="0">
              <a:lnSpc>
                <a:spcPct val="80000"/>
              </a:lnSpc>
              <a:buNone/>
              <a:defRPr/>
            </a:pPr>
            <a:r>
              <a:rPr lang="en-US" sz="1800" dirty="0">
                <a:solidFill>
                  <a:schemeClr val="tx2"/>
                </a:solidFill>
              </a:rPr>
              <a:t>3. </a:t>
            </a:r>
            <a:r>
              <a:rPr lang="en-US" sz="1800" dirty="0">
                <a:solidFill>
                  <a:schemeClr val="tx2"/>
                </a:solidFill>
                <a:hlinkClick r:id="rId2"/>
              </a:rPr>
              <a:t>Online application</a:t>
            </a:r>
            <a:r>
              <a:rPr lang="en-US" sz="1800" dirty="0">
                <a:solidFill>
                  <a:schemeClr val="tx2"/>
                </a:solidFill>
              </a:rPr>
              <a:t>.</a:t>
            </a:r>
            <a:endParaRPr lang="en-US" sz="1800" dirty="0">
              <a:solidFill>
                <a:schemeClr val="tx2"/>
              </a:solidFill>
              <a:highlight>
                <a:srgbClr val="FFFF00"/>
              </a:highlight>
            </a:endParaRPr>
          </a:p>
          <a:p>
            <a:pPr marL="514350" indent="0">
              <a:lnSpc>
                <a:spcPct val="80000"/>
              </a:lnSpc>
              <a:buNone/>
              <a:defRPr/>
            </a:pPr>
            <a:r>
              <a:rPr lang="en-US" sz="1800" dirty="0">
                <a:solidFill>
                  <a:schemeClr val="tx2"/>
                </a:solidFill>
              </a:rPr>
              <a:t>4. Answer all questions and be sure to </a:t>
            </a:r>
            <a:r>
              <a:rPr lang="en-US" sz="1800" b="1" dirty="0">
                <a:solidFill>
                  <a:schemeClr val="tx2"/>
                </a:solidFill>
              </a:rPr>
              <a:t>upload your resume</a:t>
            </a:r>
            <a:r>
              <a:rPr lang="en-US" sz="1800" dirty="0">
                <a:solidFill>
                  <a:schemeClr val="tx2"/>
                </a:solidFill>
              </a:rPr>
              <a:t>.</a:t>
            </a: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a:p>
            <a:pPr marL="514350" indent="0">
              <a:lnSpc>
                <a:spcPct val="80000"/>
              </a:lnSpc>
              <a:buFont typeface="Arial" pitchFamily="34" charset="0"/>
              <a:buNone/>
              <a:defRPr/>
            </a:pPr>
            <a:endParaRPr lang="en-US" sz="1800" dirty="0">
              <a:solidFill>
                <a:schemeClr val="tx2"/>
              </a:solidFill>
            </a:endParaRPr>
          </a:p>
        </p:txBody>
      </p:sp>
    </p:spTree>
    <p:extLst>
      <p:ext uri="{BB962C8B-B14F-4D97-AF65-F5344CB8AC3E}">
        <p14:creationId xmlns:p14="http://schemas.microsoft.com/office/powerpoint/2010/main" val="1698568265"/>
      </p:ext>
    </p:extLst>
  </p:cSld>
  <p:clrMapOvr>
    <a:masterClrMapping/>
  </p:clrMapOvr>
  <p:transition spd="med" advTm="800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B0C37DA-C0CF-4A68-A088-ADD78EC570A5}"/>
              </a:ext>
            </a:extLst>
          </p:cNvPr>
          <p:cNvSpPr/>
          <p:nvPr/>
        </p:nvSpPr>
        <p:spPr>
          <a:xfrm>
            <a:off x="2590800" y="895350"/>
            <a:ext cx="4648200" cy="369332"/>
          </a:xfrm>
          <a:prstGeom prst="rect">
            <a:avLst/>
          </a:prstGeom>
        </p:spPr>
        <p:txBody>
          <a:bodyPr wrap="square">
            <a:spAutoFit/>
          </a:bodyPr>
          <a:lstStyle/>
          <a:p>
            <a:r>
              <a:rPr lang="en-US" dirty="0">
                <a:solidFill>
                  <a:schemeClr val="tx2"/>
                </a:solidFill>
              </a:rPr>
              <a:t>Academic Success and Dean’s Writing Fellows</a:t>
            </a:r>
            <a:endParaRPr lang="en-US" dirty="0"/>
          </a:p>
        </p:txBody>
      </p:sp>
      <p:sp>
        <p:nvSpPr>
          <p:cNvPr id="3" name="TextBox 2">
            <a:extLst>
              <a:ext uri="{FF2B5EF4-FFF2-40B4-BE49-F238E27FC236}">
                <a16:creationId xmlns:a16="http://schemas.microsoft.com/office/drawing/2014/main" id="{AF38B68F-D164-F343-8D61-30CF44BC5727}"/>
              </a:ext>
            </a:extLst>
          </p:cNvPr>
          <p:cNvSpPr txBox="1"/>
          <p:nvPr/>
        </p:nvSpPr>
        <p:spPr>
          <a:xfrm>
            <a:off x="2590800" y="1264682"/>
            <a:ext cx="6324600" cy="3108543"/>
          </a:xfrm>
          <a:prstGeom prst="rect">
            <a:avLst/>
          </a:prstGeom>
          <a:noFill/>
        </p:spPr>
        <p:txBody>
          <a:bodyPr wrap="square" rtlCol="0">
            <a:spAutoFit/>
          </a:bodyPr>
          <a:lstStyle/>
          <a:p>
            <a:endParaRPr lang="en-US" sz="1200" dirty="0"/>
          </a:p>
          <a:p>
            <a:r>
              <a:rPr lang="en-US" sz="1200" dirty="0"/>
              <a:t>All interested candidates must complete the Research Assistant/Graduate Assistant application. Please note, these Fellows opportunities have an additional &amp; separate application you will need to complete as well.  The selection process and deadlines will be the same as the Research Assistant/Graduate Assistant application.</a:t>
            </a:r>
          </a:p>
          <a:p>
            <a:r>
              <a:rPr lang="en-US" sz="1200" dirty="0"/>
              <a:t> </a:t>
            </a:r>
          </a:p>
          <a:p>
            <a:r>
              <a:rPr lang="en-US" sz="1200" b="1" dirty="0"/>
              <a:t>Academic Success Fellows</a:t>
            </a:r>
            <a:r>
              <a:rPr lang="en-US" sz="1200" dirty="0"/>
              <a:t> work with Dean Meredith Aden to assist entering law students with first-year courses. Finalists will be interviewed by Dean Aden and current ASP Fellows. Interested students should direct inquiries to Dean Aden at </a:t>
            </a:r>
            <a:r>
              <a:rPr lang="en-US" sz="1200" u="sng" dirty="0">
                <a:hlinkClick r:id="rId2"/>
              </a:rPr>
              <a:t>maden@memphis.edu</a:t>
            </a:r>
            <a:r>
              <a:rPr lang="en-US" sz="1200" dirty="0"/>
              <a:t>. </a:t>
            </a:r>
          </a:p>
          <a:p>
            <a:r>
              <a:rPr lang="en-US" sz="1200" dirty="0"/>
              <a:t> </a:t>
            </a:r>
          </a:p>
          <a:p>
            <a:r>
              <a:rPr lang="en-US" sz="1200" b="1" dirty="0"/>
              <a:t>Dean’s Writing Fellows</a:t>
            </a:r>
            <a:r>
              <a:rPr lang="en-US" sz="1200" dirty="0"/>
              <a:t> work under the supervision of Dr. Marilyn Dunham Smith and Professor Regina Hillman to assist first-year law students with writing assignments for Legal Methods. Finalists will be interviewed by Dr. Marilyn Dunham Smith, Professor Hillman, and current Writing Fellows. Interested students should contact Dr. Marilyn Dunham Smith at </a:t>
            </a:r>
            <a:r>
              <a:rPr lang="en-US" sz="1200" dirty="0">
                <a:hlinkClick r:id="rId3"/>
              </a:rPr>
              <a:t>mdsmith2@memphis.edu</a:t>
            </a:r>
            <a:r>
              <a:rPr lang="en-US" sz="1200" dirty="0"/>
              <a:t>.</a:t>
            </a:r>
          </a:p>
          <a:p>
            <a:endParaRPr lang="en-US" sz="1600" dirty="0"/>
          </a:p>
        </p:txBody>
      </p:sp>
    </p:spTree>
    <p:extLst>
      <p:ext uri="{BB962C8B-B14F-4D97-AF65-F5344CB8AC3E}">
        <p14:creationId xmlns:p14="http://schemas.microsoft.com/office/powerpoint/2010/main" val="3057889057"/>
      </p:ext>
    </p:extLst>
  </p:cSld>
  <p:clrMapOvr>
    <a:masterClrMapping/>
  </p:clrMapOvr>
  <p:transition spd="med" advTm="800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81200" y="895350"/>
            <a:ext cx="6324600" cy="3416320"/>
          </a:xfrm>
          <a:prstGeom prst="rect">
            <a:avLst/>
          </a:prstGeom>
          <a:noFill/>
        </p:spPr>
        <p:txBody>
          <a:bodyPr wrap="square" rtlCol="0">
            <a:spAutoFit/>
          </a:bodyPr>
          <a:lstStyle/>
          <a:p>
            <a:endParaRPr lang="en-US" dirty="0"/>
          </a:p>
          <a:p>
            <a:r>
              <a:rPr lang="en-US" b="1" dirty="0">
                <a:hlinkClick r:id="rId2"/>
              </a:rPr>
              <a:t>Tiger Scholarship Manager </a:t>
            </a:r>
            <a:r>
              <a:rPr lang="en-US" dirty="0"/>
              <a:t>– Access &amp; Diversity and Law School Specific Scholarships, Deadline is </a:t>
            </a:r>
            <a:r>
              <a:rPr lang="en-US" b="1" dirty="0"/>
              <a:t>March 31, 2022</a:t>
            </a:r>
            <a:r>
              <a:rPr lang="en-US" dirty="0"/>
              <a:t>.</a:t>
            </a:r>
          </a:p>
          <a:p>
            <a:endParaRPr lang="en-US" dirty="0"/>
          </a:p>
          <a:p>
            <a:r>
              <a:rPr lang="en-US" sz="1600" dirty="0"/>
              <a:t>MyMemphis</a:t>
            </a:r>
          </a:p>
          <a:p>
            <a:r>
              <a:rPr lang="en-US" sz="1600" dirty="0"/>
              <a:t>Click on “Account$” Tab</a:t>
            </a:r>
          </a:p>
          <a:p>
            <a:r>
              <a:rPr lang="en-US" sz="1600" dirty="0"/>
              <a:t>Log in to TSM using Memphis credentials</a:t>
            </a:r>
          </a:p>
          <a:p>
            <a:r>
              <a:rPr lang="en-US" sz="1600" dirty="0"/>
              <a:t>First page is “Your General Application” </a:t>
            </a:r>
          </a:p>
          <a:p>
            <a:r>
              <a:rPr lang="en-US" sz="1600" dirty="0"/>
              <a:t>When completed click on blue “Finish &amp; Continue” button.</a:t>
            </a:r>
          </a:p>
          <a:p>
            <a:r>
              <a:rPr lang="en-US" sz="1600" dirty="0"/>
              <a:t>Your “Recommended Opportunities” will be available for you based on your answers to the General Application. </a:t>
            </a:r>
          </a:p>
          <a:p>
            <a:r>
              <a:rPr lang="en-US" sz="1600" dirty="0"/>
              <a:t>Detailed information on the scholarship is available by clicking the “apply” button.</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98094" y="507702"/>
            <a:ext cx="2490811" cy="651892"/>
          </a:xfrm>
          <a:prstGeom prst="rect">
            <a:avLst/>
          </a:prstGeom>
        </p:spPr>
      </p:pic>
    </p:spTree>
    <p:extLst>
      <p:ext uri="{BB962C8B-B14F-4D97-AF65-F5344CB8AC3E}">
        <p14:creationId xmlns:p14="http://schemas.microsoft.com/office/powerpoint/2010/main" val="1741684994"/>
      </p:ext>
    </p:extLst>
  </p:cSld>
  <p:clrMapOvr>
    <a:masterClrMapping/>
  </p:clrMapOvr>
  <p:transition spd="med" advTm="800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98094" y="507702"/>
            <a:ext cx="2490811" cy="651892"/>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3600" y="507702"/>
            <a:ext cx="6248400" cy="4155729"/>
          </a:xfrm>
          <a:prstGeom prst="rect">
            <a:avLst/>
          </a:prstGeom>
        </p:spPr>
      </p:pic>
    </p:spTree>
    <p:extLst>
      <p:ext uri="{BB962C8B-B14F-4D97-AF65-F5344CB8AC3E}">
        <p14:creationId xmlns:p14="http://schemas.microsoft.com/office/powerpoint/2010/main" val="1102443623"/>
      </p:ext>
    </p:extLst>
  </p:cSld>
  <p:clrMapOvr>
    <a:masterClrMapping/>
  </p:clrMapOvr>
  <p:transition spd="med" advTm="800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7400" y="-3597"/>
            <a:ext cx="4925233" cy="5143500"/>
          </a:xfrm>
          <a:prstGeom prst="rect">
            <a:avLst/>
          </a:prstGeom>
        </p:spPr>
      </p:pic>
    </p:spTree>
    <p:extLst>
      <p:ext uri="{BB962C8B-B14F-4D97-AF65-F5344CB8AC3E}">
        <p14:creationId xmlns:p14="http://schemas.microsoft.com/office/powerpoint/2010/main" val="2473938398"/>
      </p:ext>
    </p:extLst>
  </p:cSld>
  <p:clrMapOvr>
    <a:masterClrMapping/>
  </p:clrMapOvr>
  <p:transition spd="med" advTm="800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1029"/>
            <a:ext cx="9144000" cy="4241442"/>
          </a:xfrm>
          <a:prstGeom prst="rect">
            <a:avLst/>
          </a:prstGeom>
        </p:spPr>
      </p:pic>
    </p:spTree>
    <p:extLst>
      <p:ext uri="{BB962C8B-B14F-4D97-AF65-F5344CB8AC3E}">
        <p14:creationId xmlns:p14="http://schemas.microsoft.com/office/powerpoint/2010/main" val="1048222998"/>
      </p:ext>
    </p:extLst>
  </p:cSld>
  <p:clrMapOvr>
    <a:masterClrMapping/>
  </p:clrMapOvr>
  <p:transition spd="med" advTm="8000"/>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27241</TotalTime>
  <Words>809</Words>
  <Application>Microsoft Office PowerPoint</Application>
  <PresentationFormat>On-screen Show (16:9)</PresentationFormat>
  <Paragraphs>114</Paragraphs>
  <Slides>14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Aharoni</vt:lpstr>
      <vt:lpstr>Arial</vt:lpstr>
      <vt:lpstr>Berlin Sans FB Demi</vt:lpstr>
      <vt:lpstr>Calibri</vt:lpstr>
      <vt:lpstr>Rockwell</vt:lpstr>
      <vt:lpstr>Office Theme</vt:lpstr>
      <vt:lpstr>PowerPoint Presentation</vt:lpstr>
      <vt:lpstr>Four scholarship types and three separate applications. </vt:lpstr>
      <vt:lpstr>How to apply online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David Jones (rjones1)</dc:creator>
  <cp:lastModifiedBy>Penny Rogers (rpenny)</cp:lastModifiedBy>
  <cp:revision>551</cp:revision>
  <cp:lastPrinted>2017-02-07T22:37:09Z</cp:lastPrinted>
  <dcterms:created xsi:type="dcterms:W3CDTF">2012-08-30T20:07:21Z</dcterms:created>
  <dcterms:modified xsi:type="dcterms:W3CDTF">2022-01-27T17:22:25Z</dcterms:modified>
</cp:coreProperties>
</file>