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8" r:id="rId2"/>
  </p:sldMasterIdLst>
  <p:notesMasterIdLst>
    <p:notesMasterId r:id="rId12"/>
  </p:notesMasterIdLst>
  <p:sldIdLst>
    <p:sldId id="271" r:id="rId3"/>
    <p:sldId id="1895" r:id="rId4"/>
    <p:sldId id="1896" r:id="rId5"/>
    <p:sldId id="1893" r:id="rId6"/>
    <p:sldId id="1898" r:id="rId7"/>
    <p:sldId id="272" r:id="rId8"/>
    <p:sldId id="1890" r:id="rId9"/>
    <p:sldId id="1899" r:id="rId10"/>
    <p:sldId id="1897"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39A9672-F816-4B3A-AC08-0A71007A30AE}">
          <p14:sldIdLst>
            <p14:sldId id="271"/>
          </p14:sldIdLst>
        </p14:section>
        <p14:section name="Untitled Section" id="{92DFE8B0-C499-4448-A39A-150577CCF715}">
          <p14:sldIdLst>
            <p14:sldId id="1895"/>
            <p14:sldId id="1896"/>
            <p14:sldId id="1893"/>
            <p14:sldId id="1898"/>
            <p14:sldId id="272"/>
            <p14:sldId id="1890"/>
            <p14:sldId id="1899"/>
            <p14:sldId id="189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028248-5CD2-47A8-9FE7-0696625269B2}" v="20" dt="2024-01-28T22:29:15.60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59" autoAdjust="0"/>
    <p:restoredTop sz="94660"/>
  </p:normalViewPr>
  <p:slideViewPr>
    <p:cSldViewPr snapToGrid="0" snapToObjects="1">
      <p:cViewPr varScale="1">
        <p:scale>
          <a:sx n="119" d="100"/>
          <a:sy n="119" d="100"/>
        </p:scale>
        <p:origin x="1452"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0F2819-EA79-4FD4-982C-2317805E401B}" type="datetimeFigureOut">
              <a:rPr lang="en-US" smtClean="0"/>
              <a:t>1/30/2024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581059-914B-4AF4-AD76-FCA172C42C0A}" type="slidenum">
              <a:rPr lang="en-US" smtClean="0"/>
              <a:t>‹#›</a:t>
            </a:fld>
            <a:endParaRPr lang="en-US"/>
          </a:p>
        </p:txBody>
      </p:sp>
    </p:spTree>
    <p:extLst>
      <p:ext uri="{BB962C8B-B14F-4D97-AF65-F5344CB8AC3E}">
        <p14:creationId xmlns:p14="http://schemas.microsoft.com/office/powerpoint/2010/main" val="14213815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44C53AC-A7D0-4E45-A234-101BFA8E3C1C}" type="datetimeFigureOut">
              <a:rPr lang="en-US" smtClean="0"/>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6CFBA-0707-354A-8FC0-12A0138D87A0}" type="slidenum">
              <a:rPr lang="en-US" smtClean="0"/>
              <a:t>‹#›</a:t>
            </a:fld>
            <a:endParaRPr lang="en-US"/>
          </a:p>
        </p:txBody>
      </p:sp>
    </p:spTree>
    <p:extLst>
      <p:ext uri="{BB962C8B-B14F-4D97-AF65-F5344CB8AC3E}">
        <p14:creationId xmlns:p14="http://schemas.microsoft.com/office/powerpoint/2010/main" val="2602804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4C53AC-A7D0-4E45-A234-101BFA8E3C1C}" type="datetimeFigureOut">
              <a:rPr lang="en-US" smtClean="0"/>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6CFBA-0707-354A-8FC0-12A0138D87A0}" type="slidenum">
              <a:rPr lang="en-US" smtClean="0"/>
              <a:t>‹#›</a:t>
            </a:fld>
            <a:endParaRPr lang="en-US"/>
          </a:p>
        </p:txBody>
      </p:sp>
    </p:spTree>
    <p:extLst>
      <p:ext uri="{BB962C8B-B14F-4D97-AF65-F5344CB8AC3E}">
        <p14:creationId xmlns:p14="http://schemas.microsoft.com/office/powerpoint/2010/main" val="4150944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4C53AC-A7D0-4E45-A234-101BFA8E3C1C}" type="datetimeFigureOut">
              <a:rPr lang="en-US" smtClean="0"/>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6CFBA-0707-354A-8FC0-12A0138D87A0}" type="slidenum">
              <a:rPr lang="en-US" smtClean="0"/>
              <a:t>‹#›</a:t>
            </a:fld>
            <a:endParaRPr lang="en-US"/>
          </a:p>
        </p:txBody>
      </p:sp>
    </p:spTree>
    <p:extLst>
      <p:ext uri="{BB962C8B-B14F-4D97-AF65-F5344CB8AC3E}">
        <p14:creationId xmlns:p14="http://schemas.microsoft.com/office/powerpoint/2010/main" val="15403772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DB8C2B2-F73A-4CF4-B330-2F18E992E5DD}"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BE2DD29-74C8-4D57-AAC8-E6673165218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4C53AC-A7D0-4E45-A234-101BFA8E3C1C}" type="datetimeFigureOut">
              <a:rPr lang="en-US" smtClean="0"/>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6CFBA-0707-354A-8FC0-12A0138D87A0}" type="slidenum">
              <a:rPr lang="en-US" smtClean="0"/>
              <a:t>‹#›</a:t>
            </a:fld>
            <a:endParaRPr lang="en-US"/>
          </a:p>
        </p:txBody>
      </p:sp>
    </p:spTree>
    <p:extLst>
      <p:ext uri="{BB962C8B-B14F-4D97-AF65-F5344CB8AC3E}">
        <p14:creationId xmlns:p14="http://schemas.microsoft.com/office/powerpoint/2010/main" val="3164642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4C53AC-A7D0-4E45-A234-101BFA8E3C1C}" type="datetimeFigureOut">
              <a:rPr lang="en-US" smtClean="0"/>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6CFBA-0707-354A-8FC0-12A0138D87A0}" type="slidenum">
              <a:rPr lang="en-US" smtClean="0"/>
              <a:t>‹#›</a:t>
            </a:fld>
            <a:endParaRPr lang="en-US"/>
          </a:p>
        </p:txBody>
      </p:sp>
    </p:spTree>
    <p:extLst>
      <p:ext uri="{BB962C8B-B14F-4D97-AF65-F5344CB8AC3E}">
        <p14:creationId xmlns:p14="http://schemas.microsoft.com/office/powerpoint/2010/main" val="1036255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44C53AC-A7D0-4E45-A234-101BFA8E3C1C}" type="datetimeFigureOut">
              <a:rPr lang="en-US" smtClean="0"/>
              <a:t>1/30/2024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46CFBA-0707-354A-8FC0-12A0138D87A0}" type="slidenum">
              <a:rPr lang="en-US" smtClean="0"/>
              <a:t>‹#›</a:t>
            </a:fld>
            <a:endParaRPr lang="en-US"/>
          </a:p>
        </p:txBody>
      </p:sp>
    </p:spTree>
    <p:extLst>
      <p:ext uri="{BB962C8B-B14F-4D97-AF65-F5344CB8AC3E}">
        <p14:creationId xmlns:p14="http://schemas.microsoft.com/office/powerpoint/2010/main" val="1458127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44C53AC-A7D0-4E45-A234-101BFA8E3C1C}" type="datetimeFigureOut">
              <a:rPr lang="en-US" smtClean="0"/>
              <a:t>1/30/2024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46CFBA-0707-354A-8FC0-12A0138D87A0}" type="slidenum">
              <a:rPr lang="en-US" smtClean="0"/>
              <a:t>‹#›</a:t>
            </a:fld>
            <a:endParaRPr lang="en-US"/>
          </a:p>
        </p:txBody>
      </p:sp>
    </p:spTree>
    <p:extLst>
      <p:ext uri="{BB962C8B-B14F-4D97-AF65-F5344CB8AC3E}">
        <p14:creationId xmlns:p14="http://schemas.microsoft.com/office/powerpoint/2010/main" val="2982457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44C53AC-A7D0-4E45-A234-101BFA8E3C1C}" type="datetimeFigureOut">
              <a:rPr lang="en-US" smtClean="0"/>
              <a:t>1/30/2024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46CFBA-0707-354A-8FC0-12A0138D87A0}" type="slidenum">
              <a:rPr lang="en-US" smtClean="0"/>
              <a:t>‹#›</a:t>
            </a:fld>
            <a:endParaRPr lang="en-US"/>
          </a:p>
        </p:txBody>
      </p:sp>
    </p:spTree>
    <p:extLst>
      <p:ext uri="{BB962C8B-B14F-4D97-AF65-F5344CB8AC3E}">
        <p14:creationId xmlns:p14="http://schemas.microsoft.com/office/powerpoint/2010/main" val="2146747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4C53AC-A7D0-4E45-A234-101BFA8E3C1C}" type="datetimeFigureOut">
              <a:rPr lang="en-US" smtClean="0"/>
              <a:t>1/30/2024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46CFBA-0707-354A-8FC0-12A0138D87A0}" type="slidenum">
              <a:rPr lang="en-US" smtClean="0"/>
              <a:t>‹#›</a:t>
            </a:fld>
            <a:endParaRPr lang="en-US"/>
          </a:p>
        </p:txBody>
      </p:sp>
    </p:spTree>
    <p:extLst>
      <p:ext uri="{BB962C8B-B14F-4D97-AF65-F5344CB8AC3E}">
        <p14:creationId xmlns:p14="http://schemas.microsoft.com/office/powerpoint/2010/main" val="1148058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4C53AC-A7D0-4E45-A234-101BFA8E3C1C}" type="datetimeFigureOut">
              <a:rPr lang="en-US" smtClean="0"/>
              <a:t>1/30/2024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46CFBA-0707-354A-8FC0-12A0138D87A0}" type="slidenum">
              <a:rPr lang="en-US" smtClean="0"/>
              <a:t>‹#›</a:t>
            </a:fld>
            <a:endParaRPr lang="en-US"/>
          </a:p>
        </p:txBody>
      </p:sp>
    </p:spTree>
    <p:extLst>
      <p:ext uri="{BB962C8B-B14F-4D97-AF65-F5344CB8AC3E}">
        <p14:creationId xmlns:p14="http://schemas.microsoft.com/office/powerpoint/2010/main" val="783220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4C53AC-A7D0-4E45-A234-101BFA8E3C1C}" type="datetimeFigureOut">
              <a:rPr lang="en-US" smtClean="0"/>
              <a:t>1/30/2024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46CFBA-0707-354A-8FC0-12A0138D87A0}" type="slidenum">
              <a:rPr lang="en-US" smtClean="0"/>
              <a:t>‹#›</a:t>
            </a:fld>
            <a:endParaRPr lang="en-US"/>
          </a:p>
        </p:txBody>
      </p:sp>
    </p:spTree>
    <p:extLst>
      <p:ext uri="{BB962C8B-B14F-4D97-AF65-F5344CB8AC3E}">
        <p14:creationId xmlns:p14="http://schemas.microsoft.com/office/powerpoint/2010/main" val="4265408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4C53AC-A7D0-4E45-A234-101BFA8E3C1C}" type="datetimeFigureOut">
              <a:rPr lang="en-US" smtClean="0"/>
              <a:t>1/30/2024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46CFBA-0707-354A-8FC0-12A0138D87A0}" type="slidenum">
              <a:rPr lang="en-US" smtClean="0"/>
              <a:t>‹#›</a:t>
            </a:fld>
            <a:endParaRPr lang="en-US"/>
          </a:p>
        </p:txBody>
      </p:sp>
    </p:spTree>
    <p:extLst>
      <p:ext uri="{BB962C8B-B14F-4D97-AF65-F5344CB8AC3E}">
        <p14:creationId xmlns:p14="http://schemas.microsoft.com/office/powerpoint/2010/main" val="2543117740"/>
      </p:ext>
    </p:extLst>
  </p:cSld>
  <p:clrMap bg1="lt1" tx1="dk1" bg2="lt2" tx2="dk2" accent1="accent1" accent2="accent2" accent3="accent3" accent4="accent4" accent5="accent5" accent6="accent6" hlink="hlink" folHlink="folHlink"/>
  <p:sldLayoutIdLst>
    <p:sldLayoutId id="2147483662" r:id="rId1"/>
    <p:sldLayoutId id="2147483661"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03399"/>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8288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3124200"/>
            <a:ext cx="8229600" cy="3001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4"/>
          <p:cNvSpPr>
            <a:spLocks noGrp="1" noChangeArrowheads="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1" name="Rectangle 5"/>
          <p:cNvSpPr>
            <a:spLocks noGrp="1" noChangeArrowheads="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2" name="Rectangle 6"/>
          <p:cNvSpPr>
            <a:spLocks noGrp="1" noChangeArrowheads="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pPr>
              <a:defRPr/>
            </a:pPr>
            <a:fld id="{DE030218-5A20-4E2B-B0F7-8E877AEA41A3}" type="slidenum">
              <a:rPr lang="en-US"/>
              <a:pPr>
                <a:defRPr/>
              </a:pPr>
              <a:t>‹#›</a:t>
            </a:fld>
            <a:endParaRPr lang="en-US"/>
          </a:p>
        </p:txBody>
      </p:sp>
      <p:pic>
        <p:nvPicPr>
          <p:cNvPr id="1031" name="Picture 9"/>
          <p:cNvPicPr>
            <a:picLocks noChangeAspect="1" noChangeArrowheads="1"/>
          </p:cNvPicPr>
          <p:nvPr userDrawn="1"/>
        </p:nvPicPr>
        <p:blipFill>
          <a:blip r:embed="rId4" cstate="print"/>
          <a:srcRect l="4688" t="11459" r="3125" b="64583"/>
          <a:stretch>
            <a:fillRect/>
          </a:stretch>
        </p:blipFill>
        <p:spPr bwMode="auto">
          <a:xfrm>
            <a:off x="0" y="0"/>
            <a:ext cx="9144000" cy="17827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0" r:id="rId1"/>
    <p:sldLayoutId id="2147483685" r:id="rId2"/>
  </p:sldLayoutIdLst>
  <p:txStyles>
    <p:titleStyle>
      <a:lvl1pPr algn="l" rtl="0" eaLnBrk="0" fontAlgn="base" hangingPunct="0">
        <a:spcBef>
          <a:spcPct val="0"/>
        </a:spcBef>
        <a:spcAft>
          <a:spcPct val="0"/>
        </a:spcAft>
        <a:defRPr sz="3200">
          <a:solidFill>
            <a:schemeClr val="bg1"/>
          </a:solidFill>
          <a:latin typeface="+mj-lt"/>
          <a:ea typeface="+mj-ea"/>
          <a:cs typeface="+mj-cs"/>
        </a:defRPr>
      </a:lvl1pPr>
      <a:lvl2pPr algn="l" rtl="0" eaLnBrk="0" fontAlgn="base" hangingPunct="0">
        <a:spcBef>
          <a:spcPct val="0"/>
        </a:spcBef>
        <a:spcAft>
          <a:spcPct val="0"/>
        </a:spcAft>
        <a:defRPr sz="3200">
          <a:solidFill>
            <a:schemeClr val="bg1"/>
          </a:solidFill>
          <a:latin typeface="Arial" charset="0"/>
        </a:defRPr>
      </a:lvl2pPr>
      <a:lvl3pPr algn="l" rtl="0" eaLnBrk="0" fontAlgn="base" hangingPunct="0">
        <a:spcBef>
          <a:spcPct val="0"/>
        </a:spcBef>
        <a:spcAft>
          <a:spcPct val="0"/>
        </a:spcAft>
        <a:defRPr sz="3200">
          <a:solidFill>
            <a:schemeClr val="bg1"/>
          </a:solidFill>
          <a:latin typeface="Arial" charset="0"/>
        </a:defRPr>
      </a:lvl3pPr>
      <a:lvl4pPr algn="l" rtl="0" eaLnBrk="0" fontAlgn="base" hangingPunct="0">
        <a:spcBef>
          <a:spcPct val="0"/>
        </a:spcBef>
        <a:spcAft>
          <a:spcPct val="0"/>
        </a:spcAft>
        <a:defRPr sz="3200">
          <a:solidFill>
            <a:schemeClr val="bg1"/>
          </a:solidFill>
          <a:latin typeface="Arial" charset="0"/>
        </a:defRPr>
      </a:lvl4pPr>
      <a:lvl5pPr algn="l" rtl="0" eaLnBrk="0" fontAlgn="base" hangingPunct="0">
        <a:spcBef>
          <a:spcPct val="0"/>
        </a:spcBef>
        <a:spcAft>
          <a:spcPct val="0"/>
        </a:spcAft>
        <a:defRPr sz="3200">
          <a:solidFill>
            <a:schemeClr val="bg1"/>
          </a:solidFill>
          <a:latin typeface="Arial" charset="0"/>
        </a:defRPr>
      </a:lvl5pPr>
      <a:lvl6pPr marL="457200" algn="l" rtl="0" fontAlgn="base">
        <a:spcBef>
          <a:spcPct val="0"/>
        </a:spcBef>
        <a:spcAft>
          <a:spcPct val="0"/>
        </a:spcAft>
        <a:defRPr sz="3200">
          <a:solidFill>
            <a:schemeClr val="bg1"/>
          </a:solidFill>
          <a:latin typeface="Arial" charset="0"/>
        </a:defRPr>
      </a:lvl6pPr>
      <a:lvl7pPr marL="914400" algn="l" rtl="0" fontAlgn="base">
        <a:spcBef>
          <a:spcPct val="0"/>
        </a:spcBef>
        <a:spcAft>
          <a:spcPct val="0"/>
        </a:spcAft>
        <a:defRPr sz="3200">
          <a:solidFill>
            <a:schemeClr val="bg1"/>
          </a:solidFill>
          <a:latin typeface="Arial" charset="0"/>
        </a:defRPr>
      </a:lvl7pPr>
      <a:lvl8pPr marL="1371600" algn="l" rtl="0" fontAlgn="base">
        <a:spcBef>
          <a:spcPct val="0"/>
        </a:spcBef>
        <a:spcAft>
          <a:spcPct val="0"/>
        </a:spcAft>
        <a:defRPr sz="3200">
          <a:solidFill>
            <a:schemeClr val="bg1"/>
          </a:solidFill>
          <a:latin typeface="Arial" charset="0"/>
        </a:defRPr>
      </a:lvl8pPr>
      <a:lvl9pPr marL="1828800" algn="l" rtl="0" fontAlgn="base">
        <a:spcBef>
          <a:spcPct val="0"/>
        </a:spcBef>
        <a:spcAft>
          <a:spcPct val="0"/>
        </a:spcAft>
        <a:defRPr sz="3200">
          <a:solidFill>
            <a:schemeClr val="bg1"/>
          </a:solidFill>
          <a:latin typeface="Arial" charset="0"/>
        </a:defRPr>
      </a:lvl9pPr>
    </p:titleStyle>
    <p:bodyStyle>
      <a:lvl1pPr marL="342900" indent="-342900" algn="l" rtl="0" eaLnBrk="0" fontAlgn="base" hangingPunct="0">
        <a:spcBef>
          <a:spcPct val="20000"/>
        </a:spcBef>
        <a:spcAft>
          <a:spcPct val="0"/>
        </a:spcAft>
        <a:buChar char="•"/>
        <a:defRPr sz="3200">
          <a:solidFill>
            <a:schemeClr val="bg1"/>
          </a:solidFill>
          <a:latin typeface="+mn-lt"/>
          <a:ea typeface="+mn-ea"/>
          <a:cs typeface="+mn-cs"/>
        </a:defRPr>
      </a:lvl1pPr>
      <a:lvl2pPr marL="742950" indent="-285750" algn="l" rtl="0" eaLnBrk="0" fontAlgn="base" hangingPunct="0">
        <a:spcBef>
          <a:spcPct val="20000"/>
        </a:spcBef>
        <a:spcAft>
          <a:spcPct val="0"/>
        </a:spcAft>
        <a:buChar char="–"/>
        <a:defRPr sz="2800">
          <a:solidFill>
            <a:schemeClr val="bg1"/>
          </a:solidFill>
          <a:latin typeface="+mn-lt"/>
        </a:defRPr>
      </a:lvl2pPr>
      <a:lvl3pPr marL="1143000" indent="-228600" algn="l" rtl="0" eaLnBrk="0" fontAlgn="base" hangingPunct="0">
        <a:spcBef>
          <a:spcPct val="20000"/>
        </a:spcBef>
        <a:spcAft>
          <a:spcPct val="0"/>
        </a:spcAft>
        <a:buChar char="•"/>
        <a:defRPr sz="2400">
          <a:solidFill>
            <a:schemeClr val="bg1"/>
          </a:solidFill>
          <a:latin typeface="+mn-lt"/>
        </a:defRPr>
      </a:lvl3pPr>
      <a:lvl4pPr marL="1600200" indent="-228600" algn="l" rtl="0" eaLnBrk="0" fontAlgn="base" hangingPunct="0">
        <a:spcBef>
          <a:spcPct val="20000"/>
        </a:spcBef>
        <a:spcAft>
          <a:spcPct val="0"/>
        </a:spcAft>
        <a:buChar char="–"/>
        <a:defRPr sz="2000">
          <a:solidFill>
            <a:schemeClr val="bg1"/>
          </a:solidFill>
          <a:latin typeface="+mn-lt"/>
        </a:defRPr>
      </a:lvl4pPr>
      <a:lvl5pPr marL="2057400" indent="-228600" algn="l" rtl="0" eaLnBrk="0" fontAlgn="base" hangingPunct="0">
        <a:spcBef>
          <a:spcPct val="20000"/>
        </a:spcBef>
        <a:spcAft>
          <a:spcPct val="0"/>
        </a:spcAft>
        <a:buChar char="»"/>
        <a:defRPr sz="2000">
          <a:solidFill>
            <a:schemeClr val="bg1"/>
          </a:solidFill>
          <a:latin typeface="+mn-lt"/>
        </a:defRPr>
      </a:lvl5pPr>
      <a:lvl6pPr marL="2514600" indent="-228600" algn="l" rtl="0" fontAlgn="base">
        <a:spcBef>
          <a:spcPct val="20000"/>
        </a:spcBef>
        <a:spcAft>
          <a:spcPct val="0"/>
        </a:spcAft>
        <a:buChar char="»"/>
        <a:defRPr sz="2000">
          <a:solidFill>
            <a:schemeClr val="bg1"/>
          </a:solidFill>
          <a:latin typeface="+mn-lt"/>
        </a:defRPr>
      </a:lvl6pPr>
      <a:lvl7pPr marL="2971800" indent="-228600" algn="l" rtl="0" fontAlgn="base">
        <a:spcBef>
          <a:spcPct val="20000"/>
        </a:spcBef>
        <a:spcAft>
          <a:spcPct val="0"/>
        </a:spcAft>
        <a:buChar char="»"/>
        <a:defRPr sz="2000">
          <a:solidFill>
            <a:schemeClr val="bg1"/>
          </a:solidFill>
          <a:latin typeface="+mn-lt"/>
        </a:defRPr>
      </a:lvl7pPr>
      <a:lvl8pPr marL="3429000" indent="-228600" algn="l" rtl="0" fontAlgn="base">
        <a:spcBef>
          <a:spcPct val="20000"/>
        </a:spcBef>
        <a:spcAft>
          <a:spcPct val="0"/>
        </a:spcAft>
        <a:buChar char="»"/>
        <a:defRPr sz="2000">
          <a:solidFill>
            <a:schemeClr val="bg1"/>
          </a:solidFill>
          <a:latin typeface="+mn-lt"/>
        </a:defRPr>
      </a:lvl8pPr>
      <a:lvl9pPr marL="3886200" indent="-228600" algn="l" rtl="0" fontAlgn="base">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hyperlink" Target="mailto:mdsmith2@memphis.edu" TargetMode="External"/><Relationship Id="rId4" Type="http://schemas.openxmlformats.org/officeDocument/2006/relationships/hyperlink" Target="mailto:maden@memphis.edu"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hyperlink" Target="https://memphis.co1.qualtrics.com/jfe/form/SV_diHoKKjbv0dkAGa" TargetMode="External"/><Relationship Id="rId4" Type="http://schemas.openxmlformats.org/officeDocument/2006/relationships/hyperlink" Target="https://memphis.academicworks.com/"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hyperlink" Target="mailto:rpenny@memphis.edu" TargetMode="External"/><Relationship Id="rId5" Type="http://schemas.openxmlformats.org/officeDocument/2006/relationships/hyperlink" Target="mailto:jpullis@memphis.edu" TargetMode="External"/><Relationship Id="rId4" Type="http://schemas.openxmlformats.org/officeDocument/2006/relationships/hyperlink" Target="mailto:smcclell@memphis.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a:extLst>
              <a:ext uri="{FF2B5EF4-FFF2-40B4-BE49-F238E27FC236}">
                <a16:creationId xmlns:a16="http://schemas.microsoft.com/office/drawing/2014/main" id="{610243B7-2B47-4AB2-62FE-595450A3238F}"/>
              </a:ext>
            </a:extLst>
          </p:cNvPr>
          <p:cNvSpPr txBox="1"/>
          <p:nvPr/>
        </p:nvSpPr>
        <p:spPr>
          <a:xfrm>
            <a:off x="146756" y="2398888"/>
            <a:ext cx="6096000" cy="954107"/>
          </a:xfrm>
          <a:prstGeom prst="rect">
            <a:avLst/>
          </a:prstGeom>
          <a:noFill/>
        </p:spPr>
        <p:txBody>
          <a:bodyPr wrap="square" rtlCol="0">
            <a:spAutoFit/>
          </a:bodyPr>
          <a:lstStyle/>
          <a:p>
            <a:pPr algn="ctr"/>
            <a:r>
              <a:rPr lang="en-US" sz="2800" b="1" dirty="0">
                <a:solidFill>
                  <a:schemeClr val="bg1"/>
                </a:solidFill>
              </a:rPr>
              <a:t>2024-2025</a:t>
            </a:r>
          </a:p>
          <a:p>
            <a:pPr algn="ctr"/>
            <a:r>
              <a:rPr lang="en-US" sz="2800" b="1" dirty="0">
                <a:solidFill>
                  <a:schemeClr val="bg1"/>
                </a:solidFill>
              </a:rPr>
              <a:t>Scholarship Process Overview</a:t>
            </a:r>
          </a:p>
        </p:txBody>
      </p:sp>
    </p:spTree>
    <p:extLst>
      <p:ext uri="{BB962C8B-B14F-4D97-AF65-F5344CB8AC3E}">
        <p14:creationId xmlns:p14="http://schemas.microsoft.com/office/powerpoint/2010/main" val="3609240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itle 6">
            <a:extLst>
              <a:ext uri="{FF2B5EF4-FFF2-40B4-BE49-F238E27FC236}">
                <a16:creationId xmlns:a16="http://schemas.microsoft.com/office/drawing/2014/main" id="{156BC161-AFFB-88E6-D812-50324A635C16}"/>
              </a:ext>
            </a:extLst>
          </p:cNvPr>
          <p:cNvSpPr>
            <a:spLocks noGrp="1"/>
          </p:cNvSpPr>
          <p:nvPr>
            <p:ph type="title"/>
          </p:nvPr>
        </p:nvSpPr>
        <p:spPr>
          <a:xfrm>
            <a:off x="457200" y="432683"/>
            <a:ext cx="8229600" cy="1143000"/>
          </a:xfrm>
        </p:spPr>
        <p:txBody>
          <a:bodyPr/>
          <a:lstStyle/>
          <a:p>
            <a:r>
              <a:rPr lang="en-US" dirty="0"/>
              <a:t>Who can apply?</a:t>
            </a:r>
          </a:p>
        </p:txBody>
      </p:sp>
      <p:sp>
        <p:nvSpPr>
          <p:cNvPr id="8" name="Content Placeholder 7">
            <a:extLst>
              <a:ext uri="{FF2B5EF4-FFF2-40B4-BE49-F238E27FC236}">
                <a16:creationId xmlns:a16="http://schemas.microsoft.com/office/drawing/2014/main" id="{02C9830D-59C1-AAD7-3296-3ADAE8233D5F}"/>
              </a:ext>
            </a:extLst>
          </p:cNvPr>
          <p:cNvSpPr>
            <a:spLocks noGrp="1"/>
          </p:cNvSpPr>
          <p:nvPr>
            <p:ph idx="1"/>
          </p:nvPr>
        </p:nvSpPr>
        <p:spPr>
          <a:xfrm>
            <a:off x="457199" y="1712033"/>
            <a:ext cx="8425543" cy="3695346"/>
          </a:xfrm>
        </p:spPr>
        <p:txBody>
          <a:bodyPr>
            <a:normAutofit/>
          </a:bodyPr>
          <a:lstStyle/>
          <a:p>
            <a:pPr marL="0" indent="0">
              <a:buNone/>
            </a:pPr>
            <a:r>
              <a:rPr lang="en-US" dirty="0"/>
              <a:t>Everyone!</a:t>
            </a:r>
          </a:p>
          <a:p>
            <a:pPr marL="0" indent="0">
              <a:buNone/>
            </a:pPr>
            <a:r>
              <a:rPr lang="en-US" dirty="0"/>
              <a:t>Apply if you came in with a scholarship</a:t>
            </a:r>
          </a:p>
          <a:p>
            <a:pPr marL="0" indent="0">
              <a:buNone/>
            </a:pPr>
            <a:r>
              <a:rPr lang="en-US" dirty="0"/>
              <a:t>Apply if didn’t</a:t>
            </a:r>
          </a:p>
          <a:p>
            <a:pPr marL="0" indent="0">
              <a:buNone/>
            </a:pPr>
            <a:r>
              <a:rPr lang="en-US" dirty="0"/>
              <a:t>Apply if you don’t think you’ll qualify</a:t>
            </a:r>
          </a:p>
          <a:p>
            <a:pPr marL="0" indent="0">
              <a:buNone/>
            </a:pPr>
            <a:r>
              <a:rPr lang="en-US" dirty="0"/>
              <a:t>Apply if you think you will qualify</a:t>
            </a:r>
          </a:p>
          <a:p>
            <a:pPr marL="0" indent="0">
              <a:buNone/>
            </a:pPr>
            <a:r>
              <a:rPr lang="en-US" dirty="0"/>
              <a:t>JUST APPLY!</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420777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itle 6">
            <a:extLst>
              <a:ext uri="{FF2B5EF4-FFF2-40B4-BE49-F238E27FC236}">
                <a16:creationId xmlns:a16="http://schemas.microsoft.com/office/drawing/2014/main" id="{156BC161-AFFB-88E6-D812-50324A635C16}"/>
              </a:ext>
            </a:extLst>
          </p:cNvPr>
          <p:cNvSpPr>
            <a:spLocks noGrp="1"/>
          </p:cNvSpPr>
          <p:nvPr>
            <p:ph type="title"/>
          </p:nvPr>
        </p:nvSpPr>
        <p:spPr>
          <a:xfrm>
            <a:off x="457200" y="432683"/>
            <a:ext cx="8229600" cy="1143000"/>
          </a:xfrm>
        </p:spPr>
        <p:txBody>
          <a:bodyPr/>
          <a:lstStyle/>
          <a:p>
            <a:r>
              <a:rPr lang="en-US" dirty="0"/>
              <a:t>What is available?</a:t>
            </a:r>
          </a:p>
        </p:txBody>
      </p:sp>
      <p:sp>
        <p:nvSpPr>
          <p:cNvPr id="8" name="Content Placeholder 7">
            <a:extLst>
              <a:ext uri="{FF2B5EF4-FFF2-40B4-BE49-F238E27FC236}">
                <a16:creationId xmlns:a16="http://schemas.microsoft.com/office/drawing/2014/main" id="{02C9830D-59C1-AAD7-3296-3ADAE8233D5F}"/>
              </a:ext>
            </a:extLst>
          </p:cNvPr>
          <p:cNvSpPr>
            <a:spLocks noGrp="1"/>
          </p:cNvSpPr>
          <p:nvPr>
            <p:ph idx="1"/>
          </p:nvPr>
        </p:nvSpPr>
        <p:spPr>
          <a:xfrm>
            <a:off x="248194" y="2008366"/>
            <a:ext cx="8647611" cy="3695346"/>
          </a:xfrm>
        </p:spPr>
        <p:txBody>
          <a:bodyPr>
            <a:normAutofit fontScale="85000" lnSpcReduction="10000"/>
          </a:bodyPr>
          <a:lstStyle/>
          <a:p>
            <a:pPr marL="0" indent="0">
              <a:buNone/>
            </a:pPr>
            <a:r>
              <a:rPr lang="en-US" dirty="0"/>
              <a:t>Scholarships without Service – criteria varies – merit, need, interests, diversity, demographics, year in law school, etc.</a:t>
            </a:r>
          </a:p>
          <a:p>
            <a:pPr marL="0" indent="0">
              <a:buNone/>
            </a:pPr>
            <a:endParaRPr lang="en-US" dirty="0"/>
          </a:p>
          <a:p>
            <a:pPr marL="0" indent="0">
              <a:buNone/>
            </a:pPr>
            <a:r>
              <a:rPr lang="en-US" dirty="0"/>
              <a:t>Service Scholarships – require service hours with faculty (RA) or administration (GA)</a:t>
            </a:r>
          </a:p>
          <a:p>
            <a:pPr marL="0" indent="0">
              <a:buNone/>
            </a:pPr>
            <a:endParaRPr lang="en-US" dirty="0"/>
          </a:p>
          <a:p>
            <a:pPr marL="0" indent="0">
              <a:buNone/>
            </a:pPr>
            <a:r>
              <a:rPr lang="en-US" dirty="0"/>
              <a:t>Dean’s Fellows – require work with ASP or Writing Fellows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60954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5241"/>
            <a:ext cx="9144000" cy="6858000"/>
          </a:xfrm>
          <a:prstGeom prst="rect">
            <a:avLst/>
          </a:prstGeom>
        </p:spPr>
      </p:pic>
      <p:sp>
        <p:nvSpPr>
          <p:cNvPr id="8" name="Title 7">
            <a:extLst>
              <a:ext uri="{FF2B5EF4-FFF2-40B4-BE49-F238E27FC236}">
                <a16:creationId xmlns:a16="http://schemas.microsoft.com/office/drawing/2014/main" id="{C749FF11-E933-ED5F-7286-150EC6D534D9}"/>
              </a:ext>
            </a:extLst>
          </p:cNvPr>
          <p:cNvSpPr>
            <a:spLocks noGrp="1"/>
          </p:cNvSpPr>
          <p:nvPr>
            <p:ph type="title"/>
          </p:nvPr>
        </p:nvSpPr>
        <p:spPr>
          <a:xfrm>
            <a:off x="646981" y="371959"/>
            <a:ext cx="8229600" cy="1143000"/>
          </a:xfrm>
        </p:spPr>
        <p:txBody>
          <a:bodyPr>
            <a:normAutofit/>
          </a:bodyPr>
          <a:lstStyle/>
          <a:p>
            <a:r>
              <a:rPr lang="en-US" dirty="0"/>
              <a:t>Scholarships without Service</a:t>
            </a:r>
          </a:p>
        </p:txBody>
      </p:sp>
      <p:sp>
        <p:nvSpPr>
          <p:cNvPr id="13" name="Content Placeholder 12">
            <a:extLst>
              <a:ext uri="{FF2B5EF4-FFF2-40B4-BE49-F238E27FC236}">
                <a16:creationId xmlns:a16="http://schemas.microsoft.com/office/drawing/2014/main" id="{559852B5-FFCB-34A4-7E7E-0044FC8C94F8}"/>
              </a:ext>
            </a:extLst>
          </p:cNvPr>
          <p:cNvSpPr>
            <a:spLocks noGrp="1"/>
          </p:cNvSpPr>
          <p:nvPr>
            <p:ph idx="1"/>
          </p:nvPr>
        </p:nvSpPr>
        <p:spPr>
          <a:xfrm>
            <a:off x="457200" y="1812228"/>
            <a:ext cx="8229600" cy="3576711"/>
          </a:xfrm>
        </p:spPr>
        <p:txBody>
          <a:bodyPr>
            <a:normAutofit fontScale="62500" lnSpcReduction="20000"/>
          </a:bodyPr>
          <a:lstStyle/>
          <a:p>
            <a:pPr marL="0" indent="0" algn="l">
              <a:buNone/>
            </a:pPr>
            <a:r>
              <a:rPr lang="en-US" dirty="0"/>
              <a:t>Dozens of opportunities with varying amounts</a:t>
            </a:r>
          </a:p>
          <a:p>
            <a:pPr marL="0" indent="0" algn="l">
              <a:buNone/>
            </a:pPr>
            <a:r>
              <a:rPr lang="en-US" dirty="0"/>
              <a:t>Applications vary widely:</a:t>
            </a:r>
          </a:p>
          <a:p>
            <a:pPr marL="0" indent="0" algn="l">
              <a:buNone/>
            </a:pPr>
            <a:r>
              <a:rPr lang="en-US" dirty="0"/>
              <a:t>	Personal statement, specific essay/statement, resume</a:t>
            </a:r>
          </a:p>
          <a:p>
            <a:pPr marL="0" indent="0" algn="l">
              <a:buNone/>
            </a:pPr>
            <a:r>
              <a:rPr lang="en-US" dirty="0"/>
              <a:t>Pay close attention to application requirements</a:t>
            </a:r>
          </a:p>
          <a:p>
            <a:pPr marL="0" indent="0" algn="l">
              <a:buNone/>
            </a:pPr>
            <a:endParaRPr lang="en-US" sz="2600" dirty="0"/>
          </a:p>
          <a:p>
            <a:pPr marL="0" indent="0" algn="l">
              <a:buNone/>
            </a:pPr>
            <a:r>
              <a:rPr lang="en-US" sz="2600" dirty="0"/>
              <a:t>Examples: </a:t>
            </a:r>
          </a:p>
          <a:p>
            <a:pPr marL="0" indent="0" algn="l">
              <a:buNone/>
            </a:pPr>
            <a:r>
              <a:rPr lang="en-US" sz="2600" b="1" dirty="0"/>
              <a:t>Memphis Law Advantage Scholarship: </a:t>
            </a:r>
            <a:r>
              <a:rPr lang="en-US" sz="2600" dirty="0"/>
              <a:t>(formerly Memphis Access and Diversity Law Scholarship) </a:t>
            </a:r>
          </a:p>
          <a:p>
            <a:pPr marL="0" indent="0" algn="l">
              <a:buNone/>
            </a:pPr>
            <a:r>
              <a:rPr lang="en-US" sz="2600" b="1" dirty="0"/>
              <a:t>In-State resident and diverse</a:t>
            </a:r>
          </a:p>
          <a:p>
            <a:r>
              <a:rPr lang="en-US" sz="2600" dirty="0"/>
              <a:t>250-word essay on how you contribute to diversity, list class rank and student organizations</a:t>
            </a:r>
          </a:p>
          <a:p>
            <a:pPr marL="0" indent="0">
              <a:buNone/>
            </a:pPr>
            <a:endParaRPr lang="en-US" sz="2600" b="1" i="0" dirty="0">
              <a:solidFill>
                <a:srgbClr val="212327"/>
              </a:solidFill>
              <a:effectLst/>
            </a:endParaRPr>
          </a:p>
          <a:p>
            <a:pPr marL="0" indent="0">
              <a:buNone/>
            </a:pPr>
            <a:r>
              <a:rPr lang="en-US" sz="2600" b="1" i="0" dirty="0">
                <a:solidFill>
                  <a:srgbClr val="212327"/>
                </a:solidFill>
                <a:effectLst/>
              </a:rPr>
              <a:t>Kathryn </a:t>
            </a:r>
            <a:r>
              <a:rPr lang="en-US" sz="2600" b="1" i="0" dirty="0" err="1">
                <a:solidFill>
                  <a:srgbClr val="212327"/>
                </a:solidFill>
                <a:effectLst/>
              </a:rPr>
              <a:t>Hookanson</a:t>
            </a:r>
            <a:r>
              <a:rPr lang="en-US" sz="2600" b="1" i="0" dirty="0">
                <a:solidFill>
                  <a:srgbClr val="212327"/>
                </a:solidFill>
                <a:effectLst/>
              </a:rPr>
              <a:t> Law Scholarship:</a:t>
            </a:r>
          </a:p>
          <a:p>
            <a:pPr marL="0" indent="0">
              <a:buNone/>
            </a:pPr>
            <a:r>
              <a:rPr lang="en-US" sz="2600" b="1" dirty="0">
                <a:solidFill>
                  <a:srgbClr val="212327"/>
                </a:solidFill>
              </a:rPr>
              <a:t>Financial Need</a:t>
            </a:r>
            <a:endParaRPr lang="en-US" sz="2600" b="1" i="0" dirty="0">
              <a:solidFill>
                <a:srgbClr val="212327"/>
              </a:solidFill>
              <a:effectLst/>
            </a:endParaRPr>
          </a:p>
          <a:p>
            <a:r>
              <a:rPr lang="en-US" sz="2600" dirty="0"/>
              <a:t>Personal statement and resume</a:t>
            </a:r>
          </a:p>
          <a:p>
            <a:pPr marL="0" indent="0" algn="l">
              <a:buNone/>
            </a:pPr>
            <a:endParaRPr lang="en-US" sz="2200" dirty="0"/>
          </a:p>
          <a:p>
            <a:pPr marL="0" indent="0" algn="l">
              <a:buNone/>
            </a:pPr>
            <a:endParaRPr lang="en-US" dirty="0"/>
          </a:p>
          <a:p>
            <a:pPr marL="0" indent="0" algn="l">
              <a:buNone/>
            </a:pPr>
            <a:endParaRPr lang="en-US" dirty="0"/>
          </a:p>
        </p:txBody>
      </p:sp>
      <p:sp>
        <p:nvSpPr>
          <p:cNvPr id="3" name="TextBox 2">
            <a:extLst>
              <a:ext uri="{FF2B5EF4-FFF2-40B4-BE49-F238E27FC236}">
                <a16:creationId xmlns:a16="http://schemas.microsoft.com/office/drawing/2014/main" id="{903AC067-8E0B-7B05-7353-B5BD22CDF013}"/>
              </a:ext>
            </a:extLst>
          </p:cNvPr>
          <p:cNvSpPr txBox="1"/>
          <p:nvPr/>
        </p:nvSpPr>
        <p:spPr>
          <a:xfrm>
            <a:off x="1554414" y="5388939"/>
            <a:ext cx="6414734" cy="461665"/>
          </a:xfrm>
          <a:prstGeom prst="rect">
            <a:avLst/>
          </a:prstGeom>
          <a:noFill/>
        </p:spPr>
        <p:txBody>
          <a:bodyPr wrap="square" rtlCol="0">
            <a:spAutoFit/>
          </a:bodyPr>
          <a:lstStyle/>
          <a:p>
            <a:r>
              <a:rPr lang="en-US" sz="2400" b="1" dirty="0">
                <a:solidFill>
                  <a:srgbClr val="FF0000"/>
                </a:solidFill>
              </a:rPr>
              <a:t>Apply between February 1, 2024 – April 1, 2024</a:t>
            </a:r>
          </a:p>
        </p:txBody>
      </p:sp>
    </p:spTree>
    <p:extLst>
      <p:ext uri="{BB962C8B-B14F-4D97-AF65-F5344CB8AC3E}">
        <p14:creationId xmlns:p14="http://schemas.microsoft.com/office/powerpoint/2010/main" val="1015890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869"/>
            <a:ext cx="9144000" cy="6858000"/>
          </a:xfrm>
          <a:prstGeom prst="rect">
            <a:avLst/>
          </a:prstGeom>
        </p:spPr>
      </p:pic>
      <p:sp>
        <p:nvSpPr>
          <p:cNvPr id="8" name="Title 7">
            <a:extLst>
              <a:ext uri="{FF2B5EF4-FFF2-40B4-BE49-F238E27FC236}">
                <a16:creationId xmlns:a16="http://schemas.microsoft.com/office/drawing/2014/main" id="{C749FF11-E933-ED5F-7286-150EC6D534D9}"/>
              </a:ext>
            </a:extLst>
          </p:cNvPr>
          <p:cNvSpPr>
            <a:spLocks noGrp="1"/>
          </p:cNvSpPr>
          <p:nvPr>
            <p:ph type="title"/>
          </p:nvPr>
        </p:nvSpPr>
        <p:spPr>
          <a:xfrm>
            <a:off x="685800" y="274638"/>
            <a:ext cx="8229600" cy="1143000"/>
          </a:xfrm>
        </p:spPr>
        <p:txBody>
          <a:bodyPr>
            <a:normAutofit/>
          </a:bodyPr>
          <a:lstStyle/>
          <a:p>
            <a:r>
              <a:rPr lang="en-US" dirty="0"/>
              <a:t>Scholarships with Service </a:t>
            </a:r>
          </a:p>
        </p:txBody>
      </p:sp>
      <p:sp>
        <p:nvSpPr>
          <p:cNvPr id="3" name="Content Placeholder 2">
            <a:extLst>
              <a:ext uri="{FF2B5EF4-FFF2-40B4-BE49-F238E27FC236}">
                <a16:creationId xmlns:a16="http://schemas.microsoft.com/office/drawing/2014/main" id="{DC4DA357-D246-F44B-6F40-7C4842D6C359}"/>
              </a:ext>
            </a:extLst>
          </p:cNvPr>
          <p:cNvSpPr>
            <a:spLocks noGrp="1"/>
          </p:cNvSpPr>
          <p:nvPr>
            <p:ph idx="1"/>
          </p:nvPr>
        </p:nvSpPr>
        <p:spPr>
          <a:xfrm>
            <a:off x="228600" y="1420160"/>
            <a:ext cx="2596551" cy="3248005"/>
          </a:xfrm>
          <a:ln w="12700">
            <a:solidFill>
              <a:schemeClr val="accent1"/>
            </a:solidFill>
          </a:ln>
        </p:spPr>
        <p:txBody>
          <a:bodyPr>
            <a:normAutofit/>
          </a:bodyPr>
          <a:lstStyle/>
          <a:p>
            <a:pPr marL="0" indent="0" algn="ctr">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Herbert Herff Presidential Law Scholarship </a:t>
            </a:r>
          </a:p>
          <a:p>
            <a:pPr marL="0" indent="0" algn="ctr">
              <a:buNone/>
            </a:pPr>
            <a:endParaRPr lang="en-US" sz="1800" dirty="0">
              <a:latin typeface="Calibri" panose="020F0502020204030204" pitchFamily="34" charset="0"/>
              <a:ea typeface="Calibri" panose="020F0502020204030204" pitchFamily="34" charset="0"/>
              <a:cs typeface="Times New Roman" panose="02020603050405020304" pitchFamily="18" charset="0"/>
            </a:endParaRPr>
          </a:p>
          <a:p>
            <a:r>
              <a:rPr lang="en-US" sz="1800" dirty="0">
                <a:latin typeface="Calibri" panose="020F0502020204030204" pitchFamily="34" charset="0"/>
                <a:ea typeface="Calibri" panose="020F0502020204030204" pitchFamily="34" charset="0"/>
                <a:cs typeface="Times New Roman" panose="02020603050405020304" pitchFamily="18" charset="0"/>
              </a:rPr>
              <a:t>Award amount varies</a:t>
            </a:r>
          </a:p>
          <a:p>
            <a:r>
              <a:rPr lang="en-US" sz="1800" dirty="0">
                <a:latin typeface="Calibri" panose="020F0502020204030204" pitchFamily="34" charset="0"/>
                <a:ea typeface="Calibri" panose="020F0502020204030204" pitchFamily="34" charset="0"/>
                <a:cs typeface="Times New Roman" panose="02020603050405020304" pitchFamily="18" charset="0"/>
              </a:rPr>
              <a:t>Re-apply</a:t>
            </a:r>
          </a:p>
          <a:p>
            <a:r>
              <a:rPr lang="en-US" sz="1800" dirty="0">
                <a:effectLst/>
                <a:latin typeface="Calibri" panose="020F0502020204030204" pitchFamily="34" charset="0"/>
                <a:ea typeface="Calibri" panose="020F0502020204030204" pitchFamily="34" charset="0"/>
                <a:cs typeface="Times New Roman" panose="02020603050405020304" pitchFamily="18" charset="0"/>
              </a:rPr>
              <a:t>Assigned to faculty or administration</a:t>
            </a:r>
          </a:p>
          <a:p>
            <a:r>
              <a:rPr lang="en-US" sz="1800" dirty="0">
                <a:latin typeface="Calibri" panose="020F0502020204030204" pitchFamily="34" charset="0"/>
                <a:ea typeface="Calibri" panose="020F0502020204030204" pitchFamily="34" charset="0"/>
                <a:cs typeface="Times New Roman" panose="02020603050405020304" pitchFamily="18" charset="0"/>
              </a:rPr>
              <a:t>May have summer hours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Content Placeholder 3">
            <a:extLst>
              <a:ext uri="{FF2B5EF4-FFF2-40B4-BE49-F238E27FC236}">
                <a16:creationId xmlns:a16="http://schemas.microsoft.com/office/drawing/2014/main" id="{D4ED93A1-45A2-EC66-3D1F-558C40C9015C}"/>
              </a:ext>
            </a:extLst>
          </p:cNvPr>
          <p:cNvSpPr txBox="1">
            <a:spLocks/>
          </p:cNvSpPr>
          <p:nvPr/>
        </p:nvSpPr>
        <p:spPr>
          <a:xfrm>
            <a:off x="3200401" y="1420160"/>
            <a:ext cx="2667000" cy="3248005"/>
          </a:xfrm>
          <a:prstGeom prst="rect">
            <a:avLst/>
          </a:prstGeom>
          <a:ln w="12700">
            <a:solidFill>
              <a:schemeClr val="accent1"/>
            </a:solidFill>
          </a:ln>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a:buNone/>
            </a:pPr>
            <a:r>
              <a:rPr lang="en-US" sz="1800" dirty="0">
                <a:latin typeface="Calibri" panose="020F0502020204030204" pitchFamily="34" charset="0"/>
                <a:ea typeface="Calibri" panose="020F0502020204030204" pitchFamily="34" charset="0"/>
                <a:cs typeface="Times New Roman" panose="02020603050405020304" pitchFamily="18" charset="0"/>
              </a:rPr>
              <a:t>Cecil C. Humphreys Law Fellowship Scholarship</a:t>
            </a:r>
          </a:p>
          <a:p>
            <a:pPr marL="0" indent="0" algn="ctr">
              <a:buFont typeface="Arial"/>
              <a:buNone/>
            </a:pPr>
            <a:endParaRPr lang="en-US" sz="1800" dirty="0">
              <a:latin typeface="Calibri" panose="020F0502020204030204" pitchFamily="34" charset="0"/>
              <a:ea typeface="Calibri" panose="020F0502020204030204" pitchFamily="34" charset="0"/>
              <a:cs typeface="Times New Roman" panose="02020603050405020304" pitchFamily="18" charset="0"/>
            </a:endParaRPr>
          </a:p>
          <a:p>
            <a:r>
              <a:rPr lang="en-US" sz="1800" dirty="0"/>
              <a:t>$5,000 scholarship</a:t>
            </a:r>
          </a:p>
          <a:p>
            <a:r>
              <a:rPr lang="en-US" sz="1800" dirty="0">
                <a:latin typeface="Calibri" panose="020F0502020204030204" pitchFamily="34" charset="0"/>
                <a:ea typeface="Calibri" panose="020F0502020204030204" pitchFamily="34" charset="0"/>
                <a:cs typeface="Times New Roman" panose="02020603050405020304" pitchFamily="18" charset="0"/>
              </a:rPr>
              <a:t>Assigned to faculty member</a:t>
            </a:r>
          </a:p>
          <a:p>
            <a:r>
              <a:rPr lang="en-US" sz="1800" dirty="0">
                <a:latin typeface="Calibri" panose="020F0502020204030204" pitchFamily="34" charset="0"/>
                <a:ea typeface="Calibri" panose="020F0502020204030204" pitchFamily="34" charset="0"/>
                <a:cs typeface="Times New Roman" panose="02020603050405020304" pitchFamily="18" charset="0"/>
              </a:rPr>
              <a:t>No outside employment</a:t>
            </a:r>
          </a:p>
          <a:p>
            <a:r>
              <a:rPr lang="en-US" sz="1800" dirty="0">
                <a:latin typeface="Calibri" panose="020F0502020204030204" pitchFamily="34" charset="0"/>
                <a:ea typeface="Calibri" panose="020F0502020204030204" pitchFamily="34" charset="0"/>
                <a:cs typeface="Times New Roman" panose="02020603050405020304" pitchFamily="18" charset="0"/>
              </a:rPr>
              <a:t>May have summer hours</a:t>
            </a:r>
          </a:p>
        </p:txBody>
      </p:sp>
      <p:sp>
        <p:nvSpPr>
          <p:cNvPr id="6" name="TextBox 5">
            <a:extLst>
              <a:ext uri="{FF2B5EF4-FFF2-40B4-BE49-F238E27FC236}">
                <a16:creationId xmlns:a16="http://schemas.microsoft.com/office/drawing/2014/main" id="{C35232F1-132E-0900-4B7F-866EE3063508}"/>
              </a:ext>
            </a:extLst>
          </p:cNvPr>
          <p:cNvSpPr txBox="1">
            <a:spLocks/>
          </p:cNvSpPr>
          <p:nvPr/>
        </p:nvSpPr>
        <p:spPr>
          <a:xfrm>
            <a:off x="6167888" y="1420160"/>
            <a:ext cx="2675624" cy="3248005"/>
          </a:xfrm>
          <a:prstGeom prst="rect">
            <a:avLst/>
          </a:prstGeom>
          <a:noFill/>
          <a:ln w="12700">
            <a:solidFill>
              <a:schemeClr val="accent1"/>
            </a:solidFill>
          </a:ln>
        </p:spPr>
        <p:txBody>
          <a:bodyPr wrap="square">
            <a:spAutoFit/>
          </a:bodyPr>
          <a:lstStyle/>
          <a:p>
            <a:pPr marL="0" marR="0" algn="ctr">
              <a:lnSpc>
                <a:spcPct val="107000"/>
              </a:lnSpc>
              <a:spcBef>
                <a:spcPts val="0"/>
              </a:spcBef>
            </a:pPr>
            <a:r>
              <a:rPr lang="en-US" dirty="0">
                <a:effectLst/>
                <a:latin typeface="Calibri" panose="020F0502020204030204" pitchFamily="34" charset="0"/>
                <a:ea typeface="Calibri" panose="020F0502020204030204" pitchFamily="34" charset="0"/>
                <a:cs typeface="Times New Roman" panose="02020603050405020304" pitchFamily="18" charset="0"/>
              </a:rPr>
              <a:t>Faculty Emeritus</a:t>
            </a:r>
            <a:r>
              <a:rPr lang="en-US" dirty="0">
                <a:latin typeface="Calibri" panose="020F0502020204030204" pitchFamily="34" charset="0"/>
                <a:ea typeface="Calibri" panose="020F0502020204030204" pitchFamily="34" charset="0"/>
                <a:cs typeface="Times New Roman" panose="02020603050405020304" pitchFamily="18" charset="0"/>
              </a:rPr>
              <a:t> Law</a:t>
            </a:r>
            <a:r>
              <a:rPr lang="en-US" dirty="0">
                <a:effectLst/>
                <a:latin typeface="Calibri" panose="020F0502020204030204" pitchFamily="34" charset="0"/>
                <a:ea typeface="Calibri" panose="020F0502020204030204" pitchFamily="34" charset="0"/>
                <a:cs typeface="Times New Roman" panose="02020603050405020304" pitchFamily="18" charset="0"/>
              </a:rPr>
              <a:t> Scholarship</a:t>
            </a:r>
          </a:p>
          <a:p>
            <a:pPr marL="0" marR="0" algn="ctr">
              <a:lnSpc>
                <a:spcPct val="107000"/>
              </a:lnSpc>
              <a:spcBef>
                <a:spcPts val="0"/>
              </a:spcBef>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buFont typeface="Arial" panose="020B0604020202020204" pitchFamily="34" charset="0"/>
              <a:buChar char="•"/>
            </a:pPr>
            <a:r>
              <a:rPr lang="en-US" dirty="0"/>
              <a:t>Award amount varies</a:t>
            </a:r>
          </a:p>
          <a:p>
            <a:pPr marL="285750" marR="0" indent="-285750">
              <a:lnSpc>
                <a:spcPct val="107000"/>
              </a:lnSpc>
              <a:spcBef>
                <a:spcPts val="0"/>
              </a:spcBef>
              <a:buFont typeface="Arial" panose="020B0604020202020204" pitchFamily="34" charset="0"/>
              <a:buChar char="•"/>
            </a:pPr>
            <a:r>
              <a:rPr lang="en-US" dirty="0"/>
              <a:t>Re-apply</a:t>
            </a:r>
          </a:p>
          <a:p>
            <a:pPr marL="285750" marR="0" indent="-285750">
              <a:lnSpc>
                <a:spcPct val="107000"/>
              </a:lnSpc>
              <a:spcBef>
                <a:spcPts val="0"/>
              </a:spcBef>
              <a:spcAft>
                <a:spcPts val="800"/>
              </a:spcAft>
              <a:buFont typeface="Arial" panose="020B0604020202020204" pitchFamily="34" charset="0"/>
              <a:buChar char="•"/>
            </a:pPr>
            <a:r>
              <a:rPr lang="en-US" dirty="0"/>
              <a:t>Assigned to faculty member</a:t>
            </a:r>
          </a:p>
          <a:p>
            <a:pPr marL="285750" marR="0" indent="-285750">
              <a:lnSpc>
                <a:spcPct val="107000"/>
              </a:lnSpc>
              <a:spcBef>
                <a:spcPts val="0"/>
              </a:spcBef>
              <a:spcAft>
                <a:spcPts val="800"/>
              </a:spcAft>
              <a:buFont typeface="Arial" panose="020B0604020202020204" pitchFamily="34" charset="0"/>
              <a:buChar char="•"/>
            </a:pPr>
            <a:r>
              <a:rPr lang="en-US" dirty="0"/>
              <a:t>May have summer hours</a:t>
            </a:r>
          </a:p>
          <a:p>
            <a:pPr marL="0" marR="0" algn="ctr">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96B6F9A2-7820-FFC2-B36E-EF1D2A1C1BAF}"/>
              </a:ext>
            </a:extLst>
          </p:cNvPr>
          <p:cNvSpPr txBox="1"/>
          <p:nvPr/>
        </p:nvSpPr>
        <p:spPr>
          <a:xfrm>
            <a:off x="1969477" y="4833712"/>
            <a:ext cx="5205046" cy="646331"/>
          </a:xfrm>
          <a:prstGeom prst="rect">
            <a:avLst/>
          </a:prstGeom>
          <a:noFill/>
        </p:spPr>
        <p:txBody>
          <a:bodyPr wrap="square" rtlCol="0">
            <a:spAutoFit/>
          </a:bodyPr>
          <a:lstStyle/>
          <a:p>
            <a:pPr algn="ctr"/>
            <a:r>
              <a:rPr lang="en-US" dirty="0"/>
              <a:t>260 = service hours required</a:t>
            </a:r>
          </a:p>
          <a:p>
            <a:pPr algn="ctr"/>
            <a:r>
              <a:rPr lang="en-US" dirty="0"/>
              <a:t>Placement notification early April</a:t>
            </a:r>
          </a:p>
        </p:txBody>
      </p:sp>
      <p:sp>
        <p:nvSpPr>
          <p:cNvPr id="9" name="TextBox 8">
            <a:extLst>
              <a:ext uri="{FF2B5EF4-FFF2-40B4-BE49-F238E27FC236}">
                <a16:creationId xmlns:a16="http://schemas.microsoft.com/office/drawing/2014/main" id="{01CA3131-6A85-C3B7-3EC0-04233559A90B}"/>
              </a:ext>
            </a:extLst>
          </p:cNvPr>
          <p:cNvSpPr txBox="1"/>
          <p:nvPr/>
        </p:nvSpPr>
        <p:spPr>
          <a:xfrm>
            <a:off x="1322164" y="5534128"/>
            <a:ext cx="6956871" cy="461665"/>
          </a:xfrm>
          <a:prstGeom prst="rect">
            <a:avLst/>
          </a:prstGeom>
          <a:noFill/>
        </p:spPr>
        <p:txBody>
          <a:bodyPr wrap="square" rtlCol="0">
            <a:spAutoFit/>
          </a:bodyPr>
          <a:lstStyle/>
          <a:p>
            <a:r>
              <a:rPr lang="en-US" sz="2400" b="1" dirty="0">
                <a:solidFill>
                  <a:srgbClr val="FF0000"/>
                </a:solidFill>
              </a:rPr>
              <a:t>Apply between February 1, 2024 – February 16, 2024</a:t>
            </a:r>
          </a:p>
        </p:txBody>
      </p:sp>
    </p:spTree>
    <p:extLst>
      <p:ext uri="{BB962C8B-B14F-4D97-AF65-F5344CB8AC3E}">
        <p14:creationId xmlns:p14="http://schemas.microsoft.com/office/powerpoint/2010/main" val="982265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8" name="Title 7">
            <a:extLst>
              <a:ext uri="{FF2B5EF4-FFF2-40B4-BE49-F238E27FC236}">
                <a16:creationId xmlns:a16="http://schemas.microsoft.com/office/drawing/2014/main" id="{C749FF11-E933-ED5F-7286-150EC6D534D9}"/>
              </a:ext>
            </a:extLst>
          </p:cNvPr>
          <p:cNvSpPr>
            <a:spLocks noGrp="1"/>
          </p:cNvSpPr>
          <p:nvPr>
            <p:ph type="title"/>
          </p:nvPr>
        </p:nvSpPr>
        <p:spPr>
          <a:xfrm>
            <a:off x="457200" y="464693"/>
            <a:ext cx="8229600" cy="1143000"/>
          </a:xfrm>
        </p:spPr>
        <p:txBody>
          <a:bodyPr>
            <a:normAutofit/>
          </a:bodyPr>
          <a:lstStyle/>
          <a:p>
            <a:r>
              <a:rPr lang="en-US" dirty="0">
                <a:latin typeface="+mn-lt"/>
              </a:rPr>
              <a:t>Dean’s Fellows</a:t>
            </a:r>
          </a:p>
        </p:txBody>
      </p:sp>
      <p:sp>
        <p:nvSpPr>
          <p:cNvPr id="5" name="TextBox 4">
            <a:extLst>
              <a:ext uri="{FF2B5EF4-FFF2-40B4-BE49-F238E27FC236}">
                <a16:creationId xmlns:a16="http://schemas.microsoft.com/office/drawing/2014/main" id="{F94A614F-5FB4-7903-FA69-8205274195C3}"/>
              </a:ext>
            </a:extLst>
          </p:cNvPr>
          <p:cNvSpPr txBox="1"/>
          <p:nvPr/>
        </p:nvSpPr>
        <p:spPr>
          <a:xfrm>
            <a:off x="745586" y="1975472"/>
            <a:ext cx="7941213" cy="3139321"/>
          </a:xfrm>
          <a:prstGeom prst="rect">
            <a:avLst/>
          </a:prstGeom>
          <a:noFill/>
        </p:spPr>
        <p:txBody>
          <a:bodyPr wrap="square">
            <a:spAutoFit/>
          </a:bodyPr>
          <a:lstStyle/>
          <a:p>
            <a:r>
              <a:rPr lang="en-US" sz="1800" b="1" dirty="0"/>
              <a:t>Academic Success Program (ASP)</a:t>
            </a:r>
            <a:r>
              <a:rPr lang="en-US" sz="1800" dirty="0"/>
              <a:t> work with Dean Aden to assist entering law students with first-year courses. Finalists will be interviewed by Dean Aden, other Academic Success Program Faculty, and current ASP Dean’s Fellows. Interested students should direct inquiries to Dean Aden at </a:t>
            </a:r>
            <a:r>
              <a:rPr lang="en-US" sz="1800" u="sng" dirty="0">
                <a:hlinkClick r:id="rId4"/>
              </a:rPr>
              <a:t>maden@memphis.edu</a:t>
            </a:r>
            <a:r>
              <a:rPr lang="en-US" sz="1800" dirty="0"/>
              <a:t>. </a:t>
            </a:r>
          </a:p>
          <a:p>
            <a:r>
              <a:rPr lang="en-US" sz="1800" dirty="0"/>
              <a:t> </a:t>
            </a:r>
          </a:p>
          <a:p>
            <a:r>
              <a:rPr lang="en-US" sz="1800" b="1" dirty="0"/>
              <a:t>Dean’s Writing Fellows</a:t>
            </a:r>
            <a:r>
              <a:rPr lang="en-US" sz="1800" dirty="0"/>
              <a:t> work with Dr. Marilyn Dunham Smith, Director of the Writing Center, and Professor Carrie Kerley, 2024-2025 Coordinator of Legal Methods, to assist first-year law students with writing assignments for Legal Methods. Finalists will be interviewed by Dr. Marilyn Dunham Smith, Professor Kerley, and the 2023-2024 Writing Fellows. Interested students should contact Dr. Marilyn Dunham Smith at </a:t>
            </a:r>
            <a:r>
              <a:rPr lang="en-US" sz="1800" dirty="0">
                <a:hlinkClick r:id="rId5"/>
              </a:rPr>
              <a:t>mdsmith2@memphis.edu</a:t>
            </a:r>
            <a:r>
              <a:rPr lang="en-US" sz="1800" dirty="0"/>
              <a:t>.</a:t>
            </a:r>
          </a:p>
        </p:txBody>
      </p:sp>
      <p:sp>
        <p:nvSpPr>
          <p:cNvPr id="6" name="TextBox 5">
            <a:extLst>
              <a:ext uri="{FF2B5EF4-FFF2-40B4-BE49-F238E27FC236}">
                <a16:creationId xmlns:a16="http://schemas.microsoft.com/office/drawing/2014/main" id="{8C1859CD-7593-9CDB-9233-08C36B8910CC}"/>
              </a:ext>
            </a:extLst>
          </p:cNvPr>
          <p:cNvSpPr txBox="1"/>
          <p:nvPr/>
        </p:nvSpPr>
        <p:spPr>
          <a:xfrm>
            <a:off x="1322164" y="5445567"/>
            <a:ext cx="6956871" cy="461665"/>
          </a:xfrm>
          <a:prstGeom prst="rect">
            <a:avLst/>
          </a:prstGeom>
          <a:noFill/>
        </p:spPr>
        <p:txBody>
          <a:bodyPr wrap="square" rtlCol="0">
            <a:spAutoFit/>
          </a:bodyPr>
          <a:lstStyle/>
          <a:p>
            <a:r>
              <a:rPr lang="en-US" sz="2400" b="1" dirty="0">
                <a:solidFill>
                  <a:srgbClr val="FF0000"/>
                </a:solidFill>
              </a:rPr>
              <a:t>Apply between February 1, 2024 – February 16, 2024</a:t>
            </a:r>
          </a:p>
        </p:txBody>
      </p:sp>
    </p:spTree>
    <p:extLst>
      <p:ext uri="{BB962C8B-B14F-4D97-AF65-F5344CB8AC3E}">
        <p14:creationId xmlns:p14="http://schemas.microsoft.com/office/powerpoint/2010/main" val="2589839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57"/>
            <a:ext cx="9144000" cy="6858000"/>
          </a:xfrm>
          <a:prstGeom prst="rect">
            <a:avLst/>
          </a:prstGeom>
        </p:spPr>
      </p:pic>
      <p:sp>
        <p:nvSpPr>
          <p:cNvPr id="8" name="Title 7">
            <a:extLst>
              <a:ext uri="{FF2B5EF4-FFF2-40B4-BE49-F238E27FC236}">
                <a16:creationId xmlns:a16="http://schemas.microsoft.com/office/drawing/2014/main" id="{C749FF11-E933-ED5F-7286-150EC6D534D9}"/>
              </a:ext>
            </a:extLst>
          </p:cNvPr>
          <p:cNvSpPr>
            <a:spLocks noGrp="1"/>
          </p:cNvSpPr>
          <p:nvPr>
            <p:ph type="title"/>
          </p:nvPr>
        </p:nvSpPr>
        <p:spPr>
          <a:xfrm>
            <a:off x="457200" y="503696"/>
            <a:ext cx="8229600" cy="1143000"/>
          </a:xfrm>
        </p:spPr>
        <p:txBody>
          <a:bodyPr>
            <a:normAutofit/>
          </a:bodyPr>
          <a:lstStyle/>
          <a:p>
            <a:r>
              <a:rPr lang="en-US" dirty="0">
                <a:latin typeface="ProximaNovaCond-Black"/>
              </a:rPr>
              <a:t>How, Where and When to Apply</a:t>
            </a:r>
          </a:p>
        </p:txBody>
      </p:sp>
      <p:sp>
        <p:nvSpPr>
          <p:cNvPr id="13" name="Content Placeholder 12">
            <a:extLst>
              <a:ext uri="{FF2B5EF4-FFF2-40B4-BE49-F238E27FC236}">
                <a16:creationId xmlns:a16="http://schemas.microsoft.com/office/drawing/2014/main" id="{559852B5-FFCB-34A4-7E7E-0044FC8C94F8}"/>
              </a:ext>
            </a:extLst>
          </p:cNvPr>
          <p:cNvSpPr>
            <a:spLocks noGrp="1"/>
          </p:cNvSpPr>
          <p:nvPr>
            <p:ph idx="1"/>
          </p:nvPr>
        </p:nvSpPr>
        <p:spPr>
          <a:xfrm>
            <a:off x="457199" y="1789611"/>
            <a:ext cx="8229601" cy="4153990"/>
          </a:xfrm>
        </p:spPr>
        <p:txBody>
          <a:bodyPr>
            <a:noAutofit/>
          </a:bodyPr>
          <a:lstStyle/>
          <a:p>
            <a:pPr marL="0" indent="0" eaLnBrk="1" fontAlgn="auto" hangingPunct="1">
              <a:spcAft>
                <a:spcPts val="0"/>
              </a:spcAft>
              <a:buNone/>
            </a:pPr>
            <a:r>
              <a:rPr lang="en-US" sz="1800" dirty="0">
                <a:solidFill>
                  <a:schemeClr val="tx2"/>
                </a:solidFill>
                <a:hlinkClick r:id="rId4"/>
              </a:rPr>
              <a:t>Tiger Scholarship Manager TSM</a:t>
            </a:r>
            <a:r>
              <a:rPr lang="en-US" sz="1800" dirty="0">
                <a:solidFill>
                  <a:schemeClr val="tx2"/>
                </a:solidFill>
              </a:rPr>
              <a:t> </a:t>
            </a:r>
            <a:endParaRPr lang="en-US" sz="2000" dirty="0">
              <a:solidFill>
                <a:schemeClr val="tx2"/>
              </a:solidFill>
            </a:endParaRPr>
          </a:p>
          <a:p>
            <a:pPr marL="0" indent="0" eaLnBrk="1" fontAlgn="auto" hangingPunct="1">
              <a:spcAft>
                <a:spcPts val="0"/>
              </a:spcAft>
              <a:buNone/>
            </a:pPr>
            <a:endParaRPr lang="en-US" sz="2000" kern="1200" dirty="0">
              <a:latin typeface="Calibri"/>
            </a:endParaRPr>
          </a:p>
        </p:txBody>
      </p:sp>
      <p:sp>
        <p:nvSpPr>
          <p:cNvPr id="11" name="TextBox 10">
            <a:extLst>
              <a:ext uri="{FF2B5EF4-FFF2-40B4-BE49-F238E27FC236}">
                <a16:creationId xmlns:a16="http://schemas.microsoft.com/office/drawing/2014/main" id="{00C97EB4-03A7-4609-1577-F9C34297DA41}"/>
              </a:ext>
            </a:extLst>
          </p:cNvPr>
          <p:cNvSpPr txBox="1"/>
          <p:nvPr/>
        </p:nvSpPr>
        <p:spPr>
          <a:xfrm>
            <a:off x="4382085" y="1770757"/>
            <a:ext cx="4304715" cy="369332"/>
          </a:xfrm>
          <a:prstGeom prst="rect">
            <a:avLst/>
          </a:prstGeom>
          <a:noFill/>
        </p:spPr>
        <p:txBody>
          <a:bodyPr wrap="square">
            <a:spAutoFit/>
          </a:bodyPr>
          <a:lstStyle/>
          <a:p>
            <a:r>
              <a:rPr lang="en-US" dirty="0">
                <a:hlinkClick r:id="rId5"/>
              </a:rPr>
              <a:t>Law Student Service Scholarship Application</a:t>
            </a:r>
            <a:r>
              <a:rPr lang="en-US" dirty="0"/>
              <a:t> </a:t>
            </a:r>
          </a:p>
        </p:txBody>
      </p:sp>
      <p:graphicFrame>
        <p:nvGraphicFramePr>
          <p:cNvPr id="14" name="Table 13">
            <a:extLst>
              <a:ext uri="{FF2B5EF4-FFF2-40B4-BE49-F238E27FC236}">
                <a16:creationId xmlns:a16="http://schemas.microsoft.com/office/drawing/2014/main" id="{40C69FC4-659E-BE16-E143-17BD4D80C6F7}"/>
              </a:ext>
            </a:extLst>
          </p:cNvPr>
          <p:cNvGraphicFramePr>
            <a:graphicFrameLocks noGrp="1"/>
          </p:cNvGraphicFramePr>
          <p:nvPr>
            <p:extLst>
              <p:ext uri="{D42A27DB-BD31-4B8C-83A1-F6EECF244321}">
                <p14:modId xmlns:p14="http://schemas.microsoft.com/office/powerpoint/2010/main" val="882132307"/>
              </p:ext>
            </p:extLst>
          </p:nvPr>
        </p:nvGraphicFramePr>
        <p:xfrm>
          <a:off x="457200" y="2577487"/>
          <a:ext cx="8264768" cy="2704425"/>
        </p:xfrm>
        <a:graphic>
          <a:graphicData uri="http://schemas.openxmlformats.org/drawingml/2006/table">
            <a:tbl>
              <a:tblPr>
                <a:tableStyleId>{5C22544A-7EE6-4342-B048-85BDC9FD1C3A}</a:tableStyleId>
              </a:tblPr>
              <a:tblGrid>
                <a:gridCol w="1842866">
                  <a:extLst>
                    <a:ext uri="{9D8B030D-6E8A-4147-A177-3AD203B41FA5}">
                      <a16:colId xmlns:a16="http://schemas.microsoft.com/office/drawing/2014/main" val="3747072276"/>
                    </a:ext>
                  </a:extLst>
                </a:gridCol>
                <a:gridCol w="1716259">
                  <a:extLst>
                    <a:ext uri="{9D8B030D-6E8A-4147-A177-3AD203B41FA5}">
                      <a16:colId xmlns:a16="http://schemas.microsoft.com/office/drawing/2014/main" val="589754631"/>
                    </a:ext>
                  </a:extLst>
                </a:gridCol>
                <a:gridCol w="1364566">
                  <a:extLst>
                    <a:ext uri="{9D8B030D-6E8A-4147-A177-3AD203B41FA5}">
                      <a16:colId xmlns:a16="http://schemas.microsoft.com/office/drawing/2014/main" val="3490804128"/>
                    </a:ext>
                  </a:extLst>
                </a:gridCol>
                <a:gridCol w="1758462">
                  <a:extLst>
                    <a:ext uri="{9D8B030D-6E8A-4147-A177-3AD203B41FA5}">
                      <a16:colId xmlns:a16="http://schemas.microsoft.com/office/drawing/2014/main" val="1618273188"/>
                    </a:ext>
                  </a:extLst>
                </a:gridCol>
                <a:gridCol w="1582615">
                  <a:extLst>
                    <a:ext uri="{9D8B030D-6E8A-4147-A177-3AD203B41FA5}">
                      <a16:colId xmlns:a16="http://schemas.microsoft.com/office/drawing/2014/main" val="835427385"/>
                    </a:ext>
                  </a:extLst>
                </a:gridCol>
              </a:tblGrid>
              <a:tr h="510063">
                <a:tc>
                  <a:txBody>
                    <a:bodyPr/>
                    <a:lstStyle/>
                    <a:p>
                      <a:pPr algn="l" fontAlgn="b"/>
                      <a:endParaRPr lang="en-US" sz="1400" b="1" i="0" u="none" strike="noStrike" dirty="0">
                        <a:solidFill>
                          <a:srgbClr val="000000"/>
                        </a:solidFill>
                        <a:effectLst/>
                        <a:latin typeface="Arial" panose="020B0604020202020204" pitchFamily="34" charset="0"/>
                      </a:endParaRPr>
                    </a:p>
                  </a:txBody>
                  <a:tcPr marL="7371" marR="7371" marT="7371" marB="0" anchor="b"/>
                </a:tc>
                <a:tc>
                  <a:txBody>
                    <a:bodyPr/>
                    <a:lstStyle/>
                    <a:p>
                      <a:pPr algn="ctr" rtl="0" fontAlgn="b"/>
                      <a:r>
                        <a:rPr lang="en-US" sz="1400" b="1" u="none" strike="noStrike" dirty="0">
                          <a:effectLst/>
                        </a:rPr>
                        <a:t>TSM - General Application</a:t>
                      </a:r>
                      <a:endParaRPr lang="en-US" sz="1400" b="1" i="0" u="none" strike="noStrike" dirty="0">
                        <a:solidFill>
                          <a:srgbClr val="000000"/>
                        </a:solidFill>
                        <a:effectLst/>
                        <a:latin typeface="Calibri" panose="020F0502020204030204" pitchFamily="34" charset="0"/>
                      </a:endParaRPr>
                    </a:p>
                  </a:txBody>
                  <a:tcPr marL="7371" marR="7371" marT="7371" marB="0" anchor="b"/>
                </a:tc>
                <a:tc>
                  <a:txBody>
                    <a:bodyPr/>
                    <a:lstStyle/>
                    <a:p>
                      <a:pPr algn="ctr" rtl="0" fontAlgn="b"/>
                      <a:r>
                        <a:rPr lang="en-US" sz="1400" b="1" u="none" strike="noStrike" dirty="0">
                          <a:effectLst/>
                        </a:rPr>
                        <a:t>TSM - Law Scholarship Application</a:t>
                      </a:r>
                      <a:endParaRPr lang="en-US" sz="1400" b="1" i="0" u="none" strike="noStrike" dirty="0">
                        <a:solidFill>
                          <a:srgbClr val="000000"/>
                        </a:solidFill>
                        <a:effectLst/>
                        <a:latin typeface="Calibri" panose="020F0502020204030204" pitchFamily="34" charset="0"/>
                      </a:endParaRPr>
                    </a:p>
                  </a:txBody>
                  <a:tcPr marL="7371" marR="7371" marT="7371" marB="0" anchor="b"/>
                </a:tc>
                <a:tc>
                  <a:txBody>
                    <a:bodyPr/>
                    <a:lstStyle/>
                    <a:p>
                      <a:pPr algn="ctr" rtl="0" fontAlgn="b"/>
                      <a:r>
                        <a:rPr lang="en-US" sz="1400" b="1" u="none" strike="noStrike" dirty="0">
                          <a:effectLst/>
                        </a:rPr>
                        <a:t>Law Student Service Scholarship Application</a:t>
                      </a:r>
                      <a:endParaRPr lang="en-US" sz="1400" b="1" i="0" u="none" strike="noStrike" dirty="0">
                        <a:solidFill>
                          <a:srgbClr val="000000"/>
                        </a:solidFill>
                        <a:effectLst/>
                        <a:latin typeface="Calibri" panose="020F0502020204030204" pitchFamily="34" charset="0"/>
                      </a:endParaRPr>
                    </a:p>
                  </a:txBody>
                  <a:tcPr marL="7371" marR="7371" marT="7371" marB="0" anchor="b"/>
                </a:tc>
                <a:tc>
                  <a:txBody>
                    <a:bodyPr/>
                    <a:lstStyle/>
                    <a:p>
                      <a:pPr algn="ctr" rtl="0" fontAlgn="b"/>
                      <a:r>
                        <a:rPr lang="en-US" sz="1400" b="1" u="none" strike="noStrike" dirty="0">
                          <a:effectLst/>
                        </a:rPr>
                        <a:t>Dean’s Fellow*</a:t>
                      </a:r>
                      <a:endParaRPr lang="en-US" sz="1400" b="1" i="0" u="none" strike="noStrike" dirty="0">
                        <a:solidFill>
                          <a:srgbClr val="000000"/>
                        </a:solidFill>
                        <a:effectLst/>
                        <a:latin typeface="Calibri" panose="020F0502020204030204" pitchFamily="34" charset="0"/>
                      </a:endParaRPr>
                    </a:p>
                  </a:txBody>
                  <a:tcPr marL="7371" marR="7371" marT="7371" marB="0" anchor="b"/>
                </a:tc>
                <a:extLst>
                  <a:ext uri="{0D108BD9-81ED-4DB2-BD59-A6C34878D82A}">
                    <a16:rowId xmlns:a16="http://schemas.microsoft.com/office/drawing/2014/main" val="2506874129"/>
                  </a:ext>
                </a:extLst>
              </a:tr>
              <a:tr h="685658">
                <a:tc>
                  <a:txBody>
                    <a:bodyPr/>
                    <a:lstStyle/>
                    <a:p>
                      <a:pPr algn="l" rtl="0" fontAlgn="b"/>
                      <a:r>
                        <a:rPr lang="en-US" sz="1400" b="1" u="none" strike="noStrike" dirty="0">
                          <a:effectLst/>
                        </a:rPr>
                        <a:t>Scholarships without Service </a:t>
                      </a:r>
                    </a:p>
                    <a:p>
                      <a:pPr algn="l" rtl="0" fontAlgn="b"/>
                      <a:r>
                        <a:rPr lang="en-US" sz="1400" b="1" u="none" strike="noStrike" dirty="0">
                          <a:solidFill>
                            <a:srgbClr val="FF0000"/>
                          </a:solidFill>
                          <a:effectLst/>
                        </a:rPr>
                        <a:t>2/1/2024 – 4/1/2024</a:t>
                      </a:r>
                      <a:endParaRPr lang="en-US" sz="1400" b="1" i="0" u="none" strike="noStrike" dirty="0">
                        <a:solidFill>
                          <a:srgbClr val="FF0000"/>
                        </a:solidFill>
                        <a:effectLst/>
                        <a:latin typeface="Calibri" panose="020F0502020204030204" pitchFamily="34" charset="0"/>
                      </a:endParaRPr>
                    </a:p>
                  </a:txBody>
                  <a:tcPr marL="7371" marR="7371" marT="7371" marB="0" anchor="b"/>
                </a:tc>
                <a:tc>
                  <a:txBody>
                    <a:bodyPr/>
                    <a:lstStyle/>
                    <a:p>
                      <a:pPr algn="ctr" rtl="0" fontAlgn="b"/>
                      <a:r>
                        <a:rPr lang="en-US" sz="1400" b="1" u="none" strike="noStrike" dirty="0">
                          <a:effectLst/>
                        </a:rPr>
                        <a:t>X</a:t>
                      </a:r>
                      <a:endParaRPr lang="en-US" sz="1400" b="1" i="0" u="none" strike="noStrike" dirty="0">
                        <a:solidFill>
                          <a:srgbClr val="000000"/>
                        </a:solidFill>
                        <a:effectLst/>
                        <a:latin typeface="Calibri" panose="020F0502020204030204" pitchFamily="34" charset="0"/>
                      </a:endParaRPr>
                    </a:p>
                  </a:txBody>
                  <a:tcPr marL="7371" marR="7371" marT="7371" marB="0" anchor="b"/>
                </a:tc>
                <a:tc>
                  <a:txBody>
                    <a:bodyPr/>
                    <a:lstStyle/>
                    <a:p>
                      <a:pPr algn="ctr" rtl="0" fontAlgn="b"/>
                      <a:r>
                        <a:rPr lang="en-US" sz="1400" b="1" u="none" strike="noStrike">
                          <a:effectLst/>
                        </a:rPr>
                        <a:t>X</a:t>
                      </a:r>
                      <a:endParaRPr lang="en-US" sz="1400" b="1" i="0" u="none" strike="noStrike">
                        <a:solidFill>
                          <a:srgbClr val="000000"/>
                        </a:solidFill>
                        <a:effectLst/>
                        <a:latin typeface="Calibri" panose="020F0502020204030204" pitchFamily="34" charset="0"/>
                      </a:endParaRPr>
                    </a:p>
                  </a:txBody>
                  <a:tcPr marL="7371" marR="7371" marT="7371" marB="0" anchor="b"/>
                </a:tc>
                <a:tc>
                  <a:txBody>
                    <a:bodyPr/>
                    <a:lstStyle/>
                    <a:p>
                      <a:pPr algn="ctr" rtl="0" fontAlgn="b"/>
                      <a:r>
                        <a:rPr lang="en-US" sz="1400" b="1" u="none" strike="noStrike">
                          <a:effectLst/>
                        </a:rPr>
                        <a:t> </a:t>
                      </a:r>
                      <a:endParaRPr lang="en-US" sz="1400" b="1" i="0" u="none" strike="noStrike">
                        <a:solidFill>
                          <a:srgbClr val="000000"/>
                        </a:solidFill>
                        <a:effectLst/>
                        <a:latin typeface="Calibri" panose="020F0502020204030204" pitchFamily="34" charset="0"/>
                      </a:endParaRPr>
                    </a:p>
                  </a:txBody>
                  <a:tcPr marL="7371" marR="7371" marT="7371" marB="0" anchor="b"/>
                </a:tc>
                <a:tc>
                  <a:txBody>
                    <a:bodyPr/>
                    <a:lstStyle/>
                    <a:p>
                      <a:pPr algn="ctr" rtl="0" fontAlgn="b"/>
                      <a:r>
                        <a:rPr lang="en-US" sz="1400" b="1" u="none" strike="noStrike">
                          <a:effectLst/>
                        </a:rPr>
                        <a:t> </a:t>
                      </a:r>
                      <a:endParaRPr lang="en-US" sz="1400" b="1" i="0" u="none" strike="noStrike">
                        <a:solidFill>
                          <a:srgbClr val="000000"/>
                        </a:solidFill>
                        <a:effectLst/>
                        <a:latin typeface="Calibri" panose="020F0502020204030204" pitchFamily="34" charset="0"/>
                      </a:endParaRPr>
                    </a:p>
                  </a:txBody>
                  <a:tcPr marL="7371" marR="7371" marT="7371" marB="0" anchor="b"/>
                </a:tc>
                <a:extLst>
                  <a:ext uri="{0D108BD9-81ED-4DB2-BD59-A6C34878D82A}">
                    <a16:rowId xmlns:a16="http://schemas.microsoft.com/office/drawing/2014/main" val="2587089800"/>
                  </a:ext>
                </a:extLst>
              </a:tr>
              <a:tr h="685658">
                <a:tc>
                  <a:txBody>
                    <a:bodyPr/>
                    <a:lstStyle/>
                    <a:p>
                      <a:pPr algn="l" rtl="0" fontAlgn="b"/>
                      <a:r>
                        <a:rPr lang="en-US" sz="1400" b="1" u="none" strike="noStrike" dirty="0">
                          <a:effectLst/>
                        </a:rPr>
                        <a:t>Scholarships with Service</a:t>
                      </a:r>
                    </a:p>
                    <a:p>
                      <a:pPr algn="l" rtl="0" fontAlgn="b"/>
                      <a:r>
                        <a:rPr lang="en-US" sz="1400" b="1" u="none" strike="noStrike" dirty="0">
                          <a:solidFill>
                            <a:srgbClr val="FF0000"/>
                          </a:solidFill>
                          <a:effectLst/>
                        </a:rPr>
                        <a:t>2/1/2024 – 2/16/2024</a:t>
                      </a:r>
                      <a:endParaRPr lang="en-US" sz="1400" b="1" i="0" u="none" strike="noStrike" dirty="0">
                        <a:solidFill>
                          <a:srgbClr val="FF0000"/>
                        </a:solidFill>
                        <a:effectLst/>
                        <a:latin typeface="Calibri" panose="020F0502020204030204" pitchFamily="34" charset="0"/>
                      </a:endParaRPr>
                    </a:p>
                  </a:txBody>
                  <a:tcPr marL="7371" marR="7371" marT="7371" marB="0" anchor="b"/>
                </a:tc>
                <a:tc>
                  <a:txBody>
                    <a:bodyPr/>
                    <a:lstStyle/>
                    <a:p>
                      <a:pPr algn="ctr" rtl="0" fontAlgn="b"/>
                      <a:r>
                        <a:rPr lang="en-US" sz="1400" b="1" u="none" strike="noStrike" dirty="0">
                          <a:effectLst/>
                        </a:rPr>
                        <a:t>X</a:t>
                      </a:r>
                      <a:endParaRPr lang="en-US" sz="1400" b="1" i="0" u="none" strike="noStrike" dirty="0">
                        <a:solidFill>
                          <a:srgbClr val="000000"/>
                        </a:solidFill>
                        <a:effectLst/>
                        <a:latin typeface="Calibri" panose="020F0502020204030204" pitchFamily="34" charset="0"/>
                      </a:endParaRPr>
                    </a:p>
                  </a:txBody>
                  <a:tcPr marL="7371" marR="7371" marT="7371" marB="0" anchor="b"/>
                </a:tc>
                <a:tc>
                  <a:txBody>
                    <a:bodyPr/>
                    <a:lstStyle/>
                    <a:p>
                      <a:pPr algn="ctr" rtl="0" fontAlgn="b"/>
                      <a:r>
                        <a:rPr lang="en-US" sz="1400" b="1" u="none" strike="noStrike" dirty="0">
                          <a:effectLst/>
                        </a:rPr>
                        <a:t> </a:t>
                      </a:r>
                      <a:endParaRPr lang="en-US" sz="1400" b="1" i="0" u="none" strike="noStrike" dirty="0">
                        <a:solidFill>
                          <a:srgbClr val="000000"/>
                        </a:solidFill>
                        <a:effectLst/>
                        <a:latin typeface="Calibri" panose="020F0502020204030204" pitchFamily="34" charset="0"/>
                      </a:endParaRPr>
                    </a:p>
                  </a:txBody>
                  <a:tcPr marL="7371" marR="7371" marT="7371" marB="0" anchor="b"/>
                </a:tc>
                <a:tc>
                  <a:txBody>
                    <a:bodyPr/>
                    <a:lstStyle/>
                    <a:p>
                      <a:pPr algn="ctr" rtl="0" fontAlgn="b"/>
                      <a:r>
                        <a:rPr lang="en-US" sz="1400" b="1" u="none" strike="noStrike" dirty="0">
                          <a:effectLst/>
                        </a:rPr>
                        <a:t>X</a:t>
                      </a:r>
                      <a:endParaRPr lang="en-US" sz="1400" b="1" i="0" u="none" strike="noStrike" dirty="0">
                        <a:solidFill>
                          <a:srgbClr val="000000"/>
                        </a:solidFill>
                        <a:effectLst/>
                        <a:latin typeface="Calibri" panose="020F0502020204030204" pitchFamily="34" charset="0"/>
                      </a:endParaRPr>
                    </a:p>
                  </a:txBody>
                  <a:tcPr marL="7371" marR="7371" marT="7371" marB="0" anchor="b"/>
                </a:tc>
                <a:tc>
                  <a:txBody>
                    <a:bodyPr/>
                    <a:lstStyle/>
                    <a:p>
                      <a:pPr algn="ctr" rtl="0" fontAlgn="b"/>
                      <a:r>
                        <a:rPr lang="en-US" sz="1400" b="1" u="none" strike="noStrike">
                          <a:effectLst/>
                        </a:rPr>
                        <a:t> </a:t>
                      </a:r>
                      <a:endParaRPr lang="en-US" sz="1400" b="1" i="0" u="none" strike="noStrike">
                        <a:solidFill>
                          <a:srgbClr val="000000"/>
                        </a:solidFill>
                        <a:effectLst/>
                        <a:latin typeface="Calibri" panose="020F0502020204030204" pitchFamily="34" charset="0"/>
                      </a:endParaRPr>
                    </a:p>
                  </a:txBody>
                  <a:tcPr marL="7371" marR="7371" marT="7371" marB="0" anchor="b"/>
                </a:tc>
                <a:extLst>
                  <a:ext uri="{0D108BD9-81ED-4DB2-BD59-A6C34878D82A}">
                    <a16:rowId xmlns:a16="http://schemas.microsoft.com/office/drawing/2014/main" val="133514513"/>
                  </a:ext>
                </a:extLst>
              </a:tr>
              <a:tr h="685658">
                <a:tc>
                  <a:txBody>
                    <a:bodyPr/>
                    <a:lstStyle/>
                    <a:p>
                      <a:pPr algn="l" rtl="0" fontAlgn="b"/>
                      <a:r>
                        <a:rPr lang="en-US" sz="1400" b="1" u="none" strike="noStrike" dirty="0">
                          <a:effectLst/>
                        </a:rPr>
                        <a:t>ASP and Dean's Writing Fellows</a:t>
                      </a:r>
                    </a:p>
                    <a:p>
                      <a:pPr algn="l" rtl="0" fontAlgn="b"/>
                      <a:r>
                        <a:rPr lang="en-US" sz="1400" b="1" u="none" strike="noStrike" dirty="0">
                          <a:solidFill>
                            <a:srgbClr val="FF0000"/>
                          </a:solidFill>
                          <a:effectLst/>
                        </a:rPr>
                        <a:t>2/1/2024 – 2/16/2024</a:t>
                      </a:r>
                      <a:endParaRPr lang="en-US" sz="1400" b="1" i="0" u="none" strike="noStrike" dirty="0">
                        <a:solidFill>
                          <a:srgbClr val="FF0000"/>
                        </a:solidFill>
                        <a:effectLst/>
                        <a:latin typeface="Calibri" panose="020F0502020204030204" pitchFamily="34" charset="0"/>
                      </a:endParaRPr>
                    </a:p>
                  </a:txBody>
                  <a:tcPr marL="7371" marR="7371" marT="7371" marB="0" anchor="b"/>
                </a:tc>
                <a:tc>
                  <a:txBody>
                    <a:bodyPr/>
                    <a:lstStyle/>
                    <a:p>
                      <a:pPr algn="ctr" rtl="0" fontAlgn="b"/>
                      <a:r>
                        <a:rPr lang="en-US" sz="1400" b="1" u="none" strike="noStrike" dirty="0">
                          <a:effectLst/>
                        </a:rPr>
                        <a:t>X </a:t>
                      </a:r>
                      <a:endParaRPr lang="en-US" sz="1400" b="1" i="0" u="none" strike="noStrike" dirty="0">
                        <a:solidFill>
                          <a:srgbClr val="000000"/>
                        </a:solidFill>
                        <a:effectLst/>
                        <a:latin typeface="Calibri" panose="020F0502020204030204" pitchFamily="34" charset="0"/>
                      </a:endParaRPr>
                    </a:p>
                  </a:txBody>
                  <a:tcPr marL="7371" marR="7371" marT="7371" marB="0" anchor="b"/>
                </a:tc>
                <a:tc>
                  <a:txBody>
                    <a:bodyPr/>
                    <a:lstStyle/>
                    <a:p>
                      <a:pPr algn="ctr" rtl="0" fontAlgn="b"/>
                      <a:r>
                        <a:rPr lang="en-US" sz="1400" b="1" u="none" strike="noStrike" dirty="0">
                          <a:effectLst/>
                        </a:rPr>
                        <a:t> </a:t>
                      </a:r>
                      <a:endParaRPr lang="en-US" sz="1400" b="1" i="0" u="none" strike="noStrike" dirty="0">
                        <a:solidFill>
                          <a:srgbClr val="000000"/>
                        </a:solidFill>
                        <a:effectLst/>
                        <a:latin typeface="Calibri" panose="020F0502020204030204" pitchFamily="34" charset="0"/>
                      </a:endParaRPr>
                    </a:p>
                  </a:txBody>
                  <a:tcPr marL="7371" marR="7371" marT="7371" marB="0" anchor="b"/>
                </a:tc>
                <a:tc>
                  <a:txBody>
                    <a:bodyPr/>
                    <a:lstStyle/>
                    <a:p>
                      <a:pPr algn="ctr" rtl="0" fontAlgn="b"/>
                      <a:r>
                        <a:rPr lang="en-US" sz="1400" b="1" u="none" strike="noStrike" dirty="0">
                          <a:effectLst/>
                        </a:rPr>
                        <a:t>X</a:t>
                      </a:r>
                      <a:endParaRPr lang="en-US" sz="1400" b="1" i="0" u="none" strike="noStrike" dirty="0">
                        <a:solidFill>
                          <a:srgbClr val="000000"/>
                        </a:solidFill>
                        <a:effectLst/>
                        <a:latin typeface="Calibri" panose="020F0502020204030204" pitchFamily="34" charset="0"/>
                      </a:endParaRPr>
                    </a:p>
                  </a:txBody>
                  <a:tcPr marL="7371" marR="7371" marT="7371" marB="0" anchor="b"/>
                </a:tc>
                <a:tc>
                  <a:txBody>
                    <a:bodyPr/>
                    <a:lstStyle/>
                    <a:p>
                      <a:pPr algn="ctr" rtl="0" fontAlgn="b"/>
                      <a:r>
                        <a:rPr lang="en-US" sz="1400" b="1" u="none" strike="noStrike" dirty="0">
                          <a:effectLst/>
                        </a:rPr>
                        <a:t>X</a:t>
                      </a:r>
                      <a:endParaRPr lang="en-US" sz="1400" b="1" i="0" u="none" strike="noStrike" dirty="0">
                        <a:solidFill>
                          <a:srgbClr val="000000"/>
                        </a:solidFill>
                        <a:effectLst/>
                        <a:latin typeface="Calibri" panose="020F0502020204030204" pitchFamily="34" charset="0"/>
                      </a:endParaRPr>
                    </a:p>
                  </a:txBody>
                  <a:tcPr marL="7371" marR="7371" marT="7371" marB="0" anchor="b"/>
                </a:tc>
                <a:extLst>
                  <a:ext uri="{0D108BD9-81ED-4DB2-BD59-A6C34878D82A}">
                    <a16:rowId xmlns:a16="http://schemas.microsoft.com/office/drawing/2014/main" val="1997510925"/>
                  </a:ext>
                </a:extLst>
              </a:tr>
            </a:tbl>
          </a:graphicData>
        </a:graphic>
      </p:graphicFrame>
      <p:sp>
        <p:nvSpPr>
          <p:cNvPr id="3" name="TextBox 2">
            <a:extLst>
              <a:ext uri="{FF2B5EF4-FFF2-40B4-BE49-F238E27FC236}">
                <a16:creationId xmlns:a16="http://schemas.microsoft.com/office/drawing/2014/main" id="{52654125-F47D-8C20-578F-6B6EB016B2A8}"/>
              </a:ext>
            </a:extLst>
          </p:cNvPr>
          <p:cNvSpPr txBox="1"/>
          <p:nvPr/>
        </p:nvSpPr>
        <p:spPr>
          <a:xfrm>
            <a:off x="6966488" y="5494149"/>
            <a:ext cx="1960536" cy="338554"/>
          </a:xfrm>
          <a:prstGeom prst="rect">
            <a:avLst/>
          </a:prstGeom>
          <a:noFill/>
        </p:spPr>
        <p:txBody>
          <a:bodyPr wrap="square" rtlCol="0">
            <a:spAutoFit/>
          </a:bodyPr>
          <a:lstStyle/>
          <a:p>
            <a:r>
              <a:rPr lang="en-US" sz="1600" dirty="0"/>
              <a:t>*On Daily Grounds</a:t>
            </a:r>
          </a:p>
        </p:txBody>
      </p:sp>
    </p:spTree>
    <p:extLst>
      <p:ext uri="{BB962C8B-B14F-4D97-AF65-F5344CB8AC3E}">
        <p14:creationId xmlns:p14="http://schemas.microsoft.com/office/powerpoint/2010/main" val="3227420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57"/>
            <a:ext cx="9144000" cy="6858000"/>
          </a:xfrm>
          <a:prstGeom prst="rect">
            <a:avLst/>
          </a:prstGeom>
        </p:spPr>
      </p:pic>
      <p:sp>
        <p:nvSpPr>
          <p:cNvPr id="8" name="Title 7">
            <a:extLst>
              <a:ext uri="{FF2B5EF4-FFF2-40B4-BE49-F238E27FC236}">
                <a16:creationId xmlns:a16="http://schemas.microsoft.com/office/drawing/2014/main" id="{C749FF11-E933-ED5F-7286-150EC6D534D9}"/>
              </a:ext>
            </a:extLst>
          </p:cNvPr>
          <p:cNvSpPr>
            <a:spLocks noGrp="1"/>
          </p:cNvSpPr>
          <p:nvPr>
            <p:ph type="title"/>
          </p:nvPr>
        </p:nvSpPr>
        <p:spPr>
          <a:xfrm>
            <a:off x="457200" y="503696"/>
            <a:ext cx="8229600" cy="1143000"/>
          </a:xfrm>
        </p:spPr>
        <p:txBody>
          <a:bodyPr>
            <a:normAutofit/>
          </a:bodyPr>
          <a:lstStyle/>
          <a:p>
            <a:r>
              <a:rPr lang="en-US" dirty="0">
                <a:latin typeface="ProximaNovaCond-Black"/>
              </a:rPr>
              <a:t>In the meantime …</a:t>
            </a:r>
          </a:p>
        </p:txBody>
      </p:sp>
      <p:sp>
        <p:nvSpPr>
          <p:cNvPr id="13" name="Content Placeholder 12">
            <a:extLst>
              <a:ext uri="{FF2B5EF4-FFF2-40B4-BE49-F238E27FC236}">
                <a16:creationId xmlns:a16="http://schemas.microsoft.com/office/drawing/2014/main" id="{559852B5-FFCB-34A4-7E7E-0044FC8C94F8}"/>
              </a:ext>
            </a:extLst>
          </p:cNvPr>
          <p:cNvSpPr>
            <a:spLocks noGrp="1"/>
          </p:cNvSpPr>
          <p:nvPr>
            <p:ph idx="1"/>
          </p:nvPr>
        </p:nvSpPr>
        <p:spPr>
          <a:xfrm>
            <a:off x="457200" y="1789611"/>
            <a:ext cx="8229600" cy="4153990"/>
          </a:xfrm>
        </p:spPr>
        <p:txBody>
          <a:bodyPr>
            <a:noAutofit/>
          </a:bodyPr>
          <a:lstStyle/>
          <a:p>
            <a:pPr eaLnBrk="1" fontAlgn="auto" hangingPunct="1">
              <a:spcAft>
                <a:spcPts val="0"/>
              </a:spcAft>
              <a:buFont typeface="Arial" pitchFamily="34" charset="0"/>
              <a:buChar char="•"/>
            </a:pPr>
            <a:endParaRPr lang="en-US" sz="2000" kern="1200" dirty="0">
              <a:latin typeface="Calibri"/>
            </a:endParaRPr>
          </a:p>
          <a:p>
            <a:pPr marL="0" indent="0" eaLnBrk="1" fontAlgn="auto" hangingPunct="1">
              <a:spcAft>
                <a:spcPts val="0"/>
              </a:spcAft>
              <a:buNone/>
            </a:pPr>
            <a:endParaRPr lang="en-US" sz="1800" b="0" i="0" u="none" strike="noStrike" baseline="0" dirty="0">
              <a:latin typeface="ProximaNovaCond-Regular"/>
            </a:endParaRPr>
          </a:p>
        </p:txBody>
      </p:sp>
      <p:sp>
        <p:nvSpPr>
          <p:cNvPr id="5" name="TextBox 4">
            <a:extLst>
              <a:ext uri="{FF2B5EF4-FFF2-40B4-BE49-F238E27FC236}">
                <a16:creationId xmlns:a16="http://schemas.microsoft.com/office/drawing/2014/main" id="{86BAD548-3C7D-1BF7-71F4-BBFE2A884402}"/>
              </a:ext>
            </a:extLst>
          </p:cNvPr>
          <p:cNvSpPr txBox="1"/>
          <p:nvPr/>
        </p:nvSpPr>
        <p:spPr>
          <a:xfrm>
            <a:off x="872197" y="1789611"/>
            <a:ext cx="7680960" cy="2862322"/>
          </a:xfrm>
          <a:prstGeom prst="rect">
            <a:avLst/>
          </a:prstGeom>
          <a:noFill/>
        </p:spPr>
        <p:txBody>
          <a:bodyPr wrap="square">
            <a:spAutoFit/>
          </a:bodyPr>
          <a:lstStyle/>
          <a:p>
            <a:r>
              <a:rPr lang="en-US" b="1" dirty="0"/>
              <a:t>Write your personal statement!</a:t>
            </a:r>
          </a:p>
          <a:p>
            <a:r>
              <a:rPr lang="en-US" dirty="0"/>
              <a:t>Please provide a personal statement as to why you are applying for this scholarship. Include any pertinent information about financial need, your family situation, and any other special information we should consider. Additionally, provide a list of all applicable extracurricular activities you feel should be considered. Ensure you include involvement with on and off campus organizations which have helped your personal and professional growth.</a:t>
            </a:r>
          </a:p>
          <a:p>
            <a:endParaRPr lang="en-US" dirty="0"/>
          </a:p>
          <a:p>
            <a:r>
              <a:rPr lang="en-US" b="1" dirty="0"/>
              <a:t>Update your resume!</a:t>
            </a:r>
          </a:p>
          <a:p>
            <a:r>
              <a:rPr lang="en-US" dirty="0"/>
              <a:t>Save it as Last Name, First Name</a:t>
            </a:r>
          </a:p>
        </p:txBody>
      </p:sp>
    </p:spTree>
    <p:extLst>
      <p:ext uri="{BB962C8B-B14F-4D97-AF65-F5344CB8AC3E}">
        <p14:creationId xmlns:p14="http://schemas.microsoft.com/office/powerpoint/2010/main" val="2033580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itle 6">
            <a:extLst>
              <a:ext uri="{FF2B5EF4-FFF2-40B4-BE49-F238E27FC236}">
                <a16:creationId xmlns:a16="http://schemas.microsoft.com/office/drawing/2014/main" id="{156BC161-AFFB-88E6-D812-50324A635C16}"/>
              </a:ext>
            </a:extLst>
          </p:cNvPr>
          <p:cNvSpPr>
            <a:spLocks noGrp="1"/>
          </p:cNvSpPr>
          <p:nvPr>
            <p:ph type="title"/>
          </p:nvPr>
        </p:nvSpPr>
        <p:spPr>
          <a:xfrm>
            <a:off x="555170" y="569033"/>
            <a:ext cx="8229600" cy="1143000"/>
          </a:xfrm>
        </p:spPr>
        <p:txBody>
          <a:bodyPr/>
          <a:lstStyle/>
          <a:p>
            <a:r>
              <a:rPr lang="en-US" dirty="0"/>
              <a:t>Contact Us!</a:t>
            </a:r>
          </a:p>
        </p:txBody>
      </p:sp>
      <p:sp>
        <p:nvSpPr>
          <p:cNvPr id="8" name="Content Placeholder 7">
            <a:extLst>
              <a:ext uri="{FF2B5EF4-FFF2-40B4-BE49-F238E27FC236}">
                <a16:creationId xmlns:a16="http://schemas.microsoft.com/office/drawing/2014/main" id="{02C9830D-59C1-AAD7-3296-3ADAE8233D5F}"/>
              </a:ext>
            </a:extLst>
          </p:cNvPr>
          <p:cNvSpPr>
            <a:spLocks noGrp="1"/>
          </p:cNvSpPr>
          <p:nvPr>
            <p:ph idx="1"/>
          </p:nvPr>
        </p:nvSpPr>
        <p:spPr>
          <a:xfrm>
            <a:off x="457199" y="1712033"/>
            <a:ext cx="8425543" cy="3695346"/>
          </a:xfrm>
        </p:spPr>
        <p:txBody>
          <a:bodyPr>
            <a:normAutofit/>
          </a:bodyPr>
          <a:lstStyle/>
          <a:p>
            <a:pPr marL="0" indent="0">
              <a:buNone/>
            </a:pPr>
            <a:endParaRPr lang="en-US" dirty="0"/>
          </a:p>
          <a:p>
            <a:pPr marL="0" indent="0">
              <a:buNone/>
            </a:pPr>
            <a:endParaRPr lang="en-US" dirty="0"/>
          </a:p>
          <a:p>
            <a:pPr marL="0" indent="0">
              <a:buNone/>
            </a:pPr>
            <a:endParaRPr lang="en-US" dirty="0"/>
          </a:p>
        </p:txBody>
      </p:sp>
      <p:sp>
        <p:nvSpPr>
          <p:cNvPr id="5" name="TextBox 4">
            <a:extLst>
              <a:ext uri="{FF2B5EF4-FFF2-40B4-BE49-F238E27FC236}">
                <a16:creationId xmlns:a16="http://schemas.microsoft.com/office/drawing/2014/main" id="{2E8876DD-749E-69C6-F3BA-C3943FE07F23}"/>
              </a:ext>
            </a:extLst>
          </p:cNvPr>
          <p:cNvSpPr txBox="1"/>
          <p:nvPr/>
        </p:nvSpPr>
        <p:spPr>
          <a:xfrm>
            <a:off x="2433710" y="2114029"/>
            <a:ext cx="4670474" cy="3139321"/>
          </a:xfrm>
          <a:prstGeom prst="rect">
            <a:avLst/>
          </a:prstGeom>
          <a:noFill/>
        </p:spPr>
        <p:txBody>
          <a:bodyPr wrap="square">
            <a:spAutoFit/>
          </a:bodyPr>
          <a:lstStyle/>
          <a:p>
            <a:pPr marL="0" indent="0" algn="ctr">
              <a:buNone/>
            </a:pPr>
            <a:r>
              <a:rPr lang="en-US" sz="1800" b="1" dirty="0">
                <a:solidFill>
                  <a:schemeClr val="tx2"/>
                </a:solidFill>
              </a:rPr>
              <a:t>Asst. Dean of Law Admissions</a:t>
            </a:r>
            <a:endParaRPr lang="en-US" sz="1800" dirty="0">
              <a:solidFill>
                <a:schemeClr val="tx2"/>
              </a:solidFill>
            </a:endParaRPr>
          </a:p>
          <a:p>
            <a:pPr marL="0" indent="0" algn="ctr">
              <a:buNone/>
            </a:pPr>
            <a:r>
              <a:rPr lang="en-US" sz="1800" dirty="0">
                <a:solidFill>
                  <a:schemeClr val="tx2"/>
                </a:solidFill>
              </a:rPr>
              <a:t>Dr. Sue Ann McClellan</a:t>
            </a:r>
          </a:p>
          <a:p>
            <a:pPr marL="0" indent="0" algn="ctr">
              <a:buNone/>
            </a:pPr>
            <a:r>
              <a:rPr lang="en-US" sz="1800" dirty="0">
                <a:solidFill>
                  <a:schemeClr val="tx2"/>
                </a:solidFill>
                <a:hlinkClick r:id="rId4"/>
              </a:rPr>
              <a:t>smcclell@memphis.edu</a:t>
            </a:r>
            <a:endParaRPr lang="en-US" sz="1800" dirty="0">
              <a:solidFill>
                <a:schemeClr val="tx2"/>
              </a:solidFill>
            </a:endParaRPr>
          </a:p>
          <a:p>
            <a:pPr marL="0" indent="0" algn="ctr">
              <a:buNone/>
            </a:pPr>
            <a:endParaRPr lang="en-US" sz="1800" dirty="0">
              <a:solidFill>
                <a:schemeClr val="tx2"/>
              </a:solidFill>
            </a:endParaRPr>
          </a:p>
          <a:p>
            <a:pPr marL="0" indent="0" algn="ctr">
              <a:buNone/>
            </a:pPr>
            <a:r>
              <a:rPr lang="en-US" sz="1800" b="1" dirty="0">
                <a:solidFill>
                  <a:schemeClr val="tx2"/>
                </a:solidFill>
              </a:rPr>
              <a:t>Assistant Director</a:t>
            </a:r>
          </a:p>
          <a:p>
            <a:pPr marL="0" indent="0" algn="ctr">
              <a:buNone/>
            </a:pPr>
            <a:r>
              <a:rPr lang="en-US" sz="1800" dirty="0">
                <a:solidFill>
                  <a:schemeClr val="tx2"/>
                </a:solidFill>
              </a:rPr>
              <a:t>Ms. Joanna Darden</a:t>
            </a:r>
          </a:p>
          <a:p>
            <a:pPr marL="0" indent="0" algn="ctr">
              <a:buNone/>
            </a:pPr>
            <a:r>
              <a:rPr lang="en-US" dirty="0">
                <a:solidFill>
                  <a:schemeClr val="tx2"/>
                </a:solidFill>
                <a:hlinkClick r:id="rId5"/>
              </a:rPr>
              <a:t>jpullis</a:t>
            </a:r>
            <a:r>
              <a:rPr lang="en-US" sz="1800" dirty="0">
                <a:solidFill>
                  <a:schemeClr val="tx2"/>
                </a:solidFill>
                <a:hlinkClick r:id="rId5"/>
              </a:rPr>
              <a:t>@memphis.edu</a:t>
            </a:r>
            <a:endParaRPr lang="en-US" sz="1800" dirty="0">
              <a:solidFill>
                <a:schemeClr val="tx2"/>
              </a:solidFill>
            </a:endParaRPr>
          </a:p>
          <a:p>
            <a:pPr marL="0" indent="0" algn="ctr">
              <a:buNone/>
            </a:pPr>
            <a:r>
              <a:rPr lang="en-US" sz="1800" dirty="0">
                <a:solidFill>
                  <a:schemeClr val="tx2"/>
                </a:solidFill>
              </a:rPr>
              <a:t> </a:t>
            </a:r>
          </a:p>
          <a:p>
            <a:pPr marL="0" indent="0" algn="ctr">
              <a:buNone/>
            </a:pPr>
            <a:r>
              <a:rPr lang="en-US" sz="1800" b="1" dirty="0">
                <a:solidFill>
                  <a:schemeClr val="tx2"/>
                </a:solidFill>
              </a:rPr>
              <a:t>Administrative Assistant</a:t>
            </a:r>
          </a:p>
          <a:p>
            <a:pPr marL="0" indent="0" algn="ctr">
              <a:buNone/>
            </a:pPr>
            <a:r>
              <a:rPr lang="en-US" sz="1800" dirty="0">
                <a:solidFill>
                  <a:schemeClr val="tx2"/>
                </a:solidFill>
              </a:rPr>
              <a:t>Mrs. Penny Rogers</a:t>
            </a:r>
          </a:p>
          <a:p>
            <a:pPr marL="0" indent="0" algn="ctr">
              <a:buNone/>
            </a:pPr>
            <a:r>
              <a:rPr lang="en-US" sz="1800" dirty="0">
                <a:solidFill>
                  <a:schemeClr val="tx2"/>
                </a:solidFill>
                <a:hlinkClick r:id="rId6"/>
              </a:rPr>
              <a:t>rpenny@memphis.edu</a:t>
            </a:r>
            <a:endParaRPr lang="en-US" sz="1800" b="1" dirty="0">
              <a:solidFill>
                <a:schemeClr val="tx2"/>
              </a:solidFill>
            </a:endParaRPr>
          </a:p>
        </p:txBody>
      </p:sp>
    </p:spTree>
    <p:extLst>
      <p:ext uri="{BB962C8B-B14F-4D97-AF65-F5344CB8AC3E}">
        <p14:creationId xmlns:p14="http://schemas.microsoft.com/office/powerpoint/2010/main" val="36634662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2218</TotalTime>
  <Words>603</Words>
  <Application>Microsoft Office PowerPoint</Application>
  <PresentationFormat>On-screen Show (4:3)</PresentationFormat>
  <Paragraphs>103</Paragraphs>
  <Slides>9</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Arial</vt:lpstr>
      <vt:lpstr>Calibri</vt:lpstr>
      <vt:lpstr>ProximaNovaCond-Black</vt:lpstr>
      <vt:lpstr>ProximaNovaCond-Regular</vt:lpstr>
      <vt:lpstr>Office Theme</vt:lpstr>
      <vt:lpstr>Default Design</vt:lpstr>
      <vt:lpstr>PowerPoint Presentation</vt:lpstr>
      <vt:lpstr>Who can apply?</vt:lpstr>
      <vt:lpstr>What is available?</vt:lpstr>
      <vt:lpstr>Scholarships without Service</vt:lpstr>
      <vt:lpstr>Scholarships with Service </vt:lpstr>
      <vt:lpstr>Dean’s Fellows</vt:lpstr>
      <vt:lpstr>How, Where and When to Apply</vt:lpstr>
      <vt:lpstr>In the meantime …</vt:lpstr>
      <vt:lpstr>Contact Us!</vt:lpstr>
    </vt:vector>
  </TitlesOfParts>
  <Company>Arher Malom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Terri Harris</dc:creator>
  <cp:lastModifiedBy>Sue Ann McClellan (smcclell)</cp:lastModifiedBy>
  <cp:revision>18</cp:revision>
  <dcterms:created xsi:type="dcterms:W3CDTF">2015-02-18T21:50:14Z</dcterms:created>
  <dcterms:modified xsi:type="dcterms:W3CDTF">2024-01-30T20:22:41Z</dcterms:modified>
</cp:coreProperties>
</file>