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embedTrueTypeFonts="1" saveSubsetFonts="1">
  <p:sldMasterIdLst>
    <p:sldMasterId id="2147483672" r:id="rId1"/>
    <p:sldMasterId id="2147483684" r:id="rId2"/>
  </p:sldMasterIdLst>
  <p:notesMasterIdLst>
    <p:notesMasterId r:id="rId40"/>
  </p:notesMasterIdLst>
  <p:sldIdLst>
    <p:sldId id="288" r:id="rId3"/>
    <p:sldId id="350" r:id="rId4"/>
    <p:sldId id="317" r:id="rId5"/>
    <p:sldId id="322" r:id="rId6"/>
    <p:sldId id="327" r:id="rId7"/>
    <p:sldId id="380" r:id="rId8"/>
    <p:sldId id="354" r:id="rId9"/>
    <p:sldId id="339" r:id="rId10"/>
    <p:sldId id="364" r:id="rId11"/>
    <p:sldId id="365" r:id="rId12"/>
    <p:sldId id="382" r:id="rId13"/>
    <p:sldId id="355" r:id="rId14"/>
    <p:sldId id="357" r:id="rId15"/>
    <p:sldId id="359" r:id="rId16"/>
    <p:sldId id="366" r:id="rId17"/>
    <p:sldId id="387" r:id="rId18"/>
    <p:sldId id="341" r:id="rId19"/>
    <p:sldId id="361" r:id="rId20"/>
    <p:sldId id="378" r:id="rId21"/>
    <p:sldId id="367" r:id="rId22"/>
    <p:sldId id="368" r:id="rId23"/>
    <p:sldId id="372" r:id="rId24"/>
    <p:sldId id="360" r:id="rId25"/>
    <p:sldId id="349" r:id="rId26"/>
    <p:sldId id="353" r:id="rId27"/>
    <p:sldId id="386" r:id="rId28"/>
    <p:sldId id="379" r:id="rId29"/>
    <p:sldId id="377" r:id="rId30"/>
    <p:sldId id="338" r:id="rId31"/>
    <p:sldId id="362" r:id="rId32"/>
    <p:sldId id="384" r:id="rId33"/>
    <p:sldId id="385" r:id="rId34"/>
    <p:sldId id="344" r:id="rId35"/>
    <p:sldId id="356" r:id="rId36"/>
    <p:sldId id="347" r:id="rId37"/>
    <p:sldId id="369" r:id="rId38"/>
    <p:sldId id="370" r:id="rId39"/>
  </p:sldIdLst>
  <p:sldSz cx="9144000" cy="6858000" type="screen4x3"/>
  <p:notesSz cx="7315200" cy="9601200"/>
  <p:embeddedFontLst>
    <p:embeddedFont>
      <p:font typeface="Bitter"/>
      <p:regular r:id="rId41"/>
      <p:bold r:id="rId42"/>
      <p:italic r:id="rId43"/>
      <p:boldItalic r:id="rId44"/>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14F87"/>
    <a:srgbClr val="AC0000"/>
  </p:clrMru>
  <p:extLst>
    <p:ext uri="{E76CE94A-603C-4142-B9EB-6D1370010A27}">
      <p14:discardImageEditData xmlns:p14="http://schemas.microsoft.com/office/powerpoint/2010/main" val="1"/>
    </p:ext>
    <p:ext uri="{D31A062A-798A-4329-ABDD-BBA856620510}">
      <p14:defaultImageDpi xmlns:p14="http://schemas.microsoft.com/office/powerpoint/2010/main" val="96"/>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C27A852-C53E-B613-83A9-FE07C0E6C2F7}" v="138" dt="2024-05-15T17:08:53.01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109" autoAdjust="0"/>
    <p:restoredTop sz="90343" autoAdjust="0"/>
  </p:normalViewPr>
  <p:slideViewPr>
    <p:cSldViewPr>
      <p:cViewPr varScale="1">
        <p:scale>
          <a:sx n="89" d="100"/>
          <a:sy n="89" d="100"/>
        </p:scale>
        <p:origin x="1728" y="90"/>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80" d="100"/>
        <a:sy n="80" d="100"/>
      </p:scale>
      <p:origin x="0" y="-2274"/>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font" Target="fonts/font2.fntdata"/><Relationship Id="rId47" Type="http://schemas.openxmlformats.org/officeDocument/2006/relationships/theme" Target="theme/theme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notesMaster" Target="notesMasters/notesMaster1.xml"/><Relationship Id="rId45"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microsoft.com/office/2015/10/relationships/revisionInfo" Target="revisionInfo.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font" Target="fonts/font4.fntdata"/><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font" Target="fonts/font3.fntdata"/><Relationship Id="rId48" Type="http://schemas.openxmlformats.org/officeDocument/2006/relationships/tableStyles" Target="tableStyles.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viewProps" Target="viewProps.xml"/><Relationship Id="rId20" Type="http://schemas.openxmlformats.org/officeDocument/2006/relationships/slide" Target="slides/slide18.xml"/><Relationship Id="rId41" Type="http://schemas.openxmlformats.org/officeDocument/2006/relationships/font" Target="fonts/font1.fntdata"/><Relationship Id="rId1" Type="http://schemas.openxmlformats.org/officeDocument/2006/relationships/slideMaster" Target="slideMasters/slideMaster1.xml"/><Relationship Id="rId6"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2"/>
            <a:ext cx="3170583" cy="482027"/>
          </a:xfrm>
          <a:prstGeom prst="rect">
            <a:avLst/>
          </a:prstGeom>
        </p:spPr>
        <p:txBody>
          <a:bodyPr vert="horz" lIns="94837" tIns="47418" rIns="94837" bIns="47418" rtlCol="0"/>
          <a:lstStyle>
            <a:lvl1pPr algn="l">
              <a:defRPr sz="1100"/>
            </a:lvl1pPr>
          </a:lstStyle>
          <a:p>
            <a:endParaRPr lang="en-US"/>
          </a:p>
        </p:txBody>
      </p:sp>
      <p:sp>
        <p:nvSpPr>
          <p:cNvPr id="3" name="Date Placeholder 2"/>
          <p:cNvSpPr>
            <a:spLocks noGrp="1"/>
          </p:cNvSpPr>
          <p:nvPr>
            <p:ph type="dt" idx="1"/>
          </p:nvPr>
        </p:nvSpPr>
        <p:spPr>
          <a:xfrm>
            <a:off x="4142963" y="2"/>
            <a:ext cx="3170583" cy="482027"/>
          </a:xfrm>
          <a:prstGeom prst="rect">
            <a:avLst/>
          </a:prstGeom>
        </p:spPr>
        <p:txBody>
          <a:bodyPr vert="horz" lIns="94837" tIns="47418" rIns="94837" bIns="47418" rtlCol="0"/>
          <a:lstStyle>
            <a:lvl1pPr algn="r">
              <a:defRPr sz="1100"/>
            </a:lvl1pPr>
          </a:lstStyle>
          <a:p>
            <a:fld id="{5BE7E2CE-FC65-4531-AB02-9DEF491B5A91}" type="datetimeFigureOut">
              <a:rPr lang="en-US" smtClean="0"/>
              <a:t>8/26/2024</a:t>
            </a:fld>
            <a:endParaRPr lang="en-US"/>
          </a:p>
        </p:txBody>
      </p:sp>
      <p:sp>
        <p:nvSpPr>
          <p:cNvPr id="4" name="Slide Image Placeholder 3"/>
          <p:cNvSpPr>
            <a:spLocks noGrp="1" noRot="1" noChangeAspect="1"/>
          </p:cNvSpPr>
          <p:nvPr>
            <p:ph type="sldImg" idx="2"/>
          </p:nvPr>
        </p:nvSpPr>
        <p:spPr>
          <a:xfrm>
            <a:off x="1497013" y="1198563"/>
            <a:ext cx="4321175" cy="3241675"/>
          </a:xfrm>
          <a:prstGeom prst="rect">
            <a:avLst/>
          </a:prstGeom>
          <a:noFill/>
          <a:ln w="12700">
            <a:solidFill>
              <a:prstClr val="black"/>
            </a:solidFill>
          </a:ln>
        </p:spPr>
        <p:txBody>
          <a:bodyPr vert="horz" lIns="94837" tIns="47418" rIns="94837" bIns="47418" rtlCol="0" anchor="ctr"/>
          <a:lstStyle/>
          <a:p>
            <a:endParaRPr lang="en-US"/>
          </a:p>
        </p:txBody>
      </p:sp>
      <p:sp>
        <p:nvSpPr>
          <p:cNvPr id="5" name="Notes Placeholder 4"/>
          <p:cNvSpPr>
            <a:spLocks noGrp="1"/>
          </p:cNvSpPr>
          <p:nvPr>
            <p:ph type="body" sz="quarter" idx="3"/>
          </p:nvPr>
        </p:nvSpPr>
        <p:spPr>
          <a:xfrm>
            <a:off x="732185" y="4620250"/>
            <a:ext cx="5850834" cy="3780801"/>
          </a:xfrm>
          <a:prstGeom prst="rect">
            <a:avLst/>
          </a:prstGeom>
        </p:spPr>
        <p:txBody>
          <a:bodyPr vert="horz" lIns="94837" tIns="47418" rIns="94837" bIns="47418"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9119174"/>
            <a:ext cx="3170583" cy="482027"/>
          </a:xfrm>
          <a:prstGeom prst="rect">
            <a:avLst/>
          </a:prstGeom>
        </p:spPr>
        <p:txBody>
          <a:bodyPr vert="horz" lIns="94837" tIns="47418" rIns="94837" bIns="47418" rtlCol="0" anchor="b"/>
          <a:lstStyle>
            <a:lvl1pPr algn="l">
              <a:defRPr sz="1100"/>
            </a:lvl1pPr>
          </a:lstStyle>
          <a:p>
            <a:endParaRPr lang="en-US"/>
          </a:p>
        </p:txBody>
      </p:sp>
      <p:sp>
        <p:nvSpPr>
          <p:cNvPr id="7" name="Slide Number Placeholder 6"/>
          <p:cNvSpPr>
            <a:spLocks noGrp="1"/>
          </p:cNvSpPr>
          <p:nvPr>
            <p:ph type="sldNum" sz="quarter" idx="5"/>
          </p:nvPr>
        </p:nvSpPr>
        <p:spPr>
          <a:xfrm>
            <a:off x="4142963" y="9119174"/>
            <a:ext cx="3170583" cy="482027"/>
          </a:xfrm>
          <a:prstGeom prst="rect">
            <a:avLst/>
          </a:prstGeom>
        </p:spPr>
        <p:txBody>
          <a:bodyPr vert="horz" lIns="94837" tIns="47418" rIns="94837" bIns="47418" rtlCol="0" anchor="b"/>
          <a:lstStyle>
            <a:lvl1pPr algn="r">
              <a:defRPr sz="1100"/>
            </a:lvl1pPr>
          </a:lstStyle>
          <a:p>
            <a:fld id="{477BCB46-CAF1-4EBD-93F2-7FE5B8CE3951}" type="slidenum">
              <a:rPr lang="en-US" smtClean="0"/>
              <a:t>‹#›</a:t>
            </a:fld>
            <a:endParaRPr lang="en-US"/>
          </a:p>
        </p:txBody>
      </p:sp>
    </p:spTree>
    <p:extLst>
      <p:ext uri="{BB962C8B-B14F-4D97-AF65-F5344CB8AC3E}">
        <p14:creationId xmlns:p14="http://schemas.microsoft.com/office/powerpoint/2010/main" val="29982503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77BCB46-CAF1-4EBD-93F2-7FE5B8CE3951}" type="slidenum">
              <a:rPr lang="en-US" smtClean="0"/>
              <a:t>1</a:t>
            </a:fld>
            <a:endParaRPr lang="en-US"/>
          </a:p>
        </p:txBody>
      </p:sp>
    </p:spTree>
    <p:extLst>
      <p:ext uri="{BB962C8B-B14F-4D97-AF65-F5344CB8AC3E}">
        <p14:creationId xmlns:p14="http://schemas.microsoft.com/office/powerpoint/2010/main" val="40832434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77BCB46-CAF1-4EBD-93F2-7FE5B8CE3951}" type="slidenum">
              <a:rPr lang="en-US" smtClean="0"/>
              <a:t>10</a:t>
            </a:fld>
            <a:endParaRPr lang="en-US"/>
          </a:p>
        </p:txBody>
      </p:sp>
    </p:spTree>
    <p:extLst>
      <p:ext uri="{BB962C8B-B14F-4D97-AF65-F5344CB8AC3E}">
        <p14:creationId xmlns:p14="http://schemas.microsoft.com/office/powerpoint/2010/main" val="9997793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77BCB46-CAF1-4EBD-93F2-7FE5B8CE3951}" type="slidenum">
              <a:rPr lang="en-US" smtClean="0"/>
              <a:t>11</a:t>
            </a:fld>
            <a:endParaRPr lang="en-US"/>
          </a:p>
        </p:txBody>
      </p:sp>
    </p:spTree>
    <p:extLst>
      <p:ext uri="{BB962C8B-B14F-4D97-AF65-F5344CB8AC3E}">
        <p14:creationId xmlns:p14="http://schemas.microsoft.com/office/powerpoint/2010/main" val="9997793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77BCB46-CAF1-4EBD-93F2-7FE5B8CE3951}" type="slidenum">
              <a:rPr lang="en-US" smtClean="0"/>
              <a:t>12</a:t>
            </a:fld>
            <a:endParaRPr lang="en-US"/>
          </a:p>
        </p:txBody>
      </p:sp>
    </p:spTree>
    <p:extLst>
      <p:ext uri="{BB962C8B-B14F-4D97-AF65-F5344CB8AC3E}">
        <p14:creationId xmlns:p14="http://schemas.microsoft.com/office/powerpoint/2010/main" val="25282476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77BCB46-CAF1-4EBD-93F2-7FE5B8CE3951}" type="slidenum">
              <a:rPr lang="en-US" smtClean="0"/>
              <a:t>13</a:t>
            </a:fld>
            <a:endParaRPr lang="en-US"/>
          </a:p>
        </p:txBody>
      </p:sp>
    </p:spTree>
    <p:extLst>
      <p:ext uri="{BB962C8B-B14F-4D97-AF65-F5344CB8AC3E}">
        <p14:creationId xmlns:p14="http://schemas.microsoft.com/office/powerpoint/2010/main" val="17322849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77BCB46-CAF1-4EBD-93F2-7FE5B8CE3951}" type="slidenum">
              <a:rPr lang="en-US" smtClean="0"/>
              <a:t>14</a:t>
            </a:fld>
            <a:endParaRPr lang="en-US"/>
          </a:p>
        </p:txBody>
      </p:sp>
    </p:spTree>
    <p:extLst>
      <p:ext uri="{BB962C8B-B14F-4D97-AF65-F5344CB8AC3E}">
        <p14:creationId xmlns:p14="http://schemas.microsoft.com/office/powerpoint/2010/main" val="10369429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77BCB46-CAF1-4EBD-93F2-7FE5B8CE3951}" type="slidenum">
              <a:rPr lang="en-US" smtClean="0"/>
              <a:t>15</a:t>
            </a:fld>
            <a:endParaRPr lang="en-US"/>
          </a:p>
        </p:txBody>
      </p:sp>
    </p:spTree>
    <p:extLst>
      <p:ext uri="{BB962C8B-B14F-4D97-AF65-F5344CB8AC3E}">
        <p14:creationId xmlns:p14="http://schemas.microsoft.com/office/powerpoint/2010/main" val="241592368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77BCB46-CAF1-4EBD-93F2-7FE5B8CE3951}" type="slidenum">
              <a:rPr lang="en-US" smtClean="0"/>
              <a:t>16</a:t>
            </a:fld>
            <a:endParaRPr lang="en-US"/>
          </a:p>
        </p:txBody>
      </p:sp>
    </p:spTree>
    <p:extLst>
      <p:ext uri="{BB962C8B-B14F-4D97-AF65-F5344CB8AC3E}">
        <p14:creationId xmlns:p14="http://schemas.microsoft.com/office/powerpoint/2010/main" val="306277566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77BCB46-CAF1-4EBD-93F2-7FE5B8CE3951}" type="slidenum">
              <a:rPr lang="en-US" smtClean="0"/>
              <a:t>17</a:t>
            </a:fld>
            <a:endParaRPr lang="en-US"/>
          </a:p>
        </p:txBody>
      </p:sp>
    </p:spTree>
    <p:extLst>
      <p:ext uri="{BB962C8B-B14F-4D97-AF65-F5344CB8AC3E}">
        <p14:creationId xmlns:p14="http://schemas.microsoft.com/office/powerpoint/2010/main" val="19362891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77BCB46-CAF1-4EBD-93F2-7FE5B8CE3951}" type="slidenum">
              <a:rPr lang="en-US" smtClean="0"/>
              <a:t>18</a:t>
            </a:fld>
            <a:endParaRPr lang="en-US"/>
          </a:p>
        </p:txBody>
      </p:sp>
    </p:spTree>
    <p:extLst>
      <p:ext uri="{BB962C8B-B14F-4D97-AF65-F5344CB8AC3E}">
        <p14:creationId xmlns:p14="http://schemas.microsoft.com/office/powerpoint/2010/main" val="369671311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855" indent="-342855">
              <a:lnSpc>
                <a:spcPct val="107000"/>
              </a:lnSpc>
              <a:buFont typeface="+mj-lt"/>
              <a:buAutoNum type="arabicPeriod"/>
            </a:pPr>
            <a:r>
              <a:rPr lang="en-US" sz="1300" dirty="0">
                <a:latin typeface="Calibri" panose="020F0502020204030204" pitchFamily="34" charset="0"/>
                <a:ea typeface="Calibri" panose="020F0502020204030204" pitchFamily="34" charset="0"/>
                <a:cs typeface="Times New Roman" panose="02020603050405020304" pitchFamily="18" charset="0"/>
              </a:rPr>
              <a:t>The other is in </a:t>
            </a:r>
            <a:r>
              <a:rPr lang="en-US" sz="1300" dirty="0" err="1">
                <a:latin typeface="Calibri" panose="020F0502020204030204" pitchFamily="34" charset="0"/>
                <a:ea typeface="Calibri" panose="020F0502020204030204" pitchFamily="34" charset="0"/>
                <a:cs typeface="Times New Roman" panose="02020603050405020304" pitchFamily="18" charset="0"/>
              </a:rPr>
              <a:t>TigerZone</a:t>
            </a:r>
            <a:r>
              <a:rPr lang="en-US" sz="1300" dirty="0">
                <a:latin typeface="Calibri" panose="020F0502020204030204" pitchFamily="34" charset="0"/>
                <a:ea typeface="Calibri" panose="020F0502020204030204" pitchFamily="34" charset="0"/>
                <a:cs typeface="Times New Roman" panose="02020603050405020304" pitchFamily="18" charset="0"/>
              </a:rPr>
              <a:t> and is for  PR </a:t>
            </a:r>
          </a:p>
          <a:p>
            <a:pPr marL="342855" indent="-342855">
              <a:lnSpc>
                <a:spcPct val="107000"/>
              </a:lnSpc>
              <a:buFont typeface="+mj-lt"/>
              <a:buAutoNum type="arabicPeriod"/>
            </a:pPr>
            <a:endParaRPr lang="en-US" sz="1300" dirty="0">
              <a:latin typeface="Calibri" panose="020F0502020204030204" pitchFamily="34" charset="0"/>
              <a:ea typeface="Calibri" panose="020F0502020204030204" pitchFamily="34" charset="0"/>
              <a:cs typeface="Times New Roman" panose="02020603050405020304" pitchFamily="18" charset="0"/>
            </a:endParaRPr>
          </a:p>
          <a:p>
            <a:pPr marL="342855" indent="-342855">
              <a:lnSpc>
                <a:spcPct val="107000"/>
              </a:lnSpc>
              <a:buFont typeface="+mj-lt"/>
              <a:buAutoNum type="arabicPeriod"/>
            </a:pPr>
            <a:r>
              <a:rPr lang="en-US" sz="1300" dirty="0">
                <a:latin typeface="Calibri" panose="020F0502020204030204" pitchFamily="34" charset="0"/>
                <a:ea typeface="Calibri" panose="020F0502020204030204" pitchFamily="34" charset="0"/>
                <a:cs typeface="Times New Roman" panose="02020603050405020304" pitchFamily="18" charset="0"/>
              </a:rPr>
              <a:t>Events calendar – should be the centralized location for students to look to for events.  Please add all events here, On Legal Grounds, and on the monitors.  Your PR rep should already have access.  If not, you need to designate a person, and then we can get access to the internal PR information.  </a:t>
            </a:r>
          </a:p>
          <a:p>
            <a:pPr marL="342855" indent="-342855">
              <a:lnSpc>
                <a:spcPct val="107000"/>
              </a:lnSpc>
              <a:buFont typeface="+mj-lt"/>
              <a:buAutoNum type="arabicPeriod"/>
            </a:pPr>
            <a:endParaRPr lang="en-US" sz="1300" dirty="0">
              <a:latin typeface="Calibri" panose="020F0502020204030204" pitchFamily="34" charset="0"/>
              <a:ea typeface="Calibri" panose="020F0502020204030204" pitchFamily="34" charset="0"/>
              <a:cs typeface="Times New Roman" panose="02020603050405020304" pitchFamily="18" charset="0"/>
            </a:endParaRPr>
          </a:p>
          <a:p>
            <a:pPr marL="342855" indent="-342855" defTabSz="914277">
              <a:lnSpc>
                <a:spcPct val="107000"/>
              </a:lnSpc>
              <a:buFont typeface="+mj-lt"/>
              <a:buAutoNum type="arabicPeriod"/>
            </a:pPr>
            <a:r>
              <a:rPr lang="en-US" sz="1800" dirty="0">
                <a:latin typeface="Calibri" panose="020F0502020204030204" pitchFamily="34" charset="0"/>
                <a:ea typeface="Calibri" panose="020F0502020204030204" pitchFamily="34" charset="0"/>
                <a:cs typeface="Times New Roman" panose="02020603050405020304" pitchFamily="18" charset="0"/>
              </a:rPr>
              <a:t>One more resource I’d like to point out is the </a:t>
            </a:r>
            <a:r>
              <a:rPr lang="en-US" sz="1800" dirty="0" err="1">
                <a:latin typeface="Calibri" panose="020F0502020204030204" pitchFamily="34" charset="0"/>
                <a:ea typeface="Calibri" panose="020F0502020204030204" pitchFamily="34" charset="0"/>
                <a:cs typeface="Times New Roman" panose="02020603050405020304" pitchFamily="18" charset="0"/>
              </a:rPr>
              <a:t>TigerZone</a:t>
            </a:r>
            <a:r>
              <a:rPr lang="en-US" sz="1800" dirty="0">
                <a:latin typeface="Calibri" panose="020F0502020204030204" pitchFamily="34" charset="0"/>
                <a:ea typeface="Calibri" panose="020F0502020204030204" pitchFamily="34" charset="0"/>
                <a:cs typeface="Times New Roman" panose="02020603050405020304" pitchFamily="18" charset="0"/>
              </a:rPr>
              <a:t> event registration process.  I’ve created a process that should walk you through thinking through all the things you need for your event.  If you are having an in-person event, it will ask you about whether you’ve reserved the room in EMS and received confirmation that it is reserved.  It will ask you about parking for VIPS, outside attendees, a/v or furniture, and maintenance needs for your event, etc.  Use this process as a way of ensuring that you have taken all steps needed to have a successful event.  This is the first time we’re really using this even though I created it last year, so please give me any feedback.  </a:t>
            </a:r>
          </a:p>
          <a:p>
            <a:pPr marL="342855" indent="-342855">
              <a:lnSpc>
                <a:spcPct val="107000"/>
              </a:lnSpc>
              <a:buFont typeface="+mj-lt"/>
              <a:buAutoNum type="arabicPeriod"/>
            </a:pPr>
            <a:endParaRPr lang="en-US" sz="1300" dirty="0">
              <a:latin typeface="Calibri" panose="020F0502020204030204" pitchFamily="34" charset="0"/>
              <a:ea typeface="Calibri" panose="020F0502020204030204" pitchFamily="34" charset="0"/>
              <a:cs typeface="Times New Roman" panose="02020603050405020304" pitchFamily="18" charset="0"/>
            </a:endParaRPr>
          </a:p>
          <a:p>
            <a:pPr marL="342855" indent="-342855">
              <a:lnSpc>
                <a:spcPct val="107000"/>
              </a:lnSpc>
              <a:buFont typeface="+mj-lt"/>
              <a:buAutoNum type="arabicPeriod"/>
            </a:pPr>
            <a:endParaRPr lang="en-US" sz="1300" dirty="0">
              <a:latin typeface="Calibri" panose="020F0502020204030204" pitchFamily="34" charset="0"/>
              <a:ea typeface="Calibri" panose="020F0502020204030204" pitchFamily="34" charset="0"/>
              <a:cs typeface="Times New Roman" panose="02020603050405020304" pitchFamily="18" charset="0"/>
            </a:endParaRPr>
          </a:p>
          <a:p>
            <a:pPr marL="342855" indent="-342855">
              <a:lnSpc>
                <a:spcPct val="107000"/>
              </a:lnSpc>
              <a:buFont typeface="+mj-lt"/>
              <a:buAutoNum type="arabicPeriod"/>
            </a:pPr>
            <a:endParaRPr lang="en-US" sz="1100"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477BCB46-CAF1-4EBD-93F2-7FE5B8CE3951}" type="slidenum">
              <a:rPr lang="en-US" smtClean="0"/>
              <a:t>19</a:t>
            </a:fld>
            <a:endParaRPr lang="en-US"/>
          </a:p>
        </p:txBody>
      </p:sp>
    </p:spTree>
    <p:extLst>
      <p:ext uri="{BB962C8B-B14F-4D97-AF65-F5344CB8AC3E}">
        <p14:creationId xmlns:p14="http://schemas.microsoft.com/office/powerpoint/2010/main" val="21380848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77BCB46-CAF1-4EBD-93F2-7FE5B8CE3951}" type="slidenum">
              <a:rPr lang="en-US" smtClean="0"/>
              <a:t>2</a:t>
            </a:fld>
            <a:endParaRPr lang="en-US"/>
          </a:p>
        </p:txBody>
      </p:sp>
    </p:spTree>
    <p:extLst>
      <p:ext uri="{BB962C8B-B14F-4D97-AF65-F5344CB8AC3E}">
        <p14:creationId xmlns:p14="http://schemas.microsoft.com/office/powerpoint/2010/main" val="159292672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77BCB46-CAF1-4EBD-93F2-7FE5B8CE3951}" type="slidenum">
              <a:rPr lang="en-US" smtClean="0"/>
              <a:t>20</a:t>
            </a:fld>
            <a:endParaRPr lang="en-US"/>
          </a:p>
        </p:txBody>
      </p:sp>
    </p:spTree>
    <p:extLst>
      <p:ext uri="{BB962C8B-B14F-4D97-AF65-F5344CB8AC3E}">
        <p14:creationId xmlns:p14="http://schemas.microsoft.com/office/powerpoint/2010/main" val="311752029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77BCB46-CAF1-4EBD-93F2-7FE5B8CE3951}" type="slidenum">
              <a:rPr lang="en-US" smtClean="0"/>
              <a:t>21</a:t>
            </a:fld>
            <a:endParaRPr lang="en-US"/>
          </a:p>
        </p:txBody>
      </p:sp>
    </p:spTree>
    <p:extLst>
      <p:ext uri="{BB962C8B-B14F-4D97-AF65-F5344CB8AC3E}">
        <p14:creationId xmlns:p14="http://schemas.microsoft.com/office/powerpoint/2010/main" val="44458356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77BCB46-CAF1-4EBD-93F2-7FE5B8CE3951}" type="slidenum">
              <a:rPr lang="en-US" smtClean="0"/>
              <a:t>22</a:t>
            </a:fld>
            <a:endParaRPr lang="en-US"/>
          </a:p>
        </p:txBody>
      </p:sp>
    </p:spTree>
    <p:extLst>
      <p:ext uri="{BB962C8B-B14F-4D97-AF65-F5344CB8AC3E}">
        <p14:creationId xmlns:p14="http://schemas.microsoft.com/office/powerpoint/2010/main" val="371002863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77BCB46-CAF1-4EBD-93F2-7FE5B8CE3951}" type="slidenum">
              <a:rPr lang="en-US" smtClean="0"/>
              <a:t>23</a:t>
            </a:fld>
            <a:endParaRPr lang="en-US"/>
          </a:p>
        </p:txBody>
      </p:sp>
    </p:spTree>
    <p:extLst>
      <p:ext uri="{BB962C8B-B14F-4D97-AF65-F5344CB8AC3E}">
        <p14:creationId xmlns:p14="http://schemas.microsoft.com/office/powerpoint/2010/main" val="162678483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77BCB46-CAF1-4EBD-93F2-7FE5B8CE3951}" type="slidenum">
              <a:rPr lang="en-US" smtClean="0"/>
              <a:t>24</a:t>
            </a:fld>
            <a:endParaRPr lang="en-US"/>
          </a:p>
        </p:txBody>
      </p:sp>
    </p:spTree>
    <p:extLst>
      <p:ext uri="{BB962C8B-B14F-4D97-AF65-F5344CB8AC3E}">
        <p14:creationId xmlns:p14="http://schemas.microsoft.com/office/powerpoint/2010/main" val="80165800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77BCB46-CAF1-4EBD-93F2-7FE5B8CE3951}" type="slidenum">
              <a:rPr lang="en-US" smtClean="0"/>
              <a:t>25</a:t>
            </a:fld>
            <a:endParaRPr lang="en-US"/>
          </a:p>
        </p:txBody>
      </p:sp>
    </p:spTree>
    <p:extLst>
      <p:ext uri="{BB962C8B-B14F-4D97-AF65-F5344CB8AC3E}">
        <p14:creationId xmlns:p14="http://schemas.microsoft.com/office/powerpoint/2010/main" val="318616073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77BCB46-CAF1-4EBD-93F2-7FE5B8CE3951}" type="slidenum">
              <a:rPr lang="en-US" smtClean="0"/>
              <a:t>26</a:t>
            </a:fld>
            <a:endParaRPr lang="en-US"/>
          </a:p>
        </p:txBody>
      </p:sp>
    </p:spTree>
    <p:extLst>
      <p:ext uri="{BB962C8B-B14F-4D97-AF65-F5344CB8AC3E}">
        <p14:creationId xmlns:p14="http://schemas.microsoft.com/office/powerpoint/2010/main" val="128637866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77BCB46-CAF1-4EBD-93F2-7FE5B8CE3951}" type="slidenum">
              <a:rPr lang="en-US" smtClean="0"/>
              <a:t>27</a:t>
            </a:fld>
            <a:endParaRPr lang="en-US"/>
          </a:p>
        </p:txBody>
      </p:sp>
    </p:spTree>
    <p:extLst>
      <p:ext uri="{BB962C8B-B14F-4D97-AF65-F5344CB8AC3E}">
        <p14:creationId xmlns:p14="http://schemas.microsoft.com/office/powerpoint/2010/main" val="420839819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77BCB46-CAF1-4EBD-93F2-7FE5B8CE3951}" type="slidenum">
              <a:rPr lang="en-US" smtClean="0"/>
              <a:t>28</a:t>
            </a:fld>
            <a:endParaRPr lang="en-US"/>
          </a:p>
        </p:txBody>
      </p:sp>
    </p:spTree>
    <p:extLst>
      <p:ext uri="{BB962C8B-B14F-4D97-AF65-F5344CB8AC3E}">
        <p14:creationId xmlns:p14="http://schemas.microsoft.com/office/powerpoint/2010/main" val="206424097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77BCB46-CAF1-4EBD-93F2-7FE5B8CE3951}" type="slidenum">
              <a:rPr lang="en-US" smtClean="0"/>
              <a:t>29</a:t>
            </a:fld>
            <a:endParaRPr lang="en-US"/>
          </a:p>
        </p:txBody>
      </p:sp>
    </p:spTree>
    <p:extLst>
      <p:ext uri="{BB962C8B-B14F-4D97-AF65-F5344CB8AC3E}">
        <p14:creationId xmlns:p14="http://schemas.microsoft.com/office/powerpoint/2010/main" val="13461042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77BCB46-CAF1-4EBD-93F2-7FE5B8CE3951}" type="slidenum">
              <a:rPr lang="en-US" smtClean="0"/>
              <a:t>3</a:t>
            </a:fld>
            <a:endParaRPr lang="en-US"/>
          </a:p>
        </p:txBody>
      </p:sp>
    </p:spTree>
    <p:extLst>
      <p:ext uri="{BB962C8B-B14F-4D97-AF65-F5344CB8AC3E}">
        <p14:creationId xmlns:p14="http://schemas.microsoft.com/office/powerpoint/2010/main" val="22159073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77BCB46-CAF1-4EBD-93F2-7FE5B8CE3951}" type="slidenum">
              <a:rPr lang="en-US" smtClean="0"/>
              <a:t>30</a:t>
            </a:fld>
            <a:endParaRPr lang="en-US"/>
          </a:p>
        </p:txBody>
      </p:sp>
    </p:spTree>
    <p:extLst>
      <p:ext uri="{BB962C8B-B14F-4D97-AF65-F5344CB8AC3E}">
        <p14:creationId xmlns:p14="http://schemas.microsoft.com/office/powerpoint/2010/main" val="416502747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77BCB46-CAF1-4EBD-93F2-7FE5B8CE3951}" type="slidenum">
              <a:rPr lang="en-US" smtClean="0"/>
              <a:t>31</a:t>
            </a:fld>
            <a:endParaRPr lang="en-US"/>
          </a:p>
        </p:txBody>
      </p:sp>
    </p:spTree>
    <p:extLst>
      <p:ext uri="{BB962C8B-B14F-4D97-AF65-F5344CB8AC3E}">
        <p14:creationId xmlns:p14="http://schemas.microsoft.com/office/powerpoint/2010/main" val="336401217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77BCB46-CAF1-4EBD-93F2-7FE5B8CE3951}" type="slidenum">
              <a:rPr lang="en-US" smtClean="0"/>
              <a:t>32</a:t>
            </a:fld>
            <a:endParaRPr lang="en-US"/>
          </a:p>
        </p:txBody>
      </p:sp>
    </p:spTree>
    <p:extLst>
      <p:ext uri="{BB962C8B-B14F-4D97-AF65-F5344CB8AC3E}">
        <p14:creationId xmlns:p14="http://schemas.microsoft.com/office/powerpoint/2010/main" val="71274888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77BCB46-CAF1-4EBD-93F2-7FE5B8CE3951}" type="slidenum">
              <a:rPr lang="en-US" smtClean="0"/>
              <a:t>33</a:t>
            </a:fld>
            <a:endParaRPr lang="en-US"/>
          </a:p>
        </p:txBody>
      </p:sp>
    </p:spTree>
    <p:extLst>
      <p:ext uri="{BB962C8B-B14F-4D97-AF65-F5344CB8AC3E}">
        <p14:creationId xmlns:p14="http://schemas.microsoft.com/office/powerpoint/2010/main" val="112962496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77BCB46-CAF1-4EBD-93F2-7FE5B8CE3951}" type="slidenum">
              <a:rPr lang="en-US" smtClean="0"/>
              <a:t>34</a:t>
            </a:fld>
            <a:endParaRPr lang="en-US"/>
          </a:p>
        </p:txBody>
      </p:sp>
    </p:spTree>
    <p:extLst>
      <p:ext uri="{BB962C8B-B14F-4D97-AF65-F5344CB8AC3E}">
        <p14:creationId xmlns:p14="http://schemas.microsoft.com/office/powerpoint/2010/main" val="137631748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77BCB46-CAF1-4EBD-93F2-7FE5B8CE3951}" type="slidenum">
              <a:rPr lang="en-US" smtClean="0"/>
              <a:t>35</a:t>
            </a:fld>
            <a:endParaRPr lang="en-US"/>
          </a:p>
        </p:txBody>
      </p:sp>
    </p:spTree>
    <p:extLst>
      <p:ext uri="{BB962C8B-B14F-4D97-AF65-F5344CB8AC3E}">
        <p14:creationId xmlns:p14="http://schemas.microsoft.com/office/powerpoint/2010/main" val="79820290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77BCB46-CAF1-4EBD-93F2-7FE5B8CE3951}" type="slidenum">
              <a:rPr lang="en-US" smtClean="0"/>
              <a:t>36</a:t>
            </a:fld>
            <a:endParaRPr lang="en-US"/>
          </a:p>
        </p:txBody>
      </p:sp>
    </p:spTree>
    <p:extLst>
      <p:ext uri="{BB962C8B-B14F-4D97-AF65-F5344CB8AC3E}">
        <p14:creationId xmlns:p14="http://schemas.microsoft.com/office/powerpoint/2010/main" val="65227775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77BCB46-CAF1-4EBD-93F2-7FE5B8CE3951}" type="slidenum">
              <a:rPr lang="en-US" smtClean="0"/>
              <a:t>37</a:t>
            </a:fld>
            <a:endParaRPr lang="en-US"/>
          </a:p>
        </p:txBody>
      </p:sp>
    </p:spTree>
    <p:extLst>
      <p:ext uri="{BB962C8B-B14F-4D97-AF65-F5344CB8AC3E}">
        <p14:creationId xmlns:p14="http://schemas.microsoft.com/office/powerpoint/2010/main" val="33599154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77BCB46-CAF1-4EBD-93F2-7FE5B8CE3951}" type="slidenum">
              <a:rPr lang="en-US" smtClean="0"/>
              <a:t>4</a:t>
            </a:fld>
            <a:endParaRPr lang="en-US"/>
          </a:p>
        </p:txBody>
      </p:sp>
    </p:spTree>
    <p:extLst>
      <p:ext uri="{BB962C8B-B14F-4D97-AF65-F5344CB8AC3E}">
        <p14:creationId xmlns:p14="http://schemas.microsoft.com/office/powerpoint/2010/main" val="17225141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77BCB46-CAF1-4EBD-93F2-7FE5B8CE3951}" type="slidenum">
              <a:rPr lang="en-US" smtClean="0"/>
              <a:t>5</a:t>
            </a:fld>
            <a:endParaRPr lang="en-US"/>
          </a:p>
        </p:txBody>
      </p:sp>
    </p:spTree>
    <p:extLst>
      <p:ext uri="{BB962C8B-B14F-4D97-AF65-F5344CB8AC3E}">
        <p14:creationId xmlns:p14="http://schemas.microsoft.com/office/powerpoint/2010/main" val="31168745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77BCB46-CAF1-4EBD-93F2-7FE5B8CE3951}" type="slidenum">
              <a:rPr lang="en-US" smtClean="0"/>
              <a:t>6</a:t>
            </a:fld>
            <a:endParaRPr lang="en-US"/>
          </a:p>
        </p:txBody>
      </p:sp>
    </p:spTree>
    <p:extLst>
      <p:ext uri="{BB962C8B-B14F-4D97-AF65-F5344CB8AC3E}">
        <p14:creationId xmlns:p14="http://schemas.microsoft.com/office/powerpoint/2010/main" val="2994472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77BCB46-CAF1-4EBD-93F2-7FE5B8CE3951}" type="slidenum">
              <a:rPr lang="en-US" smtClean="0"/>
              <a:t>7</a:t>
            </a:fld>
            <a:endParaRPr lang="en-US"/>
          </a:p>
        </p:txBody>
      </p:sp>
    </p:spTree>
    <p:extLst>
      <p:ext uri="{BB962C8B-B14F-4D97-AF65-F5344CB8AC3E}">
        <p14:creationId xmlns:p14="http://schemas.microsoft.com/office/powerpoint/2010/main" val="20031204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77BCB46-CAF1-4EBD-93F2-7FE5B8CE3951}" type="slidenum">
              <a:rPr lang="en-US" smtClean="0"/>
              <a:t>8</a:t>
            </a:fld>
            <a:endParaRPr lang="en-US"/>
          </a:p>
        </p:txBody>
      </p:sp>
    </p:spTree>
    <p:extLst>
      <p:ext uri="{BB962C8B-B14F-4D97-AF65-F5344CB8AC3E}">
        <p14:creationId xmlns:p14="http://schemas.microsoft.com/office/powerpoint/2010/main" val="14394282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US" sz="1300" dirty="0">
                <a:latin typeface="Calibri" panose="020F0502020204030204" pitchFamily="34" charset="0"/>
                <a:ea typeface="Calibri" panose="020F0502020204030204" pitchFamily="34" charset="0"/>
                <a:cs typeface="Times New Roman" panose="02020603050405020304" pitchFamily="18" charset="0"/>
              </a:rPr>
              <a:t>We have two calendars you need to know about when planning events:</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342855" indent="-342855">
              <a:lnSpc>
                <a:spcPct val="107000"/>
              </a:lnSpc>
              <a:buFont typeface="+mj-lt"/>
              <a:buAutoNum type="arabicPeriod"/>
            </a:pPr>
            <a:r>
              <a:rPr lang="en-US" sz="1300" dirty="0">
                <a:latin typeface="Calibri" panose="020F0502020204030204" pitchFamily="34" charset="0"/>
                <a:ea typeface="Calibri" panose="020F0502020204030204" pitchFamily="34" charset="0"/>
                <a:cs typeface="Times New Roman" panose="02020603050405020304" pitchFamily="18" charset="0"/>
              </a:rPr>
              <a:t> Room reservation calendar/EMS</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742851" lvl="1" indent="-285712">
              <a:lnSpc>
                <a:spcPct val="107000"/>
              </a:lnSpc>
              <a:buFont typeface="+mj-lt"/>
              <a:buAutoNum type="alphaLcPeriod"/>
            </a:pPr>
            <a:r>
              <a:rPr lang="en-US" sz="1300" dirty="0">
                <a:latin typeface="Calibri" panose="020F0502020204030204" pitchFamily="34" charset="0"/>
                <a:ea typeface="Calibri" panose="020F0502020204030204" pitchFamily="34" charset="0"/>
                <a:cs typeface="Times New Roman" panose="02020603050405020304" pitchFamily="18" charset="0"/>
              </a:rPr>
              <a:t>Use to check what rooms are available and what other events are already scheduled (rooms reserved)</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742851" lvl="1" indent="-285712">
              <a:lnSpc>
                <a:spcPct val="107000"/>
              </a:lnSpc>
              <a:buFont typeface="+mj-lt"/>
              <a:buAutoNum type="alphaLcPeriod"/>
            </a:pPr>
            <a:r>
              <a:rPr lang="en-US" sz="1300" dirty="0">
                <a:latin typeface="Calibri" panose="020F0502020204030204" pitchFamily="34" charset="0"/>
                <a:ea typeface="Calibri" panose="020F0502020204030204" pitchFamily="34" charset="0"/>
                <a:cs typeface="Times New Roman" panose="02020603050405020304" pitchFamily="18" charset="0"/>
              </a:rPr>
              <a:t>Be considerate of other events/meetings that are already scheduled and especially meetings scheduled by law school administrators to avoid conflicts</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742851" lvl="1" indent="-285712">
              <a:lnSpc>
                <a:spcPct val="107000"/>
              </a:lnSpc>
              <a:buFont typeface="+mj-lt"/>
              <a:buAutoNum type="alphaLcPeriod"/>
            </a:pPr>
            <a:r>
              <a:rPr lang="en-US" sz="1300" dirty="0">
                <a:latin typeface="Calibri" panose="020F0502020204030204" pitchFamily="34" charset="0"/>
                <a:ea typeface="Calibri" panose="020F0502020204030204" pitchFamily="34" charset="0"/>
                <a:cs typeface="Times New Roman" panose="02020603050405020304" pitchFamily="18" charset="0"/>
              </a:rPr>
              <a:t>Be considerate of religious/cultural holidays to avoid excluding some people from your events</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342855" indent="-342855">
              <a:lnSpc>
                <a:spcPct val="107000"/>
              </a:lnSpc>
              <a:buFont typeface="+mj-lt"/>
              <a:buAutoNum type="arabicPeriod"/>
            </a:pPr>
            <a:endParaRPr lang="en-US" sz="1300" dirty="0">
              <a:latin typeface="Calibri" panose="020F0502020204030204" pitchFamily="34" charset="0"/>
              <a:ea typeface="Calibri" panose="020F0502020204030204" pitchFamily="34" charset="0"/>
              <a:cs typeface="Times New Roman" panose="02020603050405020304" pitchFamily="18" charset="0"/>
            </a:endParaRPr>
          </a:p>
          <a:p>
            <a:pPr marL="342855" indent="-342855">
              <a:lnSpc>
                <a:spcPct val="107000"/>
              </a:lnSpc>
              <a:buFont typeface="+mj-lt"/>
              <a:buAutoNum type="arabicPeriod"/>
            </a:pPr>
            <a:r>
              <a:rPr lang="en-US" sz="1300" dirty="0">
                <a:latin typeface="Calibri" panose="020F0502020204030204" pitchFamily="34" charset="0"/>
                <a:ea typeface="Calibri" panose="020F0502020204030204" pitchFamily="34" charset="0"/>
                <a:cs typeface="Times New Roman" panose="02020603050405020304" pitchFamily="18" charset="0"/>
              </a:rPr>
              <a:t>The other is in </a:t>
            </a:r>
            <a:r>
              <a:rPr lang="en-US" sz="1300" dirty="0" err="1">
                <a:latin typeface="Calibri" panose="020F0502020204030204" pitchFamily="34" charset="0"/>
                <a:ea typeface="Calibri" panose="020F0502020204030204" pitchFamily="34" charset="0"/>
                <a:cs typeface="Times New Roman" panose="02020603050405020304" pitchFamily="18" charset="0"/>
              </a:rPr>
              <a:t>TigerZone</a:t>
            </a:r>
            <a:r>
              <a:rPr lang="en-US" sz="1300" dirty="0">
                <a:latin typeface="Calibri" panose="020F0502020204030204" pitchFamily="34" charset="0"/>
                <a:ea typeface="Calibri" panose="020F0502020204030204" pitchFamily="34" charset="0"/>
                <a:cs typeface="Times New Roman" panose="02020603050405020304" pitchFamily="18" charset="0"/>
              </a:rPr>
              <a:t> and is for  PR – and I will talk about it in a few minutes.</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742851" lvl="1" indent="-285712">
              <a:lnSpc>
                <a:spcPct val="107000"/>
              </a:lnSpc>
              <a:spcAft>
                <a:spcPts val="800"/>
              </a:spcAft>
              <a:buFont typeface="+mj-lt"/>
              <a:buAutoNum type="alphaLcPeriod"/>
            </a:pPr>
            <a:r>
              <a:rPr lang="en-US" sz="1300" dirty="0">
                <a:latin typeface="Calibri" panose="020F0502020204030204" pitchFamily="34" charset="0"/>
                <a:ea typeface="Calibri" panose="020F0502020204030204" pitchFamily="34" charset="0"/>
                <a:cs typeface="Times New Roman" panose="02020603050405020304" pitchFamily="18" charset="0"/>
              </a:rPr>
              <a:t>Events calendar – should be the centralized location for students to look to for events.  Please add all events here, On Legal Grounds, and on the monitors.  Your PR rep should already have access.  If not, you need to designate a person, and then we can get access to the internal PR information.  </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477BCB46-CAF1-4EBD-93F2-7FE5B8CE3951}" type="slidenum">
              <a:rPr lang="en-US" smtClean="0"/>
              <a:t>9</a:t>
            </a:fld>
            <a:endParaRPr lang="en-US"/>
          </a:p>
        </p:txBody>
      </p:sp>
    </p:spTree>
    <p:extLst>
      <p:ext uri="{BB962C8B-B14F-4D97-AF65-F5344CB8AC3E}">
        <p14:creationId xmlns:p14="http://schemas.microsoft.com/office/powerpoint/2010/main" val="35326488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E8C87E7-9976-4BA6-B09B-8804541076E2}" type="datetimeFigureOut">
              <a:rPr lang="en-US" smtClean="0"/>
              <a:t>8/26/2024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35F0E4-8A50-4B30-A985-7188610B9029}"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8C87E7-9976-4BA6-B09B-8804541076E2}" type="datetimeFigureOut">
              <a:rPr lang="en-US" smtClean="0"/>
              <a:t>8/26/2024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35F0E4-8A50-4B30-A985-7188610B902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E8C87E7-9976-4BA6-B09B-8804541076E2}" type="datetimeFigureOut">
              <a:rPr lang="en-US" smtClean="0"/>
              <a:t>8/26/2024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35F0E4-8A50-4B30-A985-7188610B9029}"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44C53AC-A7D0-4E45-A234-101BFA8E3C1C}" type="datetimeFigureOut">
              <a:rPr lang="en-US" smtClean="0"/>
              <a:t>8/26/2024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46CFBA-0707-354A-8FC0-12A0138D87A0}" type="slidenum">
              <a:rPr lang="en-US" smtClean="0"/>
              <a:t>‹#›</a:t>
            </a:fld>
            <a:endParaRPr lang="en-US"/>
          </a:p>
        </p:txBody>
      </p:sp>
    </p:spTree>
    <p:extLst>
      <p:ext uri="{BB962C8B-B14F-4D97-AF65-F5344CB8AC3E}">
        <p14:creationId xmlns:p14="http://schemas.microsoft.com/office/powerpoint/2010/main" val="23623840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44C53AC-A7D0-4E45-A234-101BFA8E3C1C}" type="datetimeFigureOut">
              <a:rPr lang="en-US" smtClean="0"/>
              <a:t>8/26/2024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46CFBA-0707-354A-8FC0-12A0138D87A0}" type="slidenum">
              <a:rPr lang="en-US" smtClean="0"/>
              <a:t>‹#›</a:t>
            </a:fld>
            <a:endParaRPr lang="en-US"/>
          </a:p>
        </p:txBody>
      </p:sp>
    </p:spTree>
    <p:extLst>
      <p:ext uri="{BB962C8B-B14F-4D97-AF65-F5344CB8AC3E}">
        <p14:creationId xmlns:p14="http://schemas.microsoft.com/office/powerpoint/2010/main" val="17694831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44C53AC-A7D0-4E45-A234-101BFA8E3C1C}" type="datetimeFigureOut">
              <a:rPr lang="en-US" smtClean="0"/>
              <a:t>8/26/2024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46CFBA-0707-354A-8FC0-12A0138D87A0}" type="slidenum">
              <a:rPr lang="en-US" smtClean="0"/>
              <a:t>‹#›</a:t>
            </a:fld>
            <a:endParaRPr lang="en-US"/>
          </a:p>
        </p:txBody>
      </p:sp>
    </p:spTree>
    <p:extLst>
      <p:ext uri="{BB962C8B-B14F-4D97-AF65-F5344CB8AC3E}">
        <p14:creationId xmlns:p14="http://schemas.microsoft.com/office/powerpoint/2010/main" val="14146088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44C53AC-A7D0-4E45-A234-101BFA8E3C1C}" type="datetimeFigureOut">
              <a:rPr lang="en-US" smtClean="0"/>
              <a:t>8/26/2024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46CFBA-0707-354A-8FC0-12A0138D87A0}" type="slidenum">
              <a:rPr lang="en-US" smtClean="0"/>
              <a:t>‹#›</a:t>
            </a:fld>
            <a:endParaRPr lang="en-US"/>
          </a:p>
        </p:txBody>
      </p:sp>
    </p:spTree>
    <p:extLst>
      <p:ext uri="{BB962C8B-B14F-4D97-AF65-F5344CB8AC3E}">
        <p14:creationId xmlns:p14="http://schemas.microsoft.com/office/powerpoint/2010/main" val="31150638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44C53AC-A7D0-4E45-A234-101BFA8E3C1C}" type="datetimeFigureOut">
              <a:rPr lang="en-US" smtClean="0"/>
              <a:t>8/26/2024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946CFBA-0707-354A-8FC0-12A0138D87A0}" type="slidenum">
              <a:rPr lang="en-US" smtClean="0"/>
              <a:t>‹#›</a:t>
            </a:fld>
            <a:endParaRPr lang="en-US"/>
          </a:p>
        </p:txBody>
      </p:sp>
    </p:spTree>
    <p:extLst>
      <p:ext uri="{BB962C8B-B14F-4D97-AF65-F5344CB8AC3E}">
        <p14:creationId xmlns:p14="http://schemas.microsoft.com/office/powerpoint/2010/main" val="19868724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44C53AC-A7D0-4E45-A234-101BFA8E3C1C}" type="datetimeFigureOut">
              <a:rPr lang="en-US" smtClean="0"/>
              <a:t>8/26/2024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946CFBA-0707-354A-8FC0-12A0138D87A0}" type="slidenum">
              <a:rPr lang="en-US" smtClean="0"/>
              <a:t>‹#›</a:t>
            </a:fld>
            <a:endParaRPr lang="en-US"/>
          </a:p>
        </p:txBody>
      </p:sp>
    </p:spTree>
    <p:extLst>
      <p:ext uri="{BB962C8B-B14F-4D97-AF65-F5344CB8AC3E}">
        <p14:creationId xmlns:p14="http://schemas.microsoft.com/office/powerpoint/2010/main" val="409126122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4C53AC-A7D0-4E45-A234-101BFA8E3C1C}" type="datetimeFigureOut">
              <a:rPr lang="en-US" smtClean="0"/>
              <a:t>8/26/2024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946CFBA-0707-354A-8FC0-12A0138D87A0}" type="slidenum">
              <a:rPr lang="en-US" smtClean="0"/>
              <a:t>‹#›</a:t>
            </a:fld>
            <a:endParaRPr lang="en-US"/>
          </a:p>
        </p:txBody>
      </p:sp>
    </p:spTree>
    <p:extLst>
      <p:ext uri="{BB962C8B-B14F-4D97-AF65-F5344CB8AC3E}">
        <p14:creationId xmlns:p14="http://schemas.microsoft.com/office/powerpoint/2010/main" val="322731886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44C53AC-A7D0-4E45-A234-101BFA8E3C1C}" type="datetimeFigureOut">
              <a:rPr lang="en-US" smtClean="0"/>
              <a:t>8/26/2024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46CFBA-0707-354A-8FC0-12A0138D87A0}" type="slidenum">
              <a:rPr lang="en-US" smtClean="0"/>
              <a:t>‹#›</a:t>
            </a:fld>
            <a:endParaRPr lang="en-US"/>
          </a:p>
        </p:txBody>
      </p:sp>
    </p:spTree>
    <p:extLst>
      <p:ext uri="{BB962C8B-B14F-4D97-AF65-F5344CB8AC3E}">
        <p14:creationId xmlns:p14="http://schemas.microsoft.com/office/powerpoint/2010/main" val="9016913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8C87E7-9976-4BA6-B09B-8804541076E2}" type="datetimeFigureOut">
              <a:rPr lang="en-US" smtClean="0"/>
              <a:t>8/26/2024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35F0E4-8A50-4B30-A985-7188610B9029}" type="slidenum">
              <a:rPr lang="en-US" smtClean="0"/>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44C53AC-A7D0-4E45-A234-101BFA8E3C1C}" type="datetimeFigureOut">
              <a:rPr lang="en-US" smtClean="0"/>
              <a:t>8/26/2024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46CFBA-0707-354A-8FC0-12A0138D87A0}" type="slidenum">
              <a:rPr lang="en-US" smtClean="0"/>
              <a:t>‹#›</a:t>
            </a:fld>
            <a:endParaRPr lang="en-US"/>
          </a:p>
        </p:txBody>
      </p:sp>
    </p:spTree>
    <p:extLst>
      <p:ext uri="{BB962C8B-B14F-4D97-AF65-F5344CB8AC3E}">
        <p14:creationId xmlns:p14="http://schemas.microsoft.com/office/powerpoint/2010/main" val="405447611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44C53AC-A7D0-4E45-A234-101BFA8E3C1C}" type="datetimeFigureOut">
              <a:rPr lang="en-US" smtClean="0"/>
              <a:t>8/26/2024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46CFBA-0707-354A-8FC0-12A0138D87A0}" type="slidenum">
              <a:rPr lang="en-US" smtClean="0"/>
              <a:t>‹#›</a:t>
            </a:fld>
            <a:endParaRPr lang="en-US"/>
          </a:p>
        </p:txBody>
      </p:sp>
    </p:spTree>
    <p:extLst>
      <p:ext uri="{BB962C8B-B14F-4D97-AF65-F5344CB8AC3E}">
        <p14:creationId xmlns:p14="http://schemas.microsoft.com/office/powerpoint/2010/main" val="249289655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44C53AC-A7D0-4E45-A234-101BFA8E3C1C}" type="datetimeFigureOut">
              <a:rPr lang="en-US" smtClean="0"/>
              <a:t>8/26/2024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46CFBA-0707-354A-8FC0-12A0138D87A0}" type="slidenum">
              <a:rPr lang="en-US" smtClean="0"/>
              <a:t>‹#›</a:t>
            </a:fld>
            <a:endParaRPr lang="en-US"/>
          </a:p>
        </p:txBody>
      </p:sp>
    </p:spTree>
    <p:extLst>
      <p:ext uri="{BB962C8B-B14F-4D97-AF65-F5344CB8AC3E}">
        <p14:creationId xmlns:p14="http://schemas.microsoft.com/office/powerpoint/2010/main" val="39322878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E8C87E7-9976-4BA6-B09B-8804541076E2}" type="datetimeFigureOut">
              <a:rPr lang="en-US" smtClean="0"/>
              <a:t>8/26/2024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35F0E4-8A50-4B30-A985-7188610B9029}"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E8C87E7-9976-4BA6-B09B-8804541076E2}" type="datetimeFigureOut">
              <a:rPr lang="en-US" smtClean="0"/>
              <a:t>8/26/2024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35F0E4-8A50-4B30-A985-7188610B902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E8C87E7-9976-4BA6-B09B-8804541076E2}" type="datetimeFigureOut">
              <a:rPr lang="en-US" smtClean="0"/>
              <a:t>8/26/2024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535F0E4-8A50-4B30-A985-7188610B9029}"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8C87E7-9976-4BA6-B09B-8804541076E2}" type="datetimeFigureOut">
              <a:rPr lang="en-US" smtClean="0"/>
              <a:t>8/26/2024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535F0E4-8A50-4B30-A985-7188610B902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8C87E7-9976-4BA6-B09B-8804541076E2}" type="datetimeFigureOut">
              <a:rPr lang="en-US" smtClean="0"/>
              <a:t>8/26/2024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535F0E4-8A50-4B30-A985-7188610B902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E8C87E7-9976-4BA6-B09B-8804541076E2}" type="datetimeFigureOut">
              <a:rPr lang="en-US" smtClean="0"/>
              <a:t>8/26/2024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35F0E4-8A50-4B30-A985-7188610B9029}"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E8C87E7-9976-4BA6-B09B-8804541076E2}" type="datetimeFigureOut">
              <a:rPr lang="en-US" smtClean="0"/>
              <a:t>8/26/2024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35F0E4-8A50-4B30-A985-7188610B9029}"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BE8C87E7-9976-4BA6-B09B-8804541076E2}" type="datetimeFigureOut">
              <a:rPr lang="en-US" smtClean="0"/>
              <a:t>8/26/2024</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5535F0E4-8A50-4B30-A985-7188610B902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4C53AC-A7D0-4E45-A234-101BFA8E3C1C}" type="datetimeFigureOut">
              <a:rPr lang="en-US" smtClean="0"/>
              <a:t>8/26/2024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46CFBA-0707-354A-8FC0-12A0138D87A0}" type="slidenum">
              <a:rPr lang="en-US" smtClean="0"/>
              <a:t>‹#›</a:t>
            </a:fld>
            <a:endParaRPr lang="en-US"/>
          </a:p>
        </p:txBody>
      </p:sp>
    </p:spTree>
    <p:extLst>
      <p:ext uri="{BB962C8B-B14F-4D97-AF65-F5344CB8AC3E}">
        <p14:creationId xmlns:p14="http://schemas.microsoft.com/office/powerpoint/2010/main" val="109030344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15.xml"/><Relationship Id="rId4" Type="http://schemas.openxmlformats.org/officeDocument/2006/relationships/image" Target="../media/image12.jpeg"/></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15.xml"/><Relationship Id="rId4" Type="http://schemas.openxmlformats.org/officeDocument/2006/relationships/image" Target="../media/image13.png"/></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16.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16.xml"/><Relationship Id="rId4" Type="http://schemas.openxmlformats.org/officeDocument/2006/relationships/image" Target="../media/image17.png"/></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16.xml"/><Relationship Id="rId5" Type="http://schemas.openxmlformats.org/officeDocument/2006/relationships/image" Target="../media/image18.png"/><Relationship Id="rId4" Type="http://schemas.openxmlformats.org/officeDocument/2006/relationships/hyperlink" Target="https://memphis.co1.qualtrics.com/jfe/form/SV_7OscEgt9xyEu8sK"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5.xml"/><Relationship Id="rId1" Type="http://schemas.openxmlformats.org/officeDocument/2006/relationships/slideLayout" Target="../slideLayouts/slideLayout15.xml"/><Relationship Id="rId6" Type="http://schemas.openxmlformats.org/officeDocument/2006/relationships/hyperlink" Target="mailto:lawit@memphis.edu" TargetMode="External"/><Relationship Id="rId5" Type="http://schemas.openxmlformats.org/officeDocument/2006/relationships/hyperlink" Target="https://memphis.topdesk.net/tas/public/ssp/content/serviceflow?unid=4f20416304c644d3ac7b12e70dc968ea&amp;from=8be9d09e-948c-4a16-8ff1-11725ebcac53&amp;openedFromService=true" TargetMode="External"/><Relationship Id="rId4" Type="http://schemas.openxmlformats.org/officeDocument/2006/relationships/image" Target="../media/image2.jpeg"/></Relationships>
</file>

<file path=ppt/slides/_rels/slide16.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6.xml"/><Relationship Id="rId1" Type="http://schemas.openxmlformats.org/officeDocument/2006/relationships/slideLayout" Target="../slideLayouts/slideLayout17.xml"/><Relationship Id="rId5" Type="http://schemas.openxmlformats.org/officeDocument/2006/relationships/image" Target="../media/image2.jpeg"/><Relationship Id="rId4" Type="http://schemas.openxmlformats.org/officeDocument/2006/relationships/hyperlink" Target="https://www.memphis.edu/umtech/solutions/teams.php"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8.xml"/><Relationship Id="rId1" Type="http://schemas.openxmlformats.org/officeDocument/2006/relationships/slideLayout" Target="../slideLayouts/slideLayout16.xml"/><Relationship Id="rId4" Type="http://schemas.openxmlformats.org/officeDocument/2006/relationships/image" Target="../media/image2.jpeg"/></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9.xml"/><Relationship Id="rId1" Type="http://schemas.openxmlformats.org/officeDocument/2006/relationships/slideLayout" Target="../slideLayouts/slideLayout16.xml"/><Relationship Id="rId5" Type="http://schemas.openxmlformats.org/officeDocument/2006/relationships/image" Target="../media/image22.jpeg"/><Relationship Id="rId4" Type="http://schemas.openxmlformats.org/officeDocument/2006/relationships/hyperlink" Target="https://memphis.campuslabs.com/engage/events?branches=305317"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0.xml"/><Relationship Id="rId1" Type="http://schemas.openxmlformats.org/officeDocument/2006/relationships/slideLayout" Target="../slideLayouts/slideLayout16.xml"/><Relationship Id="rId5" Type="http://schemas.openxmlformats.org/officeDocument/2006/relationships/image" Target="../media/image23.jpeg"/><Relationship Id="rId4" Type="http://schemas.openxmlformats.org/officeDocument/2006/relationships/hyperlink" Target="https://www.memphis.edu/law/current-students/2021blogpostingguidelines.pdf" TargetMode="External"/></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1.xml"/><Relationship Id="rId1" Type="http://schemas.openxmlformats.org/officeDocument/2006/relationships/slideLayout" Target="../slideLayouts/slideLayout16.xml"/><Relationship Id="rId5" Type="http://schemas.openxmlformats.org/officeDocument/2006/relationships/image" Target="../media/image24.png"/><Relationship Id="rId4" Type="http://schemas.openxmlformats.org/officeDocument/2006/relationships/hyperlink" Target="https://www.memphis.edu/law/current-students/blog-information.php" TargetMode="External"/></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2.xml"/><Relationship Id="rId1" Type="http://schemas.openxmlformats.org/officeDocument/2006/relationships/slideLayout" Target="../slideLayouts/slideLayout15.xml"/><Relationship Id="rId4" Type="http://schemas.openxmlformats.org/officeDocument/2006/relationships/image" Target="../media/image25.png"/></Relationships>
</file>

<file path=ppt/slides/_rels/slide23.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23.xml"/><Relationship Id="rId1" Type="http://schemas.openxmlformats.org/officeDocument/2006/relationships/slideLayout" Target="../slideLayouts/slideLayout16.xml"/><Relationship Id="rId6" Type="http://schemas.openxmlformats.org/officeDocument/2006/relationships/image" Target="../media/image28.png"/><Relationship Id="rId5" Type="http://schemas.openxmlformats.org/officeDocument/2006/relationships/image" Target="../media/image27.png"/><Relationship Id="rId4" Type="http://schemas.openxmlformats.org/officeDocument/2006/relationships/image" Target="../media/image2.jpeg"/></Relationships>
</file>

<file path=ppt/slides/_rels/slide2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5.xml"/><Relationship Id="rId1" Type="http://schemas.openxmlformats.org/officeDocument/2006/relationships/slideLayout" Target="../slideLayouts/slideLayout13.xml"/><Relationship Id="rId5" Type="http://schemas.openxmlformats.org/officeDocument/2006/relationships/image" Target="../media/image29.jpeg"/><Relationship Id="rId4" Type="http://schemas.openxmlformats.org/officeDocument/2006/relationships/hyperlink" Target="https://www.memphis.edu/gsa/travel/" TargetMode="External"/></Relationships>
</file>

<file path=ppt/slides/_rels/slide2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6.xml"/><Relationship Id="rId1" Type="http://schemas.openxmlformats.org/officeDocument/2006/relationships/slideLayout" Target="../slideLayouts/slideLayout13.xml"/><Relationship Id="rId4" Type="http://schemas.openxmlformats.org/officeDocument/2006/relationships/image" Target="../media/image30.png"/></Relationships>
</file>

<file path=ppt/slides/_rels/slide27.xml.rels><?xml version="1.0" encoding="UTF-8" standalone="yes"?>
<Relationships xmlns="http://schemas.openxmlformats.org/package/2006/relationships"><Relationship Id="rId8" Type="http://schemas.openxmlformats.org/officeDocument/2006/relationships/image" Target="../media/image35.jpeg"/><Relationship Id="rId3" Type="http://schemas.openxmlformats.org/officeDocument/2006/relationships/image" Target="../media/image2.jpeg"/><Relationship Id="rId7" Type="http://schemas.openxmlformats.org/officeDocument/2006/relationships/image" Target="../media/image34.png"/><Relationship Id="rId2" Type="http://schemas.openxmlformats.org/officeDocument/2006/relationships/notesSlide" Target="../notesSlides/notesSlide27.xml"/><Relationship Id="rId1" Type="http://schemas.openxmlformats.org/officeDocument/2006/relationships/slideLayout" Target="../slideLayouts/slideLayout13.xml"/><Relationship Id="rId6" Type="http://schemas.openxmlformats.org/officeDocument/2006/relationships/image" Target="../media/image33.png"/><Relationship Id="rId5" Type="http://schemas.openxmlformats.org/officeDocument/2006/relationships/image" Target="../media/image32.png"/><Relationship Id="rId4" Type="http://schemas.openxmlformats.org/officeDocument/2006/relationships/image" Target="../media/image31.jpeg"/></Relationships>
</file>

<file path=ppt/slides/_rels/slide2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8.xml"/><Relationship Id="rId1" Type="http://schemas.openxmlformats.org/officeDocument/2006/relationships/slideLayout" Target="../slideLayouts/slideLayout13.xml"/><Relationship Id="rId5" Type="http://schemas.openxmlformats.org/officeDocument/2006/relationships/image" Target="../media/image36.jpeg"/><Relationship Id="rId4" Type="http://schemas.openxmlformats.org/officeDocument/2006/relationships/hyperlink" Target="https://memphis.co1.qualtrics.com/jfe/form/SV_7OscEgt9xyEu8sK" TargetMode="External"/></Relationships>
</file>

<file path=ppt/slides/_rels/slide2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9.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3.xml"/><Relationship Id="rId4" Type="http://schemas.openxmlformats.org/officeDocument/2006/relationships/image" Target="../media/image3.png"/></Relationships>
</file>

<file path=ppt/slides/_rels/slide30.xml.rels><?xml version="1.0" encoding="UTF-8" standalone="yes"?>
<Relationships xmlns="http://schemas.openxmlformats.org/package/2006/relationships"><Relationship Id="rId8" Type="http://schemas.openxmlformats.org/officeDocument/2006/relationships/image" Target="../media/image37.png"/><Relationship Id="rId3" Type="http://schemas.openxmlformats.org/officeDocument/2006/relationships/image" Target="../media/image2.jpeg"/><Relationship Id="rId7" Type="http://schemas.openxmlformats.org/officeDocument/2006/relationships/hyperlink" Target="https://momentum.memphis.edu/" TargetMode="External"/><Relationship Id="rId2" Type="http://schemas.openxmlformats.org/officeDocument/2006/relationships/notesSlide" Target="../notesSlides/notesSlide30.xml"/><Relationship Id="rId1" Type="http://schemas.openxmlformats.org/officeDocument/2006/relationships/slideLayout" Target="../slideLayouts/slideLayout17.xml"/><Relationship Id="rId6" Type="http://schemas.openxmlformats.org/officeDocument/2006/relationships/hyperlink" Target="https://memphis.campuslabs.com/engage/submitter/form/start/141765" TargetMode="External"/><Relationship Id="rId5" Type="http://schemas.openxmlformats.org/officeDocument/2006/relationships/hyperlink" Target="mailto:jgoins3@memphis.edu?subject=Student%20Organization%20Fundraising" TargetMode="External"/><Relationship Id="rId4" Type="http://schemas.openxmlformats.org/officeDocument/2006/relationships/hyperlink" Target="https://memphis.campuslabs.com/engage/submitter/form/start/141764" TargetMode="External"/></Relationships>
</file>

<file path=ppt/slides/_rels/slide3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1.xm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2.xml"/><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3.xml"/><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4.xml"/><Relationship Id="rId1" Type="http://schemas.openxmlformats.org/officeDocument/2006/relationships/slideLayout" Target="../slideLayouts/slideLayout15.xml"/><Relationship Id="rId5" Type="http://schemas.openxmlformats.org/officeDocument/2006/relationships/image" Target="../media/image39.png"/><Relationship Id="rId4" Type="http://schemas.openxmlformats.org/officeDocument/2006/relationships/image" Target="../media/image38.jpeg"/></Relationships>
</file>

<file path=ppt/slides/_rels/slide3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5.xml"/><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6.xml"/><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7.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2.jpeg"/><Relationship Id="rId7" Type="http://schemas.openxmlformats.org/officeDocument/2006/relationships/image" Target="../media/image7.jpeg"/><Relationship Id="rId2" Type="http://schemas.openxmlformats.org/officeDocument/2006/relationships/notesSlide" Target="../notesSlides/notesSlide4.xml"/><Relationship Id="rId1" Type="http://schemas.openxmlformats.org/officeDocument/2006/relationships/slideLayout" Target="../slideLayouts/slideLayout17.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jpeg"/><Relationship Id="rId9" Type="http://schemas.openxmlformats.org/officeDocument/2006/relationships/image" Target="../media/image9.jpeg"/></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13.xml"/><Relationship Id="rId4" Type="http://schemas.openxmlformats.org/officeDocument/2006/relationships/image" Target="../media/image10.png"/></Relationships>
</file>

<file path=ppt/slides/_rels/slide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7.xml"/><Relationship Id="rId1" Type="http://schemas.openxmlformats.org/officeDocument/2006/relationships/slideLayout" Target="../slideLayouts/slideLayout13.xml"/><Relationship Id="rId6" Type="http://schemas.openxmlformats.org/officeDocument/2006/relationships/image" Target="../media/image2.jpeg"/><Relationship Id="rId5" Type="http://schemas.openxmlformats.org/officeDocument/2006/relationships/hyperlink" Target="mailto:LawAccess@memphis.edu" TargetMode="External"/><Relationship Id="rId4" Type="http://schemas.openxmlformats.org/officeDocument/2006/relationships/hyperlink" Target="https://memphis.co1.qualtrics.com/jfe/form/SV_7OscEgt9xyEu8sK"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17.xml"/><Relationship Id="rId6" Type="http://schemas.openxmlformats.org/officeDocument/2006/relationships/image" Target="../media/image6.png"/><Relationship Id="rId5" Type="http://schemas.openxmlformats.org/officeDocument/2006/relationships/hyperlink" Target="https://emsws.memphis.edu/EmsWebApp/Default.aspx" TargetMode="External"/><Relationship Id="rId4" Type="http://schemas.openxmlformats.org/officeDocument/2006/relationships/hyperlink" Target="https://www.memphis.edu/law/current-students/blog-information.ph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4" name="Title 1">
            <a:extLst>
              <a:ext uri="{FF2B5EF4-FFF2-40B4-BE49-F238E27FC236}">
                <a16:creationId xmlns:a16="http://schemas.microsoft.com/office/drawing/2014/main" id="{FAC3F233-80DD-4ECD-B948-3D21969152AC}"/>
              </a:ext>
            </a:extLst>
          </p:cNvPr>
          <p:cNvSpPr>
            <a:spLocks noGrp="1"/>
          </p:cNvSpPr>
          <p:nvPr>
            <p:ph type="title"/>
          </p:nvPr>
        </p:nvSpPr>
        <p:spPr>
          <a:xfrm>
            <a:off x="76200" y="2895600"/>
            <a:ext cx="7391400" cy="1219200"/>
          </a:xfrm>
        </p:spPr>
        <p:txBody>
          <a:bodyPr>
            <a:normAutofit/>
          </a:bodyPr>
          <a:lstStyle/>
          <a:p>
            <a:r>
              <a:rPr lang="en-US" sz="3200" b="1" cap="small" dirty="0">
                <a:solidFill>
                  <a:schemeClr val="bg1"/>
                </a:solidFill>
                <a:latin typeface="Bitter"/>
                <a:cs typeface="Bitter"/>
              </a:rPr>
              <a:t>University Of Memphis</a:t>
            </a:r>
            <a:br>
              <a:rPr lang="en-US" sz="3200" b="1" cap="small" dirty="0">
                <a:solidFill>
                  <a:schemeClr val="bg1"/>
                </a:solidFill>
                <a:latin typeface="Bitter"/>
                <a:cs typeface="Bitter"/>
              </a:rPr>
            </a:br>
            <a:r>
              <a:rPr lang="en-US" sz="3200" b="1" cap="small" dirty="0">
                <a:solidFill>
                  <a:schemeClr val="bg1"/>
                </a:solidFill>
                <a:latin typeface="Bitter"/>
                <a:cs typeface="Bitter"/>
              </a:rPr>
              <a:t>Cecil C. Humphreys School of Law</a:t>
            </a:r>
            <a:endParaRPr lang="en-US" sz="3200" cap="small" dirty="0">
              <a:solidFill>
                <a:schemeClr val="bg1"/>
              </a:solidFill>
            </a:endParaRPr>
          </a:p>
        </p:txBody>
      </p:sp>
      <p:sp>
        <p:nvSpPr>
          <p:cNvPr id="5" name="Title 1">
            <a:extLst>
              <a:ext uri="{FF2B5EF4-FFF2-40B4-BE49-F238E27FC236}">
                <a16:creationId xmlns:a16="http://schemas.microsoft.com/office/drawing/2014/main" id="{0ECC4A0E-3064-4BFF-81CD-2E49307F818B}"/>
              </a:ext>
            </a:extLst>
          </p:cNvPr>
          <p:cNvSpPr txBox="1">
            <a:spLocks/>
          </p:cNvSpPr>
          <p:nvPr/>
        </p:nvSpPr>
        <p:spPr>
          <a:xfrm>
            <a:off x="3124200" y="4114800"/>
            <a:ext cx="5943600" cy="12954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pPr algn="r"/>
            <a:r>
              <a:rPr lang="en-US" sz="2800" b="1" cap="small" dirty="0">
                <a:solidFill>
                  <a:schemeClr val="bg1"/>
                </a:solidFill>
                <a:latin typeface="Bitter"/>
                <a:cs typeface="Bitter"/>
              </a:rPr>
              <a:t>Law Student Organization Training</a:t>
            </a:r>
          </a:p>
          <a:p>
            <a:pPr algn="r"/>
            <a:r>
              <a:rPr lang="en-US" sz="2800" b="1" cap="small" dirty="0">
                <a:solidFill>
                  <a:schemeClr val="bg1"/>
                </a:solidFill>
                <a:latin typeface="Bitter"/>
                <a:cs typeface="Bitter"/>
              </a:rPr>
              <a:t>2024 – 2025 Academic Year</a:t>
            </a:r>
          </a:p>
        </p:txBody>
      </p:sp>
    </p:spTree>
    <p:extLst>
      <p:ext uri="{BB962C8B-B14F-4D97-AF65-F5344CB8AC3E}">
        <p14:creationId xmlns:p14="http://schemas.microsoft.com/office/powerpoint/2010/main" val="36092402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UofM Powerpoint Theme4.jpg"/>
          <p:cNvPicPr>
            <a:picLocks noChangeAspect="1"/>
          </p:cNvPicPr>
          <p:nvPr/>
        </p:nvPicPr>
        <p:blipFill rotWithShape="1">
          <a:blip r:embed="rId3" cstate="email">
            <a:extLst>
              <a:ext uri="{28A0092B-C50C-407E-A947-70E740481C1C}">
                <a14:useLocalDpi xmlns:a14="http://schemas.microsoft.com/office/drawing/2010/main" val="0"/>
              </a:ext>
            </a:extLst>
          </a:blip>
          <a:srcRect/>
          <a:stretch/>
        </p:blipFill>
        <p:spPr>
          <a:xfrm>
            <a:off x="0" y="263621"/>
            <a:ext cx="9144000" cy="1401762"/>
          </a:xfrm>
          <a:prstGeom prst="rect">
            <a:avLst/>
          </a:prstGeom>
        </p:spPr>
      </p:pic>
      <p:sp>
        <p:nvSpPr>
          <p:cNvPr id="2" name="Title 1"/>
          <p:cNvSpPr>
            <a:spLocks noGrp="1"/>
          </p:cNvSpPr>
          <p:nvPr>
            <p:ph type="title"/>
          </p:nvPr>
        </p:nvSpPr>
        <p:spPr/>
        <p:txBody>
          <a:bodyPr>
            <a:noAutofit/>
          </a:bodyPr>
          <a:lstStyle/>
          <a:p>
            <a:r>
              <a:rPr lang="en-US" b="1" cap="small" dirty="0">
                <a:solidFill>
                  <a:schemeClr val="bg1"/>
                </a:solidFill>
                <a:latin typeface="Bitter"/>
                <a:cs typeface="Bitter"/>
              </a:rPr>
              <a:t> Work Orders | Furniture</a:t>
            </a:r>
            <a:endParaRPr lang="en-US" cap="small" dirty="0">
              <a:solidFill>
                <a:schemeClr val="bg1"/>
              </a:solidFill>
            </a:endParaRPr>
          </a:p>
        </p:txBody>
      </p:sp>
      <p:sp>
        <p:nvSpPr>
          <p:cNvPr id="6" name="Content Placeholder 5">
            <a:extLst>
              <a:ext uri="{FF2B5EF4-FFF2-40B4-BE49-F238E27FC236}">
                <a16:creationId xmlns:a16="http://schemas.microsoft.com/office/drawing/2014/main" id="{32A87A06-DB82-4E11-8FC4-8EDE166576BE}"/>
              </a:ext>
            </a:extLst>
          </p:cNvPr>
          <p:cNvSpPr>
            <a:spLocks noGrp="1"/>
          </p:cNvSpPr>
          <p:nvPr>
            <p:ph sz="half" idx="2"/>
          </p:nvPr>
        </p:nvSpPr>
        <p:spPr>
          <a:xfrm>
            <a:off x="3810000" y="1914001"/>
            <a:ext cx="4876800" cy="4525963"/>
          </a:xfrm>
        </p:spPr>
        <p:txBody>
          <a:bodyPr vert="horz" lIns="91440" tIns="45720" rIns="91440" bIns="45720" rtlCol="0" anchor="t">
            <a:normAutofit/>
          </a:bodyPr>
          <a:lstStyle/>
          <a:p>
            <a:r>
              <a:rPr lang="en-US" dirty="0"/>
              <a:t>Work order required </a:t>
            </a:r>
          </a:p>
          <a:p>
            <a:pPr lvl="1"/>
            <a:r>
              <a:rPr lang="en-US" dirty="0"/>
              <a:t>if you need furniture rearranged or </a:t>
            </a:r>
          </a:p>
          <a:p>
            <a:pPr lvl="1"/>
            <a:r>
              <a:rPr lang="en-US" dirty="0"/>
              <a:t>for events that require maintenance staff to work after hours or on weekends</a:t>
            </a:r>
          </a:p>
          <a:p>
            <a:r>
              <a:rPr lang="en-US" dirty="0"/>
              <a:t>14 days advance notice</a:t>
            </a:r>
          </a:p>
          <a:p>
            <a:r>
              <a:rPr lang="en-US" dirty="0"/>
              <a:t>Dean Strickland's Assistant, Maria Fuhrmann, can help</a:t>
            </a:r>
            <a:endParaRPr lang="en-US" dirty="0">
              <a:ea typeface="Calibri"/>
              <a:cs typeface="Calibri"/>
            </a:endParaRPr>
          </a:p>
          <a:p>
            <a:r>
              <a:rPr lang="en-US" dirty="0"/>
              <a:t>Don’t move furniture yourself</a:t>
            </a:r>
          </a:p>
        </p:txBody>
      </p:sp>
      <p:pic>
        <p:nvPicPr>
          <p:cNvPr id="25602" name="Picture 2" descr="Image result for work order clip art">
            <a:extLst>
              <a:ext uri="{FF2B5EF4-FFF2-40B4-BE49-F238E27FC236}">
                <a16:creationId xmlns:a16="http://schemas.microsoft.com/office/drawing/2014/main" id="{035E2DD4-1FCE-4654-AFA6-35E11EB79A5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8200" y="2732266"/>
            <a:ext cx="2547351" cy="24255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867055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UofM Powerpoint Theme4.jpg"/>
          <p:cNvPicPr>
            <a:picLocks noChangeAspect="1"/>
          </p:cNvPicPr>
          <p:nvPr/>
        </p:nvPicPr>
        <p:blipFill rotWithShape="1">
          <a:blip r:embed="rId3" cstate="email">
            <a:extLst>
              <a:ext uri="{28A0092B-C50C-407E-A947-70E740481C1C}">
                <a14:useLocalDpi xmlns:a14="http://schemas.microsoft.com/office/drawing/2010/main" val="0"/>
              </a:ext>
            </a:extLst>
          </a:blip>
          <a:srcRect/>
          <a:stretch/>
        </p:blipFill>
        <p:spPr>
          <a:xfrm>
            <a:off x="0" y="263621"/>
            <a:ext cx="9144000" cy="1401762"/>
          </a:xfrm>
          <a:prstGeom prst="rect">
            <a:avLst/>
          </a:prstGeom>
        </p:spPr>
      </p:pic>
      <p:sp>
        <p:nvSpPr>
          <p:cNvPr id="2" name="Title 1"/>
          <p:cNvSpPr>
            <a:spLocks noGrp="1"/>
          </p:cNvSpPr>
          <p:nvPr>
            <p:ph type="title"/>
          </p:nvPr>
        </p:nvSpPr>
        <p:spPr/>
        <p:txBody>
          <a:bodyPr>
            <a:noAutofit/>
          </a:bodyPr>
          <a:lstStyle/>
          <a:p>
            <a:r>
              <a:rPr lang="en-US" b="1" cap="small" dirty="0">
                <a:solidFill>
                  <a:schemeClr val="bg1"/>
                </a:solidFill>
                <a:latin typeface="Bitter"/>
                <a:cs typeface="Bitter"/>
              </a:rPr>
              <a:t>    </a:t>
            </a:r>
            <a:r>
              <a:rPr lang="en-US" sz="3600" b="1" cap="small" dirty="0">
                <a:solidFill>
                  <a:schemeClr val="bg1"/>
                </a:solidFill>
                <a:latin typeface="Bitter"/>
                <a:cs typeface="Bitter"/>
              </a:rPr>
              <a:t>Work Orders | Custodial Staff</a:t>
            </a:r>
            <a:endParaRPr lang="en-US" sz="3600" cap="small" dirty="0">
              <a:solidFill>
                <a:schemeClr val="bg1"/>
              </a:solidFill>
            </a:endParaRPr>
          </a:p>
        </p:txBody>
      </p:sp>
      <p:sp>
        <p:nvSpPr>
          <p:cNvPr id="6" name="Content Placeholder 5">
            <a:extLst>
              <a:ext uri="{FF2B5EF4-FFF2-40B4-BE49-F238E27FC236}">
                <a16:creationId xmlns:a16="http://schemas.microsoft.com/office/drawing/2014/main" id="{32A87A06-DB82-4E11-8FC4-8EDE166576BE}"/>
              </a:ext>
            </a:extLst>
          </p:cNvPr>
          <p:cNvSpPr>
            <a:spLocks noGrp="1"/>
          </p:cNvSpPr>
          <p:nvPr>
            <p:ph sz="half" idx="2"/>
          </p:nvPr>
        </p:nvSpPr>
        <p:spPr>
          <a:xfrm>
            <a:off x="3810000" y="1696597"/>
            <a:ext cx="4876800" cy="4525963"/>
          </a:xfrm>
        </p:spPr>
        <p:txBody>
          <a:bodyPr vert="horz" lIns="91440" tIns="45720" rIns="91440" bIns="45720" rtlCol="0" anchor="t">
            <a:normAutofit fontScale="92500" lnSpcReduction="20000"/>
          </a:bodyPr>
          <a:lstStyle/>
          <a:p>
            <a:r>
              <a:rPr lang="en-US" dirty="0"/>
              <a:t>Custodial staff leave at 2:00 p.m. M- F </a:t>
            </a:r>
          </a:p>
          <a:p>
            <a:r>
              <a:rPr lang="en-US" dirty="0"/>
              <a:t>Events requiring custodial staff after these hours </a:t>
            </a:r>
          </a:p>
          <a:p>
            <a:pPr lvl="1"/>
            <a:r>
              <a:rPr lang="en-US" dirty="0"/>
              <a:t>Will incur an extra cost for your organization</a:t>
            </a:r>
          </a:p>
          <a:p>
            <a:pPr lvl="2"/>
            <a:r>
              <a:rPr lang="en-US" dirty="0"/>
              <a:t>Contact Dean Strickland's assistant, Maria Fuhrmann, for Fee Schedule</a:t>
            </a:r>
          </a:p>
          <a:p>
            <a:pPr lvl="1"/>
            <a:r>
              <a:rPr lang="en-US" dirty="0"/>
              <a:t>Will require a work order 	</a:t>
            </a:r>
          </a:p>
          <a:p>
            <a:r>
              <a:rPr lang="en-US" dirty="0"/>
              <a:t>14 days advance notice</a:t>
            </a:r>
          </a:p>
          <a:p>
            <a:r>
              <a:rPr lang="en-US" dirty="0"/>
              <a:t>Dean Strickland's Assistant, Maria Fuhrmann, can help with arrangements</a:t>
            </a:r>
            <a:endParaRPr lang="en-US" dirty="0">
              <a:ea typeface="Calibri"/>
              <a:cs typeface="Calibri"/>
            </a:endParaRPr>
          </a:p>
        </p:txBody>
      </p:sp>
      <p:pic>
        <p:nvPicPr>
          <p:cNvPr id="3075" name="Picture 3"/>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rot="20341942">
            <a:off x="880102" y="2893440"/>
            <a:ext cx="1935976" cy="19359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707956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UofM Powerpoint Theme4.jpg"/>
          <p:cNvPicPr>
            <a:picLocks noChangeAspect="1"/>
          </p:cNvPicPr>
          <p:nvPr/>
        </p:nvPicPr>
        <p:blipFill rotWithShape="1">
          <a:blip r:embed="rId3" cstate="email">
            <a:extLst>
              <a:ext uri="{28A0092B-C50C-407E-A947-70E740481C1C}">
                <a14:useLocalDpi xmlns:a14="http://schemas.microsoft.com/office/drawing/2010/main" val="0"/>
              </a:ext>
            </a:extLst>
          </a:blip>
          <a:srcRect/>
          <a:stretch/>
        </p:blipFill>
        <p:spPr>
          <a:xfrm>
            <a:off x="0" y="263621"/>
            <a:ext cx="9144000" cy="1401762"/>
          </a:xfrm>
          <a:prstGeom prst="rect">
            <a:avLst/>
          </a:prstGeom>
        </p:spPr>
      </p:pic>
      <p:sp>
        <p:nvSpPr>
          <p:cNvPr id="2" name="Title 1"/>
          <p:cNvSpPr>
            <a:spLocks noGrp="1"/>
          </p:cNvSpPr>
          <p:nvPr>
            <p:ph type="title"/>
          </p:nvPr>
        </p:nvSpPr>
        <p:spPr>
          <a:xfrm>
            <a:off x="833382" y="256572"/>
            <a:ext cx="8229600" cy="1143000"/>
          </a:xfrm>
        </p:spPr>
        <p:txBody>
          <a:bodyPr/>
          <a:lstStyle/>
          <a:p>
            <a:r>
              <a:rPr lang="en-US" b="1" cap="small" dirty="0">
                <a:solidFill>
                  <a:schemeClr val="bg1"/>
                </a:solidFill>
                <a:latin typeface="Bitter"/>
                <a:cs typeface="Bitter"/>
              </a:rPr>
              <a:t>Attendees | VIPS | Parking</a:t>
            </a:r>
            <a:endParaRPr lang="en-US" cap="small" dirty="0">
              <a:solidFill>
                <a:schemeClr val="bg1"/>
              </a:solidFill>
            </a:endParaRPr>
          </a:p>
        </p:txBody>
      </p:sp>
      <p:sp>
        <p:nvSpPr>
          <p:cNvPr id="10" name="Text Placeholder 9">
            <a:extLst>
              <a:ext uri="{FF2B5EF4-FFF2-40B4-BE49-F238E27FC236}">
                <a16:creationId xmlns:a16="http://schemas.microsoft.com/office/drawing/2014/main" id="{1CB61E37-A356-4F5A-BF6F-ECD66284C58F}"/>
              </a:ext>
            </a:extLst>
          </p:cNvPr>
          <p:cNvSpPr>
            <a:spLocks noGrp="1"/>
          </p:cNvSpPr>
          <p:nvPr>
            <p:ph type="body" idx="1"/>
          </p:nvPr>
        </p:nvSpPr>
        <p:spPr>
          <a:xfrm>
            <a:off x="4572000" y="1219200"/>
            <a:ext cx="4397975" cy="639762"/>
          </a:xfrm>
        </p:spPr>
        <p:txBody>
          <a:bodyPr/>
          <a:lstStyle/>
          <a:p>
            <a:pPr algn="ctr"/>
            <a:r>
              <a:rPr lang="en-US" dirty="0"/>
              <a:t>Attendees</a:t>
            </a:r>
          </a:p>
        </p:txBody>
      </p:sp>
      <p:sp>
        <p:nvSpPr>
          <p:cNvPr id="8" name="Content Placeholder 7">
            <a:extLst>
              <a:ext uri="{FF2B5EF4-FFF2-40B4-BE49-F238E27FC236}">
                <a16:creationId xmlns:a16="http://schemas.microsoft.com/office/drawing/2014/main" id="{BA00735B-0F78-4875-9A47-45D9F5289C3E}"/>
              </a:ext>
            </a:extLst>
          </p:cNvPr>
          <p:cNvSpPr>
            <a:spLocks noGrp="1"/>
          </p:cNvSpPr>
          <p:nvPr>
            <p:ph sz="half" idx="2"/>
          </p:nvPr>
        </p:nvSpPr>
        <p:spPr>
          <a:xfrm>
            <a:off x="4572000" y="1866011"/>
            <a:ext cx="4397975" cy="1261174"/>
          </a:xfrm>
        </p:spPr>
        <p:txBody>
          <a:bodyPr>
            <a:normAutofit/>
          </a:bodyPr>
          <a:lstStyle/>
          <a:p>
            <a:pPr marL="0" indent="0" algn="ctr">
              <a:buNone/>
            </a:pPr>
            <a:r>
              <a:rPr lang="en-US" dirty="0"/>
              <a:t>Provide a list of outside attendees to the security desk in advance</a:t>
            </a:r>
          </a:p>
        </p:txBody>
      </p:sp>
      <p:sp>
        <p:nvSpPr>
          <p:cNvPr id="11" name="Text Placeholder 10">
            <a:extLst>
              <a:ext uri="{FF2B5EF4-FFF2-40B4-BE49-F238E27FC236}">
                <a16:creationId xmlns:a16="http://schemas.microsoft.com/office/drawing/2014/main" id="{B35F3BB5-DFD5-46CD-8608-ADE6C6E6594F}"/>
              </a:ext>
            </a:extLst>
          </p:cNvPr>
          <p:cNvSpPr>
            <a:spLocks noGrp="1"/>
          </p:cNvSpPr>
          <p:nvPr>
            <p:ph type="body" sz="quarter" idx="3"/>
          </p:nvPr>
        </p:nvSpPr>
        <p:spPr>
          <a:xfrm>
            <a:off x="429226" y="2942492"/>
            <a:ext cx="4041775" cy="639762"/>
          </a:xfrm>
        </p:spPr>
        <p:txBody>
          <a:bodyPr/>
          <a:lstStyle/>
          <a:p>
            <a:pPr algn="ctr"/>
            <a:r>
              <a:rPr lang="en-US" dirty="0"/>
              <a:t>Parking</a:t>
            </a:r>
          </a:p>
        </p:txBody>
      </p:sp>
      <p:sp>
        <p:nvSpPr>
          <p:cNvPr id="9" name="Content Placeholder 8">
            <a:extLst>
              <a:ext uri="{FF2B5EF4-FFF2-40B4-BE49-F238E27FC236}">
                <a16:creationId xmlns:a16="http://schemas.microsoft.com/office/drawing/2014/main" id="{52292A30-AD29-4864-917F-FB470A3ADA71}"/>
              </a:ext>
            </a:extLst>
          </p:cNvPr>
          <p:cNvSpPr>
            <a:spLocks noGrp="1"/>
          </p:cNvSpPr>
          <p:nvPr>
            <p:ph sz="quarter" idx="4"/>
          </p:nvPr>
        </p:nvSpPr>
        <p:spPr>
          <a:xfrm>
            <a:off x="4624950" y="5088244"/>
            <a:ext cx="4184805" cy="2226956"/>
          </a:xfrm>
        </p:spPr>
        <p:txBody>
          <a:bodyPr vert="horz" lIns="91440" tIns="45720" rIns="91440" bIns="45720" rtlCol="0" anchor="t">
            <a:normAutofit/>
          </a:bodyPr>
          <a:lstStyle/>
          <a:p>
            <a:pPr marL="0" indent="0" algn="ctr">
              <a:buNone/>
            </a:pPr>
            <a:r>
              <a:rPr lang="en-US" dirty="0"/>
              <a:t>Contact Dean Strickland's Assistant, Maria Fuhrmann, with information about your event if VIPS will be attending</a:t>
            </a:r>
          </a:p>
        </p:txBody>
      </p:sp>
      <p:sp>
        <p:nvSpPr>
          <p:cNvPr id="4" name="Content Placeholder 2">
            <a:extLst>
              <a:ext uri="{FF2B5EF4-FFF2-40B4-BE49-F238E27FC236}">
                <a16:creationId xmlns:a16="http://schemas.microsoft.com/office/drawing/2014/main" id="{256F1E89-BD18-4FAE-987E-477BD0BE127F}"/>
              </a:ext>
            </a:extLst>
          </p:cNvPr>
          <p:cNvSpPr txBox="1">
            <a:spLocks/>
          </p:cNvSpPr>
          <p:nvPr/>
        </p:nvSpPr>
        <p:spPr>
          <a:xfrm>
            <a:off x="457200" y="1600200"/>
            <a:ext cx="8229600" cy="4983162"/>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n-US" sz="3200" dirty="0">
              <a:solidFill>
                <a:schemeClr val="accent1"/>
              </a:solidFill>
              <a:latin typeface="Mission Gothic Regular"/>
              <a:cs typeface="Mission Gothic Regular"/>
            </a:endParaRPr>
          </a:p>
        </p:txBody>
      </p:sp>
      <p:pic>
        <p:nvPicPr>
          <p:cNvPr id="17414" name="Picture 6" descr="Image result for attendees">
            <a:extLst>
              <a:ext uri="{FF2B5EF4-FFF2-40B4-BE49-F238E27FC236}">
                <a16:creationId xmlns:a16="http://schemas.microsoft.com/office/drawing/2014/main" id="{ECDDC64B-B384-4F54-8607-342F80FF40A3}"/>
              </a:ext>
            </a:extLst>
          </p:cNvPr>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914400" y="1597203"/>
            <a:ext cx="3023201" cy="1194038"/>
          </a:xfrm>
          <a:prstGeom prst="rect">
            <a:avLst/>
          </a:prstGeom>
          <a:noFill/>
          <a:extLst>
            <a:ext uri="{909E8E84-426E-40DD-AFC4-6F175D3DCCD1}">
              <a14:hiddenFill xmlns:a14="http://schemas.microsoft.com/office/drawing/2010/main">
                <a:solidFill>
                  <a:srgbClr val="FFFFFF"/>
                </a:solidFill>
              </a14:hiddenFill>
            </a:ext>
          </a:extLst>
        </p:spPr>
      </p:pic>
      <p:sp>
        <p:nvSpPr>
          <p:cNvPr id="14" name="Text Placeholder 10">
            <a:extLst>
              <a:ext uri="{FF2B5EF4-FFF2-40B4-BE49-F238E27FC236}">
                <a16:creationId xmlns:a16="http://schemas.microsoft.com/office/drawing/2014/main" id="{48DCA4A7-1141-81AC-05E9-25A8E4263DF8}"/>
              </a:ext>
            </a:extLst>
          </p:cNvPr>
          <p:cNvSpPr txBox="1">
            <a:spLocks/>
          </p:cNvSpPr>
          <p:nvPr/>
        </p:nvSpPr>
        <p:spPr>
          <a:xfrm>
            <a:off x="4624950" y="4427847"/>
            <a:ext cx="4166924" cy="639762"/>
          </a:xfrm>
          <a:prstGeom prst="rect">
            <a:avLst/>
          </a:prstGeom>
        </p:spPr>
        <p:txBody>
          <a:bodyPr vert="horz" lIns="91440" tIns="45720" rIns="91440" bIns="45720" rtlCol="0" anchor="b">
            <a:normAutofit/>
          </a:bodyPr>
          <a:lstStyle>
            <a:lvl1pPr marL="0" indent="0" algn="l" defTabSz="457200" rtl="0" eaLnBrk="1" latinLnBrk="0" hangingPunct="1">
              <a:spcBef>
                <a:spcPct val="20000"/>
              </a:spcBef>
              <a:buFont typeface="Arial"/>
              <a:buNone/>
              <a:defRPr sz="2400" b="1" kern="1200">
                <a:solidFill>
                  <a:schemeClr val="tx1"/>
                </a:solidFill>
                <a:latin typeface="+mn-lt"/>
                <a:ea typeface="+mn-ea"/>
                <a:cs typeface="+mn-cs"/>
              </a:defRPr>
            </a:lvl1pPr>
            <a:lvl2pPr marL="457200" indent="0" algn="l" defTabSz="457200" rtl="0" eaLnBrk="1" latinLnBrk="0" hangingPunct="1">
              <a:spcBef>
                <a:spcPct val="20000"/>
              </a:spcBef>
              <a:buFont typeface="Arial"/>
              <a:buNone/>
              <a:defRPr sz="2000" b="1" kern="1200">
                <a:solidFill>
                  <a:schemeClr val="tx1"/>
                </a:solidFill>
                <a:latin typeface="+mn-lt"/>
                <a:ea typeface="+mn-ea"/>
                <a:cs typeface="+mn-cs"/>
              </a:defRPr>
            </a:lvl2pPr>
            <a:lvl3pPr marL="914400" indent="0" algn="l" defTabSz="457200" rtl="0" eaLnBrk="1" latinLnBrk="0" hangingPunct="1">
              <a:spcBef>
                <a:spcPct val="20000"/>
              </a:spcBef>
              <a:buFont typeface="Arial"/>
              <a:buNone/>
              <a:defRPr sz="1800" b="1" kern="1200">
                <a:solidFill>
                  <a:schemeClr val="tx1"/>
                </a:solidFill>
                <a:latin typeface="+mn-lt"/>
                <a:ea typeface="+mn-ea"/>
                <a:cs typeface="+mn-cs"/>
              </a:defRPr>
            </a:lvl3pPr>
            <a:lvl4pPr marL="1371600" indent="0" algn="l" defTabSz="457200" rtl="0" eaLnBrk="1" latinLnBrk="0" hangingPunct="1">
              <a:spcBef>
                <a:spcPct val="20000"/>
              </a:spcBef>
              <a:buFont typeface="Arial"/>
              <a:buNone/>
              <a:defRPr sz="1600" b="1" kern="1200">
                <a:solidFill>
                  <a:schemeClr val="tx1"/>
                </a:solidFill>
                <a:latin typeface="+mn-lt"/>
                <a:ea typeface="+mn-ea"/>
                <a:cs typeface="+mn-cs"/>
              </a:defRPr>
            </a:lvl4pPr>
            <a:lvl5pPr marL="1828800" indent="0" algn="l" defTabSz="457200" rtl="0" eaLnBrk="1" latinLnBrk="0" hangingPunct="1">
              <a:spcBef>
                <a:spcPct val="20000"/>
              </a:spcBef>
              <a:buFont typeface="Arial"/>
              <a:buNone/>
              <a:defRPr sz="1600" b="1" kern="1200">
                <a:solidFill>
                  <a:schemeClr val="tx1"/>
                </a:solidFill>
                <a:latin typeface="+mn-lt"/>
                <a:ea typeface="+mn-ea"/>
                <a:cs typeface="+mn-cs"/>
              </a:defRPr>
            </a:lvl5pPr>
            <a:lvl6pPr marL="2286000" indent="0" algn="l" defTabSz="457200" rtl="0" eaLnBrk="1" latinLnBrk="0" hangingPunct="1">
              <a:spcBef>
                <a:spcPct val="20000"/>
              </a:spcBef>
              <a:buFont typeface="Arial"/>
              <a:buNone/>
              <a:defRPr sz="1600" b="1" kern="1200">
                <a:solidFill>
                  <a:schemeClr val="tx1"/>
                </a:solidFill>
                <a:latin typeface="+mn-lt"/>
                <a:ea typeface="+mn-ea"/>
                <a:cs typeface="+mn-cs"/>
              </a:defRPr>
            </a:lvl6pPr>
            <a:lvl7pPr marL="2743200" indent="0" algn="l" defTabSz="457200" rtl="0" eaLnBrk="1" latinLnBrk="0" hangingPunct="1">
              <a:spcBef>
                <a:spcPct val="20000"/>
              </a:spcBef>
              <a:buFont typeface="Arial"/>
              <a:buNone/>
              <a:defRPr sz="1600" b="1" kern="1200">
                <a:solidFill>
                  <a:schemeClr val="tx1"/>
                </a:solidFill>
                <a:latin typeface="+mn-lt"/>
                <a:ea typeface="+mn-ea"/>
                <a:cs typeface="+mn-cs"/>
              </a:defRPr>
            </a:lvl7pPr>
            <a:lvl8pPr marL="3200400" indent="0" algn="l" defTabSz="457200" rtl="0" eaLnBrk="1" latinLnBrk="0" hangingPunct="1">
              <a:spcBef>
                <a:spcPct val="20000"/>
              </a:spcBef>
              <a:buFont typeface="Arial"/>
              <a:buNone/>
              <a:defRPr sz="1600" b="1" kern="1200">
                <a:solidFill>
                  <a:schemeClr val="tx1"/>
                </a:solidFill>
                <a:latin typeface="+mn-lt"/>
                <a:ea typeface="+mn-ea"/>
                <a:cs typeface="+mn-cs"/>
              </a:defRPr>
            </a:lvl8pPr>
            <a:lvl9pPr marL="3657600" indent="0" algn="l" defTabSz="457200" rtl="0" eaLnBrk="1" latinLnBrk="0" hangingPunct="1">
              <a:spcBef>
                <a:spcPct val="20000"/>
              </a:spcBef>
              <a:buFont typeface="Arial"/>
              <a:buNone/>
              <a:defRPr sz="1600" b="1" kern="1200">
                <a:solidFill>
                  <a:schemeClr val="tx1"/>
                </a:solidFill>
                <a:latin typeface="+mn-lt"/>
                <a:ea typeface="+mn-ea"/>
                <a:cs typeface="+mn-cs"/>
              </a:defRPr>
            </a:lvl9pPr>
          </a:lstStyle>
          <a:p>
            <a:pPr algn="ctr"/>
            <a:r>
              <a:rPr lang="en-US" dirty="0"/>
              <a:t>VIPS</a:t>
            </a:r>
          </a:p>
        </p:txBody>
      </p:sp>
      <p:sp>
        <p:nvSpPr>
          <p:cNvPr id="15" name="Content Placeholder 8">
            <a:extLst>
              <a:ext uri="{FF2B5EF4-FFF2-40B4-BE49-F238E27FC236}">
                <a16:creationId xmlns:a16="http://schemas.microsoft.com/office/drawing/2014/main" id="{0D17EC8E-585F-A024-AA4C-9B3B2BD0CB34}"/>
              </a:ext>
            </a:extLst>
          </p:cNvPr>
          <p:cNvSpPr txBox="1">
            <a:spLocks/>
          </p:cNvSpPr>
          <p:nvPr/>
        </p:nvSpPr>
        <p:spPr>
          <a:xfrm>
            <a:off x="195755" y="3581400"/>
            <a:ext cx="4676389" cy="1026591"/>
          </a:xfrm>
          <a:prstGeom prst="rect">
            <a:avLst/>
          </a:prstGeom>
        </p:spPr>
        <p:txBody>
          <a:bodyPr vert="horz" lIns="91440" tIns="45720" rIns="91440" bIns="45720" rtlCol="0">
            <a:normAutofit fontScale="92500" lnSpcReduction="10000"/>
          </a:bodyPr>
          <a:lstStyle>
            <a:lvl1pPr marL="342900" indent="-342900" algn="l" defTabSz="457200" rtl="0" eaLnBrk="1" latinLnBrk="0" hangingPunct="1">
              <a:spcBef>
                <a:spcPct val="20000"/>
              </a:spcBef>
              <a:buFont typeface="Arial"/>
              <a:buChar char="•"/>
              <a:defRPr sz="24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0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18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16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16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16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16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16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1600" kern="1200">
                <a:solidFill>
                  <a:schemeClr val="tx1"/>
                </a:solidFill>
                <a:latin typeface="+mn-lt"/>
                <a:ea typeface="+mn-ea"/>
                <a:cs typeface="+mn-cs"/>
              </a:defRPr>
            </a:lvl9pPr>
          </a:lstStyle>
          <a:p>
            <a:pPr marL="0" indent="0" algn="ctr">
              <a:buFont typeface="Arial"/>
              <a:buNone/>
            </a:pPr>
            <a:r>
              <a:rPr lang="en-US" dirty="0"/>
              <a:t>Contact the Dean’s Assistant, Maria Fuhrmann, to arrange parking for VIPS and speakers</a:t>
            </a:r>
          </a:p>
        </p:txBody>
      </p:sp>
      <p:pic>
        <p:nvPicPr>
          <p:cNvPr id="1028" name="Picture 4" descr="Free Parking Sign Cliparts, Download Free Parking Sign Cliparts png images,  Free ClipArts on Clipart Library">
            <a:extLst>
              <a:ext uri="{FF2B5EF4-FFF2-40B4-BE49-F238E27FC236}">
                <a16:creationId xmlns:a16="http://schemas.microsoft.com/office/drawing/2014/main" id="{30F904EB-3422-F664-BCAC-BEA4B19A9CC0}"/>
              </a:ext>
            </a:extLst>
          </p:cNvPr>
          <p:cNvPicPr>
            <a:picLocks noChangeAspect="1" noChangeArrowheads="1"/>
          </p:cNvPicPr>
          <p:nvPr/>
        </p:nvPicPr>
        <p:blipFill>
          <a:blip r:embed="rId5" cstate="email">
            <a:extLst>
              <a:ext uri="{28A0092B-C50C-407E-A947-70E740481C1C}">
                <a14:useLocalDpi xmlns:a14="http://schemas.microsoft.com/office/drawing/2010/main" val="0"/>
              </a:ext>
            </a:extLst>
          </a:blip>
          <a:srcRect/>
          <a:stretch>
            <a:fillRect/>
          </a:stretch>
        </p:blipFill>
        <p:spPr bwMode="auto">
          <a:xfrm>
            <a:off x="5932001" y="3109891"/>
            <a:ext cx="1877518" cy="1321998"/>
          </a:xfrm>
          <a:prstGeom prst="rect">
            <a:avLst/>
          </a:prstGeom>
          <a:noFill/>
          <a:extLst>
            <a:ext uri="{909E8E84-426E-40DD-AFC4-6F175D3DCCD1}">
              <a14:hiddenFill xmlns:a14="http://schemas.microsoft.com/office/drawing/2010/main">
                <a:solidFill>
                  <a:srgbClr val="FFFFFF"/>
                </a:solidFill>
              </a14:hiddenFill>
            </a:ext>
          </a:extLst>
        </p:spPr>
      </p:pic>
      <p:grpSp>
        <p:nvGrpSpPr>
          <p:cNvPr id="6" name="Group 5">
            <a:extLst>
              <a:ext uri="{FF2B5EF4-FFF2-40B4-BE49-F238E27FC236}">
                <a16:creationId xmlns:a16="http://schemas.microsoft.com/office/drawing/2014/main" id="{176D5ABB-1A56-CC1E-3839-F631CB0D1A49}"/>
              </a:ext>
            </a:extLst>
          </p:cNvPr>
          <p:cNvGrpSpPr/>
          <p:nvPr/>
        </p:nvGrpSpPr>
        <p:grpSpPr>
          <a:xfrm>
            <a:off x="762000" y="4809885"/>
            <a:ext cx="2681232" cy="1784494"/>
            <a:chOff x="762000" y="4809885"/>
            <a:chExt cx="2681232" cy="1784494"/>
          </a:xfrm>
        </p:grpSpPr>
        <p:pic>
          <p:nvPicPr>
            <p:cNvPr id="1026" name="Picture 2" descr="VIP Special Guest Stock Vector | Adobe Stock">
              <a:extLst>
                <a:ext uri="{FF2B5EF4-FFF2-40B4-BE49-F238E27FC236}">
                  <a16:creationId xmlns:a16="http://schemas.microsoft.com/office/drawing/2014/main" id="{4A2DDA3F-3670-8A66-6ABB-9AA5F5B06917}"/>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33382" y="4809885"/>
              <a:ext cx="2609850" cy="175260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C80BEDAF-D482-5F07-69F2-5BC238F5078A}"/>
                </a:ext>
              </a:extLst>
            </p:cNvPr>
            <p:cNvSpPr txBox="1"/>
            <p:nvPr/>
          </p:nvSpPr>
          <p:spPr>
            <a:xfrm>
              <a:off x="762000" y="5791200"/>
              <a:ext cx="304800" cy="803179"/>
            </a:xfrm>
            <a:prstGeom prst="rect">
              <a:avLst/>
            </a:prstGeom>
            <a:solidFill>
              <a:schemeClr val="bg1"/>
            </a:solidFill>
          </p:spPr>
          <p:txBody>
            <a:bodyPr wrap="square" rtlCol="0">
              <a:spAutoFit/>
            </a:bodyPr>
            <a:lstStyle/>
            <a:p>
              <a:endParaRPr lang="en-US" dirty="0"/>
            </a:p>
          </p:txBody>
        </p:sp>
      </p:grpSp>
    </p:spTree>
    <p:extLst>
      <p:ext uri="{BB962C8B-B14F-4D97-AF65-F5344CB8AC3E}">
        <p14:creationId xmlns:p14="http://schemas.microsoft.com/office/powerpoint/2010/main" val="25942366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UofM Powerpoint Theme4.jpg"/>
          <p:cNvPicPr>
            <a:picLocks noChangeAspect="1"/>
          </p:cNvPicPr>
          <p:nvPr/>
        </p:nvPicPr>
        <p:blipFill rotWithShape="1">
          <a:blip r:embed="rId3" cstate="email">
            <a:extLst>
              <a:ext uri="{28A0092B-C50C-407E-A947-70E740481C1C}">
                <a14:useLocalDpi xmlns:a14="http://schemas.microsoft.com/office/drawing/2010/main" val="0"/>
              </a:ext>
            </a:extLst>
          </a:blip>
          <a:srcRect/>
          <a:stretch/>
        </p:blipFill>
        <p:spPr>
          <a:xfrm>
            <a:off x="0" y="263621"/>
            <a:ext cx="9144000" cy="1401762"/>
          </a:xfrm>
          <a:prstGeom prst="rect">
            <a:avLst/>
          </a:prstGeom>
        </p:spPr>
      </p:pic>
      <p:sp>
        <p:nvSpPr>
          <p:cNvPr id="2" name="Title 1"/>
          <p:cNvSpPr>
            <a:spLocks noGrp="1"/>
          </p:cNvSpPr>
          <p:nvPr>
            <p:ph type="title"/>
          </p:nvPr>
        </p:nvSpPr>
        <p:spPr/>
        <p:txBody>
          <a:bodyPr/>
          <a:lstStyle/>
          <a:p>
            <a:r>
              <a:rPr lang="en-US" b="1" cap="small" dirty="0">
                <a:solidFill>
                  <a:schemeClr val="bg1"/>
                </a:solidFill>
                <a:latin typeface="Bitter"/>
                <a:cs typeface="Bitter"/>
              </a:rPr>
              <a:t>Alcohol</a:t>
            </a:r>
            <a:endParaRPr lang="en-US" cap="small" dirty="0">
              <a:solidFill>
                <a:schemeClr val="bg1"/>
              </a:solidFill>
            </a:endParaRPr>
          </a:p>
        </p:txBody>
      </p:sp>
      <p:sp>
        <p:nvSpPr>
          <p:cNvPr id="7" name="Content Placeholder 6">
            <a:extLst>
              <a:ext uri="{FF2B5EF4-FFF2-40B4-BE49-F238E27FC236}">
                <a16:creationId xmlns:a16="http://schemas.microsoft.com/office/drawing/2014/main" id="{E959FE3C-43CE-43B3-9CF4-6A4DF05F1E04}"/>
              </a:ext>
            </a:extLst>
          </p:cNvPr>
          <p:cNvSpPr>
            <a:spLocks noGrp="1"/>
          </p:cNvSpPr>
          <p:nvPr>
            <p:ph sz="half" idx="2"/>
          </p:nvPr>
        </p:nvSpPr>
        <p:spPr>
          <a:xfrm>
            <a:off x="457200" y="2174875"/>
            <a:ext cx="8229600" cy="3997325"/>
          </a:xfrm>
        </p:spPr>
        <p:txBody>
          <a:bodyPr>
            <a:noAutofit/>
          </a:bodyPr>
          <a:lstStyle/>
          <a:p>
            <a:r>
              <a:rPr lang="en-US" dirty="0"/>
              <a:t>No alcohol on law campus</a:t>
            </a:r>
          </a:p>
          <a:p>
            <a:r>
              <a:rPr lang="en-US" dirty="0"/>
              <a:t>Waivers required/rarely granted</a:t>
            </a:r>
          </a:p>
          <a:p>
            <a:r>
              <a:rPr lang="en-US" dirty="0"/>
              <a:t>U of M alcohol/drug policy</a:t>
            </a:r>
          </a:p>
          <a:p>
            <a:r>
              <a:rPr lang="en-US" dirty="0"/>
              <a:t>Cannot reimburse for alcohol in </a:t>
            </a:r>
            <a:br>
              <a:rPr lang="en-US" dirty="0"/>
            </a:br>
            <a:r>
              <a:rPr lang="en-US" dirty="0"/>
              <a:t>contracts at off-campus events</a:t>
            </a:r>
          </a:p>
          <a:p>
            <a:endParaRPr lang="en-US" dirty="0"/>
          </a:p>
          <a:p>
            <a:endParaRPr lang="en-US" dirty="0"/>
          </a:p>
        </p:txBody>
      </p:sp>
      <p:pic>
        <p:nvPicPr>
          <p:cNvPr id="19458" name="Picture 2" descr="Image result for no alcohol on campus">
            <a:extLst>
              <a:ext uri="{FF2B5EF4-FFF2-40B4-BE49-F238E27FC236}">
                <a16:creationId xmlns:a16="http://schemas.microsoft.com/office/drawing/2014/main" id="{271EDBB9-778A-4B57-B0AF-44CAABC7E8E2}"/>
              </a:ext>
            </a:extLst>
          </p:cNvPr>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rot="1207065">
            <a:off x="6417306" y="3332163"/>
            <a:ext cx="1539391" cy="23044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258945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UofM Powerpoint Theme4.jpg"/>
          <p:cNvPicPr>
            <a:picLocks noChangeAspect="1"/>
          </p:cNvPicPr>
          <p:nvPr/>
        </p:nvPicPr>
        <p:blipFill rotWithShape="1">
          <a:blip r:embed="rId3" cstate="email">
            <a:extLst>
              <a:ext uri="{28A0092B-C50C-407E-A947-70E740481C1C}">
                <a14:useLocalDpi xmlns:a14="http://schemas.microsoft.com/office/drawing/2010/main" val="0"/>
              </a:ext>
            </a:extLst>
          </a:blip>
          <a:srcRect/>
          <a:stretch/>
        </p:blipFill>
        <p:spPr>
          <a:xfrm>
            <a:off x="0" y="263621"/>
            <a:ext cx="9144000" cy="1401762"/>
          </a:xfrm>
          <a:prstGeom prst="rect">
            <a:avLst/>
          </a:prstGeom>
        </p:spPr>
      </p:pic>
      <p:sp>
        <p:nvSpPr>
          <p:cNvPr id="2" name="Title 1"/>
          <p:cNvSpPr>
            <a:spLocks noGrp="1"/>
          </p:cNvSpPr>
          <p:nvPr>
            <p:ph type="title"/>
          </p:nvPr>
        </p:nvSpPr>
        <p:spPr/>
        <p:txBody>
          <a:bodyPr/>
          <a:lstStyle/>
          <a:p>
            <a:r>
              <a:rPr lang="en-US" b="1" cap="small" dirty="0">
                <a:solidFill>
                  <a:schemeClr val="bg1"/>
                </a:solidFill>
                <a:latin typeface="Bitter"/>
                <a:cs typeface="Bitter"/>
              </a:rPr>
              <a:t>Food</a:t>
            </a:r>
            <a:endParaRPr lang="en-US" cap="small" dirty="0">
              <a:solidFill>
                <a:schemeClr val="bg1"/>
              </a:solidFill>
            </a:endParaRPr>
          </a:p>
        </p:txBody>
      </p:sp>
      <p:sp>
        <p:nvSpPr>
          <p:cNvPr id="9" name="Content Placeholder 8">
            <a:extLst>
              <a:ext uri="{FF2B5EF4-FFF2-40B4-BE49-F238E27FC236}">
                <a16:creationId xmlns:a16="http://schemas.microsoft.com/office/drawing/2014/main" id="{6A93145C-05DC-42EB-AC36-DDD14290B22F}"/>
              </a:ext>
            </a:extLst>
          </p:cNvPr>
          <p:cNvSpPr>
            <a:spLocks noGrp="1"/>
          </p:cNvSpPr>
          <p:nvPr>
            <p:ph sz="quarter" idx="4"/>
          </p:nvPr>
        </p:nvSpPr>
        <p:spPr>
          <a:xfrm>
            <a:off x="2812868" y="1665383"/>
            <a:ext cx="5867401" cy="4647028"/>
          </a:xfrm>
        </p:spPr>
        <p:txBody>
          <a:bodyPr>
            <a:noAutofit/>
          </a:bodyPr>
          <a:lstStyle/>
          <a:p>
            <a:r>
              <a:rPr lang="en-US" sz="2100" dirty="0"/>
              <a:t>Responsible for own ordering &amp; payment</a:t>
            </a:r>
          </a:p>
          <a:p>
            <a:r>
              <a:rPr lang="en-US" sz="2100" dirty="0">
                <a:effectLst/>
                <a:latin typeface="Calibri" panose="020F0502020204030204" pitchFamily="34" charset="0"/>
                <a:ea typeface="Times New Roman" panose="02020603050405020304" pitchFamily="18" charset="0"/>
              </a:rPr>
              <a:t>Do not order using law school vendor accounts unless authorized by the Business Officer; these orders will be made by </a:t>
            </a:r>
            <a:r>
              <a:rPr lang="en-US" sz="2100" dirty="0">
                <a:latin typeface="Calibri" panose="020F0502020204030204" pitchFamily="34" charset="0"/>
                <a:ea typeface="Times New Roman" panose="02020603050405020304" pitchFamily="18" charset="0"/>
              </a:rPr>
              <a:t>Hope Mohon</a:t>
            </a:r>
            <a:endParaRPr lang="en-US" sz="2100" dirty="0"/>
          </a:p>
          <a:p>
            <a:r>
              <a:rPr lang="en-US" sz="2100" dirty="0"/>
              <a:t>Submit </a:t>
            </a:r>
            <a:r>
              <a:rPr lang="en-US" sz="2100" dirty="0">
                <a:hlinkClick r:id="rId4"/>
              </a:rPr>
              <a:t>Law School Student Organization Expense Pre-Approval</a:t>
            </a:r>
            <a:r>
              <a:rPr lang="en-US" sz="2100" dirty="0"/>
              <a:t> to Chris Whitehead 10 business days beforehand when requesting payment/ reimbursement from a university account</a:t>
            </a:r>
          </a:p>
          <a:p>
            <a:r>
              <a:rPr lang="en-US" sz="2100" dirty="0"/>
              <a:t>Submit </a:t>
            </a:r>
            <a:r>
              <a:rPr lang="en-US" sz="2100" dirty="0">
                <a:hlinkClick r:id="rId4"/>
              </a:rPr>
              <a:t>Law School Student Organization Expense Pre-Approval</a:t>
            </a:r>
            <a:r>
              <a:rPr lang="en-US" sz="2100" dirty="0"/>
              <a:t> to Chris Whitehead 30 days in advance if food expense requires a contract</a:t>
            </a:r>
          </a:p>
          <a:p>
            <a:r>
              <a:rPr lang="en-US" sz="2100" dirty="0"/>
              <a:t>Keep list of attendees, documentation about the event, and receipts for reimbursement</a:t>
            </a:r>
          </a:p>
          <a:p>
            <a:r>
              <a:rPr lang="en-US" sz="2100" dirty="0"/>
              <a:t>Arrange clean-up after with custodial staff </a:t>
            </a:r>
          </a:p>
          <a:p>
            <a:endParaRPr lang="en-US" sz="2100" dirty="0"/>
          </a:p>
        </p:txBody>
      </p:sp>
      <p:grpSp>
        <p:nvGrpSpPr>
          <p:cNvPr id="5" name="Group 4">
            <a:extLst>
              <a:ext uri="{FF2B5EF4-FFF2-40B4-BE49-F238E27FC236}">
                <a16:creationId xmlns:a16="http://schemas.microsoft.com/office/drawing/2014/main" id="{B9B4FF36-8F51-DF3C-EDC4-30BC895E5DD1}"/>
              </a:ext>
            </a:extLst>
          </p:cNvPr>
          <p:cNvGrpSpPr/>
          <p:nvPr/>
        </p:nvGrpSpPr>
        <p:grpSpPr>
          <a:xfrm>
            <a:off x="457200" y="2514601"/>
            <a:ext cx="2209800" cy="2438399"/>
            <a:chOff x="457200" y="2514601"/>
            <a:chExt cx="2209800" cy="2438399"/>
          </a:xfrm>
        </p:grpSpPr>
        <p:pic>
          <p:nvPicPr>
            <p:cNvPr id="20482" name="Picture 2" descr="Image result for catering clipart">
              <a:extLst>
                <a:ext uri="{FF2B5EF4-FFF2-40B4-BE49-F238E27FC236}">
                  <a16:creationId xmlns:a16="http://schemas.microsoft.com/office/drawing/2014/main" id="{37510851-3765-4DA4-9431-CC19B061422E}"/>
                </a:ext>
              </a:extLst>
            </p:cNvPr>
            <p:cNvPicPr>
              <a:picLocks noChangeAspect="1" noChangeArrowheads="1"/>
            </p:cNvPicPr>
            <p:nvPr/>
          </p:nvPicPr>
          <p:blipFill>
            <a:blip r:embed="rId5" cstate="email">
              <a:extLst>
                <a:ext uri="{28A0092B-C50C-407E-A947-70E740481C1C}">
                  <a14:useLocalDpi xmlns:a14="http://schemas.microsoft.com/office/drawing/2010/main" val="0"/>
                </a:ext>
              </a:extLst>
            </a:blip>
            <a:srcRect/>
            <a:stretch>
              <a:fillRect/>
            </a:stretch>
          </p:blipFill>
          <p:spPr bwMode="auto">
            <a:xfrm>
              <a:off x="533400" y="2514601"/>
              <a:ext cx="2068095" cy="21336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EFAFCB2A-6D45-97C6-B7BE-690D3D8A426C}"/>
                </a:ext>
              </a:extLst>
            </p:cNvPr>
            <p:cNvSpPr txBox="1"/>
            <p:nvPr/>
          </p:nvSpPr>
          <p:spPr>
            <a:xfrm>
              <a:off x="457200" y="4419600"/>
              <a:ext cx="2209800" cy="533400"/>
            </a:xfrm>
            <a:prstGeom prst="rect">
              <a:avLst/>
            </a:prstGeom>
            <a:solidFill>
              <a:schemeClr val="bg1"/>
            </a:solidFill>
          </p:spPr>
          <p:txBody>
            <a:bodyPr wrap="square" rtlCol="0">
              <a:spAutoFit/>
            </a:bodyPr>
            <a:lstStyle/>
            <a:p>
              <a:endParaRPr lang="en-US" dirty="0"/>
            </a:p>
          </p:txBody>
        </p:sp>
      </p:grpSp>
    </p:spTree>
    <p:extLst>
      <p:ext uri="{BB962C8B-B14F-4D97-AF65-F5344CB8AC3E}">
        <p14:creationId xmlns:p14="http://schemas.microsoft.com/office/powerpoint/2010/main" val="16773530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entral United Methodist Church | Audio Visual Team Member Needed">
            <a:extLst>
              <a:ext uri="{FF2B5EF4-FFF2-40B4-BE49-F238E27FC236}">
                <a16:creationId xmlns:a16="http://schemas.microsoft.com/office/drawing/2014/main" id="{1151FEF8-A0F3-409C-9F8F-804686DEEC3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659516">
            <a:off x="5711871" y="2340340"/>
            <a:ext cx="3209925" cy="1419225"/>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descr="UofM Powerpoint Theme4.jpg"/>
          <p:cNvPicPr>
            <a:picLocks noChangeAspect="1"/>
          </p:cNvPicPr>
          <p:nvPr/>
        </p:nvPicPr>
        <p:blipFill rotWithShape="1">
          <a:blip r:embed="rId4" cstate="email">
            <a:extLst>
              <a:ext uri="{28A0092B-C50C-407E-A947-70E740481C1C}">
                <a14:useLocalDpi xmlns:a14="http://schemas.microsoft.com/office/drawing/2010/main" val="0"/>
              </a:ext>
            </a:extLst>
          </a:blip>
          <a:srcRect/>
          <a:stretch/>
        </p:blipFill>
        <p:spPr>
          <a:xfrm>
            <a:off x="0" y="263621"/>
            <a:ext cx="9144000" cy="1401762"/>
          </a:xfrm>
          <a:prstGeom prst="rect">
            <a:avLst/>
          </a:prstGeom>
        </p:spPr>
      </p:pic>
      <p:sp>
        <p:nvSpPr>
          <p:cNvPr id="2" name="Title 1"/>
          <p:cNvSpPr>
            <a:spLocks noGrp="1"/>
          </p:cNvSpPr>
          <p:nvPr>
            <p:ph type="title"/>
          </p:nvPr>
        </p:nvSpPr>
        <p:spPr/>
        <p:txBody>
          <a:bodyPr>
            <a:noAutofit/>
          </a:bodyPr>
          <a:lstStyle/>
          <a:p>
            <a:r>
              <a:rPr lang="en-US" b="1" cap="small" dirty="0">
                <a:solidFill>
                  <a:schemeClr val="bg1"/>
                </a:solidFill>
                <a:latin typeface="Bitter"/>
                <a:cs typeface="Bitter"/>
              </a:rPr>
              <a:t>Audio-Visual Requests</a:t>
            </a:r>
            <a:endParaRPr lang="en-US" cap="small" dirty="0">
              <a:solidFill>
                <a:schemeClr val="bg1"/>
              </a:solidFill>
            </a:endParaRPr>
          </a:p>
        </p:txBody>
      </p:sp>
      <p:sp>
        <p:nvSpPr>
          <p:cNvPr id="6" name="Content Placeholder 5">
            <a:extLst>
              <a:ext uri="{FF2B5EF4-FFF2-40B4-BE49-F238E27FC236}">
                <a16:creationId xmlns:a16="http://schemas.microsoft.com/office/drawing/2014/main" id="{32A87A06-DB82-4E11-8FC4-8EDE166576BE}"/>
              </a:ext>
            </a:extLst>
          </p:cNvPr>
          <p:cNvSpPr>
            <a:spLocks noGrp="1"/>
          </p:cNvSpPr>
          <p:nvPr>
            <p:ph sz="half" idx="2"/>
          </p:nvPr>
        </p:nvSpPr>
        <p:spPr>
          <a:xfrm>
            <a:off x="609600" y="1665382"/>
            <a:ext cx="8077200" cy="4525963"/>
          </a:xfrm>
        </p:spPr>
        <p:txBody>
          <a:bodyPr>
            <a:noAutofit/>
          </a:bodyPr>
          <a:lstStyle/>
          <a:p>
            <a:r>
              <a:rPr lang="en-US" sz="2000" dirty="0"/>
              <a:t>Submit </a:t>
            </a:r>
            <a:r>
              <a:rPr lang="en-US" sz="2000" dirty="0">
                <a:hlinkClick r:id="rId5"/>
              </a:rPr>
              <a:t>helpdesk ticket</a:t>
            </a:r>
            <a:r>
              <a:rPr lang="en-US" sz="2000" dirty="0"/>
              <a:t>  at least 3 days ahead for technology requests:</a:t>
            </a:r>
          </a:p>
          <a:p>
            <a:pPr lvl="1"/>
            <a:r>
              <a:rPr lang="en-US" sz="2000" dirty="0"/>
              <a:t>Microphones</a:t>
            </a:r>
          </a:p>
          <a:p>
            <a:pPr lvl="1"/>
            <a:r>
              <a:rPr lang="en-US" sz="2000" dirty="0"/>
              <a:t>Panels</a:t>
            </a:r>
          </a:p>
          <a:p>
            <a:pPr lvl="1"/>
            <a:r>
              <a:rPr lang="en-US" sz="2000" dirty="0"/>
              <a:t>A/V equipment</a:t>
            </a:r>
          </a:p>
          <a:p>
            <a:r>
              <a:rPr lang="en-US" sz="2000" dirty="0"/>
              <a:t>Select:</a:t>
            </a:r>
          </a:p>
          <a:p>
            <a:pPr lvl="1"/>
            <a:r>
              <a:rPr lang="en-US" sz="2000" dirty="0"/>
              <a:t>Use self-service portal</a:t>
            </a:r>
          </a:p>
          <a:p>
            <a:pPr lvl="1"/>
            <a:r>
              <a:rPr lang="en-US" sz="2000" dirty="0"/>
              <a:t>PC-Mac or other hardware:  Classroom</a:t>
            </a:r>
          </a:p>
          <a:p>
            <a:pPr lvl="1"/>
            <a:r>
              <a:rPr lang="en-US" sz="2000" dirty="0"/>
              <a:t>Law Campus - </a:t>
            </a:r>
            <a:r>
              <a:rPr lang="en-US" sz="2000" b="1" i="1" dirty="0"/>
              <a:t>to ensure the ticket gets routed to Law IT</a:t>
            </a:r>
          </a:p>
          <a:p>
            <a:r>
              <a:rPr lang="en-US" sz="2000" dirty="0"/>
              <a:t>Include Event Logistics </a:t>
            </a:r>
          </a:p>
          <a:p>
            <a:pPr lvl="1"/>
            <a:r>
              <a:rPr lang="en-US" sz="2000" dirty="0"/>
              <a:t>date, time, room, organization</a:t>
            </a:r>
          </a:p>
          <a:p>
            <a:pPr lvl="1"/>
            <a:r>
              <a:rPr lang="en-US" sz="2000" dirty="0"/>
              <a:t>Event A/V needs description</a:t>
            </a:r>
          </a:p>
          <a:p>
            <a:r>
              <a:rPr lang="en-US" sz="2000" dirty="0"/>
              <a:t>Contact Andrew Hughes or </a:t>
            </a:r>
            <a:r>
              <a:rPr lang="en-US" sz="2000" dirty="0" err="1"/>
              <a:t>LaVaire</a:t>
            </a:r>
            <a:r>
              <a:rPr lang="en-US" sz="2000" dirty="0"/>
              <a:t> Lockhart with questions via </a:t>
            </a:r>
            <a:r>
              <a:rPr lang="en-US" sz="2000" dirty="0">
                <a:hlinkClick r:id="rId6"/>
              </a:rPr>
              <a:t>lawit@memphis.edu</a:t>
            </a:r>
            <a:endParaRPr lang="en-US" sz="2000" dirty="0"/>
          </a:p>
        </p:txBody>
      </p:sp>
    </p:spTree>
    <p:extLst>
      <p:ext uri="{BB962C8B-B14F-4D97-AF65-F5344CB8AC3E}">
        <p14:creationId xmlns:p14="http://schemas.microsoft.com/office/powerpoint/2010/main" val="36399697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Microsoft Teams Logo - K2 Enterprises">
            <a:extLst>
              <a:ext uri="{FF2B5EF4-FFF2-40B4-BE49-F238E27FC236}">
                <a16:creationId xmlns:a16="http://schemas.microsoft.com/office/drawing/2014/main" id="{0A926360-F9B5-495B-A4C7-81E125E37EE1}"/>
              </a:ext>
            </a:extLst>
          </p:cNvPr>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3708401" y="1406621"/>
            <a:ext cx="4972050" cy="276225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F06EA0FF-CA3B-4466-B198-A3ECE6988DE4}"/>
              </a:ext>
            </a:extLst>
          </p:cNvPr>
          <p:cNvSpPr txBox="1"/>
          <p:nvPr/>
        </p:nvSpPr>
        <p:spPr>
          <a:xfrm>
            <a:off x="685800" y="1715644"/>
            <a:ext cx="7956551" cy="1692771"/>
          </a:xfrm>
          <a:prstGeom prst="rect">
            <a:avLst/>
          </a:prstGeom>
          <a:noFill/>
        </p:spPr>
        <p:txBody>
          <a:bodyPr wrap="square" lIns="91440" tIns="45720" rIns="91440" bIns="45720" rtlCol="0" anchor="t">
            <a:spAutoFit/>
          </a:bodyPr>
          <a:lstStyle/>
          <a:p>
            <a:pPr lvl="1"/>
            <a:r>
              <a:rPr lang="en-US" sz="2600" dirty="0">
                <a:hlinkClick r:id="rId4"/>
              </a:rPr>
              <a:t>Microsoft Teams</a:t>
            </a:r>
            <a:endParaRPr lang="en-US" sz="2600" dirty="0"/>
          </a:p>
          <a:p>
            <a:pPr marL="742950" lvl="1" indent="-285750">
              <a:buFont typeface="Arial" panose="020B0604020202020204" pitchFamily="34" charset="0"/>
              <a:buChar char="•"/>
            </a:pPr>
            <a:endParaRPr lang="en-US" sz="2600" dirty="0"/>
          </a:p>
          <a:p>
            <a:pPr marL="742950" lvl="1" indent="-285750">
              <a:buFont typeface="Arial" panose="020B0604020202020204" pitchFamily="34" charset="0"/>
              <a:buChar char="•"/>
            </a:pPr>
            <a:endParaRPr lang="en-US" sz="2600" dirty="0"/>
          </a:p>
          <a:p>
            <a:pPr marL="742950" lvl="1" indent="-285750">
              <a:buFont typeface="Arial" panose="020B0604020202020204" pitchFamily="34" charset="0"/>
              <a:buChar char="•"/>
            </a:pPr>
            <a:endParaRPr lang="en-US" sz="2600" dirty="0"/>
          </a:p>
        </p:txBody>
      </p:sp>
      <p:pic>
        <p:nvPicPr>
          <p:cNvPr id="3" name="Picture 2" descr="UofM Powerpoint Theme4.jpg"/>
          <p:cNvPicPr>
            <a:picLocks noChangeAspect="1"/>
          </p:cNvPicPr>
          <p:nvPr/>
        </p:nvPicPr>
        <p:blipFill rotWithShape="1">
          <a:blip r:embed="rId5" cstate="email">
            <a:extLst>
              <a:ext uri="{28A0092B-C50C-407E-A947-70E740481C1C}">
                <a14:useLocalDpi xmlns:a14="http://schemas.microsoft.com/office/drawing/2010/main" val="0"/>
              </a:ext>
            </a:extLst>
          </a:blip>
          <a:srcRect/>
          <a:stretch/>
        </p:blipFill>
        <p:spPr>
          <a:xfrm>
            <a:off x="0" y="263621"/>
            <a:ext cx="9144000" cy="1401762"/>
          </a:xfrm>
          <a:prstGeom prst="rect">
            <a:avLst/>
          </a:prstGeom>
        </p:spPr>
      </p:pic>
      <p:sp>
        <p:nvSpPr>
          <p:cNvPr id="2" name="Title 1"/>
          <p:cNvSpPr>
            <a:spLocks noGrp="1"/>
          </p:cNvSpPr>
          <p:nvPr>
            <p:ph type="title"/>
          </p:nvPr>
        </p:nvSpPr>
        <p:spPr>
          <a:xfrm>
            <a:off x="990600" y="228600"/>
            <a:ext cx="8229600" cy="1143000"/>
          </a:xfrm>
        </p:spPr>
        <p:txBody>
          <a:bodyPr>
            <a:normAutofit/>
          </a:bodyPr>
          <a:lstStyle/>
          <a:p>
            <a:r>
              <a:rPr lang="en-US" b="1" cap="small" dirty="0">
                <a:solidFill>
                  <a:schemeClr val="bg1"/>
                </a:solidFill>
                <a:latin typeface="Bitter"/>
                <a:cs typeface="Bitter"/>
              </a:rPr>
              <a:t>Virtual Meetings | Security</a:t>
            </a:r>
            <a:endParaRPr lang="en-US" cap="small" dirty="0">
              <a:solidFill>
                <a:schemeClr val="bg1"/>
              </a:solidFill>
            </a:endParaRPr>
          </a:p>
        </p:txBody>
      </p:sp>
      <p:sp>
        <p:nvSpPr>
          <p:cNvPr id="6" name="TextBox 5">
            <a:extLst>
              <a:ext uri="{FF2B5EF4-FFF2-40B4-BE49-F238E27FC236}">
                <a16:creationId xmlns:a16="http://schemas.microsoft.com/office/drawing/2014/main" id="{6A630CE8-1432-76F3-5673-8E7A08DAC862}"/>
              </a:ext>
            </a:extLst>
          </p:cNvPr>
          <p:cNvSpPr txBox="1"/>
          <p:nvPr/>
        </p:nvSpPr>
        <p:spPr>
          <a:xfrm>
            <a:off x="685800" y="4233208"/>
            <a:ext cx="8077200" cy="1938992"/>
          </a:xfrm>
          <a:prstGeom prst="rect">
            <a:avLst/>
          </a:prstGeom>
          <a:noFill/>
        </p:spPr>
        <p:txBody>
          <a:bodyPr wrap="square">
            <a:spAutoFit/>
          </a:bodyPr>
          <a:lstStyle/>
          <a:p>
            <a:pPr marL="285750" indent="-285750">
              <a:buFont typeface="Arial" panose="020B0604020202020204" pitchFamily="34" charset="0"/>
              <a:buChar char="•"/>
            </a:pPr>
            <a:r>
              <a:rPr lang="en-US" sz="2400" dirty="0">
                <a:solidFill>
                  <a:srgbClr val="000000"/>
                </a:solidFill>
                <a:ea typeface="+mn-lt"/>
                <a:cs typeface="+mn-lt"/>
              </a:rPr>
              <a:t>Effective August 12, Microsoft Teams will be the only licensed videoconferencing solution provided by the University.</a:t>
            </a:r>
            <a:endParaRPr lang="en-US" sz="2400" dirty="0">
              <a:solidFill>
                <a:srgbClr val="000000"/>
              </a:solidFill>
              <a:cs typeface="Calibri"/>
            </a:endParaRPr>
          </a:p>
          <a:p>
            <a:pPr marL="285750" indent="-285750">
              <a:buFont typeface="Arial" panose="020B0604020202020204" pitchFamily="34" charset="0"/>
              <a:buChar char="•"/>
            </a:pPr>
            <a:endParaRPr lang="en-US" sz="2400" dirty="0">
              <a:solidFill>
                <a:srgbClr val="000000"/>
              </a:solidFill>
              <a:ea typeface="+mn-lt"/>
              <a:cs typeface="+mn-lt"/>
            </a:endParaRPr>
          </a:p>
          <a:p>
            <a:pPr marL="285750" indent="-285750">
              <a:buFont typeface="Arial" panose="020B0604020202020204" pitchFamily="34" charset="0"/>
              <a:buChar char="•"/>
            </a:pPr>
            <a:r>
              <a:rPr lang="en-US" sz="2400" dirty="0">
                <a:solidFill>
                  <a:srgbClr val="000000"/>
                </a:solidFill>
                <a:ea typeface="+mn-lt"/>
                <a:cs typeface="+mn-lt"/>
              </a:rPr>
              <a:t>The University will no longer provide enterprise Zoom accounts to its faculty, staff or students. </a:t>
            </a:r>
            <a:endParaRPr lang="en-US" sz="2400" dirty="0">
              <a:solidFill>
                <a:srgbClr val="000000"/>
              </a:solidFill>
              <a:cs typeface="Calibri"/>
            </a:endParaRPr>
          </a:p>
        </p:txBody>
      </p:sp>
    </p:spTree>
    <p:extLst>
      <p:ext uri="{BB962C8B-B14F-4D97-AF65-F5344CB8AC3E}">
        <p14:creationId xmlns:p14="http://schemas.microsoft.com/office/powerpoint/2010/main" val="42714468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4" name="Title 1">
            <a:extLst>
              <a:ext uri="{FF2B5EF4-FFF2-40B4-BE49-F238E27FC236}">
                <a16:creationId xmlns:a16="http://schemas.microsoft.com/office/drawing/2014/main" id="{FAC3F233-80DD-4ECD-B948-3D21969152AC}"/>
              </a:ext>
            </a:extLst>
          </p:cNvPr>
          <p:cNvSpPr>
            <a:spLocks noGrp="1"/>
          </p:cNvSpPr>
          <p:nvPr>
            <p:ph type="title"/>
          </p:nvPr>
        </p:nvSpPr>
        <p:spPr>
          <a:xfrm>
            <a:off x="228600" y="2133600"/>
            <a:ext cx="6096000" cy="1905000"/>
          </a:xfrm>
        </p:spPr>
        <p:txBody>
          <a:bodyPr>
            <a:normAutofit/>
          </a:bodyPr>
          <a:lstStyle/>
          <a:p>
            <a:r>
              <a:rPr lang="en-US" b="1" cap="small" dirty="0">
                <a:solidFill>
                  <a:schemeClr val="bg1"/>
                </a:solidFill>
                <a:latin typeface="Bitter"/>
                <a:cs typeface="Bitter"/>
              </a:rPr>
              <a:t>Internal &amp; External Publicity</a:t>
            </a:r>
            <a:endParaRPr lang="en-US" cap="small" dirty="0">
              <a:solidFill>
                <a:schemeClr val="bg1"/>
              </a:solidFill>
            </a:endParaRPr>
          </a:p>
        </p:txBody>
      </p:sp>
      <p:sp>
        <p:nvSpPr>
          <p:cNvPr id="5" name="Title 1">
            <a:extLst>
              <a:ext uri="{FF2B5EF4-FFF2-40B4-BE49-F238E27FC236}">
                <a16:creationId xmlns:a16="http://schemas.microsoft.com/office/drawing/2014/main" id="{0ECC4A0E-3064-4BFF-81CD-2E49307F818B}"/>
              </a:ext>
            </a:extLst>
          </p:cNvPr>
          <p:cNvSpPr txBox="1">
            <a:spLocks/>
          </p:cNvSpPr>
          <p:nvPr/>
        </p:nvSpPr>
        <p:spPr>
          <a:xfrm>
            <a:off x="3505200" y="4114800"/>
            <a:ext cx="5562600" cy="12954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pPr algn="r"/>
            <a:endParaRPr lang="en-US" sz="3200" b="1" dirty="0">
              <a:solidFill>
                <a:schemeClr val="bg1"/>
              </a:solidFill>
              <a:latin typeface="Bitter"/>
              <a:cs typeface="Bitter"/>
            </a:endParaRPr>
          </a:p>
        </p:txBody>
      </p:sp>
      <p:sp>
        <p:nvSpPr>
          <p:cNvPr id="6" name="Title 1">
            <a:extLst>
              <a:ext uri="{FF2B5EF4-FFF2-40B4-BE49-F238E27FC236}">
                <a16:creationId xmlns:a16="http://schemas.microsoft.com/office/drawing/2014/main" id="{5DA2BCF3-DA4A-4E41-87EA-6E14F6623A7F}"/>
              </a:ext>
            </a:extLst>
          </p:cNvPr>
          <p:cNvSpPr txBox="1">
            <a:spLocks/>
          </p:cNvSpPr>
          <p:nvPr/>
        </p:nvSpPr>
        <p:spPr>
          <a:xfrm>
            <a:off x="2819400" y="4114800"/>
            <a:ext cx="6248400" cy="12954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pPr algn="r"/>
            <a:r>
              <a:rPr lang="en-US" sz="2600" b="1" cap="small" dirty="0">
                <a:solidFill>
                  <a:schemeClr val="bg1"/>
                </a:solidFill>
                <a:latin typeface="Bitter"/>
                <a:cs typeface="Bitter"/>
              </a:rPr>
              <a:t>Dean Meredith Aden</a:t>
            </a:r>
          </a:p>
          <a:p>
            <a:pPr algn="r"/>
            <a:r>
              <a:rPr lang="en-US" sz="2600" b="1" cap="small" dirty="0">
                <a:solidFill>
                  <a:schemeClr val="bg1"/>
                </a:solidFill>
                <a:latin typeface="Bitter"/>
                <a:cs typeface="Bitter"/>
              </a:rPr>
              <a:t>Assistant Dean for Student Affairs</a:t>
            </a:r>
          </a:p>
        </p:txBody>
      </p:sp>
    </p:spTree>
    <p:extLst>
      <p:ext uri="{BB962C8B-B14F-4D97-AF65-F5344CB8AC3E}">
        <p14:creationId xmlns:p14="http://schemas.microsoft.com/office/powerpoint/2010/main" val="36927672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cap="small" dirty="0">
                <a:solidFill>
                  <a:schemeClr val="bg1"/>
                </a:solidFill>
                <a:latin typeface="Bitter"/>
              </a:rPr>
              <a:t>PR Representative</a:t>
            </a:r>
          </a:p>
        </p:txBody>
      </p:sp>
      <p:sp>
        <p:nvSpPr>
          <p:cNvPr id="4" name="AutoShape 2" descr="Public Relations Media relations Online-PR Marketing buzz Business ..."/>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AutoShape 4" descr="Public Relations Media relations Online-PR Marketing buzz Business ..."/>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AutoShape 6" descr="Public Relations Media relations Online-PR Marketing buzz Business ..."/>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 name="AutoShape 8" descr="Public Relations Marketing Media relations Management, flat - Clip ..."/>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3074" name="Picture 2" descr="Public Relations Template Hand Drawn ...">
            <a:extLst>
              <a:ext uri="{FF2B5EF4-FFF2-40B4-BE49-F238E27FC236}">
                <a16:creationId xmlns:a16="http://schemas.microsoft.com/office/drawing/2014/main" id="{2CF43D72-AECA-C7D7-2357-4E4B8FE19E5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47353" y="1472782"/>
            <a:ext cx="3186545" cy="2235337"/>
          </a:xfrm>
          <a:prstGeom prst="rect">
            <a:avLst/>
          </a:prstGeom>
          <a:noFill/>
          <a:extLst>
            <a:ext uri="{909E8E84-426E-40DD-AFC4-6F175D3DCCD1}">
              <a14:hiddenFill xmlns:a14="http://schemas.microsoft.com/office/drawing/2010/main">
                <a:solidFill>
                  <a:srgbClr val="FFFFFF"/>
                </a:solidFill>
              </a14:hiddenFill>
            </a:ext>
          </a:extLst>
        </p:spPr>
      </p:pic>
      <p:sp>
        <p:nvSpPr>
          <p:cNvPr id="7" name="Content Placeholder 6">
            <a:extLst>
              <a:ext uri="{FF2B5EF4-FFF2-40B4-BE49-F238E27FC236}">
                <a16:creationId xmlns:a16="http://schemas.microsoft.com/office/drawing/2014/main" id="{E959FE3C-43CE-43B3-9CF4-6A4DF05F1E04}"/>
              </a:ext>
            </a:extLst>
          </p:cNvPr>
          <p:cNvSpPr>
            <a:spLocks noGrp="1"/>
          </p:cNvSpPr>
          <p:nvPr>
            <p:ph sz="half" idx="2"/>
          </p:nvPr>
        </p:nvSpPr>
        <p:spPr>
          <a:xfrm>
            <a:off x="306387" y="1637951"/>
            <a:ext cx="8531225" cy="3997325"/>
          </a:xfrm>
        </p:spPr>
        <p:txBody>
          <a:bodyPr>
            <a:noAutofit/>
          </a:bodyPr>
          <a:lstStyle/>
          <a:p>
            <a:r>
              <a:rPr lang="en-US" dirty="0" err="1"/>
              <a:t>TigerZone</a:t>
            </a:r>
            <a:r>
              <a:rPr lang="en-US" dirty="0"/>
              <a:t> Events </a:t>
            </a:r>
            <a:endParaRPr lang="en-US" b="1" i="1" u="sng" dirty="0"/>
          </a:p>
          <a:p>
            <a:r>
              <a:rPr lang="en-US" b="1" i="1" u="sng" dirty="0"/>
              <a:t>On Legal Grounds</a:t>
            </a:r>
            <a:r>
              <a:rPr lang="en-US" b="1" dirty="0"/>
              <a:t> </a:t>
            </a:r>
          </a:p>
          <a:p>
            <a:r>
              <a:rPr lang="en-US" dirty="0"/>
              <a:t>Carousel (digital signs)</a:t>
            </a:r>
          </a:p>
          <a:p>
            <a:r>
              <a:rPr lang="en-US" dirty="0"/>
              <a:t>Facebook pages | GroupMe </a:t>
            </a:r>
          </a:p>
          <a:p>
            <a:pPr lvl="1"/>
            <a:r>
              <a:rPr lang="en-US" sz="2400" dirty="0"/>
              <a:t>Joanna Darden in Admissions</a:t>
            </a:r>
          </a:p>
          <a:p>
            <a:r>
              <a:rPr lang="en-US" dirty="0"/>
              <a:t>Room reservations</a:t>
            </a:r>
          </a:p>
          <a:p>
            <a:pPr lvl="1"/>
            <a:r>
              <a:rPr lang="en-US" sz="2400" dirty="0"/>
              <a:t>Others in your org can also do this</a:t>
            </a:r>
          </a:p>
          <a:p>
            <a:r>
              <a:rPr lang="en-US" dirty="0"/>
              <a:t>Website updates</a:t>
            </a:r>
          </a:p>
          <a:p>
            <a:pPr lvl="1"/>
            <a:r>
              <a:rPr lang="en-US" sz="2400" dirty="0"/>
              <a:t>Send to Hope Mohon</a:t>
            </a:r>
          </a:p>
          <a:p>
            <a:r>
              <a:rPr lang="en-US" dirty="0"/>
              <a:t>No flyers except on authorized bulletin boards</a:t>
            </a:r>
          </a:p>
          <a:p>
            <a:r>
              <a:rPr lang="en-US" dirty="0"/>
              <a:t>No emails to entire class</a:t>
            </a:r>
          </a:p>
        </p:txBody>
      </p:sp>
      <p:pic>
        <p:nvPicPr>
          <p:cNvPr id="3" name="Picture 2" descr="UofM Powerpoint Theme4.jpg"/>
          <p:cNvPicPr>
            <a:picLocks noChangeAspect="1"/>
          </p:cNvPicPr>
          <p:nvPr/>
        </p:nvPicPr>
        <p:blipFill rotWithShape="1">
          <a:blip r:embed="rId4" cstate="email">
            <a:extLst>
              <a:ext uri="{28A0092B-C50C-407E-A947-70E740481C1C}">
                <a14:useLocalDpi xmlns:a14="http://schemas.microsoft.com/office/drawing/2010/main" val="0"/>
              </a:ext>
            </a:extLst>
          </a:blip>
          <a:srcRect/>
          <a:stretch/>
        </p:blipFill>
        <p:spPr>
          <a:xfrm>
            <a:off x="0" y="263621"/>
            <a:ext cx="9144000" cy="1401762"/>
          </a:xfrm>
          <a:prstGeom prst="rect">
            <a:avLst/>
          </a:prstGeom>
        </p:spPr>
      </p:pic>
    </p:spTree>
    <p:extLst>
      <p:ext uri="{BB962C8B-B14F-4D97-AF65-F5344CB8AC3E}">
        <p14:creationId xmlns:p14="http://schemas.microsoft.com/office/powerpoint/2010/main" val="36638263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UofM Powerpoint Theme4.jpg"/>
          <p:cNvPicPr>
            <a:picLocks noChangeAspect="1"/>
          </p:cNvPicPr>
          <p:nvPr/>
        </p:nvPicPr>
        <p:blipFill rotWithShape="1">
          <a:blip r:embed="rId3" cstate="email">
            <a:extLst>
              <a:ext uri="{28A0092B-C50C-407E-A947-70E740481C1C}">
                <a14:useLocalDpi xmlns:a14="http://schemas.microsoft.com/office/drawing/2010/main" val="0"/>
              </a:ext>
            </a:extLst>
          </a:blip>
          <a:srcRect/>
          <a:stretch/>
        </p:blipFill>
        <p:spPr>
          <a:xfrm>
            <a:off x="0" y="263621"/>
            <a:ext cx="9144000" cy="1401762"/>
          </a:xfrm>
          <a:prstGeom prst="rect">
            <a:avLst/>
          </a:prstGeom>
        </p:spPr>
      </p:pic>
      <p:sp>
        <p:nvSpPr>
          <p:cNvPr id="2" name="Title 1"/>
          <p:cNvSpPr>
            <a:spLocks noGrp="1"/>
          </p:cNvSpPr>
          <p:nvPr>
            <p:ph type="title"/>
          </p:nvPr>
        </p:nvSpPr>
        <p:spPr/>
        <p:txBody>
          <a:bodyPr/>
          <a:lstStyle/>
          <a:p>
            <a:r>
              <a:rPr lang="en-US" b="1" cap="small" dirty="0" err="1">
                <a:solidFill>
                  <a:schemeClr val="bg1"/>
                </a:solidFill>
                <a:latin typeface="Bitter"/>
                <a:cs typeface="Bitter"/>
              </a:rPr>
              <a:t>TigerZone</a:t>
            </a:r>
            <a:endParaRPr lang="en-US" cap="small" dirty="0">
              <a:solidFill>
                <a:schemeClr val="bg1"/>
              </a:solidFill>
            </a:endParaRPr>
          </a:p>
        </p:txBody>
      </p:sp>
      <p:sp>
        <p:nvSpPr>
          <p:cNvPr id="7" name="Content Placeholder 6">
            <a:extLst>
              <a:ext uri="{FF2B5EF4-FFF2-40B4-BE49-F238E27FC236}">
                <a16:creationId xmlns:a16="http://schemas.microsoft.com/office/drawing/2014/main" id="{E959FE3C-43CE-43B3-9CF4-6A4DF05F1E04}"/>
              </a:ext>
            </a:extLst>
          </p:cNvPr>
          <p:cNvSpPr>
            <a:spLocks noGrp="1"/>
          </p:cNvSpPr>
          <p:nvPr>
            <p:ph sz="half" idx="2"/>
          </p:nvPr>
        </p:nvSpPr>
        <p:spPr>
          <a:xfrm>
            <a:off x="457200" y="2174875"/>
            <a:ext cx="4114800" cy="3997325"/>
          </a:xfrm>
        </p:spPr>
        <p:txBody>
          <a:bodyPr>
            <a:noAutofit/>
          </a:bodyPr>
          <a:lstStyle/>
          <a:p>
            <a:r>
              <a:rPr lang="en-US" dirty="0">
                <a:hlinkClick r:id="rId4"/>
              </a:rPr>
              <a:t>Law Events Calendar</a:t>
            </a:r>
            <a:endParaRPr lang="en-US" dirty="0"/>
          </a:p>
          <a:p>
            <a:r>
              <a:rPr lang="en-US" dirty="0"/>
              <a:t>Organization management</a:t>
            </a:r>
          </a:p>
          <a:p>
            <a:r>
              <a:rPr lang="en-US" dirty="0"/>
              <a:t>Primary source for events</a:t>
            </a:r>
          </a:p>
          <a:p>
            <a:r>
              <a:rPr lang="en-US" dirty="0"/>
              <a:t>PR Rep primarily responsible, but others can create and manage events</a:t>
            </a:r>
          </a:p>
        </p:txBody>
      </p:sp>
      <p:pic>
        <p:nvPicPr>
          <p:cNvPr id="6" name="Picture 2" descr="Image result for memphis tiger zone">
            <a:extLst>
              <a:ext uri="{FF2B5EF4-FFF2-40B4-BE49-F238E27FC236}">
                <a16:creationId xmlns:a16="http://schemas.microsoft.com/office/drawing/2014/main" id="{9855D511-A051-404B-802D-D72DE7E9E40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81600" y="2275134"/>
            <a:ext cx="3085201" cy="23077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077560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4" name="Title 1">
            <a:extLst>
              <a:ext uri="{FF2B5EF4-FFF2-40B4-BE49-F238E27FC236}">
                <a16:creationId xmlns:a16="http://schemas.microsoft.com/office/drawing/2014/main" id="{FAC3F233-80DD-4ECD-B948-3D21969152AC}"/>
              </a:ext>
            </a:extLst>
          </p:cNvPr>
          <p:cNvSpPr>
            <a:spLocks noGrp="1"/>
          </p:cNvSpPr>
          <p:nvPr>
            <p:ph type="title"/>
          </p:nvPr>
        </p:nvSpPr>
        <p:spPr>
          <a:xfrm>
            <a:off x="228600" y="2133600"/>
            <a:ext cx="6096000" cy="1905000"/>
          </a:xfrm>
        </p:spPr>
        <p:txBody>
          <a:bodyPr>
            <a:normAutofit/>
          </a:bodyPr>
          <a:lstStyle/>
          <a:p>
            <a:r>
              <a:rPr lang="en-US" b="1" cap="small" dirty="0">
                <a:solidFill>
                  <a:schemeClr val="bg1"/>
                </a:solidFill>
                <a:latin typeface="Bitter"/>
                <a:cs typeface="Bitter"/>
              </a:rPr>
              <a:t>Registering Your Organization</a:t>
            </a:r>
            <a:endParaRPr lang="en-US" cap="small" dirty="0">
              <a:solidFill>
                <a:schemeClr val="bg1"/>
              </a:solidFill>
            </a:endParaRPr>
          </a:p>
        </p:txBody>
      </p:sp>
      <p:sp>
        <p:nvSpPr>
          <p:cNvPr id="5" name="Title 1">
            <a:extLst>
              <a:ext uri="{FF2B5EF4-FFF2-40B4-BE49-F238E27FC236}">
                <a16:creationId xmlns:a16="http://schemas.microsoft.com/office/drawing/2014/main" id="{0ECC4A0E-3064-4BFF-81CD-2E49307F818B}"/>
              </a:ext>
            </a:extLst>
          </p:cNvPr>
          <p:cNvSpPr txBox="1">
            <a:spLocks/>
          </p:cNvSpPr>
          <p:nvPr/>
        </p:nvSpPr>
        <p:spPr>
          <a:xfrm>
            <a:off x="3505200" y="4114800"/>
            <a:ext cx="5562600" cy="12954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pPr algn="r"/>
            <a:endParaRPr lang="en-US" sz="3200" b="1" dirty="0">
              <a:solidFill>
                <a:schemeClr val="bg1"/>
              </a:solidFill>
              <a:latin typeface="Bitter"/>
              <a:cs typeface="Bitter"/>
            </a:endParaRPr>
          </a:p>
        </p:txBody>
      </p:sp>
      <p:sp>
        <p:nvSpPr>
          <p:cNvPr id="6" name="Title 1">
            <a:extLst>
              <a:ext uri="{FF2B5EF4-FFF2-40B4-BE49-F238E27FC236}">
                <a16:creationId xmlns:a16="http://schemas.microsoft.com/office/drawing/2014/main" id="{5DA2BCF3-DA4A-4E41-87EA-6E14F6623A7F}"/>
              </a:ext>
            </a:extLst>
          </p:cNvPr>
          <p:cNvSpPr txBox="1">
            <a:spLocks/>
          </p:cNvSpPr>
          <p:nvPr/>
        </p:nvSpPr>
        <p:spPr>
          <a:xfrm>
            <a:off x="2819400" y="4114800"/>
            <a:ext cx="6248400" cy="12954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pPr algn="r"/>
            <a:r>
              <a:rPr lang="en-US" sz="2600" b="1" cap="small" dirty="0">
                <a:solidFill>
                  <a:schemeClr val="bg1"/>
                </a:solidFill>
                <a:latin typeface="Bitter"/>
                <a:cs typeface="Bitter"/>
              </a:rPr>
              <a:t>Dean Meredith Aden</a:t>
            </a:r>
          </a:p>
          <a:p>
            <a:pPr algn="r"/>
            <a:r>
              <a:rPr lang="en-US" sz="2600" b="1" cap="small" dirty="0">
                <a:solidFill>
                  <a:schemeClr val="bg1"/>
                </a:solidFill>
                <a:latin typeface="Bitter"/>
                <a:cs typeface="Bitter"/>
              </a:rPr>
              <a:t>Assistant Dean for Student Affairs</a:t>
            </a:r>
          </a:p>
        </p:txBody>
      </p:sp>
    </p:spTree>
    <p:extLst>
      <p:ext uri="{BB962C8B-B14F-4D97-AF65-F5344CB8AC3E}">
        <p14:creationId xmlns:p14="http://schemas.microsoft.com/office/powerpoint/2010/main" val="4619033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UofM Powerpoint Theme4.jpg"/>
          <p:cNvPicPr>
            <a:picLocks noChangeAspect="1"/>
          </p:cNvPicPr>
          <p:nvPr/>
        </p:nvPicPr>
        <p:blipFill rotWithShape="1">
          <a:blip r:embed="rId3" cstate="email">
            <a:extLst>
              <a:ext uri="{28A0092B-C50C-407E-A947-70E740481C1C}">
                <a14:useLocalDpi xmlns:a14="http://schemas.microsoft.com/office/drawing/2010/main" val="0"/>
              </a:ext>
            </a:extLst>
          </a:blip>
          <a:srcRect/>
          <a:stretch/>
        </p:blipFill>
        <p:spPr>
          <a:xfrm>
            <a:off x="0" y="263621"/>
            <a:ext cx="9144000" cy="1401762"/>
          </a:xfrm>
          <a:prstGeom prst="rect">
            <a:avLst/>
          </a:prstGeom>
        </p:spPr>
      </p:pic>
      <p:sp>
        <p:nvSpPr>
          <p:cNvPr id="2" name="Title 1"/>
          <p:cNvSpPr>
            <a:spLocks noGrp="1"/>
          </p:cNvSpPr>
          <p:nvPr>
            <p:ph type="title"/>
          </p:nvPr>
        </p:nvSpPr>
        <p:spPr/>
        <p:txBody>
          <a:bodyPr/>
          <a:lstStyle/>
          <a:p>
            <a:r>
              <a:rPr lang="en-US" b="1" i="1" cap="small" dirty="0">
                <a:solidFill>
                  <a:schemeClr val="bg1"/>
                </a:solidFill>
                <a:latin typeface="Bitter"/>
                <a:cs typeface="Bitter"/>
              </a:rPr>
              <a:t>On Legal Grounds</a:t>
            </a:r>
            <a:endParaRPr lang="en-US" i="1" cap="small" dirty="0">
              <a:solidFill>
                <a:schemeClr val="bg1"/>
              </a:solidFill>
            </a:endParaRPr>
          </a:p>
        </p:txBody>
      </p:sp>
      <p:sp>
        <p:nvSpPr>
          <p:cNvPr id="7" name="Content Placeholder 6">
            <a:extLst>
              <a:ext uri="{FF2B5EF4-FFF2-40B4-BE49-F238E27FC236}">
                <a16:creationId xmlns:a16="http://schemas.microsoft.com/office/drawing/2014/main" id="{E959FE3C-43CE-43B3-9CF4-6A4DF05F1E04}"/>
              </a:ext>
            </a:extLst>
          </p:cNvPr>
          <p:cNvSpPr>
            <a:spLocks noGrp="1"/>
          </p:cNvSpPr>
          <p:nvPr>
            <p:ph sz="half" idx="2"/>
          </p:nvPr>
        </p:nvSpPr>
        <p:spPr>
          <a:xfrm>
            <a:off x="457200" y="2049462"/>
            <a:ext cx="8229600" cy="3997325"/>
          </a:xfrm>
        </p:spPr>
        <p:txBody>
          <a:bodyPr>
            <a:noAutofit/>
          </a:bodyPr>
          <a:lstStyle/>
          <a:p>
            <a:r>
              <a:rPr lang="en-US" dirty="0"/>
              <a:t>Announcements blog</a:t>
            </a:r>
          </a:p>
          <a:p>
            <a:r>
              <a:rPr lang="en-US" dirty="0"/>
              <a:t>Primary source of internal communications other than events</a:t>
            </a:r>
          </a:p>
          <a:p>
            <a:r>
              <a:rPr lang="en-US" dirty="0"/>
              <a:t>Can promote events there (in addition to </a:t>
            </a:r>
            <a:r>
              <a:rPr lang="en-US" dirty="0" err="1"/>
              <a:t>TigerZone</a:t>
            </a:r>
            <a:r>
              <a:rPr lang="en-US" dirty="0"/>
              <a:t>)</a:t>
            </a:r>
          </a:p>
          <a:p>
            <a:r>
              <a:rPr lang="en-US" dirty="0"/>
              <a:t>PR Rep will have a username and password to post</a:t>
            </a:r>
          </a:p>
          <a:p>
            <a:pPr lvl="1"/>
            <a:r>
              <a:rPr lang="en-US" dirty="0"/>
              <a:t>Dean Aden will send</a:t>
            </a:r>
          </a:p>
          <a:p>
            <a:r>
              <a:rPr lang="en-US" dirty="0">
                <a:hlinkClick r:id="rId4"/>
              </a:rPr>
              <a:t>Blog Posting Guidelines</a:t>
            </a:r>
            <a:endParaRPr lang="en-US" dirty="0"/>
          </a:p>
        </p:txBody>
      </p:sp>
      <p:pic>
        <p:nvPicPr>
          <p:cNvPr id="2050" name="Picture 2" descr="The University of Memphis Student Bar Association, 1 N Front ...">
            <a:extLst>
              <a:ext uri="{FF2B5EF4-FFF2-40B4-BE49-F238E27FC236}">
                <a16:creationId xmlns:a16="http://schemas.microsoft.com/office/drawing/2014/main" id="{1D8B62D4-F19B-41BA-A4C5-4A4E7459978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74208" y="4267200"/>
            <a:ext cx="3841142" cy="2124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084684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UofM Powerpoint Theme4.jpg"/>
          <p:cNvPicPr>
            <a:picLocks noChangeAspect="1"/>
          </p:cNvPicPr>
          <p:nvPr/>
        </p:nvPicPr>
        <p:blipFill rotWithShape="1">
          <a:blip r:embed="rId3" cstate="email">
            <a:extLst>
              <a:ext uri="{28A0092B-C50C-407E-A947-70E740481C1C}">
                <a14:useLocalDpi xmlns:a14="http://schemas.microsoft.com/office/drawing/2010/main" val="0"/>
              </a:ext>
            </a:extLst>
          </a:blip>
          <a:srcRect/>
          <a:stretch/>
        </p:blipFill>
        <p:spPr>
          <a:xfrm>
            <a:off x="0" y="263621"/>
            <a:ext cx="9144000" cy="1401762"/>
          </a:xfrm>
          <a:prstGeom prst="rect">
            <a:avLst/>
          </a:prstGeom>
        </p:spPr>
      </p:pic>
      <p:sp>
        <p:nvSpPr>
          <p:cNvPr id="2" name="Title 1"/>
          <p:cNvSpPr>
            <a:spLocks noGrp="1"/>
          </p:cNvSpPr>
          <p:nvPr>
            <p:ph type="title"/>
          </p:nvPr>
        </p:nvSpPr>
        <p:spPr/>
        <p:txBody>
          <a:bodyPr/>
          <a:lstStyle/>
          <a:p>
            <a:r>
              <a:rPr lang="en-US" b="1" cap="small">
                <a:solidFill>
                  <a:schemeClr val="bg1"/>
                </a:solidFill>
                <a:latin typeface="Bitter"/>
              </a:rPr>
              <a:t>Carousel | Digital Signs</a:t>
            </a:r>
            <a:endParaRPr lang="en-US" cap="small" dirty="0">
              <a:solidFill>
                <a:schemeClr val="bg1"/>
              </a:solidFill>
            </a:endParaRPr>
          </a:p>
        </p:txBody>
      </p:sp>
      <p:sp>
        <p:nvSpPr>
          <p:cNvPr id="7" name="Content Placeholder 6">
            <a:extLst>
              <a:ext uri="{FF2B5EF4-FFF2-40B4-BE49-F238E27FC236}">
                <a16:creationId xmlns:a16="http://schemas.microsoft.com/office/drawing/2014/main" id="{E959FE3C-43CE-43B3-9CF4-6A4DF05F1E04}"/>
              </a:ext>
            </a:extLst>
          </p:cNvPr>
          <p:cNvSpPr>
            <a:spLocks noGrp="1"/>
          </p:cNvSpPr>
          <p:nvPr>
            <p:ph sz="half" idx="2"/>
          </p:nvPr>
        </p:nvSpPr>
        <p:spPr>
          <a:xfrm>
            <a:off x="457200" y="1676400"/>
            <a:ext cx="8229600" cy="3997325"/>
          </a:xfrm>
        </p:spPr>
        <p:txBody>
          <a:bodyPr>
            <a:noAutofit/>
          </a:bodyPr>
          <a:lstStyle/>
          <a:p>
            <a:r>
              <a:rPr lang="en-US" sz="2800" dirty="0"/>
              <a:t>Digital signs around the building</a:t>
            </a:r>
          </a:p>
          <a:p>
            <a:r>
              <a:rPr lang="en-US" sz="2800" dirty="0"/>
              <a:t>PR Rep will have a username and password</a:t>
            </a:r>
          </a:p>
          <a:p>
            <a:pPr lvl="1"/>
            <a:r>
              <a:rPr lang="en-US" sz="2400" dirty="0" err="1"/>
              <a:t>LaVaire</a:t>
            </a:r>
            <a:r>
              <a:rPr lang="en-US" sz="2400" dirty="0"/>
              <a:t> Lockhart will send</a:t>
            </a:r>
          </a:p>
          <a:p>
            <a:r>
              <a:rPr lang="en-US" sz="2800" u="sng" dirty="0"/>
              <a:t>Use the scheduling feature so slides will go off after the event/date</a:t>
            </a:r>
          </a:p>
          <a:p>
            <a:r>
              <a:rPr lang="en-US" sz="2800" dirty="0"/>
              <a:t>Instructions are available </a:t>
            </a:r>
            <a:r>
              <a:rPr lang="en-US" sz="2800" dirty="0">
                <a:hlinkClick r:id="rId4"/>
              </a:rPr>
              <a:t>here</a:t>
            </a:r>
            <a:endParaRPr lang="en-US" sz="2800" dirty="0"/>
          </a:p>
          <a:p>
            <a:pPr lvl="1"/>
            <a:endParaRPr lang="en-US" dirty="0"/>
          </a:p>
        </p:txBody>
      </p:sp>
      <p:pic>
        <p:nvPicPr>
          <p:cNvPr id="1026" name="Picture 2" descr="Carousel Digital Signage">
            <a:extLst>
              <a:ext uri="{FF2B5EF4-FFF2-40B4-BE49-F238E27FC236}">
                <a16:creationId xmlns:a16="http://schemas.microsoft.com/office/drawing/2014/main" id="{30A1AEE2-81B7-48CC-90A0-4A6627AB4E9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58000" y="4800600"/>
            <a:ext cx="4428000" cy="17937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96428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UofM Powerpoint Theme4.jpg"/>
          <p:cNvPicPr>
            <a:picLocks noChangeAspect="1"/>
          </p:cNvPicPr>
          <p:nvPr/>
        </p:nvPicPr>
        <p:blipFill rotWithShape="1">
          <a:blip r:embed="rId3" cstate="email">
            <a:extLst>
              <a:ext uri="{28A0092B-C50C-407E-A947-70E740481C1C}">
                <a14:useLocalDpi xmlns:a14="http://schemas.microsoft.com/office/drawing/2010/main" val="0"/>
              </a:ext>
            </a:extLst>
          </a:blip>
          <a:srcRect/>
          <a:stretch/>
        </p:blipFill>
        <p:spPr>
          <a:xfrm>
            <a:off x="0" y="263621"/>
            <a:ext cx="9144000" cy="1401762"/>
          </a:xfrm>
          <a:prstGeom prst="rect">
            <a:avLst/>
          </a:prstGeom>
        </p:spPr>
      </p:pic>
      <p:sp>
        <p:nvSpPr>
          <p:cNvPr id="2" name="Title 1"/>
          <p:cNvSpPr>
            <a:spLocks noGrp="1"/>
          </p:cNvSpPr>
          <p:nvPr>
            <p:ph type="title"/>
          </p:nvPr>
        </p:nvSpPr>
        <p:spPr/>
        <p:txBody>
          <a:bodyPr>
            <a:noAutofit/>
          </a:bodyPr>
          <a:lstStyle/>
          <a:p>
            <a:r>
              <a:rPr lang="en-US" b="1" cap="small" dirty="0">
                <a:solidFill>
                  <a:schemeClr val="bg1"/>
                </a:solidFill>
                <a:latin typeface="Bitter"/>
                <a:cs typeface="Bitter"/>
              </a:rPr>
              <a:t>Building Rules </a:t>
            </a:r>
            <a:endParaRPr lang="en-US" b="1" cap="small" dirty="0">
              <a:solidFill>
                <a:schemeClr val="bg1"/>
              </a:solidFill>
            </a:endParaRPr>
          </a:p>
        </p:txBody>
      </p:sp>
      <p:sp>
        <p:nvSpPr>
          <p:cNvPr id="6" name="Content Placeholder 5">
            <a:extLst>
              <a:ext uri="{FF2B5EF4-FFF2-40B4-BE49-F238E27FC236}">
                <a16:creationId xmlns:a16="http://schemas.microsoft.com/office/drawing/2014/main" id="{32A87A06-DB82-4E11-8FC4-8EDE166576BE}"/>
              </a:ext>
            </a:extLst>
          </p:cNvPr>
          <p:cNvSpPr>
            <a:spLocks noGrp="1"/>
          </p:cNvSpPr>
          <p:nvPr>
            <p:ph sz="half" idx="2"/>
          </p:nvPr>
        </p:nvSpPr>
        <p:spPr>
          <a:xfrm>
            <a:off x="3657600" y="1600200"/>
            <a:ext cx="5029200" cy="4525963"/>
          </a:xfrm>
        </p:spPr>
        <p:txBody>
          <a:bodyPr>
            <a:normAutofit/>
          </a:bodyPr>
          <a:lstStyle/>
          <a:p>
            <a:r>
              <a:rPr lang="en-US"/>
              <a:t>Can only post on designated bulletin boards</a:t>
            </a:r>
          </a:p>
          <a:p>
            <a:r>
              <a:rPr lang="en-US"/>
              <a:t>No postings on doors, windows, walls</a:t>
            </a:r>
          </a:p>
          <a:p>
            <a:r>
              <a:rPr lang="en-US"/>
              <a:t>Can write on classroom whiteboards</a:t>
            </a:r>
          </a:p>
          <a:p>
            <a:pPr lvl="1"/>
            <a:r>
              <a:rPr lang="en-US"/>
              <a:t>Don’t obstruct professors’ use</a:t>
            </a:r>
          </a:p>
          <a:p>
            <a:r>
              <a:rPr lang="en-US"/>
              <a:t>Clean up after yourselves</a:t>
            </a:r>
          </a:p>
          <a:p>
            <a:endParaRPr lang="en-US" dirty="0"/>
          </a:p>
        </p:txBody>
      </p:sp>
      <p:pic>
        <p:nvPicPr>
          <p:cNvPr id="1028" name="Picture 4" descr="Student Following Rules Clipart &amp; Clip Art Images - School Rules ...">
            <a:extLst>
              <a:ext uri="{FF2B5EF4-FFF2-40B4-BE49-F238E27FC236}">
                <a16:creationId xmlns:a16="http://schemas.microsoft.com/office/drawing/2014/main" id="{9D71CA2D-5778-4602-8B31-C2BE0424398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5464" y="2462212"/>
            <a:ext cx="2371725" cy="19335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77150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descr="Image result for media requests">
            <a:extLst>
              <a:ext uri="{FF2B5EF4-FFF2-40B4-BE49-F238E27FC236}">
                <a16:creationId xmlns:a16="http://schemas.microsoft.com/office/drawing/2014/main" id="{CB46CFEA-3A2A-4619-A2EF-D5CAF1C29E5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816755">
            <a:off x="6682961" y="3334259"/>
            <a:ext cx="2143125" cy="2143125"/>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descr="UofM Powerpoint Theme4.jpg"/>
          <p:cNvPicPr>
            <a:picLocks noChangeAspect="1"/>
          </p:cNvPicPr>
          <p:nvPr/>
        </p:nvPicPr>
        <p:blipFill rotWithShape="1">
          <a:blip r:embed="rId4" cstate="email">
            <a:extLst>
              <a:ext uri="{28A0092B-C50C-407E-A947-70E740481C1C}">
                <a14:useLocalDpi xmlns:a14="http://schemas.microsoft.com/office/drawing/2010/main" val="0"/>
              </a:ext>
            </a:extLst>
          </a:blip>
          <a:srcRect/>
          <a:stretch/>
        </p:blipFill>
        <p:spPr>
          <a:xfrm>
            <a:off x="0" y="263621"/>
            <a:ext cx="9144000" cy="1401762"/>
          </a:xfrm>
          <a:prstGeom prst="rect">
            <a:avLst/>
          </a:prstGeom>
        </p:spPr>
      </p:pic>
      <p:sp>
        <p:nvSpPr>
          <p:cNvPr id="2" name="Title 1"/>
          <p:cNvSpPr>
            <a:spLocks noGrp="1"/>
          </p:cNvSpPr>
          <p:nvPr>
            <p:ph type="title"/>
          </p:nvPr>
        </p:nvSpPr>
        <p:spPr/>
        <p:txBody>
          <a:bodyPr/>
          <a:lstStyle/>
          <a:p>
            <a:r>
              <a:rPr lang="en-US" b="1" cap="small" dirty="0">
                <a:solidFill>
                  <a:schemeClr val="bg1"/>
                </a:solidFill>
                <a:latin typeface="Bitter"/>
                <a:cs typeface="Bitter"/>
              </a:rPr>
              <a:t>External Publicity</a:t>
            </a:r>
            <a:endParaRPr lang="en-US" cap="small" dirty="0">
              <a:solidFill>
                <a:schemeClr val="bg1"/>
              </a:solidFill>
            </a:endParaRPr>
          </a:p>
        </p:txBody>
      </p:sp>
      <p:sp>
        <p:nvSpPr>
          <p:cNvPr id="7" name="Content Placeholder 6">
            <a:extLst>
              <a:ext uri="{FF2B5EF4-FFF2-40B4-BE49-F238E27FC236}">
                <a16:creationId xmlns:a16="http://schemas.microsoft.com/office/drawing/2014/main" id="{E959FE3C-43CE-43B3-9CF4-6A4DF05F1E04}"/>
              </a:ext>
            </a:extLst>
          </p:cNvPr>
          <p:cNvSpPr>
            <a:spLocks noGrp="1"/>
          </p:cNvSpPr>
          <p:nvPr>
            <p:ph sz="half" idx="2"/>
          </p:nvPr>
        </p:nvSpPr>
        <p:spPr>
          <a:xfrm>
            <a:off x="257305" y="1786129"/>
            <a:ext cx="5533895" cy="3997325"/>
          </a:xfrm>
        </p:spPr>
        <p:txBody>
          <a:bodyPr>
            <a:noAutofit/>
          </a:bodyPr>
          <a:lstStyle/>
          <a:p>
            <a:r>
              <a:rPr lang="en-US" sz="2800" dirty="0"/>
              <a:t>Contact Ryan Jones, Director of Communications for help with:</a:t>
            </a:r>
          </a:p>
          <a:p>
            <a:pPr lvl="1"/>
            <a:r>
              <a:rPr lang="en-US" sz="2400" dirty="0"/>
              <a:t>Publicity for major events (only)</a:t>
            </a:r>
          </a:p>
          <a:p>
            <a:pPr lvl="1"/>
            <a:r>
              <a:rPr lang="en-US" sz="2400" dirty="0"/>
              <a:t>Use of official logo must be approved </a:t>
            </a:r>
          </a:p>
          <a:p>
            <a:pPr lvl="1"/>
            <a:r>
              <a:rPr lang="en-US" sz="2400" dirty="0"/>
              <a:t>Media requests must be approved </a:t>
            </a:r>
          </a:p>
          <a:p>
            <a:pPr lvl="1"/>
            <a:r>
              <a:rPr lang="en-US" sz="2400" dirty="0"/>
              <a:t>Provide information on interesting events for publication on website or law school Facebook page</a:t>
            </a:r>
          </a:p>
          <a:p>
            <a:endParaRPr lang="en-US" dirty="0"/>
          </a:p>
        </p:txBody>
      </p:sp>
      <p:pic>
        <p:nvPicPr>
          <p:cNvPr id="8" name="Picture 7">
            <a:extLst>
              <a:ext uri="{FF2B5EF4-FFF2-40B4-BE49-F238E27FC236}">
                <a16:creationId xmlns:a16="http://schemas.microsoft.com/office/drawing/2014/main" id="{84B42442-8B80-4363-B34C-529E4B0C10D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27034" y="5567241"/>
            <a:ext cx="5649113" cy="876422"/>
          </a:xfrm>
          <a:prstGeom prst="rect">
            <a:avLst/>
          </a:prstGeom>
        </p:spPr>
      </p:pic>
      <p:pic>
        <p:nvPicPr>
          <p:cNvPr id="5" name="Picture 4" descr="A picture containing drawing&#10;&#10;Description automatically generated">
            <a:extLst>
              <a:ext uri="{FF2B5EF4-FFF2-40B4-BE49-F238E27FC236}">
                <a16:creationId xmlns:a16="http://schemas.microsoft.com/office/drawing/2014/main" id="{0E58E3A5-8923-45E6-9DFB-E3BC34468BCC}"/>
              </a:ext>
            </a:extLst>
          </p:cNvPr>
          <p:cNvPicPr>
            <a:picLocks noChangeAspect="1"/>
          </p:cNvPicPr>
          <p:nvPr/>
        </p:nvPicPr>
        <p:blipFill>
          <a:blip r:embed="rId6" cstate="email">
            <a:extLst>
              <a:ext uri="{28A0092B-C50C-407E-A947-70E740481C1C}">
                <a14:useLocalDpi xmlns:a14="http://schemas.microsoft.com/office/drawing/2010/main" val="0"/>
              </a:ext>
            </a:extLst>
          </a:blip>
          <a:stretch>
            <a:fillRect/>
          </a:stretch>
        </p:blipFill>
        <p:spPr>
          <a:xfrm>
            <a:off x="5358262" y="1538384"/>
            <a:ext cx="3756430" cy="1634047"/>
          </a:xfrm>
          <a:prstGeom prst="rect">
            <a:avLst/>
          </a:prstGeom>
        </p:spPr>
      </p:pic>
    </p:spTree>
    <p:extLst>
      <p:ext uri="{BB962C8B-B14F-4D97-AF65-F5344CB8AC3E}">
        <p14:creationId xmlns:p14="http://schemas.microsoft.com/office/powerpoint/2010/main" val="8024921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4" name="Title 1">
            <a:extLst>
              <a:ext uri="{FF2B5EF4-FFF2-40B4-BE49-F238E27FC236}">
                <a16:creationId xmlns:a16="http://schemas.microsoft.com/office/drawing/2014/main" id="{FAC3F233-80DD-4ECD-B948-3D21969152AC}"/>
              </a:ext>
            </a:extLst>
          </p:cNvPr>
          <p:cNvSpPr>
            <a:spLocks noGrp="1"/>
          </p:cNvSpPr>
          <p:nvPr>
            <p:ph type="title"/>
          </p:nvPr>
        </p:nvSpPr>
        <p:spPr>
          <a:xfrm>
            <a:off x="228600" y="2133600"/>
            <a:ext cx="6096000" cy="1905000"/>
          </a:xfrm>
        </p:spPr>
        <p:txBody>
          <a:bodyPr>
            <a:normAutofit/>
          </a:bodyPr>
          <a:lstStyle/>
          <a:p>
            <a:r>
              <a:rPr lang="en-US" b="1" cap="small" dirty="0">
                <a:solidFill>
                  <a:schemeClr val="bg1"/>
                </a:solidFill>
                <a:latin typeface="Bitter"/>
                <a:cs typeface="Bitter"/>
              </a:rPr>
              <a:t>Financial Information &amp; Contracts</a:t>
            </a:r>
            <a:endParaRPr lang="en-US" cap="small" dirty="0">
              <a:solidFill>
                <a:schemeClr val="bg1"/>
              </a:solidFill>
            </a:endParaRPr>
          </a:p>
        </p:txBody>
      </p:sp>
      <p:sp>
        <p:nvSpPr>
          <p:cNvPr id="5" name="Title 1">
            <a:extLst>
              <a:ext uri="{FF2B5EF4-FFF2-40B4-BE49-F238E27FC236}">
                <a16:creationId xmlns:a16="http://schemas.microsoft.com/office/drawing/2014/main" id="{0ECC4A0E-3064-4BFF-81CD-2E49307F818B}"/>
              </a:ext>
            </a:extLst>
          </p:cNvPr>
          <p:cNvSpPr txBox="1">
            <a:spLocks/>
          </p:cNvSpPr>
          <p:nvPr/>
        </p:nvSpPr>
        <p:spPr>
          <a:xfrm>
            <a:off x="3505200" y="4114800"/>
            <a:ext cx="5562600" cy="12954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pPr algn="r"/>
            <a:endParaRPr lang="en-US" sz="3200" b="1" dirty="0">
              <a:solidFill>
                <a:schemeClr val="bg1"/>
              </a:solidFill>
              <a:latin typeface="Bitter"/>
              <a:cs typeface="Bitter"/>
            </a:endParaRPr>
          </a:p>
        </p:txBody>
      </p:sp>
      <p:sp>
        <p:nvSpPr>
          <p:cNvPr id="6" name="Title 1">
            <a:extLst>
              <a:ext uri="{FF2B5EF4-FFF2-40B4-BE49-F238E27FC236}">
                <a16:creationId xmlns:a16="http://schemas.microsoft.com/office/drawing/2014/main" id="{5DA2BCF3-DA4A-4E41-87EA-6E14F6623A7F}"/>
              </a:ext>
            </a:extLst>
          </p:cNvPr>
          <p:cNvSpPr txBox="1">
            <a:spLocks/>
          </p:cNvSpPr>
          <p:nvPr/>
        </p:nvSpPr>
        <p:spPr>
          <a:xfrm>
            <a:off x="2514600" y="4114800"/>
            <a:ext cx="6553200" cy="12954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pPr algn="r"/>
            <a:r>
              <a:rPr lang="en-US" sz="2600" b="1" cap="small" dirty="0">
                <a:solidFill>
                  <a:schemeClr val="bg1"/>
                </a:solidFill>
                <a:latin typeface="Bitter"/>
                <a:cs typeface="Bitter"/>
              </a:rPr>
              <a:t>Chris Whitehead</a:t>
            </a:r>
            <a:br>
              <a:rPr lang="en-US" sz="2600" b="1" cap="small" dirty="0">
                <a:solidFill>
                  <a:schemeClr val="bg1"/>
                </a:solidFill>
                <a:latin typeface="Bitter"/>
                <a:cs typeface="Bitter"/>
              </a:rPr>
            </a:br>
            <a:r>
              <a:rPr lang="en-US" sz="2600" b="1" cap="small" dirty="0">
                <a:solidFill>
                  <a:schemeClr val="bg1"/>
                </a:solidFill>
                <a:latin typeface="Bitter"/>
                <a:cs typeface="Bitter"/>
              </a:rPr>
              <a:t>Director of Administration </a:t>
            </a:r>
            <a:br>
              <a:rPr lang="en-US" sz="2600" b="1" cap="small" dirty="0">
                <a:solidFill>
                  <a:schemeClr val="bg1"/>
                </a:solidFill>
                <a:latin typeface="Bitter"/>
                <a:cs typeface="Bitter"/>
              </a:rPr>
            </a:br>
            <a:r>
              <a:rPr lang="en-US" sz="2600" b="1" cap="small" dirty="0">
                <a:solidFill>
                  <a:schemeClr val="bg1"/>
                </a:solidFill>
                <a:latin typeface="Bitter"/>
                <a:cs typeface="Bitter"/>
              </a:rPr>
              <a:t>&amp; Operations</a:t>
            </a:r>
          </a:p>
        </p:txBody>
      </p:sp>
    </p:spTree>
    <p:extLst>
      <p:ext uri="{BB962C8B-B14F-4D97-AF65-F5344CB8AC3E}">
        <p14:creationId xmlns:p14="http://schemas.microsoft.com/office/powerpoint/2010/main" val="34819840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UofM Powerpoint Theme4.jpg"/>
          <p:cNvPicPr>
            <a:picLocks noChangeAspect="1"/>
          </p:cNvPicPr>
          <p:nvPr/>
        </p:nvPicPr>
        <p:blipFill rotWithShape="1">
          <a:blip r:embed="rId3" cstate="email">
            <a:extLst>
              <a:ext uri="{28A0092B-C50C-407E-A947-70E740481C1C}">
                <a14:useLocalDpi xmlns:a14="http://schemas.microsoft.com/office/drawing/2010/main" val="0"/>
              </a:ext>
            </a:extLst>
          </a:blip>
          <a:srcRect/>
          <a:stretch/>
        </p:blipFill>
        <p:spPr>
          <a:xfrm>
            <a:off x="0" y="263621"/>
            <a:ext cx="9144000" cy="1401762"/>
          </a:xfrm>
          <a:prstGeom prst="rect">
            <a:avLst/>
          </a:prstGeom>
        </p:spPr>
      </p:pic>
      <p:sp>
        <p:nvSpPr>
          <p:cNvPr id="2" name="Title 1"/>
          <p:cNvSpPr>
            <a:spLocks noGrp="1"/>
          </p:cNvSpPr>
          <p:nvPr>
            <p:ph type="title"/>
          </p:nvPr>
        </p:nvSpPr>
        <p:spPr>
          <a:xfrm>
            <a:off x="457200" y="304800"/>
            <a:ext cx="8229600" cy="1143000"/>
          </a:xfrm>
        </p:spPr>
        <p:txBody>
          <a:bodyPr>
            <a:normAutofit/>
          </a:bodyPr>
          <a:lstStyle/>
          <a:p>
            <a:r>
              <a:rPr lang="en-US" b="1" cap="small" dirty="0">
                <a:solidFill>
                  <a:schemeClr val="bg1"/>
                </a:solidFill>
                <a:latin typeface="Bitter"/>
              </a:rPr>
              <a:t>Travel Funding</a:t>
            </a:r>
          </a:p>
        </p:txBody>
      </p:sp>
      <p:sp>
        <p:nvSpPr>
          <p:cNvPr id="6" name="Content Placeholder 5">
            <a:extLst>
              <a:ext uri="{FF2B5EF4-FFF2-40B4-BE49-F238E27FC236}">
                <a16:creationId xmlns:a16="http://schemas.microsoft.com/office/drawing/2014/main" id="{F6DBD637-BF43-4DB2-99C0-01F2085E2645}"/>
              </a:ext>
            </a:extLst>
          </p:cNvPr>
          <p:cNvSpPr>
            <a:spLocks noGrp="1"/>
          </p:cNvSpPr>
          <p:nvPr>
            <p:ph idx="1"/>
          </p:nvPr>
        </p:nvSpPr>
        <p:spPr>
          <a:xfrm>
            <a:off x="457200" y="1600200"/>
            <a:ext cx="6934200" cy="4953000"/>
          </a:xfrm>
        </p:spPr>
        <p:txBody>
          <a:bodyPr>
            <a:normAutofit fontScale="92500" lnSpcReduction="20000"/>
          </a:bodyPr>
          <a:lstStyle/>
          <a:p>
            <a:r>
              <a:rPr lang="en-US" sz="2600" dirty="0"/>
              <a:t>Main campus partially funds some student travel</a:t>
            </a:r>
          </a:p>
          <a:p>
            <a:r>
              <a:rPr lang="en-US" sz="2600" dirty="0"/>
              <a:t>Applications open:  July 1</a:t>
            </a:r>
          </a:p>
          <a:p>
            <a:pPr lvl="1"/>
            <a:r>
              <a:rPr lang="en-US" sz="2600" dirty="0"/>
              <a:t>Priority deadlines:</a:t>
            </a:r>
          </a:p>
          <a:p>
            <a:pPr lvl="2"/>
            <a:r>
              <a:rPr lang="en-US" sz="2600" dirty="0"/>
              <a:t>Fall:  </a:t>
            </a:r>
            <a:r>
              <a:rPr lang="en-US" sz="2600" b="1" dirty="0"/>
              <a:t>Early September 2024</a:t>
            </a:r>
          </a:p>
          <a:p>
            <a:pPr lvl="2"/>
            <a:r>
              <a:rPr lang="en-US" sz="2600" dirty="0"/>
              <a:t>Spring:  </a:t>
            </a:r>
            <a:r>
              <a:rPr lang="en-US" sz="2600" b="1" dirty="0"/>
              <a:t>Early February 2025</a:t>
            </a:r>
          </a:p>
          <a:p>
            <a:pPr lvl="1"/>
            <a:r>
              <a:rPr lang="en-US" sz="2600" b="1" i="1" u="sng" dirty="0"/>
              <a:t>Students seeking reimbursement for travel must first seek funding from the travel fund before seeking funding from the law school</a:t>
            </a:r>
          </a:p>
          <a:p>
            <a:pPr lvl="1"/>
            <a:r>
              <a:rPr lang="en-US" sz="2600" dirty="0"/>
              <a:t>Students on travel teams should apply for funding before the priority deadlines</a:t>
            </a:r>
          </a:p>
          <a:p>
            <a:pPr lvl="1"/>
            <a:r>
              <a:rPr lang="en-US" sz="2600" b="1" i="1" u="sng" dirty="0"/>
              <a:t>The law school will not reimburse for travel unless students first seek travel funding from main campus</a:t>
            </a:r>
          </a:p>
          <a:p>
            <a:pPr lvl="1"/>
            <a:r>
              <a:rPr lang="en-US" sz="2600" dirty="0"/>
              <a:t>Information is available </a:t>
            </a:r>
            <a:r>
              <a:rPr lang="en-US" sz="2600" dirty="0">
                <a:hlinkClick r:id="rId4"/>
              </a:rPr>
              <a:t>here</a:t>
            </a:r>
            <a:endParaRPr lang="en-US" dirty="0"/>
          </a:p>
          <a:p>
            <a:pPr lvl="1"/>
            <a:endParaRPr lang="en-US" dirty="0"/>
          </a:p>
          <a:p>
            <a:pPr lvl="1"/>
            <a:endParaRPr lang="en-US" dirty="0"/>
          </a:p>
        </p:txBody>
      </p:sp>
      <p:sp>
        <p:nvSpPr>
          <p:cNvPr id="4" name="Content Placeholder 2">
            <a:extLst>
              <a:ext uri="{FF2B5EF4-FFF2-40B4-BE49-F238E27FC236}">
                <a16:creationId xmlns:a16="http://schemas.microsoft.com/office/drawing/2014/main" id="{256F1E89-BD18-4FAE-987E-477BD0BE127F}"/>
              </a:ext>
            </a:extLst>
          </p:cNvPr>
          <p:cNvSpPr txBox="1">
            <a:spLocks/>
          </p:cNvSpPr>
          <p:nvPr/>
        </p:nvSpPr>
        <p:spPr>
          <a:xfrm>
            <a:off x="457200" y="1600200"/>
            <a:ext cx="8229600" cy="4983162"/>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n-US" sz="3200" dirty="0">
              <a:solidFill>
                <a:schemeClr val="accent1"/>
              </a:solidFill>
              <a:latin typeface="Mission Gothic Regular"/>
              <a:cs typeface="Mission Gothic Regular"/>
            </a:endParaRPr>
          </a:p>
        </p:txBody>
      </p:sp>
      <p:pic>
        <p:nvPicPr>
          <p:cNvPr id="1026" name="Picture 2" descr="Travel Fund | Travel | Vacation File Graphic by onceuponadimeyxe · Creative  Fabrica">
            <a:extLst>
              <a:ext uri="{FF2B5EF4-FFF2-40B4-BE49-F238E27FC236}">
                <a16:creationId xmlns:a16="http://schemas.microsoft.com/office/drawing/2014/main" id="{B38CDADC-3CCD-428C-AEC3-871A01CC06F2}"/>
              </a:ext>
            </a:extLst>
          </p:cNvPr>
          <p:cNvPicPr>
            <a:picLocks noChangeAspect="1" noChangeArrowheads="1"/>
          </p:cNvPicPr>
          <p:nvPr/>
        </p:nvPicPr>
        <p:blipFill>
          <a:blip r:embed="rId5" cstate="email">
            <a:extLst>
              <a:ext uri="{28A0092B-C50C-407E-A947-70E740481C1C}">
                <a14:useLocalDpi xmlns:a14="http://schemas.microsoft.com/office/drawing/2010/main" val="0"/>
              </a:ext>
            </a:extLst>
          </a:blip>
          <a:srcRect/>
          <a:stretch>
            <a:fillRect/>
          </a:stretch>
        </p:blipFill>
        <p:spPr bwMode="auto">
          <a:xfrm>
            <a:off x="6705600" y="1958756"/>
            <a:ext cx="2362200" cy="16226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162302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UofM Powerpoint Theme4.jpg"/>
          <p:cNvPicPr>
            <a:picLocks noChangeAspect="1"/>
          </p:cNvPicPr>
          <p:nvPr/>
        </p:nvPicPr>
        <p:blipFill rotWithShape="1">
          <a:blip r:embed="rId3" cstate="email">
            <a:extLst>
              <a:ext uri="{28A0092B-C50C-407E-A947-70E740481C1C}">
                <a14:useLocalDpi xmlns:a14="http://schemas.microsoft.com/office/drawing/2010/main" val="0"/>
              </a:ext>
            </a:extLst>
          </a:blip>
          <a:srcRect/>
          <a:stretch/>
        </p:blipFill>
        <p:spPr>
          <a:xfrm>
            <a:off x="0" y="263621"/>
            <a:ext cx="9144000" cy="1401762"/>
          </a:xfrm>
          <a:prstGeom prst="rect">
            <a:avLst/>
          </a:prstGeom>
        </p:spPr>
      </p:pic>
      <p:sp>
        <p:nvSpPr>
          <p:cNvPr id="2" name="Title 1"/>
          <p:cNvSpPr>
            <a:spLocks noGrp="1"/>
          </p:cNvSpPr>
          <p:nvPr>
            <p:ph type="title"/>
          </p:nvPr>
        </p:nvSpPr>
        <p:spPr>
          <a:xfrm>
            <a:off x="457200" y="304800"/>
            <a:ext cx="8229600" cy="1143000"/>
          </a:xfrm>
        </p:spPr>
        <p:txBody>
          <a:bodyPr>
            <a:normAutofit/>
          </a:bodyPr>
          <a:lstStyle/>
          <a:p>
            <a:r>
              <a:rPr lang="en-US" b="1" cap="small" dirty="0">
                <a:solidFill>
                  <a:schemeClr val="bg1"/>
                </a:solidFill>
                <a:latin typeface="Bitter"/>
              </a:rPr>
              <a:t>Bank Accounts</a:t>
            </a:r>
          </a:p>
        </p:txBody>
      </p:sp>
      <p:sp>
        <p:nvSpPr>
          <p:cNvPr id="6" name="Content Placeholder 5">
            <a:extLst>
              <a:ext uri="{FF2B5EF4-FFF2-40B4-BE49-F238E27FC236}">
                <a16:creationId xmlns:a16="http://schemas.microsoft.com/office/drawing/2014/main" id="{F6DBD637-BF43-4DB2-99C0-01F2085E2645}"/>
              </a:ext>
            </a:extLst>
          </p:cNvPr>
          <p:cNvSpPr>
            <a:spLocks noGrp="1"/>
          </p:cNvSpPr>
          <p:nvPr>
            <p:ph idx="1"/>
          </p:nvPr>
        </p:nvSpPr>
        <p:spPr>
          <a:xfrm>
            <a:off x="457201" y="1600200"/>
            <a:ext cx="6296024" cy="4800600"/>
          </a:xfrm>
        </p:spPr>
        <p:txBody>
          <a:bodyPr>
            <a:normAutofit fontScale="85000" lnSpcReduction="20000"/>
          </a:bodyPr>
          <a:lstStyle/>
          <a:p>
            <a:r>
              <a:rPr lang="en-US" b="1" i="1" u="sng" dirty="0"/>
              <a:t>Advisors must be a signatory on all student org bank accounts</a:t>
            </a:r>
          </a:p>
          <a:p>
            <a:endParaRPr lang="en-US" dirty="0"/>
          </a:p>
          <a:p>
            <a:r>
              <a:rPr lang="en-US" dirty="0"/>
              <a:t>Three bank account options</a:t>
            </a:r>
          </a:p>
          <a:p>
            <a:pPr lvl="1"/>
            <a:r>
              <a:rPr lang="en-US" dirty="0"/>
              <a:t>Off-campus Account </a:t>
            </a:r>
          </a:p>
          <a:p>
            <a:pPr lvl="2"/>
            <a:r>
              <a:rPr lang="en-US" dirty="0"/>
              <a:t>Employ proper financial management procedures</a:t>
            </a:r>
          </a:p>
          <a:p>
            <a:pPr lvl="1"/>
            <a:r>
              <a:rPr lang="en-US" dirty="0"/>
              <a:t>On-campus account</a:t>
            </a:r>
          </a:p>
          <a:p>
            <a:pPr lvl="2"/>
            <a:r>
              <a:rPr lang="en-US" dirty="0"/>
              <a:t>Work with Chris Whitehead to set up</a:t>
            </a:r>
          </a:p>
          <a:p>
            <a:pPr lvl="1"/>
            <a:r>
              <a:rPr lang="en-US" dirty="0"/>
              <a:t>Use Marketplace </a:t>
            </a:r>
          </a:p>
          <a:p>
            <a:pPr lvl="2"/>
            <a:r>
              <a:rPr lang="en-US" dirty="0"/>
              <a:t>An on-line system that will allow members to pay dues or deposit any other organization revenue with a credit or debit card</a:t>
            </a:r>
          </a:p>
          <a:p>
            <a:pPr lvl="2"/>
            <a:r>
              <a:rPr lang="en-US" dirty="0"/>
              <a:t>An-campus account is required for Marketplace</a:t>
            </a:r>
          </a:p>
        </p:txBody>
      </p:sp>
      <p:sp>
        <p:nvSpPr>
          <p:cNvPr id="4" name="Content Placeholder 2">
            <a:extLst>
              <a:ext uri="{FF2B5EF4-FFF2-40B4-BE49-F238E27FC236}">
                <a16:creationId xmlns:a16="http://schemas.microsoft.com/office/drawing/2014/main" id="{256F1E89-BD18-4FAE-987E-477BD0BE127F}"/>
              </a:ext>
            </a:extLst>
          </p:cNvPr>
          <p:cNvSpPr txBox="1">
            <a:spLocks/>
          </p:cNvSpPr>
          <p:nvPr/>
        </p:nvSpPr>
        <p:spPr>
          <a:xfrm>
            <a:off x="457200" y="1600200"/>
            <a:ext cx="8229600" cy="4983162"/>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n-US" sz="3200" dirty="0">
              <a:solidFill>
                <a:schemeClr val="accent1"/>
              </a:solidFill>
              <a:latin typeface="Mission Gothic Regular"/>
              <a:cs typeface="Mission Gothic Regular"/>
            </a:endParaRPr>
          </a:p>
        </p:txBody>
      </p:sp>
      <p:pic>
        <p:nvPicPr>
          <p:cNvPr id="4098" name="Picture 2" descr="Silver Checking And Savings - Bank Account , Free Transparent ...">
            <a:extLst>
              <a:ext uri="{FF2B5EF4-FFF2-40B4-BE49-F238E27FC236}">
                <a16:creationId xmlns:a16="http://schemas.microsoft.com/office/drawing/2014/main" id="{B48274AA-2599-4EE4-94EE-AB4A0E35F7C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53225" y="2514600"/>
            <a:ext cx="2162175" cy="2114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745939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UofM Powerpoint Theme4.jpg"/>
          <p:cNvPicPr>
            <a:picLocks noChangeAspect="1"/>
          </p:cNvPicPr>
          <p:nvPr/>
        </p:nvPicPr>
        <p:blipFill rotWithShape="1">
          <a:blip r:embed="rId3" cstate="email">
            <a:extLst>
              <a:ext uri="{28A0092B-C50C-407E-A947-70E740481C1C}">
                <a14:useLocalDpi xmlns:a14="http://schemas.microsoft.com/office/drawing/2010/main" val="0"/>
              </a:ext>
            </a:extLst>
          </a:blip>
          <a:srcRect/>
          <a:stretch/>
        </p:blipFill>
        <p:spPr>
          <a:xfrm>
            <a:off x="0" y="263621"/>
            <a:ext cx="9144000" cy="1401762"/>
          </a:xfrm>
          <a:prstGeom prst="rect">
            <a:avLst/>
          </a:prstGeom>
        </p:spPr>
      </p:pic>
      <p:sp>
        <p:nvSpPr>
          <p:cNvPr id="2" name="Title 1"/>
          <p:cNvSpPr>
            <a:spLocks noGrp="1"/>
          </p:cNvSpPr>
          <p:nvPr>
            <p:ph type="title"/>
          </p:nvPr>
        </p:nvSpPr>
        <p:spPr/>
        <p:txBody>
          <a:bodyPr>
            <a:normAutofit/>
          </a:bodyPr>
          <a:lstStyle/>
          <a:p>
            <a:r>
              <a:rPr lang="en-US" b="1" cap="small" dirty="0">
                <a:solidFill>
                  <a:schemeClr val="bg1"/>
                </a:solidFill>
                <a:latin typeface="Bitter"/>
              </a:rPr>
              <a:t>Handling Money</a:t>
            </a:r>
          </a:p>
        </p:txBody>
      </p:sp>
      <p:sp>
        <p:nvSpPr>
          <p:cNvPr id="6" name="Content Placeholder 5">
            <a:extLst>
              <a:ext uri="{FF2B5EF4-FFF2-40B4-BE49-F238E27FC236}">
                <a16:creationId xmlns:a16="http://schemas.microsoft.com/office/drawing/2014/main" id="{F6DBD637-BF43-4DB2-99C0-01F2085E2645}"/>
              </a:ext>
            </a:extLst>
          </p:cNvPr>
          <p:cNvSpPr>
            <a:spLocks noGrp="1"/>
          </p:cNvSpPr>
          <p:nvPr>
            <p:ph idx="1"/>
          </p:nvPr>
        </p:nvSpPr>
        <p:spPr>
          <a:xfrm>
            <a:off x="457201" y="1600200"/>
            <a:ext cx="4724399" cy="4800600"/>
          </a:xfrm>
        </p:spPr>
        <p:txBody>
          <a:bodyPr>
            <a:normAutofit/>
          </a:bodyPr>
          <a:lstStyle/>
          <a:p>
            <a:r>
              <a:rPr lang="en-US" sz="2800" dirty="0"/>
              <a:t>Use an electronic means of transfer that can be tracked</a:t>
            </a:r>
            <a:endParaRPr lang="en-US" sz="2800" b="1" i="1" u="sng" dirty="0"/>
          </a:p>
          <a:p>
            <a:r>
              <a:rPr lang="en-US" sz="2800" b="1" i="1" u="sng" dirty="0"/>
              <a:t>Avoid using cash if at all possible</a:t>
            </a:r>
          </a:p>
          <a:p>
            <a:pPr lvl="1"/>
            <a:r>
              <a:rPr lang="en-US" sz="2400" dirty="0"/>
              <a:t>Follow safe cash-handling guidelines in Student Org Handbook if you must use cash</a:t>
            </a:r>
          </a:p>
          <a:p>
            <a:pPr marL="0" indent="0">
              <a:buNone/>
            </a:pPr>
            <a:endParaRPr lang="en-US" sz="2800" dirty="0"/>
          </a:p>
        </p:txBody>
      </p:sp>
      <p:sp>
        <p:nvSpPr>
          <p:cNvPr id="4" name="Content Placeholder 2">
            <a:extLst>
              <a:ext uri="{FF2B5EF4-FFF2-40B4-BE49-F238E27FC236}">
                <a16:creationId xmlns:a16="http://schemas.microsoft.com/office/drawing/2014/main" id="{256F1E89-BD18-4FAE-987E-477BD0BE127F}"/>
              </a:ext>
            </a:extLst>
          </p:cNvPr>
          <p:cNvSpPr txBox="1">
            <a:spLocks/>
          </p:cNvSpPr>
          <p:nvPr/>
        </p:nvSpPr>
        <p:spPr>
          <a:xfrm>
            <a:off x="854451" y="5394971"/>
            <a:ext cx="6708399" cy="3338038"/>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n-US" sz="3200" dirty="0">
              <a:solidFill>
                <a:schemeClr val="accent1"/>
              </a:solidFill>
              <a:latin typeface="Mission Gothic Regular"/>
              <a:cs typeface="Mission Gothic Regular"/>
            </a:endParaRPr>
          </a:p>
        </p:txBody>
      </p:sp>
      <p:pic>
        <p:nvPicPr>
          <p:cNvPr id="5122" name="Picture 2" descr="no money clipart - Clip Art Library">
            <a:extLst>
              <a:ext uri="{FF2B5EF4-FFF2-40B4-BE49-F238E27FC236}">
                <a16:creationId xmlns:a16="http://schemas.microsoft.com/office/drawing/2014/main" id="{4771EEA7-D86D-4292-9575-C4B6360CA5D6}"/>
              </a:ext>
            </a:extLst>
          </p:cNvPr>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6205537" y="1556621"/>
            <a:ext cx="1537569" cy="1537569"/>
          </a:xfrm>
          <a:prstGeom prst="rect">
            <a:avLst/>
          </a:prstGeom>
          <a:noFill/>
          <a:extLst>
            <a:ext uri="{909E8E84-426E-40DD-AFC4-6F175D3DCCD1}">
              <a14:hiddenFill xmlns:a14="http://schemas.microsoft.com/office/drawing/2010/main">
                <a:solidFill>
                  <a:srgbClr val="FFFFFF"/>
                </a:solidFill>
              </a14:hiddenFill>
            </a:ext>
          </a:extLst>
        </p:spPr>
      </p:pic>
      <p:pic>
        <p:nvPicPr>
          <p:cNvPr id="5124" name="Picture 4" descr="Venmo — The Street Dog Coalition">
            <a:extLst>
              <a:ext uri="{FF2B5EF4-FFF2-40B4-BE49-F238E27FC236}">
                <a16:creationId xmlns:a16="http://schemas.microsoft.com/office/drawing/2014/main" id="{1EC9E1BB-CE5D-4F92-9BA6-95B17A58E573}"/>
              </a:ext>
            </a:extLst>
          </p:cNvPr>
          <p:cNvPicPr>
            <a:picLocks noChangeAspect="1" noChangeArrowheads="1"/>
          </p:cNvPicPr>
          <p:nvPr/>
        </p:nvPicPr>
        <p:blipFill>
          <a:blip r:embed="rId5" cstate="email">
            <a:extLst>
              <a:ext uri="{28A0092B-C50C-407E-A947-70E740481C1C}">
                <a14:useLocalDpi xmlns:a14="http://schemas.microsoft.com/office/drawing/2010/main" val="0"/>
              </a:ext>
            </a:extLst>
          </a:blip>
          <a:srcRect/>
          <a:stretch>
            <a:fillRect/>
          </a:stretch>
        </p:blipFill>
        <p:spPr bwMode="auto">
          <a:xfrm>
            <a:off x="4953000" y="3094190"/>
            <a:ext cx="1420620" cy="1401762"/>
          </a:xfrm>
          <a:prstGeom prst="rect">
            <a:avLst/>
          </a:prstGeom>
          <a:noFill/>
          <a:extLst>
            <a:ext uri="{909E8E84-426E-40DD-AFC4-6F175D3DCCD1}">
              <a14:hiddenFill xmlns:a14="http://schemas.microsoft.com/office/drawing/2010/main">
                <a:solidFill>
                  <a:srgbClr val="FFFFFF"/>
                </a:solidFill>
              </a14:hiddenFill>
            </a:ext>
          </a:extLst>
        </p:spPr>
      </p:pic>
      <p:pic>
        <p:nvPicPr>
          <p:cNvPr id="5126" name="Picture 6" descr="PayPal Engineering – Medium">
            <a:extLst>
              <a:ext uri="{FF2B5EF4-FFF2-40B4-BE49-F238E27FC236}">
                <a16:creationId xmlns:a16="http://schemas.microsoft.com/office/drawing/2014/main" id="{C6977CE3-DF93-4BEF-B96A-FAA841599835}"/>
              </a:ext>
            </a:extLst>
          </p:cNvPr>
          <p:cNvPicPr>
            <a:picLocks noChangeAspect="1" noChangeArrowheads="1"/>
          </p:cNvPicPr>
          <p:nvPr/>
        </p:nvPicPr>
        <p:blipFill>
          <a:blip r:embed="rId6" cstate="email">
            <a:extLst>
              <a:ext uri="{28A0092B-C50C-407E-A947-70E740481C1C}">
                <a14:useLocalDpi xmlns:a14="http://schemas.microsoft.com/office/drawing/2010/main" val="0"/>
              </a:ext>
            </a:extLst>
          </a:blip>
          <a:srcRect/>
          <a:stretch>
            <a:fillRect/>
          </a:stretch>
        </p:blipFill>
        <p:spPr bwMode="auto">
          <a:xfrm>
            <a:off x="7149231" y="3673018"/>
            <a:ext cx="1537569" cy="1537569"/>
          </a:xfrm>
          <a:prstGeom prst="rect">
            <a:avLst/>
          </a:prstGeom>
          <a:noFill/>
          <a:extLst>
            <a:ext uri="{909E8E84-426E-40DD-AFC4-6F175D3DCCD1}">
              <a14:hiddenFill xmlns:a14="http://schemas.microsoft.com/office/drawing/2010/main">
                <a:solidFill>
                  <a:srgbClr val="FFFFFF"/>
                </a:solidFill>
              </a14:hiddenFill>
            </a:ext>
          </a:extLst>
        </p:spPr>
      </p:pic>
      <p:pic>
        <p:nvPicPr>
          <p:cNvPr id="5128" name="Picture 8" descr="Square Point of Sale - Review 2019 - PCMag India">
            <a:extLst>
              <a:ext uri="{FF2B5EF4-FFF2-40B4-BE49-F238E27FC236}">
                <a16:creationId xmlns:a16="http://schemas.microsoft.com/office/drawing/2014/main" id="{9F534602-F294-4030-A90B-CA7BCB328960}"/>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349135" y="4898327"/>
            <a:ext cx="2857500" cy="1600200"/>
          </a:xfrm>
          <a:prstGeom prst="rect">
            <a:avLst/>
          </a:prstGeom>
          <a:noFill/>
          <a:extLst>
            <a:ext uri="{909E8E84-426E-40DD-AFC4-6F175D3DCCD1}">
              <a14:hiddenFill xmlns:a14="http://schemas.microsoft.com/office/drawing/2010/main">
                <a:solidFill>
                  <a:srgbClr val="FFFFFF"/>
                </a:solidFill>
              </a14:hiddenFill>
            </a:ext>
          </a:extLst>
        </p:spPr>
      </p:pic>
      <p:pic>
        <p:nvPicPr>
          <p:cNvPr id="4098" name="Picture 2" descr="Image result for cash app">
            <a:extLst>
              <a:ext uri="{FF2B5EF4-FFF2-40B4-BE49-F238E27FC236}">
                <a16:creationId xmlns:a16="http://schemas.microsoft.com/office/drawing/2014/main" id="{3C28F243-372D-ACC4-2A9C-6611B3FE814B}"/>
              </a:ext>
            </a:extLst>
          </p:cNvPr>
          <p:cNvPicPr>
            <a:picLocks noChangeAspect="1" noChangeArrowheads="1"/>
          </p:cNvPicPr>
          <p:nvPr/>
        </p:nvPicPr>
        <p:blipFill>
          <a:blip r:embed="rId8" cstate="email">
            <a:extLst>
              <a:ext uri="{28A0092B-C50C-407E-A947-70E740481C1C}">
                <a14:useLocalDpi xmlns:a14="http://schemas.microsoft.com/office/drawing/2010/main" val="0"/>
              </a:ext>
            </a:extLst>
          </a:blip>
          <a:srcRect/>
          <a:stretch>
            <a:fillRect/>
          </a:stretch>
        </p:blipFill>
        <p:spPr bwMode="auto">
          <a:xfrm>
            <a:off x="2499465" y="5038313"/>
            <a:ext cx="2453535" cy="13975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75544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UofM Powerpoint Theme4.jpg"/>
          <p:cNvPicPr>
            <a:picLocks noChangeAspect="1"/>
          </p:cNvPicPr>
          <p:nvPr/>
        </p:nvPicPr>
        <p:blipFill rotWithShape="1">
          <a:blip r:embed="rId3" cstate="email">
            <a:extLst>
              <a:ext uri="{28A0092B-C50C-407E-A947-70E740481C1C}">
                <a14:useLocalDpi xmlns:a14="http://schemas.microsoft.com/office/drawing/2010/main" val="0"/>
              </a:ext>
            </a:extLst>
          </a:blip>
          <a:srcRect/>
          <a:stretch/>
        </p:blipFill>
        <p:spPr>
          <a:xfrm>
            <a:off x="0" y="263621"/>
            <a:ext cx="9144000" cy="1401762"/>
          </a:xfrm>
          <a:prstGeom prst="rect">
            <a:avLst/>
          </a:prstGeom>
        </p:spPr>
      </p:pic>
      <p:sp>
        <p:nvSpPr>
          <p:cNvPr id="2" name="Title 1"/>
          <p:cNvSpPr>
            <a:spLocks noGrp="1"/>
          </p:cNvSpPr>
          <p:nvPr>
            <p:ph type="title"/>
          </p:nvPr>
        </p:nvSpPr>
        <p:spPr/>
        <p:txBody>
          <a:bodyPr>
            <a:normAutofit/>
          </a:bodyPr>
          <a:lstStyle/>
          <a:p>
            <a:r>
              <a:rPr lang="en-US" b="1" cap="small" dirty="0">
                <a:solidFill>
                  <a:schemeClr val="bg1"/>
                </a:solidFill>
                <a:latin typeface="Bitter"/>
              </a:rPr>
              <a:t>Contracts</a:t>
            </a:r>
          </a:p>
        </p:txBody>
      </p:sp>
      <p:sp>
        <p:nvSpPr>
          <p:cNvPr id="6" name="Content Placeholder 5">
            <a:extLst>
              <a:ext uri="{FF2B5EF4-FFF2-40B4-BE49-F238E27FC236}">
                <a16:creationId xmlns:a16="http://schemas.microsoft.com/office/drawing/2014/main" id="{F70C3AF8-E350-4731-AB65-26985A7A19FD}"/>
              </a:ext>
            </a:extLst>
          </p:cNvPr>
          <p:cNvSpPr>
            <a:spLocks noGrp="1"/>
          </p:cNvSpPr>
          <p:nvPr>
            <p:ph idx="1"/>
          </p:nvPr>
        </p:nvSpPr>
        <p:spPr>
          <a:xfrm>
            <a:off x="614362" y="1714857"/>
            <a:ext cx="5405438" cy="4525963"/>
          </a:xfrm>
        </p:spPr>
        <p:txBody>
          <a:bodyPr>
            <a:normAutofit/>
          </a:bodyPr>
          <a:lstStyle/>
          <a:p>
            <a:r>
              <a:rPr lang="en-US" sz="2400" dirty="0"/>
              <a:t>Student orgs &amp; officers can’t sign contracts without approval</a:t>
            </a:r>
          </a:p>
          <a:p>
            <a:r>
              <a:rPr lang="en-US" sz="2400" dirty="0"/>
              <a:t>Submit the </a:t>
            </a:r>
            <a:r>
              <a:rPr lang="en-US" sz="2400" dirty="0">
                <a:hlinkClick r:id="rId4"/>
              </a:rPr>
              <a:t>Law School Student Organization Expense Pre-Approval</a:t>
            </a:r>
            <a:r>
              <a:rPr lang="en-US" sz="2400" dirty="0"/>
              <a:t> form to Chris Whitehead 30 days in advance if an expense requires a contract</a:t>
            </a:r>
          </a:p>
          <a:p>
            <a:pPr lvl="1"/>
            <a:r>
              <a:rPr lang="en-US" sz="2200" dirty="0"/>
              <a:t>Requires University approval </a:t>
            </a:r>
            <a:br>
              <a:rPr lang="en-US" sz="2200" dirty="0"/>
            </a:br>
            <a:r>
              <a:rPr lang="en-US" sz="2200" dirty="0"/>
              <a:t>process, including review by UofM </a:t>
            </a:r>
            <a:br>
              <a:rPr lang="en-US" sz="2200" dirty="0"/>
            </a:br>
            <a:r>
              <a:rPr lang="en-US" sz="2200" dirty="0"/>
              <a:t>legal department</a:t>
            </a:r>
          </a:p>
        </p:txBody>
      </p:sp>
      <p:sp>
        <p:nvSpPr>
          <p:cNvPr id="4" name="Content Placeholder 2">
            <a:extLst>
              <a:ext uri="{FF2B5EF4-FFF2-40B4-BE49-F238E27FC236}">
                <a16:creationId xmlns:a16="http://schemas.microsoft.com/office/drawing/2014/main" id="{256F1E89-BD18-4FAE-987E-477BD0BE127F}"/>
              </a:ext>
            </a:extLst>
          </p:cNvPr>
          <p:cNvSpPr txBox="1">
            <a:spLocks/>
          </p:cNvSpPr>
          <p:nvPr/>
        </p:nvSpPr>
        <p:spPr>
          <a:xfrm>
            <a:off x="457200" y="1600200"/>
            <a:ext cx="8229600" cy="4983162"/>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n-US" sz="3200" dirty="0">
              <a:solidFill>
                <a:schemeClr val="accent1"/>
              </a:solidFill>
              <a:latin typeface="Mission Gothic Regular"/>
              <a:cs typeface="Mission Gothic Regular"/>
            </a:endParaRPr>
          </a:p>
        </p:txBody>
      </p:sp>
      <p:pic>
        <p:nvPicPr>
          <p:cNvPr id="3074" name="Picture 2" descr="Signing of a treaty business contract. Clipart Image">
            <a:extLst>
              <a:ext uri="{FF2B5EF4-FFF2-40B4-BE49-F238E27FC236}">
                <a16:creationId xmlns:a16="http://schemas.microsoft.com/office/drawing/2014/main" id="{8C9FD68A-D17D-4164-8593-9878A1F0033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53013" y="2667000"/>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7436338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4" name="Title 1">
            <a:extLst>
              <a:ext uri="{FF2B5EF4-FFF2-40B4-BE49-F238E27FC236}">
                <a16:creationId xmlns:a16="http://schemas.microsoft.com/office/drawing/2014/main" id="{FAC3F233-80DD-4ECD-B948-3D21969152AC}"/>
              </a:ext>
            </a:extLst>
          </p:cNvPr>
          <p:cNvSpPr>
            <a:spLocks noGrp="1"/>
          </p:cNvSpPr>
          <p:nvPr>
            <p:ph type="title"/>
          </p:nvPr>
        </p:nvSpPr>
        <p:spPr>
          <a:xfrm>
            <a:off x="228600" y="2133600"/>
            <a:ext cx="6096000" cy="1905000"/>
          </a:xfrm>
        </p:spPr>
        <p:txBody>
          <a:bodyPr>
            <a:normAutofit/>
          </a:bodyPr>
          <a:lstStyle/>
          <a:p>
            <a:r>
              <a:rPr lang="en-US" b="1" cap="small" dirty="0">
                <a:solidFill>
                  <a:schemeClr val="bg1"/>
                </a:solidFill>
                <a:latin typeface="Bitter"/>
                <a:cs typeface="Bitter"/>
              </a:rPr>
              <a:t>Fundraising Information</a:t>
            </a:r>
            <a:endParaRPr lang="en-US" cap="small" dirty="0">
              <a:solidFill>
                <a:schemeClr val="bg1"/>
              </a:solidFill>
            </a:endParaRPr>
          </a:p>
        </p:txBody>
      </p:sp>
      <p:sp>
        <p:nvSpPr>
          <p:cNvPr id="5" name="Title 1">
            <a:extLst>
              <a:ext uri="{FF2B5EF4-FFF2-40B4-BE49-F238E27FC236}">
                <a16:creationId xmlns:a16="http://schemas.microsoft.com/office/drawing/2014/main" id="{0ECC4A0E-3064-4BFF-81CD-2E49307F818B}"/>
              </a:ext>
            </a:extLst>
          </p:cNvPr>
          <p:cNvSpPr txBox="1">
            <a:spLocks/>
          </p:cNvSpPr>
          <p:nvPr/>
        </p:nvSpPr>
        <p:spPr>
          <a:xfrm>
            <a:off x="3505200" y="4114800"/>
            <a:ext cx="5562600" cy="12954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pPr algn="r"/>
            <a:endParaRPr lang="en-US" sz="3200" b="1" dirty="0">
              <a:solidFill>
                <a:schemeClr val="bg1"/>
              </a:solidFill>
              <a:latin typeface="Bitter"/>
              <a:cs typeface="Bitter"/>
            </a:endParaRPr>
          </a:p>
        </p:txBody>
      </p:sp>
      <p:sp>
        <p:nvSpPr>
          <p:cNvPr id="6" name="Title 1">
            <a:extLst>
              <a:ext uri="{FF2B5EF4-FFF2-40B4-BE49-F238E27FC236}">
                <a16:creationId xmlns:a16="http://schemas.microsoft.com/office/drawing/2014/main" id="{F942CAEE-EEE5-47D4-861F-BCAB965C68A7}"/>
              </a:ext>
            </a:extLst>
          </p:cNvPr>
          <p:cNvSpPr txBox="1">
            <a:spLocks/>
          </p:cNvSpPr>
          <p:nvPr/>
        </p:nvSpPr>
        <p:spPr>
          <a:xfrm>
            <a:off x="3505200" y="4114800"/>
            <a:ext cx="5562600" cy="12954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pPr algn="r"/>
            <a:r>
              <a:rPr lang="en-US" sz="2800" b="1" cap="small" dirty="0" err="1">
                <a:solidFill>
                  <a:schemeClr val="bg1"/>
                </a:solidFill>
                <a:latin typeface="Bitter"/>
                <a:cs typeface="Bitter"/>
              </a:rPr>
              <a:t>Johnell</a:t>
            </a:r>
            <a:r>
              <a:rPr lang="en-US" sz="2800" b="1" cap="small" dirty="0">
                <a:solidFill>
                  <a:schemeClr val="bg1"/>
                </a:solidFill>
                <a:latin typeface="Bitter"/>
                <a:cs typeface="Bitter"/>
              </a:rPr>
              <a:t> Goins</a:t>
            </a:r>
            <a:br>
              <a:rPr lang="en-US" sz="2800" b="1" cap="small" dirty="0">
                <a:solidFill>
                  <a:schemeClr val="bg1"/>
                </a:solidFill>
                <a:latin typeface="Bitter"/>
                <a:cs typeface="Bitter"/>
              </a:rPr>
            </a:br>
            <a:r>
              <a:rPr lang="en-US" sz="2800" b="1" cap="small" dirty="0">
                <a:solidFill>
                  <a:schemeClr val="bg1"/>
                </a:solidFill>
                <a:latin typeface="Bitter"/>
                <a:cs typeface="Bitter"/>
              </a:rPr>
              <a:t>Director of Development</a:t>
            </a:r>
          </a:p>
        </p:txBody>
      </p:sp>
    </p:spTree>
    <p:extLst>
      <p:ext uri="{BB962C8B-B14F-4D97-AF65-F5344CB8AC3E}">
        <p14:creationId xmlns:p14="http://schemas.microsoft.com/office/powerpoint/2010/main" val="15074716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UofM Powerpoint Theme4.jpg"/>
          <p:cNvPicPr>
            <a:picLocks noChangeAspect="1"/>
          </p:cNvPicPr>
          <p:nvPr/>
        </p:nvPicPr>
        <p:blipFill rotWithShape="1">
          <a:blip r:embed="rId3" cstate="email">
            <a:extLst>
              <a:ext uri="{28A0092B-C50C-407E-A947-70E740481C1C}">
                <a14:useLocalDpi xmlns:a14="http://schemas.microsoft.com/office/drawing/2010/main" val="0"/>
              </a:ext>
            </a:extLst>
          </a:blip>
          <a:srcRect/>
          <a:stretch/>
        </p:blipFill>
        <p:spPr>
          <a:xfrm>
            <a:off x="0" y="263621"/>
            <a:ext cx="9144000" cy="1401762"/>
          </a:xfrm>
          <a:prstGeom prst="rect">
            <a:avLst/>
          </a:prstGeom>
        </p:spPr>
      </p:pic>
      <p:sp>
        <p:nvSpPr>
          <p:cNvPr id="2" name="Title 1"/>
          <p:cNvSpPr>
            <a:spLocks noGrp="1"/>
          </p:cNvSpPr>
          <p:nvPr>
            <p:ph type="title"/>
          </p:nvPr>
        </p:nvSpPr>
        <p:spPr/>
        <p:txBody>
          <a:bodyPr/>
          <a:lstStyle/>
          <a:p>
            <a:r>
              <a:rPr lang="en-US" b="1" cap="small" dirty="0">
                <a:solidFill>
                  <a:schemeClr val="bg1"/>
                </a:solidFill>
                <a:latin typeface="Bitter"/>
                <a:cs typeface="Bitter"/>
              </a:rPr>
              <a:t>Registration</a:t>
            </a:r>
            <a:endParaRPr lang="en-US" cap="small" dirty="0">
              <a:solidFill>
                <a:schemeClr val="bg1"/>
              </a:solidFill>
            </a:endParaRPr>
          </a:p>
        </p:txBody>
      </p:sp>
      <p:sp>
        <p:nvSpPr>
          <p:cNvPr id="5" name="Content Placeholder 4">
            <a:extLst>
              <a:ext uri="{FF2B5EF4-FFF2-40B4-BE49-F238E27FC236}">
                <a16:creationId xmlns:a16="http://schemas.microsoft.com/office/drawing/2014/main" id="{827423C9-871E-407E-AE3C-C884437D7C67}"/>
              </a:ext>
            </a:extLst>
          </p:cNvPr>
          <p:cNvSpPr>
            <a:spLocks noGrp="1"/>
          </p:cNvSpPr>
          <p:nvPr>
            <p:ph idx="1"/>
          </p:nvPr>
        </p:nvSpPr>
        <p:spPr>
          <a:xfrm>
            <a:off x="457200" y="1600200"/>
            <a:ext cx="8229600" cy="4983162"/>
          </a:xfrm>
        </p:spPr>
        <p:txBody>
          <a:bodyPr>
            <a:normAutofit lnSpcReduction="10000"/>
          </a:bodyPr>
          <a:lstStyle/>
          <a:p>
            <a:r>
              <a:rPr lang="en-US" dirty="0"/>
              <a:t>Mandatory for law student organizations</a:t>
            </a:r>
          </a:p>
          <a:p>
            <a:r>
              <a:rPr lang="en-US" dirty="0" err="1"/>
              <a:t>TigerZone</a:t>
            </a:r>
            <a:r>
              <a:rPr lang="en-US" dirty="0"/>
              <a:t> Registration form </a:t>
            </a:r>
          </a:p>
          <a:p>
            <a:pPr lvl="1"/>
            <a:r>
              <a:rPr lang="en-US" dirty="0"/>
              <a:t>Designate required &amp; optional officers</a:t>
            </a:r>
          </a:p>
          <a:p>
            <a:pPr lvl="2"/>
            <a:r>
              <a:rPr lang="en-US" dirty="0"/>
              <a:t>President</a:t>
            </a:r>
          </a:p>
          <a:p>
            <a:pPr lvl="2"/>
            <a:r>
              <a:rPr lang="en-US" dirty="0"/>
              <a:t>PR Rep </a:t>
            </a:r>
          </a:p>
          <a:p>
            <a:pPr lvl="2"/>
            <a:r>
              <a:rPr lang="en-US" dirty="0"/>
              <a:t>Financial Officer</a:t>
            </a:r>
          </a:p>
          <a:p>
            <a:pPr lvl="2"/>
            <a:r>
              <a:rPr lang="en-US" dirty="0"/>
              <a:t>Scheduler</a:t>
            </a:r>
          </a:p>
          <a:p>
            <a:pPr lvl="1"/>
            <a:r>
              <a:rPr lang="en-US" dirty="0"/>
              <a:t>Complete Student Organization &amp; Resources Directory</a:t>
            </a:r>
          </a:p>
          <a:p>
            <a:pPr lvl="1"/>
            <a:r>
              <a:rPr lang="en-US" dirty="0"/>
              <a:t>Submit Constitution and/or Bylaws</a:t>
            </a:r>
          </a:p>
          <a:p>
            <a:pPr lvl="1"/>
            <a:r>
              <a:rPr lang="en-US" dirty="0"/>
              <a:t>Complete mandatory training/quiz</a:t>
            </a:r>
          </a:p>
        </p:txBody>
      </p:sp>
      <p:sp>
        <p:nvSpPr>
          <p:cNvPr id="4" name="Content Placeholder 2">
            <a:extLst>
              <a:ext uri="{FF2B5EF4-FFF2-40B4-BE49-F238E27FC236}">
                <a16:creationId xmlns:a16="http://schemas.microsoft.com/office/drawing/2014/main" id="{256F1E89-BD18-4FAE-987E-477BD0BE127F}"/>
              </a:ext>
            </a:extLst>
          </p:cNvPr>
          <p:cNvSpPr txBox="1">
            <a:spLocks/>
          </p:cNvSpPr>
          <p:nvPr/>
        </p:nvSpPr>
        <p:spPr>
          <a:xfrm>
            <a:off x="457200" y="1600200"/>
            <a:ext cx="8229600" cy="4983162"/>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n-US" sz="3200" dirty="0">
              <a:solidFill>
                <a:schemeClr val="accent1"/>
              </a:solidFill>
              <a:latin typeface="Mission Gothic Regular"/>
              <a:cs typeface="Mission Gothic Regular"/>
            </a:endParaRPr>
          </a:p>
        </p:txBody>
      </p:sp>
      <p:pic>
        <p:nvPicPr>
          <p:cNvPr id="15" name="Picture 2" descr="Image result for registration clipart">
            <a:extLst>
              <a:ext uri="{FF2B5EF4-FFF2-40B4-BE49-F238E27FC236}">
                <a16:creationId xmlns:a16="http://schemas.microsoft.com/office/drawing/2014/main" id="{9EC8D8AC-3A0E-4738-BF1F-13002AB0BAB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10400" y="2819400"/>
            <a:ext cx="1905000" cy="1676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127484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UofM Powerpoint Theme4.jpg"/>
          <p:cNvPicPr>
            <a:picLocks noChangeAspect="1"/>
          </p:cNvPicPr>
          <p:nvPr/>
        </p:nvPicPr>
        <p:blipFill rotWithShape="1">
          <a:blip r:embed="rId3" cstate="email">
            <a:extLst>
              <a:ext uri="{28A0092B-C50C-407E-A947-70E740481C1C}">
                <a14:useLocalDpi xmlns:a14="http://schemas.microsoft.com/office/drawing/2010/main" val="0"/>
              </a:ext>
            </a:extLst>
          </a:blip>
          <a:srcRect/>
          <a:stretch/>
        </p:blipFill>
        <p:spPr>
          <a:xfrm>
            <a:off x="0" y="263621"/>
            <a:ext cx="9144000" cy="1401762"/>
          </a:xfrm>
          <a:prstGeom prst="rect">
            <a:avLst/>
          </a:prstGeom>
        </p:spPr>
      </p:pic>
      <p:sp>
        <p:nvSpPr>
          <p:cNvPr id="2" name="Title 1"/>
          <p:cNvSpPr>
            <a:spLocks noGrp="1"/>
          </p:cNvSpPr>
          <p:nvPr>
            <p:ph type="title"/>
          </p:nvPr>
        </p:nvSpPr>
        <p:spPr>
          <a:xfrm>
            <a:off x="914400" y="274638"/>
            <a:ext cx="8229600" cy="1143000"/>
          </a:xfrm>
        </p:spPr>
        <p:txBody>
          <a:bodyPr/>
          <a:lstStyle/>
          <a:p>
            <a:r>
              <a:rPr lang="en-US" b="1" cap="small" dirty="0">
                <a:solidFill>
                  <a:schemeClr val="bg1"/>
                </a:solidFill>
                <a:latin typeface="Bitter"/>
                <a:cs typeface="Bitter"/>
              </a:rPr>
              <a:t>Fundraising</a:t>
            </a:r>
            <a:endParaRPr lang="en-US" cap="small" dirty="0">
              <a:solidFill>
                <a:schemeClr val="bg1"/>
              </a:solidFill>
            </a:endParaRPr>
          </a:p>
        </p:txBody>
      </p:sp>
      <p:sp>
        <p:nvSpPr>
          <p:cNvPr id="4" name="TextBox 3">
            <a:extLst>
              <a:ext uri="{FF2B5EF4-FFF2-40B4-BE49-F238E27FC236}">
                <a16:creationId xmlns:a16="http://schemas.microsoft.com/office/drawing/2014/main" id="{F06EA0FF-CA3B-4466-B198-A3ECE6988DE4}"/>
              </a:ext>
            </a:extLst>
          </p:cNvPr>
          <p:cNvSpPr txBox="1"/>
          <p:nvPr/>
        </p:nvSpPr>
        <p:spPr>
          <a:xfrm>
            <a:off x="381000" y="1676400"/>
            <a:ext cx="8458200" cy="5509200"/>
          </a:xfrm>
          <a:prstGeom prst="rect">
            <a:avLst/>
          </a:prstGeom>
          <a:noFill/>
        </p:spPr>
        <p:txBody>
          <a:bodyPr wrap="square" rtlCol="0">
            <a:spAutoFit/>
          </a:bodyPr>
          <a:lstStyle/>
          <a:p>
            <a:pPr marL="285750" indent="-285750">
              <a:buFont typeface="Arial" panose="020B0604020202020204" pitchFamily="34" charset="0"/>
              <a:buChar char="•"/>
            </a:pPr>
            <a:r>
              <a:rPr lang="en-US" sz="2800" dirty="0"/>
              <a:t>Before you start:</a:t>
            </a:r>
          </a:p>
          <a:p>
            <a:pPr marL="742950" lvl="1" indent="-285750">
              <a:buFont typeface="Arial" panose="020B0604020202020204" pitchFamily="34" charset="0"/>
              <a:buChar char="•"/>
            </a:pPr>
            <a:r>
              <a:rPr lang="en-US" sz="2400" dirty="0"/>
              <a:t>Complete </a:t>
            </a:r>
            <a:r>
              <a:rPr lang="en-US" sz="2400" u="sng" dirty="0">
                <a:hlinkClick r:id="rId4"/>
              </a:rPr>
              <a:t>Solicitation of Funds by a Student Organization Pre-Event Form</a:t>
            </a:r>
            <a:endParaRPr lang="en-US" sz="2400" dirty="0"/>
          </a:p>
          <a:p>
            <a:pPr marL="742950" lvl="1" indent="-285750">
              <a:buFont typeface="Arial" panose="020B0604020202020204" pitchFamily="34" charset="0"/>
              <a:buChar char="•"/>
            </a:pPr>
            <a:r>
              <a:rPr lang="en-US" sz="2400" dirty="0">
                <a:solidFill>
                  <a:srgbClr val="000000"/>
                </a:solidFill>
                <a:effectLst/>
                <a:latin typeface="Calibri" panose="020F0502020204030204" pitchFamily="34" charset="0"/>
                <a:ea typeface="Calibri" panose="020F0502020204030204" pitchFamily="34" charset="0"/>
              </a:rPr>
              <a:t>Confer with the Law School’s Director of Development, </a:t>
            </a:r>
            <a:r>
              <a:rPr lang="en-US" sz="2400" u="sng" dirty="0">
                <a:solidFill>
                  <a:srgbClr val="000000"/>
                </a:solidFill>
                <a:effectLst/>
                <a:latin typeface="Calibri" panose="020F0502020204030204" pitchFamily="34" charset="0"/>
                <a:ea typeface="Calibri" panose="020F0502020204030204" pitchFamily="34" charset="0"/>
                <a:hlinkClick r:id="rId5"/>
              </a:rPr>
              <a:t>Johnell Goins </a:t>
            </a:r>
            <a:r>
              <a:rPr lang="en-US" sz="2400" dirty="0">
                <a:solidFill>
                  <a:srgbClr val="000000"/>
                </a:solidFill>
                <a:effectLst/>
                <a:latin typeface="Calibri" panose="020F0502020204030204" pitchFamily="34" charset="0"/>
                <a:ea typeface="Calibri" panose="020F0502020204030204" pitchFamily="34" charset="0"/>
              </a:rPr>
              <a:t>if seeking sponsorships of $10,000 or more</a:t>
            </a:r>
          </a:p>
          <a:p>
            <a:pPr marL="285750" indent="-285750">
              <a:buFont typeface="Arial" panose="020B0604020202020204" pitchFamily="34" charset="0"/>
              <a:buChar char="•"/>
            </a:pPr>
            <a:r>
              <a:rPr lang="en-US" sz="2800" dirty="0"/>
              <a:t>After the event:</a:t>
            </a:r>
          </a:p>
          <a:p>
            <a:pPr marL="742950" lvl="1" indent="-285750">
              <a:buFont typeface="Arial" panose="020B0604020202020204" pitchFamily="34" charset="0"/>
              <a:buChar char="•"/>
            </a:pPr>
            <a:r>
              <a:rPr lang="en-US" sz="2400" dirty="0"/>
              <a:t>Complete the </a:t>
            </a:r>
            <a:r>
              <a:rPr lang="en-US" sz="2400" u="sng" dirty="0">
                <a:hlinkClick r:id="rId6"/>
              </a:rPr>
              <a:t>Solicitation of Funds Post-Event Form</a:t>
            </a:r>
            <a:endParaRPr lang="en-US" sz="2400" dirty="0"/>
          </a:p>
          <a:p>
            <a:pPr marL="1200150" lvl="2" indent="-285750">
              <a:buFont typeface="Arial" panose="020B0604020202020204" pitchFamily="34" charset="0"/>
              <a:buChar char="•"/>
            </a:pPr>
            <a:r>
              <a:rPr lang="en-US" sz="2400" dirty="0"/>
              <a:t>All money must be deposited into a U of M </a:t>
            </a:r>
            <a:br>
              <a:rPr lang="en-US" sz="2400" dirty="0"/>
            </a:br>
            <a:r>
              <a:rPr lang="en-US" sz="2400" dirty="0"/>
              <a:t>Foundation account</a:t>
            </a:r>
          </a:p>
          <a:p>
            <a:pPr marL="742950" lvl="1" indent="-285750">
              <a:buFont typeface="Arial" panose="020B0604020202020204" pitchFamily="34" charset="0"/>
              <a:buChar char="•"/>
            </a:pPr>
            <a:r>
              <a:rPr lang="en-US" sz="2400" dirty="0"/>
              <a:t>5% service fee on money raised</a:t>
            </a:r>
          </a:p>
          <a:p>
            <a:pPr marL="285750" indent="-285750">
              <a:buFont typeface="Arial" panose="020B0604020202020204" pitchFamily="34" charset="0"/>
              <a:buChar char="•"/>
            </a:pPr>
            <a:r>
              <a:rPr lang="en-US" sz="2400" dirty="0" err="1">
                <a:hlinkClick r:id="rId7"/>
              </a:rPr>
              <a:t>MomentUM</a:t>
            </a:r>
            <a:r>
              <a:rPr lang="en-US" sz="2400" dirty="0"/>
              <a:t> crowdfunding (service fee applies)</a:t>
            </a:r>
          </a:p>
          <a:p>
            <a:pPr marL="285750" indent="-285750">
              <a:buFont typeface="Arial" panose="020B0604020202020204" pitchFamily="34" charset="0"/>
              <a:buChar char="•"/>
            </a:pPr>
            <a:endParaRPr lang="en-US" sz="2400" dirty="0"/>
          </a:p>
          <a:p>
            <a:pPr marL="285750" indent="-285750">
              <a:buFont typeface="Arial" panose="020B0604020202020204" pitchFamily="34" charset="0"/>
              <a:buChar char="•"/>
            </a:pPr>
            <a:endParaRPr lang="en-US" sz="2800" dirty="0"/>
          </a:p>
          <a:p>
            <a:pPr marL="742950" lvl="1" indent="-285750">
              <a:buFont typeface="Arial" panose="020B0604020202020204" pitchFamily="34" charset="0"/>
              <a:buChar char="•"/>
            </a:pPr>
            <a:endParaRPr lang="en-US" sz="2800" dirty="0"/>
          </a:p>
        </p:txBody>
      </p:sp>
      <p:pic>
        <p:nvPicPr>
          <p:cNvPr id="24578" name="Picture 2" descr="Image result for fundraising clip art">
            <a:extLst>
              <a:ext uri="{FF2B5EF4-FFF2-40B4-BE49-F238E27FC236}">
                <a16:creationId xmlns:a16="http://schemas.microsoft.com/office/drawing/2014/main" id="{C30822E1-36E9-49E7-8C6E-A68F3E1B2176}"/>
              </a:ext>
            </a:extLst>
          </p:cNvPr>
          <p:cNvPicPr>
            <a:picLocks noChangeAspect="1" noChangeArrowheads="1"/>
          </p:cNvPicPr>
          <p:nvPr/>
        </p:nvPicPr>
        <p:blipFill>
          <a:blip r:embed="rId8" cstate="email">
            <a:extLst>
              <a:ext uri="{28A0092B-C50C-407E-A947-70E740481C1C}">
                <a14:useLocalDpi xmlns:a14="http://schemas.microsoft.com/office/drawing/2010/main" val="0"/>
              </a:ext>
            </a:extLst>
          </a:blip>
          <a:srcRect/>
          <a:stretch>
            <a:fillRect/>
          </a:stretch>
        </p:blipFill>
        <p:spPr bwMode="auto">
          <a:xfrm>
            <a:off x="6629400" y="4800600"/>
            <a:ext cx="2390775" cy="15909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1416751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4" name="Title 1">
            <a:extLst>
              <a:ext uri="{FF2B5EF4-FFF2-40B4-BE49-F238E27FC236}">
                <a16:creationId xmlns:a16="http://schemas.microsoft.com/office/drawing/2014/main" id="{FAC3F233-80DD-4ECD-B948-3D21969152AC}"/>
              </a:ext>
            </a:extLst>
          </p:cNvPr>
          <p:cNvSpPr>
            <a:spLocks noGrp="1"/>
          </p:cNvSpPr>
          <p:nvPr>
            <p:ph type="title"/>
          </p:nvPr>
        </p:nvSpPr>
        <p:spPr>
          <a:xfrm>
            <a:off x="228600" y="2133600"/>
            <a:ext cx="6096000" cy="1905000"/>
          </a:xfrm>
        </p:spPr>
        <p:txBody>
          <a:bodyPr>
            <a:normAutofit/>
          </a:bodyPr>
          <a:lstStyle/>
          <a:p>
            <a:r>
              <a:rPr lang="en-US" b="1" cap="small" dirty="0">
                <a:solidFill>
                  <a:schemeClr val="bg1"/>
                </a:solidFill>
                <a:latin typeface="Bitter"/>
              </a:rPr>
              <a:t>Statements of Support</a:t>
            </a:r>
            <a:endParaRPr lang="en-US" cap="small" dirty="0">
              <a:solidFill>
                <a:schemeClr val="bg1"/>
              </a:solidFill>
            </a:endParaRPr>
          </a:p>
        </p:txBody>
      </p:sp>
      <p:sp>
        <p:nvSpPr>
          <p:cNvPr id="5" name="Title 1">
            <a:extLst>
              <a:ext uri="{FF2B5EF4-FFF2-40B4-BE49-F238E27FC236}">
                <a16:creationId xmlns:a16="http://schemas.microsoft.com/office/drawing/2014/main" id="{0ECC4A0E-3064-4BFF-81CD-2E49307F818B}"/>
              </a:ext>
            </a:extLst>
          </p:cNvPr>
          <p:cNvSpPr txBox="1">
            <a:spLocks/>
          </p:cNvSpPr>
          <p:nvPr/>
        </p:nvSpPr>
        <p:spPr>
          <a:xfrm>
            <a:off x="3505200" y="4114800"/>
            <a:ext cx="5562600" cy="12954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pPr algn="r"/>
            <a:endParaRPr lang="en-US" sz="3200" b="1" dirty="0">
              <a:solidFill>
                <a:schemeClr val="bg1"/>
              </a:solidFill>
              <a:latin typeface="Bitter"/>
              <a:cs typeface="Bitter"/>
            </a:endParaRPr>
          </a:p>
        </p:txBody>
      </p:sp>
      <p:sp>
        <p:nvSpPr>
          <p:cNvPr id="6" name="Title 1">
            <a:extLst>
              <a:ext uri="{FF2B5EF4-FFF2-40B4-BE49-F238E27FC236}">
                <a16:creationId xmlns:a16="http://schemas.microsoft.com/office/drawing/2014/main" id="{5DA2BCF3-DA4A-4E41-87EA-6E14F6623A7F}"/>
              </a:ext>
            </a:extLst>
          </p:cNvPr>
          <p:cNvSpPr txBox="1">
            <a:spLocks/>
          </p:cNvSpPr>
          <p:nvPr/>
        </p:nvSpPr>
        <p:spPr>
          <a:xfrm>
            <a:off x="2819400" y="4114800"/>
            <a:ext cx="6248400" cy="12954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pPr algn="r"/>
            <a:r>
              <a:rPr lang="en-US" sz="2600" b="1" cap="small" dirty="0">
                <a:solidFill>
                  <a:schemeClr val="bg1"/>
                </a:solidFill>
                <a:latin typeface="Bitter"/>
                <a:cs typeface="Bitter"/>
              </a:rPr>
              <a:t>Dean Meredith Aden</a:t>
            </a:r>
          </a:p>
          <a:p>
            <a:pPr algn="r"/>
            <a:r>
              <a:rPr lang="en-US" sz="2600" b="1" cap="small" dirty="0">
                <a:solidFill>
                  <a:schemeClr val="bg1"/>
                </a:solidFill>
                <a:latin typeface="Bitter"/>
                <a:cs typeface="Bitter"/>
              </a:rPr>
              <a:t>Assistant Dean for Student Affairs</a:t>
            </a:r>
          </a:p>
        </p:txBody>
      </p:sp>
    </p:spTree>
    <p:extLst>
      <p:ext uri="{BB962C8B-B14F-4D97-AF65-F5344CB8AC3E}">
        <p14:creationId xmlns:p14="http://schemas.microsoft.com/office/powerpoint/2010/main" val="405156648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UofM Powerpoint Theme4.jpg"/>
          <p:cNvPicPr>
            <a:picLocks noChangeAspect="1"/>
          </p:cNvPicPr>
          <p:nvPr/>
        </p:nvPicPr>
        <p:blipFill rotWithShape="1">
          <a:blip r:embed="rId3" cstate="email">
            <a:extLst>
              <a:ext uri="{28A0092B-C50C-407E-A947-70E740481C1C}">
                <a14:useLocalDpi xmlns:a14="http://schemas.microsoft.com/office/drawing/2010/main" val="0"/>
              </a:ext>
            </a:extLst>
          </a:blip>
          <a:srcRect/>
          <a:stretch/>
        </p:blipFill>
        <p:spPr>
          <a:xfrm>
            <a:off x="0" y="263621"/>
            <a:ext cx="9144000" cy="1401762"/>
          </a:xfrm>
          <a:prstGeom prst="rect">
            <a:avLst/>
          </a:prstGeom>
        </p:spPr>
      </p:pic>
      <p:sp>
        <p:nvSpPr>
          <p:cNvPr id="2" name="Title 1"/>
          <p:cNvSpPr>
            <a:spLocks noGrp="1"/>
          </p:cNvSpPr>
          <p:nvPr>
            <p:ph type="title"/>
          </p:nvPr>
        </p:nvSpPr>
        <p:spPr>
          <a:xfrm>
            <a:off x="914400" y="274638"/>
            <a:ext cx="8229600" cy="1143000"/>
          </a:xfrm>
        </p:spPr>
        <p:txBody>
          <a:bodyPr>
            <a:noAutofit/>
          </a:bodyPr>
          <a:lstStyle/>
          <a:p>
            <a:r>
              <a:rPr lang="en-US" sz="3600" b="1" cap="small" dirty="0">
                <a:solidFill>
                  <a:schemeClr val="bg1"/>
                </a:solidFill>
                <a:latin typeface="Bitter"/>
                <a:cs typeface="Bitter"/>
              </a:rPr>
              <a:t>Statements of Support</a:t>
            </a:r>
            <a:endParaRPr lang="en-US" sz="3600" cap="small" dirty="0">
              <a:solidFill>
                <a:schemeClr val="bg1"/>
              </a:solidFill>
            </a:endParaRPr>
          </a:p>
        </p:txBody>
      </p:sp>
      <p:sp>
        <p:nvSpPr>
          <p:cNvPr id="6" name="Content Placeholder 5">
            <a:extLst>
              <a:ext uri="{FF2B5EF4-FFF2-40B4-BE49-F238E27FC236}">
                <a16:creationId xmlns:a16="http://schemas.microsoft.com/office/drawing/2014/main" id="{A0615B0E-88F3-4FEE-A09B-4A6F2ED968DD}"/>
              </a:ext>
            </a:extLst>
          </p:cNvPr>
          <p:cNvSpPr>
            <a:spLocks noGrp="1"/>
          </p:cNvSpPr>
          <p:nvPr>
            <p:ph idx="1"/>
          </p:nvPr>
        </p:nvSpPr>
        <p:spPr/>
        <p:txBody>
          <a:bodyPr>
            <a:normAutofit fontScale="92500" lnSpcReduction="10000"/>
          </a:bodyPr>
          <a:lstStyle/>
          <a:p>
            <a:r>
              <a:rPr lang="en-US" dirty="0"/>
              <a:t>Student organizations may wish to make statements of support or political statements for an organization</a:t>
            </a:r>
          </a:p>
          <a:p>
            <a:pPr lvl="1"/>
            <a:r>
              <a:rPr lang="en-US" dirty="0"/>
              <a:t>Prior to making or endorsing a statement, the organization should develop and codify a process for making political statements or statements of support</a:t>
            </a:r>
          </a:p>
          <a:p>
            <a:pPr lvl="2"/>
            <a:r>
              <a:rPr lang="en-US" dirty="0"/>
              <a:t>The process should include information about who decides and agrees on the content of the statement</a:t>
            </a:r>
          </a:p>
          <a:p>
            <a:pPr lvl="1"/>
            <a:r>
              <a:rPr lang="en-US" dirty="0"/>
              <a:t>Once adopted, student organization should follow the adopted process before adopting statements on behalf of the organization</a:t>
            </a:r>
          </a:p>
          <a:p>
            <a:pPr lvl="2"/>
            <a:endParaRPr lang="en-US" dirty="0"/>
          </a:p>
          <a:p>
            <a:pPr lvl="2"/>
            <a:endParaRPr lang="en-US" dirty="0"/>
          </a:p>
        </p:txBody>
      </p:sp>
      <p:sp>
        <p:nvSpPr>
          <p:cNvPr id="4" name="Content Placeholder 2">
            <a:extLst>
              <a:ext uri="{FF2B5EF4-FFF2-40B4-BE49-F238E27FC236}">
                <a16:creationId xmlns:a16="http://schemas.microsoft.com/office/drawing/2014/main" id="{256F1E89-BD18-4FAE-987E-477BD0BE127F}"/>
              </a:ext>
            </a:extLst>
          </p:cNvPr>
          <p:cNvSpPr txBox="1">
            <a:spLocks/>
          </p:cNvSpPr>
          <p:nvPr/>
        </p:nvSpPr>
        <p:spPr>
          <a:xfrm>
            <a:off x="457200" y="1600200"/>
            <a:ext cx="8229600" cy="4983162"/>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n-US" sz="3200" dirty="0">
              <a:solidFill>
                <a:schemeClr val="accent1"/>
              </a:solidFill>
              <a:latin typeface="Mission Gothic Regular"/>
              <a:cs typeface="Mission Gothic Regular"/>
            </a:endParaRPr>
          </a:p>
        </p:txBody>
      </p:sp>
    </p:spTree>
    <p:extLst>
      <p:ext uri="{BB962C8B-B14F-4D97-AF65-F5344CB8AC3E}">
        <p14:creationId xmlns:p14="http://schemas.microsoft.com/office/powerpoint/2010/main" val="52674537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4" name="Title 1">
            <a:extLst>
              <a:ext uri="{FF2B5EF4-FFF2-40B4-BE49-F238E27FC236}">
                <a16:creationId xmlns:a16="http://schemas.microsoft.com/office/drawing/2014/main" id="{FAC3F233-80DD-4ECD-B948-3D21969152AC}"/>
              </a:ext>
            </a:extLst>
          </p:cNvPr>
          <p:cNvSpPr>
            <a:spLocks noGrp="1"/>
          </p:cNvSpPr>
          <p:nvPr>
            <p:ph type="title"/>
          </p:nvPr>
        </p:nvSpPr>
        <p:spPr>
          <a:xfrm>
            <a:off x="228600" y="2133600"/>
            <a:ext cx="6096000" cy="1905000"/>
          </a:xfrm>
        </p:spPr>
        <p:txBody>
          <a:bodyPr>
            <a:normAutofit/>
          </a:bodyPr>
          <a:lstStyle/>
          <a:p>
            <a:r>
              <a:rPr lang="en-US" b="1" cap="small" dirty="0">
                <a:solidFill>
                  <a:schemeClr val="bg1"/>
                </a:solidFill>
                <a:latin typeface="Bitter"/>
                <a:cs typeface="Bitter"/>
              </a:rPr>
              <a:t>Storage Space</a:t>
            </a:r>
            <a:endParaRPr lang="en-US" cap="small" dirty="0">
              <a:solidFill>
                <a:schemeClr val="bg1"/>
              </a:solidFill>
            </a:endParaRPr>
          </a:p>
        </p:txBody>
      </p:sp>
      <p:sp>
        <p:nvSpPr>
          <p:cNvPr id="5" name="Title 1">
            <a:extLst>
              <a:ext uri="{FF2B5EF4-FFF2-40B4-BE49-F238E27FC236}">
                <a16:creationId xmlns:a16="http://schemas.microsoft.com/office/drawing/2014/main" id="{0ECC4A0E-3064-4BFF-81CD-2E49307F818B}"/>
              </a:ext>
            </a:extLst>
          </p:cNvPr>
          <p:cNvSpPr txBox="1">
            <a:spLocks/>
          </p:cNvSpPr>
          <p:nvPr/>
        </p:nvSpPr>
        <p:spPr>
          <a:xfrm>
            <a:off x="3505200" y="4114800"/>
            <a:ext cx="5562600" cy="12954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pPr algn="r"/>
            <a:endParaRPr lang="en-US" sz="3200" b="1" dirty="0">
              <a:solidFill>
                <a:schemeClr val="bg1"/>
              </a:solidFill>
              <a:latin typeface="Bitter"/>
              <a:cs typeface="Bitter"/>
            </a:endParaRPr>
          </a:p>
        </p:txBody>
      </p:sp>
      <p:sp>
        <p:nvSpPr>
          <p:cNvPr id="6" name="Title 1">
            <a:extLst>
              <a:ext uri="{FF2B5EF4-FFF2-40B4-BE49-F238E27FC236}">
                <a16:creationId xmlns:a16="http://schemas.microsoft.com/office/drawing/2014/main" id="{5DA2BCF3-DA4A-4E41-87EA-6E14F6623A7F}"/>
              </a:ext>
            </a:extLst>
          </p:cNvPr>
          <p:cNvSpPr txBox="1">
            <a:spLocks/>
          </p:cNvSpPr>
          <p:nvPr/>
        </p:nvSpPr>
        <p:spPr>
          <a:xfrm>
            <a:off x="2819400" y="4114800"/>
            <a:ext cx="6248400" cy="12954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pPr algn="r"/>
            <a:r>
              <a:rPr lang="en-US" sz="2600" b="1" cap="small" dirty="0">
                <a:solidFill>
                  <a:schemeClr val="bg1"/>
                </a:solidFill>
                <a:latin typeface="Bitter"/>
                <a:cs typeface="Bitter"/>
              </a:rPr>
              <a:t>Dean Meredith Aden</a:t>
            </a:r>
          </a:p>
          <a:p>
            <a:pPr algn="r"/>
            <a:r>
              <a:rPr lang="en-US" sz="2600" b="1" cap="small" dirty="0">
                <a:solidFill>
                  <a:schemeClr val="bg1"/>
                </a:solidFill>
                <a:latin typeface="Bitter"/>
                <a:cs typeface="Bitter"/>
              </a:rPr>
              <a:t>Assistant Dean for Student Affairs</a:t>
            </a:r>
          </a:p>
        </p:txBody>
      </p:sp>
    </p:spTree>
    <p:extLst>
      <p:ext uri="{BB962C8B-B14F-4D97-AF65-F5344CB8AC3E}">
        <p14:creationId xmlns:p14="http://schemas.microsoft.com/office/powerpoint/2010/main" val="286091759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UofM Powerpoint Theme4.jpg"/>
          <p:cNvPicPr>
            <a:picLocks noChangeAspect="1"/>
          </p:cNvPicPr>
          <p:nvPr/>
        </p:nvPicPr>
        <p:blipFill rotWithShape="1">
          <a:blip r:embed="rId3" cstate="email">
            <a:extLst>
              <a:ext uri="{28A0092B-C50C-407E-A947-70E740481C1C}">
                <a14:useLocalDpi xmlns:a14="http://schemas.microsoft.com/office/drawing/2010/main" val="0"/>
              </a:ext>
            </a:extLst>
          </a:blip>
          <a:srcRect/>
          <a:stretch/>
        </p:blipFill>
        <p:spPr>
          <a:xfrm>
            <a:off x="0" y="263621"/>
            <a:ext cx="9144000" cy="1401762"/>
          </a:xfrm>
          <a:prstGeom prst="rect">
            <a:avLst/>
          </a:prstGeom>
        </p:spPr>
      </p:pic>
      <p:sp>
        <p:nvSpPr>
          <p:cNvPr id="2" name="Title 1"/>
          <p:cNvSpPr>
            <a:spLocks noGrp="1"/>
          </p:cNvSpPr>
          <p:nvPr>
            <p:ph type="title"/>
          </p:nvPr>
        </p:nvSpPr>
        <p:spPr/>
        <p:txBody>
          <a:bodyPr/>
          <a:lstStyle/>
          <a:p>
            <a:r>
              <a:rPr lang="en-US" b="1" cap="small" dirty="0">
                <a:solidFill>
                  <a:schemeClr val="bg1"/>
                </a:solidFill>
                <a:latin typeface="Bitter"/>
                <a:cs typeface="Bitter"/>
              </a:rPr>
              <a:t>Storage Spaces</a:t>
            </a:r>
            <a:endParaRPr lang="en-US" cap="small" dirty="0">
              <a:solidFill>
                <a:schemeClr val="bg1"/>
              </a:solidFill>
            </a:endParaRPr>
          </a:p>
        </p:txBody>
      </p:sp>
      <p:sp>
        <p:nvSpPr>
          <p:cNvPr id="21" name="Content Placeholder 20">
            <a:extLst>
              <a:ext uri="{FF2B5EF4-FFF2-40B4-BE49-F238E27FC236}">
                <a16:creationId xmlns:a16="http://schemas.microsoft.com/office/drawing/2014/main" id="{54B048EF-963A-42E5-8BF0-8CAC946DC2A0}"/>
              </a:ext>
            </a:extLst>
          </p:cNvPr>
          <p:cNvSpPr>
            <a:spLocks noGrp="1"/>
          </p:cNvSpPr>
          <p:nvPr>
            <p:ph sz="half" idx="2"/>
          </p:nvPr>
        </p:nvSpPr>
        <p:spPr>
          <a:xfrm>
            <a:off x="3810000" y="1600200"/>
            <a:ext cx="4876800" cy="4525963"/>
          </a:xfrm>
        </p:spPr>
        <p:txBody>
          <a:bodyPr/>
          <a:lstStyle/>
          <a:p>
            <a:r>
              <a:rPr lang="en-US" dirty="0"/>
              <a:t>Shared storage space</a:t>
            </a:r>
          </a:p>
          <a:p>
            <a:pPr lvl="1"/>
            <a:r>
              <a:rPr lang="en-US" dirty="0"/>
              <a:t>Based on needs and availability</a:t>
            </a:r>
          </a:p>
          <a:p>
            <a:pPr lvl="1"/>
            <a:r>
              <a:rPr lang="en-US" dirty="0"/>
              <a:t>No keys</a:t>
            </a:r>
          </a:p>
          <a:p>
            <a:pPr lvl="1"/>
            <a:r>
              <a:rPr lang="en-US" dirty="0"/>
              <a:t>Not private offices</a:t>
            </a:r>
          </a:p>
          <a:p>
            <a:r>
              <a:rPr lang="en-US" dirty="0"/>
              <a:t>Clean out &amp; re-request each year from Dean Aden</a:t>
            </a:r>
          </a:p>
        </p:txBody>
      </p:sp>
      <p:pic>
        <p:nvPicPr>
          <p:cNvPr id="18442" name="Picture 10" descr="Image result for clipart lockers blue">
            <a:extLst>
              <a:ext uri="{FF2B5EF4-FFF2-40B4-BE49-F238E27FC236}">
                <a16:creationId xmlns:a16="http://schemas.microsoft.com/office/drawing/2014/main" id="{3535B96C-9C81-4EE4-B6C5-60AA1FDBB8E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1323" y="2015331"/>
            <a:ext cx="2476500" cy="1847850"/>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a:extLst>
              <a:ext uri="{FF2B5EF4-FFF2-40B4-BE49-F238E27FC236}">
                <a16:creationId xmlns:a16="http://schemas.microsoft.com/office/drawing/2014/main" id="{253A0138-2CE0-465A-BD90-66EFF148415B}"/>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62000" y="4419600"/>
            <a:ext cx="1894829" cy="1847850"/>
          </a:xfrm>
          <a:prstGeom prst="rect">
            <a:avLst/>
          </a:prstGeom>
        </p:spPr>
      </p:pic>
    </p:spTree>
    <p:extLst>
      <p:ext uri="{BB962C8B-B14F-4D97-AF65-F5344CB8AC3E}">
        <p14:creationId xmlns:p14="http://schemas.microsoft.com/office/powerpoint/2010/main" val="342720514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4" name="Title 1">
            <a:extLst>
              <a:ext uri="{FF2B5EF4-FFF2-40B4-BE49-F238E27FC236}">
                <a16:creationId xmlns:a16="http://schemas.microsoft.com/office/drawing/2014/main" id="{FAC3F233-80DD-4ECD-B948-3D21969152AC}"/>
              </a:ext>
            </a:extLst>
          </p:cNvPr>
          <p:cNvSpPr>
            <a:spLocks noGrp="1"/>
          </p:cNvSpPr>
          <p:nvPr>
            <p:ph type="title"/>
          </p:nvPr>
        </p:nvSpPr>
        <p:spPr>
          <a:xfrm>
            <a:off x="228600" y="2133600"/>
            <a:ext cx="6096000" cy="1905000"/>
          </a:xfrm>
        </p:spPr>
        <p:txBody>
          <a:bodyPr>
            <a:normAutofit/>
          </a:bodyPr>
          <a:lstStyle/>
          <a:p>
            <a:r>
              <a:rPr lang="en-US" b="1" cap="small" dirty="0">
                <a:solidFill>
                  <a:schemeClr val="bg1"/>
                </a:solidFill>
                <a:latin typeface="Bitter"/>
              </a:rPr>
              <a:t>Transition Plan</a:t>
            </a:r>
            <a:endParaRPr lang="en-US" cap="small" dirty="0">
              <a:solidFill>
                <a:schemeClr val="bg1"/>
              </a:solidFill>
            </a:endParaRPr>
          </a:p>
        </p:txBody>
      </p:sp>
      <p:sp>
        <p:nvSpPr>
          <p:cNvPr id="5" name="Title 1">
            <a:extLst>
              <a:ext uri="{FF2B5EF4-FFF2-40B4-BE49-F238E27FC236}">
                <a16:creationId xmlns:a16="http://schemas.microsoft.com/office/drawing/2014/main" id="{0ECC4A0E-3064-4BFF-81CD-2E49307F818B}"/>
              </a:ext>
            </a:extLst>
          </p:cNvPr>
          <p:cNvSpPr txBox="1">
            <a:spLocks/>
          </p:cNvSpPr>
          <p:nvPr/>
        </p:nvSpPr>
        <p:spPr>
          <a:xfrm>
            <a:off x="3505200" y="4114800"/>
            <a:ext cx="5562600" cy="12954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pPr algn="r"/>
            <a:endParaRPr lang="en-US" sz="3200" b="1" dirty="0">
              <a:solidFill>
                <a:schemeClr val="bg1"/>
              </a:solidFill>
              <a:latin typeface="Bitter"/>
              <a:cs typeface="Bitter"/>
            </a:endParaRPr>
          </a:p>
        </p:txBody>
      </p:sp>
      <p:sp>
        <p:nvSpPr>
          <p:cNvPr id="6" name="Title 1">
            <a:extLst>
              <a:ext uri="{FF2B5EF4-FFF2-40B4-BE49-F238E27FC236}">
                <a16:creationId xmlns:a16="http://schemas.microsoft.com/office/drawing/2014/main" id="{5DA2BCF3-DA4A-4E41-87EA-6E14F6623A7F}"/>
              </a:ext>
            </a:extLst>
          </p:cNvPr>
          <p:cNvSpPr txBox="1">
            <a:spLocks/>
          </p:cNvSpPr>
          <p:nvPr/>
        </p:nvSpPr>
        <p:spPr>
          <a:xfrm>
            <a:off x="2819400" y="4114800"/>
            <a:ext cx="6248400" cy="12954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pPr algn="r"/>
            <a:r>
              <a:rPr lang="en-US" sz="2600" b="1" cap="small" dirty="0">
                <a:solidFill>
                  <a:schemeClr val="bg1"/>
                </a:solidFill>
                <a:latin typeface="Bitter"/>
                <a:cs typeface="Bitter"/>
              </a:rPr>
              <a:t>Dean Meredith Aden</a:t>
            </a:r>
          </a:p>
          <a:p>
            <a:pPr algn="r"/>
            <a:r>
              <a:rPr lang="en-US" sz="2600" b="1" cap="small" dirty="0">
                <a:solidFill>
                  <a:schemeClr val="bg1"/>
                </a:solidFill>
                <a:latin typeface="Bitter"/>
                <a:cs typeface="Bitter"/>
              </a:rPr>
              <a:t>Assistant Dean for Student Affairs</a:t>
            </a:r>
          </a:p>
        </p:txBody>
      </p:sp>
    </p:spTree>
    <p:extLst>
      <p:ext uri="{BB962C8B-B14F-4D97-AF65-F5344CB8AC3E}">
        <p14:creationId xmlns:p14="http://schemas.microsoft.com/office/powerpoint/2010/main" val="405702019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UofM Powerpoint Theme4.jpg"/>
          <p:cNvPicPr>
            <a:picLocks noChangeAspect="1"/>
          </p:cNvPicPr>
          <p:nvPr/>
        </p:nvPicPr>
        <p:blipFill rotWithShape="1">
          <a:blip r:embed="rId3" cstate="email">
            <a:extLst>
              <a:ext uri="{28A0092B-C50C-407E-A947-70E740481C1C}">
                <a14:useLocalDpi xmlns:a14="http://schemas.microsoft.com/office/drawing/2010/main" val="0"/>
              </a:ext>
            </a:extLst>
          </a:blip>
          <a:srcRect/>
          <a:stretch/>
        </p:blipFill>
        <p:spPr>
          <a:xfrm>
            <a:off x="0" y="263621"/>
            <a:ext cx="9144000" cy="1401762"/>
          </a:xfrm>
          <a:prstGeom prst="rect">
            <a:avLst/>
          </a:prstGeom>
        </p:spPr>
      </p:pic>
      <p:sp>
        <p:nvSpPr>
          <p:cNvPr id="2" name="Title 1"/>
          <p:cNvSpPr>
            <a:spLocks noGrp="1"/>
          </p:cNvSpPr>
          <p:nvPr>
            <p:ph type="title"/>
          </p:nvPr>
        </p:nvSpPr>
        <p:spPr>
          <a:xfrm>
            <a:off x="914400" y="274638"/>
            <a:ext cx="8229600" cy="1143000"/>
          </a:xfrm>
        </p:spPr>
        <p:txBody>
          <a:bodyPr>
            <a:noAutofit/>
          </a:bodyPr>
          <a:lstStyle/>
          <a:p>
            <a:r>
              <a:rPr lang="en-US" sz="3600" b="1" cap="small" dirty="0">
                <a:solidFill>
                  <a:schemeClr val="bg1"/>
                </a:solidFill>
                <a:latin typeface="Bitter"/>
                <a:cs typeface="Bitter"/>
              </a:rPr>
              <a:t>Student Organization Transition</a:t>
            </a:r>
            <a:endParaRPr lang="en-US" sz="3600" cap="small" dirty="0">
              <a:solidFill>
                <a:schemeClr val="bg1"/>
              </a:solidFill>
            </a:endParaRPr>
          </a:p>
        </p:txBody>
      </p:sp>
      <p:sp>
        <p:nvSpPr>
          <p:cNvPr id="6" name="Content Placeholder 5">
            <a:extLst>
              <a:ext uri="{FF2B5EF4-FFF2-40B4-BE49-F238E27FC236}">
                <a16:creationId xmlns:a16="http://schemas.microsoft.com/office/drawing/2014/main" id="{A0615B0E-88F3-4FEE-A09B-4A6F2ED968DD}"/>
              </a:ext>
            </a:extLst>
          </p:cNvPr>
          <p:cNvSpPr>
            <a:spLocks noGrp="1"/>
          </p:cNvSpPr>
          <p:nvPr>
            <p:ph idx="1"/>
          </p:nvPr>
        </p:nvSpPr>
        <p:spPr/>
        <p:txBody>
          <a:bodyPr/>
          <a:lstStyle/>
          <a:p>
            <a:r>
              <a:rPr lang="en-US" dirty="0"/>
              <a:t>Outgoing president/designee must complete:</a:t>
            </a:r>
          </a:p>
          <a:p>
            <a:pPr lvl="1"/>
            <a:r>
              <a:rPr lang="en-US" dirty="0"/>
              <a:t>Outgoing Student Organization Transition Survey</a:t>
            </a:r>
          </a:p>
          <a:p>
            <a:pPr lvl="2"/>
            <a:r>
              <a:rPr lang="en-US" dirty="0"/>
              <a:t>Updated officer information after elections</a:t>
            </a:r>
          </a:p>
          <a:p>
            <a:pPr lvl="2"/>
            <a:r>
              <a:rPr lang="en-US" dirty="0"/>
              <a:t>Shared organization accounts and passwords</a:t>
            </a:r>
          </a:p>
          <a:p>
            <a:pPr lvl="2"/>
            <a:r>
              <a:rPr lang="en-US" dirty="0"/>
              <a:t>Cleaned out/up storage/locker spaces</a:t>
            </a:r>
          </a:p>
          <a:p>
            <a:pPr lvl="2"/>
            <a:r>
              <a:rPr lang="en-US" dirty="0"/>
              <a:t>Shared documents and financial information</a:t>
            </a:r>
          </a:p>
          <a:p>
            <a:pPr lvl="2"/>
            <a:endParaRPr lang="en-US" dirty="0"/>
          </a:p>
          <a:p>
            <a:pPr lvl="2"/>
            <a:endParaRPr lang="en-US" dirty="0"/>
          </a:p>
        </p:txBody>
      </p:sp>
      <p:sp>
        <p:nvSpPr>
          <p:cNvPr id="4" name="Content Placeholder 2">
            <a:extLst>
              <a:ext uri="{FF2B5EF4-FFF2-40B4-BE49-F238E27FC236}">
                <a16:creationId xmlns:a16="http://schemas.microsoft.com/office/drawing/2014/main" id="{256F1E89-BD18-4FAE-987E-477BD0BE127F}"/>
              </a:ext>
            </a:extLst>
          </p:cNvPr>
          <p:cNvSpPr txBox="1">
            <a:spLocks/>
          </p:cNvSpPr>
          <p:nvPr/>
        </p:nvSpPr>
        <p:spPr>
          <a:xfrm>
            <a:off x="457200" y="1600200"/>
            <a:ext cx="8229600" cy="4983162"/>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n-US" sz="3200" dirty="0">
              <a:solidFill>
                <a:schemeClr val="accent1"/>
              </a:solidFill>
              <a:latin typeface="Mission Gothic Regular"/>
              <a:cs typeface="Mission Gothic Regular"/>
            </a:endParaRPr>
          </a:p>
        </p:txBody>
      </p:sp>
    </p:spTree>
    <p:extLst>
      <p:ext uri="{BB962C8B-B14F-4D97-AF65-F5344CB8AC3E}">
        <p14:creationId xmlns:p14="http://schemas.microsoft.com/office/powerpoint/2010/main" val="93599800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UofM Powerpoint Theme4.jpg"/>
          <p:cNvPicPr>
            <a:picLocks noChangeAspect="1"/>
          </p:cNvPicPr>
          <p:nvPr/>
        </p:nvPicPr>
        <p:blipFill rotWithShape="1">
          <a:blip r:embed="rId3" cstate="email">
            <a:extLst>
              <a:ext uri="{28A0092B-C50C-407E-A947-70E740481C1C}">
                <a14:useLocalDpi xmlns:a14="http://schemas.microsoft.com/office/drawing/2010/main" val="0"/>
              </a:ext>
            </a:extLst>
          </a:blip>
          <a:srcRect/>
          <a:stretch/>
        </p:blipFill>
        <p:spPr>
          <a:xfrm>
            <a:off x="0" y="263621"/>
            <a:ext cx="9144000" cy="1401762"/>
          </a:xfrm>
          <a:prstGeom prst="rect">
            <a:avLst/>
          </a:prstGeom>
        </p:spPr>
      </p:pic>
      <p:sp>
        <p:nvSpPr>
          <p:cNvPr id="2" name="Title 1"/>
          <p:cNvSpPr>
            <a:spLocks noGrp="1"/>
          </p:cNvSpPr>
          <p:nvPr>
            <p:ph type="title"/>
          </p:nvPr>
        </p:nvSpPr>
        <p:spPr>
          <a:xfrm>
            <a:off x="914400" y="274638"/>
            <a:ext cx="8229600" cy="1143000"/>
          </a:xfrm>
        </p:spPr>
        <p:txBody>
          <a:bodyPr>
            <a:normAutofit/>
          </a:bodyPr>
          <a:lstStyle/>
          <a:p>
            <a:r>
              <a:rPr lang="en-US" sz="3600" b="1" cap="small" dirty="0">
                <a:solidFill>
                  <a:schemeClr val="bg1"/>
                </a:solidFill>
                <a:latin typeface="Bitter"/>
                <a:cs typeface="Bitter"/>
              </a:rPr>
              <a:t>Student Organization Transition</a:t>
            </a:r>
            <a:endParaRPr lang="en-US" sz="3600" cap="small" dirty="0">
              <a:solidFill>
                <a:schemeClr val="bg1"/>
              </a:solidFill>
            </a:endParaRPr>
          </a:p>
        </p:txBody>
      </p:sp>
      <p:sp>
        <p:nvSpPr>
          <p:cNvPr id="6" name="Content Placeholder 5">
            <a:extLst>
              <a:ext uri="{FF2B5EF4-FFF2-40B4-BE49-F238E27FC236}">
                <a16:creationId xmlns:a16="http://schemas.microsoft.com/office/drawing/2014/main" id="{A0615B0E-88F3-4FEE-A09B-4A6F2ED968DD}"/>
              </a:ext>
            </a:extLst>
          </p:cNvPr>
          <p:cNvSpPr>
            <a:spLocks noGrp="1"/>
          </p:cNvSpPr>
          <p:nvPr>
            <p:ph idx="1"/>
          </p:nvPr>
        </p:nvSpPr>
        <p:spPr/>
        <p:txBody>
          <a:bodyPr/>
          <a:lstStyle/>
          <a:p>
            <a:r>
              <a:rPr lang="en-US" dirty="0"/>
              <a:t>Incoming president/designee must complete:</a:t>
            </a:r>
          </a:p>
          <a:p>
            <a:pPr lvl="1"/>
            <a:r>
              <a:rPr lang="en-US" dirty="0"/>
              <a:t>Incoming Student Organization Registration</a:t>
            </a:r>
          </a:p>
          <a:p>
            <a:pPr lvl="1"/>
            <a:r>
              <a:rPr lang="en-US" dirty="0"/>
              <a:t>Transition</a:t>
            </a:r>
          </a:p>
          <a:p>
            <a:pPr lvl="2"/>
            <a:r>
              <a:rPr lang="en-US" dirty="0"/>
              <a:t>Updated officer information after elections</a:t>
            </a:r>
          </a:p>
          <a:p>
            <a:pPr lvl="2"/>
            <a:r>
              <a:rPr lang="en-US" dirty="0"/>
              <a:t>Received organization accounts and passwords</a:t>
            </a:r>
          </a:p>
          <a:p>
            <a:pPr lvl="2"/>
            <a:r>
              <a:rPr lang="en-US" dirty="0"/>
              <a:t>Received documents and financial information</a:t>
            </a:r>
          </a:p>
          <a:p>
            <a:pPr lvl="2"/>
            <a:r>
              <a:rPr lang="en-US" dirty="0"/>
              <a:t>Clean out/up storage/locker spaces</a:t>
            </a:r>
          </a:p>
          <a:p>
            <a:pPr lvl="2"/>
            <a:r>
              <a:rPr lang="en-US" dirty="0"/>
              <a:t>Requests for new office/storage space</a:t>
            </a:r>
          </a:p>
          <a:p>
            <a:pPr lvl="2"/>
            <a:endParaRPr lang="en-US" dirty="0"/>
          </a:p>
        </p:txBody>
      </p:sp>
      <p:sp>
        <p:nvSpPr>
          <p:cNvPr id="4" name="Content Placeholder 2">
            <a:extLst>
              <a:ext uri="{FF2B5EF4-FFF2-40B4-BE49-F238E27FC236}">
                <a16:creationId xmlns:a16="http://schemas.microsoft.com/office/drawing/2014/main" id="{256F1E89-BD18-4FAE-987E-477BD0BE127F}"/>
              </a:ext>
            </a:extLst>
          </p:cNvPr>
          <p:cNvSpPr txBox="1">
            <a:spLocks/>
          </p:cNvSpPr>
          <p:nvPr/>
        </p:nvSpPr>
        <p:spPr>
          <a:xfrm>
            <a:off x="457200" y="1600200"/>
            <a:ext cx="8229600" cy="4983162"/>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n-US" sz="3200" dirty="0">
              <a:solidFill>
                <a:schemeClr val="accent1"/>
              </a:solidFill>
              <a:latin typeface="Mission Gothic Regular"/>
              <a:cs typeface="Mission Gothic Regular"/>
            </a:endParaRPr>
          </a:p>
        </p:txBody>
      </p:sp>
    </p:spTree>
    <p:extLst>
      <p:ext uri="{BB962C8B-B14F-4D97-AF65-F5344CB8AC3E}">
        <p14:creationId xmlns:p14="http://schemas.microsoft.com/office/powerpoint/2010/main" val="28732155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UofM Powerpoint Theme4.jpg"/>
          <p:cNvPicPr>
            <a:picLocks noChangeAspect="1"/>
          </p:cNvPicPr>
          <p:nvPr/>
        </p:nvPicPr>
        <p:blipFill rotWithShape="1">
          <a:blip r:embed="rId3" cstate="email">
            <a:extLst>
              <a:ext uri="{28A0092B-C50C-407E-A947-70E740481C1C}">
                <a14:useLocalDpi xmlns:a14="http://schemas.microsoft.com/office/drawing/2010/main" val="0"/>
              </a:ext>
            </a:extLst>
          </a:blip>
          <a:srcRect/>
          <a:stretch/>
        </p:blipFill>
        <p:spPr>
          <a:xfrm>
            <a:off x="0" y="263621"/>
            <a:ext cx="9144000" cy="1401762"/>
          </a:xfrm>
          <a:prstGeom prst="rect">
            <a:avLst/>
          </a:prstGeom>
        </p:spPr>
      </p:pic>
      <p:sp>
        <p:nvSpPr>
          <p:cNvPr id="2" name="Title 1"/>
          <p:cNvSpPr>
            <a:spLocks noGrp="1"/>
          </p:cNvSpPr>
          <p:nvPr>
            <p:ph type="title"/>
          </p:nvPr>
        </p:nvSpPr>
        <p:spPr>
          <a:xfrm>
            <a:off x="914400" y="274638"/>
            <a:ext cx="8229600" cy="1143000"/>
          </a:xfrm>
        </p:spPr>
        <p:txBody>
          <a:bodyPr/>
          <a:lstStyle/>
          <a:p>
            <a:r>
              <a:rPr lang="en-US" b="1" cap="small" dirty="0">
                <a:solidFill>
                  <a:schemeClr val="bg1"/>
                </a:solidFill>
                <a:latin typeface="Bitter"/>
                <a:cs typeface="Bitter"/>
              </a:rPr>
              <a:t>Register to Access</a:t>
            </a:r>
            <a:endParaRPr lang="en-US" cap="small" dirty="0">
              <a:solidFill>
                <a:schemeClr val="bg1"/>
              </a:solidFill>
            </a:endParaRPr>
          </a:p>
        </p:txBody>
      </p:sp>
      <p:sp>
        <p:nvSpPr>
          <p:cNvPr id="4" name="TextBox 3">
            <a:extLst>
              <a:ext uri="{FF2B5EF4-FFF2-40B4-BE49-F238E27FC236}">
                <a16:creationId xmlns:a16="http://schemas.microsoft.com/office/drawing/2014/main" id="{F06EA0FF-CA3B-4466-B198-A3ECE6988DE4}"/>
              </a:ext>
            </a:extLst>
          </p:cNvPr>
          <p:cNvSpPr txBox="1"/>
          <p:nvPr/>
        </p:nvSpPr>
        <p:spPr>
          <a:xfrm>
            <a:off x="3267985" y="1447800"/>
            <a:ext cx="5664832" cy="4739759"/>
          </a:xfrm>
          <a:prstGeom prst="rect">
            <a:avLst/>
          </a:prstGeom>
          <a:noFill/>
        </p:spPr>
        <p:txBody>
          <a:bodyPr wrap="square" rtlCol="0">
            <a:spAutoFit/>
          </a:bodyPr>
          <a:lstStyle/>
          <a:p>
            <a:pPr marL="285750" indent="-285750">
              <a:buFont typeface="Arial" panose="020B0604020202020204" pitchFamily="34" charset="0"/>
              <a:buChar char="•"/>
            </a:pPr>
            <a:r>
              <a:rPr lang="en-US" sz="2400" b="1" u="sng" dirty="0"/>
              <a:t>Internal Publicity</a:t>
            </a:r>
          </a:p>
          <a:p>
            <a:pPr marL="742950" lvl="1" indent="-285750">
              <a:buFont typeface="Arial" panose="020B0604020202020204" pitchFamily="34" charset="0"/>
              <a:buChar char="•"/>
            </a:pPr>
            <a:r>
              <a:rPr lang="en-US" sz="2000" dirty="0"/>
              <a:t>Room reservations</a:t>
            </a:r>
          </a:p>
          <a:p>
            <a:pPr marL="742950" lvl="1" indent="-285750">
              <a:buFont typeface="Arial" panose="020B0604020202020204" pitchFamily="34" charset="0"/>
              <a:buChar char="•"/>
            </a:pPr>
            <a:r>
              <a:rPr lang="en-US" sz="2000" dirty="0" err="1"/>
              <a:t>TigerZone</a:t>
            </a:r>
            <a:r>
              <a:rPr lang="en-US" sz="2000" dirty="0"/>
              <a:t> events calendar</a:t>
            </a:r>
          </a:p>
          <a:p>
            <a:pPr marL="742950" lvl="1" indent="-285750">
              <a:buFont typeface="Arial" panose="020B0604020202020204" pitchFamily="34" charset="0"/>
              <a:buChar char="•"/>
            </a:pPr>
            <a:r>
              <a:rPr lang="en-US" sz="2000" dirty="0"/>
              <a:t>On Legal Grounds blog</a:t>
            </a:r>
          </a:p>
          <a:p>
            <a:pPr marL="742950" lvl="1" indent="-285750">
              <a:buFont typeface="Arial" panose="020B0604020202020204" pitchFamily="34" charset="0"/>
              <a:buChar char="•"/>
            </a:pPr>
            <a:r>
              <a:rPr lang="en-US" sz="2000" dirty="0"/>
              <a:t>Digital monitors</a:t>
            </a:r>
          </a:p>
          <a:p>
            <a:pPr marL="742950" lvl="1" indent="-285750">
              <a:buFont typeface="Arial" panose="020B0604020202020204" pitchFamily="34" charset="0"/>
              <a:buChar char="•"/>
            </a:pPr>
            <a:r>
              <a:rPr lang="en-US" sz="2000" dirty="0"/>
              <a:t>Facebook (2Ls/3Ls) or GroupMe (1Ls)</a:t>
            </a:r>
          </a:p>
          <a:p>
            <a:pPr marL="285750" indent="-285750">
              <a:buFont typeface="Arial" panose="020B0604020202020204" pitchFamily="34" charset="0"/>
              <a:buChar char="•"/>
            </a:pPr>
            <a:r>
              <a:rPr lang="en-US" sz="2400" b="1" u="sng" dirty="0"/>
              <a:t>University funding resources</a:t>
            </a:r>
          </a:p>
          <a:p>
            <a:pPr marL="742950" lvl="1" indent="-285750">
              <a:buFont typeface="Arial" panose="020B0604020202020204" pitchFamily="34" charset="0"/>
              <a:buChar char="•"/>
            </a:pPr>
            <a:r>
              <a:rPr lang="en-US" sz="2000" dirty="0"/>
              <a:t>Operational Assistance Funding</a:t>
            </a:r>
          </a:p>
          <a:p>
            <a:pPr marL="742950" lvl="1" indent="-285750">
              <a:buFont typeface="Arial" panose="020B0604020202020204" pitchFamily="34" charset="0"/>
              <a:buChar char="•"/>
            </a:pPr>
            <a:r>
              <a:rPr lang="en-US" sz="2000" dirty="0"/>
              <a:t>Student Event Allocation</a:t>
            </a:r>
          </a:p>
          <a:p>
            <a:pPr marL="742950" lvl="1" indent="-285750">
              <a:buFont typeface="Arial" panose="020B0604020202020204" pitchFamily="34" charset="0"/>
              <a:buChar char="•"/>
            </a:pPr>
            <a:r>
              <a:rPr lang="en-US" sz="2000" dirty="0"/>
              <a:t>Student Travel Funding</a:t>
            </a:r>
          </a:p>
          <a:p>
            <a:pPr marL="742950" lvl="1" indent="-285750">
              <a:buFont typeface="Arial" panose="020B0604020202020204" pitchFamily="34" charset="0"/>
              <a:buChar char="•"/>
            </a:pPr>
            <a:r>
              <a:rPr lang="en-US" sz="2000" dirty="0"/>
              <a:t>Office of Access &amp; Multicultural Affairs</a:t>
            </a:r>
          </a:p>
          <a:p>
            <a:pPr marL="285750" indent="-285750">
              <a:buFont typeface="Arial" panose="020B0604020202020204" pitchFamily="34" charset="0"/>
              <a:buChar char="•"/>
            </a:pPr>
            <a:r>
              <a:rPr lang="en-US" sz="2400" b="1" u="sng" dirty="0" err="1"/>
              <a:t>TigerZone</a:t>
            </a:r>
            <a:r>
              <a:rPr lang="en-US" sz="2400" b="1" u="sng" dirty="0"/>
              <a:t> </a:t>
            </a:r>
          </a:p>
          <a:p>
            <a:pPr marL="742950" lvl="1" indent="-285750">
              <a:buFont typeface="Arial" panose="020B0604020202020204" pitchFamily="34" charset="0"/>
              <a:buChar char="•"/>
            </a:pPr>
            <a:r>
              <a:rPr lang="en-US" sz="2000" dirty="0"/>
              <a:t>Voting</a:t>
            </a:r>
          </a:p>
          <a:p>
            <a:pPr marL="742950" lvl="1" indent="-285750">
              <a:buFont typeface="Arial" panose="020B0604020202020204" pitchFamily="34" charset="0"/>
              <a:buChar char="•"/>
            </a:pPr>
            <a:r>
              <a:rPr lang="en-US" sz="2000" dirty="0"/>
              <a:t>Organization Management</a:t>
            </a:r>
          </a:p>
        </p:txBody>
      </p:sp>
      <p:pic>
        <p:nvPicPr>
          <p:cNvPr id="1028" name="Picture 4" descr="Image result for facebook clipart">
            <a:extLst>
              <a:ext uri="{FF2B5EF4-FFF2-40B4-BE49-F238E27FC236}">
                <a16:creationId xmlns:a16="http://schemas.microsoft.com/office/drawing/2014/main" id="{1DD8C00E-9999-4B88-BACC-82EC17ACF4D7}"/>
              </a:ext>
            </a:extLst>
          </p:cNvPr>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400189" y="1676400"/>
            <a:ext cx="795264" cy="791729"/>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Image result for carousel digital signage">
            <a:extLst>
              <a:ext uri="{FF2B5EF4-FFF2-40B4-BE49-F238E27FC236}">
                <a16:creationId xmlns:a16="http://schemas.microsoft.com/office/drawing/2014/main" id="{021CA06F-6436-449D-B55C-F4DEA5F6C72A}"/>
              </a:ext>
            </a:extLst>
          </p:cNvPr>
          <p:cNvPicPr>
            <a:picLocks noChangeAspect="1" noChangeArrowheads="1"/>
          </p:cNvPicPr>
          <p:nvPr/>
        </p:nvPicPr>
        <p:blipFill>
          <a:blip r:embed="rId5" cstate="email">
            <a:extLst>
              <a:ext uri="{28A0092B-C50C-407E-A947-70E740481C1C}">
                <a14:useLocalDpi xmlns:a14="http://schemas.microsoft.com/office/drawing/2010/main" val="0"/>
              </a:ext>
            </a:extLst>
          </a:blip>
          <a:srcRect/>
          <a:stretch>
            <a:fillRect/>
          </a:stretch>
        </p:blipFill>
        <p:spPr bwMode="auto">
          <a:xfrm>
            <a:off x="1002249" y="2820152"/>
            <a:ext cx="2285862" cy="926001"/>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Image result for ems scheduling">
            <a:extLst>
              <a:ext uri="{FF2B5EF4-FFF2-40B4-BE49-F238E27FC236}">
                <a16:creationId xmlns:a16="http://schemas.microsoft.com/office/drawing/2014/main" id="{8160723D-984C-4070-A72E-48C516BFB24D}"/>
              </a:ext>
            </a:extLst>
          </p:cNvPr>
          <p:cNvPicPr>
            <a:picLocks noChangeAspect="1" noChangeArrowheads="1"/>
          </p:cNvPicPr>
          <p:nvPr/>
        </p:nvPicPr>
        <p:blipFill>
          <a:blip r:embed="rId6" cstate="email">
            <a:extLst>
              <a:ext uri="{28A0092B-C50C-407E-A947-70E740481C1C}">
                <a14:useLocalDpi xmlns:a14="http://schemas.microsoft.com/office/drawing/2010/main" val="0"/>
              </a:ext>
            </a:extLst>
          </a:blip>
          <a:srcRect/>
          <a:stretch>
            <a:fillRect/>
          </a:stretch>
        </p:blipFill>
        <p:spPr bwMode="auto">
          <a:xfrm>
            <a:off x="400189" y="4037848"/>
            <a:ext cx="2331417" cy="724943"/>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Image result for memphis tiger zone">
            <a:extLst>
              <a:ext uri="{FF2B5EF4-FFF2-40B4-BE49-F238E27FC236}">
                <a16:creationId xmlns:a16="http://schemas.microsoft.com/office/drawing/2014/main" id="{1072C8F8-ABBD-4A12-BDF5-701C37EC13A8}"/>
              </a:ext>
            </a:extLst>
          </p:cNvPr>
          <p:cNvPicPr>
            <a:picLocks noChangeAspect="1" noChangeArrowheads="1"/>
          </p:cNvPicPr>
          <p:nvPr/>
        </p:nvPicPr>
        <p:blipFill>
          <a:blip r:embed="rId7" cstate="email">
            <a:extLst>
              <a:ext uri="{28A0092B-C50C-407E-A947-70E740481C1C}">
                <a14:useLocalDpi xmlns:a14="http://schemas.microsoft.com/office/drawing/2010/main" val="0"/>
              </a:ext>
            </a:extLst>
          </a:blip>
          <a:srcRect/>
          <a:stretch>
            <a:fillRect/>
          </a:stretch>
        </p:blipFill>
        <p:spPr bwMode="auto">
          <a:xfrm>
            <a:off x="533400" y="5203066"/>
            <a:ext cx="1454674" cy="1088096"/>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Image result for money clip art">
            <a:extLst>
              <a:ext uri="{FF2B5EF4-FFF2-40B4-BE49-F238E27FC236}">
                <a16:creationId xmlns:a16="http://schemas.microsoft.com/office/drawing/2014/main" id="{B8EC0853-618A-4E51-8AFC-1148C008E228}"/>
              </a:ext>
            </a:extLst>
          </p:cNvPr>
          <p:cNvPicPr>
            <a:picLocks noChangeAspect="1" noChangeArrowheads="1"/>
          </p:cNvPicPr>
          <p:nvPr/>
        </p:nvPicPr>
        <p:blipFill>
          <a:blip r:embed="rId8" cstate="email">
            <a:extLst>
              <a:ext uri="{28A0092B-C50C-407E-A947-70E740481C1C}">
                <a14:useLocalDpi xmlns:a14="http://schemas.microsoft.com/office/drawing/2010/main" val="0"/>
              </a:ext>
            </a:extLst>
          </a:blip>
          <a:srcRect/>
          <a:stretch>
            <a:fillRect/>
          </a:stretch>
        </p:blipFill>
        <p:spPr bwMode="auto">
          <a:xfrm>
            <a:off x="2402184" y="5122966"/>
            <a:ext cx="1103016" cy="1158419"/>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Image result for groupme logo">
            <a:extLst>
              <a:ext uri="{FF2B5EF4-FFF2-40B4-BE49-F238E27FC236}">
                <a16:creationId xmlns:a16="http://schemas.microsoft.com/office/drawing/2014/main" id="{05C3BF2D-1D04-8ECA-2641-E0D8692BDB1D}"/>
              </a:ext>
            </a:extLst>
          </p:cNvPr>
          <p:cNvPicPr>
            <a:picLocks noChangeAspect="1" noChangeArrowheads="1"/>
          </p:cNvPicPr>
          <p:nvPr/>
        </p:nvPicPr>
        <p:blipFill>
          <a:blip r:embed="rId9" cstate="email">
            <a:extLst>
              <a:ext uri="{28A0092B-C50C-407E-A947-70E740481C1C}">
                <a14:useLocalDpi xmlns:a14="http://schemas.microsoft.com/office/drawing/2010/main" val="0"/>
              </a:ext>
            </a:extLst>
          </a:blip>
          <a:srcRect/>
          <a:stretch>
            <a:fillRect/>
          </a:stretch>
        </p:blipFill>
        <p:spPr bwMode="auto">
          <a:xfrm>
            <a:off x="1815813" y="1568688"/>
            <a:ext cx="925732" cy="10414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381656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4" name="Title 1">
            <a:extLst>
              <a:ext uri="{FF2B5EF4-FFF2-40B4-BE49-F238E27FC236}">
                <a16:creationId xmlns:a16="http://schemas.microsoft.com/office/drawing/2014/main" id="{FAC3F233-80DD-4ECD-B948-3D21969152AC}"/>
              </a:ext>
            </a:extLst>
          </p:cNvPr>
          <p:cNvSpPr>
            <a:spLocks noGrp="1"/>
          </p:cNvSpPr>
          <p:nvPr>
            <p:ph type="title"/>
          </p:nvPr>
        </p:nvSpPr>
        <p:spPr>
          <a:xfrm>
            <a:off x="228600" y="2133600"/>
            <a:ext cx="6096000" cy="1905000"/>
          </a:xfrm>
        </p:spPr>
        <p:txBody>
          <a:bodyPr>
            <a:normAutofit/>
          </a:bodyPr>
          <a:lstStyle/>
          <a:p>
            <a:r>
              <a:rPr lang="en-US" b="1" cap="small" dirty="0">
                <a:solidFill>
                  <a:schemeClr val="bg1"/>
                </a:solidFill>
                <a:latin typeface="Bitter"/>
                <a:cs typeface="Bitter"/>
              </a:rPr>
              <a:t>Information &amp; Resources</a:t>
            </a:r>
            <a:endParaRPr lang="en-US" cap="small" dirty="0">
              <a:solidFill>
                <a:schemeClr val="bg1"/>
              </a:solidFill>
            </a:endParaRPr>
          </a:p>
        </p:txBody>
      </p:sp>
      <p:sp>
        <p:nvSpPr>
          <p:cNvPr id="5" name="Title 1">
            <a:extLst>
              <a:ext uri="{FF2B5EF4-FFF2-40B4-BE49-F238E27FC236}">
                <a16:creationId xmlns:a16="http://schemas.microsoft.com/office/drawing/2014/main" id="{0ECC4A0E-3064-4BFF-81CD-2E49307F818B}"/>
              </a:ext>
            </a:extLst>
          </p:cNvPr>
          <p:cNvSpPr txBox="1">
            <a:spLocks/>
          </p:cNvSpPr>
          <p:nvPr/>
        </p:nvSpPr>
        <p:spPr>
          <a:xfrm>
            <a:off x="3505200" y="4114800"/>
            <a:ext cx="5562600" cy="12954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pPr algn="r"/>
            <a:endParaRPr lang="en-US" sz="3200" b="1" dirty="0">
              <a:solidFill>
                <a:schemeClr val="bg1"/>
              </a:solidFill>
              <a:latin typeface="Bitter"/>
              <a:cs typeface="Bitter"/>
            </a:endParaRPr>
          </a:p>
        </p:txBody>
      </p:sp>
      <p:sp>
        <p:nvSpPr>
          <p:cNvPr id="6" name="Title 1">
            <a:extLst>
              <a:ext uri="{FF2B5EF4-FFF2-40B4-BE49-F238E27FC236}">
                <a16:creationId xmlns:a16="http://schemas.microsoft.com/office/drawing/2014/main" id="{5DA2BCF3-DA4A-4E41-87EA-6E14F6623A7F}"/>
              </a:ext>
            </a:extLst>
          </p:cNvPr>
          <p:cNvSpPr txBox="1">
            <a:spLocks/>
          </p:cNvSpPr>
          <p:nvPr/>
        </p:nvSpPr>
        <p:spPr>
          <a:xfrm>
            <a:off x="2819400" y="4114800"/>
            <a:ext cx="6248400" cy="12954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pPr algn="r"/>
            <a:r>
              <a:rPr lang="en-US" sz="2600" b="1" cap="small" dirty="0">
                <a:solidFill>
                  <a:schemeClr val="bg1"/>
                </a:solidFill>
                <a:latin typeface="Bitter"/>
                <a:cs typeface="Bitter"/>
              </a:rPr>
              <a:t>Meredith Aden</a:t>
            </a:r>
          </a:p>
          <a:p>
            <a:pPr algn="r"/>
            <a:r>
              <a:rPr lang="en-US" sz="2600" b="1" cap="small" dirty="0">
                <a:solidFill>
                  <a:schemeClr val="bg1"/>
                </a:solidFill>
                <a:latin typeface="Bitter"/>
                <a:cs typeface="Bitter"/>
              </a:rPr>
              <a:t>Assistant Dean for Student Affairs</a:t>
            </a:r>
          </a:p>
        </p:txBody>
      </p:sp>
    </p:spTree>
    <p:extLst>
      <p:ext uri="{BB962C8B-B14F-4D97-AF65-F5344CB8AC3E}">
        <p14:creationId xmlns:p14="http://schemas.microsoft.com/office/powerpoint/2010/main" val="41107575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UofM Powerpoint Theme4.jpg"/>
          <p:cNvPicPr>
            <a:picLocks noChangeAspect="1"/>
          </p:cNvPicPr>
          <p:nvPr/>
        </p:nvPicPr>
        <p:blipFill rotWithShape="1">
          <a:blip r:embed="rId3" cstate="email">
            <a:extLst>
              <a:ext uri="{28A0092B-C50C-407E-A947-70E740481C1C}">
                <a14:useLocalDpi xmlns:a14="http://schemas.microsoft.com/office/drawing/2010/main" val="0"/>
              </a:ext>
            </a:extLst>
          </a:blip>
          <a:srcRect/>
          <a:stretch/>
        </p:blipFill>
        <p:spPr>
          <a:xfrm>
            <a:off x="0" y="263621"/>
            <a:ext cx="9144000" cy="1401762"/>
          </a:xfrm>
          <a:prstGeom prst="rect">
            <a:avLst/>
          </a:prstGeom>
        </p:spPr>
      </p:pic>
      <p:sp>
        <p:nvSpPr>
          <p:cNvPr id="2" name="Title 1"/>
          <p:cNvSpPr>
            <a:spLocks noGrp="1"/>
          </p:cNvSpPr>
          <p:nvPr>
            <p:ph type="title"/>
          </p:nvPr>
        </p:nvSpPr>
        <p:spPr/>
        <p:txBody>
          <a:bodyPr/>
          <a:lstStyle/>
          <a:p>
            <a:r>
              <a:rPr lang="en-US" b="1" cap="none" dirty="0">
                <a:solidFill>
                  <a:schemeClr val="bg1"/>
                </a:solidFill>
                <a:latin typeface="Bitter"/>
                <a:cs typeface="Bitter"/>
              </a:rPr>
              <a:t>General Resources</a:t>
            </a:r>
            <a:endParaRPr lang="en-US" dirty="0">
              <a:solidFill>
                <a:schemeClr val="bg1"/>
              </a:solidFill>
            </a:endParaRPr>
          </a:p>
        </p:txBody>
      </p:sp>
      <p:sp>
        <p:nvSpPr>
          <p:cNvPr id="5" name="Content Placeholder 4">
            <a:extLst>
              <a:ext uri="{FF2B5EF4-FFF2-40B4-BE49-F238E27FC236}">
                <a16:creationId xmlns:a16="http://schemas.microsoft.com/office/drawing/2014/main" id="{827423C9-871E-407E-AE3C-C884437D7C67}"/>
              </a:ext>
            </a:extLst>
          </p:cNvPr>
          <p:cNvSpPr>
            <a:spLocks noGrp="1"/>
          </p:cNvSpPr>
          <p:nvPr>
            <p:ph idx="1"/>
          </p:nvPr>
        </p:nvSpPr>
        <p:spPr>
          <a:xfrm>
            <a:off x="457200" y="1600200"/>
            <a:ext cx="8229600" cy="4983162"/>
          </a:xfrm>
        </p:spPr>
        <p:txBody>
          <a:bodyPr>
            <a:normAutofit lnSpcReduction="10000"/>
          </a:bodyPr>
          <a:lstStyle/>
          <a:p>
            <a:r>
              <a:rPr lang="en-US" dirty="0" err="1"/>
              <a:t>TigerZone</a:t>
            </a:r>
            <a:endParaRPr lang="en-US" dirty="0"/>
          </a:p>
          <a:p>
            <a:pPr lvl="1"/>
            <a:r>
              <a:rPr lang="en-US" dirty="0"/>
              <a:t>Organization management</a:t>
            </a:r>
          </a:p>
          <a:p>
            <a:pPr lvl="1"/>
            <a:r>
              <a:rPr lang="en-US" dirty="0"/>
              <a:t>Events</a:t>
            </a:r>
          </a:p>
          <a:p>
            <a:pPr lvl="1"/>
            <a:r>
              <a:rPr lang="en-US" dirty="0"/>
              <a:t>Elections</a:t>
            </a:r>
          </a:p>
          <a:p>
            <a:r>
              <a:rPr lang="en-US" dirty="0"/>
              <a:t>Student Organization Handbook</a:t>
            </a:r>
          </a:p>
          <a:p>
            <a:r>
              <a:rPr lang="en-US" dirty="0"/>
              <a:t>Student Organization website</a:t>
            </a:r>
          </a:p>
          <a:p>
            <a:r>
              <a:rPr lang="en-US" dirty="0"/>
              <a:t>Dean Aden</a:t>
            </a:r>
          </a:p>
          <a:p>
            <a:r>
              <a:rPr lang="en-US" dirty="0"/>
              <a:t>Hope Mohon</a:t>
            </a:r>
          </a:p>
          <a:p>
            <a:r>
              <a:rPr lang="en-US" dirty="0"/>
              <a:t>Organization Faculty Advisor</a:t>
            </a:r>
          </a:p>
        </p:txBody>
      </p:sp>
      <p:sp>
        <p:nvSpPr>
          <p:cNvPr id="4" name="Content Placeholder 2">
            <a:extLst>
              <a:ext uri="{FF2B5EF4-FFF2-40B4-BE49-F238E27FC236}">
                <a16:creationId xmlns:a16="http://schemas.microsoft.com/office/drawing/2014/main" id="{256F1E89-BD18-4FAE-987E-477BD0BE127F}"/>
              </a:ext>
            </a:extLst>
          </p:cNvPr>
          <p:cNvSpPr txBox="1">
            <a:spLocks/>
          </p:cNvSpPr>
          <p:nvPr/>
        </p:nvSpPr>
        <p:spPr>
          <a:xfrm>
            <a:off x="457200" y="1600200"/>
            <a:ext cx="8229600" cy="4983162"/>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n-US" sz="3200" dirty="0">
              <a:solidFill>
                <a:schemeClr val="accent1"/>
              </a:solidFill>
              <a:latin typeface="Mission Gothic Regular"/>
              <a:cs typeface="Mission Gothic Regular"/>
            </a:endParaRPr>
          </a:p>
        </p:txBody>
      </p:sp>
      <p:pic>
        <p:nvPicPr>
          <p:cNvPr id="2050" name="Picture 2"/>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6757824" y="2209799"/>
            <a:ext cx="1824201" cy="188198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541736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Diversity Tiger">
            <a:extLst>
              <a:ext uri="{FF2B5EF4-FFF2-40B4-BE49-F238E27FC236}">
                <a16:creationId xmlns:a16="http://schemas.microsoft.com/office/drawing/2014/main" id="{0386FC99-31E4-5E6C-53C7-71DCD1116359}"/>
              </a:ext>
            </a:extLst>
          </p:cNvPr>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5562600" y="2438400"/>
            <a:ext cx="3475237" cy="3060552"/>
          </a:xfrm>
          <a:prstGeom prst="rect">
            <a:avLst/>
          </a:prstGeom>
          <a:noFill/>
          <a:extLst>
            <a:ext uri="{909E8E84-426E-40DD-AFC4-6F175D3DCCD1}">
              <a14:hiddenFill xmlns:a14="http://schemas.microsoft.com/office/drawing/2010/main">
                <a:solidFill>
                  <a:srgbClr val="FFFFFF"/>
                </a:solidFill>
              </a14:hiddenFill>
            </a:ext>
          </a:extLst>
        </p:spPr>
      </p:pic>
      <p:sp>
        <p:nvSpPr>
          <p:cNvPr id="5" name="Content Placeholder 4">
            <a:extLst>
              <a:ext uri="{FF2B5EF4-FFF2-40B4-BE49-F238E27FC236}">
                <a16:creationId xmlns:a16="http://schemas.microsoft.com/office/drawing/2014/main" id="{827423C9-871E-407E-AE3C-C884437D7C67}"/>
              </a:ext>
            </a:extLst>
          </p:cNvPr>
          <p:cNvSpPr>
            <a:spLocks noGrp="1"/>
          </p:cNvSpPr>
          <p:nvPr>
            <p:ph idx="1"/>
          </p:nvPr>
        </p:nvSpPr>
        <p:spPr>
          <a:xfrm>
            <a:off x="457200" y="1600200"/>
            <a:ext cx="8229600" cy="4800600"/>
          </a:xfrm>
        </p:spPr>
        <p:txBody>
          <a:bodyPr>
            <a:normAutofit fontScale="77500" lnSpcReduction="20000"/>
          </a:bodyPr>
          <a:lstStyle/>
          <a:p>
            <a:pPr>
              <a:lnSpc>
                <a:spcPct val="120000"/>
              </a:lnSpc>
            </a:pPr>
            <a:r>
              <a:rPr lang="en-US" sz="2600" dirty="0"/>
              <a:t>Jacque O’Bryant, Interim Assistant Dean of Access &amp; Multicultural Affairs </a:t>
            </a:r>
          </a:p>
          <a:p>
            <a:pPr>
              <a:lnSpc>
                <a:spcPct val="120000"/>
              </a:lnSpc>
            </a:pPr>
            <a:r>
              <a:rPr lang="en-US" sz="2600" dirty="0"/>
              <a:t>Counselor’s Closet</a:t>
            </a:r>
          </a:p>
          <a:p>
            <a:pPr>
              <a:lnSpc>
                <a:spcPct val="120000"/>
              </a:lnSpc>
            </a:pPr>
            <a:r>
              <a:rPr lang="en-US" sz="2600" dirty="0"/>
              <a:t>Access &amp; Multicultural Affairs Funding</a:t>
            </a:r>
          </a:p>
          <a:p>
            <a:pPr lvl="1">
              <a:lnSpc>
                <a:spcPct val="120000"/>
              </a:lnSpc>
            </a:pPr>
            <a:r>
              <a:rPr lang="en-US" sz="2200" dirty="0"/>
              <a:t>Two Types of Funding</a:t>
            </a:r>
          </a:p>
          <a:p>
            <a:pPr lvl="2">
              <a:lnSpc>
                <a:spcPct val="120000"/>
              </a:lnSpc>
            </a:pPr>
            <a:r>
              <a:rPr lang="en-US" sz="2200" dirty="0"/>
              <a:t>Professional Development</a:t>
            </a:r>
          </a:p>
          <a:p>
            <a:pPr lvl="2">
              <a:lnSpc>
                <a:spcPct val="120000"/>
              </a:lnSpc>
            </a:pPr>
            <a:r>
              <a:rPr lang="en-US" sz="2200" dirty="0"/>
              <a:t>General Funding</a:t>
            </a:r>
          </a:p>
          <a:p>
            <a:pPr lvl="2">
              <a:lnSpc>
                <a:spcPct val="120000"/>
              </a:lnSpc>
            </a:pPr>
            <a:r>
              <a:rPr lang="en-US" sz="2200" i="1" dirty="0"/>
              <a:t>Priority in funding for events co-</a:t>
            </a:r>
            <a:br>
              <a:rPr lang="en-US" sz="2200" i="1" dirty="0"/>
            </a:br>
            <a:r>
              <a:rPr lang="en-US" sz="2200" i="1" dirty="0"/>
              <a:t>sponsored with other organization</a:t>
            </a:r>
          </a:p>
          <a:p>
            <a:pPr lvl="1">
              <a:lnSpc>
                <a:spcPct val="120000"/>
              </a:lnSpc>
            </a:pPr>
            <a:r>
              <a:rPr lang="en-US" sz="2400" dirty="0">
                <a:hlinkClick r:id="rId4"/>
              </a:rPr>
              <a:t>Application</a:t>
            </a:r>
            <a:r>
              <a:rPr lang="en-US" dirty="0">
                <a:hlinkClick r:id="rId4"/>
              </a:rPr>
              <a:t> </a:t>
            </a:r>
            <a:endParaRPr lang="en-US" dirty="0"/>
          </a:p>
          <a:p>
            <a:pPr lvl="2">
              <a:lnSpc>
                <a:spcPct val="120000"/>
              </a:lnSpc>
            </a:pPr>
            <a:r>
              <a:rPr lang="en-US" sz="2200" dirty="0"/>
              <a:t>Open NOW</a:t>
            </a:r>
          </a:p>
          <a:p>
            <a:pPr lvl="2">
              <a:lnSpc>
                <a:spcPct val="120000"/>
              </a:lnSpc>
            </a:pPr>
            <a:r>
              <a:rPr lang="en-US" sz="2200" dirty="0"/>
              <a:t>Priority applications due October 15</a:t>
            </a:r>
          </a:p>
          <a:p>
            <a:pPr lvl="2">
              <a:lnSpc>
                <a:spcPct val="120000"/>
              </a:lnSpc>
            </a:pPr>
            <a:r>
              <a:rPr lang="en-US" sz="2200" dirty="0"/>
              <a:t>Final application deadline is March 31</a:t>
            </a:r>
          </a:p>
          <a:p>
            <a:pPr lvl="2">
              <a:lnSpc>
                <a:spcPct val="120000"/>
              </a:lnSpc>
            </a:pPr>
            <a:r>
              <a:rPr lang="en-US" sz="2200" dirty="0"/>
              <a:t>Contact </a:t>
            </a:r>
            <a:r>
              <a:rPr lang="en-US" sz="2200" dirty="0">
                <a:hlinkClick r:id="rId5"/>
              </a:rPr>
              <a:t>LawAccess@memphis.edu </a:t>
            </a:r>
            <a:r>
              <a:rPr lang="en-US" sz="2200" dirty="0"/>
              <a:t>for more information</a:t>
            </a:r>
          </a:p>
          <a:p>
            <a:pPr lvl="2"/>
            <a:endParaRPr lang="en-US" sz="2000" dirty="0"/>
          </a:p>
          <a:p>
            <a:pPr marL="457200" lvl="1" indent="0">
              <a:buNone/>
            </a:pPr>
            <a:endParaRPr lang="en-US" dirty="0"/>
          </a:p>
        </p:txBody>
      </p:sp>
      <p:pic>
        <p:nvPicPr>
          <p:cNvPr id="3" name="Picture 2" descr="UofM Powerpoint Theme4.jpg"/>
          <p:cNvPicPr>
            <a:picLocks noChangeAspect="1"/>
          </p:cNvPicPr>
          <p:nvPr/>
        </p:nvPicPr>
        <p:blipFill rotWithShape="1">
          <a:blip r:embed="rId6" cstate="email">
            <a:extLst>
              <a:ext uri="{28A0092B-C50C-407E-A947-70E740481C1C}">
                <a14:useLocalDpi xmlns:a14="http://schemas.microsoft.com/office/drawing/2010/main" val="0"/>
              </a:ext>
            </a:extLst>
          </a:blip>
          <a:srcRect/>
          <a:stretch/>
        </p:blipFill>
        <p:spPr>
          <a:xfrm>
            <a:off x="0" y="263621"/>
            <a:ext cx="9144000" cy="1401762"/>
          </a:xfrm>
          <a:prstGeom prst="rect">
            <a:avLst/>
          </a:prstGeom>
        </p:spPr>
      </p:pic>
      <p:sp>
        <p:nvSpPr>
          <p:cNvPr id="2" name="Title 1"/>
          <p:cNvSpPr>
            <a:spLocks noGrp="1"/>
          </p:cNvSpPr>
          <p:nvPr>
            <p:ph type="title"/>
          </p:nvPr>
        </p:nvSpPr>
        <p:spPr>
          <a:xfrm>
            <a:off x="990600" y="381000"/>
            <a:ext cx="8229600" cy="1143000"/>
          </a:xfrm>
        </p:spPr>
        <p:txBody>
          <a:bodyPr>
            <a:normAutofit/>
          </a:bodyPr>
          <a:lstStyle/>
          <a:p>
            <a:r>
              <a:rPr lang="en-US" sz="2800" b="1" cap="small" dirty="0">
                <a:solidFill>
                  <a:schemeClr val="bg1"/>
                </a:solidFill>
                <a:latin typeface="Bitter"/>
                <a:cs typeface="Bitter"/>
              </a:rPr>
              <a:t>Access &amp; Multicultural Affairs Resources</a:t>
            </a:r>
            <a:endParaRPr lang="en-US" sz="2800" cap="small" dirty="0">
              <a:solidFill>
                <a:schemeClr val="bg1"/>
              </a:solidFill>
            </a:endParaRPr>
          </a:p>
        </p:txBody>
      </p:sp>
      <p:sp>
        <p:nvSpPr>
          <p:cNvPr id="4" name="Content Placeholder 2">
            <a:extLst>
              <a:ext uri="{FF2B5EF4-FFF2-40B4-BE49-F238E27FC236}">
                <a16:creationId xmlns:a16="http://schemas.microsoft.com/office/drawing/2014/main" id="{256F1E89-BD18-4FAE-987E-477BD0BE127F}"/>
              </a:ext>
            </a:extLst>
          </p:cNvPr>
          <p:cNvSpPr txBox="1">
            <a:spLocks/>
          </p:cNvSpPr>
          <p:nvPr/>
        </p:nvSpPr>
        <p:spPr>
          <a:xfrm>
            <a:off x="457200" y="1600200"/>
            <a:ext cx="8229600" cy="4983162"/>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n-US" sz="3200" dirty="0">
              <a:solidFill>
                <a:schemeClr val="accent1"/>
              </a:solidFill>
              <a:latin typeface="Mission Gothic Regular"/>
              <a:cs typeface="Mission Gothic Regular"/>
            </a:endParaRPr>
          </a:p>
        </p:txBody>
      </p:sp>
    </p:spTree>
    <p:extLst>
      <p:ext uri="{BB962C8B-B14F-4D97-AF65-F5344CB8AC3E}">
        <p14:creationId xmlns:p14="http://schemas.microsoft.com/office/powerpoint/2010/main" val="24716719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4" name="Title 1">
            <a:extLst>
              <a:ext uri="{FF2B5EF4-FFF2-40B4-BE49-F238E27FC236}">
                <a16:creationId xmlns:a16="http://schemas.microsoft.com/office/drawing/2014/main" id="{FAC3F233-80DD-4ECD-B948-3D21969152AC}"/>
              </a:ext>
            </a:extLst>
          </p:cNvPr>
          <p:cNvSpPr>
            <a:spLocks noGrp="1"/>
          </p:cNvSpPr>
          <p:nvPr>
            <p:ph type="title"/>
          </p:nvPr>
        </p:nvSpPr>
        <p:spPr>
          <a:xfrm>
            <a:off x="228600" y="2133600"/>
            <a:ext cx="6096000" cy="1905000"/>
          </a:xfrm>
        </p:spPr>
        <p:txBody>
          <a:bodyPr>
            <a:normAutofit/>
          </a:bodyPr>
          <a:lstStyle/>
          <a:p>
            <a:r>
              <a:rPr lang="en-US" b="1" cap="small" dirty="0">
                <a:solidFill>
                  <a:schemeClr val="bg1"/>
                </a:solidFill>
                <a:latin typeface="Bitter"/>
              </a:rPr>
              <a:t>Event Logistics</a:t>
            </a:r>
            <a:endParaRPr lang="en-US" cap="small" dirty="0">
              <a:solidFill>
                <a:schemeClr val="bg1"/>
              </a:solidFill>
            </a:endParaRPr>
          </a:p>
        </p:txBody>
      </p:sp>
      <p:sp>
        <p:nvSpPr>
          <p:cNvPr id="5" name="Title 1">
            <a:extLst>
              <a:ext uri="{FF2B5EF4-FFF2-40B4-BE49-F238E27FC236}">
                <a16:creationId xmlns:a16="http://schemas.microsoft.com/office/drawing/2014/main" id="{0ECC4A0E-3064-4BFF-81CD-2E49307F818B}"/>
              </a:ext>
            </a:extLst>
          </p:cNvPr>
          <p:cNvSpPr txBox="1">
            <a:spLocks/>
          </p:cNvSpPr>
          <p:nvPr/>
        </p:nvSpPr>
        <p:spPr>
          <a:xfrm>
            <a:off x="3505200" y="4114800"/>
            <a:ext cx="5562600" cy="12954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pPr algn="r"/>
            <a:endParaRPr lang="en-US" sz="3200" b="1" dirty="0">
              <a:solidFill>
                <a:schemeClr val="bg1"/>
              </a:solidFill>
              <a:latin typeface="Bitter"/>
              <a:cs typeface="Bitter"/>
            </a:endParaRPr>
          </a:p>
        </p:txBody>
      </p:sp>
      <p:sp>
        <p:nvSpPr>
          <p:cNvPr id="8" name="Title 1">
            <a:extLst>
              <a:ext uri="{FF2B5EF4-FFF2-40B4-BE49-F238E27FC236}">
                <a16:creationId xmlns:a16="http://schemas.microsoft.com/office/drawing/2014/main" id="{7677E63E-D98A-4534-A927-BFFA005B0973}"/>
              </a:ext>
            </a:extLst>
          </p:cNvPr>
          <p:cNvSpPr txBox="1">
            <a:spLocks/>
          </p:cNvSpPr>
          <p:nvPr/>
        </p:nvSpPr>
        <p:spPr>
          <a:xfrm>
            <a:off x="3505200" y="4114800"/>
            <a:ext cx="5562600" cy="12954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pPr algn="r"/>
            <a:endParaRPr lang="en-US" sz="2800" b="1" dirty="0">
              <a:solidFill>
                <a:schemeClr val="bg1"/>
              </a:solidFill>
              <a:latin typeface="Bitter"/>
              <a:cs typeface="Bitter"/>
            </a:endParaRPr>
          </a:p>
        </p:txBody>
      </p:sp>
      <p:sp>
        <p:nvSpPr>
          <p:cNvPr id="9" name="Title 1">
            <a:extLst>
              <a:ext uri="{FF2B5EF4-FFF2-40B4-BE49-F238E27FC236}">
                <a16:creationId xmlns:a16="http://schemas.microsoft.com/office/drawing/2014/main" id="{D64FBEA9-6D8E-4485-BE3C-3608E1EE718A}"/>
              </a:ext>
            </a:extLst>
          </p:cNvPr>
          <p:cNvSpPr txBox="1">
            <a:spLocks/>
          </p:cNvSpPr>
          <p:nvPr/>
        </p:nvSpPr>
        <p:spPr>
          <a:xfrm>
            <a:off x="3352800" y="4114800"/>
            <a:ext cx="5715000" cy="12954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pPr algn="r"/>
            <a:r>
              <a:rPr lang="en-US" sz="2800" b="1" cap="small">
                <a:solidFill>
                  <a:schemeClr val="bg1"/>
                </a:solidFill>
                <a:latin typeface="Bitter"/>
                <a:cs typeface="Bitter"/>
              </a:rPr>
              <a:t>Dean Strickland's Assistant  </a:t>
            </a:r>
            <a:br>
              <a:rPr lang="en-US" sz="2800" b="1" cap="small" dirty="0">
                <a:solidFill>
                  <a:schemeClr val="bg1"/>
                </a:solidFill>
                <a:latin typeface="Bitter"/>
                <a:cs typeface="Bitter"/>
              </a:rPr>
            </a:br>
            <a:r>
              <a:rPr lang="en-US" sz="2800" b="1" cap="small" dirty="0">
                <a:solidFill>
                  <a:schemeClr val="bg1"/>
                </a:solidFill>
                <a:latin typeface="Bitter"/>
                <a:cs typeface="Bitter"/>
              </a:rPr>
              <a:t>Assistant to the Dean</a:t>
            </a:r>
          </a:p>
        </p:txBody>
      </p:sp>
    </p:spTree>
    <p:extLst>
      <p:ext uri="{BB962C8B-B14F-4D97-AF65-F5344CB8AC3E}">
        <p14:creationId xmlns:p14="http://schemas.microsoft.com/office/powerpoint/2010/main" val="12468434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UofM Powerpoint Theme4.jpg"/>
          <p:cNvPicPr>
            <a:picLocks noChangeAspect="1"/>
          </p:cNvPicPr>
          <p:nvPr/>
        </p:nvPicPr>
        <p:blipFill rotWithShape="1">
          <a:blip r:embed="rId3" cstate="email">
            <a:extLst>
              <a:ext uri="{28A0092B-C50C-407E-A947-70E740481C1C}">
                <a14:useLocalDpi xmlns:a14="http://schemas.microsoft.com/office/drawing/2010/main" val="0"/>
              </a:ext>
            </a:extLst>
          </a:blip>
          <a:srcRect/>
          <a:stretch/>
        </p:blipFill>
        <p:spPr>
          <a:xfrm>
            <a:off x="0" y="263621"/>
            <a:ext cx="9144000" cy="1401762"/>
          </a:xfrm>
          <a:prstGeom prst="rect">
            <a:avLst/>
          </a:prstGeom>
        </p:spPr>
      </p:pic>
      <p:sp>
        <p:nvSpPr>
          <p:cNvPr id="2" name="Title 1"/>
          <p:cNvSpPr>
            <a:spLocks noGrp="1"/>
          </p:cNvSpPr>
          <p:nvPr>
            <p:ph type="title"/>
          </p:nvPr>
        </p:nvSpPr>
        <p:spPr>
          <a:xfrm>
            <a:off x="990600" y="228600"/>
            <a:ext cx="8229600" cy="1143000"/>
          </a:xfrm>
        </p:spPr>
        <p:txBody>
          <a:bodyPr>
            <a:normAutofit/>
          </a:bodyPr>
          <a:lstStyle/>
          <a:p>
            <a:r>
              <a:rPr lang="en-US" b="1" cap="small" dirty="0">
                <a:solidFill>
                  <a:schemeClr val="bg1"/>
                </a:solidFill>
                <a:latin typeface="Bitter"/>
                <a:cs typeface="Bitter"/>
              </a:rPr>
              <a:t>Room Reservations</a:t>
            </a:r>
            <a:endParaRPr lang="en-US" cap="small" dirty="0">
              <a:solidFill>
                <a:schemeClr val="bg1"/>
              </a:solidFill>
            </a:endParaRPr>
          </a:p>
        </p:txBody>
      </p:sp>
      <p:sp>
        <p:nvSpPr>
          <p:cNvPr id="4" name="TextBox 3">
            <a:extLst>
              <a:ext uri="{FF2B5EF4-FFF2-40B4-BE49-F238E27FC236}">
                <a16:creationId xmlns:a16="http://schemas.microsoft.com/office/drawing/2014/main" id="{F06EA0FF-CA3B-4466-B198-A3ECE6988DE4}"/>
              </a:ext>
            </a:extLst>
          </p:cNvPr>
          <p:cNvSpPr txBox="1"/>
          <p:nvPr/>
        </p:nvSpPr>
        <p:spPr>
          <a:xfrm>
            <a:off x="380999" y="1676400"/>
            <a:ext cx="7620001" cy="4154984"/>
          </a:xfrm>
          <a:prstGeom prst="rect">
            <a:avLst/>
          </a:prstGeom>
          <a:noFill/>
        </p:spPr>
        <p:txBody>
          <a:bodyPr wrap="square" rtlCol="0">
            <a:spAutoFit/>
          </a:bodyPr>
          <a:lstStyle/>
          <a:p>
            <a:pPr marL="285750" indent="-285750">
              <a:buFont typeface="Arial" panose="020B0604020202020204" pitchFamily="34" charset="0"/>
              <a:buChar char="•"/>
            </a:pPr>
            <a:r>
              <a:rPr lang="en-US" sz="2400" dirty="0"/>
              <a:t>EMS online room reservation system</a:t>
            </a:r>
          </a:p>
          <a:p>
            <a:pPr marL="742950" lvl="1" indent="-285750">
              <a:buFont typeface="Arial" panose="020B0604020202020204" pitchFamily="34" charset="0"/>
              <a:buChar char="•"/>
            </a:pPr>
            <a:r>
              <a:rPr lang="en-US" sz="2400" dirty="0"/>
              <a:t>UofM login</a:t>
            </a:r>
          </a:p>
          <a:p>
            <a:pPr marL="285750" indent="-285750">
              <a:buFont typeface="Arial" panose="020B0604020202020204" pitchFamily="34" charset="0"/>
              <a:buChar char="•"/>
            </a:pPr>
            <a:r>
              <a:rPr lang="en-US" sz="2400" dirty="0"/>
              <a:t>First check events on the day(s) you are </a:t>
            </a:r>
            <a:br>
              <a:rPr lang="en-US" sz="2400" dirty="0"/>
            </a:br>
            <a:r>
              <a:rPr lang="en-US" sz="2400" dirty="0"/>
              <a:t>considering</a:t>
            </a:r>
          </a:p>
          <a:p>
            <a:pPr marL="742950" lvl="1" indent="-285750">
              <a:buFont typeface="Arial" panose="020B0604020202020204" pitchFamily="34" charset="0"/>
              <a:buChar char="•"/>
            </a:pPr>
            <a:r>
              <a:rPr lang="en-US" sz="2400" b="1" dirty="0"/>
              <a:t>Avoid conflicts possible, and especially with</a:t>
            </a:r>
          </a:p>
          <a:p>
            <a:pPr marL="1200150" lvl="2" indent="-285750">
              <a:buFont typeface="Arial" panose="020B0604020202020204" pitchFamily="34" charset="0"/>
              <a:buChar char="•"/>
            </a:pPr>
            <a:r>
              <a:rPr lang="en-US" sz="2400" dirty="0"/>
              <a:t>Meetings with law administrators</a:t>
            </a:r>
          </a:p>
          <a:p>
            <a:pPr marL="1200150" lvl="2" indent="-285750">
              <a:buFont typeface="Arial" panose="020B0604020202020204" pitchFamily="34" charset="0"/>
              <a:buChar char="•"/>
            </a:pPr>
            <a:r>
              <a:rPr lang="en-US" sz="2400" dirty="0"/>
              <a:t>Other organizations</a:t>
            </a:r>
          </a:p>
          <a:p>
            <a:pPr marL="1200150" lvl="2" indent="-285750">
              <a:buFont typeface="Arial" panose="020B0604020202020204" pitchFamily="34" charset="0"/>
              <a:buChar char="•"/>
            </a:pPr>
            <a:r>
              <a:rPr lang="en-US" sz="2400" dirty="0"/>
              <a:t>Religious/other holidays</a:t>
            </a:r>
          </a:p>
          <a:p>
            <a:pPr marL="285750" indent="-285750">
              <a:buFont typeface="Arial" panose="020B0604020202020204" pitchFamily="34" charset="0"/>
              <a:buChar char="•"/>
            </a:pPr>
            <a:r>
              <a:rPr lang="en-US" sz="2400" dirty="0"/>
              <a:t>Instructions to request / view space </a:t>
            </a:r>
            <a:r>
              <a:rPr lang="en-US" sz="2400" dirty="0">
                <a:hlinkClick r:id="rId4"/>
              </a:rPr>
              <a:t>here</a:t>
            </a:r>
            <a:endParaRPr lang="en-US" sz="2400" dirty="0"/>
          </a:p>
          <a:p>
            <a:pPr marL="742950" lvl="1" indent="-285750">
              <a:buFont typeface="Arial" panose="020B0604020202020204" pitchFamily="34" charset="0"/>
              <a:buChar char="•"/>
            </a:pPr>
            <a:r>
              <a:rPr lang="en-US" sz="2400" dirty="0"/>
              <a:t>Not reserved until you receive confirmation</a:t>
            </a:r>
          </a:p>
          <a:p>
            <a:pPr marL="285750" indent="-285750">
              <a:buFont typeface="Arial" panose="020B0604020202020204" pitchFamily="34" charset="0"/>
              <a:buChar char="•"/>
            </a:pPr>
            <a:r>
              <a:rPr lang="en-US" sz="2400" dirty="0"/>
              <a:t>Must have first designated a scheduler in </a:t>
            </a:r>
            <a:r>
              <a:rPr lang="en-US" sz="2400" dirty="0" err="1"/>
              <a:t>TigerZone</a:t>
            </a:r>
            <a:endParaRPr lang="en-US" sz="2400" dirty="0"/>
          </a:p>
        </p:txBody>
      </p:sp>
      <p:pic>
        <p:nvPicPr>
          <p:cNvPr id="6" name="Picture 8" descr="Image result for ems scheduling">
            <a:hlinkClick r:id="rId5"/>
            <a:extLst>
              <a:ext uri="{FF2B5EF4-FFF2-40B4-BE49-F238E27FC236}">
                <a16:creationId xmlns:a16="http://schemas.microsoft.com/office/drawing/2014/main" id="{62AF1FC9-DAFF-40CC-AC6A-18B8BEBD3453}"/>
              </a:ext>
            </a:extLst>
          </p:cNvPr>
          <p:cNvPicPr>
            <a:picLocks noChangeAspect="1" noChangeArrowheads="1"/>
          </p:cNvPicPr>
          <p:nvPr/>
        </p:nvPicPr>
        <p:blipFill>
          <a:blip r:embed="rId6" cstate="email">
            <a:extLst>
              <a:ext uri="{28A0092B-C50C-407E-A947-70E740481C1C}">
                <a14:useLocalDpi xmlns:a14="http://schemas.microsoft.com/office/drawing/2010/main" val="0"/>
              </a:ext>
            </a:extLst>
          </a:blip>
          <a:srcRect/>
          <a:stretch>
            <a:fillRect/>
          </a:stretch>
        </p:blipFill>
        <p:spPr bwMode="auto">
          <a:xfrm>
            <a:off x="6629400" y="2438400"/>
            <a:ext cx="2057400" cy="6328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968907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NULL"/></Relationships>
</file>

<file path=ppt/theme/theme1.xml><?xml version="1.0" encoding="utf-8"?>
<a:theme xmlns:a="http://schemas.openxmlformats.org/drawingml/2006/main" name="Clarity">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Clarity</Template>
  <TotalTime>0</TotalTime>
  <Words>1841</Words>
  <Application>Microsoft Office PowerPoint</Application>
  <PresentationFormat>On-screen Show (4:3)</PresentationFormat>
  <Paragraphs>300</Paragraphs>
  <Slides>37</Slides>
  <Notes>37</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37</vt:i4>
      </vt:variant>
    </vt:vector>
  </HeadingPairs>
  <TitlesOfParts>
    <vt:vector size="43" baseType="lpstr">
      <vt:lpstr>Bitter</vt:lpstr>
      <vt:lpstr>Mission Gothic Regular</vt:lpstr>
      <vt:lpstr>Calibri</vt:lpstr>
      <vt:lpstr>Arial</vt:lpstr>
      <vt:lpstr>Clarity</vt:lpstr>
      <vt:lpstr>Office Theme</vt:lpstr>
      <vt:lpstr>University Of Memphis Cecil C. Humphreys School of Law</vt:lpstr>
      <vt:lpstr>Registering Your Organization</vt:lpstr>
      <vt:lpstr>Registration</vt:lpstr>
      <vt:lpstr>Register to Access</vt:lpstr>
      <vt:lpstr>Information &amp; Resources</vt:lpstr>
      <vt:lpstr>General Resources</vt:lpstr>
      <vt:lpstr>Access &amp; Multicultural Affairs Resources</vt:lpstr>
      <vt:lpstr>Event Logistics</vt:lpstr>
      <vt:lpstr>Room Reservations</vt:lpstr>
      <vt:lpstr> Work Orders | Furniture</vt:lpstr>
      <vt:lpstr>    Work Orders | Custodial Staff</vt:lpstr>
      <vt:lpstr>Attendees | VIPS | Parking</vt:lpstr>
      <vt:lpstr>Alcohol</vt:lpstr>
      <vt:lpstr>Food</vt:lpstr>
      <vt:lpstr>Audio-Visual Requests</vt:lpstr>
      <vt:lpstr>Virtual Meetings | Security</vt:lpstr>
      <vt:lpstr>Internal &amp; External Publicity</vt:lpstr>
      <vt:lpstr>PR Representative</vt:lpstr>
      <vt:lpstr>TigerZone</vt:lpstr>
      <vt:lpstr>On Legal Grounds</vt:lpstr>
      <vt:lpstr>Carousel | Digital Signs</vt:lpstr>
      <vt:lpstr>Building Rules </vt:lpstr>
      <vt:lpstr>External Publicity</vt:lpstr>
      <vt:lpstr>Financial Information &amp; Contracts</vt:lpstr>
      <vt:lpstr>Travel Funding</vt:lpstr>
      <vt:lpstr>Bank Accounts</vt:lpstr>
      <vt:lpstr>Handling Money</vt:lpstr>
      <vt:lpstr>Contracts</vt:lpstr>
      <vt:lpstr>Fundraising Information</vt:lpstr>
      <vt:lpstr>Fundraising</vt:lpstr>
      <vt:lpstr>Statements of Support</vt:lpstr>
      <vt:lpstr>Statements of Support</vt:lpstr>
      <vt:lpstr>Storage Space</vt:lpstr>
      <vt:lpstr>Storage Spaces</vt:lpstr>
      <vt:lpstr>Transition Plan</vt:lpstr>
      <vt:lpstr>Student Organization Transition</vt:lpstr>
      <vt:lpstr>Student Organization Transition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University Of Memphis Cecil C. Humphreys School of Law</dc:title>
  <dc:creator/>
  <cp:lastModifiedBy/>
  <cp:revision>30</cp:revision>
  <dcterms:created xsi:type="dcterms:W3CDTF">2020-06-17T17:03:45Z</dcterms:created>
  <dcterms:modified xsi:type="dcterms:W3CDTF">2024-08-26T17:43:16Z</dcterms:modified>
</cp:coreProperties>
</file>