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</p:sldMasterIdLst>
  <p:notesMasterIdLst>
    <p:notesMasterId r:id="rId39"/>
  </p:notesMasterIdLst>
  <p:sldIdLst>
    <p:sldId id="288" r:id="rId3"/>
    <p:sldId id="350" r:id="rId4"/>
    <p:sldId id="317" r:id="rId5"/>
    <p:sldId id="322" r:id="rId6"/>
    <p:sldId id="327" r:id="rId7"/>
    <p:sldId id="380" r:id="rId8"/>
    <p:sldId id="354" r:id="rId9"/>
    <p:sldId id="339" r:id="rId10"/>
    <p:sldId id="364" r:id="rId11"/>
    <p:sldId id="383" r:id="rId12"/>
    <p:sldId id="365" r:id="rId13"/>
    <p:sldId id="382" r:id="rId14"/>
    <p:sldId id="355" r:id="rId15"/>
    <p:sldId id="357" r:id="rId16"/>
    <p:sldId id="359" r:id="rId17"/>
    <p:sldId id="366" r:id="rId18"/>
    <p:sldId id="341" r:id="rId19"/>
    <p:sldId id="361" r:id="rId20"/>
    <p:sldId id="378" r:id="rId21"/>
    <p:sldId id="367" r:id="rId22"/>
    <p:sldId id="368" r:id="rId23"/>
    <p:sldId id="372" r:id="rId24"/>
    <p:sldId id="360" r:id="rId25"/>
    <p:sldId id="349" r:id="rId26"/>
    <p:sldId id="353" r:id="rId27"/>
    <p:sldId id="379" r:id="rId28"/>
    <p:sldId id="377" r:id="rId29"/>
    <p:sldId id="338" r:id="rId30"/>
    <p:sldId id="362" r:id="rId31"/>
    <p:sldId id="384" r:id="rId32"/>
    <p:sldId id="385" r:id="rId33"/>
    <p:sldId id="344" r:id="rId34"/>
    <p:sldId id="356" r:id="rId35"/>
    <p:sldId id="347" r:id="rId36"/>
    <p:sldId id="369" r:id="rId37"/>
    <p:sldId id="370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F87"/>
    <a:srgbClr val="AC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7410" autoAdjust="0"/>
  </p:normalViewPr>
  <p:slideViewPr>
    <p:cSldViewPr>
      <p:cViewPr>
        <p:scale>
          <a:sx n="63" d="100"/>
          <a:sy n="63" d="100"/>
        </p:scale>
        <p:origin x="1373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2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267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89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13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84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20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83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286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84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580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409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04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14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27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121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249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029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15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74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28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4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86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9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9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3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jpeg"/><Relationship Id="rId5" Type="http://schemas.openxmlformats.org/officeDocument/2006/relationships/hyperlink" Target="https://www.memphis.edu/umtech/solutions/teams.php" TargetMode="External"/><Relationship Id="rId4" Type="http://schemas.openxmlformats.org/officeDocument/2006/relationships/hyperlink" Target="mailto:https://www.memphis.edu/umtech/teaching/ummedia/zoom.ph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law/student-affairs/fall2020foodrequestform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memphis.topdesk.net/tas/public/ssp/content/serviceflow?unid=4f20416304c644d3ac7b12e70dc968ea&amp;from=8be9d09e-948c-4a16-8ff1-11725ebcac53&amp;openedFromService=true" TargetMode="Externa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1.jpeg"/><Relationship Id="rId4" Type="http://schemas.openxmlformats.org/officeDocument/2006/relationships/hyperlink" Target="https://memphis.campuslabs.com/engage/events?branches=30531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2.jpeg"/><Relationship Id="rId4" Type="http://schemas.openxmlformats.org/officeDocument/2006/relationships/hyperlink" Target="https://www.memphis.edu/law/current-students/blogpostingguidelines2019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3.png"/><Relationship Id="rId4" Type="http://schemas.openxmlformats.org/officeDocument/2006/relationships/hyperlink" Target="https://www.memphis.edu/law/current-students/blog-information.php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4.png"/><Relationship Id="rId5" Type="http://schemas.openxmlformats.org/officeDocument/2006/relationships/hyperlink" Target="https://memphis.co1.qualtrics.com/jfe/form/SV_dgsCxrJcq1RF99H" TargetMode="External"/><Relationship Id="rId4" Type="http://schemas.openxmlformats.org/officeDocument/2006/relationships/hyperlink" Target="https://memphis.co1.qualtrics.com/jfe/form/SV_8cemxd6PFBxNpI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chool.westlaw.com/manage/HomePage.aspx?NavChoice=mycourses&amp;task=coursehomepage&amp;courseid=262268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hyperlink" Target="https://www.facebook.com/LawDiversity/?eid=ARA5I13249k_9oMJKYj3QZfzRGBtbCMs4ffJ9tRkTPFHAkTrtJtKf8afb9fnLkZBMwN4PbdsEYGy6lo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hyperlink" Target="https://emsws.memphis.edu/EmsWebApp/Default.aspx" TargetMode="External"/><Relationship Id="rId4" Type="http://schemas.openxmlformats.org/officeDocument/2006/relationships/hyperlink" Target="https://www.memphis.edu/law/current-students/blog-information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133600"/>
            <a:ext cx="7391400" cy="1905000"/>
          </a:xfrm>
        </p:spPr>
        <p:txBody>
          <a:bodyPr>
            <a:normAutofit/>
          </a:bodyPr>
          <a:lstStyle/>
          <a:p>
            <a: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  <a:t>University Of Memphis</a:t>
            </a:r>
            <a:b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  <a:t>Cecil C. Humphreys School of Law</a:t>
            </a:r>
            <a:endParaRPr lang="en-US" sz="3200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124200" y="4114800"/>
            <a:ext cx="5943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Law Student Organization Training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Fall 2021</a:t>
            </a: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crosoft Teams Logo - K2 Enterprises">
            <a:extLst>
              <a:ext uri="{FF2B5EF4-FFF2-40B4-BE49-F238E27FC236}">
                <a16:creationId xmlns:a16="http://schemas.microsoft.com/office/drawing/2014/main" id="{0A926360-F9B5-495B-A4C7-81E125E37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438400"/>
            <a:ext cx="497205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609600" y="1700404"/>
            <a:ext cx="83058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The University has two options for student organizations who want to host virtual events or meetings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>
                <a:hlinkClick r:id="rId4"/>
              </a:rPr>
              <a:t>Zoom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>
                <a:hlinkClick r:id="rId5"/>
              </a:rPr>
              <a:t>Microsoft Teams</a:t>
            </a: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Virtual Meetings</a:t>
            </a:r>
            <a:endParaRPr lang="en-US" cap="small" dirty="0">
              <a:solidFill>
                <a:schemeClr val="bg1"/>
              </a:solidFill>
            </a:endParaRPr>
          </a:p>
        </p:txBody>
      </p:sp>
      <p:pic>
        <p:nvPicPr>
          <p:cNvPr id="3074" name="Picture 2" descr="Library of zoom banner black and white download logo png files ...">
            <a:extLst>
              <a:ext uri="{FF2B5EF4-FFF2-40B4-BE49-F238E27FC236}">
                <a16:creationId xmlns:a16="http://schemas.microsoft.com/office/drawing/2014/main" id="{285C7A57-1267-4ADF-A009-C13F8BA24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75292"/>
            <a:ext cx="2971801" cy="664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25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 Work Orders | Furniture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914001"/>
            <a:ext cx="4876800" cy="4525963"/>
          </a:xfrm>
        </p:spPr>
        <p:txBody>
          <a:bodyPr>
            <a:normAutofit/>
          </a:bodyPr>
          <a:lstStyle/>
          <a:p>
            <a:r>
              <a:rPr lang="en-US" dirty="0"/>
              <a:t>Work order required </a:t>
            </a:r>
          </a:p>
          <a:p>
            <a:pPr lvl="1"/>
            <a:r>
              <a:rPr lang="en-US" dirty="0"/>
              <a:t>if you need furniture rearranged or </a:t>
            </a:r>
          </a:p>
          <a:p>
            <a:pPr lvl="1"/>
            <a:r>
              <a:rPr lang="en-US" dirty="0"/>
              <a:t>for events that require maintenance staff to work after hours or on weekends</a:t>
            </a:r>
          </a:p>
          <a:p>
            <a:r>
              <a:rPr lang="en-US" dirty="0"/>
              <a:t>14 days advance notice</a:t>
            </a:r>
          </a:p>
          <a:p>
            <a:r>
              <a:rPr lang="en-US" dirty="0"/>
              <a:t>Ann Onidas can help</a:t>
            </a:r>
          </a:p>
          <a:p>
            <a:r>
              <a:rPr lang="en-US" dirty="0"/>
              <a:t>Don’t move furniture yourself</a:t>
            </a:r>
          </a:p>
        </p:txBody>
      </p:sp>
      <p:pic>
        <p:nvPicPr>
          <p:cNvPr id="25602" name="Picture 2" descr="Image result for work order clip art">
            <a:extLst>
              <a:ext uri="{FF2B5EF4-FFF2-40B4-BE49-F238E27FC236}">
                <a16:creationId xmlns:a16="http://schemas.microsoft.com/office/drawing/2014/main" id="{035E2DD4-1FCE-4654-AFA6-35E11EB79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32266"/>
            <a:ext cx="2547351" cy="2425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705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    </a:t>
            </a:r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Work Orders | Custodial Staff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696597"/>
            <a:ext cx="487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Custodial staff leave at 2:00 p.m. M- F </a:t>
            </a:r>
          </a:p>
          <a:p>
            <a:r>
              <a:rPr lang="en-US" dirty="0"/>
              <a:t>Events requiring custodial staff after these hours </a:t>
            </a:r>
          </a:p>
          <a:p>
            <a:pPr lvl="1"/>
            <a:r>
              <a:rPr lang="en-US" dirty="0"/>
              <a:t>Will incur an extra cost for your organization</a:t>
            </a:r>
          </a:p>
          <a:p>
            <a:pPr lvl="2"/>
            <a:r>
              <a:rPr lang="en-US" dirty="0"/>
              <a:t>Contact Ann Onidas for Fee Schedule</a:t>
            </a:r>
          </a:p>
          <a:p>
            <a:pPr lvl="1"/>
            <a:r>
              <a:rPr lang="en-US" dirty="0"/>
              <a:t>Will require a work order 	</a:t>
            </a:r>
          </a:p>
          <a:p>
            <a:r>
              <a:rPr lang="en-US" dirty="0"/>
              <a:t>14 days advance notice</a:t>
            </a:r>
          </a:p>
          <a:p>
            <a:r>
              <a:rPr lang="en-US" dirty="0"/>
              <a:t>Ann Onidas can help with arrangements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1942">
            <a:off x="880102" y="2893440"/>
            <a:ext cx="1935976" cy="193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0795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Attendees | Parking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B61E37-A356-4F5A-BF6F-ECD66284C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3807015"/>
            <a:ext cx="4040188" cy="639762"/>
          </a:xfrm>
        </p:spPr>
        <p:txBody>
          <a:bodyPr/>
          <a:lstStyle/>
          <a:p>
            <a:pPr algn="ctr"/>
            <a:r>
              <a:rPr lang="en-US" dirty="0"/>
              <a:t>Attendees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00735B-0F78-4875-9A47-45D9F528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4453826"/>
            <a:ext cx="4040188" cy="12611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Provide a list of outside attendees to the security </a:t>
            </a:r>
            <a:br>
              <a:rPr lang="en-US" dirty="0"/>
            </a:br>
            <a:r>
              <a:rPr lang="en-US" dirty="0"/>
              <a:t>desk in advance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35F3BB5-DFD5-46CD-8608-ADE6C6E65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pPr algn="ctr"/>
            <a:r>
              <a:rPr lang="en-US" dirty="0"/>
              <a:t>Parking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292A30-AD29-4864-917F-FB470A3ADA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67826"/>
            <a:ext cx="4041775" cy="12611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Contact Ann </a:t>
            </a:r>
            <a:r>
              <a:rPr lang="en-US" dirty="0" err="1"/>
              <a:t>Onidas</a:t>
            </a:r>
            <a:r>
              <a:rPr lang="en-US" dirty="0"/>
              <a:t> for assistance with parking</a:t>
            </a:r>
            <a:br>
              <a:rPr lang="en-US" dirty="0"/>
            </a:br>
            <a:r>
              <a:rPr lang="en-US" dirty="0"/>
              <a:t>for VIPS and speakers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17412" name="Picture 4" descr="Image result for parking clip art">
            <a:extLst>
              <a:ext uri="{FF2B5EF4-FFF2-40B4-BE49-F238E27FC236}">
                <a16:creationId xmlns:a16="http://schemas.microsoft.com/office/drawing/2014/main" id="{DCA9587D-E84A-4F81-B4BE-6A73AB2FB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8600"/>
            <a:ext cx="2227453" cy="1856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Image result for attendees">
            <a:extLst>
              <a:ext uri="{FF2B5EF4-FFF2-40B4-BE49-F238E27FC236}">
                <a16:creationId xmlns:a16="http://schemas.microsoft.com/office/drawing/2014/main" id="{ECDDC64B-B384-4F54-8607-342F80FF4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54" y="1847946"/>
            <a:ext cx="3418272" cy="1350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236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Alcohol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29600" cy="3997325"/>
          </a:xfrm>
        </p:spPr>
        <p:txBody>
          <a:bodyPr>
            <a:noAutofit/>
          </a:bodyPr>
          <a:lstStyle/>
          <a:p>
            <a:r>
              <a:rPr lang="en-US" dirty="0"/>
              <a:t>No alcohol on law campus</a:t>
            </a:r>
          </a:p>
          <a:p>
            <a:r>
              <a:rPr lang="en-US" dirty="0"/>
              <a:t>Waivers required/rarely granted</a:t>
            </a:r>
          </a:p>
          <a:p>
            <a:r>
              <a:rPr lang="en-US" dirty="0"/>
              <a:t>U of M alcohol/drug policy</a:t>
            </a:r>
          </a:p>
          <a:p>
            <a:r>
              <a:rPr lang="en-US" dirty="0"/>
              <a:t>Cannot reimburse for alcohol in </a:t>
            </a:r>
            <a:br>
              <a:rPr lang="en-US" dirty="0"/>
            </a:br>
            <a:r>
              <a:rPr lang="en-US" dirty="0"/>
              <a:t>contracts at off-campus events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9458" name="Picture 2" descr="Image result for no alcohol on campus">
            <a:extLst>
              <a:ext uri="{FF2B5EF4-FFF2-40B4-BE49-F238E27FC236}">
                <a16:creationId xmlns:a16="http://schemas.microsoft.com/office/drawing/2014/main" id="{271EDBB9-778A-4B57-B0AF-44CAABC7E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7065">
            <a:off x="6417306" y="3332163"/>
            <a:ext cx="1539391" cy="2304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894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Food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A93145C-05DC-42EB-AC36-DDD14290B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94871" y="1813792"/>
            <a:ext cx="4591929" cy="4647028"/>
          </a:xfrm>
        </p:spPr>
        <p:txBody>
          <a:bodyPr>
            <a:normAutofit/>
          </a:bodyPr>
          <a:lstStyle/>
          <a:p>
            <a:r>
              <a:rPr lang="en-US" dirty="0"/>
              <a:t>Responsible for own ordering &amp; payment</a:t>
            </a:r>
          </a:p>
          <a:p>
            <a:r>
              <a:rPr lang="en-US" dirty="0"/>
              <a:t>Submit </a:t>
            </a:r>
            <a:r>
              <a:rPr lang="en-US" dirty="0">
                <a:hlinkClick r:id="rId3"/>
              </a:rPr>
              <a:t>Food/Catering Request Form</a:t>
            </a:r>
            <a:r>
              <a:rPr lang="en-US" dirty="0"/>
              <a:t> to Chris Whitehead 10 days in advance if requesting reimbursement from a university account</a:t>
            </a:r>
          </a:p>
          <a:p>
            <a:r>
              <a:rPr lang="en-US" dirty="0"/>
              <a:t>Keep list of attendees and receipts for reimbursement</a:t>
            </a:r>
          </a:p>
          <a:p>
            <a:r>
              <a:rPr lang="en-US" dirty="0"/>
              <a:t>Arrange clean-up after with cleaning staff </a:t>
            </a:r>
          </a:p>
          <a:p>
            <a:endParaRPr lang="en-US" dirty="0"/>
          </a:p>
        </p:txBody>
      </p:sp>
      <p:pic>
        <p:nvPicPr>
          <p:cNvPr id="20482" name="Picture 2" descr="Image result for catering clipart">
            <a:extLst>
              <a:ext uri="{FF2B5EF4-FFF2-40B4-BE49-F238E27FC236}">
                <a16:creationId xmlns:a16="http://schemas.microsoft.com/office/drawing/2014/main" id="{37510851-3765-4DA4-9431-CC19B0614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2595797" cy="2678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353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entral United Methodist Church | Audio Visual Team Member Needed">
            <a:extLst>
              <a:ext uri="{FF2B5EF4-FFF2-40B4-BE49-F238E27FC236}">
                <a16:creationId xmlns:a16="http://schemas.microsoft.com/office/drawing/2014/main" id="{1151FEF8-A0F3-409C-9F8F-804686DEE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9516">
            <a:off x="5632405" y="2492740"/>
            <a:ext cx="32099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Audio-Visual Requests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65382"/>
            <a:ext cx="7848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Submit </a:t>
            </a:r>
            <a:r>
              <a:rPr lang="en-US" dirty="0">
                <a:hlinkClick r:id="rId5"/>
              </a:rPr>
              <a:t>helpdesk ticket </a:t>
            </a:r>
            <a:r>
              <a:rPr lang="en-US" dirty="0"/>
              <a:t>for technology requests:</a:t>
            </a:r>
          </a:p>
          <a:p>
            <a:pPr lvl="1"/>
            <a:r>
              <a:rPr lang="en-US" dirty="0"/>
              <a:t>Microphones</a:t>
            </a:r>
          </a:p>
          <a:p>
            <a:pPr lvl="1"/>
            <a:r>
              <a:rPr lang="en-US" dirty="0"/>
              <a:t>Panels</a:t>
            </a:r>
          </a:p>
          <a:p>
            <a:pPr lvl="1"/>
            <a:r>
              <a:rPr lang="en-US" dirty="0"/>
              <a:t>A/V equipment</a:t>
            </a:r>
          </a:p>
          <a:p>
            <a:r>
              <a:rPr lang="en-US" dirty="0"/>
              <a:t>Select:</a:t>
            </a:r>
          </a:p>
          <a:p>
            <a:pPr lvl="1"/>
            <a:r>
              <a:rPr lang="en-US" dirty="0"/>
              <a:t>Use self-service portal</a:t>
            </a:r>
          </a:p>
          <a:p>
            <a:pPr lvl="1"/>
            <a:r>
              <a:rPr lang="en-US" dirty="0"/>
              <a:t>Classroom &amp; computer lab support</a:t>
            </a:r>
          </a:p>
          <a:p>
            <a:pPr lvl="1"/>
            <a:r>
              <a:rPr lang="en-US" dirty="0"/>
              <a:t>Smart classroom</a:t>
            </a:r>
          </a:p>
          <a:p>
            <a:pPr lvl="1"/>
            <a:r>
              <a:rPr lang="en-US" dirty="0"/>
              <a:t>PC-Mac or other hardware</a:t>
            </a:r>
          </a:p>
          <a:p>
            <a:pPr lvl="1"/>
            <a:r>
              <a:rPr lang="en-US" dirty="0"/>
              <a:t>Law Campus - </a:t>
            </a:r>
            <a:r>
              <a:rPr lang="en-US" b="1" i="1" dirty="0"/>
              <a:t>to ensure the ticket gets routed to Law IT</a:t>
            </a:r>
          </a:p>
          <a:p>
            <a:r>
              <a:rPr lang="en-US" dirty="0"/>
              <a:t>Include Event Logistics </a:t>
            </a:r>
          </a:p>
          <a:p>
            <a:pPr lvl="1"/>
            <a:r>
              <a:rPr lang="en-US" dirty="0"/>
              <a:t>date, time, room, organization</a:t>
            </a:r>
          </a:p>
          <a:p>
            <a:pPr lvl="1"/>
            <a:r>
              <a:rPr lang="en-US" dirty="0"/>
              <a:t>Event A/V needs description</a:t>
            </a:r>
          </a:p>
          <a:p>
            <a:r>
              <a:rPr lang="en-US" dirty="0"/>
              <a:t>Contact Andrew Hughes or </a:t>
            </a:r>
            <a:r>
              <a:rPr lang="en-US" dirty="0" err="1"/>
              <a:t>LaVaire</a:t>
            </a:r>
            <a:r>
              <a:rPr lang="en-US" dirty="0"/>
              <a:t> Lockhart with questions</a:t>
            </a:r>
          </a:p>
        </p:txBody>
      </p:sp>
    </p:spTree>
    <p:extLst>
      <p:ext uri="{BB962C8B-B14F-4D97-AF65-F5344CB8AC3E}">
        <p14:creationId xmlns:p14="http://schemas.microsoft.com/office/powerpoint/2010/main" val="3639969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Internal &amp; External Publicity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3692767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PR Representative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6387" y="1637951"/>
            <a:ext cx="8531225" cy="3997325"/>
          </a:xfrm>
        </p:spPr>
        <p:txBody>
          <a:bodyPr>
            <a:noAutofit/>
          </a:bodyPr>
          <a:lstStyle/>
          <a:p>
            <a:r>
              <a:rPr lang="en-US" dirty="0" err="1"/>
              <a:t>TigerZone</a:t>
            </a:r>
            <a:r>
              <a:rPr lang="en-US" dirty="0"/>
              <a:t> Events </a:t>
            </a:r>
            <a:endParaRPr lang="en-US" b="1" i="1" u="sng" dirty="0"/>
          </a:p>
          <a:p>
            <a:r>
              <a:rPr lang="en-US" b="1" i="1" u="sng" dirty="0"/>
              <a:t>On Legal Grounds</a:t>
            </a:r>
            <a:r>
              <a:rPr lang="en-US" b="1" dirty="0"/>
              <a:t> </a:t>
            </a:r>
          </a:p>
          <a:p>
            <a:r>
              <a:rPr lang="en-US" dirty="0"/>
              <a:t>Carousel (digital signs)</a:t>
            </a:r>
          </a:p>
          <a:p>
            <a:r>
              <a:rPr lang="en-US" dirty="0"/>
              <a:t>Facebook pages </a:t>
            </a:r>
          </a:p>
          <a:p>
            <a:pPr lvl="1"/>
            <a:r>
              <a:rPr lang="en-US" sz="2400" dirty="0"/>
              <a:t>Request from Penny Rogers in Admissions</a:t>
            </a:r>
          </a:p>
          <a:p>
            <a:r>
              <a:rPr lang="en-US" dirty="0"/>
              <a:t>Room reservations</a:t>
            </a:r>
          </a:p>
          <a:p>
            <a:pPr lvl="1"/>
            <a:r>
              <a:rPr lang="en-US" sz="2400" dirty="0"/>
              <a:t>Others in your org can also do this</a:t>
            </a:r>
          </a:p>
          <a:p>
            <a:r>
              <a:rPr lang="en-US" dirty="0"/>
              <a:t>Website updates</a:t>
            </a:r>
          </a:p>
          <a:p>
            <a:pPr lvl="1"/>
            <a:r>
              <a:rPr lang="en-US" sz="2400" dirty="0"/>
              <a:t>Send to Stephanie Hope</a:t>
            </a:r>
          </a:p>
          <a:p>
            <a:r>
              <a:rPr lang="en-US" dirty="0"/>
              <a:t>No flyers except on authorized bulletin boards</a:t>
            </a:r>
          </a:p>
          <a:p>
            <a:r>
              <a:rPr lang="en-US" dirty="0"/>
              <a:t>No emails to entire class</a:t>
            </a:r>
          </a:p>
        </p:txBody>
      </p:sp>
      <p:sp>
        <p:nvSpPr>
          <p:cNvPr id="4" name="AutoShape 2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Public Relations Marketing Media relations Management, flat - Clip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637951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826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err="1">
                <a:solidFill>
                  <a:schemeClr val="bg1"/>
                </a:solidFill>
                <a:latin typeface="Bitter"/>
                <a:cs typeface="Bitter"/>
              </a:rPr>
              <a:t>TigerZone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114800" cy="3997325"/>
          </a:xfrm>
        </p:spPr>
        <p:txBody>
          <a:bodyPr>
            <a:noAutofit/>
          </a:bodyPr>
          <a:lstStyle/>
          <a:p>
            <a:r>
              <a:rPr lang="en-US" dirty="0">
                <a:hlinkClick r:id="rId4"/>
              </a:rPr>
              <a:t>Law Events Calendar</a:t>
            </a:r>
            <a:endParaRPr lang="en-US" dirty="0"/>
          </a:p>
          <a:p>
            <a:r>
              <a:rPr lang="en-US" dirty="0"/>
              <a:t>Organization management</a:t>
            </a:r>
          </a:p>
          <a:p>
            <a:r>
              <a:rPr lang="en-US" dirty="0"/>
              <a:t>Primary source for events</a:t>
            </a:r>
          </a:p>
          <a:p>
            <a:r>
              <a:rPr lang="en-US" dirty="0"/>
              <a:t>PR Rep primarily responsible, but others can create and manage events</a:t>
            </a:r>
          </a:p>
        </p:txBody>
      </p:sp>
      <p:pic>
        <p:nvPicPr>
          <p:cNvPr id="6" name="Picture 2" descr="Image result for memphis tiger zone">
            <a:extLst>
              <a:ext uri="{FF2B5EF4-FFF2-40B4-BE49-F238E27FC236}">
                <a16:creationId xmlns:a16="http://schemas.microsoft.com/office/drawing/2014/main" id="{9855D511-A051-404B-802D-D72DE7E9E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75134"/>
            <a:ext cx="3085201" cy="230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75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Registering Your Organization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61903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cap="small" dirty="0">
                <a:solidFill>
                  <a:schemeClr val="bg1"/>
                </a:solidFill>
                <a:latin typeface="Bitter"/>
                <a:cs typeface="Bitter"/>
              </a:rPr>
              <a:t>On Legal Grounds</a:t>
            </a:r>
            <a:endParaRPr lang="en-US" i="1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049462"/>
            <a:ext cx="8229600" cy="3997325"/>
          </a:xfrm>
        </p:spPr>
        <p:txBody>
          <a:bodyPr>
            <a:noAutofit/>
          </a:bodyPr>
          <a:lstStyle/>
          <a:p>
            <a:r>
              <a:rPr lang="en-US" dirty="0"/>
              <a:t>Announcements blog</a:t>
            </a:r>
          </a:p>
          <a:p>
            <a:r>
              <a:rPr lang="en-US" dirty="0"/>
              <a:t>Primary source of internal communications other than events</a:t>
            </a:r>
          </a:p>
          <a:p>
            <a:r>
              <a:rPr lang="en-US" dirty="0"/>
              <a:t>Can promote events there (in addition to </a:t>
            </a:r>
            <a:r>
              <a:rPr lang="en-US" dirty="0" err="1"/>
              <a:t>TigerZone</a:t>
            </a:r>
            <a:r>
              <a:rPr lang="en-US" dirty="0"/>
              <a:t>)</a:t>
            </a:r>
          </a:p>
          <a:p>
            <a:r>
              <a:rPr lang="en-US" dirty="0"/>
              <a:t>PR Rep will have a username and password to post</a:t>
            </a:r>
          </a:p>
          <a:p>
            <a:pPr lvl="1"/>
            <a:r>
              <a:rPr lang="en-US" dirty="0"/>
              <a:t>Dean Aden will send</a:t>
            </a:r>
          </a:p>
          <a:p>
            <a:r>
              <a:rPr lang="en-US" dirty="0">
                <a:hlinkClick r:id="rId4"/>
              </a:rPr>
              <a:t>Blog Posting Guidelines</a:t>
            </a:r>
            <a:endParaRPr lang="en-US" dirty="0"/>
          </a:p>
        </p:txBody>
      </p:sp>
      <p:pic>
        <p:nvPicPr>
          <p:cNvPr id="2050" name="Picture 2" descr="The University of Memphis Student Bar Association, 1 N Front ...">
            <a:extLst>
              <a:ext uri="{FF2B5EF4-FFF2-40B4-BE49-F238E27FC236}">
                <a16:creationId xmlns:a16="http://schemas.microsoft.com/office/drawing/2014/main" id="{1D8B62D4-F19B-41BA-A4C5-4A4E74599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208" y="4267200"/>
            <a:ext cx="3841142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468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>
                <a:solidFill>
                  <a:schemeClr val="bg1"/>
                </a:solidFill>
                <a:latin typeface="Bitter"/>
              </a:rPr>
              <a:t>Carousel | Digital Signs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8229600" cy="3997325"/>
          </a:xfrm>
        </p:spPr>
        <p:txBody>
          <a:bodyPr>
            <a:noAutofit/>
          </a:bodyPr>
          <a:lstStyle/>
          <a:p>
            <a:r>
              <a:rPr lang="en-US" sz="2800" dirty="0"/>
              <a:t>Digital signs around the building</a:t>
            </a:r>
          </a:p>
          <a:p>
            <a:r>
              <a:rPr lang="en-US" sz="2800" dirty="0"/>
              <a:t>PR Rep will have a username and password</a:t>
            </a:r>
          </a:p>
          <a:p>
            <a:pPr lvl="1"/>
            <a:r>
              <a:rPr lang="en-US" sz="2400" dirty="0" err="1"/>
              <a:t>LaVaire</a:t>
            </a:r>
            <a:r>
              <a:rPr lang="en-US" sz="2400" dirty="0"/>
              <a:t> Lockhart will send</a:t>
            </a:r>
          </a:p>
          <a:p>
            <a:r>
              <a:rPr lang="en-US" sz="2800" u="sng" dirty="0"/>
              <a:t>Use the scheduling feature so slides will go off after the event/date</a:t>
            </a:r>
          </a:p>
          <a:p>
            <a:r>
              <a:rPr lang="en-US" sz="2800" dirty="0"/>
              <a:t>Instructions are available </a:t>
            </a:r>
            <a:r>
              <a:rPr lang="en-US" sz="2800" dirty="0">
                <a:hlinkClick r:id="rId4"/>
              </a:rPr>
              <a:t>here</a:t>
            </a:r>
            <a:endParaRPr lang="en-US" sz="2800" dirty="0"/>
          </a:p>
          <a:p>
            <a:pPr lvl="1"/>
            <a:endParaRPr lang="en-US" dirty="0"/>
          </a:p>
        </p:txBody>
      </p:sp>
      <p:pic>
        <p:nvPicPr>
          <p:cNvPr id="1026" name="Picture 2" descr="Carousel Digital Signage">
            <a:extLst>
              <a:ext uri="{FF2B5EF4-FFF2-40B4-BE49-F238E27FC236}">
                <a16:creationId xmlns:a16="http://schemas.microsoft.com/office/drawing/2014/main" id="{30A1AEE2-81B7-48CC-90A0-4A6627AB4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000" y="4800600"/>
            <a:ext cx="4428000" cy="1793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64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Building Rules </a:t>
            </a:r>
            <a:endParaRPr lang="en-US" b="1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576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/>
              <a:t>Can only post on designated bulletin boards</a:t>
            </a:r>
          </a:p>
          <a:p>
            <a:r>
              <a:rPr lang="en-US"/>
              <a:t>No postings on doors, windows, walls</a:t>
            </a:r>
          </a:p>
          <a:p>
            <a:r>
              <a:rPr lang="en-US"/>
              <a:t>Can write on classroom whiteboards</a:t>
            </a:r>
          </a:p>
          <a:p>
            <a:pPr lvl="1"/>
            <a:r>
              <a:rPr lang="en-US"/>
              <a:t>Don’t obstruct professors’ use</a:t>
            </a:r>
          </a:p>
          <a:p>
            <a:r>
              <a:rPr lang="en-US"/>
              <a:t>Clean up after yourselves</a:t>
            </a:r>
          </a:p>
          <a:p>
            <a:endParaRPr lang="en-US" dirty="0"/>
          </a:p>
        </p:txBody>
      </p:sp>
      <p:pic>
        <p:nvPicPr>
          <p:cNvPr id="1028" name="Picture 4" descr="Student Following Rules Clipart &amp; Clip Art Images - School Rules ...">
            <a:extLst>
              <a:ext uri="{FF2B5EF4-FFF2-40B4-BE49-F238E27FC236}">
                <a16:creationId xmlns:a16="http://schemas.microsoft.com/office/drawing/2014/main" id="{9D71CA2D-5778-4602-8B31-C2BE04243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64" y="2462212"/>
            <a:ext cx="23717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715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media requests">
            <a:extLst>
              <a:ext uri="{FF2B5EF4-FFF2-40B4-BE49-F238E27FC236}">
                <a16:creationId xmlns:a16="http://schemas.microsoft.com/office/drawing/2014/main" id="{CB46CFEA-3A2A-4619-A2EF-D5CAF1C29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6755">
            <a:off x="6682961" y="333425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External Publicity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7305" y="1786129"/>
            <a:ext cx="5533895" cy="3997325"/>
          </a:xfrm>
        </p:spPr>
        <p:txBody>
          <a:bodyPr>
            <a:noAutofit/>
          </a:bodyPr>
          <a:lstStyle/>
          <a:p>
            <a:r>
              <a:rPr lang="en-US" sz="2800" dirty="0"/>
              <a:t>Contact Ryan Jones, Director of Communications for help with:</a:t>
            </a:r>
          </a:p>
          <a:p>
            <a:pPr lvl="1"/>
            <a:r>
              <a:rPr lang="en-US" sz="2400" dirty="0"/>
              <a:t>Publicity for major events (only)</a:t>
            </a:r>
          </a:p>
          <a:p>
            <a:pPr lvl="1"/>
            <a:r>
              <a:rPr lang="en-US" sz="2400" dirty="0"/>
              <a:t>Use of official logo must be approved </a:t>
            </a:r>
          </a:p>
          <a:p>
            <a:pPr lvl="1"/>
            <a:r>
              <a:rPr lang="en-US" sz="2400" dirty="0"/>
              <a:t>Media requests must be approved </a:t>
            </a:r>
          </a:p>
          <a:p>
            <a:pPr lvl="1"/>
            <a:r>
              <a:rPr lang="en-US" sz="2400" dirty="0"/>
              <a:t>Provide information on interesting events for publication on website or law school Facebook page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B42442-8B80-4363-B34C-529E4B0C10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34" y="5567241"/>
            <a:ext cx="5649113" cy="8764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E58E3A5-8923-45E6-9DFB-E3BC34468BC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262" y="1538384"/>
            <a:ext cx="3756430" cy="163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92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Financial Information &amp; Contracts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Chris Whitehead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Business Officer</a:t>
            </a:r>
          </a:p>
        </p:txBody>
      </p:sp>
    </p:spTree>
    <p:extLst>
      <p:ext uri="{BB962C8B-B14F-4D97-AF65-F5344CB8AC3E}">
        <p14:creationId xmlns:p14="http://schemas.microsoft.com/office/powerpoint/2010/main" val="3481984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Bank Accounts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BD637-BF43-4DB2-99C0-01F2085E2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00200"/>
            <a:ext cx="6296024" cy="4800600"/>
          </a:xfrm>
        </p:spPr>
        <p:txBody>
          <a:bodyPr>
            <a:normAutofit fontScale="85000" lnSpcReduction="20000"/>
          </a:bodyPr>
          <a:lstStyle/>
          <a:p>
            <a:r>
              <a:rPr lang="en-US" b="1" i="1" u="sng" dirty="0"/>
              <a:t>Advisors must be a signatory on all student org bank accounts</a:t>
            </a:r>
          </a:p>
          <a:p>
            <a:endParaRPr lang="en-US" dirty="0"/>
          </a:p>
          <a:p>
            <a:r>
              <a:rPr lang="en-US" dirty="0"/>
              <a:t>Three bank account options</a:t>
            </a:r>
          </a:p>
          <a:p>
            <a:pPr lvl="1"/>
            <a:r>
              <a:rPr lang="en-US" dirty="0"/>
              <a:t>Off-campus Account </a:t>
            </a:r>
          </a:p>
          <a:p>
            <a:pPr lvl="2"/>
            <a:r>
              <a:rPr lang="en-US" dirty="0"/>
              <a:t>Employ proper financial management procedures</a:t>
            </a:r>
          </a:p>
          <a:p>
            <a:pPr lvl="1"/>
            <a:r>
              <a:rPr lang="en-US" dirty="0"/>
              <a:t>On-campus account</a:t>
            </a:r>
          </a:p>
          <a:p>
            <a:pPr lvl="2"/>
            <a:r>
              <a:rPr lang="en-US" dirty="0"/>
              <a:t>Work with Chris Whitehead to set up</a:t>
            </a:r>
          </a:p>
          <a:p>
            <a:pPr lvl="1"/>
            <a:r>
              <a:rPr lang="en-US" dirty="0"/>
              <a:t>Use Marketplace </a:t>
            </a:r>
          </a:p>
          <a:p>
            <a:pPr lvl="2"/>
            <a:r>
              <a:rPr lang="en-US" dirty="0"/>
              <a:t>An on-line system that will allow members to pay dues or deposit any other organization revenue with a credit or debit card</a:t>
            </a:r>
          </a:p>
          <a:p>
            <a:pPr lvl="2"/>
            <a:r>
              <a:rPr lang="en-US" dirty="0"/>
              <a:t>An-campus account is required for Marketplace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4098" name="Picture 2" descr="Silver Checking And Savings - Bank Account , Free Transparent ...">
            <a:extLst>
              <a:ext uri="{FF2B5EF4-FFF2-40B4-BE49-F238E27FC236}">
                <a16:creationId xmlns:a16="http://schemas.microsoft.com/office/drawing/2014/main" id="{B48274AA-2599-4EE4-94EE-AB4A0E35F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2514600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230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Handling Money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BD637-BF43-4DB2-99C0-01F2085E2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00200"/>
            <a:ext cx="4724399" cy="4800600"/>
          </a:xfrm>
        </p:spPr>
        <p:txBody>
          <a:bodyPr>
            <a:normAutofit/>
          </a:bodyPr>
          <a:lstStyle/>
          <a:p>
            <a:r>
              <a:rPr lang="en-US" sz="2800" dirty="0"/>
              <a:t>Use an electronic means of transfer that can be tracked</a:t>
            </a:r>
            <a:endParaRPr lang="en-US" sz="2800" b="1" i="1" u="sng" dirty="0"/>
          </a:p>
          <a:p>
            <a:r>
              <a:rPr lang="en-US" sz="2800" b="1" i="1" u="sng" dirty="0"/>
              <a:t>Avoid using cash if at all possible</a:t>
            </a:r>
          </a:p>
          <a:p>
            <a:pPr lvl="1"/>
            <a:r>
              <a:rPr lang="en-US" sz="2400" dirty="0"/>
              <a:t>Follow safe cash-handling guidelines in Student Org Handbook if you must use cash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5122" name="Picture 2" descr="no money clipart - Clip Art Library">
            <a:extLst>
              <a:ext uri="{FF2B5EF4-FFF2-40B4-BE49-F238E27FC236}">
                <a16:creationId xmlns:a16="http://schemas.microsoft.com/office/drawing/2014/main" id="{4771EEA7-D86D-4292-9575-C4B6360CA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7" y="1556621"/>
            <a:ext cx="1537569" cy="153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Venmo — The Street Dog Coalition">
            <a:extLst>
              <a:ext uri="{FF2B5EF4-FFF2-40B4-BE49-F238E27FC236}">
                <a16:creationId xmlns:a16="http://schemas.microsoft.com/office/drawing/2014/main" id="{1EC9E1BB-CE5D-4F92-9BA6-95B17A58E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94190"/>
            <a:ext cx="1420620" cy="14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PayPal Engineering – Medium">
            <a:extLst>
              <a:ext uri="{FF2B5EF4-FFF2-40B4-BE49-F238E27FC236}">
                <a16:creationId xmlns:a16="http://schemas.microsoft.com/office/drawing/2014/main" id="{C6977CE3-DF93-4BEF-B96A-FAA841599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231" y="3673018"/>
            <a:ext cx="1537569" cy="153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quare Point of Sale - Review 2019 - PCMag India">
            <a:extLst>
              <a:ext uri="{FF2B5EF4-FFF2-40B4-BE49-F238E27FC236}">
                <a16:creationId xmlns:a16="http://schemas.microsoft.com/office/drawing/2014/main" id="{9F534602-F294-4030-A90B-CA7BCB328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135" y="489832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554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Contracts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C3AF8-E350-4731-AB65-26985A7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2" y="1714857"/>
            <a:ext cx="67818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Student orgs &amp; officers can’t sign contracts without approval</a:t>
            </a:r>
          </a:p>
          <a:p>
            <a:r>
              <a:rPr lang="en-US" dirty="0"/>
              <a:t>If your org needs a contract for a venue or other services</a:t>
            </a:r>
          </a:p>
          <a:p>
            <a:pPr lvl="1"/>
            <a:r>
              <a:rPr lang="en-US" dirty="0"/>
              <a:t>Contact Chris Whitehead </a:t>
            </a:r>
          </a:p>
          <a:p>
            <a:pPr lvl="1"/>
            <a:r>
              <a:rPr lang="en-US" dirty="0"/>
              <a:t>At least 30 days before the event </a:t>
            </a:r>
          </a:p>
          <a:p>
            <a:pPr lvl="1"/>
            <a:r>
              <a:rPr lang="en-US" dirty="0"/>
              <a:t>Requires University approval </a:t>
            </a:r>
            <a:br>
              <a:rPr lang="en-US" dirty="0"/>
            </a:br>
            <a:r>
              <a:rPr lang="en-US" dirty="0"/>
              <a:t>process, including review by </a:t>
            </a:r>
            <a:r>
              <a:rPr lang="en-US" dirty="0" err="1"/>
              <a:t>UofM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legal department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3074" name="Picture 2" descr="Signing of a treaty business contract. Clipart Image">
            <a:extLst>
              <a:ext uri="{FF2B5EF4-FFF2-40B4-BE49-F238E27FC236}">
                <a16:creationId xmlns:a16="http://schemas.microsoft.com/office/drawing/2014/main" id="{8C9FD68A-D17D-4164-8593-9878A1F00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2667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363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Fundraising Information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942CAEE-EEE5-47D4-861F-BCAB965C68A7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Archie Shelton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Director of Development</a:t>
            </a:r>
          </a:p>
        </p:txBody>
      </p:sp>
    </p:spTree>
    <p:extLst>
      <p:ext uri="{BB962C8B-B14F-4D97-AF65-F5344CB8AC3E}">
        <p14:creationId xmlns:p14="http://schemas.microsoft.com/office/powerpoint/2010/main" val="1507471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Fundraising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81000" y="16764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Before you start: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Complete </a:t>
            </a:r>
            <a:r>
              <a:rPr lang="en-US" sz="2400" u="sng" dirty="0">
                <a:hlinkClick r:id="rId4"/>
              </a:rPr>
              <a:t>Authorization Request for Solicitation of Funds by a Student Organization</a:t>
            </a:r>
            <a:r>
              <a:rPr lang="en-US" sz="2400" dirty="0"/>
              <a:t> Form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Meet with Archie Shelton before raising any funds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Bring a list of who you want to contact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Must honor existing requests from donors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After the event: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Complete the </a:t>
            </a:r>
            <a:r>
              <a:rPr lang="en-US" sz="2400" u="sng" dirty="0">
                <a:hlinkClick r:id="rId5"/>
              </a:rPr>
              <a:t>Solicitation of Funds - Financial Statement</a:t>
            </a:r>
            <a:r>
              <a:rPr lang="en-US" sz="2400" i="1" dirty="0"/>
              <a:t> </a:t>
            </a:r>
            <a:r>
              <a:rPr lang="en-US" sz="2400" dirty="0"/>
              <a:t>Form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All money must be deposited into a </a:t>
            </a:r>
            <a:br>
              <a:rPr lang="en-US" sz="2000" dirty="0"/>
            </a:br>
            <a:r>
              <a:rPr lang="en-US" sz="2000" dirty="0"/>
              <a:t>U of M Foundation account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5% service fee on money raised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24578" name="Picture 2" descr="Image result for fundraising clip art">
            <a:extLst>
              <a:ext uri="{FF2B5EF4-FFF2-40B4-BE49-F238E27FC236}">
                <a16:creationId xmlns:a16="http://schemas.microsoft.com/office/drawing/2014/main" id="{C30822E1-36E9-49E7-8C6E-A68F3E1B2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876800"/>
            <a:ext cx="2390775" cy="159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16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Mandatory for law student organizations</a:t>
            </a:r>
          </a:p>
          <a:p>
            <a:r>
              <a:rPr lang="en-US" dirty="0" err="1"/>
              <a:t>TigerZone</a:t>
            </a:r>
            <a:r>
              <a:rPr lang="en-US" dirty="0"/>
              <a:t> Registration form </a:t>
            </a:r>
          </a:p>
          <a:p>
            <a:pPr lvl="1"/>
            <a:r>
              <a:rPr lang="en-US" dirty="0"/>
              <a:t>Designate required &amp; optional officers</a:t>
            </a:r>
          </a:p>
          <a:p>
            <a:pPr lvl="2"/>
            <a:r>
              <a:rPr lang="en-US" dirty="0"/>
              <a:t>President</a:t>
            </a:r>
          </a:p>
          <a:p>
            <a:pPr lvl="2"/>
            <a:r>
              <a:rPr lang="en-US" dirty="0"/>
              <a:t>PR Rep </a:t>
            </a:r>
          </a:p>
          <a:p>
            <a:pPr lvl="2"/>
            <a:r>
              <a:rPr lang="en-US" dirty="0"/>
              <a:t>Financial Officer</a:t>
            </a:r>
          </a:p>
          <a:p>
            <a:pPr lvl="2"/>
            <a:r>
              <a:rPr lang="en-US" dirty="0"/>
              <a:t>Scheduler</a:t>
            </a:r>
          </a:p>
          <a:p>
            <a:pPr lvl="1"/>
            <a:r>
              <a:rPr lang="en-US" dirty="0"/>
              <a:t>Complete Student Organization &amp; Resources Directory</a:t>
            </a:r>
          </a:p>
          <a:p>
            <a:pPr lvl="1"/>
            <a:r>
              <a:rPr lang="en-US" dirty="0"/>
              <a:t>Submit Constitution and/or Bylaws</a:t>
            </a:r>
          </a:p>
          <a:p>
            <a:pPr lvl="1"/>
            <a:r>
              <a:rPr lang="en-US" dirty="0"/>
              <a:t>Complete mandatory training/quiz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15" name="Picture 2" descr="Image result for registration clipart">
            <a:extLst>
              <a:ext uri="{FF2B5EF4-FFF2-40B4-BE49-F238E27FC236}">
                <a16:creationId xmlns:a16="http://schemas.microsoft.com/office/drawing/2014/main" id="{9EC8D8AC-3A0E-4738-BF1F-13002AB0B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5908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Statements of Support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0515664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Statements of Support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15B0E-88F3-4FEE-A09B-4A6F2ED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Student organizations may wish to make statements of support or political statements for an organization</a:t>
            </a:r>
          </a:p>
          <a:p>
            <a:pPr lvl="1"/>
            <a:r>
              <a:rPr lang="en-US" dirty="0"/>
              <a:t>Prior to making or endorsing a statement, the organization should develop and codify a process for making political statements or statements of support</a:t>
            </a:r>
          </a:p>
          <a:p>
            <a:pPr lvl="2"/>
            <a:r>
              <a:rPr lang="en-US" dirty="0"/>
              <a:t>The process should include information about who decides and agrees on the content of the statement</a:t>
            </a:r>
          </a:p>
          <a:p>
            <a:pPr lvl="1"/>
            <a:r>
              <a:rPr lang="en-US" dirty="0"/>
              <a:t>Once adopted, student organization should follow the adopted process before adopting statements on behalf of the organization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26745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Storage Space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2860917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Storage Spaces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54B048EF-963A-42E5-8BF0-8CAC946DC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876800" cy="4525963"/>
          </a:xfrm>
        </p:spPr>
        <p:txBody>
          <a:bodyPr/>
          <a:lstStyle/>
          <a:p>
            <a:r>
              <a:rPr lang="en-US" dirty="0"/>
              <a:t>Shared storage space</a:t>
            </a:r>
          </a:p>
          <a:p>
            <a:pPr lvl="1"/>
            <a:r>
              <a:rPr lang="en-US" dirty="0"/>
              <a:t>Based on needs and availability</a:t>
            </a:r>
          </a:p>
          <a:p>
            <a:pPr lvl="1"/>
            <a:r>
              <a:rPr lang="en-US" dirty="0"/>
              <a:t>No keys</a:t>
            </a:r>
          </a:p>
          <a:p>
            <a:pPr lvl="1"/>
            <a:r>
              <a:rPr lang="en-US" dirty="0"/>
              <a:t>Not private offices</a:t>
            </a:r>
          </a:p>
          <a:p>
            <a:r>
              <a:rPr lang="en-US" dirty="0"/>
              <a:t>Clean out &amp; re-request each year from Dean Aden</a:t>
            </a:r>
          </a:p>
        </p:txBody>
      </p:sp>
      <p:pic>
        <p:nvPicPr>
          <p:cNvPr id="18442" name="Picture 10" descr="Image result for clipart lockers blue">
            <a:extLst>
              <a:ext uri="{FF2B5EF4-FFF2-40B4-BE49-F238E27FC236}">
                <a16:creationId xmlns:a16="http://schemas.microsoft.com/office/drawing/2014/main" id="{3535B96C-9C81-4EE4-B6C5-60AA1FDBB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2015331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53A0138-2CE0-465A-BD90-66EFF1484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19600"/>
            <a:ext cx="1894829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051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Transition Plan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057020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Student Organization Transition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15B0E-88F3-4FEE-A09B-4A6F2ED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Outgoing president/designee must complete:</a:t>
            </a:r>
          </a:p>
          <a:p>
            <a:pPr lvl="1"/>
            <a:r>
              <a:rPr lang="en-US" dirty="0"/>
              <a:t>Outgoing Student Organization Transition Survey</a:t>
            </a:r>
          </a:p>
          <a:p>
            <a:pPr lvl="2"/>
            <a:r>
              <a:rPr lang="en-US" dirty="0"/>
              <a:t>Updated officer information after elections</a:t>
            </a:r>
          </a:p>
          <a:p>
            <a:pPr lvl="2"/>
            <a:r>
              <a:rPr lang="en-US" dirty="0"/>
              <a:t>Shared organization accounts and passwords</a:t>
            </a:r>
          </a:p>
          <a:p>
            <a:pPr lvl="2"/>
            <a:r>
              <a:rPr lang="en-US" dirty="0"/>
              <a:t>Cleaned out/up storage/locker spaces</a:t>
            </a:r>
          </a:p>
          <a:p>
            <a:pPr lvl="2"/>
            <a:r>
              <a:rPr lang="en-US" dirty="0"/>
              <a:t>Shared documents and financial information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35998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Student Organization Transition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15B0E-88F3-4FEE-A09B-4A6F2ED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Incoming president/designee must complete:</a:t>
            </a:r>
          </a:p>
          <a:p>
            <a:pPr lvl="1"/>
            <a:r>
              <a:rPr lang="en-US" dirty="0"/>
              <a:t>Incoming Student Organization Registration</a:t>
            </a:r>
          </a:p>
          <a:p>
            <a:pPr lvl="1"/>
            <a:r>
              <a:rPr lang="en-US" dirty="0"/>
              <a:t>Transition</a:t>
            </a:r>
          </a:p>
          <a:p>
            <a:pPr lvl="2"/>
            <a:r>
              <a:rPr lang="en-US" dirty="0"/>
              <a:t>Updated officer information after elections</a:t>
            </a:r>
          </a:p>
          <a:p>
            <a:pPr lvl="2"/>
            <a:r>
              <a:rPr lang="en-US" dirty="0"/>
              <a:t>Received organization accounts and passwords</a:t>
            </a:r>
          </a:p>
          <a:p>
            <a:pPr lvl="2"/>
            <a:r>
              <a:rPr lang="en-US" dirty="0"/>
              <a:t>Received documents and financial information</a:t>
            </a:r>
          </a:p>
          <a:p>
            <a:pPr lvl="2"/>
            <a:r>
              <a:rPr lang="en-US" dirty="0"/>
              <a:t>Clean out/up storage/locker spaces</a:t>
            </a:r>
          </a:p>
          <a:p>
            <a:pPr lvl="2"/>
            <a:r>
              <a:rPr lang="en-US" dirty="0"/>
              <a:t>Requests for new office/storage space</a:t>
            </a:r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73215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Register to Access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267985" y="1447800"/>
            <a:ext cx="56648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Internal Publicity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Room reservations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TigerZone</a:t>
            </a:r>
            <a:r>
              <a:rPr lang="en-US" sz="2400" dirty="0"/>
              <a:t> events calendar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On Legal Grounds blog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Digital monitors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Class Facebook pages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University funding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Operational Assistance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 Event Allocation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 Travel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Office of Diversity Funding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 err="1"/>
              <a:t>TigerZone</a:t>
            </a:r>
            <a:r>
              <a:rPr lang="en-US" sz="2600" b="1" u="sng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Voting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Organization Management</a:t>
            </a:r>
          </a:p>
        </p:txBody>
      </p:sp>
      <p:pic>
        <p:nvPicPr>
          <p:cNvPr id="1028" name="Picture 4" descr="Image result for facebook clipart">
            <a:extLst>
              <a:ext uri="{FF2B5EF4-FFF2-40B4-BE49-F238E27FC236}">
                <a16:creationId xmlns:a16="http://schemas.microsoft.com/office/drawing/2014/main" id="{1DD8C00E-9999-4B88-BACC-82EC17ACF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9" y="1676400"/>
            <a:ext cx="795264" cy="79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arousel digital signage">
            <a:extLst>
              <a:ext uri="{FF2B5EF4-FFF2-40B4-BE49-F238E27FC236}">
                <a16:creationId xmlns:a16="http://schemas.microsoft.com/office/drawing/2014/main" id="{021CA06F-6436-449D-B55C-F4DEA5F6C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05" y="2597204"/>
            <a:ext cx="2285862" cy="92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ms scheduling">
            <a:extLst>
              <a:ext uri="{FF2B5EF4-FFF2-40B4-BE49-F238E27FC236}">
                <a16:creationId xmlns:a16="http://schemas.microsoft.com/office/drawing/2014/main" id="{8160723D-984C-4070-A72E-48C516BF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9" y="3814902"/>
            <a:ext cx="2331417" cy="724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memphis tiger zone">
            <a:extLst>
              <a:ext uri="{FF2B5EF4-FFF2-40B4-BE49-F238E27FC236}">
                <a16:creationId xmlns:a16="http://schemas.microsoft.com/office/drawing/2014/main" id="{1072C8F8-ABBD-4A12-BDF5-701C37EC1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03066"/>
            <a:ext cx="1454674" cy="1088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money clip art">
            <a:extLst>
              <a:ext uri="{FF2B5EF4-FFF2-40B4-BE49-F238E27FC236}">
                <a16:creationId xmlns:a16="http://schemas.microsoft.com/office/drawing/2014/main" id="{B8EC0853-618A-4E51-8AFC-1148C008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184" y="5122966"/>
            <a:ext cx="1103016" cy="115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16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Information &amp; Resources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110757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General Resources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TigerZone</a:t>
            </a:r>
            <a:endParaRPr lang="en-US" dirty="0"/>
          </a:p>
          <a:p>
            <a:pPr lvl="1"/>
            <a:r>
              <a:rPr lang="en-US" dirty="0"/>
              <a:t>Organization management</a:t>
            </a:r>
          </a:p>
          <a:p>
            <a:pPr lvl="1"/>
            <a:r>
              <a:rPr lang="en-US" dirty="0"/>
              <a:t>Events/News</a:t>
            </a:r>
          </a:p>
          <a:p>
            <a:pPr lvl="1"/>
            <a:r>
              <a:rPr lang="en-US" dirty="0"/>
              <a:t>Elections</a:t>
            </a:r>
          </a:p>
          <a:p>
            <a:r>
              <a:rPr lang="en-US" dirty="0"/>
              <a:t>Student Organization Handbook</a:t>
            </a:r>
          </a:p>
          <a:p>
            <a:r>
              <a:rPr lang="en-US" dirty="0"/>
              <a:t>Student Organization website</a:t>
            </a:r>
          </a:p>
          <a:p>
            <a:r>
              <a:rPr lang="en-US" dirty="0"/>
              <a:t>Dean Aden</a:t>
            </a:r>
          </a:p>
          <a:p>
            <a:r>
              <a:rPr lang="en-US" dirty="0"/>
              <a:t>Stephanie Hope</a:t>
            </a:r>
          </a:p>
          <a:p>
            <a:r>
              <a:rPr lang="en-US" dirty="0"/>
              <a:t>Organization Faculty Advisor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824" y="2209799"/>
            <a:ext cx="1824201" cy="1881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4173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law diversity clip art">
            <a:extLst>
              <a:ext uri="{FF2B5EF4-FFF2-40B4-BE49-F238E27FC236}">
                <a16:creationId xmlns:a16="http://schemas.microsoft.com/office/drawing/2014/main" id="{E1114A7C-7EBB-438A-BD83-15C5ABBD0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210" y="2133601"/>
            <a:ext cx="385119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Demetria Frank, Professor &amp; Director of Diversity &amp; Inclusion</a:t>
            </a:r>
          </a:p>
          <a:p>
            <a:r>
              <a:rPr lang="en-US" sz="2800" dirty="0"/>
              <a:t>Diversity &amp; Inclusion Committee</a:t>
            </a:r>
            <a:endParaRPr lang="en-US" sz="2800" dirty="0">
              <a:hlinkClick r:id="rId3"/>
            </a:endParaRPr>
          </a:p>
          <a:p>
            <a:r>
              <a:rPr lang="en-US" sz="2800" dirty="0">
                <a:hlinkClick r:id="rId3"/>
              </a:rPr>
              <a:t>Diversity TWEN Page</a:t>
            </a:r>
            <a:endParaRPr lang="en-US" sz="2800" dirty="0"/>
          </a:p>
          <a:p>
            <a:r>
              <a:rPr lang="en-US" sz="2800" dirty="0">
                <a:hlinkClick r:id="rId4"/>
              </a:rPr>
              <a:t>Diversity Facebook Page</a:t>
            </a:r>
            <a:endParaRPr lang="en-US" sz="2800" dirty="0"/>
          </a:p>
          <a:p>
            <a:r>
              <a:rPr lang="en-US" sz="2800" dirty="0"/>
              <a:t>Diversity Funding</a:t>
            </a:r>
          </a:p>
          <a:p>
            <a:pPr lvl="1"/>
            <a:r>
              <a:rPr lang="en-US" sz="2400" dirty="0"/>
              <a:t>Priority in funding for: </a:t>
            </a:r>
          </a:p>
          <a:p>
            <a:pPr lvl="2"/>
            <a:r>
              <a:rPr lang="en-US" sz="2000" dirty="0"/>
              <a:t>Events co-sponsored with other organizations, and</a:t>
            </a:r>
          </a:p>
          <a:p>
            <a:pPr lvl="2"/>
            <a:r>
              <a:rPr lang="en-US" sz="2000" dirty="0"/>
              <a:t>Events that are related to the mission of law school diversity and inclusion </a:t>
            </a:r>
          </a:p>
          <a:p>
            <a:pPr lvl="1"/>
            <a:r>
              <a:rPr lang="en-US" sz="2400" dirty="0"/>
              <a:t>Application</a:t>
            </a:r>
            <a:r>
              <a:rPr lang="en-US" dirty="0"/>
              <a:t> </a:t>
            </a:r>
          </a:p>
          <a:p>
            <a:pPr lvl="2"/>
            <a:r>
              <a:rPr lang="en-US" sz="2000" dirty="0"/>
              <a:t>Will open in August</a:t>
            </a:r>
          </a:p>
          <a:p>
            <a:pPr lvl="2"/>
            <a:r>
              <a:rPr lang="en-US" sz="2000" dirty="0"/>
              <a:t>Will be due in early September</a:t>
            </a:r>
          </a:p>
          <a:p>
            <a:pPr lvl="2"/>
            <a:r>
              <a:rPr lang="en-US" sz="2000" dirty="0"/>
              <a:t>Contact Professor Frank for more information</a:t>
            </a:r>
          </a:p>
          <a:p>
            <a:pPr lvl="2"/>
            <a:endParaRPr lang="en-US" sz="2000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Diversity Resources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7167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Event Logistics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677E63E-D98A-4534-A927-BFFA005B0973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64FBEA9-6D8E-4485-BE3C-3608E1EE718A}"/>
              </a:ext>
            </a:extLst>
          </p:cNvPr>
          <p:cNvSpPr txBox="1">
            <a:spLocks/>
          </p:cNvSpPr>
          <p:nvPr/>
        </p:nvSpPr>
        <p:spPr>
          <a:xfrm>
            <a:off x="3352800" y="4114800"/>
            <a:ext cx="5715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Ann </a:t>
            </a:r>
            <a:r>
              <a:rPr lang="en-US" sz="2800" b="1" cap="small" dirty="0" err="1">
                <a:solidFill>
                  <a:schemeClr val="bg1"/>
                </a:solidFill>
                <a:latin typeface="Bitter"/>
                <a:cs typeface="Bitter"/>
              </a:rPr>
              <a:t>Onidas</a:t>
            </a: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  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to the Dean</a:t>
            </a:r>
          </a:p>
        </p:txBody>
      </p:sp>
    </p:spTree>
    <p:extLst>
      <p:ext uri="{BB962C8B-B14F-4D97-AF65-F5344CB8AC3E}">
        <p14:creationId xmlns:p14="http://schemas.microsoft.com/office/powerpoint/2010/main" val="124684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Room Reservations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80999" y="1676400"/>
            <a:ext cx="606163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EMS online room reservation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UofM login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First check events on the day(s) you are considering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Try to avoid conflicts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Instructions to request / view space </a:t>
            </a:r>
            <a:r>
              <a:rPr lang="en-US" sz="2600" dirty="0">
                <a:hlinkClick r:id="rId4"/>
              </a:rPr>
              <a:t>here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Not reserved until you receive confirmation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Must have first designated a scheduler in </a:t>
            </a:r>
            <a:r>
              <a:rPr lang="en-US" sz="2600" dirty="0" err="1"/>
              <a:t>TigerZone</a:t>
            </a: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pic>
        <p:nvPicPr>
          <p:cNvPr id="6" name="Picture 8" descr="Image result for ems scheduling">
            <a:hlinkClick r:id="rId5"/>
            <a:extLst>
              <a:ext uri="{FF2B5EF4-FFF2-40B4-BE49-F238E27FC236}">
                <a16:creationId xmlns:a16="http://schemas.microsoft.com/office/drawing/2014/main" id="{62AF1FC9-DAFF-40CC-AC6A-18B8BEBD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463" y="2971800"/>
            <a:ext cx="2057400" cy="63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68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1243</Words>
  <Application>Microsoft Office PowerPoint</Application>
  <PresentationFormat>On-screen Show (4:3)</PresentationFormat>
  <Paragraphs>263</Paragraphs>
  <Slides>36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Bitter</vt:lpstr>
      <vt:lpstr>Calibri</vt:lpstr>
      <vt:lpstr>Mission Gothic Regular</vt:lpstr>
      <vt:lpstr>Clarity</vt:lpstr>
      <vt:lpstr>Office Theme</vt:lpstr>
      <vt:lpstr>University Of Memphis Cecil C. Humphreys School of Law</vt:lpstr>
      <vt:lpstr>Registering Your Organization</vt:lpstr>
      <vt:lpstr>Registration</vt:lpstr>
      <vt:lpstr>Register to Access</vt:lpstr>
      <vt:lpstr>Information &amp; Resources</vt:lpstr>
      <vt:lpstr>General Resources</vt:lpstr>
      <vt:lpstr>Diversity Resources</vt:lpstr>
      <vt:lpstr>Event Logistics</vt:lpstr>
      <vt:lpstr>Room Reservations</vt:lpstr>
      <vt:lpstr>Virtual Meetings</vt:lpstr>
      <vt:lpstr> Work Orders | Furniture</vt:lpstr>
      <vt:lpstr>    Work Orders | Custodial Staff</vt:lpstr>
      <vt:lpstr>Attendees | Parking</vt:lpstr>
      <vt:lpstr>Alcohol</vt:lpstr>
      <vt:lpstr>Food</vt:lpstr>
      <vt:lpstr>Audio-Visual Requests</vt:lpstr>
      <vt:lpstr>Internal &amp; External Publicity</vt:lpstr>
      <vt:lpstr>PR Representative</vt:lpstr>
      <vt:lpstr>TigerZone</vt:lpstr>
      <vt:lpstr>On Legal Grounds</vt:lpstr>
      <vt:lpstr>Carousel | Digital Signs</vt:lpstr>
      <vt:lpstr>Building Rules </vt:lpstr>
      <vt:lpstr>External Publicity</vt:lpstr>
      <vt:lpstr>Financial Information &amp; Contracts</vt:lpstr>
      <vt:lpstr>Bank Accounts</vt:lpstr>
      <vt:lpstr>Handling Money</vt:lpstr>
      <vt:lpstr>Contracts</vt:lpstr>
      <vt:lpstr>Fundraising Information</vt:lpstr>
      <vt:lpstr>Fundraising</vt:lpstr>
      <vt:lpstr>Statements of Support</vt:lpstr>
      <vt:lpstr>Statements of Support</vt:lpstr>
      <vt:lpstr>Storage Space</vt:lpstr>
      <vt:lpstr>Storage Spaces</vt:lpstr>
      <vt:lpstr>Transition Plan</vt:lpstr>
      <vt:lpstr>Student Organization Transition</vt:lpstr>
      <vt:lpstr>Student Organization Transition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2020-06-17T17:03:45Z</dcterms:created>
  <dcterms:modified xsi:type="dcterms:W3CDTF">2021-06-25T20:52:06Z</dcterms:modified>
</cp:coreProperties>
</file>