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85" r:id="rId2"/>
    <p:sldId id="290" r:id="rId3"/>
    <p:sldId id="291" r:id="rId4"/>
    <p:sldId id="292" r:id="rId5"/>
    <p:sldId id="293" r:id="rId6"/>
    <p:sldId id="268" r:id="rId7"/>
    <p:sldId id="286" r:id="rId8"/>
    <p:sldId id="287" r:id="rId9"/>
    <p:sldId id="288" r:id="rId10"/>
    <p:sldId id="294" r:id="rId11"/>
    <p:sldId id="257" r:id="rId12"/>
    <p:sldId id="313" r:id="rId13"/>
    <p:sldId id="314" r:id="rId14"/>
    <p:sldId id="258" r:id="rId15"/>
    <p:sldId id="315" r:id="rId16"/>
    <p:sldId id="316" r:id="rId17"/>
    <p:sldId id="272" r:id="rId18"/>
    <p:sldId id="273" r:id="rId19"/>
    <p:sldId id="274" r:id="rId20"/>
    <p:sldId id="275" r:id="rId21"/>
    <p:sldId id="317" r:id="rId22"/>
    <p:sldId id="277" r:id="rId23"/>
    <p:sldId id="318" r:id="rId24"/>
    <p:sldId id="319" r:id="rId25"/>
    <p:sldId id="281" r:id="rId26"/>
    <p:sldId id="311" r:id="rId27"/>
    <p:sldId id="296" r:id="rId28"/>
    <p:sldId id="297" r:id="rId29"/>
    <p:sldId id="298" r:id="rId30"/>
    <p:sldId id="299" r:id="rId31"/>
    <p:sldId id="300" r:id="rId32"/>
    <p:sldId id="261" r:id="rId33"/>
    <p:sldId id="302" r:id="rId34"/>
    <p:sldId id="303" r:id="rId35"/>
    <p:sldId id="304" r:id="rId36"/>
    <p:sldId id="305" r:id="rId37"/>
    <p:sldId id="306" r:id="rId38"/>
    <p:sldId id="307" r:id="rId39"/>
    <p:sldId id="308" r:id="rId40"/>
    <p:sldId id="309" r:id="rId41"/>
    <p:sldId id="259" r:id="rId42"/>
    <p:sldId id="260" r:id="rId43"/>
    <p:sldId id="262" r:id="rId44"/>
    <p:sldId id="263" r:id="rId45"/>
    <p:sldId id="264" r:id="rId46"/>
    <p:sldId id="265" r:id="rId47"/>
    <p:sldId id="266" r:id="rId48"/>
    <p:sldId id="267" r:id="rId49"/>
    <p:sldId id="295" r:id="rId50"/>
    <p:sldId id="269" r:id="rId51"/>
    <p:sldId id="270" r:id="rId52"/>
    <p:sldId id="312"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68" autoAdjust="0"/>
    <p:restoredTop sz="94660"/>
  </p:normalViewPr>
  <p:slideViewPr>
    <p:cSldViewPr snapToGrid="0">
      <p:cViewPr varScale="1">
        <p:scale>
          <a:sx n="114" d="100"/>
          <a:sy n="114" d="100"/>
        </p:scale>
        <p:origin x="3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CDA610-EB28-4E89-9A5F-DCECEDD822E9}" type="datetimeFigureOut">
              <a:rPr lang="en-US" smtClean="0"/>
              <a:t>9/16/2019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2C772-EF99-47AD-B1CB-ADFD6A51B24A}" type="slidenum">
              <a:rPr lang="en-US" smtClean="0"/>
              <a:t>‹#›</a:t>
            </a:fld>
            <a:endParaRPr lang="en-US"/>
          </a:p>
        </p:txBody>
      </p:sp>
    </p:spTree>
    <p:extLst>
      <p:ext uri="{BB962C8B-B14F-4D97-AF65-F5344CB8AC3E}">
        <p14:creationId xmlns:p14="http://schemas.microsoft.com/office/powerpoint/2010/main" val="3898570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11574-AE1B-4B11-B934-851B04D5221D}" type="slidenum">
              <a:rPr lang="en-US" smtClean="0"/>
              <a:t>1</a:t>
            </a:fld>
            <a:endParaRPr lang="en-US"/>
          </a:p>
        </p:txBody>
      </p:sp>
    </p:spTree>
    <p:extLst>
      <p:ext uri="{BB962C8B-B14F-4D97-AF65-F5344CB8AC3E}">
        <p14:creationId xmlns:p14="http://schemas.microsoft.com/office/powerpoint/2010/main" val="2744999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511574-AE1B-4B11-B934-851B04D5221D}" type="slidenum">
              <a:rPr lang="en-US" smtClean="0"/>
              <a:t>10</a:t>
            </a:fld>
            <a:endParaRPr lang="en-US"/>
          </a:p>
        </p:txBody>
      </p:sp>
    </p:spTree>
    <p:extLst>
      <p:ext uri="{BB962C8B-B14F-4D97-AF65-F5344CB8AC3E}">
        <p14:creationId xmlns:p14="http://schemas.microsoft.com/office/powerpoint/2010/main" val="28393982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511574-AE1B-4B11-B934-851B04D5221D}" type="slidenum">
              <a:rPr lang="en-US" smtClean="0"/>
              <a:t>26</a:t>
            </a:fld>
            <a:endParaRPr lang="en-US"/>
          </a:p>
        </p:txBody>
      </p:sp>
    </p:spTree>
    <p:extLst>
      <p:ext uri="{BB962C8B-B14F-4D97-AF65-F5344CB8AC3E}">
        <p14:creationId xmlns:p14="http://schemas.microsoft.com/office/powerpoint/2010/main" val="3834122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9E499A6-F52D-479B-9B5D-0C311F98E8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AECF4C39-3B4E-4CFD-9E51-F846A0A018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D1327B71-8967-431D-8B80-034D0C5667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B22CC8D-2F6B-4737-A4F9-B726D173D551}" type="slidenum">
              <a:rPr lang="en-US" altLang="en-US"/>
              <a:pPr eaLnBrk="1" hangingPunct="1"/>
              <a:t>33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511574-AE1B-4B11-B934-851B04D5221D}" type="slidenum">
              <a:rPr lang="en-US" smtClean="0"/>
              <a:t>52</a:t>
            </a:fld>
            <a:endParaRPr lang="en-US"/>
          </a:p>
        </p:txBody>
      </p:sp>
    </p:spTree>
    <p:extLst>
      <p:ext uri="{BB962C8B-B14F-4D97-AF65-F5344CB8AC3E}">
        <p14:creationId xmlns:p14="http://schemas.microsoft.com/office/powerpoint/2010/main" val="1630070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1A0E3-025D-4E7B-B727-1EF246E99DC9}" type="slidenum">
              <a:rPr lang="en-US" smtClean="0"/>
              <a:t>2</a:t>
            </a:fld>
            <a:endParaRPr lang="en-US"/>
          </a:p>
        </p:txBody>
      </p:sp>
    </p:spTree>
    <p:extLst>
      <p:ext uri="{BB962C8B-B14F-4D97-AF65-F5344CB8AC3E}">
        <p14:creationId xmlns:p14="http://schemas.microsoft.com/office/powerpoint/2010/main" val="3628473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1A0E3-025D-4E7B-B727-1EF246E99DC9}" type="slidenum">
              <a:rPr lang="en-US" smtClean="0"/>
              <a:t>3</a:t>
            </a:fld>
            <a:endParaRPr lang="en-US"/>
          </a:p>
        </p:txBody>
      </p:sp>
    </p:spTree>
    <p:extLst>
      <p:ext uri="{BB962C8B-B14F-4D97-AF65-F5344CB8AC3E}">
        <p14:creationId xmlns:p14="http://schemas.microsoft.com/office/powerpoint/2010/main" val="96037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Sponsored programs examples:</a:t>
            </a:r>
          </a:p>
          <a:p>
            <a:r>
              <a:rPr lang="en-US" dirty="0"/>
              <a:t>-Research related agreements</a:t>
            </a:r>
          </a:p>
          <a:p>
            <a:r>
              <a:rPr lang="en-US" dirty="0"/>
              <a:t>-Faculty providing services outside of scope of employment</a:t>
            </a:r>
          </a:p>
        </p:txBody>
      </p:sp>
      <p:sp>
        <p:nvSpPr>
          <p:cNvPr id="4" name="Slide Number Placeholder 3"/>
          <p:cNvSpPr>
            <a:spLocks noGrp="1"/>
          </p:cNvSpPr>
          <p:nvPr>
            <p:ph type="sldNum" sz="quarter" idx="10"/>
          </p:nvPr>
        </p:nvSpPr>
        <p:spPr/>
        <p:txBody>
          <a:bodyPr/>
          <a:lstStyle/>
          <a:p>
            <a:fld id="{2B61A0E3-025D-4E7B-B727-1EF246E99DC9}" type="slidenum">
              <a:rPr lang="en-US" smtClean="0"/>
              <a:t>4</a:t>
            </a:fld>
            <a:endParaRPr lang="en-US"/>
          </a:p>
        </p:txBody>
      </p:sp>
    </p:spTree>
    <p:extLst>
      <p:ext uri="{BB962C8B-B14F-4D97-AF65-F5344CB8AC3E}">
        <p14:creationId xmlns:p14="http://schemas.microsoft.com/office/powerpoint/2010/main" val="1018753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examples of things that should come to us first?</a:t>
            </a:r>
          </a:p>
          <a:p>
            <a:endParaRPr lang="en-US" dirty="0"/>
          </a:p>
          <a:p>
            <a:r>
              <a:rPr lang="en-US" dirty="0"/>
              <a:t>We need </a:t>
            </a:r>
            <a:r>
              <a:rPr lang="en-US"/>
              <a:t>to stress MOUs</a:t>
            </a:r>
            <a:endParaRPr lang="en-US" dirty="0"/>
          </a:p>
        </p:txBody>
      </p:sp>
      <p:sp>
        <p:nvSpPr>
          <p:cNvPr id="4" name="Slide Number Placeholder 3"/>
          <p:cNvSpPr>
            <a:spLocks noGrp="1"/>
          </p:cNvSpPr>
          <p:nvPr>
            <p:ph type="sldNum" sz="quarter" idx="10"/>
          </p:nvPr>
        </p:nvSpPr>
        <p:spPr/>
        <p:txBody>
          <a:bodyPr/>
          <a:lstStyle/>
          <a:p>
            <a:fld id="{2B61A0E3-025D-4E7B-B727-1EF246E99DC9}" type="slidenum">
              <a:rPr lang="en-US" smtClean="0"/>
              <a:t>5</a:t>
            </a:fld>
            <a:endParaRPr lang="en-US"/>
          </a:p>
        </p:txBody>
      </p:sp>
    </p:spTree>
    <p:extLst>
      <p:ext uri="{BB962C8B-B14F-4D97-AF65-F5344CB8AC3E}">
        <p14:creationId xmlns:p14="http://schemas.microsoft.com/office/powerpoint/2010/main" val="1590676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511574-AE1B-4B11-B934-851B04D5221D}" type="slidenum">
              <a:rPr lang="en-US" smtClean="0"/>
              <a:t>6</a:t>
            </a:fld>
            <a:endParaRPr lang="en-US"/>
          </a:p>
        </p:txBody>
      </p:sp>
    </p:spTree>
    <p:extLst>
      <p:ext uri="{BB962C8B-B14F-4D97-AF65-F5344CB8AC3E}">
        <p14:creationId xmlns:p14="http://schemas.microsoft.com/office/powerpoint/2010/main" val="19630044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61A0E3-025D-4E7B-B727-1EF246E99DC9}" type="slidenum">
              <a:rPr lang="en-US" smtClean="0"/>
              <a:t>7</a:t>
            </a:fld>
            <a:endParaRPr lang="en-US"/>
          </a:p>
        </p:txBody>
      </p:sp>
    </p:spTree>
    <p:extLst>
      <p:ext uri="{BB962C8B-B14F-4D97-AF65-F5344CB8AC3E}">
        <p14:creationId xmlns:p14="http://schemas.microsoft.com/office/powerpoint/2010/main" val="518204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examples?</a:t>
            </a:r>
          </a:p>
        </p:txBody>
      </p:sp>
      <p:sp>
        <p:nvSpPr>
          <p:cNvPr id="4" name="Slide Number Placeholder 3"/>
          <p:cNvSpPr>
            <a:spLocks noGrp="1"/>
          </p:cNvSpPr>
          <p:nvPr>
            <p:ph type="sldNum" sz="quarter" idx="10"/>
          </p:nvPr>
        </p:nvSpPr>
        <p:spPr/>
        <p:txBody>
          <a:bodyPr/>
          <a:lstStyle/>
          <a:p>
            <a:fld id="{2B61A0E3-025D-4E7B-B727-1EF246E99DC9}" type="slidenum">
              <a:rPr lang="en-US" smtClean="0"/>
              <a:t>8</a:t>
            </a:fld>
            <a:endParaRPr lang="en-US"/>
          </a:p>
        </p:txBody>
      </p:sp>
    </p:spTree>
    <p:extLst>
      <p:ext uri="{BB962C8B-B14F-4D97-AF65-F5344CB8AC3E}">
        <p14:creationId xmlns:p14="http://schemas.microsoft.com/office/powerpoint/2010/main" val="1346992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special instances?</a:t>
            </a:r>
          </a:p>
          <a:p>
            <a:endParaRPr lang="en-US" dirty="0"/>
          </a:p>
          <a:p>
            <a:r>
              <a:rPr lang="en-US" dirty="0"/>
              <a:t>Public space v. participation in event. Long shots v. easily identifiable.  Need release if you plan to use in marketing materials or advertising, but not if just using for informational or internal purposes.</a:t>
            </a:r>
          </a:p>
        </p:txBody>
      </p:sp>
      <p:sp>
        <p:nvSpPr>
          <p:cNvPr id="4" name="Slide Number Placeholder 3"/>
          <p:cNvSpPr>
            <a:spLocks noGrp="1"/>
          </p:cNvSpPr>
          <p:nvPr>
            <p:ph type="sldNum" sz="quarter" idx="10"/>
          </p:nvPr>
        </p:nvSpPr>
        <p:spPr/>
        <p:txBody>
          <a:bodyPr/>
          <a:lstStyle/>
          <a:p>
            <a:fld id="{2B61A0E3-025D-4E7B-B727-1EF246E99DC9}" type="slidenum">
              <a:rPr lang="en-US" smtClean="0"/>
              <a:t>9</a:t>
            </a:fld>
            <a:endParaRPr lang="en-US"/>
          </a:p>
        </p:txBody>
      </p:sp>
    </p:spTree>
    <p:extLst>
      <p:ext uri="{BB962C8B-B14F-4D97-AF65-F5344CB8AC3E}">
        <p14:creationId xmlns:p14="http://schemas.microsoft.com/office/powerpoint/2010/main" val="91534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818C-FA13-4DD2-9507-AE27755A8D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71F0AA-C1E0-43F7-A22E-A41C620532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5DB844-3361-4F8C-9037-351AAB170819}"/>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5" name="Footer Placeholder 4">
            <a:extLst>
              <a:ext uri="{FF2B5EF4-FFF2-40B4-BE49-F238E27FC236}">
                <a16:creationId xmlns:a16="http://schemas.microsoft.com/office/drawing/2014/main" id="{AE616E76-C4C4-4343-B960-9BDEB2AE05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9D9CDA-14F0-4798-93BC-86B26ABCC506}"/>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4156783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87E88-973E-4D41-9CF3-A90F0A49A9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C47E13C-D302-46B6-A010-1E4C81F63D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5D6094-06DC-4572-AEE1-BCAB1B0AF0FC}"/>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5" name="Footer Placeholder 4">
            <a:extLst>
              <a:ext uri="{FF2B5EF4-FFF2-40B4-BE49-F238E27FC236}">
                <a16:creationId xmlns:a16="http://schemas.microsoft.com/office/drawing/2014/main" id="{5F39B255-5FD0-4B49-8F49-EA45A00253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2932A-DE17-4FA8-B679-98537BD38809}"/>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1223077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6771D0-426E-4F96-93BC-DB4B57E8D8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5F62A6-54DF-4BD0-A690-D9137B1F75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4EC686-E1B9-4E15-ABC6-CE1E6304EEAD}"/>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5" name="Footer Placeholder 4">
            <a:extLst>
              <a:ext uri="{FF2B5EF4-FFF2-40B4-BE49-F238E27FC236}">
                <a16:creationId xmlns:a16="http://schemas.microsoft.com/office/drawing/2014/main" id="{F5A4B0A4-9D52-429E-A5BD-CDEB543E6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FB020C-1C4B-49C9-83B5-5E7C60904879}"/>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2538917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1B6B-C5A2-45F6-B92E-8E909B3D99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F38D29-3E8C-448B-8697-4B3E09306A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2D5887-DE3C-4916-BF8A-AF4746133FBA}"/>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5" name="Footer Placeholder 4">
            <a:extLst>
              <a:ext uri="{FF2B5EF4-FFF2-40B4-BE49-F238E27FC236}">
                <a16:creationId xmlns:a16="http://schemas.microsoft.com/office/drawing/2014/main" id="{816D5F45-6626-4C20-9E6F-330722313B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C17EE6-5BE4-4A76-941C-E63B9FDC77AF}"/>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187699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C9DD8-597D-4183-BD99-41C40EF2AF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3A42C5A-07F8-41C3-9D5A-F922C1F596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B4996-F874-4E25-9682-087F8A0387D2}"/>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5" name="Footer Placeholder 4">
            <a:extLst>
              <a:ext uri="{FF2B5EF4-FFF2-40B4-BE49-F238E27FC236}">
                <a16:creationId xmlns:a16="http://schemas.microsoft.com/office/drawing/2014/main" id="{05445D0C-C4FB-4DB5-A9A5-E216E0F35D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88FB29-9E65-47BB-8DAA-6A3E65D40E48}"/>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3744831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82A2A-3492-4E99-87AC-BDCCBE5BF7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A926C0-6467-46FB-AF73-333C6BC937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6448A5-EFB7-4527-BB8A-5173F0114D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11810A-2539-432E-8694-62F51EBA2905}"/>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6" name="Footer Placeholder 5">
            <a:extLst>
              <a:ext uri="{FF2B5EF4-FFF2-40B4-BE49-F238E27FC236}">
                <a16:creationId xmlns:a16="http://schemas.microsoft.com/office/drawing/2014/main" id="{01288D43-B92D-44CA-ABB6-4693F38A7E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DD26CB-F749-43FD-BFAB-4FF5B3BBFFA3}"/>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396094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0CD79-F525-478B-A42F-26A0A1F053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7B3983-4A14-4524-8B3F-928E34D070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8CD2B4-BADA-4A48-BEE4-5C3EEDA918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A325F0-3262-4191-A81C-16ED141960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205BD1-450E-4004-878C-BD450BE83F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5A9BA0-ECDB-4F7A-A22C-C8F099DC9A2D}"/>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8" name="Footer Placeholder 7">
            <a:extLst>
              <a:ext uri="{FF2B5EF4-FFF2-40B4-BE49-F238E27FC236}">
                <a16:creationId xmlns:a16="http://schemas.microsoft.com/office/drawing/2014/main" id="{FE2F0329-3DC5-4596-B37B-8B3EC3B539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408532-D516-4DA9-9FF4-2EB4C29F401C}"/>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77538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E9A3D-EFA3-4EE1-B8C7-99115B90F0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21C51C-FAD3-471C-B777-5D91F503172C}"/>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4" name="Footer Placeholder 3">
            <a:extLst>
              <a:ext uri="{FF2B5EF4-FFF2-40B4-BE49-F238E27FC236}">
                <a16:creationId xmlns:a16="http://schemas.microsoft.com/office/drawing/2014/main" id="{BDE5057A-4E86-4B70-9CE7-8B00B45991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721F40-EB6F-47D7-B71E-C6E016AD6DE8}"/>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233378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720A01-CBE3-4B9C-8E81-F7C95116AFF5}"/>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3" name="Footer Placeholder 2">
            <a:extLst>
              <a:ext uri="{FF2B5EF4-FFF2-40B4-BE49-F238E27FC236}">
                <a16:creationId xmlns:a16="http://schemas.microsoft.com/office/drawing/2014/main" id="{ADBCC404-A93F-43F8-BCAF-AED6E69EBA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E92BDF-BDE0-4BC1-B207-6A47CFCBB658}"/>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1532229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9ECD3-96D5-4816-B97F-6F68E024BC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5B4163-7938-4A22-97BC-F543FAF8DC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B024CF8-4088-4F56-AC8D-84B93A6EE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D74758-E8F4-4102-8D1E-B381B7A7E4EA}"/>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6" name="Footer Placeholder 5">
            <a:extLst>
              <a:ext uri="{FF2B5EF4-FFF2-40B4-BE49-F238E27FC236}">
                <a16:creationId xmlns:a16="http://schemas.microsoft.com/office/drawing/2014/main" id="{194E3CA1-F109-4F5A-AA7C-619F9EFB1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ACD65D-19F3-4A4E-8581-E5F4472CD73B}"/>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1457979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692B4-0059-46D4-AC8C-F3DCAC239D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535E44-EC4E-4F1D-B391-7D161EC461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8091AC-E796-46DE-9C1C-057DD803F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F54122-EC2D-4BB2-9A55-2B0B5E268A8E}"/>
              </a:ext>
            </a:extLst>
          </p:cNvPr>
          <p:cNvSpPr>
            <a:spLocks noGrp="1"/>
          </p:cNvSpPr>
          <p:nvPr>
            <p:ph type="dt" sz="half" idx="10"/>
          </p:nvPr>
        </p:nvSpPr>
        <p:spPr/>
        <p:txBody>
          <a:bodyPr/>
          <a:lstStyle/>
          <a:p>
            <a:fld id="{AD9CE536-91FC-40B0-93AB-6A2E4732E0A8}" type="datetimeFigureOut">
              <a:rPr lang="en-US" smtClean="0"/>
              <a:t>9/16/2019</a:t>
            </a:fld>
            <a:endParaRPr lang="en-US"/>
          </a:p>
        </p:txBody>
      </p:sp>
      <p:sp>
        <p:nvSpPr>
          <p:cNvPr id="6" name="Footer Placeholder 5">
            <a:extLst>
              <a:ext uri="{FF2B5EF4-FFF2-40B4-BE49-F238E27FC236}">
                <a16:creationId xmlns:a16="http://schemas.microsoft.com/office/drawing/2014/main" id="{2A2C10BC-6CC7-406F-BF01-5F8B729C30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3918CF-E9B2-422C-BBBA-D50C93C111E5}"/>
              </a:ext>
            </a:extLst>
          </p:cNvPr>
          <p:cNvSpPr>
            <a:spLocks noGrp="1"/>
          </p:cNvSpPr>
          <p:nvPr>
            <p:ph type="sldNum" sz="quarter" idx="12"/>
          </p:nvPr>
        </p:nvSpPr>
        <p:spPr/>
        <p:txBody>
          <a:bodyPr/>
          <a:lstStyle/>
          <a:p>
            <a:fld id="{B4B0DCD5-1590-4E58-98E8-4BF4335ACF99}" type="slidenum">
              <a:rPr lang="en-US" smtClean="0"/>
              <a:t>‹#›</a:t>
            </a:fld>
            <a:endParaRPr lang="en-US"/>
          </a:p>
        </p:txBody>
      </p:sp>
    </p:spTree>
    <p:extLst>
      <p:ext uri="{BB962C8B-B14F-4D97-AF65-F5344CB8AC3E}">
        <p14:creationId xmlns:p14="http://schemas.microsoft.com/office/powerpoint/2010/main" val="1611150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05F6D0-590F-406B-B619-58F2857DEB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5A61FE-C47F-4E3A-B210-748368B610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850396-B688-4D3A-BE8E-73B89DD931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9CE536-91FC-40B0-93AB-6A2E4732E0A8}" type="datetimeFigureOut">
              <a:rPr lang="en-US" smtClean="0"/>
              <a:t>9/16/2019</a:t>
            </a:fld>
            <a:endParaRPr lang="en-US"/>
          </a:p>
        </p:txBody>
      </p:sp>
      <p:sp>
        <p:nvSpPr>
          <p:cNvPr id="5" name="Footer Placeholder 4">
            <a:extLst>
              <a:ext uri="{FF2B5EF4-FFF2-40B4-BE49-F238E27FC236}">
                <a16:creationId xmlns:a16="http://schemas.microsoft.com/office/drawing/2014/main" id="{B763FB03-6D0A-4EC8-BF43-2D436D3FB9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336E41-65B5-4C4C-9D89-C919FDFC1D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B0DCD5-1590-4E58-98E8-4BF4335ACF99}" type="slidenum">
              <a:rPr lang="en-US" smtClean="0"/>
              <a:t>‹#›</a:t>
            </a:fld>
            <a:endParaRPr lang="en-US"/>
          </a:p>
        </p:txBody>
      </p:sp>
    </p:spTree>
    <p:extLst>
      <p:ext uri="{BB962C8B-B14F-4D97-AF65-F5344CB8AC3E}">
        <p14:creationId xmlns:p14="http://schemas.microsoft.com/office/powerpoint/2010/main" val="3938820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bf.memphis.edu/forms/procurement/routing.html"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bf.memphis.edu/procurement/carsr.php"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itweb2.memphis.edu/legal/contracts_index.php?yearRange=09"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bf.memphis.edu/forms/procurement/cmp.html"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policies.memphis.edu/"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7" name="TextBox 6"/>
          <p:cNvSpPr txBox="1"/>
          <p:nvPr/>
        </p:nvSpPr>
        <p:spPr>
          <a:xfrm>
            <a:off x="1942219" y="2452275"/>
            <a:ext cx="5975797" cy="1323439"/>
          </a:xfrm>
          <a:prstGeom prst="rect">
            <a:avLst/>
          </a:prstGeom>
          <a:noFill/>
        </p:spPr>
        <p:txBody>
          <a:bodyPr wrap="square" rtlCol="0">
            <a:spAutoFit/>
          </a:bodyPr>
          <a:lstStyle/>
          <a:p>
            <a:r>
              <a:rPr lang="en-US" sz="4000" dirty="0">
                <a:solidFill>
                  <a:schemeClr val="bg1"/>
                </a:solidFill>
              </a:rPr>
              <a:t>Contracting at the University</a:t>
            </a:r>
          </a:p>
        </p:txBody>
      </p:sp>
    </p:spTree>
    <p:extLst>
      <p:ext uri="{BB962C8B-B14F-4D97-AF65-F5344CB8AC3E}">
        <p14:creationId xmlns:p14="http://schemas.microsoft.com/office/powerpoint/2010/main" val="1519636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7" name="TextBox 6"/>
          <p:cNvSpPr txBox="1"/>
          <p:nvPr/>
        </p:nvSpPr>
        <p:spPr>
          <a:xfrm>
            <a:off x="1524000" y="2432356"/>
            <a:ext cx="5975797" cy="1323439"/>
          </a:xfrm>
          <a:prstGeom prst="rect">
            <a:avLst/>
          </a:prstGeom>
          <a:noFill/>
        </p:spPr>
        <p:txBody>
          <a:bodyPr wrap="square" rtlCol="0">
            <a:spAutoFit/>
          </a:bodyPr>
          <a:lstStyle/>
          <a:p>
            <a:r>
              <a:rPr lang="en-US" sz="4000" dirty="0">
                <a:solidFill>
                  <a:schemeClr val="bg1"/>
                </a:solidFill>
              </a:rPr>
              <a:t>Research/Sponsored Programs Contracts</a:t>
            </a:r>
          </a:p>
        </p:txBody>
      </p:sp>
    </p:spTree>
    <p:extLst>
      <p:ext uri="{BB962C8B-B14F-4D97-AF65-F5344CB8AC3E}">
        <p14:creationId xmlns:p14="http://schemas.microsoft.com/office/powerpoint/2010/main" val="2713671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03B0A4E-64EA-4CB7-A5CA-EE9503360C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pPr algn="ctr"/>
            <a:r>
              <a:rPr lang="en-US" dirty="0"/>
              <a:t>Examples of Research Contracts</a:t>
            </a:r>
          </a:p>
        </p:txBody>
      </p:sp>
      <p:sp>
        <p:nvSpPr>
          <p:cNvPr id="3" name="Content Placeholder 2"/>
          <p:cNvSpPr>
            <a:spLocks noGrp="1"/>
          </p:cNvSpPr>
          <p:nvPr>
            <p:ph idx="1"/>
          </p:nvPr>
        </p:nvSpPr>
        <p:spPr/>
        <p:txBody>
          <a:bodyPr/>
          <a:lstStyle/>
          <a:p>
            <a:r>
              <a:rPr lang="en-US" dirty="0"/>
              <a:t>Sponsored Research Agreements (Fixed Price vs. Cost Reimbursable)</a:t>
            </a:r>
          </a:p>
          <a:p>
            <a:r>
              <a:rPr lang="en-US" dirty="0"/>
              <a:t>Service Agreements</a:t>
            </a:r>
          </a:p>
          <a:p>
            <a:r>
              <a:rPr lang="en-US" dirty="0"/>
              <a:t>Confidentiality/Non-disclosure Agreements</a:t>
            </a:r>
          </a:p>
          <a:p>
            <a:r>
              <a:rPr lang="en-US" dirty="0"/>
              <a:t>Material Transfer Agreements</a:t>
            </a:r>
          </a:p>
          <a:p>
            <a:r>
              <a:rPr lang="en-US" dirty="0"/>
              <a:t>Data Transfer Agreements</a:t>
            </a:r>
          </a:p>
          <a:p>
            <a:r>
              <a:rPr lang="en-US" dirty="0"/>
              <a:t>Licensing and Other IP Agreements</a:t>
            </a:r>
          </a:p>
          <a:p>
            <a:r>
              <a:rPr lang="en-US" dirty="0"/>
              <a:t>Purchase Orders w terms and conditions</a:t>
            </a:r>
          </a:p>
          <a:p>
            <a:r>
              <a:rPr lang="en-US" dirty="0"/>
              <a:t>Subcontracts</a:t>
            </a:r>
          </a:p>
        </p:txBody>
      </p:sp>
    </p:spTree>
    <p:extLst>
      <p:ext uri="{BB962C8B-B14F-4D97-AF65-F5344CB8AC3E}">
        <p14:creationId xmlns:p14="http://schemas.microsoft.com/office/powerpoint/2010/main" val="409232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1A6AD7-2697-4FA7-856E-7249084CA2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326" y="770020"/>
            <a:ext cx="9019674" cy="6087979"/>
          </a:xfrm>
          <a:prstGeom prst="rect">
            <a:avLst/>
          </a:prstGeom>
        </p:spPr>
      </p:pic>
      <p:pic>
        <p:nvPicPr>
          <p:cNvPr id="3" name="Picture 2">
            <a:extLst>
              <a:ext uri="{FF2B5EF4-FFF2-40B4-BE49-F238E27FC236}">
                <a16:creationId xmlns:a16="http://schemas.microsoft.com/office/drawing/2014/main" id="{BBEC01D3-6333-471F-99A0-C472753DB756}"/>
              </a:ext>
            </a:extLst>
          </p:cNvPr>
          <p:cNvPicPr>
            <a:picLocks noChangeAspect="1"/>
          </p:cNvPicPr>
          <p:nvPr/>
        </p:nvPicPr>
        <p:blipFill>
          <a:blip r:embed="rId3"/>
          <a:stretch>
            <a:fillRect/>
          </a:stretch>
        </p:blipFill>
        <p:spPr>
          <a:xfrm>
            <a:off x="1012730" y="888885"/>
            <a:ext cx="9697453" cy="5379568"/>
          </a:xfrm>
          <a:prstGeom prst="rect">
            <a:avLst/>
          </a:prstGeom>
        </p:spPr>
      </p:pic>
      <p:sp>
        <p:nvSpPr>
          <p:cNvPr id="5" name="TextBox 4">
            <a:extLst>
              <a:ext uri="{FF2B5EF4-FFF2-40B4-BE49-F238E27FC236}">
                <a16:creationId xmlns:a16="http://schemas.microsoft.com/office/drawing/2014/main" id="{87F34F56-2827-4DF2-80E7-A9C91E743596}"/>
              </a:ext>
            </a:extLst>
          </p:cNvPr>
          <p:cNvSpPr txBox="1"/>
          <p:nvPr/>
        </p:nvSpPr>
        <p:spPr>
          <a:xfrm>
            <a:off x="236841" y="252662"/>
            <a:ext cx="11249233" cy="769441"/>
          </a:xfrm>
          <a:prstGeom prst="rect">
            <a:avLst/>
          </a:prstGeom>
          <a:noFill/>
        </p:spPr>
        <p:txBody>
          <a:bodyPr wrap="none" rtlCol="0">
            <a:spAutoFit/>
          </a:bodyPr>
          <a:lstStyle/>
          <a:p>
            <a:r>
              <a:rPr lang="en-US" sz="4400" dirty="0">
                <a:latin typeface="Calibri Light" panose="020F0302020204030204" pitchFamily="34" charset="0"/>
                <a:cs typeface="Calibri Light" panose="020F0302020204030204" pitchFamily="34" charset="0"/>
              </a:rPr>
              <a:t>Differences Between Grants and Govt. Contracts</a:t>
            </a:r>
          </a:p>
        </p:txBody>
      </p:sp>
    </p:spTree>
    <p:extLst>
      <p:ext uri="{BB962C8B-B14F-4D97-AF65-F5344CB8AC3E}">
        <p14:creationId xmlns:p14="http://schemas.microsoft.com/office/powerpoint/2010/main" val="132822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9A81C4A-40B7-4196-B818-3CFBB5ACD782}"/>
              </a:ext>
            </a:extLst>
          </p:cNvPr>
          <p:cNvPicPr>
            <a:picLocks noChangeAspect="1"/>
          </p:cNvPicPr>
          <p:nvPr/>
        </p:nvPicPr>
        <p:blipFill>
          <a:blip r:embed="rId2"/>
          <a:stretch>
            <a:fillRect/>
          </a:stretch>
        </p:blipFill>
        <p:spPr>
          <a:xfrm>
            <a:off x="1523999" y="0"/>
            <a:ext cx="9144001" cy="6858000"/>
          </a:xfrm>
          <a:prstGeom prst="rect">
            <a:avLst/>
          </a:prstGeom>
        </p:spPr>
      </p:pic>
      <p:sp>
        <p:nvSpPr>
          <p:cNvPr id="3" name="Rectangle 2">
            <a:extLst>
              <a:ext uri="{FF2B5EF4-FFF2-40B4-BE49-F238E27FC236}">
                <a16:creationId xmlns:a16="http://schemas.microsoft.com/office/drawing/2014/main" id="{F2A420C7-C8E3-420D-B6D5-021B56D2C9BB}"/>
              </a:ext>
            </a:extLst>
          </p:cNvPr>
          <p:cNvSpPr/>
          <p:nvPr/>
        </p:nvSpPr>
        <p:spPr>
          <a:xfrm>
            <a:off x="782053" y="1046748"/>
            <a:ext cx="10812380" cy="5262979"/>
          </a:xfrm>
          <a:prstGeom prst="rect">
            <a:avLst/>
          </a:prstGeom>
        </p:spPr>
        <p:txBody>
          <a:bodyPr wrap="square">
            <a:spAutoFit/>
          </a:bodyPr>
          <a:lstStyle/>
          <a:p>
            <a:r>
              <a:rPr lang="en-US" sz="2800" dirty="0"/>
              <a:t>In the context of sponsored projects, a contract defines specific rights and obligations of the contracting parties with regard to matters such as research results and deliverables, publication rights, inventions, public dissemination of results, and liability.</a:t>
            </a:r>
          </a:p>
          <a:p>
            <a:endParaRPr lang="en-US" sz="2800" dirty="0"/>
          </a:p>
          <a:p>
            <a:r>
              <a:rPr lang="en-US" sz="2800" dirty="0"/>
              <a:t>A grant generally provides greater discretion than a contract in the conduct of the sponsored project activity, and provides less specificity in the intended outcome of the activity. </a:t>
            </a:r>
          </a:p>
          <a:p>
            <a:endParaRPr lang="en-US" sz="2800" dirty="0"/>
          </a:p>
          <a:p>
            <a:r>
              <a:rPr lang="en-US" sz="2800" dirty="0"/>
              <a:t>Some sponsors may refer to unrestricted gifts as “grants,”.  However, the specific requirements outlined in the agreement are what distinguishes the funding to be a gift or a grant. </a:t>
            </a:r>
          </a:p>
        </p:txBody>
      </p:sp>
      <p:sp>
        <p:nvSpPr>
          <p:cNvPr id="5" name="TextBox 4">
            <a:extLst>
              <a:ext uri="{FF2B5EF4-FFF2-40B4-BE49-F238E27FC236}">
                <a16:creationId xmlns:a16="http://schemas.microsoft.com/office/drawing/2014/main" id="{82D54746-8861-416F-A1E4-210790F5FC11}"/>
              </a:ext>
            </a:extLst>
          </p:cNvPr>
          <p:cNvSpPr txBox="1"/>
          <p:nvPr/>
        </p:nvSpPr>
        <p:spPr>
          <a:xfrm>
            <a:off x="1212642" y="277307"/>
            <a:ext cx="9766713" cy="769441"/>
          </a:xfrm>
          <a:prstGeom prst="rect">
            <a:avLst/>
          </a:prstGeom>
          <a:noFill/>
        </p:spPr>
        <p:txBody>
          <a:bodyPr wrap="none" rtlCol="0">
            <a:spAutoFit/>
          </a:bodyPr>
          <a:lstStyle/>
          <a:p>
            <a:r>
              <a:rPr lang="en-US" sz="4400" dirty="0">
                <a:latin typeface="+mj-lt"/>
              </a:rPr>
              <a:t>Differences Between Grants and Contracts</a:t>
            </a:r>
          </a:p>
        </p:txBody>
      </p:sp>
    </p:spTree>
    <p:extLst>
      <p:ext uri="{BB962C8B-B14F-4D97-AF65-F5344CB8AC3E}">
        <p14:creationId xmlns:p14="http://schemas.microsoft.com/office/powerpoint/2010/main" val="141669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12EAFB0-BD8A-43E9-A46F-5E5B210561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Limitation on </a:t>
            </a:r>
            <a:r>
              <a:rPr lang="en-US" dirty="0" err="1"/>
              <a:t>UofM’s</a:t>
            </a:r>
            <a:r>
              <a:rPr lang="en-US" dirty="0"/>
              <a:t> Ability to Accept Contract Terms:</a:t>
            </a:r>
          </a:p>
        </p:txBody>
      </p:sp>
      <p:sp>
        <p:nvSpPr>
          <p:cNvPr id="3" name="Content Placeholder 2"/>
          <p:cNvSpPr>
            <a:spLocks noGrp="1"/>
          </p:cNvSpPr>
          <p:nvPr>
            <p:ph idx="1"/>
          </p:nvPr>
        </p:nvSpPr>
        <p:spPr/>
        <p:txBody>
          <a:bodyPr/>
          <a:lstStyle/>
          <a:p>
            <a:r>
              <a:rPr lang="en-US" dirty="0"/>
              <a:t>State Law</a:t>
            </a:r>
          </a:p>
          <a:p>
            <a:r>
              <a:rPr lang="en-US" dirty="0"/>
              <a:t>TN Attorney General’s Rules</a:t>
            </a:r>
          </a:p>
          <a:p>
            <a:r>
              <a:rPr lang="en-US" dirty="0"/>
              <a:t>TBR Provisions</a:t>
            </a:r>
          </a:p>
          <a:p>
            <a:r>
              <a:rPr lang="en-US" dirty="0"/>
              <a:t>University’s Research Mission </a:t>
            </a:r>
          </a:p>
          <a:p>
            <a:r>
              <a:rPr lang="en-US" dirty="0"/>
              <a:t>Federal Law</a:t>
            </a:r>
          </a:p>
          <a:p>
            <a:endParaRPr lang="en-US" dirty="0"/>
          </a:p>
        </p:txBody>
      </p:sp>
    </p:spTree>
    <p:extLst>
      <p:ext uri="{BB962C8B-B14F-4D97-AF65-F5344CB8AC3E}">
        <p14:creationId xmlns:p14="http://schemas.microsoft.com/office/powerpoint/2010/main" val="1921975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017FE6A-DD95-47C8-8E5E-CEF9AB2EBF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State and Federal Laws- Financial Conflicts of Interest</a:t>
            </a:r>
          </a:p>
        </p:txBody>
      </p:sp>
      <p:sp>
        <p:nvSpPr>
          <p:cNvPr id="3" name="Content Placeholder 2"/>
          <p:cNvSpPr>
            <a:spLocks noGrp="1"/>
          </p:cNvSpPr>
          <p:nvPr>
            <p:ph idx="1"/>
          </p:nvPr>
        </p:nvSpPr>
        <p:spPr/>
        <p:txBody>
          <a:bodyPr/>
          <a:lstStyle/>
          <a:p>
            <a:r>
              <a:rPr lang="en-US" dirty="0"/>
              <a:t>This is a complex topic, beyond the scope of this presentation, but it is an important issue.</a:t>
            </a:r>
          </a:p>
          <a:p>
            <a:r>
              <a:rPr lang="en-US" dirty="0"/>
              <a:t>Companies associated with </a:t>
            </a:r>
            <a:r>
              <a:rPr lang="en-US" dirty="0" err="1"/>
              <a:t>UofM</a:t>
            </a:r>
            <a:r>
              <a:rPr lang="en-US" dirty="0"/>
              <a:t> faculty or staff may seek to sponsor research or collaborate with university researchers.</a:t>
            </a:r>
          </a:p>
          <a:p>
            <a:r>
              <a:rPr lang="en-US" dirty="0"/>
              <a:t>Such conflicts must be evaluated by Research Compliance. Related activities may run afoul of university policies, federal regulations, and state criminal laws that govern self dealing.</a:t>
            </a:r>
          </a:p>
          <a:p>
            <a:r>
              <a:rPr lang="en-US" dirty="0"/>
              <a:t>The University’s Research Compliance office handles all matters related to human/animal subject research, IRB, FCOI, Export Controls, etc.</a:t>
            </a:r>
          </a:p>
        </p:txBody>
      </p:sp>
    </p:spTree>
    <p:extLst>
      <p:ext uri="{BB962C8B-B14F-4D97-AF65-F5344CB8AC3E}">
        <p14:creationId xmlns:p14="http://schemas.microsoft.com/office/powerpoint/2010/main" val="2765521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2AF0729-8A81-4EC7-A69E-6E8D3E99FF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3" name="TextBox 2">
            <a:extLst>
              <a:ext uri="{FF2B5EF4-FFF2-40B4-BE49-F238E27FC236}">
                <a16:creationId xmlns:a16="http://schemas.microsoft.com/office/drawing/2014/main" id="{8A84F873-87DF-47B4-9A65-CA65FB0C68F9}"/>
              </a:ext>
            </a:extLst>
          </p:cNvPr>
          <p:cNvSpPr txBox="1"/>
          <p:nvPr/>
        </p:nvSpPr>
        <p:spPr>
          <a:xfrm>
            <a:off x="760693" y="264695"/>
            <a:ext cx="10670613" cy="769441"/>
          </a:xfrm>
          <a:prstGeom prst="rect">
            <a:avLst/>
          </a:prstGeom>
          <a:noFill/>
        </p:spPr>
        <p:txBody>
          <a:bodyPr wrap="none" rtlCol="0">
            <a:spAutoFit/>
          </a:bodyPr>
          <a:lstStyle/>
          <a:p>
            <a:r>
              <a:rPr lang="en-US" sz="4400" dirty="0">
                <a:latin typeface="Calibri Light" panose="020F0302020204030204" pitchFamily="34" charset="0"/>
                <a:cs typeface="Calibri Light" panose="020F0302020204030204" pitchFamily="34" charset="0"/>
              </a:rPr>
              <a:t>Common Contract Terms We Cannot Agree To</a:t>
            </a:r>
          </a:p>
        </p:txBody>
      </p:sp>
      <p:sp>
        <p:nvSpPr>
          <p:cNvPr id="4" name="TextBox 3">
            <a:extLst>
              <a:ext uri="{FF2B5EF4-FFF2-40B4-BE49-F238E27FC236}">
                <a16:creationId xmlns:a16="http://schemas.microsoft.com/office/drawing/2014/main" id="{EC719D9B-EE26-461F-BF0F-BE9DE84F76FF}"/>
              </a:ext>
            </a:extLst>
          </p:cNvPr>
          <p:cNvSpPr txBox="1"/>
          <p:nvPr/>
        </p:nvSpPr>
        <p:spPr>
          <a:xfrm>
            <a:off x="1138262" y="1656576"/>
            <a:ext cx="9915473" cy="4893647"/>
          </a:xfrm>
          <a:prstGeom prst="rect">
            <a:avLst/>
          </a:prstGeom>
          <a:noFill/>
        </p:spPr>
        <p:txBody>
          <a:bodyPr wrap="square" rtlCol="0">
            <a:spAutoFit/>
          </a:bodyPr>
          <a:lstStyle/>
          <a:p>
            <a:r>
              <a:rPr lang="en-US" sz="2000" b="1" dirty="0"/>
              <a:t>Indemnification: </a:t>
            </a:r>
            <a:r>
              <a:rPr lang="en-US" sz="2000" dirty="0"/>
              <a:t>If the sponsor gets sued, UofM will have to provide their legal defense.</a:t>
            </a:r>
          </a:p>
          <a:p>
            <a:endParaRPr lang="en-US" sz="2000" dirty="0"/>
          </a:p>
          <a:p>
            <a:r>
              <a:rPr lang="en-US" sz="2000" b="1" dirty="0"/>
              <a:t>Limitation of Liability: </a:t>
            </a:r>
            <a:r>
              <a:rPr lang="en-US" sz="2000" dirty="0"/>
              <a:t>The contract will say that UofM cannot sue the sponsor for damages.</a:t>
            </a:r>
          </a:p>
          <a:p>
            <a:endParaRPr lang="en-US" sz="2000" dirty="0"/>
          </a:p>
          <a:p>
            <a:r>
              <a:rPr lang="en-US" sz="2000" b="1" dirty="0"/>
              <a:t>Governing Law: </a:t>
            </a:r>
            <a:r>
              <a:rPr lang="en-US" sz="2000" dirty="0"/>
              <a:t>The contract (as well as any potential litigation) will be governed by the law</a:t>
            </a:r>
          </a:p>
          <a:p>
            <a:r>
              <a:rPr lang="en-US" sz="2000" dirty="0"/>
              <a:t>of a state other than Tennessee.</a:t>
            </a:r>
          </a:p>
          <a:p>
            <a:endParaRPr lang="en-US" sz="2000" dirty="0"/>
          </a:p>
          <a:p>
            <a:r>
              <a:rPr lang="en-US" sz="2000" b="1" dirty="0"/>
              <a:t>Consent to Jurisdiction: </a:t>
            </a:r>
            <a:r>
              <a:rPr lang="en-US" sz="2000" dirty="0"/>
              <a:t>The contract will say that any potential lawsuits must be brought in a</a:t>
            </a:r>
          </a:p>
          <a:p>
            <a:r>
              <a:rPr lang="en-US" sz="2000" dirty="0"/>
              <a:t>court in a state other than Tennessee.                            </a:t>
            </a:r>
          </a:p>
          <a:p>
            <a:endParaRPr lang="en-US" sz="2000" dirty="0"/>
          </a:p>
          <a:p>
            <a:r>
              <a:rPr lang="en-US" sz="2000" b="1" dirty="0"/>
              <a:t>Binding Arbitration: </a:t>
            </a:r>
            <a:r>
              <a:rPr lang="en-US" sz="2000" dirty="0"/>
              <a:t>The contract will say, in the event of a dispute, we must submit to a binding arbitrator’s ruling.</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926710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C87698B-74DE-4512-A6AA-BD3228954D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err="1"/>
              <a:t>UofM</a:t>
            </a:r>
            <a:r>
              <a:rPr lang="en-US" dirty="0"/>
              <a:t> </a:t>
            </a:r>
            <a:r>
              <a:rPr lang="en-US" dirty="0" err="1"/>
              <a:t>Misssion</a:t>
            </a:r>
            <a:endParaRPr lang="en-US" dirty="0"/>
          </a:p>
        </p:txBody>
      </p:sp>
      <p:sp>
        <p:nvSpPr>
          <p:cNvPr id="3" name="Content Placeholder 2"/>
          <p:cNvSpPr>
            <a:spLocks noGrp="1"/>
          </p:cNvSpPr>
          <p:nvPr>
            <p:ph idx="1"/>
          </p:nvPr>
        </p:nvSpPr>
        <p:spPr/>
        <p:txBody>
          <a:bodyPr/>
          <a:lstStyle/>
          <a:p>
            <a:r>
              <a:rPr lang="en-US" dirty="0"/>
              <a:t>The University of Memphis is a learner-centered metropolitan research university providing high quality educational experiences while pursuing new knowledge through research, artistic expression, and interdisciplinary and engaged scholarship.</a:t>
            </a:r>
          </a:p>
        </p:txBody>
      </p:sp>
    </p:spTree>
    <p:extLst>
      <p:ext uri="{BB962C8B-B14F-4D97-AF65-F5344CB8AC3E}">
        <p14:creationId xmlns:p14="http://schemas.microsoft.com/office/powerpoint/2010/main" val="276616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0DAADDD-C881-4D05-A73D-1D046ED90E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err="1"/>
              <a:t>UofM</a:t>
            </a:r>
            <a:r>
              <a:rPr lang="en-US" dirty="0"/>
              <a:t> Mission - Conflicts</a:t>
            </a:r>
          </a:p>
        </p:txBody>
      </p:sp>
      <p:sp>
        <p:nvSpPr>
          <p:cNvPr id="3" name="Content Placeholder 2"/>
          <p:cNvSpPr>
            <a:spLocks noGrp="1"/>
          </p:cNvSpPr>
          <p:nvPr>
            <p:ph idx="1"/>
          </p:nvPr>
        </p:nvSpPr>
        <p:spPr/>
        <p:txBody>
          <a:bodyPr/>
          <a:lstStyle/>
          <a:p>
            <a:r>
              <a:rPr lang="en-US" dirty="0"/>
              <a:t>Sponsored Projects contracts can clash with the University’s mission in a variety of ways, including:</a:t>
            </a:r>
          </a:p>
          <a:p>
            <a:pPr>
              <a:buFontTx/>
              <a:buChar char="-"/>
            </a:pPr>
            <a:r>
              <a:rPr lang="en-US" dirty="0"/>
              <a:t>Restricting ability to publish research results</a:t>
            </a:r>
          </a:p>
          <a:p>
            <a:pPr>
              <a:buFontTx/>
              <a:buChar char="-"/>
            </a:pPr>
            <a:r>
              <a:rPr lang="en-US" dirty="0"/>
              <a:t>Requiring conduct of confidential research</a:t>
            </a:r>
          </a:p>
          <a:p>
            <a:pPr>
              <a:buFontTx/>
              <a:buChar char="-"/>
            </a:pPr>
            <a:r>
              <a:rPr lang="en-US" dirty="0"/>
              <a:t>Assigning ownership of intellectual property rights and data</a:t>
            </a:r>
          </a:p>
        </p:txBody>
      </p:sp>
    </p:spTree>
    <p:extLst>
      <p:ext uri="{BB962C8B-B14F-4D97-AF65-F5344CB8AC3E}">
        <p14:creationId xmlns:p14="http://schemas.microsoft.com/office/powerpoint/2010/main" val="1993574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184873C-0009-4E55-9A64-87250C2776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err="1"/>
              <a:t>UofM</a:t>
            </a:r>
            <a:r>
              <a:rPr lang="en-US" dirty="0"/>
              <a:t> Mission - Publication</a:t>
            </a:r>
          </a:p>
        </p:txBody>
      </p:sp>
      <p:sp>
        <p:nvSpPr>
          <p:cNvPr id="3" name="Content Placeholder 2"/>
          <p:cNvSpPr>
            <a:spLocks noGrp="1"/>
          </p:cNvSpPr>
          <p:nvPr>
            <p:ph idx="1"/>
          </p:nvPr>
        </p:nvSpPr>
        <p:spPr/>
        <p:txBody>
          <a:bodyPr/>
          <a:lstStyle/>
          <a:p>
            <a:r>
              <a:rPr lang="en-US" dirty="0"/>
              <a:t>Sponsors and Collaborators often seek the right to approve publications resulting from research.</a:t>
            </a:r>
          </a:p>
          <a:p>
            <a:r>
              <a:rPr lang="en-US" dirty="0"/>
              <a:t>Problem: Conflicts with the University’s support of the rights of academic freedom, which promote faculty, staff, and students carrying out their scholarly work in an open and free atmosphere and publish research results without restraint.</a:t>
            </a:r>
          </a:p>
          <a:p>
            <a:r>
              <a:rPr lang="en-US" dirty="0"/>
              <a:t>Giving a sponsor approval over publications effectively gives that party an opportunity to prohibit publication.</a:t>
            </a:r>
          </a:p>
          <a:p>
            <a:r>
              <a:rPr lang="en-US" dirty="0"/>
              <a:t>A sponsor’s contract right to review a publication to protect IP rights and confidential information has to be carefully worded.</a:t>
            </a:r>
          </a:p>
        </p:txBody>
      </p:sp>
    </p:spTree>
    <p:extLst>
      <p:ext uri="{BB962C8B-B14F-4D97-AF65-F5344CB8AC3E}">
        <p14:creationId xmlns:p14="http://schemas.microsoft.com/office/powerpoint/2010/main" val="385266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What is a Contract?</a:t>
            </a:r>
          </a:p>
        </p:txBody>
      </p:sp>
      <p:sp>
        <p:nvSpPr>
          <p:cNvPr id="3" name="Content Placeholder 2"/>
          <p:cNvSpPr>
            <a:spLocks noGrp="1"/>
          </p:cNvSpPr>
          <p:nvPr>
            <p:ph idx="1"/>
          </p:nvPr>
        </p:nvSpPr>
        <p:spPr>
          <a:xfrm>
            <a:off x="838200" y="1514901"/>
            <a:ext cx="10515600" cy="4662062"/>
          </a:xfrm>
        </p:spPr>
        <p:txBody>
          <a:bodyPr>
            <a:normAutofit/>
          </a:bodyPr>
          <a:lstStyle/>
          <a:p>
            <a:r>
              <a:rPr lang="en-US" dirty="0"/>
              <a:t>An agreement with specific terms between two or more persons or entities in which there is a promise to do something in return for a valuable benefit known as consideration. </a:t>
            </a:r>
          </a:p>
          <a:p>
            <a:r>
              <a:rPr lang="en-US" dirty="0"/>
              <a:t>The vehicle that drives the vast majority of University dealings.</a:t>
            </a:r>
          </a:p>
          <a:p>
            <a:pPr lvl="1"/>
            <a:r>
              <a:rPr lang="en-US" dirty="0"/>
              <a:t>Software</a:t>
            </a:r>
          </a:p>
          <a:p>
            <a:pPr lvl="1"/>
            <a:r>
              <a:rPr lang="en-US" dirty="0"/>
              <a:t>Equipment</a:t>
            </a:r>
          </a:p>
          <a:p>
            <a:pPr lvl="1"/>
            <a:r>
              <a:rPr lang="en-US" dirty="0"/>
              <a:t>Events</a:t>
            </a:r>
          </a:p>
          <a:p>
            <a:pPr lvl="1"/>
            <a:r>
              <a:rPr lang="en-US" dirty="0"/>
              <a:t>Athletics</a:t>
            </a:r>
          </a:p>
          <a:p>
            <a:pPr lvl="1"/>
            <a:r>
              <a:rPr lang="en-US" dirty="0"/>
              <a:t>Housing</a:t>
            </a:r>
          </a:p>
          <a:p>
            <a:pPr lvl="1"/>
            <a:r>
              <a:rPr lang="en-US" dirty="0"/>
              <a:t>Food/Vending</a:t>
            </a:r>
          </a:p>
        </p:txBody>
      </p:sp>
    </p:spTree>
    <p:extLst>
      <p:ext uri="{BB962C8B-B14F-4D97-AF65-F5344CB8AC3E}">
        <p14:creationId xmlns:p14="http://schemas.microsoft.com/office/powerpoint/2010/main" val="1992502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83B5BA-70BF-4C3C-89EB-EAABF3E8C8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err="1"/>
              <a:t>UofM</a:t>
            </a:r>
            <a:r>
              <a:rPr lang="en-US" dirty="0"/>
              <a:t> Mission – Data Ownership</a:t>
            </a:r>
          </a:p>
        </p:txBody>
      </p:sp>
      <p:sp>
        <p:nvSpPr>
          <p:cNvPr id="3" name="Content Placeholder 2"/>
          <p:cNvSpPr>
            <a:spLocks noGrp="1"/>
          </p:cNvSpPr>
          <p:nvPr>
            <p:ph idx="1"/>
          </p:nvPr>
        </p:nvSpPr>
        <p:spPr/>
        <p:txBody>
          <a:bodyPr/>
          <a:lstStyle/>
          <a:p>
            <a:r>
              <a:rPr lang="en-US" dirty="0"/>
              <a:t>Sponsors/collaborators often request ownership of data arising from research.</a:t>
            </a:r>
          </a:p>
          <a:p>
            <a:r>
              <a:rPr lang="en-US" dirty="0"/>
              <a:t>Agreeing to such language in a contract raises several policy/legal issues:</a:t>
            </a:r>
          </a:p>
          <a:p>
            <a:pPr>
              <a:buFontTx/>
              <a:buChar char="-"/>
            </a:pPr>
            <a:r>
              <a:rPr lang="en-US" dirty="0"/>
              <a:t>Assigning ownership of data may prevent publication.</a:t>
            </a:r>
          </a:p>
          <a:p>
            <a:pPr>
              <a:buFontTx/>
              <a:buChar char="-"/>
            </a:pPr>
            <a:r>
              <a:rPr lang="en-US" dirty="0"/>
              <a:t>Data may be needed should publication be challenged or in the event allegations of research misconduct arise.</a:t>
            </a:r>
          </a:p>
          <a:p>
            <a:pPr>
              <a:buFontTx/>
              <a:buChar char="-"/>
            </a:pPr>
            <a:r>
              <a:rPr lang="en-US" dirty="0"/>
              <a:t>University may have an obligation to provide other third parties, like the federal government, access to data.</a:t>
            </a:r>
          </a:p>
        </p:txBody>
      </p:sp>
    </p:spTree>
    <p:extLst>
      <p:ext uri="{BB962C8B-B14F-4D97-AF65-F5344CB8AC3E}">
        <p14:creationId xmlns:p14="http://schemas.microsoft.com/office/powerpoint/2010/main" val="2744957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B78244-E0FF-4DD3-8B36-0BCF7EC711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err="1"/>
              <a:t>UofM</a:t>
            </a:r>
            <a:r>
              <a:rPr lang="en-US" dirty="0"/>
              <a:t> Mission - Confidentiality</a:t>
            </a:r>
          </a:p>
        </p:txBody>
      </p:sp>
      <p:sp>
        <p:nvSpPr>
          <p:cNvPr id="3" name="Content Placeholder 2"/>
          <p:cNvSpPr>
            <a:spLocks noGrp="1"/>
          </p:cNvSpPr>
          <p:nvPr>
            <p:ph idx="1"/>
          </p:nvPr>
        </p:nvSpPr>
        <p:spPr/>
        <p:txBody>
          <a:bodyPr/>
          <a:lstStyle/>
          <a:p>
            <a:r>
              <a:rPr lang="en-US" dirty="0"/>
              <a:t>In addition to TN Open Records Act Implications, confidentiality obligations can conflict with UofM’s Research Mission by preventing faculty and students from publishing research results.</a:t>
            </a:r>
          </a:p>
          <a:p>
            <a:r>
              <a:rPr lang="en-US" dirty="0"/>
              <a:t>That said, we routinely enter into non-disclosure agreements with sponsors so that faculty and sponsor can discuss potential projects without fear of disclosure.</a:t>
            </a:r>
          </a:p>
          <a:p>
            <a:pPr marL="0" indent="0">
              <a:buNone/>
            </a:pPr>
            <a:endParaRPr lang="en-US" dirty="0"/>
          </a:p>
        </p:txBody>
      </p:sp>
    </p:spTree>
    <p:extLst>
      <p:ext uri="{BB962C8B-B14F-4D97-AF65-F5344CB8AC3E}">
        <p14:creationId xmlns:p14="http://schemas.microsoft.com/office/powerpoint/2010/main" val="1527679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6463C7-8AF8-4DFE-B119-9D718E12ED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Federal Law – Bayh-Dole Act (Intellectual Property)</a:t>
            </a:r>
          </a:p>
        </p:txBody>
      </p:sp>
      <p:sp>
        <p:nvSpPr>
          <p:cNvPr id="3" name="Content Placeholder 2"/>
          <p:cNvSpPr>
            <a:spLocks noGrp="1"/>
          </p:cNvSpPr>
          <p:nvPr>
            <p:ph idx="1"/>
          </p:nvPr>
        </p:nvSpPr>
        <p:spPr/>
        <p:txBody>
          <a:bodyPr>
            <a:normAutofit fontScale="92500" lnSpcReduction="20000"/>
          </a:bodyPr>
          <a:lstStyle/>
          <a:p>
            <a:r>
              <a:rPr lang="en-US" dirty="0"/>
              <a:t>Sponsors/collaborators often seek ownership of (or rights to) inventions arising from University research.</a:t>
            </a:r>
          </a:p>
          <a:p>
            <a:r>
              <a:rPr lang="en-US" dirty="0"/>
              <a:t>Bayh-Dole Act allows the </a:t>
            </a:r>
            <a:r>
              <a:rPr lang="en-US" dirty="0" err="1"/>
              <a:t>UofM</a:t>
            </a:r>
            <a:r>
              <a:rPr lang="en-US" dirty="0"/>
              <a:t> to elect title to patents arising from federally funded research.</a:t>
            </a:r>
          </a:p>
          <a:p>
            <a:r>
              <a:rPr lang="en-US" dirty="0"/>
              <a:t>Granting ownership or rights to </a:t>
            </a:r>
            <a:r>
              <a:rPr lang="en-US" dirty="0" err="1"/>
              <a:t>UofM</a:t>
            </a:r>
            <a:r>
              <a:rPr lang="en-US" dirty="0"/>
              <a:t> intellectual property can create a conflict if there are multiple funding sources that contribute to the IP.</a:t>
            </a:r>
          </a:p>
          <a:p>
            <a:r>
              <a:rPr lang="en-US" dirty="0"/>
              <a:t>A conflict can arise if a research contract gives a sponsor ownership of or preferential rights to an invention arising from the research, where some part of the invention is conceived in the course of federally funded research.</a:t>
            </a:r>
          </a:p>
          <a:p>
            <a:r>
              <a:rPr lang="en-US" dirty="0"/>
              <a:t>Under Bayh-Dole Act, the University can elect ownership of inventions created in federally funded research, but must grant license rights to the federal government.</a:t>
            </a:r>
          </a:p>
        </p:txBody>
      </p:sp>
    </p:spTree>
    <p:extLst>
      <p:ext uri="{BB962C8B-B14F-4D97-AF65-F5344CB8AC3E}">
        <p14:creationId xmlns:p14="http://schemas.microsoft.com/office/powerpoint/2010/main" val="3733563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02E1F7-F651-4C5B-846F-412A9E33CC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Federal Law- Tax Issues (UBIT)</a:t>
            </a:r>
          </a:p>
        </p:txBody>
      </p:sp>
      <p:sp>
        <p:nvSpPr>
          <p:cNvPr id="3" name="Content Placeholder 2"/>
          <p:cNvSpPr>
            <a:spLocks noGrp="1"/>
          </p:cNvSpPr>
          <p:nvPr>
            <p:ph idx="1"/>
          </p:nvPr>
        </p:nvSpPr>
        <p:spPr/>
        <p:txBody>
          <a:bodyPr/>
          <a:lstStyle/>
          <a:p>
            <a:r>
              <a:rPr lang="en-US" dirty="0"/>
              <a:t>Tax exempt organizations such as the </a:t>
            </a:r>
            <a:r>
              <a:rPr lang="en-US" dirty="0" err="1"/>
              <a:t>UofM</a:t>
            </a:r>
            <a:r>
              <a:rPr lang="en-US" dirty="0"/>
              <a:t> are subject to Unrelated Business Income Tax (UBIT) on income from any “trade or business” that is regularly carried on by the entity that is not “mission-related.”</a:t>
            </a:r>
          </a:p>
          <a:p>
            <a:r>
              <a:rPr lang="en-US" dirty="0"/>
              <a:t>There is a broad exception for research, but the exception would not cover most “fee-for-service,” facility use, or routine testing agreements.</a:t>
            </a:r>
          </a:p>
          <a:p>
            <a:r>
              <a:rPr lang="en-US" dirty="0"/>
              <a:t>Activities that lead to UBIT aren’t bad, just taxable- and need to be reported as such.</a:t>
            </a:r>
          </a:p>
        </p:txBody>
      </p:sp>
    </p:spTree>
    <p:extLst>
      <p:ext uri="{BB962C8B-B14F-4D97-AF65-F5344CB8AC3E}">
        <p14:creationId xmlns:p14="http://schemas.microsoft.com/office/powerpoint/2010/main" val="25472907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511A5E8-1C7C-4D10-852D-BB006E2BB3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Intellectual Property in General</a:t>
            </a:r>
          </a:p>
        </p:txBody>
      </p:sp>
      <p:sp>
        <p:nvSpPr>
          <p:cNvPr id="3" name="Content Placeholder 2"/>
          <p:cNvSpPr>
            <a:spLocks noGrp="1"/>
          </p:cNvSpPr>
          <p:nvPr>
            <p:ph idx="1"/>
          </p:nvPr>
        </p:nvSpPr>
        <p:spPr/>
        <p:txBody>
          <a:bodyPr/>
          <a:lstStyle/>
          <a:p>
            <a:r>
              <a:rPr lang="en-US" dirty="0"/>
              <a:t>As a general rule, IP should be treated the same for all agreements, following </a:t>
            </a:r>
            <a:r>
              <a:rPr lang="en-US" dirty="0" err="1"/>
              <a:t>inventorship</a:t>
            </a:r>
            <a:r>
              <a:rPr lang="en-US" dirty="0"/>
              <a:t>:</a:t>
            </a:r>
          </a:p>
          <a:p>
            <a:pPr marL="0" indent="0">
              <a:buNone/>
            </a:pPr>
            <a:r>
              <a:rPr lang="en-US" dirty="0"/>
              <a:t>-What university faculty staff and students invent should belong to the </a:t>
            </a:r>
            <a:r>
              <a:rPr lang="en-US" dirty="0" err="1"/>
              <a:t>UofM</a:t>
            </a:r>
            <a:endParaRPr lang="en-US" dirty="0"/>
          </a:p>
          <a:p>
            <a:pPr marL="0" indent="0">
              <a:buNone/>
            </a:pPr>
            <a:r>
              <a:rPr lang="en-US" dirty="0"/>
              <a:t>-What a sponsor or collaborator invents should belong to the sponsor or collaborator.</a:t>
            </a:r>
          </a:p>
          <a:p>
            <a:pPr marL="0" indent="0">
              <a:buNone/>
            </a:pPr>
            <a:r>
              <a:rPr lang="en-US" dirty="0"/>
              <a:t>-Jointly developed inventions should be jointly owned.</a:t>
            </a:r>
          </a:p>
          <a:p>
            <a:pPr marL="0" indent="0">
              <a:buNone/>
            </a:pPr>
            <a:endParaRPr lang="en-US" dirty="0"/>
          </a:p>
        </p:txBody>
      </p:sp>
    </p:spTree>
    <p:extLst>
      <p:ext uri="{BB962C8B-B14F-4D97-AF65-F5344CB8AC3E}">
        <p14:creationId xmlns:p14="http://schemas.microsoft.com/office/powerpoint/2010/main" val="3861026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1075FD7-5485-4043-B7E4-AD1EBAEA61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Where to Go from Here?</a:t>
            </a:r>
          </a:p>
        </p:txBody>
      </p:sp>
      <p:sp>
        <p:nvSpPr>
          <p:cNvPr id="3" name="Content Placeholder 2"/>
          <p:cNvSpPr>
            <a:spLocks noGrp="1"/>
          </p:cNvSpPr>
          <p:nvPr>
            <p:ph idx="1"/>
          </p:nvPr>
        </p:nvSpPr>
        <p:spPr/>
        <p:txBody>
          <a:bodyPr>
            <a:normAutofit lnSpcReduction="10000"/>
          </a:bodyPr>
          <a:lstStyle/>
          <a:p>
            <a:r>
              <a:rPr lang="en-US" dirty="0"/>
              <a:t>Before negotiating any type of research agreement with a potential sponsor or collaborator, contact the Office of Sponsored Programs (Ty Flores) or the Office of Tech Transfer (Hai Trieu), or the Office of Legal Counsel (David Cooley).</a:t>
            </a:r>
          </a:p>
          <a:p>
            <a:endParaRPr lang="en-US" dirty="0"/>
          </a:p>
          <a:p>
            <a:r>
              <a:rPr lang="en-US" dirty="0"/>
              <a:t>Note: All research contracts should be signed by Jasbir Dhaliwal. Other faculty, staff or students are not authorized to sign on behalf of the University. Any liability that results from a contract not signed by a University signatory may be personally assignable to whoever signs the contract. The contract may also be deemed void and unenforceable.</a:t>
            </a:r>
          </a:p>
        </p:txBody>
      </p:sp>
    </p:spTree>
    <p:extLst>
      <p:ext uri="{BB962C8B-B14F-4D97-AF65-F5344CB8AC3E}">
        <p14:creationId xmlns:p14="http://schemas.microsoft.com/office/powerpoint/2010/main" val="11442701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7" name="TextBox 6"/>
          <p:cNvSpPr txBox="1"/>
          <p:nvPr/>
        </p:nvSpPr>
        <p:spPr>
          <a:xfrm>
            <a:off x="1524000" y="2432356"/>
            <a:ext cx="5975797" cy="1323439"/>
          </a:xfrm>
          <a:prstGeom prst="rect">
            <a:avLst/>
          </a:prstGeom>
          <a:noFill/>
        </p:spPr>
        <p:txBody>
          <a:bodyPr wrap="square" rtlCol="0">
            <a:spAutoFit/>
          </a:bodyPr>
          <a:lstStyle/>
          <a:p>
            <a:r>
              <a:rPr lang="en-US" sz="4000" dirty="0">
                <a:solidFill>
                  <a:schemeClr val="bg1"/>
                </a:solidFill>
              </a:rPr>
              <a:t>Procurement and Contract Services</a:t>
            </a:r>
          </a:p>
        </p:txBody>
      </p:sp>
    </p:spTree>
    <p:extLst>
      <p:ext uri="{BB962C8B-B14F-4D97-AF65-F5344CB8AC3E}">
        <p14:creationId xmlns:p14="http://schemas.microsoft.com/office/powerpoint/2010/main" val="41667503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696EA0C-83F4-4F51-AD69-3510A3E26B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3554" name="Rectangle 3">
            <a:extLst>
              <a:ext uri="{FF2B5EF4-FFF2-40B4-BE49-F238E27FC236}">
                <a16:creationId xmlns:a16="http://schemas.microsoft.com/office/drawing/2014/main" id="{F26C02BA-AD3A-4AFB-8203-6D6D8D60C6FF}"/>
              </a:ext>
            </a:extLst>
          </p:cNvPr>
          <p:cNvSpPr>
            <a:spLocks noGrp="1" noChangeArrowheads="1"/>
          </p:cNvSpPr>
          <p:nvPr>
            <p:ph idx="1"/>
          </p:nvPr>
        </p:nvSpPr>
        <p:spPr/>
        <p:txBody>
          <a:bodyPr/>
          <a:lstStyle/>
          <a:p>
            <a:pPr marL="365760" indent="-256032">
              <a:buFont typeface="Wingdings" pitchFamily="2" charset="2"/>
              <a:buChar char="Ø"/>
              <a:defRPr/>
            </a:pPr>
            <a:r>
              <a:rPr lang="en-US" sz="2400" dirty="0"/>
              <a:t>The University of Memphis Policies and Procedures Contract and Agreements is Policy No. BF4007</a:t>
            </a:r>
          </a:p>
          <a:p>
            <a:pPr eaLnBrk="1" hangingPunct="1">
              <a:buFont typeface="Wingdings" pitchFamily="2" charset="2"/>
              <a:buNone/>
              <a:defRPr/>
            </a:pPr>
            <a:endParaRPr lang="en-US" dirty="0"/>
          </a:p>
          <a:p>
            <a:pPr eaLnBrk="1" hangingPunct="1">
              <a:buFont typeface="Wingdings" pitchFamily="2" charset="2"/>
              <a:buChar char="Ø"/>
              <a:defRPr/>
            </a:pPr>
            <a:r>
              <a:rPr lang="en-US" sz="2400" dirty="0"/>
              <a:t>The University’s Signatory Policy is located at Policy No. BF4008</a:t>
            </a:r>
            <a:endParaRPr lang="en-US" b="1" dirty="0"/>
          </a:p>
        </p:txBody>
      </p:sp>
      <p:sp>
        <p:nvSpPr>
          <p:cNvPr id="31746" name="Rectangle 2">
            <a:extLst>
              <a:ext uri="{FF2B5EF4-FFF2-40B4-BE49-F238E27FC236}">
                <a16:creationId xmlns:a16="http://schemas.microsoft.com/office/drawing/2014/main" id="{E22BA626-24EF-4308-AD77-D16887B20054}"/>
              </a:ext>
            </a:extLst>
          </p:cNvPr>
          <p:cNvSpPr>
            <a:spLocks noGrp="1" noChangeArrowheads="1"/>
          </p:cNvSpPr>
          <p:nvPr>
            <p:ph type="title"/>
          </p:nvPr>
        </p:nvSpPr>
        <p:spPr/>
        <p:txBody>
          <a:bodyPr/>
          <a:lstStyle/>
          <a:p>
            <a:pPr eaLnBrk="1" hangingPunct="1">
              <a:defRPr/>
            </a:pPr>
            <a:r>
              <a:rPr lang="en-US" dirty="0"/>
              <a:t>Policies and Procedures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3DDB6B7-24B3-4E07-8DA3-E5D8DA4714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3" name="Subtitle 2">
            <a:extLst>
              <a:ext uri="{FF2B5EF4-FFF2-40B4-BE49-F238E27FC236}">
                <a16:creationId xmlns:a16="http://schemas.microsoft.com/office/drawing/2014/main" id="{2C4CA692-B229-4283-8BAC-3694CCFFAC56}"/>
              </a:ext>
            </a:extLst>
          </p:cNvPr>
          <p:cNvSpPr>
            <a:spLocks noGrp="1"/>
          </p:cNvSpPr>
          <p:nvPr>
            <p:ph idx="1"/>
          </p:nvPr>
        </p:nvSpPr>
        <p:spPr/>
        <p:txBody>
          <a:bodyPr rtlCol="0">
            <a:normAutofit/>
          </a:bodyPr>
          <a:lstStyle/>
          <a:p>
            <a:pPr marL="0" indent="0">
              <a:buFont typeface="Wingdings" pitchFamily="2" charset="2"/>
              <a:buChar char="Ø"/>
              <a:defRPr/>
            </a:pPr>
            <a:r>
              <a:rPr lang="en-US" dirty="0"/>
              <a:t>Contract Review and Approval Process Summary</a:t>
            </a:r>
          </a:p>
          <a:p>
            <a:pPr marL="0" indent="0">
              <a:buFont typeface="Wingdings" pitchFamily="2" charset="2"/>
              <a:buChar char="Ø"/>
              <a:defRPr/>
            </a:pPr>
            <a:endParaRPr lang="en-US" dirty="0"/>
          </a:p>
          <a:p>
            <a:pPr marL="365760" indent="0">
              <a:buNone/>
              <a:defRPr/>
            </a:pPr>
            <a:r>
              <a:rPr lang="en-US" sz="2400" b="1" dirty="0"/>
              <a:t>The following guidelines apply to all contracts (expenditure, non-expenditure, and revenue generating) or agreements (hereinafter referred to as contracts) between The University of Memphis and any external party.</a:t>
            </a:r>
          </a:p>
        </p:txBody>
      </p:sp>
      <p:sp>
        <p:nvSpPr>
          <p:cNvPr id="2050" name="Title 1">
            <a:extLst>
              <a:ext uri="{FF2B5EF4-FFF2-40B4-BE49-F238E27FC236}">
                <a16:creationId xmlns:a16="http://schemas.microsoft.com/office/drawing/2014/main" id="{80045E2A-1ECA-4FDF-B832-F41E927FBA57}"/>
              </a:ext>
            </a:extLst>
          </p:cNvPr>
          <p:cNvSpPr>
            <a:spLocks noGrp="1"/>
          </p:cNvSpPr>
          <p:nvPr>
            <p:ph type="title"/>
          </p:nvPr>
        </p:nvSpPr>
        <p:spPr/>
        <p:txBody>
          <a:bodyPr/>
          <a:lstStyle/>
          <a:p>
            <a:pPr>
              <a:defRPr/>
            </a:pPr>
            <a:r>
              <a:rPr lang="en-US" dirty="0"/>
              <a:t>CONTRACT </a:t>
            </a:r>
            <a:r>
              <a:rPr lang="en-US" dirty="0" err="1"/>
              <a:t>sERVICES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77637E6-049C-4AE9-B01D-E95BB0A03A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13314" name="Content Placeholder 4">
            <a:extLst>
              <a:ext uri="{FF2B5EF4-FFF2-40B4-BE49-F238E27FC236}">
                <a16:creationId xmlns:a16="http://schemas.microsoft.com/office/drawing/2014/main" id="{FA2CC96D-D39B-45D2-A869-E84E4445DE07}"/>
              </a:ext>
            </a:extLst>
          </p:cNvPr>
          <p:cNvSpPr>
            <a:spLocks noGrp="1"/>
          </p:cNvSpPr>
          <p:nvPr>
            <p:ph idx="1"/>
          </p:nvPr>
        </p:nvSpPr>
        <p:spPr/>
        <p:txBody>
          <a:bodyPr/>
          <a:lstStyle/>
          <a:p>
            <a:pPr eaLnBrk="1" hangingPunct="1">
              <a:buFont typeface="Wingdings" panose="05000000000000000000" pitchFamily="2" charset="2"/>
              <a:buChar char="Ø"/>
            </a:pPr>
            <a:r>
              <a:rPr lang="en-US" altLang="en-US" dirty="0"/>
              <a:t>Contracts of $5,000 or more require the approval of the Director of Procurement Services.</a:t>
            </a:r>
          </a:p>
          <a:p>
            <a:pPr eaLnBrk="1" hangingPunct="1">
              <a:buFont typeface="Wingdings" panose="05000000000000000000" pitchFamily="2" charset="2"/>
              <a:buChar char="Ø"/>
            </a:pPr>
            <a:r>
              <a:rPr lang="en-US" altLang="en-US" dirty="0"/>
              <a:t>All proposed contracts of $10,000 or more must be competitively bid unless adequate “sole source justification is provided.</a:t>
            </a:r>
          </a:p>
        </p:txBody>
      </p:sp>
      <p:sp>
        <p:nvSpPr>
          <p:cNvPr id="3074" name="Title 1">
            <a:extLst>
              <a:ext uri="{FF2B5EF4-FFF2-40B4-BE49-F238E27FC236}">
                <a16:creationId xmlns:a16="http://schemas.microsoft.com/office/drawing/2014/main" id="{872387D7-EADE-4AEE-9241-6DF7D1666794}"/>
              </a:ext>
            </a:extLst>
          </p:cNvPr>
          <p:cNvSpPr>
            <a:spLocks noGrp="1"/>
          </p:cNvSpPr>
          <p:nvPr>
            <p:ph type="title"/>
          </p:nvPr>
        </p:nvSpPr>
        <p:spPr/>
        <p:txBody>
          <a:bodyPr/>
          <a:lstStyle/>
          <a:p>
            <a:pPr>
              <a:defRPr/>
            </a:pPr>
            <a:r>
              <a:rPr lang="en-US" dirty="0"/>
              <a:t>Contract Amount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What is a </a:t>
            </a:r>
            <a:r>
              <a:rPr lang="en-US" i="1" dirty="0"/>
              <a:t>University </a:t>
            </a:r>
            <a:r>
              <a:rPr lang="en-US" dirty="0"/>
              <a:t>Contract?</a:t>
            </a:r>
          </a:p>
        </p:txBody>
      </p:sp>
      <p:sp>
        <p:nvSpPr>
          <p:cNvPr id="3" name="Content Placeholder 2"/>
          <p:cNvSpPr>
            <a:spLocks noGrp="1"/>
          </p:cNvSpPr>
          <p:nvPr>
            <p:ph idx="1"/>
          </p:nvPr>
        </p:nvSpPr>
        <p:spPr>
          <a:xfrm>
            <a:off x="838200" y="1514901"/>
            <a:ext cx="10515600" cy="4662062"/>
          </a:xfrm>
        </p:spPr>
        <p:txBody>
          <a:bodyPr>
            <a:normAutofit lnSpcReduction="10000"/>
          </a:bodyPr>
          <a:lstStyle/>
          <a:p>
            <a:r>
              <a:rPr lang="en-US" dirty="0"/>
              <a:t>Form contracts for the University can be found on Procurement’s Website</a:t>
            </a:r>
          </a:p>
          <a:p>
            <a:pPr lvl="1"/>
            <a:r>
              <a:rPr lang="en-US" dirty="0"/>
              <a:t>Forms should always be used when we are able.  This will greatly reduce the turnaround time for agreements.</a:t>
            </a:r>
          </a:p>
          <a:p>
            <a:pPr lvl="1"/>
            <a:r>
              <a:rPr lang="en-US" dirty="0"/>
              <a:t>The subject of using a form University contract should be broached with vendors </a:t>
            </a:r>
            <a:r>
              <a:rPr lang="en-US" i="1" dirty="0"/>
              <a:t>before</a:t>
            </a:r>
            <a:r>
              <a:rPr lang="en-US" dirty="0"/>
              <a:t> selecting them.</a:t>
            </a:r>
          </a:p>
          <a:p>
            <a:pPr lvl="2"/>
            <a:r>
              <a:rPr lang="en-US" dirty="0"/>
              <a:t>If you are deciding between two vendors who can offer roughly the same services at roughly the same price, go with the one that will use the our form contract.</a:t>
            </a:r>
          </a:p>
          <a:p>
            <a:r>
              <a:rPr lang="en-US" dirty="0"/>
              <a:t>The University cannot agree to just any contract term, including several “industry standard” terms.</a:t>
            </a:r>
          </a:p>
          <a:p>
            <a:r>
              <a:rPr lang="en-US" dirty="0"/>
              <a:t>Any purchase of a good or service must be routed through Procurement for proper review.</a:t>
            </a:r>
          </a:p>
          <a:p>
            <a:pPr lvl="1"/>
            <a:r>
              <a:rPr lang="en-US" dirty="0"/>
              <a:t>Free or at cost.</a:t>
            </a:r>
          </a:p>
        </p:txBody>
      </p:sp>
    </p:spTree>
    <p:extLst>
      <p:ext uri="{BB962C8B-B14F-4D97-AF65-F5344CB8AC3E}">
        <p14:creationId xmlns:p14="http://schemas.microsoft.com/office/powerpoint/2010/main" val="1717316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BD7D45E-AF77-49B6-BD68-C83446BD61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4099" name="Content Placeholder 2">
            <a:extLst>
              <a:ext uri="{FF2B5EF4-FFF2-40B4-BE49-F238E27FC236}">
                <a16:creationId xmlns:a16="http://schemas.microsoft.com/office/drawing/2014/main" id="{40A613B0-0FA2-4F95-9FFF-8F0747DC4B4C}"/>
              </a:ext>
            </a:extLst>
          </p:cNvPr>
          <p:cNvSpPr>
            <a:spLocks noGrp="1"/>
          </p:cNvSpPr>
          <p:nvPr>
            <p:ph idx="1"/>
          </p:nvPr>
        </p:nvSpPr>
        <p:spPr/>
        <p:txBody>
          <a:bodyPr>
            <a:normAutofit/>
          </a:bodyPr>
          <a:lstStyle/>
          <a:p>
            <a:pPr marL="365760" indent="-256032">
              <a:buFont typeface="Wingdings" pitchFamily="2" charset="2"/>
              <a:buChar char="Ø"/>
              <a:defRPr/>
            </a:pPr>
            <a:r>
              <a:rPr lang="en-US" dirty="0"/>
              <a:t>Executive Director of Procurement and Contract Services</a:t>
            </a:r>
          </a:p>
          <a:p>
            <a:pPr marL="365760" indent="-256032">
              <a:buFont typeface="Wingdings" pitchFamily="2" charset="2"/>
              <a:buChar char="Ø"/>
              <a:defRPr/>
            </a:pPr>
            <a:r>
              <a:rPr lang="en-US" dirty="0"/>
              <a:t>President signs contracts of $250,000 plus</a:t>
            </a:r>
          </a:p>
          <a:p>
            <a:pPr marL="365760" indent="-256032">
              <a:buFont typeface="Wingdings" pitchFamily="2" charset="2"/>
              <a:buChar char="Ø"/>
              <a:defRPr/>
            </a:pPr>
            <a:r>
              <a:rPr lang="en-US" dirty="0"/>
              <a:t>Prior approval of the Fiscal Review Committee is required on all non-competitive (i.e., “sole source”) contracts of $250,000 or more, and for a term greater than one (1) year.  This process requires at least 75 </a:t>
            </a:r>
            <a:r>
              <a:rPr lang="en-US" u="sng" dirty="0"/>
              <a:t>calendar</a:t>
            </a:r>
            <a:r>
              <a:rPr lang="en-US" dirty="0"/>
              <a:t> days prior to  the effective start date.</a:t>
            </a:r>
          </a:p>
        </p:txBody>
      </p:sp>
      <p:sp>
        <p:nvSpPr>
          <p:cNvPr id="4098" name="Title 1">
            <a:extLst>
              <a:ext uri="{FF2B5EF4-FFF2-40B4-BE49-F238E27FC236}">
                <a16:creationId xmlns:a16="http://schemas.microsoft.com/office/drawing/2014/main" id="{D229AC5D-C965-4F22-A1D9-B6919B36FFA5}"/>
              </a:ext>
            </a:extLst>
          </p:cNvPr>
          <p:cNvSpPr>
            <a:spLocks noGrp="1"/>
          </p:cNvSpPr>
          <p:nvPr>
            <p:ph type="title"/>
          </p:nvPr>
        </p:nvSpPr>
        <p:spPr/>
        <p:txBody>
          <a:bodyPr>
            <a:normAutofit/>
          </a:bodyPr>
          <a:lstStyle/>
          <a:p>
            <a:pPr>
              <a:defRPr/>
            </a:pPr>
            <a:r>
              <a:rPr lang="en-US" dirty="0"/>
              <a:t>Authorized Signatory Approval for University Contracts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92FB022-62DA-4E80-A078-66C31A609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15362" name="Content Placeholder 2">
            <a:extLst>
              <a:ext uri="{FF2B5EF4-FFF2-40B4-BE49-F238E27FC236}">
                <a16:creationId xmlns:a16="http://schemas.microsoft.com/office/drawing/2014/main" id="{D850AB4D-8586-4E9A-9A70-8E2A6F9ADB13}"/>
              </a:ext>
            </a:extLst>
          </p:cNvPr>
          <p:cNvSpPr>
            <a:spLocks noGrp="1"/>
          </p:cNvSpPr>
          <p:nvPr>
            <p:ph idx="1"/>
          </p:nvPr>
        </p:nvSpPr>
        <p:spPr>
          <a:xfrm>
            <a:off x="1752600" y="1524001"/>
            <a:ext cx="8229600" cy="4525963"/>
          </a:xfrm>
        </p:spPr>
        <p:txBody>
          <a:bodyPr/>
          <a:lstStyle/>
          <a:p>
            <a:pPr indent="0">
              <a:buNone/>
            </a:pPr>
            <a:endParaRPr lang="en-US" altLang="en-US" dirty="0"/>
          </a:p>
          <a:p>
            <a:pPr indent="0">
              <a:buNone/>
            </a:pPr>
            <a:endParaRPr lang="en-US" altLang="en-US" dirty="0"/>
          </a:p>
          <a:p>
            <a:pPr indent="0">
              <a:buNone/>
            </a:pPr>
            <a:endParaRPr lang="en-US" altLang="en-US" dirty="0"/>
          </a:p>
          <a:p>
            <a:pPr indent="0">
              <a:buNone/>
            </a:pPr>
            <a:r>
              <a:rPr lang="en-US" altLang="en-US" dirty="0"/>
              <a:t>If you sign a contract on behalf of the University and do not have the authority to do so, you may be personally liable.  So, when in doubt </a:t>
            </a:r>
            <a:r>
              <a:rPr lang="en-US" altLang="en-US" b="1" u="sng" dirty="0"/>
              <a:t>ASK FIRST</a:t>
            </a:r>
            <a:r>
              <a:rPr lang="en-US" altLang="en-US" b="1" dirty="0"/>
              <a:t>!</a:t>
            </a:r>
          </a:p>
        </p:txBody>
      </p:sp>
      <p:sp>
        <p:nvSpPr>
          <p:cNvPr id="5122" name="Title 1">
            <a:extLst>
              <a:ext uri="{FF2B5EF4-FFF2-40B4-BE49-F238E27FC236}">
                <a16:creationId xmlns:a16="http://schemas.microsoft.com/office/drawing/2014/main" id="{9428F35C-0D28-4766-A42A-CD091A141D5E}"/>
              </a:ext>
            </a:extLst>
          </p:cNvPr>
          <p:cNvSpPr>
            <a:spLocks noGrp="1"/>
          </p:cNvSpPr>
          <p:nvPr>
            <p:ph type="title"/>
          </p:nvPr>
        </p:nvSpPr>
        <p:spPr/>
        <p:txBody>
          <a:bodyPr/>
          <a:lstStyle/>
          <a:p>
            <a:pPr>
              <a:defRPr/>
            </a:pPr>
            <a:r>
              <a:rPr lang="en-US" dirty="0"/>
              <a:t>WARNING!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CC250FD-1D34-44A2-B30D-A693970580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17410" name="Content Placeholder 2">
            <a:extLst>
              <a:ext uri="{FF2B5EF4-FFF2-40B4-BE49-F238E27FC236}">
                <a16:creationId xmlns:a16="http://schemas.microsoft.com/office/drawing/2014/main" id="{3CFBF655-92F1-442E-834C-12001E81EE87}"/>
              </a:ext>
            </a:extLst>
          </p:cNvPr>
          <p:cNvSpPr>
            <a:spLocks noGrp="1"/>
          </p:cNvSpPr>
          <p:nvPr>
            <p:ph idx="1"/>
          </p:nvPr>
        </p:nvSpPr>
        <p:spPr/>
        <p:txBody>
          <a:bodyPr/>
          <a:lstStyle/>
          <a:p>
            <a:pPr indent="0">
              <a:buNone/>
            </a:pPr>
            <a:r>
              <a:rPr lang="en-US" altLang="en-US" dirty="0"/>
              <a:t>A completed and authorized Contract/Agreement Routing Form must accompany ALL contracts or amendments/addenda to contracts and routed directly to the appropriate university office.</a:t>
            </a:r>
          </a:p>
          <a:p>
            <a:pPr indent="0">
              <a:buNone/>
            </a:pPr>
            <a:r>
              <a:rPr lang="en-US" altLang="en-US" dirty="0">
                <a:hlinkClick r:id="rId3"/>
              </a:rPr>
              <a:t>Contract/Agreement Routing Form </a:t>
            </a:r>
            <a:endParaRPr lang="en-US" altLang="en-US" dirty="0"/>
          </a:p>
          <a:p>
            <a:pPr indent="0">
              <a:buNone/>
            </a:pPr>
            <a:endParaRPr lang="en-US" altLang="en-US" dirty="0"/>
          </a:p>
          <a:p>
            <a:pPr indent="0">
              <a:buNone/>
            </a:pPr>
            <a:r>
              <a:rPr lang="en-US" altLang="en-US" dirty="0"/>
              <a:t>All proposed contracts shall be approved  by all parties prior to the effective date.</a:t>
            </a:r>
            <a:br>
              <a:rPr lang="en-US" altLang="en-US" dirty="0"/>
            </a:br>
            <a:endParaRPr lang="en-US" altLang="en-US" dirty="0"/>
          </a:p>
        </p:txBody>
      </p:sp>
      <p:sp>
        <p:nvSpPr>
          <p:cNvPr id="7170" name="Title 3">
            <a:extLst>
              <a:ext uri="{FF2B5EF4-FFF2-40B4-BE49-F238E27FC236}">
                <a16:creationId xmlns:a16="http://schemas.microsoft.com/office/drawing/2014/main" id="{3A0BFCBF-9A39-4259-B7C7-244A4B60D966}"/>
              </a:ext>
            </a:extLst>
          </p:cNvPr>
          <p:cNvSpPr>
            <a:spLocks noGrp="1"/>
          </p:cNvSpPr>
          <p:nvPr>
            <p:ph type="title"/>
          </p:nvPr>
        </p:nvSpPr>
        <p:spPr/>
        <p:txBody>
          <a:bodyPr>
            <a:normAutofit/>
          </a:bodyPr>
          <a:lstStyle/>
          <a:p>
            <a:pPr>
              <a:defRPr/>
            </a:pPr>
            <a:r>
              <a:rPr lang="en-US" dirty="0"/>
              <a:t>Contract/Agreement Routing Form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165FCE1-268F-4673-84E8-D42E6D96A5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8195" name="Content Placeholder 2">
            <a:extLst>
              <a:ext uri="{FF2B5EF4-FFF2-40B4-BE49-F238E27FC236}">
                <a16:creationId xmlns:a16="http://schemas.microsoft.com/office/drawing/2014/main" id="{3F20877A-42B0-4AB6-B3C1-FFAEFA0B55E6}"/>
              </a:ext>
            </a:extLst>
          </p:cNvPr>
          <p:cNvSpPr>
            <a:spLocks noGrp="1"/>
          </p:cNvSpPr>
          <p:nvPr>
            <p:ph idx="1"/>
          </p:nvPr>
        </p:nvSpPr>
        <p:spPr/>
        <p:txBody>
          <a:bodyPr>
            <a:normAutofit/>
          </a:bodyPr>
          <a:lstStyle/>
          <a:p>
            <a:pPr marL="365760" indent="-256032">
              <a:buFont typeface="Wingdings" pitchFamily="2" charset="2"/>
              <a:buChar char="Ø"/>
              <a:defRPr/>
            </a:pPr>
            <a:r>
              <a:rPr lang="en-US" sz="2000" dirty="0"/>
              <a:t>Expenditure &amp; Standard University Contracts are initially reviewed and signed by Procurement Services (678-2265) and may not require additional time for review by the Office of Legal Counsel. </a:t>
            </a:r>
          </a:p>
          <a:p>
            <a:pPr marL="621792" lvl="1">
              <a:spcBef>
                <a:spcPts val="324"/>
              </a:spcBef>
              <a:buFont typeface="Wingdings" pitchFamily="2" charset="2"/>
              <a:buChar char="§"/>
              <a:defRPr/>
            </a:pPr>
            <a:r>
              <a:rPr lang="en-US" sz="1600" b="1" i="1" dirty="0"/>
              <a:t>Expenditure Contracts- An approved on-line purchase requisition must be entered into the Banner Finance, and the requisition number must be listed on the Contract/agreement Routing Form . </a:t>
            </a:r>
          </a:p>
          <a:p>
            <a:pPr marL="621792" lvl="1">
              <a:spcBef>
                <a:spcPts val="324"/>
              </a:spcBef>
              <a:buFont typeface="Wingdings" pitchFamily="2" charset="2"/>
              <a:buChar char="§"/>
              <a:defRPr/>
            </a:pPr>
            <a:r>
              <a:rPr lang="en-US" sz="1600" b="1" i="1" dirty="0"/>
              <a:t>Standard  University Contracts-The  contractor should sign first and then the Procurement  Service Director will sign the document.</a:t>
            </a:r>
            <a:endParaRPr lang="en-US" sz="1600" b="1" dirty="0"/>
          </a:p>
          <a:p>
            <a:pPr marL="365760" indent="-256032">
              <a:buFont typeface="Wingdings" pitchFamily="2" charset="2"/>
              <a:buChar char="Ø"/>
              <a:defRPr/>
            </a:pPr>
            <a:r>
              <a:rPr lang="en-US" sz="2000" dirty="0"/>
              <a:t>Vendor-generated contracts are initially reviewed by Procurement and will require additional time for review by the Office of Legal Counsel.</a:t>
            </a:r>
          </a:p>
          <a:p>
            <a:pPr marL="621792" lvl="1">
              <a:spcBef>
                <a:spcPts val="324"/>
              </a:spcBef>
              <a:buFont typeface="Wingdings" pitchFamily="2" charset="2"/>
              <a:buChar char="§"/>
              <a:defRPr/>
            </a:pPr>
            <a:r>
              <a:rPr lang="en-US" sz="1600" b="1" i="1" dirty="0"/>
              <a:t>Vendor –generated Contracts-The Procurement Services Director will sign first.  Funds will be obligated with a purchase order and fully executed copies of the contract and purchase order will be distributed to all parties by Procurement Services.</a:t>
            </a:r>
          </a:p>
          <a:p>
            <a:pPr marL="365760" indent="-256032">
              <a:buFont typeface="Wingdings" pitchFamily="2" charset="2"/>
              <a:buChar char="Ø"/>
              <a:defRPr/>
            </a:pPr>
            <a:endParaRPr lang="en-US" sz="2400" dirty="0"/>
          </a:p>
        </p:txBody>
      </p:sp>
      <p:sp>
        <p:nvSpPr>
          <p:cNvPr id="8194" name="Title 3">
            <a:extLst>
              <a:ext uri="{FF2B5EF4-FFF2-40B4-BE49-F238E27FC236}">
                <a16:creationId xmlns:a16="http://schemas.microsoft.com/office/drawing/2014/main" id="{2B390B35-DAC8-4B94-9C52-3A9300D3DF9D}"/>
              </a:ext>
            </a:extLst>
          </p:cNvPr>
          <p:cNvSpPr>
            <a:spLocks noGrp="1"/>
          </p:cNvSpPr>
          <p:nvPr>
            <p:ph type="title"/>
          </p:nvPr>
        </p:nvSpPr>
        <p:spPr/>
        <p:txBody>
          <a:bodyPr>
            <a:normAutofit/>
          </a:bodyPr>
          <a:lstStyle/>
          <a:p>
            <a:pPr>
              <a:defRPr/>
            </a:pPr>
            <a:r>
              <a:rPr lang="en-US" dirty="0"/>
              <a:t>Contract Routing Form List of Contracts and Approvals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F8BB539-C4F2-4314-91C2-E91A5513A6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19458" name="Content Placeholder 2">
            <a:extLst>
              <a:ext uri="{FF2B5EF4-FFF2-40B4-BE49-F238E27FC236}">
                <a16:creationId xmlns:a16="http://schemas.microsoft.com/office/drawing/2014/main" id="{1DDF6917-DDC0-4036-9F75-D6A84C8B0034}"/>
              </a:ext>
            </a:extLst>
          </p:cNvPr>
          <p:cNvSpPr>
            <a:spLocks noGrp="1"/>
          </p:cNvSpPr>
          <p:nvPr>
            <p:ph idx="1"/>
          </p:nvPr>
        </p:nvSpPr>
        <p:spPr/>
        <p:txBody>
          <a:bodyPr/>
          <a:lstStyle/>
          <a:p>
            <a:pPr eaLnBrk="1" hangingPunct="1">
              <a:buFont typeface="Wingdings" panose="05000000000000000000" pitchFamily="2" charset="2"/>
              <a:buChar char="Ø"/>
            </a:pPr>
            <a:r>
              <a:rPr lang="en-US" altLang="en-US" sz="2400"/>
              <a:t>Specific non-standard contracts (i.e., real property leases, partnerships, performance agreements) are initially reviewed by Business Services (678-2307).</a:t>
            </a:r>
          </a:p>
          <a:p>
            <a:pPr eaLnBrk="1" hangingPunct="1">
              <a:buFont typeface="Wingdings" panose="05000000000000000000" pitchFamily="2" charset="2"/>
              <a:buChar char="Ø"/>
            </a:pPr>
            <a:r>
              <a:rPr lang="en-US" altLang="en-US" sz="2400"/>
              <a:t>All other non-standard contracts (memorandum of understanding, business associates, etc.) are initially reviewed by the Office of Legal Counsel (678-2155).</a:t>
            </a:r>
          </a:p>
          <a:p>
            <a:pPr eaLnBrk="1" hangingPunct="1">
              <a:buFont typeface="Arial" panose="020B0604020202020204" pitchFamily="34" charset="0"/>
              <a:buNone/>
            </a:pPr>
            <a:endParaRPr lang="en-US" altLang="en-US"/>
          </a:p>
        </p:txBody>
      </p:sp>
      <p:sp>
        <p:nvSpPr>
          <p:cNvPr id="9218" name="Title 1">
            <a:extLst>
              <a:ext uri="{FF2B5EF4-FFF2-40B4-BE49-F238E27FC236}">
                <a16:creationId xmlns:a16="http://schemas.microsoft.com/office/drawing/2014/main" id="{94510A25-F889-4771-B70A-11BA4EE99607}"/>
              </a:ext>
            </a:extLst>
          </p:cNvPr>
          <p:cNvSpPr>
            <a:spLocks noGrp="1"/>
          </p:cNvSpPr>
          <p:nvPr>
            <p:ph type="title"/>
          </p:nvPr>
        </p:nvSpPr>
        <p:spPr/>
        <p:txBody>
          <a:bodyPr/>
          <a:lstStyle/>
          <a:p>
            <a:pPr>
              <a:defRPr/>
            </a:pPr>
            <a:r>
              <a:rPr lang="en-US" dirty="0"/>
              <a:t>CONTRACT ROUTING CONT…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6975503-1048-46C9-A1FB-611014C83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0482" name="Content Placeholder 2">
            <a:extLst>
              <a:ext uri="{FF2B5EF4-FFF2-40B4-BE49-F238E27FC236}">
                <a16:creationId xmlns:a16="http://schemas.microsoft.com/office/drawing/2014/main" id="{0EA757DF-667C-4851-A527-B954A7890E13}"/>
              </a:ext>
            </a:extLst>
          </p:cNvPr>
          <p:cNvSpPr>
            <a:spLocks noGrp="1"/>
          </p:cNvSpPr>
          <p:nvPr>
            <p:ph idx="1"/>
          </p:nvPr>
        </p:nvSpPr>
        <p:spPr>
          <a:xfrm>
            <a:off x="1981200" y="1447801"/>
            <a:ext cx="8229600" cy="4525963"/>
          </a:xfrm>
        </p:spPr>
        <p:txBody>
          <a:bodyPr/>
          <a:lstStyle/>
          <a:p>
            <a:pPr eaLnBrk="1" hangingPunct="1">
              <a:buFont typeface="Wingdings" panose="05000000000000000000" pitchFamily="2" charset="2"/>
              <a:buChar char="Ø"/>
            </a:pPr>
            <a:r>
              <a:rPr lang="en-US" altLang="en-US"/>
              <a:t>Contracts in review by Procurement Services are available online.</a:t>
            </a:r>
          </a:p>
          <a:p>
            <a:pPr eaLnBrk="1" hangingPunct="1">
              <a:buFont typeface="Wingdings" panose="05000000000000000000" pitchFamily="2" charset="2"/>
              <a:buChar char="Ø"/>
            </a:pPr>
            <a:r>
              <a:rPr lang="en-US" altLang="en-US"/>
              <a:t>Contracts will be listed on the </a:t>
            </a:r>
            <a:r>
              <a:rPr lang="en-US" altLang="en-US">
                <a:hlinkClick r:id="rId3"/>
              </a:rPr>
              <a:t>Contract/Agreement Routing Status Report </a:t>
            </a:r>
            <a:r>
              <a:rPr lang="en-US" altLang="en-US"/>
              <a:t>by your department name.</a:t>
            </a:r>
          </a:p>
          <a:p>
            <a:pPr eaLnBrk="1" hangingPunct="1">
              <a:buFont typeface="Wingdings" panose="05000000000000000000" pitchFamily="2" charset="2"/>
              <a:buChar char="Ø"/>
            </a:pPr>
            <a:r>
              <a:rPr lang="en-US" altLang="en-US"/>
              <a:t>Contracts status can also be viewed on the University of Memphis website listed by contract number: </a:t>
            </a:r>
            <a:r>
              <a:rPr lang="en-US" altLang="en-US">
                <a:hlinkClick r:id="rId4"/>
              </a:rPr>
              <a:t>http://itweb2.memphis.edu/legal/contracts_index.php?yearRange=09</a:t>
            </a:r>
            <a:endParaRPr lang="en-US" altLang="en-US"/>
          </a:p>
          <a:p>
            <a:pPr eaLnBrk="1" hangingPunct="1">
              <a:buFont typeface="Wingdings" panose="05000000000000000000" pitchFamily="2" charset="2"/>
              <a:buChar char="Ø"/>
            </a:pPr>
            <a:endParaRPr lang="en-US" altLang="en-US"/>
          </a:p>
        </p:txBody>
      </p:sp>
      <p:sp>
        <p:nvSpPr>
          <p:cNvPr id="10242" name="Title 1">
            <a:extLst>
              <a:ext uri="{FF2B5EF4-FFF2-40B4-BE49-F238E27FC236}">
                <a16:creationId xmlns:a16="http://schemas.microsoft.com/office/drawing/2014/main" id="{B5FAF7F9-CA65-4118-9B21-E1DB1E4F58F6}"/>
              </a:ext>
            </a:extLst>
          </p:cNvPr>
          <p:cNvSpPr>
            <a:spLocks noGrp="1"/>
          </p:cNvSpPr>
          <p:nvPr>
            <p:ph type="title"/>
          </p:nvPr>
        </p:nvSpPr>
        <p:spPr/>
        <p:txBody>
          <a:bodyPr/>
          <a:lstStyle/>
          <a:p>
            <a:pPr>
              <a:defRPr/>
            </a:pPr>
            <a:r>
              <a:rPr lang="en-US" dirty="0"/>
              <a:t>CONTRACT STATUS</a:t>
            </a:r>
          </a:p>
        </p:txBody>
      </p:sp>
    </p:spTree>
    <p:extLst>
      <p:ext uri="{BB962C8B-B14F-4D97-AF65-F5344CB8AC3E}">
        <p14:creationId xmlns:p14="http://schemas.microsoft.com/office/powerpoint/2010/main" val="38299661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2B0FCA-CE2C-4C8A-B2EE-E4370A7400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1506" name="Content Placeholder 2">
            <a:extLst>
              <a:ext uri="{FF2B5EF4-FFF2-40B4-BE49-F238E27FC236}">
                <a16:creationId xmlns:a16="http://schemas.microsoft.com/office/drawing/2014/main" id="{84DFB797-7F36-4DB4-9682-7DE32BAD322E}"/>
              </a:ext>
            </a:extLst>
          </p:cNvPr>
          <p:cNvSpPr>
            <a:spLocks noGrp="1"/>
          </p:cNvSpPr>
          <p:nvPr>
            <p:ph idx="1"/>
          </p:nvPr>
        </p:nvSpPr>
        <p:spPr/>
        <p:txBody>
          <a:bodyPr/>
          <a:lstStyle/>
          <a:p>
            <a:pPr eaLnBrk="1" hangingPunct="1">
              <a:buFont typeface="Wingdings" panose="05000000000000000000" pitchFamily="2" charset="2"/>
              <a:buChar char="Ø"/>
            </a:pPr>
            <a:r>
              <a:rPr lang="en-US" altLang="en-US" sz="2400" b="1"/>
              <a:t>Vendor/Supplier Name</a:t>
            </a:r>
          </a:p>
          <a:p>
            <a:pPr eaLnBrk="1" hangingPunct="1">
              <a:buFont typeface="Wingdings" panose="05000000000000000000" pitchFamily="2" charset="2"/>
              <a:buChar char="Ø"/>
            </a:pPr>
            <a:r>
              <a:rPr lang="en-US" altLang="en-US" sz="2400" b="1"/>
              <a:t>Requisition/Contract Tracking Number:  </a:t>
            </a:r>
            <a:r>
              <a:rPr lang="en-US" altLang="en-US" sz="2400"/>
              <a:t>A number signed by all contracts reviewed by Procurement.</a:t>
            </a:r>
          </a:p>
          <a:p>
            <a:pPr eaLnBrk="1" hangingPunct="1">
              <a:buFont typeface="Wingdings" panose="05000000000000000000" pitchFamily="2" charset="2"/>
              <a:buChar char="Ø"/>
            </a:pPr>
            <a:r>
              <a:rPr lang="en-US" altLang="en-US" sz="2400" b="1"/>
              <a:t>Department Submitting Contract</a:t>
            </a:r>
          </a:p>
          <a:p>
            <a:pPr eaLnBrk="1" hangingPunct="1">
              <a:buFont typeface="Wingdings" panose="05000000000000000000" pitchFamily="2" charset="2"/>
              <a:buChar char="Ø"/>
            </a:pPr>
            <a:r>
              <a:rPr lang="en-US" altLang="en-US" sz="2400" b="1"/>
              <a:t>Date Received: </a:t>
            </a:r>
            <a:r>
              <a:rPr lang="en-US" altLang="en-US" sz="2400"/>
              <a:t>This is the date Procurement receives the contract.</a:t>
            </a:r>
          </a:p>
          <a:p>
            <a:pPr eaLnBrk="1" hangingPunct="1">
              <a:buFont typeface="Wingdings" panose="05000000000000000000" pitchFamily="2" charset="2"/>
              <a:buChar char="Ø"/>
            </a:pPr>
            <a:r>
              <a:rPr lang="en-US" altLang="en-US" sz="2400" b="1"/>
              <a:t>Under Review:  </a:t>
            </a:r>
            <a:r>
              <a:rPr lang="en-US" altLang="en-US" sz="2400"/>
              <a:t>Once a contract is received by Procurement, it goes through a process of review to ensure compliance with University and Tennessee Board of Regents policies.</a:t>
            </a:r>
            <a:endParaRPr lang="en-US" altLang="en-US" sz="2400" b="1"/>
          </a:p>
        </p:txBody>
      </p:sp>
      <p:sp>
        <p:nvSpPr>
          <p:cNvPr id="11266" name="Title 1">
            <a:extLst>
              <a:ext uri="{FF2B5EF4-FFF2-40B4-BE49-F238E27FC236}">
                <a16:creationId xmlns:a16="http://schemas.microsoft.com/office/drawing/2014/main" id="{A740A989-2B39-4726-BBD8-3FAE0B8EC735}"/>
              </a:ext>
            </a:extLst>
          </p:cNvPr>
          <p:cNvSpPr>
            <a:spLocks noGrp="1"/>
          </p:cNvSpPr>
          <p:nvPr>
            <p:ph type="title"/>
          </p:nvPr>
        </p:nvSpPr>
        <p:spPr/>
        <p:txBody>
          <a:bodyPr/>
          <a:lstStyle/>
          <a:p>
            <a:pPr>
              <a:defRPr/>
            </a:pPr>
            <a:r>
              <a:rPr lang="en-US" dirty="0"/>
              <a:t>STATUS REPORT EXPLANATION</a:t>
            </a:r>
          </a:p>
        </p:txBody>
      </p:sp>
    </p:spTree>
    <p:extLst>
      <p:ext uri="{BB962C8B-B14F-4D97-AF65-F5344CB8AC3E}">
        <p14:creationId xmlns:p14="http://schemas.microsoft.com/office/powerpoint/2010/main" val="2873772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554CB27-D94F-4D71-8725-377CB113C4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2530" name="Content Placeholder 2">
            <a:extLst>
              <a:ext uri="{FF2B5EF4-FFF2-40B4-BE49-F238E27FC236}">
                <a16:creationId xmlns:a16="http://schemas.microsoft.com/office/drawing/2014/main" id="{BD10823D-1F78-40EB-B53F-CE7CBF0C97F4}"/>
              </a:ext>
            </a:extLst>
          </p:cNvPr>
          <p:cNvSpPr>
            <a:spLocks noGrp="1"/>
          </p:cNvSpPr>
          <p:nvPr>
            <p:ph idx="1"/>
          </p:nvPr>
        </p:nvSpPr>
        <p:spPr/>
        <p:txBody>
          <a:bodyPr/>
          <a:lstStyle/>
          <a:p>
            <a:pPr eaLnBrk="1" hangingPunct="1">
              <a:buFont typeface="Wingdings" panose="05000000000000000000" pitchFamily="2" charset="2"/>
              <a:buChar char="Ø"/>
            </a:pPr>
            <a:r>
              <a:rPr lang="en-US" altLang="en-US" sz="2400" b="1"/>
              <a:t>In Negotiations:  </a:t>
            </a:r>
            <a:r>
              <a:rPr lang="en-US" altLang="en-US" sz="2400"/>
              <a:t>After the contract is reviewed, it is sent to the vendor with Amendments for its acceptance or rejection. The contract terms are negotiated during this phase.</a:t>
            </a:r>
          </a:p>
          <a:p>
            <a:pPr eaLnBrk="1" hangingPunct="1">
              <a:buFont typeface="Wingdings" panose="05000000000000000000" pitchFamily="2" charset="2"/>
              <a:buChar char="Ø"/>
            </a:pPr>
            <a:r>
              <a:rPr lang="en-US" altLang="en-US" sz="2400" b="1"/>
              <a:t>Awaiting Final Signatures:  </a:t>
            </a:r>
            <a:r>
              <a:rPr lang="en-US" altLang="en-US" sz="2400"/>
              <a:t> After all terms are negotiated, the Vendor and University will sign the contract.</a:t>
            </a:r>
          </a:p>
          <a:p>
            <a:pPr eaLnBrk="1" hangingPunct="1">
              <a:buFont typeface="Wingdings" panose="05000000000000000000" pitchFamily="2" charset="2"/>
              <a:buChar char="Ø"/>
            </a:pPr>
            <a:r>
              <a:rPr lang="en-US" altLang="en-US" sz="2400" b="1"/>
              <a:t>Date Closed:  </a:t>
            </a:r>
            <a:r>
              <a:rPr lang="en-US" altLang="en-US" sz="2400"/>
              <a:t>The date the contract has received all signatures and has been returned to Procurement Services.</a:t>
            </a:r>
            <a:endParaRPr lang="en-US" altLang="en-US" sz="2400" b="1"/>
          </a:p>
        </p:txBody>
      </p:sp>
      <p:sp>
        <p:nvSpPr>
          <p:cNvPr id="12290" name="Title 1">
            <a:extLst>
              <a:ext uri="{FF2B5EF4-FFF2-40B4-BE49-F238E27FC236}">
                <a16:creationId xmlns:a16="http://schemas.microsoft.com/office/drawing/2014/main" id="{951B1311-08B6-4FDD-AC33-AE68D4F152EF}"/>
              </a:ext>
            </a:extLst>
          </p:cNvPr>
          <p:cNvSpPr>
            <a:spLocks noGrp="1"/>
          </p:cNvSpPr>
          <p:nvPr>
            <p:ph type="title"/>
          </p:nvPr>
        </p:nvSpPr>
        <p:spPr/>
        <p:txBody>
          <a:bodyPr/>
          <a:lstStyle/>
          <a:p>
            <a:pPr>
              <a:defRPr/>
            </a:pPr>
            <a:r>
              <a:rPr lang="en-US" dirty="0"/>
              <a:t>CONT….</a:t>
            </a:r>
          </a:p>
        </p:txBody>
      </p:sp>
    </p:spTree>
    <p:extLst>
      <p:ext uri="{BB962C8B-B14F-4D97-AF65-F5344CB8AC3E}">
        <p14:creationId xmlns:p14="http://schemas.microsoft.com/office/powerpoint/2010/main" val="15741128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8039A16-695C-4BF2-9F05-0711967DDF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3554" name="Content Placeholder 2">
            <a:extLst>
              <a:ext uri="{FF2B5EF4-FFF2-40B4-BE49-F238E27FC236}">
                <a16:creationId xmlns:a16="http://schemas.microsoft.com/office/drawing/2014/main" id="{4BE91389-6DD2-47BC-BCA6-00FB2963F7B9}"/>
              </a:ext>
            </a:extLst>
          </p:cNvPr>
          <p:cNvSpPr>
            <a:spLocks noGrp="1"/>
          </p:cNvSpPr>
          <p:nvPr>
            <p:ph idx="1"/>
          </p:nvPr>
        </p:nvSpPr>
        <p:spPr/>
        <p:txBody>
          <a:bodyPr/>
          <a:lstStyle/>
          <a:p>
            <a:pPr indent="0">
              <a:buNone/>
            </a:pPr>
            <a:r>
              <a:rPr lang="en-US" altLang="en-US"/>
              <a:t>In accordance with the requirements of the contract monitoring statute TCA¶ 12-4-109(d) and Finance and Administration Rules 0620-3-8 regarding management of service contracts, the University of Memphis is required to have a Contract Monitoring Plan.</a:t>
            </a:r>
          </a:p>
          <a:p>
            <a:pPr marL="365125" lvl="2" indent="0">
              <a:spcBef>
                <a:spcPts val="400"/>
              </a:spcBef>
              <a:buNone/>
            </a:pPr>
            <a:r>
              <a:rPr lang="en-US" altLang="en-US" sz="2800" u="sng">
                <a:hlinkClick r:id="rId3"/>
              </a:rPr>
              <a:t>Contract Monitoring Form</a:t>
            </a:r>
            <a:endParaRPr lang="en-US" altLang="en-US" sz="2800" u="sng"/>
          </a:p>
        </p:txBody>
      </p:sp>
      <p:sp>
        <p:nvSpPr>
          <p:cNvPr id="13314" name="Title 4">
            <a:extLst>
              <a:ext uri="{FF2B5EF4-FFF2-40B4-BE49-F238E27FC236}">
                <a16:creationId xmlns:a16="http://schemas.microsoft.com/office/drawing/2014/main" id="{F4487FC7-5B38-47A7-9C10-6D614A51BB51}"/>
              </a:ext>
            </a:extLst>
          </p:cNvPr>
          <p:cNvSpPr>
            <a:spLocks noGrp="1"/>
          </p:cNvSpPr>
          <p:nvPr>
            <p:ph type="title"/>
          </p:nvPr>
        </p:nvSpPr>
        <p:spPr/>
        <p:txBody>
          <a:bodyPr/>
          <a:lstStyle/>
          <a:p>
            <a:pPr>
              <a:defRPr/>
            </a:pPr>
            <a:r>
              <a:rPr lang="en-US" dirty="0"/>
              <a:t>Contract Monitoring</a:t>
            </a:r>
          </a:p>
        </p:txBody>
      </p:sp>
    </p:spTree>
    <p:extLst>
      <p:ext uri="{BB962C8B-B14F-4D97-AF65-F5344CB8AC3E}">
        <p14:creationId xmlns:p14="http://schemas.microsoft.com/office/powerpoint/2010/main" val="27815878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403178F-CBE9-4AE8-9F04-7CAD81A593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14339" name="Content Placeholder 2">
            <a:extLst>
              <a:ext uri="{FF2B5EF4-FFF2-40B4-BE49-F238E27FC236}">
                <a16:creationId xmlns:a16="http://schemas.microsoft.com/office/drawing/2014/main" id="{B78B20D9-BB94-4451-9675-605A7523B9DA}"/>
              </a:ext>
            </a:extLst>
          </p:cNvPr>
          <p:cNvSpPr>
            <a:spLocks noGrp="1"/>
          </p:cNvSpPr>
          <p:nvPr>
            <p:ph idx="1"/>
          </p:nvPr>
        </p:nvSpPr>
        <p:spPr/>
        <p:txBody>
          <a:bodyPr>
            <a:normAutofit/>
          </a:bodyPr>
          <a:lstStyle/>
          <a:p>
            <a:pPr marL="365760" indent="-256032">
              <a:buFont typeface="Wingdings" pitchFamily="2" charset="2"/>
              <a:buChar char="Ø"/>
              <a:defRPr/>
            </a:pPr>
            <a:r>
              <a:rPr lang="en-US" sz="1600" dirty="0"/>
              <a:t>The Contract/Agreement Routing Form has been revised to require a monitor, along with the frequency of checks by the monitor to be specified when submitting a contract to Procurement for review.</a:t>
            </a:r>
          </a:p>
          <a:p>
            <a:pPr marL="365760" indent="-256032">
              <a:buFont typeface="Wingdings" pitchFamily="2" charset="2"/>
              <a:buChar char="Ø"/>
              <a:defRPr/>
            </a:pPr>
            <a:r>
              <a:rPr lang="en-US" sz="1600" dirty="0"/>
              <a:t>The monitor must have sufficient authority and expertise to identify and take action when contract problems arise.</a:t>
            </a:r>
          </a:p>
          <a:p>
            <a:pPr marL="365760" indent="-256032">
              <a:buFont typeface="Wingdings" pitchFamily="2" charset="2"/>
              <a:buChar char="Ø"/>
              <a:defRPr/>
            </a:pPr>
            <a:r>
              <a:rPr lang="en-US" sz="1600" dirty="0"/>
              <a:t>After approval of the service contract, a Contract Monitoring Form will be returned, along with the approved contract and purchase order, to the person specified as the contract monitor on the Contract/Agreement Routing Form.</a:t>
            </a:r>
          </a:p>
          <a:p>
            <a:pPr marL="365760" indent="-256032">
              <a:buFont typeface="Wingdings" pitchFamily="2" charset="2"/>
              <a:buChar char="Ø"/>
              <a:defRPr/>
            </a:pPr>
            <a:r>
              <a:rPr lang="en-US" sz="1600" dirty="0"/>
              <a:t>The Contract Monitoring Form should be used to document service provider compliance with the terms and conditions of the contract and maintained in the files of the departmental contract monitor for audit purposes.</a:t>
            </a:r>
          </a:p>
          <a:p>
            <a:pPr marL="365760" indent="-256032">
              <a:buFont typeface="Wingdings" pitchFamily="2" charset="2"/>
              <a:buChar char="Ø"/>
              <a:defRPr/>
            </a:pPr>
            <a:r>
              <a:rPr lang="en-US" sz="1600" dirty="0"/>
              <a:t>The final responsibility for administering, reviewing and documenting the performance of each service contract for cost-effective and results remains with the department procuring the service.</a:t>
            </a:r>
          </a:p>
          <a:p>
            <a:pPr marL="365760" indent="-256032">
              <a:buFont typeface="Wingdings" pitchFamily="2" charset="2"/>
              <a:buChar char="Ø"/>
              <a:defRPr/>
            </a:pPr>
            <a:r>
              <a:rPr lang="en-US" sz="1600" dirty="0"/>
              <a:t>The appropriate University departmental official shall be responsible for monitoring, compliance, expiration, and approving the contractor’s invoice for payment of services.</a:t>
            </a:r>
          </a:p>
        </p:txBody>
      </p:sp>
      <p:sp>
        <p:nvSpPr>
          <p:cNvPr id="14338" name="Title 1">
            <a:extLst>
              <a:ext uri="{FF2B5EF4-FFF2-40B4-BE49-F238E27FC236}">
                <a16:creationId xmlns:a16="http://schemas.microsoft.com/office/drawing/2014/main" id="{E8429938-6F8F-4070-8DEE-E67695F6EF0E}"/>
              </a:ext>
            </a:extLst>
          </p:cNvPr>
          <p:cNvSpPr>
            <a:spLocks noGrp="1"/>
          </p:cNvSpPr>
          <p:nvPr>
            <p:ph type="title"/>
          </p:nvPr>
        </p:nvSpPr>
        <p:spPr/>
        <p:txBody>
          <a:bodyPr/>
          <a:lstStyle/>
          <a:p>
            <a:pPr>
              <a:defRPr/>
            </a:pPr>
            <a:r>
              <a:rPr lang="en-US" dirty="0"/>
              <a:t>Contract Monitor</a:t>
            </a:r>
          </a:p>
        </p:txBody>
      </p:sp>
    </p:spTree>
    <p:extLst>
      <p:ext uri="{BB962C8B-B14F-4D97-AF65-F5344CB8AC3E}">
        <p14:creationId xmlns:p14="http://schemas.microsoft.com/office/powerpoint/2010/main" val="3135206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Who can Sign University Contracts?</a:t>
            </a:r>
          </a:p>
        </p:txBody>
      </p:sp>
      <p:sp>
        <p:nvSpPr>
          <p:cNvPr id="3" name="Content Placeholder 2"/>
          <p:cNvSpPr>
            <a:spLocks noGrp="1"/>
          </p:cNvSpPr>
          <p:nvPr>
            <p:ph idx="1"/>
          </p:nvPr>
        </p:nvSpPr>
        <p:spPr>
          <a:xfrm>
            <a:off x="838200" y="1514901"/>
            <a:ext cx="10515600" cy="4662062"/>
          </a:xfrm>
        </p:spPr>
        <p:txBody>
          <a:bodyPr>
            <a:normAutofit/>
          </a:bodyPr>
          <a:lstStyle/>
          <a:p>
            <a:r>
              <a:rPr lang="en-US" dirty="0"/>
              <a:t>University signatory authority is found in University Policy BF4008 – Contracts and Signatory Authority</a:t>
            </a:r>
          </a:p>
          <a:p>
            <a:pPr lvl="1"/>
            <a:r>
              <a:rPr lang="en-US" dirty="0"/>
              <a:t>All business officers and those in charge of ordering or approval for your department should know this policy</a:t>
            </a:r>
          </a:p>
          <a:p>
            <a:r>
              <a:rPr lang="en-US" dirty="0"/>
              <a:t>The President has delegated authority to individuals to sign contracts on behalf of the University.</a:t>
            </a:r>
          </a:p>
          <a:p>
            <a:pPr lvl="1"/>
            <a:r>
              <a:rPr lang="en-US" dirty="0"/>
              <a:t>The Director of Procurement will sign agreements for any purchase of goods and services less than $250,000.00.</a:t>
            </a:r>
          </a:p>
          <a:p>
            <a:pPr lvl="1"/>
            <a:r>
              <a:rPr lang="en-US" dirty="0"/>
              <a:t>The VP for Sponsored Programs has unlimited authority to sign agreements that fall within its purview.</a:t>
            </a:r>
          </a:p>
          <a:p>
            <a:pPr lvl="1"/>
            <a:r>
              <a:rPr lang="en-US" dirty="0"/>
              <a:t>The Provost can sign agreements such as faculty employment contracts, exchange agreements and study abroad agreements.</a:t>
            </a:r>
          </a:p>
          <a:p>
            <a:pPr lvl="1"/>
            <a:endParaRPr lang="en-US" dirty="0"/>
          </a:p>
        </p:txBody>
      </p:sp>
    </p:spTree>
    <p:extLst>
      <p:ext uri="{BB962C8B-B14F-4D97-AF65-F5344CB8AC3E}">
        <p14:creationId xmlns:p14="http://schemas.microsoft.com/office/powerpoint/2010/main" val="4287483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FB4E7A8-CC4C-43FB-BF0C-787D461521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4578" name="Rectangle 3">
            <a:extLst>
              <a:ext uri="{FF2B5EF4-FFF2-40B4-BE49-F238E27FC236}">
                <a16:creationId xmlns:a16="http://schemas.microsoft.com/office/drawing/2014/main" id="{3DCB9C61-6FF1-48F5-B6C4-D4AE3FA201AC}"/>
              </a:ext>
            </a:extLst>
          </p:cNvPr>
          <p:cNvSpPr>
            <a:spLocks noGrp="1" noChangeArrowheads="1"/>
          </p:cNvSpPr>
          <p:nvPr>
            <p:ph idx="1"/>
          </p:nvPr>
        </p:nvSpPr>
        <p:spPr/>
        <p:txBody>
          <a:bodyPr/>
          <a:lstStyle/>
          <a:p>
            <a:pPr eaLnBrk="1" hangingPunct="1">
              <a:lnSpc>
                <a:spcPct val="90000"/>
              </a:lnSpc>
              <a:buFont typeface="Wingdings" pitchFamily="2" charset="2"/>
              <a:buChar char="Ø"/>
              <a:defRPr/>
            </a:pPr>
            <a:r>
              <a:rPr lang="en-US" dirty="0"/>
              <a:t>If you have a question check to see if there is an applicable University policy or procedure (available online):</a:t>
            </a:r>
          </a:p>
          <a:p>
            <a:pPr marL="914400">
              <a:defRPr/>
            </a:pPr>
            <a:r>
              <a:rPr lang="en-US" sz="2000" dirty="0">
                <a:hlinkClick r:id="rId3"/>
              </a:rPr>
              <a:t>http://policies.memphis.edu/</a:t>
            </a:r>
            <a:endParaRPr lang="en-US" sz="2000" dirty="0"/>
          </a:p>
          <a:p>
            <a:pPr eaLnBrk="1" hangingPunct="1">
              <a:lnSpc>
                <a:spcPct val="90000"/>
              </a:lnSpc>
              <a:buFont typeface="Wingdings" pitchFamily="2" charset="2"/>
              <a:buChar char="Ø"/>
              <a:defRPr/>
            </a:pPr>
            <a:r>
              <a:rPr lang="en-US" dirty="0"/>
              <a:t>Use common sense</a:t>
            </a:r>
          </a:p>
          <a:p>
            <a:pPr eaLnBrk="1" hangingPunct="1">
              <a:lnSpc>
                <a:spcPct val="90000"/>
              </a:lnSpc>
              <a:buFont typeface="Wingdings" pitchFamily="2" charset="2"/>
              <a:buChar char="Ø"/>
              <a:defRPr/>
            </a:pPr>
            <a:r>
              <a:rPr lang="en-US" dirty="0"/>
              <a:t>If all else fails:  Call Us</a:t>
            </a:r>
          </a:p>
          <a:p>
            <a:pPr lvl="1">
              <a:buFont typeface="Wingdings" pitchFamily="2" charset="2"/>
              <a:buChar char="Ø"/>
              <a:defRPr/>
            </a:pPr>
            <a:r>
              <a:rPr lang="en-US" dirty="0"/>
              <a:t>[Insert Procurement Contact info]</a:t>
            </a:r>
          </a:p>
        </p:txBody>
      </p:sp>
      <p:sp>
        <p:nvSpPr>
          <p:cNvPr id="35842" name="Rectangle 2">
            <a:extLst>
              <a:ext uri="{FF2B5EF4-FFF2-40B4-BE49-F238E27FC236}">
                <a16:creationId xmlns:a16="http://schemas.microsoft.com/office/drawing/2014/main" id="{AD4C7FB7-84BB-4850-936C-7F1C64970C5D}"/>
              </a:ext>
            </a:extLst>
          </p:cNvPr>
          <p:cNvSpPr>
            <a:spLocks noGrp="1" noChangeArrowheads="1"/>
          </p:cNvSpPr>
          <p:nvPr>
            <p:ph type="title"/>
          </p:nvPr>
        </p:nvSpPr>
        <p:spPr/>
        <p:txBody>
          <a:bodyPr/>
          <a:lstStyle/>
          <a:p>
            <a:pPr eaLnBrk="1" hangingPunct="1">
              <a:defRPr/>
            </a:pPr>
            <a:r>
              <a:rPr lang="en-US" dirty="0"/>
              <a:t>Final Thoughts	</a:t>
            </a:r>
          </a:p>
        </p:txBody>
      </p:sp>
    </p:spTree>
    <p:extLst>
      <p:ext uri="{BB962C8B-B14F-4D97-AF65-F5344CB8AC3E}">
        <p14:creationId xmlns:p14="http://schemas.microsoft.com/office/powerpoint/2010/main" val="5174736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B5A982F-6A88-4925-94EA-36A09342A7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Clauses</a:t>
            </a:r>
          </a:p>
        </p:txBody>
      </p:sp>
      <p:sp>
        <p:nvSpPr>
          <p:cNvPr id="3" name="Content Placeholder 2"/>
          <p:cNvSpPr>
            <a:spLocks noGrp="1"/>
          </p:cNvSpPr>
          <p:nvPr>
            <p:ph idx="1"/>
          </p:nvPr>
        </p:nvSpPr>
        <p:spPr/>
        <p:txBody>
          <a:bodyPr>
            <a:normAutofit fontScale="85000" lnSpcReduction="20000"/>
          </a:bodyPr>
          <a:lstStyle/>
          <a:p>
            <a:r>
              <a:rPr lang="en-US" dirty="0"/>
              <a:t> Hold Harmless/Indemnification by State of TN.</a:t>
            </a:r>
          </a:p>
          <a:p>
            <a:r>
              <a:rPr lang="en-US" dirty="0"/>
              <a:t> Governing law/jurisdiction</a:t>
            </a:r>
          </a:p>
          <a:p>
            <a:r>
              <a:rPr lang="en-US" dirty="0"/>
              <a:t> Disclaimers of liability and/or limitations on amount or types of damages that the state may recover. </a:t>
            </a:r>
          </a:p>
          <a:p>
            <a:r>
              <a:rPr lang="en-US" dirty="0"/>
              <a:t> Disclaimers of express or implied warranties.</a:t>
            </a:r>
          </a:p>
          <a:p>
            <a:r>
              <a:rPr lang="en-US" dirty="0"/>
              <a:t> Limitation on time within which State may bring suit.</a:t>
            </a:r>
            <a:r>
              <a:rPr lang="en-US" b="1" dirty="0"/>
              <a:t> </a:t>
            </a:r>
          </a:p>
          <a:p>
            <a:r>
              <a:rPr lang="en-US" dirty="0"/>
              <a:t> No termination date. </a:t>
            </a:r>
          </a:p>
          <a:p>
            <a:r>
              <a:rPr lang="en-US" dirty="0"/>
              <a:t> Contract remedies beyond actual damages. </a:t>
            </a:r>
          </a:p>
          <a:p>
            <a:r>
              <a:rPr lang="en-US" dirty="0"/>
              <a:t>  Binding Arbitration Clauses</a:t>
            </a:r>
          </a:p>
          <a:p>
            <a:r>
              <a:rPr lang="en-US" dirty="0"/>
              <a:t> Provision requiring confidentiality in violation of the TN Open Records Act</a:t>
            </a:r>
          </a:p>
          <a:p>
            <a:r>
              <a:rPr lang="en-US" dirty="0"/>
              <a:t> Provision Requiring Commercial Insurance</a:t>
            </a:r>
          </a:p>
        </p:txBody>
      </p:sp>
    </p:spTree>
    <p:extLst>
      <p:ext uri="{BB962C8B-B14F-4D97-AF65-F5344CB8AC3E}">
        <p14:creationId xmlns:p14="http://schemas.microsoft.com/office/powerpoint/2010/main" val="10355750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B0069DC-F69A-49E6-9EDB-4BDDA5D6EE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 Indemnification</a:t>
            </a:r>
          </a:p>
        </p:txBody>
      </p:sp>
      <p:sp>
        <p:nvSpPr>
          <p:cNvPr id="3" name="Content Placeholder 2"/>
          <p:cNvSpPr>
            <a:spLocks noGrp="1"/>
          </p:cNvSpPr>
          <p:nvPr>
            <p:ph idx="1"/>
          </p:nvPr>
        </p:nvSpPr>
        <p:spPr/>
        <p:txBody>
          <a:bodyPr>
            <a:normAutofit fontScale="92500" lnSpcReduction="10000"/>
          </a:bodyPr>
          <a:lstStyle/>
          <a:p>
            <a:r>
              <a:rPr lang="en-US" dirty="0"/>
              <a:t>The University should never accept a clause that would indemnify a contractor from liability.</a:t>
            </a:r>
          </a:p>
          <a:p>
            <a:pPr lvl="1"/>
            <a:r>
              <a:rPr lang="en-US" dirty="0"/>
              <a:t>Indemnification is an agreement that the University accept resulting liability or loss regardless of fault. Indemnification shifts risks of damages from sponsor to the University.</a:t>
            </a:r>
          </a:p>
          <a:p>
            <a:r>
              <a:rPr lang="en-US" dirty="0"/>
              <a:t>Accepting an indemnification clause is a problem because:</a:t>
            </a:r>
          </a:p>
          <a:p>
            <a:pPr lvl="1"/>
            <a:r>
              <a:rPr lang="en-US" dirty="0"/>
              <a:t>The Tennessee Attorney General’s Office has issued a number of opinions holding that the hold harmless/indemnification agreements that call for TN  to assume the risk of loss to another party are void and unenforceable.</a:t>
            </a:r>
          </a:p>
          <a:p>
            <a:pPr lvl="1"/>
            <a:r>
              <a:rPr lang="en-US" dirty="0"/>
              <a:t>State entities do not have the authority to enter into indemnification agreements on behalf of the State.</a:t>
            </a:r>
          </a:p>
          <a:p>
            <a:pPr lvl="1"/>
            <a:r>
              <a:rPr lang="en-US" dirty="0"/>
              <a:t>The TN AG’s office defends only state entities (including the UofM) and is not authorized to defend a non-state entity.</a:t>
            </a:r>
          </a:p>
          <a:p>
            <a:pPr marL="0" indent="0">
              <a:buNone/>
            </a:pPr>
            <a:endParaRPr lang="en-US" dirty="0"/>
          </a:p>
        </p:txBody>
      </p:sp>
    </p:spTree>
    <p:extLst>
      <p:ext uri="{BB962C8B-B14F-4D97-AF65-F5344CB8AC3E}">
        <p14:creationId xmlns:p14="http://schemas.microsoft.com/office/powerpoint/2010/main" val="20012068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35D55B4-30C1-4F1B-8CD7-007A4AC953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 - Governing Law and Jurisdiction</a:t>
            </a:r>
          </a:p>
        </p:txBody>
      </p:sp>
      <p:sp>
        <p:nvSpPr>
          <p:cNvPr id="3" name="Content Placeholder 2"/>
          <p:cNvSpPr>
            <a:spLocks noGrp="1"/>
          </p:cNvSpPr>
          <p:nvPr>
            <p:ph idx="1"/>
          </p:nvPr>
        </p:nvSpPr>
        <p:spPr/>
        <p:txBody>
          <a:bodyPr>
            <a:normAutofit/>
          </a:bodyPr>
          <a:lstStyle/>
          <a:p>
            <a:r>
              <a:rPr lang="en-US" dirty="0"/>
              <a:t>The University cannot agree to be subject to the governing law of any jurisdiction other than the State of Tennessee.  Doing so is deemed a waiver of sovereign immunity and the University does not have authority for such waiver.</a:t>
            </a:r>
          </a:p>
          <a:p>
            <a:pPr lvl="1"/>
            <a:r>
              <a:rPr lang="en-US" dirty="0"/>
              <a:t>While the TN AG’s Office could waive sovereign immunity, the UofM does not have the authority to do so.</a:t>
            </a:r>
          </a:p>
          <a:p>
            <a:r>
              <a:rPr lang="en-US" dirty="0"/>
              <a:t>The </a:t>
            </a:r>
            <a:r>
              <a:rPr lang="en-US" dirty="0" err="1"/>
              <a:t>UofM</a:t>
            </a:r>
            <a:r>
              <a:rPr lang="en-US" dirty="0"/>
              <a:t> can therefore only agree to TN law/jurisdiction or to remain silent on governing law jurisdiction in a contract.</a:t>
            </a:r>
          </a:p>
          <a:p>
            <a:endParaRPr lang="en-US" dirty="0"/>
          </a:p>
        </p:txBody>
      </p:sp>
    </p:spTree>
    <p:extLst>
      <p:ext uri="{BB962C8B-B14F-4D97-AF65-F5344CB8AC3E}">
        <p14:creationId xmlns:p14="http://schemas.microsoft.com/office/powerpoint/2010/main" val="19125987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17C16D0-93E4-4C40-9800-468D37A00F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 - Limitations of Liability</a:t>
            </a:r>
          </a:p>
        </p:txBody>
      </p:sp>
      <p:sp>
        <p:nvSpPr>
          <p:cNvPr id="3" name="Content Placeholder 2"/>
          <p:cNvSpPr>
            <a:spLocks noGrp="1"/>
          </p:cNvSpPr>
          <p:nvPr>
            <p:ph idx="1"/>
          </p:nvPr>
        </p:nvSpPr>
        <p:spPr/>
        <p:txBody>
          <a:bodyPr>
            <a:normAutofit/>
          </a:bodyPr>
          <a:lstStyle/>
          <a:p>
            <a:r>
              <a:rPr lang="en-US" dirty="0"/>
              <a:t>Generally, the University cannot agree to limit a contractor’s liability to any less than 2 times the value of the contract. </a:t>
            </a:r>
          </a:p>
          <a:p>
            <a:r>
              <a:rPr lang="en-US" dirty="0"/>
              <a:t>The chief procurement officer may approve a limitation for less than 2 times the contract value if the  limitation of liability amount is necessary to prevent harm to the state from failing to obtain the goods or services sought or from obtaining the goods or services at a higher price.</a:t>
            </a:r>
          </a:p>
        </p:txBody>
      </p:sp>
    </p:spTree>
    <p:extLst>
      <p:ext uri="{BB962C8B-B14F-4D97-AF65-F5344CB8AC3E}">
        <p14:creationId xmlns:p14="http://schemas.microsoft.com/office/powerpoint/2010/main" val="3825751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81AEB1D-4E85-4362-B380-EE2D24556A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 - Warranties</a:t>
            </a:r>
          </a:p>
        </p:txBody>
      </p:sp>
      <p:sp>
        <p:nvSpPr>
          <p:cNvPr id="3" name="Content Placeholder 2"/>
          <p:cNvSpPr>
            <a:spLocks noGrp="1"/>
          </p:cNvSpPr>
          <p:nvPr>
            <p:ph idx="1"/>
          </p:nvPr>
        </p:nvSpPr>
        <p:spPr/>
        <p:txBody>
          <a:bodyPr>
            <a:normAutofit/>
          </a:bodyPr>
          <a:lstStyle/>
          <a:p>
            <a:r>
              <a:rPr lang="en-US" dirty="0"/>
              <a:t>While not wholly impermissible since 2014, it is in the University’s best interests to not limit the warranties allowed to the University.</a:t>
            </a:r>
          </a:p>
          <a:p>
            <a:pPr marL="0" indent="0">
              <a:buNone/>
            </a:pPr>
            <a:endParaRPr lang="en-US" dirty="0"/>
          </a:p>
        </p:txBody>
      </p:sp>
    </p:spTree>
    <p:extLst>
      <p:ext uri="{BB962C8B-B14F-4D97-AF65-F5344CB8AC3E}">
        <p14:creationId xmlns:p14="http://schemas.microsoft.com/office/powerpoint/2010/main" val="131750350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A3DE845-5C63-4A70-BE56-708839F5F1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normAutofit/>
          </a:bodyPr>
          <a:lstStyle/>
          <a:p>
            <a:r>
              <a:rPr lang="en-US" dirty="0"/>
              <a:t>Impermissible Clause – Time Limits on Filing Suit</a:t>
            </a:r>
          </a:p>
        </p:txBody>
      </p:sp>
      <p:sp>
        <p:nvSpPr>
          <p:cNvPr id="3" name="Content Placeholder 2"/>
          <p:cNvSpPr>
            <a:spLocks noGrp="1"/>
          </p:cNvSpPr>
          <p:nvPr>
            <p:ph idx="1"/>
          </p:nvPr>
        </p:nvSpPr>
        <p:spPr/>
        <p:txBody>
          <a:bodyPr/>
          <a:lstStyle/>
          <a:p>
            <a:r>
              <a:rPr lang="en-US" dirty="0"/>
              <a:t>The University cannot agree to any time limit imposed by a contractor for which the University could file suit.</a:t>
            </a:r>
          </a:p>
          <a:p>
            <a:pPr lvl="1"/>
            <a:r>
              <a:rPr lang="en-US" dirty="0"/>
              <a:t>Agreeing to this would be a waiver of sovereign immunity</a:t>
            </a:r>
          </a:p>
          <a:p>
            <a:r>
              <a:rPr lang="en-US" dirty="0"/>
              <a:t>Only the State legislature can determine how the State can be sued.</a:t>
            </a:r>
          </a:p>
          <a:p>
            <a:pPr lvl="1"/>
            <a:r>
              <a:rPr lang="en-US" dirty="0"/>
              <a:t>The Tennessee Claims Commission is the appropriate jurisdiction for contract disputes between a contractor and the State.</a:t>
            </a:r>
          </a:p>
        </p:txBody>
      </p:sp>
    </p:spTree>
    <p:extLst>
      <p:ext uri="{BB962C8B-B14F-4D97-AF65-F5344CB8AC3E}">
        <p14:creationId xmlns:p14="http://schemas.microsoft.com/office/powerpoint/2010/main" val="30185658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B90FE87-0902-4E7E-ADC4-ED534C8A7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 - Term/Period of Performance</a:t>
            </a:r>
          </a:p>
        </p:txBody>
      </p:sp>
      <p:sp>
        <p:nvSpPr>
          <p:cNvPr id="3" name="Content Placeholder 2"/>
          <p:cNvSpPr>
            <a:spLocks noGrp="1"/>
          </p:cNvSpPr>
          <p:nvPr>
            <p:ph idx="1"/>
          </p:nvPr>
        </p:nvSpPr>
        <p:spPr/>
        <p:txBody>
          <a:bodyPr/>
          <a:lstStyle/>
          <a:p>
            <a:r>
              <a:rPr lang="en-US" dirty="0"/>
              <a:t>The term of the Agreement must be clearly defined in the contract.</a:t>
            </a:r>
          </a:p>
          <a:p>
            <a:pPr lvl="1"/>
            <a:r>
              <a:rPr lang="en-US" dirty="0"/>
              <a:t>Typically, the University will not agree to a term longer than five years for an expenditure agreement and a term of ten years for a revenue agreement.</a:t>
            </a:r>
          </a:p>
          <a:p>
            <a:pPr lvl="1"/>
            <a:r>
              <a:rPr lang="en-US" dirty="0"/>
              <a:t>The Director of Procurement may allow exceptions to these rules if it can be shown that it is in the best interest of the University to do so.</a:t>
            </a:r>
          </a:p>
        </p:txBody>
      </p:sp>
    </p:spTree>
    <p:extLst>
      <p:ext uri="{BB962C8B-B14F-4D97-AF65-F5344CB8AC3E}">
        <p14:creationId xmlns:p14="http://schemas.microsoft.com/office/powerpoint/2010/main" val="31885531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4E3607C-4955-49F5-AB36-AD3D4E4A41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 -Contract Remedies</a:t>
            </a:r>
          </a:p>
        </p:txBody>
      </p:sp>
      <p:sp>
        <p:nvSpPr>
          <p:cNvPr id="3" name="Content Placeholder 2"/>
          <p:cNvSpPr>
            <a:spLocks noGrp="1"/>
          </p:cNvSpPr>
          <p:nvPr>
            <p:ph idx="1"/>
          </p:nvPr>
        </p:nvSpPr>
        <p:spPr/>
        <p:txBody>
          <a:bodyPr>
            <a:normAutofit lnSpcReduction="10000"/>
          </a:bodyPr>
          <a:lstStyle/>
          <a:p>
            <a:r>
              <a:rPr lang="en-US" dirty="0"/>
              <a:t>The extent to which the state can be held liable for contract damages is statutorily limited to actual damages. </a:t>
            </a:r>
          </a:p>
          <a:p>
            <a:pPr lvl="1"/>
            <a:r>
              <a:rPr lang="en-US" dirty="0"/>
              <a:t>This means the University cannot agree to pay things such as attorney’s fees, punitive damages, liquidated damages, penalties, or other expenses other than court costs.</a:t>
            </a:r>
          </a:p>
          <a:p>
            <a:r>
              <a:rPr lang="en-US" dirty="0"/>
              <a:t>Claims against the University should be submitted to the TN Claims Commission.</a:t>
            </a:r>
          </a:p>
          <a:p>
            <a:r>
              <a:rPr lang="en-US" dirty="0"/>
              <a:t>The University cannot agree to automatic injunctive relief, but can agree to allow a contracting party to seek such relief from a court</a:t>
            </a:r>
          </a:p>
          <a:p>
            <a:pPr lvl="1"/>
            <a:r>
              <a:rPr lang="en-US" dirty="0"/>
              <a:t>The TN Claims Commission will not hear injunctive relief claims, so it is important to be sure that the relief must be sought from a TN court.</a:t>
            </a:r>
          </a:p>
        </p:txBody>
      </p:sp>
    </p:spTree>
    <p:extLst>
      <p:ext uri="{BB962C8B-B14F-4D97-AF65-F5344CB8AC3E}">
        <p14:creationId xmlns:p14="http://schemas.microsoft.com/office/powerpoint/2010/main" val="28122177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81B6C58-5602-4E6B-948B-2EE694726C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 - Arbitration Clauses</a:t>
            </a:r>
          </a:p>
        </p:txBody>
      </p:sp>
      <p:sp>
        <p:nvSpPr>
          <p:cNvPr id="3" name="Content Placeholder 2"/>
          <p:cNvSpPr>
            <a:spLocks noGrp="1"/>
          </p:cNvSpPr>
          <p:nvPr>
            <p:ph idx="1"/>
          </p:nvPr>
        </p:nvSpPr>
        <p:spPr/>
        <p:txBody>
          <a:bodyPr/>
          <a:lstStyle/>
          <a:p>
            <a:r>
              <a:rPr lang="en-US" dirty="0"/>
              <a:t>The TN Attorney General’ s Office has the authority to enter into a settlement agreement on behalf of the state. Therefore, the University cannot agree to binding arbitration in lieu of litigation. </a:t>
            </a:r>
          </a:p>
          <a:p>
            <a:r>
              <a:rPr lang="en-US" dirty="0"/>
              <a:t>The University can, however, agree to non-binding mediation.</a:t>
            </a:r>
          </a:p>
        </p:txBody>
      </p:sp>
    </p:spTree>
    <p:extLst>
      <p:ext uri="{BB962C8B-B14F-4D97-AF65-F5344CB8AC3E}">
        <p14:creationId xmlns:p14="http://schemas.microsoft.com/office/powerpoint/2010/main" val="2307031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 Have a Contract – Where do I Send It?</a:t>
            </a:r>
          </a:p>
        </p:txBody>
      </p:sp>
      <p:sp>
        <p:nvSpPr>
          <p:cNvPr id="3" name="Content Placeholder 2"/>
          <p:cNvSpPr>
            <a:spLocks noGrp="1"/>
          </p:cNvSpPr>
          <p:nvPr>
            <p:ph idx="1"/>
          </p:nvPr>
        </p:nvSpPr>
        <p:spPr>
          <a:xfrm>
            <a:off x="838200" y="1514901"/>
            <a:ext cx="10515600" cy="4662062"/>
          </a:xfrm>
        </p:spPr>
        <p:txBody>
          <a:bodyPr>
            <a:normAutofit fontScale="92500" lnSpcReduction="20000"/>
          </a:bodyPr>
          <a:lstStyle/>
          <a:p>
            <a:r>
              <a:rPr lang="en-US" dirty="0"/>
              <a:t>Any contract for the purchase of goods and services should go directly to Procurement, and they will assist in the processing of the contract.</a:t>
            </a:r>
          </a:p>
          <a:p>
            <a:pPr lvl="1"/>
            <a:r>
              <a:rPr lang="en-US" dirty="0"/>
              <a:t>These contracts should not come to legal first.  Procurement will determine if the contract requires legal review.</a:t>
            </a:r>
          </a:p>
          <a:p>
            <a:r>
              <a:rPr lang="en-US" dirty="0"/>
              <a:t>Contracts that are grant based or research based should go to the Office of Sponsored Programs</a:t>
            </a:r>
          </a:p>
          <a:p>
            <a:r>
              <a:rPr lang="en-US" dirty="0"/>
              <a:t>Other “non-procurement” agreements should come directly to legal for review and processing for signature.  This includes:</a:t>
            </a:r>
          </a:p>
          <a:p>
            <a:pPr lvl="1"/>
            <a:r>
              <a:rPr lang="en-US" dirty="0"/>
              <a:t>Memorandums of Understanding</a:t>
            </a:r>
          </a:p>
          <a:p>
            <a:pPr lvl="1"/>
            <a:r>
              <a:rPr lang="en-US" dirty="0"/>
              <a:t>Study Abroad Agreements</a:t>
            </a:r>
          </a:p>
          <a:p>
            <a:pPr lvl="1"/>
            <a:r>
              <a:rPr lang="en-US" dirty="0"/>
              <a:t>Exchange Agreements</a:t>
            </a:r>
          </a:p>
          <a:p>
            <a:pPr lvl="1"/>
            <a:endParaRPr lang="en-US" dirty="0"/>
          </a:p>
          <a:p>
            <a:pPr marL="457200" lvl="1" indent="0">
              <a:buNone/>
            </a:pPr>
            <a:r>
              <a:rPr lang="en-US" i="1" dirty="0"/>
              <a:t>Make sure agreements are vetted and approved within Division prior to sending for signature and/or legal review, </a:t>
            </a:r>
            <a:r>
              <a:rPr lang="en-US" b="1" i="1" dirty="0"/>
              <a:t>especially for business terms</a:t>
            </a:r>
            <a:r>
              <a:rPr lang="en-US" i="1" dirty="0"/>
              <a:t>. </a:t>
            </a:r>
          </a:p>
          <a:p>
            <a:pPr lvl="1"/>
            <a:endParaRPr lang="en-US" dirty="0"/>
          </a:p>
          <a:p>
            <a:pPr lvl="1"/>
            <a:endParaRPr lang="en-US" dirty="0"/>
          </a:p>
        </p:txBody>
      </p:sp>
    </p:spTree>
    <p:extLst>
      <p:ext uri="{BB962C8B-B14F-4D97-AF65-F5344CB8AC3E}">
        <p14:creationId xmlns:p14="http://schemas.microsoft.com/office/powerpoint/2010/main" val="37408419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A112ED4-3A7D-4974-8906-8686E1F8E7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normAutofit/>
          </a:bodyPr>
          <a:lstStyle/>
          <a:p>
            <a:r>
              <a:rPr lang="en-US" dirty="0"/>
              <a:t>Impermissible Clause – Confidentiality and Non-Disclosure</a:t>
            </a:r>
          </a:p>
        </p:txBody>
      </p:sp>
      <p:sp>
        <p:nvSpPr>
          <p:cNvPr id="3" name="Content Placeholder 2"/>
          <p:cNvSpPr>
            <a:spLocks noGrp="1"/>
          </p:cNvSpPr>
          <p:nvPr>
            <p:ph idx="1"/>
          </p:nvPr>
        </p:nvSpPr>
        <p:spPr/>
        <p:txBody>
          <a:bodyPr>
            <a:normAutofit/>
          </a:bodyPr>
          <a:lstStyle/>
          <a:p>
            <a:r>
              <a:rPr lang="en-US" dirty="0"/>
              <a:t>The University cannot agree by contract to keep records confidential if the UofM is required by law to disclose those records.</a:t>
            </a:r>
          </a:p>
          <a:p>
            <a:r>
              <a:rPr lang="en-US" dirty="0"/>
              <a:t>Typically, the University can agree to protect information supplied by a third party only if it is identified as confidential at the time of the disclosure </a:t>
            </a:r>
            <a:r>
              <a:rPr lang="en-US" u="sng" dirty="0"/>
              <a:t>and</a:t>
            </a:r>
            <a:r>
              <a:rPr lang="en-US" dirty="0"/>
              <a:t> it constitutes a trade secret under state law.</a:t>
            </a:r>
          </a:p>
          <a:p>
            <a:r>
              <a:rPr lang="en-US" dirty="0"/>
              <a:t>The </a:t>
            </a:r>
            <a:r>
              <a:rPr lang="en-US" dirty="0" err="1"/>
              <a:t>Umiversity</a:t>
            </a:r>
            <a:r>
              <a:rPr lang="en-US" dirty="0"/>
              <a:t> can never agree to keep confidential the terms of an agreement or the existence of an agreement or research (or any other type of) relationship.</a:t>
            </a:r>
          </a:p>
          <a:p>
            <a:pPr marL="0" indent="0">
              <a:buNone/>
            </a:pPr>
            <a:endParaRPr lang="en-US" dirty="0"/>
          </a:p>
        </p:txBody>
      </p:sp>
    </p:spTree>
    <p:extLst>
      <p:ext uri="{BB962C8B-B14F-4D97-AF65-F5344CB8AC3E}">
        <p14:creationId xmlns:p14="http://schemas.microsoft.com/office/powerpoint/2010/main" val="36702058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B5AB34B-6C40-4627-8FD6-D33007CD4C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Impermissible Clauses – Commercial Insurance</a:t>
            </a:r>
          </a:p>
        </p:txBody>
      </p:sp>
      <p:sp>
        <p:nvSpPr>
          <p:cNvPr id="3" name="Content Placeholder 2"/>
          <p:cNvSpPr>
            <a:spLocks noGrp="1"/>
          </p:cNvSpPr>
          <p:nvPr>
            <p:ph idx="1"/>
          </p:nvPr>
        </p:nvSpPr>
        <p:spPr/>
        <p:txBody>
          <a:bodyPr/>
          <a:lstStyle/>
          <a:p>
            <a:r>
              <a:rPr lang="en-US" dirty="0"/>
              <a:t>The University, as a state of TN entity is self-insured. Consequently, the University cannot agree to provisions for commercial insurance or be required to purchase/maintain a performance bond, nor can it add a third party as an additional insured. </a:t>
            </a:r>
          </a:p>
          <a:p>
            <a:pPr lvl="1"/>
            <a:r>
              <a:rPr lang="en-US" dirty="0"/>
              <a:t>The University can provide a State of TN Certificate of Self-Insurance upon request.</a:t>
            </a:r>
          </a:p>
        </p:txBody>
      </p:sp>
    </p:spTree>
    <p:extLst>
      <p:ext uri="{BB962C8B-B14F-4D97-AF65-F5344CB8AC3E}">
        <p14:creationId xmlns:p14="http://schemas.microsoft.com/office/powerpoint/2010/main" val="21791585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DA834C2-8ECC-47AC-989A-6A3991DF082B}"/>
              </a:ext>
            </a:extLst>
          </p:cNvPr>
          <p:cNvPicPr>
            <a:picLocks noChangeAspect="1"/>
          </p:cNvPicPr>
          <p:nvPr/>
        </p:nvPicPr>
        <p:blipFill>
          <a:blip r:embed="rId3"/>
          <a:stretch>
            <a:fillRect/>
          </a:stretch>
        </p:blipFill>
        <p:spPr>
          <a:xfrm>
            <a:off x="1523999" y="0"/>
            <a:ext cx="9144001" cy="68580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8000" dirty="0"/>
              <a:t>Questions?</a:t>
            </a:r>
          </a:p>
        </p:txBody>
      </p:sp>
    </p:spTree>
    <p:extLst>
      <p:ext uri="{BB962C8B-B14F-4D97-AF65-F5344CB8AC3E}">
        <p14:creationId xmlns:p14="http://schemas.microsoft.com/office/powerpoint/2010/main" val="3700034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7" name="TextBox 6"/>
          <p:cNvSpPr txBox="1"/>
          <p:nvPr/>
        </p:nvSpPr>
        <p:spPr>
          <a:xfrm>
            <a:off x="1985761" y="2800618"/>
            <a:ext cx="5975797" cy="707886"/>
          </a:xfrm>
          <a:prstGeom prst="rect">
            <a:avLst/>
          </a:prstGeom>
          <a:noFill/>
        </p:spPr>
        <p:txBody>
          <a:bodyPr wrap="square" rtlCol="0">
            <a:spAutoFit/>
          </a:bodyPr>
          <a:lstStyle/>
          <a:p>
            <a:r>
              <a:rPr lang="en-US" sz="4000" dirty="0">
                <a:solidFill>
                  <a:schemeClr val="bg1"/>
                </a:solidFill>
              </a:rPr>
              <a:t>Waivers and Releases</a:t>
            </a:r>
          </a:p>
        </p:txBody>
      </p:sp>
    </p:spTree>
    <p:extLst>
      <p:ext uri="{BB962C8B-B14F-4D97-AF65-F5344CB8AC3E}">
        <p14:creationId xmlns:p14="http://schemas.microsoft.com/office/powerpoint/2010/main" val="266091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Waivers and Releases – What are They?</a:t>
            </a:r>
          </a:p>
        </p:txBody>
      </p:sp>
      <p:sp>
        <p:nvSpPr>
          <p:cNvPr id="3" name="Content Placeholder 2"/>
          <p:cNvSpPr>
            <a:spLocks noGrp="1"/>
          </p:cNvSpPr>
          <p:nvPr>
            <p:ph idx="1"/>
          </p:nvPr>
        </p:nvSpPr>
        <p:spPr>
          <a:xfrm>
            <a:off x="838200" y="1514901"/>
            <a:ext cx="10515600" cy="4662062"/>
          </a:xfrm>
        </p:spPr>
        <p:txBody>
          <a:bodyPr>
            <a:normAutofit/>
          </a:bodyPr>
          <a:lstStyle/>
          <a:p>
            <a:r>
              <a:rPr lang="en-US" dirty="0"/>
              <a:t>A waiver or release gives up a right, such as releasing one from his/her liability for harm or damage that may occur from performing under a contract, or participating in an activity.</a:t>
            </a:r>
          </a:p>
          <a:p>
            <a:r>
              <a:rPr lang="en-US" dirty="0"/>
              <a:t>Form waivers and releases can be found on the Office of Legal Counsel Website.</a:t>
            </a:r>
          </a:p>
          <a:p>
            <a:r>
              <a:rPr lang="en-US" dirty="0"/>
              <a:t>If you are not sure if your activity or event can be sufficiently covered by one of these forms, please contact our office for assistance.</a:t>
            </a:r>
          </a:p>
        </p:txBody>
      </p:sp>
    </p:spTree>
    <p:extLst>
      <p:ext uri="{BB962C8B-B14F-4D97-AF65-F5344CB8AC3E}">
        <p14:creationId xmlns:p14="http://schemas.microsoft.com/office/powerpoint/2010/main" val="328647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Waivers and Releases – When to Use Them</a:t>
            </a:r>
          </a:p>
        </p:txBody>
      </p:sp>
      <p:sp>
        <p:nvSpPr>
          <p:cNvPr id="3" name="Content Placeholder 2"/>
          <p:cNvSpPr>
            <a:spLocks noGrp="1"/>
          </p:cNvSpPr>
          <p:nvPr>
            <p:ph idx="1"/>
          </p:nvPr>
        </p:nvSpPr>
        <p:spPr>
          <a:xfrm>
            <a:off x="838200" y="1514901"/>
            <a:ext cx="10515600" cy="4662062"/>
          </a:xfrm>
        </p:spPr>
        <p:txBody>
          <a:bodyPr>
            <a:normAutofit/>
          </a:bodyPr>
          <a:lstStyle/>
          <a:p>
            <a:r>
              <a:rPr lang="en-US" dirty="0"/>
              <a:t>Waivers and releases are required when we have individuals participating in a University sponsored event.</a:t>
            </a:r>
          </a:p>
          <a:p>
            <a:pPr lvl="1"/>
            <a:r>
              <a:rPr lang="en-US" dirty="0"/>
              <a:t>This includes things like camps, field trips, etc.</a:t>
            </a:r>
          </a:p>
          <a:p>
            <a:r>
              <a:rPr lang="en-US" dirty="0"/>
              <a:t>In any event where another party is hosting an event on campus, waiver language must be included in the contract to release the University from liability in the event of an accident or other damage causing event.</a:t>
            </a:r>
          </a:p>
        </p:txBody>
      </p:sp>
    </p:spTree>
    <p:extLst>
      <p:ext uri="{BB962C8B-B14F-4D97-AF65-F5344CB8AC3E}">
        <p14:creationId xmlns:p14="http://schemas.microsoft.com/office/powerpoint/2010/main" val="708878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9144000" cy="6858000"/>
          </a:xfrm>
          <a:prstGeom prst="rect">
            <a:avLst/>
          </a:prstGeom>
        </p:spPr>
      </p:pic>
      <p:sp>
        <p:nvSpPr>
          <p:cNvPr id="2" name="Title 1"/>
          <p:cNvSpPr>
            <a:spLocks noGrp="1"/>
          </p:cNvSpPr>
          <p:nvPr>
            <p:ph type="title"/>
          </p:nvPr>
        </p:nvSpPr>
        <p:spPr/>
        <p:txBody>
          <a:bodyPr/>
          <a:lstStyle/>
          <a:p>
            <a:r>
              <a:rPr lang="en-US" dirty="0"/>
              <a:t>Waivers and Releases – Special Situations</a:t>
            </a:r>
          </a:p>
        </p:txBody>
      </p:sp>
      <p:sp>
        <p:nvSpPr>
          <p:cNvPr id="3" name="Content Placeholder 2"/>
          <p:cNvSpPr>
            <a:spLocks noGrp="1"/>
          </p:cNvSpPr>
          <p:nvPr>
            <p:ph idx="1"/>
          </p:nvPr>
        </p:nvSpPr>
        <p:spPr>
          <a:xfrm>
            <a:off x="838200" y="1514901"/>
            <a:ext cx="10515600" cy="4662062"/>
          </a:xfrm>
        </p:spPr>
        <p:txBody>
          <a:bodyPr>
            <a:normAutofit/>
          </a:bodyPr>
          <a:lstStyle/>
          <a:p>
            <a:r>
              <a:rPr lang="en-US" dirty="0"/>
              <a:t>Media/Image Release</a:t>
            </a:r>
          </a:p>
          <a:p>
            <a:pPr lvl="1"/>
            <a:r>
              <a:rPr lang="en-US" dirty="0"/>
              <a:t>Anytime you wish to take pictures of other persons for use in research, program or other University publications, you must obtain a media/image release from those individuals photographed</a:t>
            </a:r>
          </a:p>
          <a:p>
            <a:pPr lvl="1"/>
            <a:r>
              <a:rPr lang="en-US" dirty="0"/>
              <a:t>This release does not release the University from liability, rather it is a grant of right by the individual to the University to use their likeness in materials without compensation</a:t>
            </a:r>
          </a:p>
          <a:p>
            <a:pPr marL="457200" lvl="1" indent="0">
              <a:buNone/>
            </a:pPr>
            <a:endParaRPr lang="en-US" dirty="0"/>
          </a:p>
        </p:txBody>
      </p:sp>
    </p:spTree>
    <p:extLst>
      <p:ext uri="{BB962C8B-B14F-4D97-AF65-F5344CB8AC3E}">
        <p14:creationId xmlns:p14="http://schemas.microsoft.com/office/powerpoint/2010/main" val="1729655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2896</TotalTime>
  <Words>3597</Words>
  <Application>Microsoft Office PowerPoint</Application>
  <PresentationFormat>Widescreen</PresentationFormat>
  <Paragraphs>273</Paragraphs>
  <Slides>52</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Calibri</vt:lpstr>
      <vt:lpstr>Calibri Light</vt:lpstr>
      <vt:lpstr>Wingdings</vt:lpstr>
      <vt:lpstr>Office Theme</vt:lpstr>
      <vt:lpstr>PowerPoint Presentation</vt:lpstr>
      <vt:lpstr>What is a Contract?</vt:lpstr>
      <vt:lpstr>What is a University Contract?</vt:lpstr>
      <vt:lpstr>Who can Sign University Contracts?</vt:lpstr>
      <vt:lpstr>I Have a Contract – Where do I Send It?</vt:lpstr>
      <vt:lpstr>PowerPoint Presentation</vt:lpstr>
      <vt:lpstr>Waivers and Releases – What are They?</vt:lpstr>
      <vt:lpstr>Waivers and Releases – When to Use Them</vt:lpstr>
      <vt:lpstr>Waivers and Releases – Special Situations</vt:lpstr>
      <vt:lpstr>PowerPoint Presentation</vt:lpstr>
      <vt:lpstr>Examples of Research Contracts</vt:lpstr>
      <vt:lpstr>PowerPoint Presentation</vt:lpstr>
      <vt:lpstr>PowerPoint Presentation</vt:lpstr>
      <vt:lpstr>Limitation on UofM’s Ability to Accept Contract Terms:</vt:lpstr>
      <vt:lpstr>State and Federal Laws- Financial Conflicts of Interest</vt:lpstr>
      <vt:lpstr>PowerPoint Presentation</vt:lpstr>
      <vt:lpstr>UofM Misssion</vt:lpstr>
      <vt:lpstr>UofM Mission - Conflicts</vt:lpstr>
      <vt:lpstr>UofM Mission - Publication</vt:lpstr>
      <vt:lpstr>UofM Mission – Data Ownership</vt:lpstr>
      <vt:lpstr>UofM Mission - Confidentiality</vt:lpstr>
      <vt:lpstr>Federal Law – Bayh-Dole Act (Intellectual Property)</vt:lpstr>
      <vt:lpstr>Federal Law- Tax Issues (UBIT)</vt:lpstr>
      <vt:lpstr>Intellectual Property in General</vt:lpstr>
      <vt:lpstr>Where to Go from Here?</vt:lpstr>
      <vt:lpstr>PowerPoint Presentation</vt:lpstr>
      <vt:lpstr>Policies and Procedures</vt:lpstr>
      <vt:lpstr>CONTRACT sERVICES</vt:lpstr>
      <vt:lpstr>Contract Amount</vt:lpstr>
      <vt:lpstr>Authorized Signatory Approval for University Contracts</vt:lpstr>
      <vt:lpstr>WARNING!</vt:lpstr>
      <vt:lpstr>Contract/Agreement Routing Form</vt:lpstr>
      <vt:lpstr>Contract Routing Form List of Contracts and Approvals</vt:lpstr>
      <vt:lpstr>CONTRACT ROUTING CONT…</vt:lpstr>
      <vt:lpstr>CONTRACT STATUS</vt:lpstr>
      <vt:lpstr>STATUS REPORT EXPLANATION</vt:lpstr>
      <vt:lpstr>CONT….</vt:lpstr>
      <vt:lpstr>Contract Monitoring</vt:lpstr>
      <vt:lpstr>Contract Monitor</vt:lpstr>
      <vt:lpstr>Final Thoughts </vt:lpstr>
      <vt:lpstr>Impermissible Clauses</vt:lpstr>
      <vt:lpstr>Impermissible Clause- Indemnification</vt:lpstr>
      <vt:lpstr>Impermissible Clause - Governing Law and Jurisdiction</vt:lpstr>
      <vt:lpstr>Impermissible Clause - Limitations of Liability</vt:lpstr>
      <vt:lpstr>Impermissible Clause - Warranties</vt:lpstr>
      <vt:lpstr>Impermissible Clause – Time Limits on Filing Suit</vt:lpstr>
      <vt:lpstr>Impermissible Clause - Term/Period of Performance</vt:lpstr>
      <vt:lpstr>Impermissible Clause -Contract Remedies</vt:lpstr>
      <vt:lpstr>Impermissible Clause - Arbitration Clauses</vt:lpstr>
      <vt:lpstr>Impermissible Clause – Confidentiality and Non-Disclosure</vt:lpstr>
      <vt:lpstr>Impermissible Clauses – Commercial Insurance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E Cooley (decooley)</dc:creator>
  <cp:lastModifiedBy>Ingrid D Powell (ipowell)</cp:lastModifiedBy>
  <cp:revision>12</cp:revision>
  <dcterms:created xsi:type="dcterms:W3CDTF">2019-09-03T17:19:52Z</dcterms:created>
  <dcterms:modified xsi:type="dcterms:W3CDTF">2019-09-16T13:44:28Z</dcterms:modified>
</cp:coreProperties>
</file>