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64" r:id="rId5"/>
    <p:sldId id="261" r:id="rId6"/>
    <p:sldId id="263" r:id="rId7"/>
    <p:sldId id="265" r:id="rId8"/>
    <p:sldId id="266" r:id="rId9"/>
  </p:sldIdLst>
  <p:sldSz cx="5029200" cy="7772400"/>
  <p:notesSz cx="7391400" cy="7391400"/>
  <p:defaultTextStyle>
    <a:defPPr>
      <a:defRPr lang="en-US"/>
    </a:defPPr>
    <a:lvl1pPr marL="0" algn="l" defTabSz="791754" rtl="0" eaLnBrk="1" latinLnBrk="0" hangingPunct="1">
      <a:defRPr sz="1559" kern="1200">
        <a:solidFill>
          <a:schemeClr val="tx1"/>
        </a:solidFill>
        <a:latin typeface="+mn-lt"/>
        <a:ea typeface="+mn-ea"/>
        <a:cs typeface="+mn-cs"/>
      </a:defRPr>
    </a:lvl1pPr>
    <a:lvl2pPr marL="395877" algn="l" defTabSz="791754" rtl="0" eaLnBrk="1" latinLnBrk="0" hangingPunct="1">
      <a:defRPr sz="1559" kern="1200">
        <a:solidFill>
          <a:schemeClr val="tx1"/>
        </a:solidFill>
        <a:latin typeface="+mn-lt"/>
        <a:ea typeface="+mn-ea"/>
        <a:cs typeface="+mn-cs"/>
      </a:defRPr>
    </a:lvl2pPr>
    <a:lvl3pPr marL="791754" algn="l" defTabSz="791754" rtl="0" eaLnBrk="1" latinLnBrk="0" hangingPunct="1">
      <a:defRPr sz="1559" kern="1200">
        <a:solidFill>
          <a:schemeClr val="tx1"/>
        </a:solidFill>
        <a:latin typeface="+mn-lt"/>
        <a:ea typeface="+mn-ea"/>
        <a:cs typeface="+mn-cs"/>
      </a:defRPr>
    </a:lvl3pPr>
    <a:lvl4pPr marL="1187631" algn="l" defTabSz="791754" rtl="0" eaLnBrk="1" latinLnBrk="0" hangingPunct="1">
      <a:defRPr sz="1559" kern="1200">
        <a:solidFill>
          <a:schemeClr val="tx1"/>
        </a:solidFill>
        <a:latin typeface="+mn-lt"/>
        <a:ea typeface="+mn-ea"/>
        <a:cs typeface="+mn-cs"/>
      </a:defRPr>
    </a:lvl4pPr>
    <a:lvl5pPr marL="1583508" algn="l" defTabSz="791754" rtl="0" eaLnBrk="1" latinLnBrk="0" hangingPunct="1">
      <a:defRPr sz="1559" kern="1200">
        <a:solidFill>
          <a:schemeClr val="tx1"/>
        </a:solidFill>
        <a:latin typeface="+mn-lt"/>
        <a:ea typeface="+mn-ea"/>
        <a:cs typeface="+mn-cs"/>
      </a:defRPr>
    </a:lvl5pPr>
    <a:lvl6pPr marL="1979387" algn="l" defTabSz="791754" rtl="0" eaLnBrk="1" latinLnBrk="0" hangingPunct="1">
      <a:defRPr sz="1559" kern="1200">
        <a:solidFill>
          <a:schemeClr val="tx1"/>
        </a:solidFill>
        <a:latin typeface="+mn-lt"/>
        <a:ea typeface="+mn-ea"/>
        <a:cs typeface="+mn-cs"/>
      </a:defRPr>
    </a:lvl6pPr>
    <a:lvl7pPr marL="2375264" algn="l" defTabSz="791754" rtl="0" eaLnBrk="1" latinLnBrk="0" hangingPunct="1">
      <a:defRPr sz="1559" kern="1200">
        <a:solidFill>
          <a:schemeClr val="tx1"/>
        </a:solidFill>
        <a:latin typeface="+mn-lt"/>
        <a:ea typeface="+mn-ea"/>
        <a:cs typeface="+mn-cs"/>
      </a:defRPr>
    </a:lvl7pPr>
    <a:lvl8pPr marL="2771141" algn="l" defTabSz="791754" rtl="0" eaLnBrk="1" latinLnBrk="0" hangingPunct="1">
      <a:defRPr sz="1559" kern="1200">
        <a:solidFill>
          <a:schemeClr val="tx1"/>
        </a:solidFill>
        <a:latin typeface="+mn-lt"/>
        <a:ea typeface="+mn-ea"/>
        <a:cs typeface="+mn-cs"/>
      </a:defRPr>
    </a:lvl8pPr>
    <a:lvl9pPr marL="3167018" algn="l" defTabSz="791754" rtl="0" eaLnBrk="1" latinLnBrk="0" hangingPunct="1">
      <a:defRPr sz="15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8" userDrawn="1">
          <p15:clr>
            <a:srgbClr val="A4A3A4"/>
          </p15:clr>
        </p15:guide>
        <p15:guide id="2" pos="1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656" y="96"/>
      </p:cViewPr>
      <p:guideLst>
        <p:guide orient="horz" pos="3028"/>
        <p:guide pos="147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03575" cy="369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86238" y="0"/>
            <a:ext cx="3203575" cy="369888"/>
          </a:xfrm>
          <a:prstGeom prst="rect">
            <a:avLst/>
          </a:prstGeom>
        </p:spPr>
        <p:txBody>
          <a:bodyPr vert="horz" lIns="91440" tIns="45720" rIns="91440" bIns="45720" rtlCol="0"/>
          <a:lstStyle>
            <a:lvl1pPr algn="r">
              <a:defRPr sz="1200"/>
            </a:lvl1pPr>
          </a:lstStyle>
          <a:p>
            <a:fld id="{6275E26D-D509-4C85-988A-38232232CD7B}" type="datetimeFigureOut">
              <a:rPr lang="en-US" smtClean="0"/>
              <a:t>5/25/2017</a:t>
            </a:fld>
            <a:endParaRPr lang="en-US"/>
          </a:p>
        </p:txBody>
      </p:sp>
      <p:sp>
        <p:nvSpPr>
          <p:cNvPr id="4" name="Slide Image Placeholder 3"/>
          <p:cNvSpPr>
            <a:spLocks noGrp="1" noRot="1" noChangeAspect="1"/>
          </p:cNvSpPr>
          <p:nvPr>
            <p:ph type="sldImg" idx="2"/>
          </p:nvPr>
        </p:nvSpPr>
        <p:spPr>
          <a:xfrm>
            <a:off x="2889250" y="923925"/>
            <a:ext cx="1612900" cy="2493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9775" y="3557588"/>
            <a:ext cx="5911850" cy="29098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021513"/>
            <a:ext cx="3203575" cy="369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86238" y="7021513"/>
            <a:ext cx="3203575" cy="369887"/>
          </a:xfrm>
          <a:prstGeom prst="rect">
            <a:avLst/>
          </a:prstGeom>
        </p:spPr>
        <p:txBody>
          <a:bodyPr vert="horz" lIns="91440" tIns="45720" rIns="91440" bIns="45720" rtlCol="0" anchor="b"/>
          <a:lstStyle>
            <a:lvl1pPr algn="r">
              <a:defRPr sz="1200"/>
            </a:lvl1pPr>
          </a:lstStyle>
          <a:p>
            <a:fld id="{67D4025C-98BF-4E20-958C-56991E1E80A5}" type="slidenum">
              <a:rPr lang="en-US" smtClean="0"/>
              <a:t>‹#›</a:t>
            </a:fld>
            <a:endParaRPr lang="en-US"/>
          </a:p>
        </p:txBody>
      </p:sp>
    </p:spTree>
    <p:extLst>
      <p:ext uri="{BB962C8B-B14F-4D97-AF65-F5344CB8AC3E}">
        <p14:creationId xmlns:p14="http://schemas.microsoft.com/office/powerpoint/2010/main" val="420572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7190" y="2409445"/>
            <a:ext cx="427482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54380" y="4352545"/>
            <a:ext cx="35204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3317" y="658426"/>
            <a:ext cx="4522563" cy="557525"/>
          </a:xfrm>
        </p:spPr>
        <p:txBody>
          <a:bodyPr lIns="0" tIns="0" rIns="0" bIns="0"/>
          <a:lstStyle>
            <a:lvl1pPr>
              <a:defRPr sz="3623" b="1"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31568" y="737653"/>
            <a:ext cx="108015" cy="268428"/>
          </a:xfrm>
          <a:custGeom>
            <a:avLst/>
            <a:gdLst/>
            <a:ahLst/>
            <a:cxnLst/>
            <a:rect l="l" t="t" r="r" b="b"/>
            <a:pathLst>
              <a:path w="158750" h="255269">
                <a:moveTo>
                  <a:pt x="158741" y="254883"/>
                </a:moveTo>
                <a:lnTo>
                  <a:pt x="0" y="0"/>
                </a:lnTo>
              </a:path>
            </a:pathLst>
          </a:custGeom>
          <a:ln w="8978">
            <a:solidFill>
              <a:srgbClr val="004990"/>
            </a:solidFill>
          </a:ln>
        </p:spPr>
        <p:txBody>
          <a:bodyPr wrap="square" lIns="0" tIns="0" rIns="0" bIns="0" rtlCol="0"/>
          <a:lstStyle/>
          <a:p>
            <a:endParaRPr sz="1333"/>
          </a:p>
        </p:txBody>
      </p:sp>
      <p:sp>
        <p:nvSpPr>
          <p:cNvPr id="17" name="bk object 17"/>
          <p:cNvSpPr/>
          <p:nvPr/>
        </p:nvSpPr>
        <p:spPr>
          <a:xfrm>
            <a:off x="231569" y="423128"/>
            <a:ext cx="235042" cy="582930"/>
          </a:xfrm>
          <a:custGeom>
            <a:avLst/>
            <a:gdLst/>
            <a:ahLst/>
            <a:cxnLst/>
            <a:rect l="l" t="t" r="r" b="b"/>
            <a:pathLst>
              <a:path w="345440" h="554355">
                <a:moveTo>
                  <a:pt x="345025" y="553990"/>
                </a:moveTo>
                <a:lnTo>
                  <a:pt x="0" y="0"/>
                </a:lnTo>
              </a:path>
            </a:pathLst>
          </a:custGeom>
          <a:ln w="8978">
            <a:solidFill>
              <a:srgbClr val="004990"/>
            </a:solidFill>
          </a:ln>
        </p:spPr>
        <p:txBody>
          <a:bodyPr wrap="square" lIns="0" tIns="0" rIns="0" bIns="0" rtlCol="0"/>
          <a:lstStyle/>
          <a:p>
            <a:endParaRPr sz="1333"/>
          </a:p>
        </p:txBody>
      </p:sp>
      <p:sp>
        <p:nvSpPr>
          <p:cNvPr id="18" name="bk object 18"/>
          <p:cNvSpPr/>
          <p:nvPr/>
        </p:nvSpPr>
        <p:spPr>
          <a:xfrm>
            <a:off x="323140"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19" name="bk object 19"/>
          <p:cNvSpPr/>
          <p:nvPr/>
        </p:nvSpPr>
        <p:spPr>
          <a:xfrm>
            <a:off x="449890"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0" name="bk object 20"/>
          <p:cNvSpPr/>
          <p:nvPr/>
        </p:nvSpPr>
        <p:spPr>
          <a:xfrm>
            <a:off x="576653"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21" name="bk object 21"/>
          <p:cNvSpPr/>
          <p:nvPr/>
        </p:nvSpPr>
        <p:spPr>
          <a:xfrm>
            <a:off x="70340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2" name="bk object 22"/>
          <p:cNvSpPr/>
          <p:nvPr/>
        </p:nvSpPr>
        <p:spPr>
          <a:xfrm>
            <a:off x="830164"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3" name="bk object 23"/>
          <p:cNvSpPr/>
          <p:nvPr/>
        </p:nvSpPr>
        <p:spPr>
          <a:xfrm>
            <a:off x="956923"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4" name="bk object 24"/>
          <p:cNvSpPr/>
          <p:nvPr/>
        </p:nvSpPr>
        <p:spPr>
          <a:xfrm>
            <a:off x="1083681"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5" name="bk object 25"/>
          <p:cNvSpPr/>
          <p:nvPr/>
        </p:nvSpPr>
        <p:spPr>
          <a:xfrm>
            <a:off x="1210439"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6" name="bk object 26"/>
          <p:cNvSpPr/>
          <p:nvPr/>
        </p:nvSpPr>
        <p:spPr>
          <a:xfrm>
            <a:off x="1337198"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7" name="bk object 27"/>
          <p:cNvSpPr/>
          <p:nvPr/>
        </p:nvSpPr>
        <p:spPr>
          <a:xfrm>
            <a:off x="1463955"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8" name="bk object 28"/>
          <p:cNvSpPr/>
          <p:nvPr/>
        </p:nvSpPr>
        <p:spPr>
          <a:xfrm>
            <a:off x="1590714"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29" name="bk object 29"/>
          <p:cNvSpPr/>
          <p:nvPr/>
        </p:nvSpPr>
        <p:spPr>
          <a:xfrm>
            <a:off x="1717473"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0" name="bk object 30"/>
          <p:cNvSpPr/>
          <p:nvPr/>
        </p:nvSpPr>
        <p:spPr>
          <a:xfrm>
            <a:off x="1844230"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1" name="bk object 31"/>
          <p:cNvSpPr/>
          <p:nvPr/>
        </p:nvSpPr>
        <p:spPr>
          <a:xfrm>
            <a:off x="1970989"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2" name="bk object 32"/>
          <p:cNvSpPr/>
          <p:nvPr/>
        </p:nvSpPr>
        <p:spPr>
          <a:xfrm>
            <a:off x="2097747"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3" name="bk object 33"/>
          <p:cNvSpPr/>
          <p:nvPr/>
        </p:nvSpPr>
        <p:spPr>
          <a:xfrm>
            <a:off x="222450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4" name="bk object 34"/>
          <p:cNvSpPr/>
          <p:nvPr/>
        </p:nvSpPr>
        <p:spPr>
          <a:xfrm>
            <a:off x="2351264"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5" name="bk object 35"/>
          <p:cNvSpPr/>
          <p:nvPr/>
        </p:nvSpPr>
        <p:spPr>
          <a:xfrm>
            <a:off x="2478022"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6" name="bk object 36"/>
          <p:cNvSpPr/>
          <p:nvPr/>
        </p:nvSpPr>
        <p:spPr>
          <a:xfrm>
            <a:off x="2604781"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37" name="bk object 37"/>
          <p:cNvSpPr/>
          <p:nvPr/>
        </p:nvSpPr>
        <p:spPr>
          <a:xfrm>
            <a:off x="2731536"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38" name="bk object 38"/>
          <p:cNvSpPr/>
          <p:nvPr/>
        </p:nvSpPr>
        <p:spPr>
          <a:xfrm>
            <a:off x="2858293"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39" name="bk object 39"/>
          <p:cNvSpPr/>
          <p:nvPr/>
        </p:nvSpPr>
        <p:spPr>
          <a:xfrm>
            <a:off x="298505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40" name="bk object 40"/>
          <p:cNvSpPr/>
          <p:nvPr/>
        </p:nvSpPr>
        <p:spPr>
          <a:xfrm>
            <a:off x="3111810"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41" name="bk object 41"/>
          <p:cNvSpPr/>
          <p:nvPr/>
        </p:nvSpPr>
        <p:spPr>
          <a:xfrm>
            <a:off x="3238568"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42" name="bk object 42"/>
          <p:cNvSpPr/>
          <p:nvPr/>
        </p:nvSpPr>
        <p:spPr>
          <a:xfrm>
            <a:off x="3365322"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43" name="bk object 43"/>
          <p:cNvSpPr/>
          <p:nvPr/>
        </p:nvSpPr>
        <p:spPr>
          <a:xfrm>
            <a:off x="3492080" y="335792"/>
            <a:ext cx="242819" cy="602963"/>
          </a:xfrm>
          <a:custGeom>
            <a:avLst/>
            <a:gdLst/>
            <a:ahLst/>
            <a:cxnLst/>
            <a:rect l="l" t="t" r="r" b="b"/>
            <a:pathLst>
              <a:path w="356870" h="573405">
                <a:moveTo>
                  <a:pt x="356729" y="572782"/>
                </a:moveTo>
                <a:lnTo>
                  <a:pt x="0" y="0"/>
                </a:lnTo>
              </a:path>
            </a:pathLst>
          </a:custGeom>
          <a:ln w="8978">
            <a:solidFill>
              <a:srgbClr val="004990"/>
            </a:solidFill>
          </a:ln>
        </p:spPr>
        <p:txBody>
          <a:bodyPr wrap="square" lIns="0" tIns="0" rIns="0" bIns="0" rtlCol="0"/>
          <a:lstStyle/>
          <a:p>
            <a:endParaRPr sz="1333"/>
          </a:p>
        </p:txBody>
      </p:sp>
      <p:sp>
        <p:nvSpPr>
          <p:cNvPr id="44" name="bk object 44"/>
          <p:cNvSpPr/>
          <p:nvPr/>
        </p:nvSpPr>
        <p:spPr>
          <a:xfrm>
            <a:off x="3618838" y="335793"/>
            <a:ext cx="116225" cy="287793"/>
          </a:xfrm>
          <a:custGeom>
            <a:avLst/>
            <a:gdLst/>
            <a:ahLst/>
            <a:cxnLst/>
            <a:rect l="l" t="t" r="r" b="b"/>
            <a:pathLst>
              <a:path w="170814" h="273684">
                <a:moveTo>
                  <a:pt x="170433" y="273656"/>
                </a:moveTo>
                <a:lnTo>
                  <a:pt x="0" y="0"/>
                </a:lnTo>
              </a:path>
            </a:pathLst>
          </a:custGeom>
          <a:ln w="8978">
            <a:solidFill>
              <a:srgbClr val="004990"/>
            </a:solidFill>
          </a:ln>
        </p:spPr>
        <p:txBody>
          <a:bodyPr wrap="square" lIns="0" tIns="0" rIns="0" bIns="0" rtlCol="0"/>
          <a:lstStyle/>
          <a:p>
            <a:endParaRPr sz="1333"/>
          </a:p>
        </p:txBody>
      </p:sp>
      <p:sp>
        <p:nvSpPr>
          <p:cNvPr id="45" name="bk object 45"/>
          <p:cNvSpPr/>
          <p:nvPr/>
        </p:nvSpPr>
        <p:spPr>
          <a:xfrm>
            <a:off x="231568" y="893493"/>
            <a:ext cx="45367" cy="112180"/>
          </a:xfrm>
          <a:custGeom>
            <a:avLst/>
            <a:gdLst/>
            <a:ahLst/>
            <a:cxnLst/>
            <a:rect l="l" t="t" r="r" b="b"/>
            <a:pathLst>
              <a:path w="66675" h="106680">
                <a:moveTo>
                  <a:pt x="66441" y="106682"/>
                </a:moveTo>
                <a:lnTo>
                  <a:pt x="0" y="0"/>
                </a:lnTo>
              </a:path>
            </a:pathLst>
          </a:custGeom>
          <a:ln w="8978">
            <a:solidFill>
              <a:srgbClr val="004990"/>
            </a:solidFill>
          </a:ln>
        </p:spPr>
        <p:txBody>
          <a:bodyPr wrap="square" lIns="0" tIns="0" rIns="0" bIns="0" rtlCol="0"/>
          <a:lstStyle/>
          <a:p>
            <a:endParaRPr sz="1333"/>
          </a:p>
        </p:txBody>
      </p:sp>
      <p:sp>
        <p:nvSpPr>
          <p:cNvPr id="46" name="bk object 46"/>
          <p:cNvSpPr/>
          <p:nvPr/>
        </p:nvSpPr>
        <p:spPr>
          <a:xfrm>
            <a:off x="231568" y="578949"/>
            <a:ext cx="171960" cy="427348"/>
          </a:xfrm>
          <a:custGeom>
            <a:avLst/>
            <a:gdLst/>
            <a:ahLst/>
            <a:cxnLst/>
            <a:rect l="l" t="t" r="r" b="b"/>
            <a:pathLst>
              <a:path w="252729" h="406400">
                <a:moveTo>
                  <a:pt x="252737" y="405808"/>
                </a:moveTo>
                <a:lnTo>
                  <a:pt x="0" y="0"/>
                </a:lnTo>
              </a:path>
            </a:pathLst>
          </a:custGeom>
          <a:ln w="8978">
            <a:solidFill>
              <a:srgbClr val="004990"/>
            </a:solidFill>
          </a:ln>
        </p:spPr>
        <p:txBody>
          <a:bodyPr wrap="square" lIns="0" tIns="0" rIns="0" bIns="0" rtlCol="0"/>
          <a:lstStyle/>
          <a:p>
            <a:endParaRPr sz="1333"/>
          </a:p>
        </p:txBody>
      </p:sp>
      <p:sp>
        <p:nvSpPr>
          <p:cNvPr id="47" name="bk object 47"/>
          <p:cNvSpPr/>
          <p:nvPr/>
        </p:nvSpPr>
        <p:spPr>
          <a:xfrm>
            <a:off x="260338"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48" name="bk object 48"/>
          <p:cNvSpPr/>
          <p:nvPr/>
        </p:nvSpPr>
        <p:spPr>
          <a:xfrm>
            <a:off x="387097"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49" name="bk object 49"/>
          <p:cNvSpPr/>
          <p:nvPr/>
        </p:nvSpPr>
        <p:spPr>
          <a:xfrm>
            <a:off x="513854"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0" name="bk object 50"/>
          <p:cNvSpPr/>
          <p:nvPr/>
        </p:nvSpPr>
        <p:spPr>
          <a:xfrm>
            <a:off x="640612"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1" name="bk object 51"/>
          <p:cNvSpPr/>
          <p:nvPr/>
        </p:nvSpPr>
        <p:spPr>
          <a:xfrm>
            <a:off x="767371"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2" name="bk object 52"/>
          <p:cNvSpPr/>
          <p:nvPr/>
        </p:nvSpPr>
        <p:spPr>
          <a:xfrm>
            <a:off x="894129"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3" name="bk object 53"/>
          <p:cNvSpPr/>
          <p:nvPr/>
        </p:nvSpPr>
        <p:spPr>
          <a:xfrm>
            <a:off x="1020887"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4" name="bk object 54"/>
          <p:cNvSpPr/>
          <p:nvPr/>
        </p:nvSpPr>
        <p:spPr>
          <a:xfrm>
            <a:off x="114764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5" name="bk object 55"/>
          <p:cNvSpPr/>
          <p:nvPr/>
        </p:nvSpPr>
        <p:spPr>
          <a:xfrm>
            <a:off x="1274405"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6" name="bk object 56"/>
          <p:cNvSpPr/>
          <p:nvPr/>
        </p:nvSpPr>
        <p:spPr>
          <a:xfrm>
            <a:off x="1401158"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57" name="bk object 57"/>
          <p:cNvSpPr/>
          <p:nvPr/>
        </p:nvSpPr>
        <p:spPr>
          <a:xfrm>
            <a:off x="1527912"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58" name="bk object 58"/>
          <p:cNvSpPr/>
          <p:nvPr/>
        </p:nvSpPr>
        <p:spPr>
          <a:xfrm>
            <a:off x="1654675"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59" name="bk object 59"/>
          <p:cNvSpPr/>
          <p:nvPr/>
        </p:nvSpPr>
        <p:spPr>
          <a:xfrm>
            <a:off x="1781433" y="335793"/>
            <a:ext cx="270038" cy="670404"/>
          </a:xfrm>
          <a:custGeom>
            <a:avLst/>
            <a:gdLst/>
            <a:ahLst/>
            <a:cxnLst/>
            <a:rect l="l" t="t" r="r" b="b"/>
            <a:pathLst>
              <a:path w="396875" h="637540">
                <a:moveTo>
                  <a:pt x="396750" y="637044"/>
                </a:moveTo>
                <a:lnTo>
                  <a:pt x="0" y="0"/>
                </a:lnTo>
              </a:path>
            </a:pathLst>
          </a:custGeom>
          <a:ln w="8978">
            <a:solidFill>
              <a:srgbClr val="004990"/>
            </a:solidFill>
          </a:ln>
        </p:spPr>
        <p:txBody>
          <a:bodyPr wrap="square" lIns="0" tIns="0" rIns="0" bIns="0" rtlCol="0"/>
          <a:lstStyle/>
          <a:p>
            <a:endParaRPr sz="1333"/>
          </a:p>
        </p:txBody>
      </p:sp>
      <p:sp>
        <p:nvSpPr>
          <p:cNvPr id="60" name="bk object 60"/>
          <p:cNvSpPr/>
          <p:nvPr/>
        </p:nvSpPr>
        <p:spPr>
          <a:xfrm>
            <a:off x="1908187"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1" name="bk object 61"/>
          <p:cNvSpPr/>
          <p:nvPr/>
        </p:nvSpPr>
        <p:spPr>
          <a:xfrm>
            <a:off x="203494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2" name="bk object 62"/>
          <p:cNvSpPr/>
          <p:nvPr/>
        </p:nvSpPr>
        <p:spPr>
          <a:xfrm>
            <a:off x="2161703"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3" name="bk object 63"/>
          <p:cNvSpPr/>
          <p:nvPr/>
        </p:nvSpPr>
        <p:spPr>
          <a:xfrm>
            <a:off x="2288462"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4" name="bk object 64"/>
          <p:cNvSpPr/>
          <p:nvPr/>
        </p:nvSpPr>
        <p:spPr>
          <a:xfrm>
            <a:off x="2415220"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5" name="bk object 65"/>
          <p:cNvSpPr/>
          <p:nvPr/>
        </p:nvSpPr>
        <p:spPr>
          <a:xfrm>
            <a:off x="2541979"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6" name="bk object 66"/>
          <p:cNvSpPr/>
          <p:nvPr/>
        </p:nvSpPr>
        <p:spPr>
          <a:xfrm>
            <a:off x="266873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7" name="bk object 67"/>
          <p:cNvSpPr/>
          <p:nvPr/>
        </p:nvSpPr>
        <p:spPr>
          <a:xfrm>
            <a:off x="2795495"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8" name="bk object 68"/>
          <p:cNvSpPr/>
          <p:nvPr/>
        </p:nvSpPr>
        <p:spPr>
          <a:xfrm>
            <a:off x="2922254"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69" name="bk object 69"/>
          <p:cNvSpPr/>
          <p:nvPr/>
        </p:nvSpPr>
        <p:spPr>
          <a:xfrm>
            <a:off x="3049011"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70" name="bk object 70"/>
          <p:cNvSpPr/>
          <p:nvPr/>
        </p:nvSpPr>
        <p:spPr>
          <a:xfrm>
            <a:off x="3175770"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71" name="bk object 71"/>
          <p:cNvSpPr/>
          <p:nvPr/>
        </p:nvSpPr>
        <p:spPr>
          <a:xfrm>
            <a:off x="3302529"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72" name="bk object 72"/>
          <p:cNvSpPr/>
          <p:nvPr/>
        </p:nvSpPr>
        <p:spPr>
          <a:xfrm>
            <a:off x="3429286" y="335793"/>
            <a:ext cx="270038" cy="670404"/>
          </a:xfrm>
          <a:custGeom>
            <a:avLst/>
            <a:gdLst/>
            <a:ahLst/>
            <a:cxnLst/>
            <a:rect l="l" t="t" r="r" b="b"/>
            <a:pathLst>
              <a:path w="396875" h="637540">
                <a:moveTo>
                  <a:pt x="396752" y="637044"/>
                </a:moveTo>
                <a:lnTo>
                  <a:pt x="0" y="0"/>
                </a:lnTo>
              </a:path>
            </a:pathLst>
          </a:custGeom>
          <a:ln w="8978">
            <a:solidFill>
              <a:srgbClr val="004990"/>
            </a:solidFill>
          </a:ln>
        </p:spPr>
        <p:txBody>
          <a:bodyPr wrap="square" lIns="0" tIns="0" rIns="0" bIns="0" rtlCol="0"/>
          <a:lstStyle/>
          <a:p>
            <a:endParaRPr sz="1333"/>
          </a:p>
        </p:txBody>
      </p:sp>
      <p:sp>
        <p:nvSpPr>
          <p:cNvPr id="73" name="bk object 73"/>
          <p:cNvSpPr/>
          <p:nvPr/>
        </p:nvSpPr>
        <p:spPr>
          <a:xfrm>
            <a:off x="3556045" y="335793"/>
            <a:ext cx="178874" cy="444042"/>
          </a:xfrm>
          <a:custGeom>
            <a:avLst/>
            <a:gdLst/>
            <a:ahLst/>
            <a:cxnLst/>
            <a:rect l="l" t="t" r="r" b="b"/>
            <a:pathLst>
              <a:path w="262889" h="422275">
                <a:moveTo>
                  <a:pt x="262720" y="421837"/>
                </a:moveTo>
                <a:lnTo>
                  <a:pt x="0" y="0"/>
                </a:lnTo>
              </a:path>
            </a:pathLst>
          </a:custGeom>
          <a:ln w="8978">
            <a:solidFill>
              <a:srgbClr val="004990"/>
            </a:solidFill>
          </a:ln>
        </p:spPr>
        <p:txBody>
          <a:bodyPr wrap="square" lIns="0" tIns="0" rIns="0" bIns="0" rtlCol="0"/>
          <a:lstStyle/>
          <a:p>
            <a:endParaRPr sz="1333"/>
          </a:p>
        </p:txBody>
      </p:sp>
      <p:sp>
        <p:nvSpPr>
          <p:cNvPr id="74" name="bk object 74"/>
          <p:cNvSpPr/>
          <p:nvPr/>
        </p:nvSpPr>
        <p:spPr>
          <a:xfrm>
            <a:off x="3682802" y="335794"/>
            <a:ext cx="52280" cy="129538"/>
          </a:xfrm>
          <a:custGeom>
            <a:avLst/>
            <a:gdLst/>
            <a:ahLst/>
            <a:cxnLst/>
            <a:rect l="l" t="t" r="r" b="b"/>
            <a:pathLst>
              <a:path w="76835" h="123190">
                <a:moveTo>
                  <a:pt x="76424" y="122711"/>
                </a:moveTo>
                <a:lnTo>
                  <a:pt x="0" y="0"/>
                </a:lnTo>
              </a:path>
            </a:pathLst>
          </a:custGeom>
          <a:ln w="8978">
            <a:solidFill>
              <a:srgbClr val="004990"/>
            </a:solidFill>
          </a:ln>
        </p:spPr>
        <p:txBody>
          <a:bodyPr wrap="square" lIns="0" tIns="0" rIns="0" bIns="0" rtlCol="0"/>
          <a:lstStyle/>
          <a:p>
            <a:endParaRPr sz="1333"/>
          </a:p>
        </p:txBody>
      </p:sp>
      <p:sp>
        <p:nvSpPr>
          <p:cNvPr id="75" name="bk object 75"/>
          <p:cNvSpPr/>
          <p:nvPr/>
        </p:nvSpPr>
        <p:spPr>
          <a:xfrm>
            <a:off x="0" y="581537"/>
            <a:ext cx="3126399" cy="640354"/>
          </a:xfrm>
          <a:custGeom>
            <a:avLst/>
            <a:gdLst/>
            <a:ahLst/>
            <a:cxnLst/>
            <a:rect l="l" t="t" r="r" b="b"/>
            <a:pathLst>
              <a:path w="4594860" h="608965">
                <a:moveTo>
                  <a:pt x="4594392" y="608918"/>
                </a:moveTo>
                <a:lnTo>
                  <a:pt x="0" y="608918"/>
                </a:lnTo>
                <a:lnTo>
                  <a:pt x="0" y="0"/>
                </a:lnTo>
                <a:lnTo>
                  <a:pt x="4214250" y="0"/>
                </a:lnTo>
                <a:lnTo>
                  <a:pt x="4594392" y="608918"/>
                </a:lnTo>
                <a:close/>
              </a:path>
            </a:pathLst>
          </a:custGeom>
          <a:solidFill>
            <a:srgbClr val="004990"/>
          </a:solidFill>
        </p:spPr>
        <p:txBody>
          <a:bodyPr wrap="square" lIns="0" tIns="0" rIns="0" bIns="0" rtlCol="0"/>
          <a:lstStyle/>
          <a:p>
            <a:endParaRPr sz="1333"/>
          </a:p>
        </p:txBody>
      </p:sp>
      <p:sp>
        <p:nvSpPr>
          <p:cNvPr id="2" name="Holder 2"/>
          <p:cNvSpPr>
            <a:spLocks noGrp="1"/>
          </p:cNvSpPr>
          <p:nvPr>
            <p:ph type="title"/>
          </p:nvPr>
        </p:nvSpPr>
        <p:spPr>
          <a:xfrm>
            <a:off x="253317" y="658426"/>
            <a:ext cx="4522563" cy="557525"/>
          </a:xfrm>
        </p:spPr>
        <p:txBody>
          <a:bodyPr lIns="0" tIns="0" rIns="0" bIns="0"/>
          <a:lstStyle>
            <a:lvl1pPr>
              <a:defRPr sz="3623"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251461" y="1787653"/>
            <a:ext cx="218770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590039" y="1787653"/>
            <a:ext cx="218770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3317" y="658426"/>
            <a:ext cx="4522563" cy="557525"/>
          </a:xfrm>
        </p:spPr>
        <p:txBody>
          <a:bodyPr lIns="0" tIns="0" rIns="0" bIns="0"/>
          <a:lstStyle>
            <a:lvl1pPr>
              <a:defRPr sz="3623" b="1"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3317" y="658426"/>
            <a:ext cx="4522563" cy="430887"/>
          </a:xfrm>
          <a:prstGeom prst="rect">
            <a:avLst/>
          </a:prstGeom>
        </p:spPr>
        <p:txBody>
          <a:bodyPr wrap="square" lIns="0" tIns="0" rIns="0" bIns="0">
            <a:spAutoFit/>
          </a:bodyPr>
          <a:lstStyle>
            <a:lvl1pPr>
              <a:defRPr sz="28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251460" y="1787653"/>
            <a:ext cx="4526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09928" y="7228333"/>
            <a:ext cx="1609344" cy="2399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51460" y="7228333"/>
            <a:ext cx="1156716" cy="2399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5/25/2017</a:t>
            </a:fld>
            <a:endParaRPr lang="en-US"/>
          </a:p>
        </p:txBody>
      </p:sp>
      <p:sp>
        <p:nvSpPr>
          <p:cNvPr id="6" name="Holder 6"/>
          <p:cNvSpPr>
            <a:spLocks noGrp="1"/>
          </p:cNvSpPr>
          <p:nvPr>
            <p:ph type="sldNum" sz="quarter" idx="7"/>
          </p:nvPr>
        </p:nvSpPr>
        <p:spPr>
          <a:xfrm>
            <a:off x="3621024" y="7228333"/>
            <a:ext cx="1156716" cy="2399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591663">
        <a:defRPr>
          <a:latin typeface="+mn-lt"/>
          <a:ea typeface="+mn-ea"/>
          <a:cs typeface="+mn-cs"/>
        </a:defRPr>
      </a:lvl2pPr>
      <a:lvl3pPr marL="1183325">
        <a:defRPr>
          <a:latin typeface="+mn-lt"/>
          <a:ea typeface="+mn-ea"/>
          <a:cs typeface="+mn-cs"/>
        </a:defRPr>
      </a:lvl3pPr>
      <a:lvl4pPr marL="1774988">
        <a:defRPr>
          <a:latin typeface="+mn-lt"/>
          <a:ea typeface="+mn-ea"/>
          <a:cs typeface="+mn-cs"/>
        </a:defRPr>
      </a:lvl4pPr>
      <a:lvl5pPr marL="2366650">
        <a:defRPr>
          <a:latin typeface="+mn-lt"/>
          <a:ea typeface="+mn-ea"/>
          <a:cs typeface="+mn-cs"/>
        </a:defRPr>
      </a:lvl5pPr>
      <a:lvl6pPr marL="2958313">
        <a:defRPr>
          <a:latin typeface="+mn-lt"/>
          <a:ea typeface="+mn-ea"/>
          <a:cs typeface="+mn-cs"/>
        </a:defRPr>
      </a:lvl6pPr>
      <a:lvl7pPr marL="3549975">
        <a:defRPr>
          <a:latin typeface="+mn-lt"/>
          <a:ea typeface="+mn-ea"/>
          <a:cs typeface="+mn-cs"/>
        </a:defRPr>
      </a:lvl7pPr>
      <a:lvl8pPr marL="4141638">
        <a:defRPr>
          <a:latin typeface="+mn-lt"/>
          <a:ea typeface="+mn-ea"/>
          <a:cs typeface="+mn-cs"/>
        </a:defRPr>
      </a:lvl8pPr>
      <a:lvl9pPr marL="4733300">
        <a:defRPr>
          <a:latin typeface="+mn-lt"/>
          <a:ea typeface="+mn-ea"/>
          <a:cs typeface="+mn-cs"/>
        </a:defRPr>
      </a:lvl9pPr>
    </p:bodyStyle>
    <p:otherStyle>
      <a:lvl1pPr marL="0">
        <a:defRPr>
          <a:latin typeface="+mn-lt"/>
          <a:ea typeface="+mn-ea"/>
          <a:cs typeface="+mn-cs"/>
        </a:defRPr>
      </a:lvl1pPr>
      <a:lvl2pPr marL="591663">
        <a:defRPr>
          <a:latin typeface="+mn-lt"/>
          <a:ea typeface="+mn-ea"/>
          <a:cs typeface="+mn-cs"/>
        </a:defRPr>
      </a:lvl2pPr>
      <a:lvl3pPr marL="1183325">
        <a:defRPr>
          <a:latin typeface="+mn-lt"/>
          <a:ea typeface="+mn-ea"/>
          <a:cs typeface="+mn-cs"/>
        </a:defRPr>
      </a:lvl3pPr>
      <a:lvl4pPr marL="1774988">
        <a:defRPr>
          <a:latin typeface="+mn-lt"/>
          <a:ea typeface="+mn-ea"/>
          <a:cs typeface="+mn-cs"/>
        </a:defRPr>
      </a:lvl4pPr>
      <a:lvl5pPr marL="2366650">
        <a:defRPr>
          <a:latin typeface="+mn-lt"/>
          <a:ea typeface="+mn-ea"/>
          <a:cs typeface="+mn-cs"/>
        </a:defRPr>
      </a:lvl5pPr>
      <a:lvl6pPr marL="2958313">
        <a:defRPr>
          <a:latin typeface="+mn-lt"/>
          <a:ea typeface="+mn-ea"/>
          <a:cs typeface="+mn-cs"/>
        </a:defRPr>
      </a:lvl6pPr>
      <a:lvl7pPr marL="3549975">
        <a:defRPr>
          <a:latin typeface="+mn-lt"/>
          <a:ea typeface="+mn-ea"/>
          <a:cs typeface="+mn-cs"/>
        </a:defRPr>
      </a:lvl7pPr>
      <a:lvl8pPr marL="4141638">
        <a:defRPr>
          <a:latin typeface="+mn-lt"/>
          <a:ea typeface="+mn-ea"/>
          <a:cs typeface="+mn-cs"/>
        </a:defRPr>
      </a:lvl8pPr>
      <a:lvl9pPr marL="47333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1400" y="0"/>
            <a:ext cx="2381250" cy="7772400"/>
          </a:xfrm>
          <a:prstGeom prst="rect">
            <a:avLst/>
          </a:prstGeom>
        </p:spPr>
      </p:pic>
      <p:sp>
        <p:nvSpPr>
          <p:cNvPr id="7" name="object 7"/>
          <p:cNvSpPr txBox="1"/>
          <p:nvPr/>
        </p:nvSpPr>
        <p:spPr>
          <a:xfrm>
            <a:off x="3260825" y="2203258"/>
            <a:ext cx="1451640" cy="1455527"/>
          </a:xfrm>
          <a:prstGeom prst="rect">
            <a:avLst/>
          </a:prstGeom>
        </p:spPr>
        <p:txBody>
          <a:bodyPr vert="horz" wrap="square" lIns="0" tIns="0" rIns="0" bIns="0" rtlCol="0">
            <a:spAutoFit/>
          </a:bodyPr>
          <a:lstStyle/>
          <a:p>
            <a:pPr marL="16435" algn="ctr"/>
            <a:r>
              <a:rPr sz="2329" b="1" spc="-6" dirty="0" smtClean="0">
                <a:solidFill>
                  <a:srgbClr val="10498D"/>
                </a:solidFill>
                <a:latin typeface="Calibri" panose="020F0502020204030204" pitchFamily="34" charset="0"/>
                <a:cs typeface="Times New Roman"/>
              </a:rPr>
              <a:t>RN </a:t>
            </a:r>
            <a:r>
              <a:rPr sz="2329" b="1" spc="-6" dirty="0">
                <a:solidFill>
                  <a:srgbClr val="10498D"/>
                </a:solidFill>
                <a:latin typeface="Calibri" panose="020F0502020204030204" pitchFamily="34" charset="0"/>
                <a:cs typeface="Times New Roman"/>
              </a:rPr>
              <a:t>to</a:t>
            </a:r>
            <a:r>
              <a:rPr sz="2329" b="1" spc="-110" dirty="0">
                <a:solidFill>
                  <a:srgbClr val="10498D"/>
                </a:solidFill>
                <a:latin typeface="Calibri" panose="020F0502020204030204" pitchFamily="34" charset="0"/>
                <a:cs typeface="Times New Roman"/>
              </a:rPr>
              <a:t> </a:t>
            </a:r>
            <a:r>
              <a:rPr sz="2329" b="1" spc="-13" dirty="0" smtClean="0">
                <a:solidFill>
                  <a:srgbClr val="10498D"/>
                </a:solidFill>
                <a:latin typeface="Calibri" panose="020F0502020204030204" pitchFamily="34" charset="0"/>
                <a:cs typeface="Times New Roman"/>
              </a:rPr>
              <a:t>BSN</a:t>
            </a:r>
            <a:r>
              <a:rPr lang="en-US" sz="2329" b="1" spc="-13" dirty="0" smtClean="0">
                <a:solidFill>
                  <a:srgbClr val="10498D"/>
                </a:solidFill>
                <a:latin typeface="Calibri" panose="020F0502020204030204" pitchFamily="34" charset="0"/>
                <a:cs typeface="Times New Roman"/>
              </a:rPr>
              <a:t> Program</a:t>
            </a:r>
          </a:p>
          <a:p>
            <a:pPr marL="16435" algn="ctr"/>
            <a:r>
              <a:rPr lang="en-US" sz="800" b="1" spc="-13" dirty="0" smtClean="0">
                <a:solidFill>
                  <a:srgbClr val="10498D"/>
                </a:solidFill>
                <a:latin typeface="Calibri" panose="020F0502020204030204" pitchFamily="34" charset="0"/>
                <a:cs typeface="Times New Roman"/>
              </a:rPr>
              <a:t>________________________</a:t>
            </a:r>
          </a:p>
          <a:p>
            <a:pPr marL="16435" algn="ctr"/>
            <a:r>
              <a:rPr lang="en-US" sz="2000" b="1" spc="-13" dirty="0" smtClean="0">
                <a:solidFill>
                  <a:srgbClr val="10498D"/>
                </a:solidFill>
                <a:latin typeface="Calibri" panose="020F0502020204030204" pitchFamily="34" charset="0"/>
                <a:cs typeface="Times New Roman"/>
              </a:rPr>
              <a:t>Entirely Online!</a:t>
            </a:r>
            <a:endParaRPr lang="en-US" sz="2000" b="1" spc="-13" dirty="0">
              <a:solidFill>
                <a:srgbClr val="10498D"/>
              </a:solidFill>
              <a:latin typeface="Calibri" panose="020F0502020204030204" pitchFamily="34" charset="0"/>
              <a:cs typeface="Times New Roman"/>
            </a:endParaRPr>
          </a:p>
        </p:txBody>
      </p:sp>
      <p:sp>
        <p:nvSpPr>
          <p:cNvPr id="9" name="object 9"/>
          <p:cNvSpPr>
            <a:spLocks noChangeAspect="1"/>
          </p:cNvSpPr>
          <p:nvPr/>
        </p:nvSpPr>
        <p:spPr>
          <a:xfrm>
            <a:off x="3346319" y="4198313"/>
            <a:ext cx="1395049" cy="1219200"/>
          </a:xfrm>
          <a:prstGeom prst="rect">
            <a:avLst/>
          </a:prstGeom>
          <a:blipFill>
            <a:blip r:embed="rId3" cstate="print"/>
            <a:stretch>
              <a:fillRect/>
            </a:stretch>
          </a:blipFill>
        </p:spPr>
        <p:txBody>
          <a:bodyPr wrap="square" lIns="0" tIns="0" rIns="0" bIns="0" rtlCol="0"/>
          <a:lstStyle/>
          <a:p>
            <a:endParaRPr sz="2018"/>
          </a:p>
        </p:txBody>
      </p:sp>
      <p:sp>
        <p:nvSpPr>
          <p:cNvPr id="12" name="object 3"/>
          <p:cNvSpPr>
            <a:spLocks noChangeAspect="1"/>
          </p:cNvSpPr>
          <p:nvPr/>
        </p:nvSpPr>
        <p:spPr>
          <a:xfrm flipH="1">
            <a:off x="-393079" y="0"/>
            <a:ext cx="3108959" cy="7772400"/>
          </a:xfrm>
          <a:custGeom>
            <a:avLst/>
            <a:gdLst/>
            <a:ahLst/>
            <a:cxnLst/>
            <a:rect l="l" t="t" r="r" b="b"/>
            <a:pathLst>
              <a:path w="2954654" h="7086600">
                <a:moveTo>
                  <a:pt x="2954426" y="0"/>
                </a:moveTo>
                <a:lnTo>
                  <a:pt x="1400530" y="0"/>
                </a:lnTo>
                <a:lnTo>
                  <a:pt x="0" y="3543592"/>
                </a:lnTo>
                <a:lnTo>
                  <a:pt x="1405813" y="7086600"/>
                </a:lnTo>
                <a:lnTo>
                  <a:pt x="2954426" y="7086600"/>
                </a:lnTo>
                <a:lnTo>
                  <a:pt x="2954426" y="0"/>
                </a:lnTo>
                <a:close/>
              </a:path>
            </a:pathLst>
          </a:custGeom>
          <a:solidFill>
            <a:srgbClr val="004990"/>
          </a:solidFill>
        </p:spPr>
        <p:txBody>
          <a:bodyPr wrap="square" lIns="0" tIns="0" rIns="0" bIns="0" rtlCol="0"/>
          <a:lstStyle/>
          <a:p>
            <a:endParaRPr sz="2018"/>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443" y="5661723"/>
            <a:ext cx="1828800" cy="146304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0255" t="19274" r="20255" b="19274"/>
          <a:stretch/>
        </p:blipFill>
        <p:spPr>
          <a:xfrm>
            <a:off x="3006693" y="208203"/>
            <a:ext cx="1828800" cy="1995055"/>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4188"/>
          <a:stretch/>
        </p:blipFill>
        <p:spPr>
          <a:xfrm>
            <a:off x="457200" y="3200400"/>
            <a:ext cx="994230"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rotWithShape="1">
          <a:blip r:embed="rId2"/>
          <a:srcRect l="4477" t="37538" r="37678" b="13761"/>
          <a:stretch/>
        </p:blipFill>
        <p:spPr bwMode="auto">
          <a:xfrm flipV="1">
            <a:off x="-93662" y="188030"/>
            <a:ext cx="5151985" cy="654339"/>
          </a:xfrm>
          <a:prstGeom prst="rect">
            <a:avLst/>
          </a:prstGeom>
          <a:ln>
            <a:noFill/>
          </a:ln>
          <a:extLst>
            <a:ext uri="{53640926-AAD7-44D8-BBD7-CCE9431645EC}">
              <a14:shadowObscured xmlns:a14="http://schemas.microsoft.com/office/drawing/2010/main"/>
            </a:ext>
          </a:extLst>
        </p:spPr>
      </p:pic>
      <p:pic>
        <p:nvPicPr>
          <p:cNvPr id="25" name="Picture 24"/>
          <p:cNvPicPr>
            <a:picLocks noChangeAspect="1"/>
          </p:cNvPicPr>
          <p:nvPr/>
        </p:nvPicPr>
        <p:blipFill rotWithShape="1">
          <a:blip r:embed="rId3"/>
          <a:srcRect t="19466" r="47440" b="37787"/>
          <a:stretch/>
        </p:blipFill>
        <p:spPr>
          <a:xfrm flipH="1">
            <a:off x="0" y="1628753"/>
            <a:ext cx="2681968" cy="457200"/>
          </a:xfrm>
          <a:prstGeom prst="rect">
            <a:avLst/>
          </a:prstGeom>
        </p:spPr>
      </p:pic>
      <p:pic>
        <p:nvPicPr>
          <p:cNvPr id="23" name="Picture 22"/>
          <p:cNvPicPr>
            <a:picLocks noChangeAspect="1"/>
          </p:cNvPicPr>
          <p:nvPr/>
        </p:nvPicPr>
        <p:blipFill rotWithShape="1">
          <a:blip r:embed="rId3"/>
          <a:srcRect t="19466" r="47440" b="37787"/>
          <a:stretch/>
        </p:blipFill>
        <p:spPr>
          <a:xfrm flipH="1">
            <a:off x="0" y="4538153"/>
            <a:ext cx="2681968" cy="457200"/>
          </a:xfrm>
          <a:prstGeom prst="rect">
            <a:avLst/>
          </a:prstGeom>
        </p:spPr>
      </p:pic>
      <p:pic>
        <p:nvPicPr>
          <p:cNvPr id="10" name="Picture 9"/>
          <p:cNvPicPr>
            <a:picLocks noChangeAspect="1"/>
          </p:cNvPicPr>
          <p:nvPr/>
        </p:nvPicPr>
        <p:blipFill rotWithShape="1">
          <a:blip r:embed="rId3"/>
          <a:srcRect t="19466" r="47440" b="37787"/>
          <a:stretch/>
        </p:blipFill>
        <p:spPr>
          <a:xfrm>
            <a:off x="2347232" y="3163013"/>
            <a:ext cx="2681968" cy="457200"/>
          </a:xfrm>
          <a:prstGeom prst="rect">
            <a:avLst/>
          </a:prstGeom>
        </p:spPr>
      </p:pic>
      <p:sp>
        <p:nvSpPr>
          <p:cNvPr id="5" name="TextBox 4"/>
          <p:cNvSpPr txBox="1"/>
          <p:nvPr/>
        </p:nvSpPr>
        <p:spPr>
          <a:xfrm>
            <a:off x="399579" y="915480"/>
            <a:ext cx="4370574" cy="600164"/>
          </a:xfrm>
          <a:prstGeom prst="rect">
            <a:avLst/>
          </a:prstGeom>
          <a:noFill/>
        </p:spPr>
        <p:txBody>
          <a:bodyPr wrap="square" rtlCol="0">
            <a:spAutoFit/>
          </a:bodyPr>
          <a:lstStyle/>
          <a:p>
            <a:pPr algn="just"/>
            <a:r>
              <a:rPr lang="en-US" sz="1100" dirty="0">
                <a:latin typeface="Calibri" panose="020F0502020204030204" pitchFamily="34" charset="0"/>
                <a:cs typeface="Times New Roman" panose="02020603050405020304" pitchFamily="18" charset="0"/>
              </a:rPr>
              <a:t>We offer a flexible, accessible, and affordable online (24/7) </a:t>
            </a:r>
            <a:r>
              <a:rPr lang="en-US" sz="1100" dirty="0" smtClean="0">
                <a:latin typeface="Calibri" panose="020F0502020204030204" pitchFamily="34" charset="0"/>
                <a:cs typeface="Times New Roman" panose="02020603050405020304" pitchFamily="18" charset="0"/>
              </a:rPr>
              <a:t>RN </a:t>
            </a:r>
            <a:r>
              <a:rPr lang="en-US" sz="1100" dirty="0">
                <a:latin typeface="Calibri" panose="020F0502020204030204" pitchFamily="34" charset="0"/>
                <a:cs typeface="Times New Roman" panose="02020603050405020304" pitchFamily="18" charset="0"/>
              </a:rPr>
              <a:t>to BSN </a:t>
            </a:r>
            <a:r>
              <a:rPr lang="en-US" sz="1100" dirty="0" smtClean="0">
                <a:latin typeface="Calibri" panose="020F0502020204030204" pitchFamily="34" charset="0"/>
                <a:cs typeface="Times New Roman" panose="02020603050405020304" pitchFamily="18" charset="0"/>
              </a:rPr>
              <a:t>Program. </a:t>
            </a:r>
            <a:r>
              <a:rPr lang="en-US" sz="1100" dirty="0">
                <a:latin typeface="Calibri" panose="020F0502020204030204" pitchFamily="34" charset="0"/>
                <a:cs typeface="Times New Roman" panose="02020603050405020304" pitchFamily="18" charset="0"/>
              </a:rPr>
              <a:t>Nursing faculty are committed to providing high quality, individualized, and </a:t>
            </a:r>
            <a:r>
              <a:rPr lang="en-US" sz="1100" dirty="0" smtClean="0">
                <a:latin typeface="Calibri" panose="020F0502020204030204" pitchFamily="34" charset="0"/>
                <a:cs typeface="Times New Roman" panose="02020603050405020304" pitchFamily="18" charset="0"/>
              </a:rPr>
              <a:t>student-centered </a:t>
            </a:r>
            <a:r>
              <a:rPr lang="en-US" sz="1100" dirty="0">
                <a:latin typeface="Calibri" panose="020F0502020204030204" pitchFamily="34" charset="0"/>
                <a:cs typeface="Times New Roman" panose="02020603050405020304" pitchFamily="18" charset="0"/>
              </a:rPr>
              <a:t>education for registered nurses.</a:t>
            </a:r>
          </a:p>
        </p:txBody>
      </p:sp>
      <p:sp>
        <p:nvSpPr>
          <p:cNvPr id="4" name="TextBox 3"/>
          <p:cNvSpPr txBox="1"/>
          <p:nvPr/>
        </p:nvSpPr>
        <p:spPr>
          <a:xfrm>
            <a:off x="1779482" y="333462"/>
            <a:ext cx="1479176" cy="450764"/>
          </a:xfrm>
          <a:prstGeom prst="rect">
            <a:avLst/>
          </a:prstGeom>
          <a:noFill/>
        </p:spPr>
        <p:txBody>
          <a:bodyPr wrap="square" rtlCol="0">
            <a:spAutoFit/>
          </a:bodyPr>
          <a:lstStyle/>
          <a:p>
            <a:r>
              <a:rPr lang="en-US" sz="2329" b="1" dirty="0">
                <a:solidFill>
                  <a:schemeClr val="bg1"/>
                </a:solidFill>
                <a:latin typeface="Calibri" panose="020F0502020204030204" pitchFamily="34" charset="0"/>
                <a:cs typeface="Times New Roman" panose="02020603050405020304" pitchFamily="18" charset="0"/>
              </a:rPr>
              <a:t>Overview</a:t>
            </a:r>
          </a:p>
        </p:txBody>
      </p:sp>
      <p:sp>
        <p:nvSpPr>
          <p:cNvPr id="13" name="Rectangle 12"/>
          <p:cNvSpPr/>
          <p:nvPr/>
        </p:nvSpPr>
        <p:spPr>
          <a:xfrm>
            <a:off x="399579" y="1673639"/>
            <a:ext cx="1802801" cy="338554"/>
          </a:xfrm>
          <a:prstGeom prst="rect">
            <a:avLst/>
          </a:prstGeom>
        </p:spPr>
        <p:txBody>
          <a:bodyPr wrap="none">
            <a:spAutoFit/>
          </a:bodyPr>
          <a:lstStyle/>
          <a:p>
            <a:r>
              <a:rPr lang="en-US" sz="1600" b="1" dirty="0" smtClean="0">
                <a:solidFill>
                  <a:schemeClr val="bg1"/>
                </a:solidFill>
                <a:cs typeface="Times New Roman" panose="02020603050405020304" pitchFamily="18" charset="0"/>
              </a:rPr>
              <a:t>Program Highlights</a:t>
            </a:r>
            <a:endParaRPr lang="en-US" sz="1600" dirty="0">
              <a:solidFill>
                <a:schemeClr val="bg1"/>
              </a:solidFill>
              <a:cs typeface="Times New Roman" panose="02020603050405020304" pitchFamily="18" charset="0"/>
            </a:endParaRPr>
          </a:p>
        </p:txBody>
      </p:sp>
      <p:sp>
        <p:nvSpPr>
          <p:cNvPr id="15" name="Rectangle 14"/>
          <p:cNvSpPr/>
          <p:nvPr/>
        </p:nvSpPr>
        <p:spPr>
          <a:xfrm>
            <a:off x="589833" y="2225749"/>
            <a:ext cx="1518625" cy="1107996"/>
          </a:xfrm>
          <a:prstGeom prst="rect">
            <a:avLst/>
          </a:prstGeom>
        </p:spPr>
        <p:txBody>
          <a:bodyPr wrap="square">
            <a:spAutoFit/>
          </a:bodyPr>
          <a:lstStyle/>
          <a:p>
            <a:pPr marL="221873" indent="-221873">
              <a:buFont typeface="Arial" panose="020B0604020202020204" pitchFamily="34" charset="0"/>
              <a:buChar char="•"/>
            </a:pPr>
            <a:r>
              <a:rPr lang="en-US" sz="1100" b="1" dirty="0" smtClean="0">
                <a:cs typeface="Times New Roman" panose="02020603050405020304" pitchFamily="18" charset="0"/>
              </a:rPr>
              <a:t>Affordable</a:t>
            </a:r>
          </a:p>
          <a:p>
            <a:pPr marL="221873" indent="-221873">
              <a:buFont typeface="Arial" panose="020B0604020202020204" pitchFamily="34" charset="0"/>
              <a:buChar char="•"/>
            </a:pPr>
            <a:r>
              <a:rPr lang="en-US" sz="1100" b="1" dirty="0" smtClean="0">
                <a:cs typeface="Times New Roman" panose="02020603050405020304" pitchFamily="18" charset="0"/>
              </a:rPr>
              <a:t>Accessible</a:t>
            </a:r>
          </a:p>
          <a:p>
            <a:pPr marL="221873" indent="-221873">
              <a:buFont typeface="Arial" panose="020B0604020202020204" pitchFamily="34" charset="0"/>
              <a:buChar char="•"/>
            </a:pPr>
            <a:r>
              <a:rPr lang="en-US" sz="1100" b="1" dirty="0" smtClean="0">
                <a:cs typeface="Times New Roman" panose="02020603050405020304" pitchFamily="18" charset="0"/>
              </a:rPr>
              <a:t>Achievable</a:t>
            </a:r>
          </a:p>
          <a:p>
            <a:pPr marL="221873" indent="-221873">
              <a:buFont typeface="Arial" panose="020B0604020202020204" pitchFamily="34" charset="0"/>
              <a:buChar char="•"/>
            </a:pPr>
            <a:r>
              <a:rPr lang="en-US" sz="1100" b="1" dirty="0" smtClean="0">
                <a:cs typeface="Times New Roman" panose="02020603050405020304" pitchFamily="18" charset="0"/>
              </a:rPr>
              <a:t>Flexible</a:t>
            </a:r>
          </a:p>
          <a:p>
            <a:pPr marL="221873" indent="-221873">
              <a:buFont typeface="Arial" panose="020B0604020202020204" pitchFamily="34" charset="0"/>
              <a:buChar char="•"/>
            </a:pPr>
            <a:r>
              <a:rPr lang="en-US" sz="1100" b="1" dirty="0" smtClean="0">
                <a:cs typeface="Times New Roman" panose="02020603050405020304" pitchFamily="18" charset="0"/>
              </a:rPr>
              <a:t>High Quality</a:t>
            </a:r>
          </a:p>
          <a:p>
            <a:pPr marL="221873" indent="-221873">
              <a:buFont typeface="Arial" panose="020B0604020202020204" pitchFamily="34" charset="0"/>
              <a:buChar char="•"/>
            </a:pPr>
            <a:r>
              <a:rPr lang="en-US" sz="1100" b="1" dirty="0" smtClean="0">
                <a:cs typeface="Times New Roman" panose="02020603050405020304" pitchFamily="18" charset="0"/>
              </a:rPr>
              <a:t>Individualized</a:t>
            </a:r>
            <a:endParaRPr lang="en-US" sz="1100" b="1" dirty="0">
              <a:cs typeface="Times New Roman" panose="02020603050405020304" pitchFamily="18" charset="0"/>
            </a:endParaRPr>
          </a:p>
        </p:txBody>
      </p:sp>
      <p:sp>
        <p:nvSpPr>
          <p:cNvPr id="16" name="TextBox 15"/>
          <p:cNvSpPr txBox="1"/>
          <p:nvPr/>
        </p:nvSpPr>
        <p:spPr>
          <a:xfrm>
            <a:off x="2993072" y="3214521"/>
            <a:ext cx="1371498" cy="338554"/>
          </a:xfrm>
          <a:prstGeom prst="rect">
            <a:avLst/>
          </a:prstGeom>
          <a:noFill/>
        </p:spPr>
        <p:txBody>
          <a:bodyPr wrap="square" rtlCol="0">
            <a:spAutoFit/>
          </a:bodyPr>
          <a:lstStyle/>
          <a:p>
            <a:pPr algn="ctr"/>
            <a:r>
              <a:rPr lang="en-US" sz="1600" b="1" dirty="0" smtClean="0">
                <a:solidFill>
                  <a:schemeClr val="bg1"/>
                </a:solidFill>
                <a:cs typeface="Times New Roman" panose="02020603050405020304" pitchFamily="18" charset="0"/>
              </a:rPr>
              <a:t>Partnerships</a:t>
            </a:r>
            <a:r>
              <a:rPr lang="en-US" sz="1600" b="1" dirty="0" smtClean="0">
                <a:solidFill>
                  <a:srgbClr val="002060"/>
                </a:solidFill>
                <a:latin typeface="Times New Roman" panose="02020603050405020304" pitchFamily="18" charset="0"/>
                <a:cs typeface="Times New Roman" panose="02020603050405020304" pitchFamily="18" charset="0"/>
              </a:rPr>
              <a:t> </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7744" y="5840875"/>
            <a:ext cx="2338748" cy="600164"/>
          </a:xfrm>
          <a:prstGeom prst="rect">
            <a:avLst/>
          </a:prstGeom>
          <a:solidFill>
            <a:schemeClr val="bg1">
              <a:lumMod val="85000"/>
            </a:schemeClr>
          </a:solidFill>
        </p:spPr>
        <p:txBody>
          <a:bodyPr wrap="square" rtlCol="0">
            <a:spAutoFit/>
          </a:bodyPr>
          <a:lstStyle/>
          <a:p>
            <a:pPr algn="ctr"/>
            <a:r>
              <a:rPr lang="en-US" sz="1100" b="1" dirty="0">
                <a:solidFill>
                  <a:srgbClr val="002060"/>
                </a:solidFill>
                <a:cs typeface="Times New Roman" panose="02020603050405020304" pitchFamily="18" charset="0"/>
              </a:rPr>
              <a:t>Fall Semester – July 1</a:t>
            </a:r>
          </a:p>
          <a:p>
            <a:pPr algn="ctr"/>
            <a:r>
              <a:rPr lang="en-US" sz="1100" b="1" dirty="0">
                <a:solidFill>
                  <a:srgbClr val="002060"/>
                </a:solidFill>
                <a:cs typeface="Times New Roman" panose="02020603050405020304" pitchFamily="18" charset="0"/>
              </a:rPr>
              <a:t>Spring Semester – October 1</a:t>
            </a:r>
          </a:p>
          <a:p>
            <a:pPr algn="ctr"/>
            <a:r>
              <a:rPr lang="en-US" sz="1100" b="1" dirty="0">
                <a:solidFill>
                  <a:srgbClr val="002060"/>
                </a:solidFill>
                <a:cs typeface="Times New Roman" panose="02020603050405020304" pitchFamily="18" charset="0"/>
              </a:rPr>
              <a:t>Summer Semester – April 15</a:t>
            </a:r>
          </a:p>
        </p:txBody>
      </p:sp>
      <p:sp>
        <p:nvSpPr>
          <p:cNvPr id="18" name="TextBox 17"/>
          <p:cNvSpPr txBox="1"/>
          <p:nvPr/>
        </p:nvSpPr>
        <p:spPr>
          <a:xfrm>
            <a:off x="386203" y="5107344"/>
            <a:ext cx="3029421" cy="600164"/>
          </a:xfrm>
          <a:prstGeom prst="rect">
            <a:avLst/>
          </a:prstGeom>
          <a:noFill/>
        </p:spPr>
        <p:txBody>
          <a:bodyPr wrap="square" rtlCol="0">
            <a:spAutoFit/>
          </a:bodyPr>
          <a:lstStyle/>
          <a:p>
            <a:pPr algn="just"/>
            <a:r>
              <a:rPr lang="en-US" sz="1100" dirty="0">
                <a:cs typeface="Times New Roman" panose="02020603050405020304" pitchFamily="18" charset="0"/>
              </a:rPr>
              <a:t>RN applications are processed on a continual basis; however, priority will be given to those applicants who meet the following dates:</a:t>
            </a:r>
          </a:p>
        </p:txBody>
      </p:sp>
      <p:sp>
        <p:nvSpPr>
          <p:cNvPr id="2" name="TextBox 1"/>
          <p:cNvSpPr txBox="1"/>
          <p:nvPr/>
        </p:nvSpPr>
        <p:spPr>
          <a:xfrm>
            <a:off x="2209800" y="3747561"/>
            <a:ext cx="2819400" cy="600164"/>
          </a:xfrm>
          <a:prstGeom prst="rect">
            <a:avLst/>
          </a:prstGeom>
          <a:noFill/>
        </p:spPr>
        <p:txBody>
          <a:bodyPr wrap="square" rtlCol="0">
            <a:spAutoFit/>
          </a:bodyPr>
          <a:lstStyle/>
          <a:p>
            <a:pPr algn="ctr"/>
            <a:r>
              <a:rPr lang="en-US" sz="1100" dirty="0" smtClean="0">
                <a:cs typeface="Times New Roman" panose="02020603050405020304" pitchFamily="18" charset="0"/>
              </a:rPr>
              <a:t>Dyersburg State Community College</a:t>
            </a:r>
          </a:p>
          <a:p>
            <a:pPr algn="ctr"/>
            <a:r>
              <a:rPr lang="en-US" sz="1100" dirty="0" smtClean="0">
                <a:cs typeface="Times New Roman" panose="02020603050405020304" pitchFamily="18" charset="0"/>
              </a:rPr>
              <a:t>Jackson State Community College</a:t>
            </a:r>
          </a:p>
          <a:p>
            <a:pPr algn="ctr"/>
            <a:r>
              <a:rPr lang="en-US" sz="1100" dirty="0" smtClean="0">
                <a:cs typeface="Times New Roman" panose="02020603050405020304" pitchFamily="18" charset="0"/>
              </a:rPr>
              <a:t>Southwest </a:t>
            </a:r>
            <a:r>
              <a:rPr lang="en-US" sz="1100" dirty="0">
                <a:cs typeface="Times New Roman" panose="02020603050405020304" pitchFamily="18" charset="0"/>
              </a:rPr>
              <a:t>Tennessee Community </a:t>
            </a:r>
            <a:r>
              <a:rPr lang="en-US" sz="1100" dirty="0" smtClean="0">
                <a:cs typeface="Times New Roman" panose="02020603050405020304" pitchFamily="18" charset="0"/>
              </a:rPr>
              <a:t>College</a:t>
            </a:r>
            <a:endParaRPr lang="en-US" sz="1100" dirty="0">
              <a:cs typeface="Times New Roman" panose="02020603050405020304" pitchFamily="18" charset="0"/>
            </a:endParaRPr>
          </a:p>
        </p:txBody>
      </p:sp>
      <p:sp>
        <p:nvSpPr>
          <p:cNvPr id="22" name="Rectangle 21"/>
          <p:cNvSpPr/>
          <p:nvPr/>
        </p:nvSpPr>
        <p:spPr>
          <a:xfrm>
            <a:off x="362839" y="4593714"/>
            <a:ext cx="2119491" cy="338554"/>
          </a:xfrm>
          <a:prstGeom prst="rect">
            <a:avLst/>
          </a:prstGeom>
        </p:spPr>
        <p:txBody>
          <a:bodyPr wrap="none">
            <a:spAutoFit/>
          </a:bodyPr>
          <a:lstStyle/>
          <a:p>
            <a:r>
              <a:rPr lang="en-US" sz="1600" b="1" dirty="0" smtClean="0">
                <a:solidFill>
                  <a:schemeClr val="bg1"/>
                </a:solidFill>
                <a:cs typeface="Times New Roman" panose="02020603050405020304" pitchFamily="18" charset="0"/>
              </a:rPr>
              <a:t>Application Deadlines</a:t>
            </a:r>
            <a:endParaRPr lang="en-US" sz="1600" dirty="0">
              <a:solidFill>
                <a:schemeClr val="bg1"/>
              </a:solidFill>
              <a:cs typeface="Times New Roman" panose="02020603050405020304" pitchFamily="18" charset="0"/>
            </a:endParaRPr>
          </a:p>
        </p:txBody>
      </p:sp>
      <p:sp>
        <p:nvSpPr>
          <p:cNvPr id="3" name="TextBox 2"/>
          <p:cNvSpPr txBox="1"/>
          <p:nvPr/>
        </p:nvSpPr>
        <p:spPr>
          <a:xfrm>
            <a:off x="652170" y="6776431"/>
            <a:ext cx="3733800" cy="600164"/>
          </a:xfrm>
          <a:prstGeom prst="rect">
            <a:avLst/>
          </a:prstGeom>
          <a:noFill/>
        </p:spPr>
        <p:txBody>
          <a:bodyPr wrap="square" rtlCol="0">
            <a:spAutoFit/>
          </a:bodyPr>
          <a:lstStyle/>
          <a:p>
            <a:pPr algn="ctr"/>
            <a:r>
              <a:rPr lang="en-US" sz="1100" b="1" dirty="0"/>
              <a:t>Accelerated Bachelors to Master’s (ABM) Program Available </a:t>
            </a:r>
            <a:r>
              <a:rPr lang="en-US" sz="1100" i="1" dirty="0"/>
              <a:t>For additional information, go to http://www.memphis.edu/nursing/programs/</a:t>
            </a:r>
          </a:p>
        </p:txBody>
      </p:sp>
      <p:sp>
        <p:nvSpPr>
          <p:cNvPr id="26" name="Isosceles Triangle 25"/>
          <p:cNvSpPr/>
          <p:nvPr/>
        </p:nvSpPr>
        <p:spPr>
          <a:xfrm>
            <a:off x="2752031" y="1594026"/>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2739758" y="4444559"/>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1790824" y="3078763"/>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ChangeAspect="1"/>
          </p:cNvSpPr>
          <p:nvPr/>
        </p:nvSpPr>
        <p:spPr>
          <a:xfrm>
            <a:off x="-265914" y="-90360"/>
            <a:ext cx="855747" cy="1005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2"/>
          <a:srcRect l="6239" t="33136" r="55144" b="13762"/>
          <a:stretch/>
        </p:blipFill>
        <p:spPr bwMode="auto">
          <a:xfrm flipV="1">
            <a:off x="2059631" y="103511"/>
            <a:ext cx="2971800" cy="713485"/>
          </a:xfrm>
          <a:prstGeom prst="rect">
            <a:avLst/>
          </a:prstGeom>
          <a:ln>
            <a:noFill/>
          </a:ln>
          <a:extLst>
            <a:ext uri="{53640926-AAD7-44D8-BBD7-CCE9431645EC}">
              <a14:shadowObscured xmlns:a14="http://schemas.microsoft.com/office/drawing/2010/main"/>
            </a:ext>
          </a:extLst>
        </p:spPr>
      </p:pic>
      <p:sp>
        <p:nvSpPr>
          <p:cNvPr id="13" name="Isosceles Triangle 12"/>
          <p:cNvSpPr>
            <a:spLocks noChangeAspect="1"/>
          </p:cNvSpPr>
          <p:nvPr/>
        </p:nvSpPr>
        <p:spPr>
          <a:xfrm>
            <a:off x="1696837" y="38338"/>
            <a:ext cx="855747" cy="1005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1902266" y="38338"/>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3" t="19465" r="41081" b="40791"/>
          <a:stretch/>
        </p:blipFill>
        <p:spPr>
          <a:xfrm>
            <a:off x="1834714" y="460253"/>
            <a:ext cx="3233503" cy="457200"/>
          </a:xfrm>
          <a:prstGeom prst="rect">
            <a:avLst/>
          </a:prstGeom>
        </p:spPr>
      </p:pic>
      <p:sp>
        <p:nvSpPr>
          <p:cNvPr id="3" name="TextBox 2"/>
          <p:cNvSpPr txBox="1"/>
          <p:nvPr/>
        </p:nvSpPr>
        <p:spPr>
          <a:xfrm>
            <a:off x="2521352" y="527082"/>
            <a:ext cx="2517962"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Times New Roman" panose="02020603050405020304" pitchFamily="18" charset="0"/>
              </a:rPr>
              <a:t>Admission Requirements</a:t>
            </a:r>
            <a:endParaRPr lang="en-US" sz="1600" dirty="0">
              <a:solidFill>
                <a:schemeClr val="bg1"/>
              </a:solidFill>
              <a:latin typeface="Calibri" panose="020F0502020204030204" pitchFamily="34" charset="0"/>
              <a:cs typeface="Times New Roman" panose="02020603050405020304" pitchFamily="18" charset="0"/>
            </a:endParaRPr>
          </a:p>
        </p:txBody>
      </p:sp>
      <p:sp>
        <p:nvSpPr>
          <p:cNvPr id="5" name="TextBox 4"/>
          <p:cNvSpPr txBox="1"/>
          <p:nvPr/>
        </p:nvSpPr>
        <p:spPr>
          <a:xfrm>
            <a:off x="304800" y="854469"/>
            <a:ext cx="4343400" cy="3477875"/>
          </a:xfrm>
          <a:prstGeom prst="rect">
            <a:avLst/>
          </a:prstGeom>
          <a:noFill/>
        </p:spPr>
        <p:txBody>
          <a:bodyPr wrap="square" rtlCol="0">
            <a:spAutoFit/>
          </a:bodyPr>
          <a:lstStyle/>
          <a:p>
            <a:endParaRPr lang="en-US" sz="1100" dirty="0">
              <a:latin typeface="Times New Roman" panose="02020603050405020304" pitchFamily="18" charset="0"/>
              <a:cs typeface="Times New Roman" panose="02020603050405020304" pitchFamily="18" charset="0"/>
            </a:endParaRPr>
          </a:p>
          <a:p>
            <a:pPr marL="295831" indent="-295831" algn="just">
              <a:buFont typeface="+mj-lt"/>
              <a:buAutoNum type="arabicPeriod"/>
            </a:pPr>
            <a:r>
              <a:rPr lang="en-US" sz="1100" dirty="0">
                <a:latin typeface="Calibri" panose="020F0502020204030204" pitchFamily="34" charset="0"/>
                <a:cs typeface="Times New Roman" panose="02020603050405020304" pitchFamily="18" charset="0"/>
              </a:rPr>
              <a:t>Be admitted to the </a:t>
            </a:r>
            <a:r>
              <a:rPr lang="en-US" sz="1100" dirty="0" err="1">
                <a:latin typeface="Calibri" panose="020F0502020204030204" pitchFamily="34" charset="0"/>
                <a:cs typeface="Times New Roman" panose="02020603050405020304" pitchFamily="18" charset="0"/>
              </a:rPr>
              <a:t>UofM</a:t>
            </a:r>
            <a:r>
              <a:rPr lang="en-US" sz="1100" dirty="0">
                <a:latin typeface="Calibri" panose="020F0502020204030204" pitchFamily="34" charset="0"/>
                <a:cs typeface="Times New Roman" panose="02020603050405020304" pitchFamily="18" charset="0"/>
              </a:rPr>
              <a:t> as a </a:t>
            </a:r>
            <a:r>
              <a:rPr lang="en-US" sz="1100" dirty="0" smtClean="0">
                <a:latin typeface="Calibri" panose="020F0502020204030204" pitchFamily="34" charset="0"/>
                <a:cs typeface="Times New Roman" panose="02020603050405020304" pitchFamily="18" charset="0"/>
              </a:rPr>
              <a:t>degree seeking </a:t>
            </a:r>
            <a:r>
              <a:rPr lang="en-US" sz="1100" dirty="0">
                <a:latin typeface="Calibri" panose="020F0502020204030204" pitchFamily="34" charset="0"/>
                <a:cs typeface="Times New Roman" panose="02020603050405020304" pitchFamily="18" charset="0"/>
              </a:rPr>
              <a:t>undergraduate student.</a:t>
            </a:r>
          </a:p>
          <a:p>
            <a:pPr marL="295831" indent="-295831" algn="just">
              <a:buFont typeface="+mj-lt"/>
              <a:buAutoNum type="arabicPeriod"/>
            </a:pPr>
            <a:r>
              <a:rPr lang="en-US" sz="1100" dirty="0">
                <a:latin typeface="Calibri" panose="020F0502020204030204" pitchFamily="34" charset="0"/>
                <a:cs typeface="Times New Roman" panose="02020603050405020304" pitchFamily="18" charset="0"/>
              </a:rPr>
              <a:t>Have an active, unencumbered RN </a:t>
            </a:r>
            <a:r>
              <a:rPr lang="en-US" sz="1100" dirty="0" smtClean="0">
                <a:latin typeface="Calibri" panose="020F0502020204030204" pitchFamily="34" charset="0"/>
                <a:cs typeface="Times New Roman" panose="02020603050405020304" pitchFamily="18" charset="0"/>
              </a:rPr>
              <a:t>license</a:t>
            </a:r>
            <a:r>
              <a:rPr lang="en-US" sz="1100" dirty="0">
                <a:latin typeface="Calibri" panose="020F0502020204030204" pitchFamily="34" charset="0"/>
                <a:cs typeface="Times New Roman" panose="02020603050405020304" pitchFamily="18" charset="0"/>
              </a:rPr>
              <a:t>, or be eligible for licensure.</a:t>
            </a:r>
          </a:p>
          <a:p>
            <a:pPr marL="295831" indent="-295831" algn="just">
              <a:buFont typeface="+mj-lt"/>
              <a:buAutoNum type="arabicPeriod"/>
            </a:pPr>
            <a:r>
              <a:rPr lang="en-US" sz="1100" dirty="0">
                <a:latin typeface="Calibri" panose="020F0502020204030204" pitchFamily="34" charset="0"/>
                <a:cs typeface="Times New Roman" panose="02020603050405020304" pitchFamily="18" charset="0"/>
              </a:rPr>
              <a:t>Complete and submit an application for </a:t>
            </a:r>
            <a:r>
              <a:rPr lang="en-US" sz="1100" dirty="0" smtClean="0">
                <a:latin typeface="Calibri" panose="020F0502020204030204" pitchFamily="34" charset="0"/>
                <a:cs typeface="Times New Roman" panose="02020603050405020304" pitchFamily="18" charset="0"/>
              </a:rPr>
              <a:t>admission </a:t>
            </a:r>
            <a:r>
              <a:rPr lang="en-US" sz="1100" dirty="0">
                <a:latin typeface="Calibri" panose="020F0502020204030204" pitchFamily="34" charset="0"/>
                <a:cs typeface="Times New Roman" panose="02020603050405020304" pitchFamily="18" charset="0"/>
              </a:rPr>
              <a:t>to the Loewenberg College </a:t>
            </a:r>
            <a:r>
              <a:rPr lang="en-US" sz="1100" dirty="0" smtClean="0">
                <a:latin typeface="Calibri" panose="020F0502020204030204" pitchFamily="34" charset="0"/>
                <a:cs typeface="Times New Roman" panose="02020603050405020304" pitchFamily="18" charset="0"/>
              </a:rPr>
              <a:t>of </a:t>
            </a:r>
            <a:r>
              <a:rPr lang="en-US" sz="1100" dirty="0">
                <a:latin typeface="Calibri" panose="020F0502020204030204" pitchFamily="34" charset="0"/>
                <a:cs typeface="Times New Roman" panose="02020603050405020304" pitchFamily="18" charset="0"/>
              </a:rPr>
              <a:t>Nursing RN to BSN Program.</a:t>
            </a:r>
          </a:p>
          <a:p>
            <a:pPr marL="295831" indent="-295831" algn="just">
              <a:buFont typeface="+mj-lt"/>
              <a:buAutoNum type="arabicPeriod"/>
            </a:pPr>
            <a:r>
              <a:rPr lang="en-US" sz="1100" dirty="0" smtClean="0">
                <a:latin typeface="Calibri" panose="020F0502020204030204" pitchFamily="34" charset="0"/>
                <a:cs typeface="Times New Roman" panose="02020603050405020304" pitchFamily="18" charset="0"/>
              </a:rPr>
              <a:t>Have </a:t>
            </a:r>
            <a:r>
              <a:rPr lang="en-US" sz="1100" dirty="0">
                <a:latin typeface="Calibri" panose="020F0502020204030204" pitchFamily="34" charset="0"/>
                <a:cs typeface="Times New Roman" panose="02020603050405020304" pitchFamily="18" charset="0"/>
              </a:rPr>
              <a:t>a minimum college cumulative </a:t>
            </a:r>
            <a:r>
              <a:rPr lang="en-US" sz="1100" dirty="0" smtClean="0">
                <a:latin typeface="Calibri" panose="020F0502020204030204" pitchFamily="34" charset="0"/>
                <a:cs typeface="Times New Roman" panose="02020603050405020304" pitchFamily="18" charset="0"/>
              </a:rPr>
              <a:t>GPA </a:t>
            </a:r>
            <a:r>
              <a:rPr lang="en-US" sz="1100" dirty="0">
                <a:latin typeface="Calibri" panose="020F0502020204030204" pitchFamily="34" charset="0"/>
                <a:cs typeface="Times New Roman" panose="02020603050405020304" pitchFamily="18" charset="0"/>
              </a:rPr>
              <a:t>of 2.5.</a:t>
            </a:r>
          </a:p>
          <a:p>
            <a:pPr marL="295831" indent="-295831" algn="just">
              <a:buFont typeface="+mj-lt"/>
              <a:buAutoNum type="arabicPeriod"/>
            </a:pPr>
            <a:r>
              <a:rPr lang="en-US" sz="1100" dirty="0" smtClean="0">
                <a:latin typeface="Calibri" panose="020F0502020204030204" pitchFamily="34" charset="0"/>
                <a:cs typeface="Times New Roman" panose="02020603050405020304" pitchFamily="18" charset="0"/>
              </a:rPr>
              <a:t>Complete Anatomy and Physiology I and II with labs and Microbiology with lab with a grade of “C” or better within seven (7) years of LCON admission, or submit a letter from your current supervisor verifying use of the sciences.</a:t>
            </a:r>
          </a:p>
          <a:p>
            <a:pPr marL="295831" indent="-295831" algn="just">
              <a:buFont typeface="+mj-lt"/>
              <a:buAutoNum type="arabicPeriod"/>
            </a:pPr>
            <a:r>
              <a:rPr lang="en-US" sz="1100" dirty="0" smtClean="0">
                <a:latin typeface="Calibri" panose="020F0502020204030204" pitchFamily="34" charset="0"/>
                <a:cs typeface="Times New Roman" panose="02020603050405020304" pitchFamily="18" charset="0"/>
              </a:rPr>
              <a:t>Have </a:t>
            </a:r>
            <a:r>
              <a:rPr lang="en-US" sz="1100" dirty="0">
                <a:latin typeface="Calibri" panose="020F0502020204030204" pitchFamily="34" charset="0"/>
                <a:cs typeface="Times New Roman" panose="02020603050405020304" pitchFamily="18" charset="0"/>
              </a:rPr>
              <a:t>completed the additional prerequisite courses with a grade of “C” or better (English Comp I and II, Intro to Sociology or General Psychology, Math, and Nutrition).</a:t>
            </a:r>
          </a:p>
          <a:p>
            <a:pPr marL="295831" indent="-295831" algn="just">
              <a:buFont typeface="+mj-lt"/>
              <a:buAutoNum type="arabicPeriod"/>
            </a:pPr>
            <a:r>
              <a:rPr lang="en-US" sz="1100" dirty="0" smtClean="0">
                <a:latin typeface="Calibri" panose="020F0502020204030204" pitchFamily="34" charset="0"/>
                <a:cs typeface="Times New Roman" panose="02020603050405020304" pitchFamily="18" charset="0"/>
              </a:rPr>
              <a:t>If </a:t>
            </a:r>
            <a:r>
              <a:rPr lang="en-US" sz="1100" dirty="0">
                <a:latin typeface="Calibri" panose="020F0502020204030204" pitchFamily="34" charset="0"/>
                <a:cs typeface="Times New Roman" panose="02020603050405020304" pitchFamily="18" charset="0"/>
              </a:rPr>
              <a:t>transferring from another </a:t>
            </a:r>
            <a:r>
              <a:rPr lang="en-US" sz="1100" dirty="0" smtClean="0">
                <a:latin typeface="Calibri" panose="020F0502020204030204" pitchFamily="34" charset="0"/>
                <a:cs typeface="Times New Roman" panose="02020603050405020304" pitchFamily="18" charset="0"/>
              </a:rPr>
              <a:t>accredited nursing </a:t>
            </a:r>
            <a:r>
              <a:rPr lang="en-US" sz="1100" dirty="0">
                <a:latin typeface="Calibri" panose="020F0502020204030204" pitchFamily="34" charset="0"/>
                <a:cs typeface="Times New Roman" panose="02020603050405020304" pitchFamily="18" charset="0"/>
              </a:rPr>
              <a:t>program, applicants must submit a letter of good standing from the dean/director of the previous nursing program, along with a transcript, and meet LCON admission and progression standards as stated in the Undergraduate Catalog.</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7928"/>
          <a:stretch/>
        </p:blipFill>
        <p:spPr>
          <a:xfrm>
            <a:off x="3255404" y="4819362"/>
            <a:ext cx="1371775" cy="1699390"/>
          </a:xfrm>
          <a:prstGeom prst="rect">
            <a:avLst/>
          </a:prstGeom>
          <a:ln w="6350">
            <a:noFill/>
          </a:ln>
        </p:spPr>
      </p:pic>
      <p:sp>
        <p:nvSpPr>
          <p:cNvPr id="6" name="TextBox 5"/>
          <p:cNvSpPr txBox="1"/>
          <p:nvPr/>
        </p:nvSpPr>
        <p:spPr>
          <a:xfrm>
            <a:off x="538801" y="4685825"/>
            <a:ext cx="2567257" cy="1985159"/>
          </a:xfrm>
          <a:prstGeom prst="rect">
            <a:avLst/>
          </a:prstGeom>
          <a:noFill/>
        </p:spPr>
        <p:txBody>
          <a:bodyPr wrap="square" rtlCol="0">
            <a:spAutoFit/>
          </a:bodyPr>
          <a:lstStyle/>
          <a:p>
            <a:r>
              <a:rPr lang="en-US" sz="1200" b="1" dirty="0">
                <a:latin typeface="Calibri" panose="020F0502020204030204" pitchFamily="34" charset="0"/>
                <a:cs typeface="Times New Roman" panose="02020603050405020304" pitchFamily="18" charset="0"/>
              </a:rPr>
              <a:t>General Education </a:t>
            </a:r>
            <a:r>
              <a:rPr lang="en-US" sz="1200" b="1" dirty="0" smtClean="0">
                <a:latin typeface="Calibri" panose="020F0502020204030204" pitchFamily="34" charset="0"/>
                <a:cs typeface="Times New Roman" panose="02020603050405020304" pitchFamily="18" charset="0"/>
              </a:rPr>
              <a:t>Requirements</a:t>
            </a:r>
          </a:p>
          <a:p>
            <a:pPr algn="just"/>
            <a:r>
              <a:rPr lang="en-US" sz="1100" dirty="0" smtClean="0">
                <a:latin typeface="Calibri" panose="020F0502020204030204" pitchFamily="34" charset="0"/>
                <a:cs typeface="Times New Roman" panose="02020603050405020304" pitchFamily="18" charset="0"/>
              </a:rPr>
              <a:t>In </a:t>
            </a:r>
            <a:r>
              <a:rPr lang="en-US" sz="1100" dirty="0">
                <a:latin typeface="Calibri" panose="020F0502020204030204" pitchFamily="34" charset="0"/>
                <a:cs typeface="Times New Roman" panose="02020603050405020304" pitchFamily="18" charset="0"/>
              </a:rPr>
              <a:t>order to earn a BSN, students must </a:t>
            </a:r>
            <a:r>
              <a:rPr lang="en-US" sz="1100" dirty="0" smtClean="0">
                <a:latin typeface="Calibri" panose="020F0502020204030204" pitchFamily="34" charset="0"/>
                <a:cs typeface="Times New Roman" panose="02020603050405020304" pitchFamily="18" charset="0"/>
              </a:rPr>
              <a:t>complete </a:t>
            </a:r>
            <a:r>
              <a:rPr lang="en-US" sz="1100" dirty="0">
                <a:latin typeface="Calibri" panose="020F0502020204030204" pitchFamily="34" charset="0"/>
                <a:cs typeface="Times New Roman" panose="02020603050405020304" pitchFamily="18" charset="0"/>
              </a:rPr>
              <a:t>an upper division elective </a:t>
            </a:r>
            <a:r>
              <a:rPr lang="en-US" sz="1100" dirty="0" smtClean="0">
                <a:latin typeface="Calibri" panose="020F0502020204030204" pitchFamily="34" charset="0"/>
                <a:cs typeface="Times New Roman" panose="02020603050405020304" pitchFamily="18" charset="0"/>
              </a:rPr>
              <a:t>(</a:t>
            </a:r>
            <a:r>
              <a:rPr lang="en-US" sz="1100" dirty="0">
                <a:latin typeface="Calibri" panose="020F0502020204030204" pitchFamily="34" charset="0"/>
                <a:cs typeface="Times New Roman" panose="02020603050405020304" pitchFamily="18" charset="0"/>
              </a:rPr>
              <a:t>3000-4000 level course) and the regular </a:t>
            </a:r>
            <a:r>
              <a:rPr lang="en-US" sz="1100" dirty="0" smtClean="0">
                <a:latin typeface="Calibri" panose="020F0502020204030204" pitchFamily="34" charset="0"/>
                <a:cs typeface="Times New Roman" panose="02020603050405020304" pitchFamily="18" charset="0"/>
              </a:rPr>
              <a:t>general </a:t>
            </a:r>
            <a:r>
              <a:rPr lang="en-US" sz="1100" dirty="0">
                <a:latin typeface="Calibri" panose="020F0502020204030204" pitchFamily="34" charset="0"/>
                <a:cs typeface="Times New Roman" panose="02020603050405020304" pitchFamily="18" charset="0"/>
              </a:rPr>
              <a:t>education requirements for the </a:t>
            </a:r>
            <a:r>
              <a:rPr lang="en-US" sz="1100" dirty="0" smtClean="0">
                <a:latin typeface="Calibri" panose="020F0502020204030204" pitchFamily="34" charset="0"/>
                <a:cs typeface="Times New Roman" panose="02020603050405020304" pitchFamily="18" charset="0"/>
              </a:rPr>
              <a:t>University </a:t>
            </a:r>
            <a:r>
              <a:rPr lang="en-US" sz="1100" dirty="0">
                <a:latin typeface="Calibri" panose="020F0502020204030204" pitchFamily="34" charset="0"/>
                <a:cs typeface="Times New Roman" panose="02020603050405020304" pitchFamily="18" charset="0"/>
              </a:rPr>
              <a:t>of Memphis. (Many students transfer in most of these after completing their Associates Degree. However, students may complete these within the four-year period</a:t>
            </a:r>
            <a:r>
              <a:rPr lang="en-US" sz="1100" dirty="0" smtClean="0">
                <a:latin typeface="Calibri" panose="020F0502020204030204" pitchFamily="34" charset="0"/>
                <a:cs typeface="Times New Roman" panose="02020603050405020304" pitchFamily="18" charset="0"/>
              </a:rPr>
              <a:t>.)</a:t>
            </a:r>
          </a:p>
          <a:p>
            <a:endParaRPr lang="en-US" sz="12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587325" y="6824410"/>
            <a:ext cx="3581400" cy="400110"/>
          </a:xfrm>
          <a:prstGeom prst="rect">
            <a:avLst/>
          </a:prstGeom>
        </p:spPr>
        <p:txBody>
          <a:bodyPr wrap="square">
            <a:spAutoFit/>
          </a:bodyPr>
          <a:lstStyle/>
          <a:p>
            <a:pPr algn="ctr"/>
            <a:r>
              <a:rPr lang="en-US" sz="1000" i="1" dirty="0">
                <a:latin typeface="Calibri" panose="020F0502020204030204" pitchFamily="34" charset="0"/>
                <a:cs typeface="Times New Roman" panose="02020603050405020304" pitchFamily="18" charset="0"/>
              </a:rPr>
              <a:t>For specific listings of General Education requirements visit: http://www.memphis.edu/ugcatalog/graduation/gened.php</a:t>
            </a:r>
          </a:p>
        </p:txBody>
      </p:sp>
      <p:sp>
        <p:nvSpPr>
          <p:cNvPr id="14" name="Isosceles Triangle 13"/>
          <p:cNvSpPr/>
          <p:nvPr/>
        </p:nvSpPr>
        <p:spPr>
          <a:xfrm>
            <a:off x="1705364" y="367451"/>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0974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9466" r="43600" b="45154"/>
          <a:stretch/>
        </p:blipFill>
        <p:spPr>
          <a:xfrm flipH="1">
            <a:off x="0" y="777727"/>
            <a:ext cx="3477187" cy="457200"/>
          </a:xfrm>
          <a:prstGeom prst="rect">
            <a:avLst/>
          </a:prstGeom>
        </p:spPr>
      </p:pic>
      <p:pic>
        <p:nvPicPr>
          <p:cNvPr id="9" name="Picture 8"/>
          <p:cNvPicPr/>
          <p:nvPr/>
        </p:nvPicPr>
        <p:blipFill rotWithShape="1">
          <a:blip r:embed="rId3"/>
          <a:srcRect l="6239" t="36966" r="43915" b="26237"/>
          <a:stretch/>
        </p:blipFill>
        <p:spPr bwMode="auto">
          <a:xfrm flipH="1" flipV="1">
            <a:off x="0" y="304336"/>
            <a:ext cx="3378044" cy="494398"/>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flipH="1">
            <a:off x="316448" y="851625"/>
            <a:ext cx="2924386"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Times New Roman" panose="02020603050405020304" pitchFamily="18" charset="0"/>
              </a:rPr>
              <a:t>Credit by Examination (CBE)</a:t>
            </a:r>
            <a:endParaRPr lang="en-US" sz="1600" dirty="0">
              <a:solidFill>
                <a:schemeClr val="bg1"/>
              </a:solidFill>
              <a:latin typeface="Calibri" panose="020F0502020204030204" pitchFamily="34" charset="0"/>
              <a:cs typeface="Times New Roman" panose="02020603050405020304" pitchFamily="18" charset="0"/>
            </a:endParaRPr>
          </a:p>
        </p:txBody>
      </p:sp>
      <p:sp>
        <p:nvSpPr>
          <p:cNvPr id="6" name="TextBox 5"/>
          <p:cNvSpPr txBox="1"/>
          <p:nvPr/>
        </p:nvSpPr>
        <p:spPr>
          <a:xfrm>
            <a:off x="609600" y="1499713"/>
            <a:ext cx="3745127" cy="2631490"/>
          </a:xfrm>
          <a:prstGeom prst="rect">
            <a:avLst/>
          </a:prstGeom>
          <a:noFill/>
        </p:spPr>
        <p:txBody>
          <a:bodyPr wrap="square" rtlCol="0">
            <a:spAutoFit/>
          </a:bodyPr>
          <a:lstStyle/>
          <a:p>
            <a:r>
              <a:rPr lang="en-US" sz="1100" b="1" dirty="0">
                <a:latin typeface="Calibri" panose="020F0502020204030204" pitchFamily="34" charset="0"/>
                <a:cs typeface="Times New Roman" panose="02020603050405020304" pitchFamily="18" charset="0"/>
              </a:rPr>
              <a:t>Credit By Examination </a:t>
            </a:r>
            <a:r>
              <a:rPr lang="en-US" sz="1100" b="1" dirty="0" smtClean="0">
                <a:latin typeface="Calibri" panose="020F0502020204030204" pitchFamily="34" charset="0"/>
                <a:cs typeface="Times New Roman" panose="02020603050405020304" pitchFamily="18" charset="0"/>
              </a:rPr>
              <a:t>(CBE) </a:t>
            </a:r>
            <a:r>
              <a:rPr lang="en-US" sz="1100" dirty="0">
                <a:latin typeface="Calibri" panose="020F0502020204030204" pitchFamily="34" charset="0"/>
                <a:cs typeface="Times New Roman" panose="02020603050405020304" pitchFamily="18" charset="0"/>
              </a:rPr>
              <a:t>can be earned </a:t>
            </a:r>
            <a:r>
              <a:rPr lang="en-US" sz="1100" dirty="0" smtClean="0">
                <a:latin typeface="Calibri" panose="020F0502020204030204" pitchFamily="34" charset="0"/>
                <a:cs typeface="Times New Roman" panose="02020603050405020304" pitchFamily="18" charset="0"/>
              </a:rPr>
              <a:t>for </a:t>
            </a:r>
            <a:r>
              <a:rPr lang="en-US" sz="1100" dirty="0">
                <a:latin typeface="Calibri" panose="020F0502020204030204" pitchFamily="34" charset="0"/>
                <a:cs typeface="Times New Roman" panose="02020603050405020304" pitchFamily="18" charset="0"/>
              </a:rPr>
              <a:t>three </a:t>
            </a:r>
            <a:r>
              <a:rPr lang="en-US" sz="1100" dirty="0" smtClean="0">
                <a:latin typeface="Calibri" panose="020F0502020204030204" pitchFamily="34" charset="0"/>
                <a:cs typeface="Times New Roman" panose="02020603050405020304" pitchFamily="18" charset="0"/>
              </a:rPr>
              <a:t>(3) RN-BSN </a:t>
            </a:r>
            <a:r>
              <a:rPr lang="en-US" sz="1100" dirty="0">
                <a:latin typeface="Calibri" panose="020F0502020204030204" pitchFamily="34" charset="0"/>
                <a:cs typeface="Times New Roman" panose="02020603050405020304" pitchFamily="18" charset="0"/>
              </a:rPr>
              <a:t>courses: </a:t>
            </a:r>
            <a:endParaRPr lang="en-US" sz="1100" dirty="0" smtClean="0">
              <a:latin typeface="Calibri" panose="020F0502020204030204" pitchFamily="34" charset="0"/>
              <a:cs typeface="Times New Roman" panose="02020603050405020304" pitchFamily="18" charset="0"/>
            </a:endParaRPr>
          </a:p>
          <a:p>
            <a:endParaRPr lang="en-US" sz="1100" dirty="0" smtClean="0">
              <a:latin typeface="Calibri" panose="020F0502020204030204" pitchFamily="34" charset="0"/>
              <a:cs typeface="Times New Roman" panose="02020603050405020304" pitchFamily="18" charset="0"/>
            </a:endParaRPr>
          </a:p>
          <a:p>
            <a:pPr marL="567327" lvl="1" indent="-171450">
              <a:buFont typeface="Arial" panose="020B0604020202020204" pitchFamily="34" charset="0"/>
              <a:buChar char="•"/>
            </a:pPr>
            <a:r>
              <a:rPr lang="en-US" sz="1100" dirty="0" smtClean="0">
                <a:latin typeface="Calibri" panose="020F0502020204030204" pitchFamily="34" charset="0"/>
                <a:cs typeface="Times New Roman" panose="02020603050405020304" pitchFamily="18" charset="0"/>
              </a:rPr>
              <a:t>NURS </a:t>
            </a:r>
            <a:r>
              <a:rPr lang="en-US" sz="1100" dirty="0">
                <a:latin typeface="Calibri" panose="020F0502020204030204" pitchFamily="34" charset="0"/>
                <a:cs typeface="Times New Roman" panose="02020603050405020304" pitchFamily="18" charset="0"/>
              </a:rPr>
              <a:t>3101 </a:t>
            </a:r>
            <a:r>
              <a:rPr lang="en-US" sz="1100" dirty="0" smtClean="0">
                <a:latin typeface="Calibri" panose="020F0502020204030204" pitchFamily="34" charset="0"/>
                <a:cs typeface="Times New Roman" panose="02020603050405020304" pitchFamily="18" charset="0"/>
              </a:rPr>
              <a:t>- Health </a:t>
            </a:r>
            <a:r>
              <a:rPr lang="en-US" sz="1100" dirty="0">
                <a:latin typeface="Calibri" panose="020F0502020204030204" pitchFamily="34" charset="0"/>
                <a:cs typeface="Times New Roman" panose="02020603050405020304" pitchFamily="18" charset="0"/>
              </a:rPr>
              <a:t>Assessment (</a:t>
            </a:r>
            <a:r>
              <a:rPr lang="en-US" sz="1100" dirty="0" smtClean="0">
                <a:latin typeface="Calibri" panose="020F0502020204030204" pitchFamily="34" charset="0"/>
                <a:cs typeface="Times New Roman" panose="02020603050405020304" pitchFamily="18" charset="0"/>
              </a:rPr>
              <a:t>3 credits)</a:t>
            </a:r>
          </a:p>
          <a:p>
            <a:pPr marL="567327" lvl="1"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NURS 3103 </a:t>
            </a:r>
            <a:r>
              <a:rPr lang="en-US" sz="1100" dirty="0" smtClean="0">
                <a:latin typeface="Calibri" panose="020F0502020204030204" pitchFamily="34" charset="0"/>
                <a:cs typeface="Times New Roman" panose="02020603050405020304" pitchFamily="18" charset="0"/>
              </a:rPr>
              <a:t>- Health Assessment Lab (1 credit)</a:t>
            </a:r>
          </a:p>
          <a:p>
            <a:pPr marL="567327" lvl="1"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NURS 3400 </a:t>
            </a:r>
            <a:r>
              <a:rPr lang="en-US" sz="1100" dirty="0" smtClean="0">
                <a:latin typeface="Calibri" panose="020F0502020204030204" pitchFamily="34" charset="0"/>
                <a:cs typeface="Times New Roman" panose="02020603050405020304" pitchFamily="18" charset="0"/>
              </a:rPr>
              <a:t>- Pathophysiology (3 credits) </a:t>
            </a:r>
            <a:endParaRPr lang="en-US" sz="1100" dirty="0">
              <a:latin typeface="Calibri" panose="020F0502020204030204" pitchFamily="34" charset="0"/>
              <a:cs typeface="Times New Roman" panose="02020603050405020304" pitchFamily="18" charset="0"/>
            </a:endParaRPr>
          </a:p>
          <a:p>
            <a:pPr marL="567327" lvl="1"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NURS 3000 </a:t>
            </a:r>
            <a:r>
              <a:rPr lang="en-US" sz="1100" dirty="0" smtClean="0">
                <a:latin typeface="Calibri" panose="020F0502020204030204" pitchFamily="34" charset="0"/>
                <a:cs typeface="Times New Roman" panose="02020603050405020304" pitchFamily="18" charset="0"/>
              </a:rPr>
              <a:t>- Pharmacology - (3 credits)</a:t>
            </a:r>
          </a:p>
          <a:p>
            <a:pPr marL="567327" lvl="1" indent="-171450">
              <a:buFont typeface="Arial" panose="020B0604020202020204" pitchFamily="34" charset="0"/>
              <a:buChar char="•"/>
            </a:pPr>
            <a:endParaRPr lang="en-US" sz="1100" dirty="0" smtClean="0">
              <a:latin typeface="Calibri" panose="020F0502020204030204" pitchFamily="34" charset="0"/>
              <a:cs typeface="Times New Roman" panose="02020603050405020304" pitchFamily="18" charset="0"/>
            </a:endParaRPr>
          </a:p>
          <a:p>
            <a:pPr algn="just"/>
            <a:r>
              <a:rPr lang="en-US" sz="1100" dirty="0" smtClean="0">
                <a:latin typeface="Calibri" panose="020F0502020204030204" pitchFamily="34" charset="0"/>
                <a:cs typeface="Times New Roman" panose="02020603050405020304" pitchFamily="18" charset="0"/>
              </a:rPr>
              <a:t>Students </a:t>
            </a:r>
            <a:r>
              <a:rPr lang="en-US" sz="1100" dirty="0">
                <a:latin typeface="Calibri" panose="020F0502020204030204" pitchFamily="34" charset="0"/>
                <a:cs typeface="Times New Roman" panose="02020603050405020304" pitchFamily="18" charset="0"/>
              </a:rPr>
              <a:t>will be awarded college level credit after admission to LCON by successfully passing a professionally recognized national exam at the national proficiency benchmark. CBE can be earned by achieving proficiency on a standardized achievement exam taken in the associate degree nursing (ADN) program or taking a national standardized exam at LCON</a:t>
            </a:r>
            <a:r>
              <a:rPr lang="en-US" sz="1100" dirty="0" smtClean="0">
                <a:latin typeface="Calibri" panose="020F0502020204030204" pitchFamily="34" charset="0"/>
                <a:cs typeface="Times New Roman" panose="02020603050405020304" pitchFamily="18" charset="0"/>
              </a:rPr>
              <a:t>.</a:t>
            </a:r>
            <a:endParaRPr lang="en-US" sz="1100" dirty="0">
              <a:latin typeface="Calibri" panose="020F0502020204030204" pitchFamily="34" charset="0"/>
              <a:cs typeface="Times New Roman" panose="02020603050405020304" pitchFamily="18" charset="0"/>
            </a:endParaRPr>
          </a:p>
        </p:txBody>
      </p:sp>
      <p:sp>
        <p:nvSpPr>
          <p:cNvPr id="8" name="TextBox 7"/>
          <p:cNvSpPr txBox="1"/>
          <p:nvPr/>
        </p:nvSpPr>
        <p:spPr>
          <a:xfrm flipH="1">
            <a:off x="316448" y="372831"/>
            <a:ext cx="2924386"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cs typeface="Times New Roman" panose="02020603050405020304" pitchFamily="18" charset="0"/>
              </a:rPr>
              <a:t>COST SAVING FEATURES</a:t>
            </a:r>
            <a:endParaRPr lang="en-US" sz="2000" b="1" dirty="0">
              <a:solidFill>
                <a:schemeClr val="bg1"/>
              </a:solidFill>
              <a:latin typeface="Calibri" panose="020F0502020204030204" pitchFamily="34" charset="0"/>
              <a:cs typeface="Times New Roman" panose="02020603050405020304" pitchFamily="18" charset="0"/>
            </a:endParaRPr>
          </a:p>
        </p:txBody>
      </p:sp>
      <p:sp>
        <p:nvSpPr>
          <p:cNvPr id="5" name="Isosceles Triangle 4"/>
          <p:cNvSpPr/>
          <p:nvPr/>
        </p:nvSpPr>
        <p:spPr>
          <a:xfrm>
            <a:off x="3040414" y="209079"/>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065082" y="723094"/>
            <a:ext cx="506627" cy="5664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36" y="4823723"/>
            <a:ext cx="2760454" cy="1828800"/>
          </a:xfrm>
          <a:prstGeom prst="rect">
            <a:avLst/>
          </a:prstGeom>
          <a:ln w="3175">
            <a:noFill/>
          </a:ln>
        </p:spPr>
      </p:pic>
    </p:spTree>
    <p:extLst>
      <p:ext uri="{BB962C8B-B14F-4D97-AF65-F5344CB8AC3E}">
        <p14:creationId xmlns:p14="http://schemas.microsoft.com/office/powerpoint/2010/main" val="7770163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p:nvPr/>
        </p:nvPicPr>
        <p:blipFill rotWithShape="1">
          <a:blip r:embed="rId2"/>
          <a:srcRect l="6240" t="36404" r="65441" b="13762"/>
          <a:stretch/>
        </p:blipFill>
        <p:spPr bwMode="auto">
          <a:xfrm flipV="1">
            <a:off x="2519906" y="4972913"/>
            <a:ext cx="2514600" cy="669586"/>
          </a:xfrm>
          <a:prstGeom prst="rect">
            <a:avLst/>
          </a:prstGeom>
          <a:ln>
            <a:noFill/>
          </a:ln>
          <a:extLst>
            <a:ext uri="{53640926-AAD7-44D8-BBD7-CCE9431645EC}">
              <a14:shadowObscured xmlns:a14="http://schemas.microsoft.com/office/drawing/2010/main"/>
            </a:ext>
          </a:extLst>
        </p:spPr>
      </p:pic>
      <p:sp>
        <p:nvSpPr>
          <p:cNvPr id="26" name="Isosceles Triangle 25"/>
          <p:cNvSpPr/>
          <p:nvPr/>
        </p:nvSpPr>
        <p:spPr>
          <a:xfrm>
            <a:off x="2327324" y="4876970"/>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a:spLocks noChangeAspect="1"/>
          </p:cNvSpPr>
          <p:nvPr/>
        </p:nvSpPr>
        <p:spPr>
          <a:xfrm>
            <a:off x="1297413" y="4673204"/>
            <a:ext cx="855747" cy="1005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2"/>
          <a:srcRect l="6239" t="44586" r="63234" b="13762"/>
          <a:stretch/>
        </p:blipFill>
        <p:spPr bwMode="auto">
          <a:xfrm flipH="1" flipV="1">
            <a:off x="0" y="212758"/>
            <a:ext cx="3450574" cy="559640"/>
          </a:xfrm>
          <a:prstGeom prst="rect">
            <a:avLst/>
          </a:prstGeom>
          <a:ln>
            <a:noFill/>
          </a:ln>
          <a:extLst>
            <a:ext uri="{53640926-AAD7-44D8-BBD7-CCE9431645EC}">
              <a14:shadowObscured xmlns:a14="http://schemas.microsoft.com/office/drawing/2010/main"/>
            </a:ext>
          </a:extLst>
        </p:spPr>
      </p:pic>
      <p:sp>
        <p:nvSpPr>
          <p:cNvPr id="16" name="Isosceles Triangle 15"/>
          <p:cNvSpPr>
            <a:spLocks noChangeAspect="1"/>
          </p:cNvSpPr>
          <p:nvPr/>
        </p:nvSpPr>
        <p:spPr>
          <a:xfrm>
            <a:off x="2886826" y="-19534"/>
            <a:ext cx="855747" cy="1005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a:spLocks noChangeAspect="1"/>
          </p:cNvSpPr>
          <p:nvPr/>
        </p:nvSpPr>
        <p:spPr>
          <a:xfrm>
            <a:off x="1105574" y="3836749"/>
            <a:ext cx="855747" cy="1005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1463530" y="4203693"/>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3"/>
          <a:srcRect l="1" t="19466" r="49825" b="44236"/>
          <a:stretch/>
        </p:blipFill>
        <p:spPr>
          <a:xfrm>
            <a:off x="2042283" y="5233180"/>
            <a:ext cx="3017520" cy="457558"/>
          </a:xfrm>
          <a:prstGeom prst="rect">
            <a:avLst/>
          </a:prstGeom>
        </p:spPr>
      </p:pic>
      <p:pic>
        <p:nvPicPr>
          <p:cNvPr id="14" name="Picture 13"/>
          <p:cNvPicPr preferRelativeResize="0">
            <a:picLocks noChangeAspect="1"/>
          </p:cNvPicPr>
          <p:nvPr/>
        </p:nvPicPr>
        <p:blipFill rotWithShape="1">
          <a:blip r:embed="rId3"/>
          <a:srcRect t="19466" r="44748" b="45811"/>
          <a:stretch/>
        </p:blipFill>
        <p:spPr>
          <a:xfrm flipH="1">
            <a:off x="-1" y="769894"/>
            <a:ext cx="3470926" cy="457200"/>
          </a:xfrm>
          <a:prstGeom prst="rect">
            <a:avLst/>
          </a:prstGeom>
        </p:spPr>
      </p:pic>
      <p:sp>
        <p:nvSpPr>
          <p:cNvPr id="24" name="Isosceles Triangle 23"/>
          <p:cNvSpPr/>
          <p:nvPr/>
        </p:nvSpPr>
        <p:spPr>
          <a:xfrm>
            <a:off x="3170625" y="670596"/>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2384" y="817029"/>
            <a:ext cx="2461271"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Times New Roman" panose="02020603050405020304" pitchFamily="18" charset="0"/>
              </a:rPr>
              <a:t>Credit for Prior Learning</a:t>
            </a:r>
            <a:endParaRPr lang="en-US" sz="1600" dirty="0">
              <a:solidFill>
                <a:schemeClr val="bg1"/>
              </a:solidFill>
              <a:latin typeface="Calibri" panose="020F0502020204030204" pitchFamily="34" charset="0"/>
              <a:cs typeface="Times New Roman" panose="02020603050405020304" pitchFamily="18" charset="0"/>
            </a:endParaRPr>
          </a:p>
        </p:txBody>
      </p:sp>
      <p:sp>
        <p:nvSpPr>
          <p:cNvPr id="8" name="Rectangle 7"/>
          <p:cNvSpPr/>
          <p:nvPr/>
        </p:nvSpPr>
        <p:spPr>
          <a:xfrm>
            <a:off x="533400" y="1418870"/>
            <a:ext cx="3901966" cy="938719"/>
          </a:xfrm>
          <a:prstGeom prst="rect">
            <a:avLst/>
          </a:prstGeom>
        </p:spPr>
        <p:txBody>
          <a:bodyPr wrap="square">
            <a:spAutoFit/>
          </a:bodyPr>
          <a:lstStyle/>
          <a:p>
            <a:pPr algn="just"/>
            <a:r>
              <a:rPr lang="en-US" sz="1100" dirty="0">
                <a:latin typeface="Calibri" panose="020F0502020204030204" pitchFamily="34" charset="0"/>
                <a:cs typeface="Times New Roman" panose="02020603050405020304" pitchFamily="18" charset="0"/>
              </a:rPr>
              <a:t>Credit through a </a:t>
            </a:r>
            <a:r>
              <a:rPr lang="en-US" sz="1100" b="1" dirty="0">
                <a:latin typeface="Calibri" panose="020F0502020204030204" pitchFamily="34" charset="0"/>
                <a:cs typeface="Times New Roman" panose="02020603050405020304" pitchFamily="18" charset="0"/>
              </a:rPr>
              <a:t>prior learning assessment portfolio </a:t>
            </a:r>
            <a:r>
              <a:rPr lang="en-US" sz="1100" dirty="0">
                <a:latin typeface="Calibri" panose="020F0502020204030204" pitchFamily="34" charset="0"/>
                <a:cs typeface="Times New Roman" panose="02020603050405020304" pitchFamily="18" charset="0"/>
              </a:rPr>
              <a:t>may be earned for a maximum of four (4) credits in the Professional Nursing Practice Practicum (NURS 4206). </a:t>
            </a:r>
            <a:endParaRPr lang="en-US" sz="1100" dirty="0" smtClean="0">
              <a:latin typeface="Calibri" panose="020F0502020204030204" pitchFamily="34" charset="0"/>
              <a:cs typeface="Times New Roman" panose="02020603050405020304" pitchFamily="18" charset="0"/>
            </a:endParaRPr>
          </a:p>
          <a:p>
            <a:endParaRPr lang="en-US" sz="1100" dirty="0">
              <a:latin typeface="Calibri" panose="020F0502020204030204" pitchFamily="34" charset="0"/>
              <a:cs typeface="Times New Roman" panose="02020603050405020304" pitchFamily="18" charset="0"/>
            </a:endParaRPr>
          </a:p>
          <a:p>
            <a:r>
              <a:rPr lang="en-US" sz="1100" dirty="0" smtClean="0">
                <a:latin typeface="Calibri" panose="020F0502020204030204" pitchFamily="34" charset="0"/>
                <a:cs typeface="Times New Roman" panose="02020603050405020304" pitchFamily="18" charset="0"/>
              </a:rPr>
              <a:t>Professional experiences with validation may include:</a:t>
            </a:r>
          </a:p>
        </p:txBody>
      </p:sp>
      <p:sp>
        <p:nvSpPr>
          <p:cNvPr id="13" name="TextBox 12"/>
          <p:cNvSpPr txBox="1"/>
          <p:nvPr/>
        </p:nvSpPr>
        <p:spPr>
          <a:xfrm flipH="1">
            <a:off x="326662" y="296176"/>
            <a:ext cx="2856637"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cs typeface="Times New Roman" panose="02020603050405020304" pitchFamily="18" charset="0"/>
              </a:rPr>
              <a:t>COST SAVING FEATURES</a:t>
            </a:r>
            <a:endParaRPr lang="en-US" sz="2000" b="1" dirty="0">
              <a:solidFill>
                <a:schemeClr val="bg1"/>
              </a:solidFill>
              <a:latin typeface="Calibri" panose="020F0502020204030204" pitchFamily="34" charset="0"/>
              <a:cs typeface="Times New Roman" panose="02020603050405020304" pitchFamily="18" charset="0"/>
            </a:endParaRPr>
          </a:p>
        </p:txBody>
      </p:sp>
      <p:sp>
        <p:nvSpPr>
          <p:cNvPr id="12" name="Rectangle 11"/>
          <p:cNvSpPr/>
          <p:nvPr/>
        </p:nvSpPr>
        <p:spPr>
          <a:xfrm>
            <a:off x="563755" y="5961501"/>
            <a:ext cx="3962400" cy="1107996"/>
          </a:xfrm>
          <a:prstGeom prst="rect">
            <a:avLst/>
          </a:prstGeom>
        </p:spPr>
        <p:txBody>
          <a:bodyPr wrap="square">
            <a:spAutoFit/>
          </a:bodyPr>
          <a:lstStyle/>
          <a:p>
            <a:pPr algn="just"/>
            <a:r>
              <a:rPr lang="en-US" sz="1100" b="1" dirty="0">
                <a:latin typeface="Calibri" panose="020F0502020204030204" pitchFamily="34" charset="0"/>
                <a:ea typeface="Times New Roman" panose="02020603050405020304" pitchFamily="18" charset="0"/>
                <a:cs typeface="Times New Roman" panose="02020603050405020304" pitchFamily="18" charset="0"/>
              </a:rPr>
              <a:t>Adaptive learning </a:t>
            </a:r>
            <a:r>
              <a:rPr lang="en-US" sz="1100" dirty="0">
                <a:latin typeface="Calibri" panose="020F0502020204030204" pitchFamily="34" charset="0"/>
                <a:ea typeface="Times New Roman" panose="02020603050405020304" pitchFamily="18" charset="0"/>
                <a:cs typeface="Times New Roman" panose="02020603050405020304" pitchFamily="18" charset="0"/>
              </a:rPr>
              <a:t>is used to </a:t>
            </a:r>
            <a:r>
              <a:rPr lang="en-US" sz="1100" i="1" dirty="0">
                <a:latin typeface="Calibri" panose="020F0502020204030204" pitchFamily="34" charset="0"/>
                <a:ea typeface="Times New Roman" panose="02020603050405020304" pitchFamily="18" charset="0"/>
                <a:cs typeface="Times New Roman" panose="02020603050405020304" pitchFamily="18" charset="0"/>
              </a:rPr>
              <a:t>individualize</a:t>
            </a:r>
            <a:r>
              <a:rPr lang="en-US" sz="1100" dirty="0">
                <a:latin typeface="Calibri" panose="020F0502020204030204" pitchFamily="34" charset="0"/>
                <a:ea typeface="Times New Roman" panose="02020603050405020304" pitchFamily="18" charset="0"/>
                <a:cs typeface="Times New Roman" panose="02020603050405020304" pitchFamily="18" charset="0"/>
              </a:rPr>
              <a:t> the student learning experience. Through continuous assessment and feedback, course lesson plans may accelerate based on the student’s level of mastery. This provides students the opportunity to progress through the course at a faster rate.</a:t>
            </a:r>
          </a:p>
          <a:p>
            <a:pPr algn="just"/>
            <a:r>
              <a:rPr lang="en-US" sz="1100" dirty="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2721434" y="5288219"/>
            <a:ext cx="1954536" cy="338554"/>
          </a:xfrm>
          <a:prstGeom prst="rect">
            <a:avLst/>
          </a:prstGeom>
          <a:noFill/>
        </p:spPr>
        <p:txBody>
          <a:bodyPr wrap="square" rtlCol="0">
            <a:spAutoFit/>
          </a:bodyPr>
          <a:lstStyle/>
          <a:p>
            <a:r>
              <a:rPr lang="en-US" sz="1600" b="1" dirty="0" smtClean="0">
                <a:solidFill>
                  <a:schemeClr val="bg1"/>
                </a:solidFill>
                <a:latin typeface="Calibri" panose="020F0502020204030204" pitchFamily="34" charset="0"/>
                <a:cs typeface="Times New Roman" panose="02020603050405020304" pitchFamily="18" charset="0"/>
              </a:rPr>
              <a:t>Adaptive Learning</a:t>
            </a:r>
            <a:endParaRPr lang="en-US" sz="1600" dirty="0">
              <a:solidFill>
                <a:schemeClr val="bg1"/>
              </a:solidFill>
              <a:latin typeface="Calibri" panose="020F0502020204030204" pitchFamily="34" charset="0"/>
              <a:cs typeface="Times New Roman" panose="02020603050405020304" pitchFamily="18" charset="0"/>
            </a:endParaRPr>
          </a:p>
        </p:txBody>
      </p:sp>
      <p:sp>
        <p:nvSpPr>
          <p:cNvPr id="3" name="TextBox 2"/>
          <p:cNvSpPr txBox="1"/>
          <p:nvPr/>
        </p:nvSpPr>
        <p:spPr>
          <a:xfrm>
            <a:off x="563755" y="2375982"/>
            <a:ext cx="2323071" cy="2462213"/>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New graduate residency</a:t>
            </a:r>
          </a:p>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National nursing certification</a:t>
            </a:r>
          </a:p>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Professionally recognized continuing education credits (American Nurses Credentialing Center)</a:t>
            </a:r>
          </a:p>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Preceptor experience for students and new graduates</a:t>
            </a:r>
          </a:p>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Scholarly presentations and publications</a:t>
            </a:r>
          </a:p>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Clinical project leadership</a:t>
            </a:r>
          </a:p>
          <a:p>
            <a:pPr marL="171450" indent="-171450">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Leadership in professional nursing or healthcare organizations.</a:t>
            </a:r>
          </a:p>
          <a:p>
            <a:endParaRPr lang="en-US" sz="1100" dirty="0"/>
          </a:p>
        </p:txBody>
      </p:sp>
      <p:sp>
        <p:nvSpPr>
          <p:cNvPr id="23" name="Isosceles Triangle 22"/>
          <p:cNvSpPr>
            <a:spLocks noChangeAspect="1"/>
          </p:cNvSpPr>
          <p:nvPr/>
        </p:nvSpPr>
        <p:spPr>
          <a:xfrm>
            <a:off x="1146055" y="4804786"/>
            <a:ext cx="855747" cy="1005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133" y="2447927"/>
            <a:ext cx="1341120" cy="2011680"/>
          </a:xfrm>
          <a:prstGeom prst="rect">
            <a:avLst/>
          </a:prstGeom>
          <a:ln w="317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6240" t="36404" r="65441" b="13762"/>
          <a:stretch/>
        </p:blipFill>
        <p:spPr bwMode="auto">
          <a:xfrm flipV="1">
            <a:off x="2522483" y="299748"/>
            <a:ext cx="2514600" cy="669586"/>
          </a:xfrm>
          <a:prstGeom prst="rect">
            <a:avLst/>
          </a:prstGeom>
          <a:ln>
            <a:noFill/>
          </a:ln>
          <a:extLst>
            <a:ext uri="{53640926-AAD7-44D8-BBD7-CCE9431645EC}">
              <a14:shadowObscured xmlns:a14="http://schemas.microsoft.com/office/drawing/2010/main"/>
            </a:ext>
          </a:extLst>
        </p:spPr>
      </p:pic>
      <p:sp>
        <p:nvSpPr>
          <p:cNvPr id="14" name="Isosceles Triangle 13"/>
          <p:cNvSpPr/>
          <p:nvPr/>
        </p:nvSpPr>
        <p:spPr>
          <a:xfrm>
            <a:off x="2285021" y="171502"/>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l="1" t="19466" r="45245" b="42051"/>
          <a:stretch/>
        </p:blipFill>
        <p:spPr>
          <a:xfrm>
            <a:off x="1945706" y="606435"/>
            <a:ext cx="3103531" cy="457200"/>
          </a:xfrm>
          <a:prstGeom prst="rect">
            <a:avLst/>
          </a:prstGeom>
        </p:spPr>
      </p:pic>
      <p:sp>
        <p:nvSpPr>
          <p:cNvPr id="6" name="TextBox 5"/>
          <p:cNvSpPr txBox="1"/>
          <p:nvPr/>
        </p:nvSpPr>
        <p:spPr>
          <a:xfrm>
            <a:off x="2651967" y="673444"/>
            <a:ext cx="2053256"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Times New Roman" panose="02020603050405020304" pitchFamily="18" charset="0"/>
              </a:rPr>
              <a:t>Tuition </a:t>
            </a:r>
            <a:r>
              <a:rPr lang="en-US" sz="1600" b="1" dirty="0" smtClean="0">
                <a:solidFill>
                  <a:schemeClr val="bg1"/>
                </a:solidFill>
                <a:latin typeface="Calibri" panose="020F0502020204030204" pitchFamily="34" charset="0"/>
                <a:cs typeface="Times New Roman" panose="02020603050405020304" pitchFamily="18" charset="0"/>
              </a:rPr>
              <a:t>&amp; Scholarship</a:t>
            </a:r>
            <a:endParaRPr lang="en-US" sz="1600" dirty="0">
              <a:solidFill>
                <a:schemeClr val="bg1"/>
              </a:solidFill>
              <a:latin typeface="Calibri" panose="020F0502020204030204" pitchFamily="34" charset="0"/>
              <a:cs typeface="Times New Roman" panose="02020603050405020304" pitchFamily="18" charset="0"/>
            </a:endParaRPr>
          </a:p>
        </p:txBody>
      </p:sp>
      <p:sp>
        <p:nvSpPr>
          <p:cNvPr id="7" name="TextBox 6"/>
          <p:cNvSpPr txBox="1"/>
          <p:nvPr/>
        </p:nvSpPr>
        <p:spPr>
          <a:xfrm>
            <a:off x="1945706" y="2173790"/>
            <a:ext cx="3157786" cy="861774"/>
          </a:xfrm>
          <a:prstGeom prst="rect">
            <a:avLst/>
          </a:prstGeom>
          <a:noFill/>
          <a:ln>
            <a:noFill/>
          </a:ln>
        </p:spPr>
        <p:txBody>
          <a:bodyPr wrap="square" rtlCol="0">
            <a:spAutoFit/>
          </a:bodyPr>
          <a:lstStyle/>
          <a:p>
            <a:pPr algn="ctr"/>
            <a:r>
              <a:rPr lang="en-US" sz="1000" dirty="0" smtClean="0">
                <a:latin typeface="Calibri" panose="020F0502020204030204" pitchFamily="34" charset="0"/>
                <a:cs typeface="Times New Roman" panose="02020603050405020304" pitchFamily="18" charset="0"/>
              </a:rPr>
              <a:t>For </a:t>
            </a:r>
            <a:r>
              <a:rPr lang="en-US" sz="1000" dirty="0">
                <a:latin typeface="Calibri" panose="020F0502020204030204" pitchFamily="34" charset="0"/>
                <a:cs typeface="Times New Roman" panose="02020603050405020304" pitchFamily="18" charset="0"/>
              </a:rPr>
              <a:t>the most current information </a:t>
            </a:r>
            <a:r>
              <a:rPr lang="en-US" sz="1000" dirty="0" smtClean="0">
                <a:latin typeface="Calibri" panose="020F0502020204030204" pitchFamily="34" charset="0"/>
                <a:cs typeface="Times New Roman" panose="02020603050405020304" pitchFamily="18" charset="0"/>
              </a:rPr>
              <a:t>regarding </a:t>
            </a:r>
          </a:p>
          <a:p>
            <a:pPr algn="ctr"/>
            <a:r>
              <a:rPr lang="en-US" sz="1000" dirty="0" err="1" smtClean="0">
                <a:latin typeface="Calibri" panose="020F0502020204030204" pitchFamily="34" charset="0"/>
                <a:cs typeface="Times New Roman" panose="02020603050405020304" pitchFamily="18" charset="0"/>
              </a:rPr>
              <a:t>UofM</a:t>
            </a:r>
            <a:r>
              <a:rPr lang="en-US" sz="1000" dirty="0" smtClean="0">
                <a:latin typeface="Calibri" panose="020F0502020204030204" pitchFamily="34" charset="0"/>
                <a:cs typeface="Times New Roman" panose="02020603050405020304" pitchFamily="18" charset="0"/>
              </a:rPr>
              <a:t> Global and </a:t>
            </a:r>
            <a:r>
              <a:rPr lang="en-US" sz="1000" dirty="0" err="1" smtClean="0">
                <a:latin typeface="Calibri" panose="020F0502020204030204" pitchFamily="34" charset="0"/>
                <a:cs typeface="Times New Roman" panose="02020603050405020304" pitchFamily="18" charset="0"/>
              </a:rPr>
              <a:t>UofM</a:t>
            </a:r>
            <a:r>
              <a:rPr lang="en-US" sz="1000" dirty="0" smtClean="0">
                <a:latin typeface="Calibri" panose="020F0502020204030204" pitchFamily="34" charset="0"/>
                <a:cs typeface="Times New Roman" panose="02020603050405020304" pitchFamily="18" charset="0"/>
              </a:rPr>
              <a:t> tuition, visit </a:t>
            </a:r>
          </a:p>
          <a:p>
            <a:pPr algn="ctr"/>
            <a:r>
              <a:rPr lang="en-US" sz="1000" i="1" dirty="0" smtClean="0">
                <a:latin typeface="Calibri" panose="020F0502020204030204" pitchFamily="34" charset="0"/>
                <a:cs typeface="Times New Roman" panose="02020603050405020304" pitchFamily="18" charset="0"/>
              </a:rPr>
              <a:t>www.memphis.edu/uofmglobal/about/fees.php </a:t>
            </a:r>
          </a:p>
          <a:p>
            <a:pPr algn="ctr"/>
            <a:r>
              <a:rPr lang="en-US" sz="1000" i="1" dirty="0" smtClean="0">
                <a:latin typeface="Calibri" panose="020F0502020204030204" pitchFamily="34" charset="0"/>
                <a:cs typeface="Times New Roman" panose="02020603050405020304" pitchFamily="18" charset="0"/>
              </a:rPr>
              <a:t>and</a:t>
            </a:r>
          </a:p>
          <a:p>
            <a:pPr algn="ctr"/>
            <a:r>
              <a:rPr lang="en-US" sz="1000" i="1" dirty="0" smtClean="0">
                <a:latin typeface="Calibri" panose="020F0502020204030204" pitchFamily="34" charset="0"/>
                <a:cs typeface="Times New Roman" panose="02020603050405020304" pitchFamily="18" charset="0"/>
              </a:rPr>
              <a:t> http</a:t>
            </a:r>
            <a:r>
              <a:rPr lang="en-US" sz="1000" i="1" dirty="0">
                <a:latin typeface="Calibri" panose="020F0502020204030204" pitchFamily="34" charset="0"/>
                <a:cs typeface="Times New Roman" panose="02020603050405020304" pitchFamily="18" charset="0"/>
              </a:rPr>
              <a:t>://www.memphis.edu/bursar/fees</a:t>
            </a:r>
            <a:r>
              <a:rPr lang="en-US" sz="1000" i="1" dirty="0" smtClean="0">
                <a:latin typeface="Calibri" panose="020F0502020204030204" pitchFamily="34" charset="0"/>
                <a:cs typeface="Times New Roman" panose="02020603050405020304" pitchFamily="18" charset="0"/>
              </a:rPr>
              <a:t>/</a:t>
            </a:r>
            <a:endParaRPr lang="en-US" sz="1000" i="1" dirty="0">
              <a:latin typeface="Calibri" panose="020F0502020204030204" pitchFamily="34" charset="0"/>
              <a:cs typeface="Times New Roman" panose="02020603050405020304" pitchFamily="18" charset="0"/>
            </a:endParaRPr>
          </a:p>
        </p:txBody>
      </p:sp>
      <p:sp>
        <p:nvSpPr>
          <p:cNvPr id="2" name="TextBox 1"/>
          <p:cNvSpPr txBox="1"/>
          <p:nvPr/>
        </p:nvSpPr>
        <p:spPr>
          <a:xfrm>
            <a:off x="2138813" y="1301935"/>
            <a:ext cx="2771573" cy="969496"/>
          </a:xfrm>
          <a:prstGeom prst="rect">
            <a:avLst/>
          </a:prstGeom>
          <a:noFill/>
        </p:spPr>
        <p:txBody>
          <a:bodyPr wrap="square" rtlCol="0">
            <a:spAutoFit/>
          </a:bodyPr>
          <a:lstStyle/>
          <a:p>
            <a:pPr algn="ctr"/>
            <a:r>
              <a:rPr lang="en-US" sz="1200" b="1" dirty="0" err="1" smtClean="0">
                <a:latin typeface="Calibri" panose="020F0502020204030204" pitchFamily="34" charset="0"/>
                <a:cs typeface="Times New Roman" panose="02020603050405020304" pitchFamily="18" charset="0"/>
              </a:rPr>
              <a:t>UofM</a:t>
            </a:r>
            <a:r>
              <a:rPr lang="en-US" sz="1200" b="1" dirty="0" smtClean="0">
                <a:latin typeface="Calibri" panose="020F0502020204030204" pitchFamily="34" charset="0"/>
                <a:cs typeface="Times New Roman" panose="02020603050405020304" pitchFamily="18" charset="0"/>
              </a:rPr>
              <a:t> Global – Online Degrees</a:t>
            </a:r>
          </a:p>
          <a:p>
            <a:pPr algn="ctr"/>
            <a:r>
              <a:rPr lang="en-US" sz="1100" dirty="0" smtClean="0">
                <a:latin typeface="Calibri" panose="020F0502020204030204" pitchFamily="34" charset="0"/>
                <a:cs typeface="Times New Roman" panose="02020603050405020304" pitchFamily="18" charset="0"/>
              </a:rPr>
              <a:t>Flat Tuition Rate for Qualified Applicants</a:t>
            </a:r>
          </a:p>
          <a:p>
            <a:pPr algn="ctr"/>
            <a:endParaRPr lang="en-US" sz="1100" dirty="0" smtClean="0">
              <a:latin typeface="Calibri" panose="020F0502020204030204" pitchFamily="34" charset="0"/>
              <a:cs typeface="Times New Roman" panose="02020603050405020304" pitchFamily="18" charset="0"/>
            </a:endParaRPr>
          </a:p>
          <a:p>
            <a:pPr algn="ctr"/>
            <a:r>
              <a:rPr lang="en-US" sz="1100" dirty="0" smtClean="0">
                <a:latin typeface="Calibri" panose="020F0502020204030204" pitchFamily="34" charset="0"/>
                <a:cs typeface="Times New Roman" panose="02020603050405020304" pitchFamily="18" charset="0"/>
              </a:rPr>
              <a:t>$350/credit hour plus applicable fees *</a:t>
            </a:r>
          </a:p>
          <a:p>
            <a:pPr algn="ctr"/>
            <a:endParaRPr lang="en-US" sz="1200" dirty="0">
              <a:latin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219200"/>
            <a:ext cx="1381072" cy="2084637"/>
          </a:xfrm>
          <a:prstGeom prst="rect">
            <a:avLst/>
          </a:prstGeom>
          <a:ln w="3175">
            <a:no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8000"/>
          <a:stretch/>
        </p:blipFill>
        <p:spPr>
          <a:xfrm>
            <a:off x="1524000" y="5448853"/>
            <a:ext cx="2366818" cy="1758175"/>
          </a:xfrm>
          <a:prstGeom prst="rect">
            <a:avLst/>
          </a:prstGeom>
          <a:ln w="3175">
            <a:noFill/>
          </a:ln>
        </p:spPr>
      </p:pic>
      <p:sp>
        <p:nvSpPr>
          <p:cNvPr id="4" name="TextBox 3"/>
          <p:cNvSpPr txBox="1"/>
          <p:nvPr/>
        </p:nvSpPr>
        <p:spPr>
          <a:xfrm>
            <a:off x="685800" y="4191000"/>
            <a:ext cx="3886200" cy="685800"/>
          </a:xfrm>
          <a:prstGeom prst="rect">
            <a:avLst/>
          </a:prstGeom>
          <a:noFill/>
        </p:spPr>
        <p:txBody>
          <a:bodyPr wrap="square" rtlCol="0">
            <a:spAutoFit/>
          </a:bodyPr>
          <a:lstStyle/>
          <a:p>
            <a:endParaRPr lang="en-US" dirty="0"/>
          </a:p>
        </p:txBody>
      </p:sp>
      <p:sp>
        <p:nvSpPr>
          <p:cNvPr id="10" name="Rectangle 9"/>
          <p:cNvSpPr/>
          <p:nvPr/>
        </p:nvSpPr>
        <p:spPr>
          <a:xfrm>
            <a:off x="552577" y="4461047"/>
            <a:ext cx="4152646" cy="769441"/>
          </a:xfrm>
          <a:prstGeom prst="rect">
            <a:avLst/>
          </a:prstGeom>
        </p:spPr>
        <p:txBody>
          <a:bodyPr wrap="square">
            <a:spAutoFit/>
          </a:bodyPr>
          <a:lstStyle/>
          <a:p>
            <a:pPr algn="just"/>
            <a:r>
              <a:rPr lang="en-US" sz="1100" dirty="0" smtClean="0">
                <a:latin typeface="Calibri" panose="020F0502020204030204" pitchFamily="34" charset="0"/>
                <a:cs typeface="Times New Roman" panose="02020603050405020304" pitchFamily="18" charset="0"/>
              </a:rPr>
              <a:t>$</a:t>
            </a:r>
            <a:r>
              <a:rPr lang="en-US" sz="1100" dirty="0">
                <a:latin typeface="Calibri" panose="020F0502020204030204" pitchFamily="34" charset="0"/>
                <a:cs typeface="Times New Roman" panose="02020603050405020304" pitchFamily="18" charset="0"/>
              </a:rPr>
              <a:t>80,000 per year is provided as a gift from West Tennessee Healthcare (WTHC) for RN to BSN students in Madison County and contiguous </a:t>
            </a:r>
            <a:r>
              <a:rPr lang="en-US" sz="1100" dirty="0" smtClean="0">
                <a:latin typeface="Calibri" panose="020F0502020204030204" pitchFamily="34" charset="0"/>
                <a:cs typeface="Times New Roman" panose="02020603050405020304" pitchFamily="18" charset="0"/>
              </a:rPr>
              <a:t>counties (Gibson, Henderson, Carroll, Chester, Hardeman, Haywood, and Crockett) </a:t>
            </a:r>
            <a:endParaRPr lang="en-US" sz="1100" dirty="0">
              <a:latin typeface="Calibri" panose="020F0502020204030204" pitchFamily="34" charset="0"/>
              <a:cs typeface="Times New Roman" panose="02020603050405020304" pitchFamily="18" charset="0"/>
            </a:endParaRPr>
          </a:p>
        </p:txBody>
      </p:sp>
      <p:sp>
        <p:nvSpPr>
          <p:cNvPr id="12" name="Rectangle 11"/>
          <p:cNvSpPr/>
          <p:nvPr/>
        </p:nvSpPr>
        <p:spPr>
          <a:xfrm>
            <a:off x="685800" y="3914055"/>
            <a:ext cx="3869560" cy="461665"/>
          </a:xfrm>
          <a:prstGeom prst="rect">
            <a:avLst/>
          </a:prstGeom>
        </p:spPr>
        <p:txBody>
          <a:bodyPr wrap="square">
            <a:spAutoFit/>
          </a:bodyPr>
          <a:lstStyle/>
          <a:p>
            <a:pPr algn="ctr"/>
            <a:r>
              <a:rPr lang="en-US" sz="1200" b="1" dirty="0">
                <a:latin typeface="Calibri" panose="020F0502020204030204" pitchFamily="34" charset="0"/>
                <a:cs typeface="Times New Roman" panose="02020603050405020304" pitchFamily="18" charset="0"/>
              </a:rPr>
              <a:t>Jackson-Madison County General Hospital </a:t>
            </a:r>
            <a:endParaRPr lang="en-US" sz="1200" b="1" dirty="0" smtClean="0">
              <a:latin typeface="Calibri" panose="020F0502020204030204" pitchFamily="34" charset="0"/>
              <a:cs typeface="Times New Roman" panose="02020603050405020304" pitchFamily="18" charset="0"/>
            </a:endParaRPr>
          </a:p>
          <a:p>
            <a:pPr algn="ctr"/>
            <a:r>
              <a:rPr lang="en-US" sz="1200" b="1" dirty="0" smtClean="0">
                <a:latin typeface="Calibri" panose="020F0502020204030204" pitchFamily="34" charset="0"/>
                <a:cs typeface="Times New Roman" panose="02020603050405020304" pitchFamily="18" charset="0"/>
              </a:rPr>
              <a:t>Nursing </a:t>
            </a:r>
            <a:r>
              <a:rPr lang="en-US" sz="1200" b="1" dirty="0">
                <a:latin typeface="Calibri" panose="020F0502020204030204" pitchFamily="34" charset="0"/>
                <a:cs typeface="Times New Roman" panose="02020603050405020304" pitchFamily="18" charset="0"/>
              </a:rPr>
              <a:t>Scholarship </a:t>
            </a:r>
            <a:endParaRPr lang="en-US" sz="1200" dirty="0">
              <a:latin typeface="Calibri" panose="020F0502020204030204" pitchFamily="34" charset="0"/>
              <a:cs typeface="Times New Roman" panose="02020603050405020304" pitchFamily="18" charset="0"/>
            </a:endParaRPr>
          </a:p>
        </p:txBody>
      </p:sp>
      <p:sp>
        <p:nvSpPr>
          <p:cNvPr id="9" name="TextBox 8"/>
          <p:cNvSpPr txBox="1"/>
          <p:nvPr/>
        </p:nvSpPr>
        <p:spPr>
          <a:xfrm>
            <a:off x="2285021" y="3078504"/>
            <a:ext cx="2349817" cy="461665"/>
          </a:xfrm>
          <a:prstGeom prst="rect">
            <a:avLst/>
          </a:prstGeom>
          <a:noFill/>
        </p:spPr>
        <p:txBody>
          <a:bodyPr wrap="square" rtlCol="0">
            <a:spAutoFit/>
          </a:bodyPr>
          <a:lstStyle/>
          <a:p>
            <a:pPr marL="171450" indent="-171450">
              <a:buFont typeface="Arial" panose="020B0604020202020204" pitchFamily="34" charset="0"/>
              <a:buChar char="•"/>
            </a:pPr>
            <a:r>
              <a:rPr lang="en-US" sz="800" i="1" dirty="0" smtClean="0">
                <a:latin typeface="Calibri" panose="020F0502020204030204" pitchFamily="34" charset="0"/>
                <a:cs typeface="Times New Roman" panose="02020603050405020304" pitchFamily="18" charset="0"/>
              </a:rPr>
              <a:t>Limited time offer</a:t>
            </a:r>
          </a:p>
          <a:p>
            <a:pPr marL="171450" indent="-171450">
              <a:buFont typeface="Arial" panose="020B0604020202020204" pitchFamily="34" charset="0"/>
              <a:buChar char="•"/>
            </a:pPr>
            <a:r>
              <a:rPr lang="en-US" sz="800" i="1" dirty="0" smtClean="0">
                <a:latin typeface="Calibri" panose="020F0502020204030204" pitchFamily="34" charset="0"/>
                <a:cs typeface="Times New Roman" panose="02020603050405020304" pitchFamily="18" charset="0"/>
              </a:rPr>
              <a:t>Not </a:t>
            </a:r>
            <a:r>
              <a:rPr lang="en-US" sz="800" i="1" dirty="0">
                <a:latin typeface="Calibri" panose="020F0502020204030204" pitchFamily="34" charset="0"/>
                <a:cs typeface="Times New Roman" panose="02020603050405020304" pitchFamily="18" charset="0"/>
              </a:rPr>
              <a:t>available to students receiving the WTHC  scholarship</a:t>
            </a:r>
          </a:p>
        </p:txBody>
      </p:sp>
      <p:pic>
        <p:nvPicPr>
          <p:cNvPr id="17" name="Picture 16"/>
          <p:cNvPicPr>
            <a:picLocks noChangeAspect="1"/>
          </p:cNvPicPr>
          <p:nvPr/>
        </p:nvPicPr>
        <p:blipFill>
          <a:blip r:embed="rId6"/>
          <a:stretch>
            <a:fillRect/>
          </a:stretch>
        </p:blipFill>
        <p:spPr>
          <a:xfrm>
            <a:off x="1612080" y="3645782"/>
            <a:ext cx="1847850" cy="238125"/>
          </a:xfrm>
          <a:prstGeom prst="rect">
            <a:avLst/>
          </a:prstGeom>
        </p:spPr>
      </p:pic>
      <p:sp>
        <p:nvSpPr>
          <p:cNvPr id="16" name="Isosceles Triangle 15"/>
          <p:cNvSpPr/>
          <p:nvPr/>
        </p:nvSpPr>
        <p:spPr>
          <a:xfrm>
            <a:off x="1778394" y="522052"/>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0901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240" t="36404" r="65441" b="13762"/>
          <a:stretch/>
        </p:blipFill>
        <p:spPr bwMode="auto">
          <a:xfrm flipV="1">
            <a:off x="2522483" y="299748"/>
            <a:ext cx="2514600" cy="669586"/>
          </a:xfrm>
          <a:prstGeom prst="rect">
            <a:avLst/>
          </a:prstGeom>
          <a:ln>
            <a:noFill/>
          </a:ln>
          <a:extLst>
            <a:ext uri="{53640926-AAD7-44D8-BBD7-CCE9431645EC}">
              <a14:shadowObscured xmlns:a14="http://schemas.microsoft.com/office/drawing/2010/main"/>
            </a:ext>
          </a:extLst>
        </p:spPr>
      </p:pic>
      <p:sp>
        <p:nvSpPr>
          <p:cNvPr id="13" name="Isosceles Triangle 12"/>
          <p:cNvSpPr/>
          <p:nvPr/>
        </p:nvSpPr>
        <p:spPr>
          <a:xfrm>
            <a:off x="2297330" y="188772"/>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srcRect l="1" t="19466" r="53239" b="44932"/>
          <a:stretch/>
        </p:blipFill>
        <p:spPr>
          <a:xfrm>
            <a:off x="2245518" y="622566"/>
            <a:ext cx="2864936" cy="457200"/>
          </a:xfrm>
          <a:prstGeom prst="rect">
            <a:avLst/>
          </a:prstGeom>
        </p:spPr>
      </p:pic>
      <p:sp>
        <p:nvSpPr>
          <p:cNvPr id="4" name="TextBox 3"/>
          <p:cNvSpPr txBox="1"/>
          <p:nvPr/>
        </p:nvSpPr>
        <p:spPr>
          <a:xfrm>
            <a:off x="2567220" y="675406"/>
            <a:ext cx="2425125" cy="338554"/>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cs typeface="Times New Roman" panose="02020603050405020304" pitchFamily="18" charset="0"/>
              </a:rPr>
              <a:t>CORE VALUES</a:t>
            </a:r>
            <a:endParaRPr lang="en-US" sz="1600" dirty="0">
              <a:solidFill>
                <a:schemeClr val="bg1"/>
              </a:solidFill>
              <a:latin typeface="Calibri" panose="020F0502020204030204" pitchFamily="34" charset="0"/>
              <a:cs typeface="Times New Roman" panose="02020603050405020304" pitchFamily="18" charset="0"/>
            </a:endParaRPr>
          </a:p>
        </p:txBody>
      </p:sp>
      <p:sp>
        <p:nvSpPr>
          <p:cNvPr id="5" name="TextBox 4"/>
          <p:cNvSpPr txBox="1"/>
          <p:nvPr/>
        </p:nvSpPr>
        <p:spPr>
          <a:xfrm>
            <a:off x="2612826" y="2082578"/>
            <a:ext cx="1004993" cy="338554"/>
          </a:xfrm>
          <a:prstGeom prst="rect">
            <a:avLst/>
          </a:prstGeom>
          <a:noFill/>
        </p:spPr>
        <p:txBody>
          <a:bodyPr wrap="square" rtlCol="0">
            <a:spAutoFit/>
          </a:bodyPr>
          <a:lstStyle/>
          <a:p>
            <a:pPr algn="ctr"/>
            <a:r>
              <a:rPr lang="en-US" sz="1600" b="1" dirty="0" smtClean="0">
                <a:solidFill>
                  <a:srgbClr val="002060"/>
                </a:solidFill>
                <a:latin typeface="Calibri" panose="020F0502020204030204" pitchFamily="34" charset="0"/>
                <a:cs typeface="Times New Roman" panose="02020603050405020304" pitchFamily="18" charset="0"/>
              </a:rPr>
              <a:t>Caring</a:t>
            </a:r>
            <a:endParaRPr lang="en-US" sz="1600" dirty="0">
              <a:solidFill>
                <a:srgbClr val="002060"/>
              </a:solidFill>
              <a:latin typeface="Calibri" panose="020F0502020204030204" pitchFamily="34" charset="0"/>
              <a:cs typeface="Times New Roman" panose="02020603050405020304" pitchFamily="18" charset="0"/>
            </a:endParaRPr>
          </a:p>
        </p:txBody>
      </p:sp>
      <p:sp>
        <p:nvSpPr>
          <p:cNvPr id="6" name="TextBox 5"/>
          <p:cNvSpPr txBox="1"/>
          <p:nvPr/>
        </p:nvSpPr>
        <p:spPr>
          <a:xfrm>
            <a:off x="2612826" y="4830261"/>
            <a:ext cx="1171786" cy="338554"/>
          </a:xfrm>
          <a:prstGeom prst="rect">
            <a:avLst/>
          </a:prstGeom>
          <a:noFill/>
        </p:spPr>
        <p:txBody>
          <a:bodyPr wrap="square" rtlCol="0">
            <a:spAutoFit/>
          </a:bodyPr>
          <a:lstStyle/>
          <a:p>
            <a:pPr algn="ctr"/>
            <a:r>
              <a:rPr lang="en-US" sz="1600" b="1" dirty="0" smtClean="0">
                <a:solidFill>
                  <a:srgbClr val="002060"/>
                </a:solidFill>
                <a:latin typeface="Calibri" panose="020F0502020204030204" pitchFamily="34" charset="0"/>
                <a:cs typeface="Times New Roman" panose="02020603050405020304" pitchFamily="18" charset="0"/>
              </a:rPr>
              <a:t>Integrity</a:t>
            </a:r>
            <a:endParaRPr lang="en-US" sz="1600" dirty="0">
              <a:solidFill>
                <a:srgbClr val="002060"/>
              </a:solidFill>
              <a:latin typeface="Calibri" panose="020F0502020204030204" pitchFamily="34" charset="0"/>
              <a:cs typeface="Times New Roman" panose="02020603050405020304" pitchFamily="18" charset="0"/>
            </a:endParaRPr>
          </a:p>
        </p:txBody>
      </p:sp>
      <p:sp>
        <p:nvSpPr>
          <p:cNvPr id="7" name="TextBox 6"/>
          <p:cNvSpPr txBox="1"/>
          <p:nvPr/>
        </p:nvSpPr>
        <p:spPr>
          <a:xfrm>
            <a:off x="1098014" y="6201861"/>
            <a:ext cx="1306760" cy="338554"/>
          </a:xfrm>
          <a:prstGeom prst="rect">
            <a:avLst/>
          </a:prstGeom>
          <a:noFill/>
        </p:spPr>
        <p:txBody>
          <a:bodyPr wrap="square" rtlCol="0">
            <a:spAutoFit/>
          </a:bodyPr>
          <a:lstStyle/>
          <a:p>
            <a:pPr algn="ctr"/>
            <a:r>
              <a:rPr lang="en-US" sz="1600" b="1" dirty="0" smtClean="0">
                <a:solidFill>
                  <a:srgbClr val="002060"/>
                </a:solidFill>
                <a:latin typeface="Calibri" panose="020F0502020204030204" pitchFamily="34" charset="0"/>
                <a:cs typeface="Times New Roman" panose="02020603050405020304" pitchFamily="18" charset="0"/>
              </a:rPr>
              <a:t>Leadership</a:t>
            </a:r>
            <a:endParaRPr lang="en-US" sz="1600" dirty="0">
              <a:solidFill>
                <a:srgbClr val="002060"/>
              </a:solidFill>
              <a:latin typeface="Calibri" panose="020F0502020204030204" pitchFamily="34" charset="0"/>
              <a:cs typeface="Times New Roman" panose="02020603050405020304" pitchFamily="18" charset="0"/>
            </a:endParaRPr>
          </a:p>
        </p:txBody>
      </p:sp>
      <p:sp>
        <p:nvSpPr>
          <p:cNvPr id="8" name="TextBox 7"/>
          <p:cNvSpPr txBox="1"/>
          <p:nvPr/>
        </p:nvSpPr>
        <p:spPr>
          <a:xfrm>
            <a:off x="1295400" y="3458661"/>
            <a:ext cx="1109374" cy="338554"/>
          </a:xfrm>
          <a:prstGeom prst="rect">
            <a:avLst/>
          </a:prstGeom>
          <a:noFill/>
        </p:spPr>
        <p:txBody>
          <a:bodyPr wrap="square" rtlCol="0">
            <a:spAutoFit/>
          </a:bodyPr>
          <a:lstStyle/>
          <a:p>
            <a:pPr algn="ctr"/>
            <a:r>
              <a:rPr lang="en-US" sz="1600" b="1" dirty="0" smtClean="0">
                <a:solidFill>
                  <a:srgbClr val="002060"/>
                </a:solidFill>
                <a:latin typeface="Calibri" panose="020F0502020204030204" pitchFamily="34" charset="0"/>
                <a:cs typeface="Times New Roman" panose="02020603050405020304" pitchFamily="18" charset="0"/>
              </a:rPr>
              <a:t>Diversity</a:t>
            </a:r>
            <a:endParaRPr lang="en-US" sz="1600" dirty="0">
              <a:solidFill>
                <a:srgbClr val="002060"/>
              </a:solidFill>
              <a:latin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579007" y="2957527"/>
            <a:ext cx="2060819" cy="1371600"/>
          </a:xfrm>
          <a:prstGeom prst="rect">
            <a:avLst/>
          </a:prstGeom>
          <a:ln w="3175">
            <a:noFill/>
          </a:ln>
        </p:spPr>
      </p:pic>
      <p:pic>
        <p:nvPicPr>
          <p:cNvPr id="10" name="Picture 9"/>
          <p:cNvPicPr>
            <a:picLocks noChangeAspect="1"/>
          </p:cNvPicPr>
          <p:nvPr/>
        </p:nvPicPr>
        <p:blipFill>
          <a:blip r:embed="rId5"/>
          <a:stretch>
            <a:fillRect/>
          </a:stretch>
        </p:blipFill>
        <p:spPr>
          <a:xfrm>
            <a:off x="2566046" y="5700727"/>
            <a:ext cx="2073780" cy="1371600"/>
          </a:xfrm>
          <a:prstGeom prst="rect">
            <a:avLst/>
          </a:prstGeom>
          <a:ln w="3175">
            <a:noFill/>
          </a:ln>
        </p:spPr>
      </p:pic>
      <p:pic>
        <p:nvPicPr>
          <p:cNvPr id="11" name="Picture 10"/>
          <p:cNvPicPr>
            <a:picLocks noChangeAspect="1"/>
          </p:cNvPicPr>
          <p:nvPr/>
        </p:nvPicPr>
        <p:blipFill>
          <a:blip r:embed="rId6"/>
          <a:stretch>
            <a:fillRect/>
          </a:stretch>
        </p:blipFill>
        <p:spPr>
          <a:xfrm>
            <a:off x="395467" y="4329127"/>
            <a:ext cx="2073780" cy="1371600"/>
          </a:xfrm>
          <a:prstGeom prst="rect">
            <a:avLst/>
          </a:prstGeom>
          <a:ln w="3175">
            <a:noFill/>
          </a:ln>
        </p:spPr>
      </p:pic>
      <p:pic>
        <p:nvPicPr>
          <p:cNvPr id="12" name="Picture 11"/>
          <p:cNvPicPr>
            <a:picLocks noChangeAspect="1"/>
          </p:cNvPicPr>
          <p:nvPr/>
        </p:nvPicPr>
        <p:blipFill>
          <a:blip r:embed="rId7"/>
          <a:stretch>
            <a:fillRect/>
          </a:stretch>
        </p:blipFill>
        <p:spPr>
          <a:xfrm>
            <a:off x="395467" y="1581444"/>
            <a:ext cx="2103120" cy="1391006"/>
          </a:xfrm>
          <a:prstGeom prst="rect">
            <a:avLst/>
          </a:prstGeom>
          <a:ln w="3175">
            <a:noFill/>
          </a:ln>
        </p:spPr>
      </p:pic>
      <p:sp>
        <p:nvSpPr>
          <p:cNvPr id="15" name="Isosceles Triangle 14"/>
          <p:cNvSpPr/>
          <p:nvPr/>
        </p:nvSpPr>
        <p:spPr>
          <a:xfrm>
            <a:off x="1828999" y="634541"/>
            <a:ext cx="506627" cy="595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1505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a:srcRect l="6239" t="33136" r="55144" b="13762"/>
          <a:stretch/>
        </p:blipFill>
        <p:spPr bwMode="auto">
          <a:xfrm flipH="1" flipV="1">
            <a:off x="0" y="274764"/>
            <a:ext cx="3845737" cy="713485"/>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417378" y="400673"/>
            <a:ext cx="2425125" cy="461665"/>
          </a:xfrm>
          <a:prstGeom prst="rect">
            <a:avLst/>
          </a:prstGeom>
          <a:noFill/>
        </p:spPr>
        <p:txBody>
          <a:bodyPr wrap="square" rtlCol="0">
            <a:spAutoFit/>
          </a:bodyPr>
          <a:lstStyle/>
          <a:p>
            <a:pPr algn="ctr"/>
            <a:r>
              <a:rPr lang="en-US" sz="2400" b="1" dirty="0" smtClean="0">
                <a:solidFill>
                  <a:schemeClr val="bg1"/>
                </a:solidFill>
                <a:latin typeface="Calibri" panose="020F0502020204030204" pitchFamily="34" charset="0"/>
                <a:cs typeface="Times New Roman" panose="02020603050405020304" pitchFamily="18" charset="0"/>
              </a:rPr>
              <a:t>CONTACT US</a:t>
            </a:r>
            <a:endParaRPr lang="en-US" sz="2400" dirty="0">
              <a:solidFill>
                <a:schemeClr val="bg1"/>
              </a:solidFill>
              <a:latin typeface="Calibri" panose="020F0502020204030204" pitchFamily="34" charset="0"/>
              <a:cs typeface="Times New Roman" panose="02020603050405020304" pitchFamily="18" charset="0"/>
            </a:endParaRPr>
          </a:p>
        </p:txBody>
      </p:sp>
      <p:sp>
        <p:nvSpPr>
          <p:cNvPr id="15" name="TextBox 14"/>
          <p:cNvSpPr txBox="1"/>
          <p:nvPr/>
        </p:nvSpPr>
        <p:spPr>
          <a:xfrm>
            <a:off x="401612" y="3416293"/>
            <a:ext cx="2268071" cy="769441"/>
          </a:xfrm>
          <a:prstGeom prst="rect">
            <a:avLst/>
          </a:prstGeom>
          <a:noFill/>
        </p:spPr>
        <p:txBody>
          <a:bodyPr wrap="square" rtlCol="0">
            <a:spAutoFit/>
          </a:bodyPr>
          <a:lstStyle/>
          <a:p>
            <a:pPr algn="ctr"/>
            <a:r>
              <a:rPr lang="en-US" sz="1100" b="1" dirty="0">
                <a:solidFill>
                  <a:srgbClr val="002060"/>
                </a:solidFill>
                <a:latin typeface="Calibri" panose="020F0502020204030204" pitchFamily="34" charset="0"/>
                <a:cs typeface="Times New Roman" panose="02020603050405020304" pitchFamily="18" charset="0"/>
              </a:rPr>
              <a:t>Norma Neal</a:t>
            </a:r>
            <a:endParaRPr lang="en-US" sz="1100" dirty="0">
              <a:solidFill>
                <a:srgbClr val="002060"/>
              </a:solidFill>
              <a:latin typeface="Calibri" panose="020F0502020204030204" pitchFamily="34" charset="0"/>
              <a:cs typeface="Times New Roman" panose="02020603050405020304" pitchFamily="18" charset="0"/>
            </a:endParaRPr>
          </a:p>
          <a:p>
            <a:pPr algn="ctr"/>
            <a:r>
              <a:rPr lang="en-US" sz="1100" dirty="0">
                <a:solidFill>
                  <a:srgbClr val="002060"/>
                </a:solidFill>
                <a:latin typeface="Calibri" panose="020F0502020204030204" pitchFamily="34" charset="0"/>
                <a:cs typeface="Times New Roman" panose="02020603050405020304" pitchFamily="18" charset="0"/>
              </a:rPr>
              <a:t>RN to BSN Coordinator</a:t>
            </a:r>
          </a:p>
          <a:p>
            <a:pPr algn="ctr"/>
            <a:r>
              <a:rPr lang="en-US" sz="1100" dirty="0" smtClean="0">
                <a:solidFill>
                  <a:srgbClr val="002060"/>
                </a:solidFill>
                <a:latin typeface="Calibri" panose="020F0502020204030204" pitchFamily="34" charset="0"/>
                <a:cs typeface="Times New Roman" panose="02020603050405020304" pitchFamily="18" charset="0"/>
              </a:rPr>
              <a:t>nneal1@memphis.edu</a:t>
            </a:r>
            <a:endParaRPr lang="en-US" sz="1100" dirty="0">
              <a:solidFill>
                <a:srgbClr val="002060"/>
              </a:solidFill>
              <a:latin typeface="Calibri" panose="020F0502020204030204" pitchFamily="34" charset="0"/>
              <a:cs typeface="Times New Roman" panose="02020603050405020304" pitchFamily="18" charset="0"/>
            </a:endParaRPr>
          </a:p>
          <a:p>
            <a:pPr algn="ctr"/>
            <a:r>
              <a:rPr lang="en-US" sz="1100" dirty="0" smtClean="0">
                <a:solidFill>
                  <a:srgbClr val="002060"/>
                </a:solidFill>
                <a:latin typeface="Calibri" panose="020F0502020204030204" pitchFamily="34" charset="0"/>
                <a:cs typeface="Times New Roman" panose="02020603050405020304" pitchFamily="18" charset="0"/>
              </a:rPr>
              <a:t>901.678.3514</a:t>
            </a:r>
            <a:endParaRPr lang="en-US" sz="1100" dirty="0">
              <a:solidFill>
                <a:srgbClr val="002060"/>
              </a:solidFill>
              <a:latin typeface="Calibri" panose="020F0502020204030204" pitchFamily="34" charset="0"/>
              <a:cs typeface="Times New Roman" panose="02020603050405020304" pitchFamily="18" charset="0"/>
            </a:endParaRPr>
          </a:p>
        </p:txBody>
      </p:sp>
      <p:sp>
        <p:nvSpPr>
          <p:cNvPr id="16" name="TextBox 15"/>
          <p:cNvSpPr txBox="1"/>
          <p:nvPr/>
        </p:nvSpPr>
        <p:spPr>
          <a:xfrm>
            <a:off x="2286000" y="3416293"/>
            <a:ext cx="2146311" cy="769441"/>
          </a:xfrm>
          <a:prstGeom prst="rect">
            <a:avLst/>
          </a:prstGeom>
          <a:noFill/>
        </p:spPr>
        <p:txBody>
          <a:bodyPr wrap="square" rtlCol="0">
            <a:spAutoFit/>
          </a:bodyPr>
          <a:lstStyle/>
          <a:p>
            <a:pPr algn="ctr"/>
            <a:r>
              <a:rPr lang="en-US" sz="1100" b="1" dirty="0">
                <a:solidFill>
                  <a:srgbClr val="002060"/>
                </a:solidFill>
                <a:latin typeface="Calibri" panose="020F0502020204030204" pitchFamily="34" charset="0"/>
                <a:cs typeface="Times New Roman" panose="02020603050405020304" pitchFamily="18" charset="0"/>
              </a:rPr>
              <a:t>Dr. Jill Dapremont</a:t>
            </a:r>
            <a:endParaRPr lang="en-US" sz="1100" dirty="0">
              <a:solidFill>
                <a:srgbClr val="002060"/>
              </a:solidFill>
              <a:latin typeface="Calibri" panose="020F0502020204030204" pitchFamily="34" charset="0"/>
              <a:cs typeface="Times New Roman" panose="02020603050405020304" pitchFamily="18" charset="0"/>
            </a:endParaRPr>
          </a:p>
          <a:p>
            <a:pPr algn="ctr"/>
            <a:r>
              <a:rPr lang="en-US" sz="1100" dirty="0">
                <a:solidFill>
                  <a:srgbClr val="002060"/>
                </a:solidFill>
                <a:latin typeface="Calibri" panose="020F0502020204030204" pitchFamily="34" charset="0"/>
                <a:cs typeface="Times New Roman" panose="02020603050405020304" pitchFamily="18" charset="0"/>
              </a:rPr>
              <a:t>Director, </a:t>
            </a:r>
            <a:r>
              <a:rPr lang="en-US" sz="1100" dirty="0" smtClean="0">
                <a:solidFill>
                  <a:srgbClr val="002060"/>
                </a:solidFill>
                <a:latin typeface="Calibri" panose="020F0502020204030204" pitchFamily="34" charset="0"/>
                <a:cs typeface="Times New Roman" panose="02020603050405020304" pitchFamily="18" charset="0"/>
              </a:rPr>
              <a:t>RN to BSN </a:t>
            </a:r>
            <a:r>
              <a:rPr lang="en-US" sz="1100" dirty="0">
                <a:solidFill>
                  <a:srgbClr val="002060"/>
                </a:solidFill>
                <a:latin typeface="Calibri" panose="020F0502020204030204" pitchFamily="34" charset="0"/>
                <a:cs typeface="Times New Roman" panose="02020603050405020304" pitchFamily="18" charset="0"/>
              </a:rPr>
              <a:t>program</a:t>
            </a:r>
          </a:p>
          <a:p>
            <a:pPr algn="ctr"/>
            <a:r>
              <a:rPr lang="en-US" sz="1100" dirty="0" smtClean="0">
                <a:solidFill>
                  <a:srgbClr val="002060"/>
                </a:solidFill>
                <a:latin typeface="Calibri" panose="020F0502020204030204" pitchFamily="34" charset="0"/>
                <a:cs typeface="Times New Roman" panose="02020603050405020304" pitchFamily="18" charset="0"/>
              </a:rPr>
              <a:t>jdaprmnt@memphis.edu</a:t>
            </a:r>
            <a:endParaRPr lang="en-US" sz="1100" dirty="0">
              <a:solidFill>
                <a:srgbClr val="002060"/>
              </a:solidFill>
              <a:latin typeface="Calibri" panose="020F0502020204030204" pitchFamily="34" charset="0"/>
              <a:cs typeface="Times New Roman" panose="02020603050405020304" pitchFamily="18" charset="0"/>
            </a:endParaRPr>
          </a:p>
          <a:p>
            <a:pPr algn="ctr"/>
            <a:r>
              <a:rPr lang="en-US" sz="1100" dirty="0" smtClean="0">
                <a:solidFill>
                  <a:srgbClr val="002060"/>
                </a:solidFill>
                <a:latin typeface="Calibri" panose="020F0502020204030204" pitchFamily="34" charset="0"/>
                <a:cs typeface="Times New Roman" panose="02020603050405020304" pitchFamily="18" charset="0"/>
              </a:rPr>
              <a:t>901.678.3502</a:t>
            </a:r>
            <a:endParaRPr lang="en-US" sz="1100" dirty="0">
              <a:solidFill>
                <a:srgbClr val="002060"/>
              </a:solidFill>
              <a:latin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839739" y="4269126"/>
            <a:ext cx="3411942" cy="1999745"/>
          </a:xfrm>
          <a:prstGeom prst="rect">
            <a:avLst/>
          </a:prstGeom>
          <a:ln w="3175">
            <a:noFill/>
          </a:ln>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39" y="1306198"/>
            <a:ext cx="3302721" cy="2011680"/>
          </a:xfrm>
          <a:prstGeom prst="rect">
            <a:avLst/>
          </a:prstGeom>
          <a:ln w="3175">
            <a:noFill/>
          </a:ln>
        </p:spPr>
      </p:pic>
      <p:sp>
        <p:nvSpPr>
          <p:cNvPr id="11" name="TextBox 10"/>
          <p:cNvSpPr txBox="1"/>
          <p:nvPr/>
        </p:nvSpPr>
        <p:spPr>
          <a:xfrm>
            <a:off x="1040559" y="6400800"/>
            <a:ext cx="3010301" cy="769441"/>
          </a:xfrm>
          <a:prstGeom prst="rect">
            <a:avLst/>
          </a:prstGeom>
          <a:noFill/>
        </p:spPr>
        <p:txBody>
          <a:bodyPr wrap="square" rtlCol="0">
            <a:spAutoFit/>
          </a:bodyPr>
          <a:lstStyle/>
          <a:p>
            <a:pPr algn="ctr"/>
            <a:r>
              <a:rPr lang="en-US" sz="1100" b="1" dirty="0">
                <a:solidFill>
                  <a:srgbClr val="002060"/>
                </a:solidFill>
                <a:latin typeface="Calibri" panose="020F0502020204030204" pitchFamily="34" charset="0"/>
                <a:cs typeface="Times New Roman" panose="02020603050405020304" pitchFamily="18" charset="0"/>
              </a:rPr>
              <a:t>Loewenberg College of Nursing</a:t>
            </a:r>
          </a:p>
          <a:p>
            <a:pPr algn="ctr"/>
            <a:r>
              <a:rPr lang="en-US" sz="1100" dirty="0">
                <a:solidFill>
                  <a:srgbClr val="002060"/>
                </a:solidFill>
                <a:latin typeface="Calibri" panose="020F0502020204030204" pitchFamily="34" charset="0"/>
                <a:cs typeface="Times New Roman" panose="02020603050405020304" pitchFamily="18" charset="0"/>
              </a:rPr>
              <a:t>901.678.2003</a:t>
            </a:r>
          </a:p>
          <a:p>
            <a:pPr algn="ctr"/>
            <a:r>
              <a:rPr lang="en-US" sz="1100" dirty="0" smtClean="0">
                <a:solidFill>
                  <a:srgbClr val="002060"/>
                </a:solidFill>
                <a:latin typeface="Calibri" panose="020F0502020204030204" pitchFamily="34" charset="0"/>
                <a:cs typeface="Times New Roman" panose="02020603050405020304" pitchFamily="18" charset="0"/>
              </a:rPr>
              <a:t>nursing.memphis.edu</a:t>
            </a:r>
          </a:p>
          <a:p>
            <a:pPr algn="ctr"/>
            <a:r>
              <a:rPr lang="en-US" sz="1100" dirty="0" smtClean="0">
                <a:solidFill>
                  <a:srgbClr val="002060"/>
                </a:solidFill>
                <a:latin typeface="Calibri" panose="020F0502020204030204" pitchFamily="34" charset="0"/>
                <a:cs typeface="Times New Roman" panose="02020603050405020304" pitchFamily="18" charset="0"/>
              </a:rPr>
              <a:t>RN@memphis.edu</a:t>
            </a:r>
            <a:endParaRPr lang="en-US" sz="1100" dirty="0">
              <a:solidFill>
                <a:srgbClr val="002060"/>
              </a:solidFill>
              <a:latin typeface="Calibri" panose="020F0502020204030204" pitchFamily="34" charset="0"/>
              <a:cs typeface="Times New Roman" panose="02020603050405020304" pitchFamily="18" charset="0"/>
            </a:endParaRPr>
          </a:p>
        </p:txBody>
      </p:sp>
      <p:sp>
        <p:nvSpPr>
          <p:cNvPr id="9" name="Isosceles Triangle 8"/>
          <p:cNvSpPr>
            <a:spLocks noChangeAspect="1"/>
          </p:cNvSpPr>
          <p:nvPr/>
        </p:nvSpPr>
        <p:spPr>
          <a:xfrm>
            <a:off x="3259881" y="0"/>
            <a:ext cx="933542" cy="10972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7371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27620</TotalTime>
  <Words>760</Words>
  <Application>Microsoft Office PowerPoint</Application>
  <PresentationFormat>Custom</PresentationFormat>
  <Paragraphs>92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 Eakens (mdeakens)</dc:creator>
  <cp:lastModifiedBy>Melissa D Eakens (mdeakens)</cp:lastModifiedBy>
  <cp:revision>155</cp:revision>
  <dcterms:created xsi:type="dcterms:W3CDTF">2017-03-17T10:22:31Z</dcterms:created>
  <dcterms:modified xsi:type="dcterms:W3CDTF">2017-05-25T17:39:20Z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2016-01-28T00:00:00Z</vt:filetime>
  </property>
  <property fmtid="{D5CDD505-2E9C-101B-9397-08002B2CF9AE}" pid="3" name="Creator">
    <vt:lpwstr>Adobe InDesign CC 2015 (Macintosh)</vt:lpwstr>
  </property>
  <property fmtid="{D5CDD505-2E9C-101B-9397-08002B2CF9AE}" pid="4" name="LastSaved">
    <vt:filetime>2017-03-17T00:00:00Z</vt:filetime>
  </property>
</Properties>
</file>