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1834" r:id="rId3"/>
    <p:sldId id="1839" r:id="rId4"/>
    <p:sldId id="1845" r:id="rId5"/>
    <p:sldId id="1843" r:id="rId6"/>
    <p:sldId id="1852" r:id="rId7"/>
    <p:sldId id="1853" r:id="rId8"/>
    <p:sldId id="1848" r:id="rId9"/>
    <p:sldId id="1855" r:id="rId10"/>
    <p:sldId id="1850" r:id="rId11"/>
    <p:sldId id="1844" r:id="rId12"/>
    <p:sldId id="1842" r:id="rId13"/>
    <p:sldId id="1846" r:id="rId14"/>
    <p:sldId id="1856" r:id="rId15"/>
    <p:sldId id="18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00B0F0"/>
    <a:srgbClr val="C0C0C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33D18-38D5-44F3-8565-E1877212DF05}" v="1" dt="2023-02-15T18:43:13.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84" y="5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3630-A01D-46F7-B257-DB40B60ADDEF}"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B7950-0936-4CBF-BD52-866A178AE931}" type="slidenum">
              <a:rPr lang="en-US" smtClean="0"/>
              <a:t>‹#›</a:t>
            </a:fld>
            <a:endParaRPr lang="en-US"/>
          </a:p>
        </p:txBody>
      </p:sp>
    </p:spTree>
    <p:extLst>
      <p:ext uri="{BB962C8B-B14F-4D97-AF65-F5344CB8AC3E}">
        <p14:creationId xmlns:p14="http://schemas.microsoft.com/office/powerpoint/2010/main" val="19800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C5D10-0D33-46D6-9FD0-D19123EEF126}" type="slidenum">
              <a:rPr lang="en-US" smtClean="0"/>
              <a:t>3</a:t>
            </a:fld>
            <a:endParaRPr lang="en-US" dirty="0"/>
          </a:p>
        </p:txBody>
      </p:sp>
    </p:spTree>
    <p:extLst>
      <p:ext uri="{BB962C8B-B14F-4D97-AF65-F5344CB8AC3E}">
        <p14:creationId xmlns:p14="http://schemas.microsoft.com/office/powerpoint/2010/main" val="535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C5D10-0D33-46D6-9FD0-D19123EEF126}" type="slidenum">
              <a:rPr lang="en-US" smtClean="0"/>
              <a:t>12</a:t>
            </a:fld>
            <a:endParaRPr lang="en-US" dirty="0"/>
          </a:p>
        </p:txBody>
      </p:sp>
    </p:spTree>
    <p:extLst>
      <p:ext uri="{BB962C8B-B14F-4D97-AF65-F5344CB8AC3E}">
        <p14:creationId xmlns:p14="http://schemas.microsoft.com/office/powerpoint/2010/main" val="320276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9D9-9C74-4AFD-A94B-699EE0B4D7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7034B-089F-4A4A-BD8B-C57F6C69C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06F76-A82E-41B5-91CB-8785D73E664A}"/>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51F1E443-E73F-4F9A-9837-0F98B6E1A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D14C7-6460-4F8B-97D9-9270266AD695}"/>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2690903511"/>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1CF8-554E-468C-B742-7A38CF6BC1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A1A5EE-ACB1-4971-850E-EDB39F0214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B00D2-1B24-4A3C-90DB-F14C14FE8F76}"/>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18E2A98A-D452-4AC2-B56B-5B3F922C7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6B1A6-7305-4DE3-A35C-801789FC8A17}"/>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667857838"/>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2022F-0814-41B0-80B9-3FC3256A75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DB9B5-4BD8-408D-BCF4-6C74F66B1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3CF70-C894-4A03-9534-FCBB94CDB058}"/>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CFD4483C-505A-49F0-9FA2-40A5D21F3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DC778-8EA9-402C-A014-72C8F45697FC}"/>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413776424"/>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7A60-575D-4255-B060-441082584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E7551-34F6-4CAB-8A87-AE39395E6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A0A2D-CA51-42A5-A4A2-DBB4DB2DA044}"/>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B362BB70-9E89-4C3E-BC9A-C1D780335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6053E-C99B-4647-9125-62117C630659}"/>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4254082279"/>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0281-1ED0-4C4C-B014-86A5479EA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811E0-97D7-4A94-92F6-C0CB13532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6AD53-2276-41FF-8B12-F8AFFC0172D3}"/>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132966EF-14D6-4639-B77F-0DE432795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02E0E-AC86-47D0-A062-5B35D7EABF6C}"/>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4111217754"/>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F6DA-EB27-4EB3-BBE3-D21183024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35547-68ED-45E1-844B-0C4F90972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EB011-2811-47E7-9B66-85572F3240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D0252-73BC-4D7C-A1B4-F10A19D31F25}"/>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6" name="Footer Placeholder 5">
            <a:extLst>
              <a:ext uri="{FF2B5EF4-FFF2-40B4-BE49-F238E27FC236}">
                <a16:creationId xmlns:a16="http://schemas.microsoft.com/office/drawing/2014/main" id="{7DC479EF-1E2A-43B3-AD25-EF17075F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23410-A614-4216-A37C-8447BEC9F962}"/>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385751151"/>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DBBC-B470-4D80-938D-98164356AB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1E40CE-4C20-4E52-AC59-55EB09C20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F55A4-5180-430C-9AF8-74493FC50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CB55D2-2A91-472B-8ECA-E2DBE839D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E9A10-E702-433B-827B-663AE244B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CD1D34-05E1-4B38-81B5-442F317FAF2B}"/>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8" name="Footer Placeholder 7">
            <a:extLst>
              <a:ext uri="{FF2B5EF4-FFF2-40B4-BE49-F238E27FC236}">
                <a16:creationId xmlns:a16="http://schemas.microsoft.com/office/drawing/2014/main" id="{3E4134C9-B091-4FDE-8F8C-222AE77F16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C82237-DE25-4307-ACA4-D8BCB18F9FCE}"/>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2403488191"/>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D3AF-284F-4B60-A681-012BF1ADE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4DB2E-222B-40DF-8032-C14FCDF591B5}"/>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4" name="Footer Placeholder 3">
            <a:extLst>
              <a:ext uri="{FF2B5EF4-FFF2-40B4-BE49-F238E27FC236}">
                <a16:creationId xmlns:a16="http://schemas.microsoft.com/office/drawing/2014/main" id="{9BC256EB-EB5C-4B88-861C-CE72883A9F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2D4056-2029-4BFF-8214-6376DF090D90}"/>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3026506911"/>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0039B-E783-412A-B11C-86ED8D359FCA}"/>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3" name="Footer Placeholder 2">
            <a:extLst>
              <a:ext uri="{FF2B5EF4-FFF2-40B4-BE49-F238E27FC236}">
                <a16:creationId xmlns:a16="http://schemas.microsoft.com/office/drawing/2014/main" id="{6D99532C-9BAB-497F-A7EB-16FF56789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C64FF4-2C5F-4A1F-93AE-35D047BFF369}"/>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3471662134"/>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F2A2-DF44-4C82-88FB-13DD2B14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E5685-C62A-413E-810F-4E48B8945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F4F5CC-FC06-425C-A156-F19E3B9F1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D73857-116C-4870-8052-CD8F5FBA14D0}"/>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6" name="Footer Placeholder 5">
            <a:extLst>
              <a:ext uri="{FF2B5EF4-FFF2-40B4-BE49-F238E27FC236}">
                <a16:creationId xmlns:a16="http://schemas.microsoft.com/office/drawing/2014/main" id="{D005E4C5-1281-4E09-A6A8-5AC0404D6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744C3-AAD5-4DBF-A56D-D117FEFC6998}"/>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1345889980"/>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6EB4-2A5A-40A2-A29B-89CC16815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DDFF8-60C4-4531-8315-666B83F8C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0E38E-2D58-489A-8338-1DE69C525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A93C2-EDF7-4D03-BD5E-90FEB3A56F80}"/>
              </a:ext>
            </a:extLst>
          </p:cNvPr>
          <p:cNvSpPr>
            <a:spLocks noGrp="1"/>
          </p:cNvSpPr>
          <p:nvPr>
            <p:ph type="dt" sz="half" idx="10"/>
          </p:nvPr>
        </p:nvSpPr>
        <p:spPr/>
        <p:txBody>
          <a:bodyPr/>
          <a:lstStyle/>
          <a:p>
            <a:fld id="{1F3C69EB-6444-493D-8B89-E0990FBCB988}" type="datetimeFigureOut">
              <a:rPr lang="en-US" smtClean="0"/>
              <a:t>5/22/2023</a:t>
            </a:fld>
            <a:endParaRPr lang="en-US"/>
          </a:p>
        </p:txBody>
      </p:sp>
      <p:sp>
        <p:nvSpPr>
          <p:cNvPr id="6" name="Footer Placeholder 5">
            <a:extLst>
              <a:ext uri="{FF2B5EF4-FFF2-40B4-BE49-F238E27FC236}">
                <a16:creationId xmlns:a16="http://schemas.microsoft.com/office/drawing/2014/main" id="{AA1C1ED9-5A7C-4B79-BD53-FB4D65DAA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51BC2-71F2-4C5F-B093-41BAC2411EE1}"/>
              </a:ext>
            </a:extLst>
          </p:cNvPr>
          <p:cNvSpPr>
            <a:spLocks noGrp="1"/>
          </p:cNvSpPr>
          <p:nvPr>
            <p:ph type="sldNum" sz="quarter" idx="12"/>
          </p:nvPr>
        </p:nvSpPr>
        <p:spPr/>
        <p:txBody>
          <a:bodyPr/>
          <a:lstStyle/>
          <a:p>
            <a:fld id="{AB5A74DC-45BB-43BE-AA92-70328A65E2EB}" type="slidenum">
              <a:rPr lang="en-US" smtClean="0"/>
              <a:t>‹#›</a:t>
            </a:fld>
            <a:endParaRPr lang="en-US"/>
          </a:p>
        </p:txBody>
      </p:sp>
    </p:spTree>
    <p:extLst>
      <p:ext uri="{BB962C8B-B14F-4D97-AF65-F5344CB8AC3E}">
        <p14:creationId xmlns:p14="http://schemas.microsoft.com/office/powerpoint/2010/main" val="4255456552"/>
      </p:ext>
    </p:extLst>
  </p:cSld>
  <p:clrMapOvr>
    <a:masterClrMapping/>
  </p:clrMapOvr>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A76FF-3E57-492D-AF5A-6DCFD1C3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4D860-B492-4C52-9CFA-BE2FDBE38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5270E-B4EA-49EC-8ED3-521257170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C69EB-6444-493D-8B89-E0990FBCB988}" type="datetimeFigureOut">
              <a:rPr lang="en-US" smtClean="0"/>
              <a:t>5/22/2023</a:t>
            </a:fld>
            <a:endParaRPr lang="en-US"/>
          </a:p>
        </p:txBody>
      </p:sp>
      <p:sp>
        <p:nvSpPr>
          <p:cNvPr id="5" name="Footer Placeholder 4">
            <a:extLst>
              <a:ext uri="{FF2B5EF4-FFF2-40B4-BE49-F238E27FC236}">
                <a16:creationId xmlns:a16="http://schemas.microsoft.com/office/drawing/2014/main" id="{D284E8BD-EBAB-43EF-91B6-CEB7B093E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2497B8-BFF6-4BB1-99FB-48373AC74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A74DC-45BB-43BE-AA92-70328A65E2EB}" type="slidenum">
              <a:rPr lang="en-US" smtClean="0"/>
              <a:t>‹#›</a:t>
            </a:fld>
            <a:endParaRPr lang="en-US"/>
          </a:p>
        </p:txBody>
      </p:sp>
    </p:spTree>
    <p:extLst>
      <p:ext uri="{BB962C8B-B14F-4D97-AF65-F5344CB8AC3E}">
        <p14:creationId xmlns:p14="http://schemas.microsoft.com/office/powerpoint/2010/main" val="27465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advTm="12000"/>
    </mc:Choice>
    <mc:Fallback xmlns="">
      <p:transition spd="slow"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mailto:e.nelson@memphis.edu" TargetMode="External"/><Relationship Id="rId4" Type="http://schemas.openxmlformats.org/officeDocument/2006/relationships/hyperlink" Target="mailto:jptpinka@memphis.edu" TargetMode="Externa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mailto:cmwalsh1@memphis.edu" TargetMode="External"/><Relationship Id="rId3" Type="http://schemas.openxmlformats.org/officeDocument/2006/relationships/image" Target="../media/image24.png"/><Relationship Id="rId7" Type="http://schemas.openxmlformats.org/officeDocument/2006/relationships/image" Target="../media/image31.jpeg"/><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mailto:swrobel@memphis.edu" TargetMode="External"/><Relationship Id="rId9" Type="http://schemas.openxmlformats.org/officeDocument/2006/relationships/hyperlink" Target="mailto:michael.hm@memphis.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5000" b="-1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D8F0C-D4A5-01FE-B968-D8211D6168C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33" b="-5544"/>
          <a:stretch/>
        </p:blipFill>
        <p:spPr>
          <a:xfrm>
            <a:off x="-79068" y="-25167"/>
            <a:ext cx="12271068" cy="5892800"/>
          </a:xfrm>
          <a:prstGeom prst="rect">
            <a:avLst/>
          </a:prstGeom>
        </p:spPr>
      </p:pic>
      <p:pic>
        <p:nvPicPr>
          <p:cNvPr id="7" name="Picture 6">
            <a:extLst>
              <a:ext uri="{FF2B5EF4-FFF2-40B4-BE49-F238E27FC236}">
                <a16:creationId xmlns:a16="http://schemas.microsoft.com/office/drawing/2014/main" id="{5C5D778C-80C2-4AD3-8CF6-2C258A842CC9}"/>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257359" y="5690842"/>
            <a:ext cx="640817" cy="992163"/>
          </a:xfrm>
          <a:prstGeom prst="rect">
            <a:avLst/>
          </a:prstGeom>
        </p:spPr>
      </p:pic>
      <p:sp>
        <p:nvSpPr>
          <p:cNvPr id="6" name="TextBox 5">
            <a:extLst>
              <a:ext uri="{FF2B5EF4-FFF2-40B4-BE49-F238E27FC236}">
                <a16:creationId xmlns:a16="http://schemas.microsoft.com/office/drawing/2014/main" id="{0F44BFF0-23A0-8C5C-41F8-0E188D9C2173}"/>
              </a:ext>
            </a:extLst>
          </p:cNvPr>
          <p:cNvSpPr txBox="1"/>
          <p:nvPr/>
        </p:nvSpPr>
        <p:spPr>
          <a:xfrm>
            <a:off x="338034" y="318869"/>
            <a:ext cx="6599506" cy="1292662"/>
          </a:xfrm>
          <a:prstGeom prst="rect">
            <a:avLst/>
          </a:prstGeom>
          <a:noFill/>
        </p:spPr>
        <p:txBody>
          <a:bodyPr wrap="square" rtlCol="0">
            <a:spAutoFit/>
          </a:bodyPr>
          <a:lstStyle/>
          <a:p>
            <a:r>
              <a:rPr lang="en-US" sz="1400" b="1" dirty="0">
                <a:solidFill>
                  <a:srgbClr val="003893"/>
                </a:solidFill>
                <a:latin typeface="Proxima Nova Black" panose="02000506030000020004" pitchFamily="50" charset="0"/>
              </a:rPr>
              <a:t>University of Memphis</a:t>
            </a:r>
            <a:br>
              <a:rPr lang="en-US" sz="1400" dirty="0">
                <a:solidFill>
                  <a:schemeClr val="bg1"/>
                </a:solidFill>
                <a:latin typeface="Proxima Nova Black" panose="02000506030000020004" pitchFamily="50" charset="0"/>
              </a:rPr>
            </a:br>
            <a:r>
              <a:rPr lang="en-US" sz="3200" b="1" cap="small" dirty="0">
                <a:solidFill>
                  <a:schemeClr val="bg1"/>
                </a:solidFill>
              </a:rPr>
              <a:t>Department of Public and Nonprofit Administration</a:t>
            </a:r>
          </a:p>
        </p:txBody>
      </p:sp>
      <p:pic>
        <p:nvPicPr>
          <p:cNvPr id="2" name="ambient_presentation">
            <a:hlinkClick r:id="" action="ppaction://media"/>
            <a:extLst>
              <a:ext uri="{FF2B5EF4-FFF2-40B4-BE49-F238E27FC236}">
                <a16:creationId xmlns:a16="http://schemas.microsoft.com/office/drawing/2014/main" id="{F774353A-3007-B5B2-5D07-8135F16E463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4" name="ambient_presentation">
            <a:hlinkClick r:id="" action="ppaction://media"/>
            <a:extLst>
              <a:ext uri="{FF2B5EF4-FFF2-40B4-BE49-F238E27FC236}">
                <a16:creationId xmlns:a16="http://schemas.microsoft.com/office/drawing/2014/main" id="{DB3C076A-3AD2-E42E-C9E9-4BB8B37256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51636994"/>
      </p:ext>
    </p:extLst>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2"/>
                </p:tgtEl>
              </p:cMediaNode>
            </p:audio>
            <p:audio>
              <p:cMediaNode vol="80000" numSld="999" showWhenStopped="0">
                <p:cTn id="11"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39000"/>
          </a:stretch>
        </a:blipFill>
        <a:effectLst/>
      </p:bgPr>
    </p:bg>
    <p:spTree>
      <p:nvGrpSpPr>
        <p:cNvPr id="1" name=""/>
        <p:cNvGrpSpPr/>
        <p:nvPr/>
      </p:nvGrpSpPr>
      <p:grpSpPr>
        <a:xfrm>
          <a:off x="0" y="0"/>
          <a:ext cx="0" cy="0"/>
          <a:chOff x="0" y="0"/>
          <a:chExt cx="0" cy="0"/>
        </a:xfrm>
      </p:grpSpPr>
      <p:pic>
        <p:nvPicPr>
          <p:cNvPr id="8" name="Picture 7" descr="A picture containing outdoor, sky, water, bridge&#10;&#10;Description automatically generated">
            <a:extLst>
              <a:ext uri="{FF2B5EF4-FFF2-40B4-BE49-F238E27FC236}">
                <a16:creationId xmlns:a16="http://schemas.microsoft.com/office/drawing/2014/main" id="{5C61DF44-FD78-FDA6-9901-07456153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85802"/>
          </a:xfrm>
          <a:prstGeom prst="rect">
            <a:avLst/>
          </a:prstGeom>
        </p:spPr>
      </p:pic>
      <p:sp>
        <p:nvSpPr>
          <p:cNvPr id="6" name="TextBox 5">
            <a:extLst>
              <a:ext uri="{FF2B5EF4-FFF2-40B4-BE49-F238E27FC236}">
                <a16:creationId xmlns:a16="http://schemas.microsoft.com/office/drawing/2014/main" id="{0F44BFF0-23A0-8C5C-41F8-0E188D9C2173}"/>
              </a:ext>
            </a:extLst>
          </p:cNvPr>
          <p:cNvSpPr txBox="1"/>
          <p:nvPr/>
        </p:nvSpPr>
        <p:spPr>
          <a:xfrm>
            <a:off x="529819" y="458161"/>
            <a:ext cx="6599506" cy="1384995"/>
          </a:xfrm>
          <a:prstGeom prst="rect">
            <a:avLst/>
          </a:prstGeom>
          <a:noFill/>
        </p:spPr>
        <p:txBody>
          <a:bodyPr wrap="square" rtlCol="0">
            <a:spAutoFit/>
          </a:bodyPr>
          <a:lstStyle/>
          <a:p>
            <a:r>
              <a:rPr lang="en-US" sz="2400" b="1" dirty="0">
                <a:solidFill>
                  <a:srgbClr val="003893"/>
                </a:solidFill>
              </a:rPr>
              <a:t>WE KNOW</a:t>
            </a:r>
            <a:br>
              <a:rPr lang="en-US" sz="2400" b="1" dirty="0">
                <a:solidFill>
                  <a:schemeClr val="bg1"/>
                </a:solidFill>
              </a:rPr>
            </a:br>
            <a:r>
              <a:rPr lang="en-US" sz="6000" b="1" dirty="0">
                <a:solidFill>
                  <a:schemeClr val="bg1"/>
                </a:solidFill>
              </a:rPr>
              <a:t>MEMPHIS</a:t>
            </a:r>
          </a:p>
        </p:txBody>
      </p:sp>
      <p:sp>
        <p:nvSpPr>
          <p:cNvPr id="2" name="TextBox 1">
            <a:extLst>
              <a:ext uri="{FF2B5EF4-FFF2-40B4-BE49-F238E27FC236}">
                <a16:creationId xmlns:a16="http://schemas.microsoft.com/office/drawing/2014/main" id="{4A5DB35B-4791-A87D-4C79-99F03B9E8927}"/>
              </a:ext>
            </a:extLst>
          </p:cNvPr>
          <p:cNvSpPr txBox="1"/>
          <p:nvPr/>
        </p:nvSpPr>
        <p:spPr>
          <a:xfrm>
            <a:off x="3749876" y="5347980"/>
            <a:ext cx="6988029" cy="738664"/>
          </a:xfrm>
          <a:prstGeom prst="rect">
            <a:avLst/>
          </a:prstGeom>
          <a:noFill/>
        </p:spPr>
        <p:txBody>
          <a:bodyPr wrap="square" rtlCol="0">
            <a:spAutoFit/>
          </a:bodyPr>
          <a:lstStyle/>
          <a:p>
            <a:r>
              <a:rPr lang="en-US" sz="1400" dirty="0">
                <a:solidFill>
                  <a:schemeClr val="bg1"/>
                </a:solidFill>
                <a:latin typeface="Proxima Nova Black" panose="02000506030000020004" pitchFamily="50" charset="0"/>
              </a:rPr>
              <a:t>Our programs are tightly linked in the Memphis community. Memphis is our laboratory for learning and doing.  We connect our students to a large network of government and nonprofit partners through classes, internships, and special projects.</a:t>
            </a:r>
          </a:p>
        </p:txBody>
      </p:sp>
    </p:spTree>
    <p:extLst>
      <p:ext uri="{BB962C8B-B14F-4D97-AF65-F5344CB8AC3E}">
        <p14:creationId xmlns:p14="http://schemas.microsoft.com/office/powerpoint/2010/main" val="3310666165"/>
      </p:ext>
    </p:extLst>
  </p:cSld>
  <p:clrMapOvr>
    <a:masterClrMapping/>
  </p:clrMapOvr>
  <p:transition spd="slow" advTm="12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group of people sitting on a bench&#10;&#10;Description automatically generated with medium confidence">
            <a:extLst>
              <a:ext uri="{FF2B5EF4-FFF2-40B4-BE49-F238E27FC236}">
                <a16:creationId xmlns:a16="http://schemas.microsoft.com/office/drawing/2014/main" id="{32F7204B-E563-F773-5B07-CD373CA0F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206240"/>
          </a:xfrm>
          <a:prstGeom prst="rect">
            <a:avLst/>
          </a:prstGeom>
        </p:spPr>
      </p:pic>
      <p:sp>
        <p:nvSpPr>
          <p:cNvPr id="2" name="Title 1">
            <a:extLst>
              <a:ext uri="{FF2B5EF4-FFF2-40B4-BE49-F238E27FC236}">
                <a16:creationId xmlns:a16="http://schemas.microsoft.com/office/drawing/2014/main" id="{30C52B29-8890-467E-8A51-A8473ADA8A09}"/>
              </a:ext>
            </a:extLst>
          </p:cNvPr>
          <p:cNvSpPr>
            <a:spLocks noGrp="1"/>
          </p:cNvSpPr>
          <p:nvPr>
            <p:ph type="title"/>
          </p:nvPr>
        </p:nvSpPr>
        <p:spPr>
          <a:xfrm>
            <a:off x="304033" y="467230"/>
            <a:ext cx="3944694" cy="1195844"/>
          </a:xfrm>
        </p:spPr>
        <p:txBody>
          <a:bodyPr>
            <a:normAutofit fontScale="90000"/>
          </a:bodyPr>
          <a:lstStyle/>
          <a:p>
            <a:r>
              <a:rPr lang="en-US" sz="1800" spc="9" dirty="0">
                <a:solidFill>
                  <a:schemeClr val="bg1"/>
                </a:solidFill>
                <a:latin typeface="Proxima Nova Black"/>
              </a:rPr>
              <a:t>Select A Degree That Can</a:t>
            </a:r>
            <a:br>
              <a:rPr lang="en-US" sz="1800" spc="9" dirty="0">
                <a:solidFill>
                  <a:schemeClr val="bg1"/>
                </a:solidFill>
                <a:latin typeface="Proxima Nova Black"/>
              </a:rPr>
            </a:br>
            <a:r>
              <a:rPr lang="en-US" sz="3600" spc="9" dirty="0">
                <a:solidFill>
                  <a:schemeClr val="bg1"/>
                </a:solidFill>
                <a:latin typeface="Proxima Nova Black"/>
              </a:rPr>
              <a:t>REALLY MAKE</a:t>
            </a:r>
            <a:br>
              <a:rPr lang="en-US" sz="3600" spc="9" dirty="0">
                <a:solidFill>
                  <a:schemeClr val="bg1"/>
                </a:solidFill>
                <a:latin typeface="Proxima Nova Black"/>
              </a:rPr>
            </a:br>
            <a:r>
              <a:rPr lang="en-US" sz="3600" spc="9" dirty="0">
                <a:solidFill>
                  <a:schemeClr val="bg1"/>
                </a:solidFill>
                <a:latin typeface="Proxima Nova Black"/>
              </a:rPr>
              <a:t>A DIFFERENCE</a:t>
            </a:r>
          </a:p>
        </p:txBody>
      </p:sp>
      <p:sp>
        <p:nvSpPr>
          <p:cNvPr id="3" name="Content Placeholder 2">
            <a:extLst>
              <a:ext uri="{FF2B5EF4-FFF2-40B4-BE49-F238E27FC236}">
                <a16:creationId xmlns:a16="http://schemas.microsoft.com/office/drawing/2014/main" id="{1BA46ADE-A79D-4F20-BAE5-E8C789577483}"/>
              </a:ext>
            </a:extLst>
          </p:cNvPr>
          <p:cNvSpPr>
            <a:spLocks noGrp="1"/>
          </p:cNvSpPr>
          <p:nvPr>
            <p:ph idx="1"/>
          </p:nvPr>
        </p:nvSpPr>
        <p:spPr>
          <a:xfrm>
            <a:off x="4904507" y="4451300"/>
            <a:ext cx="3065614" cy="1914338"/>
          </a:xfrm>
          <a:ln>
            <a:noFill/>
          </a:ln>
        </p:spPr>
        <p:txBody>
          <a:bodyPr>
            <a:normAutofit fontScale="77500" lnSpcReduction="20000"/>
          </a:bodyPr>
          <a:lstStyle/>
          <a:p>
            <a:pPr>
              <a:lnSpc>
                <a:spcPct val="100000"/>
              </a:lnSpc>
            </a:pPr>
            <a:r>
              <a:rPr lang="en-US" sz="1200" dirty="0">
                <a:solidFill>
                  <a:srgbClr val="204279"/>
                </a:solidFill>
                <a:latin typeface="Proxima Nova" panose="02000506030000020004" pitchFamily="2" charset="0"/>
              </a:rPr>
              <a:t>Overton Park Conservancy</a:t>
            </a:r>
          </a:p>
          <a:p>
            <a:pPr>
              <a:lnSpc>
                <a:spcPct val="100000"/>
              </a:lnSpc>
            </a:pPr>
            <a:r>
              <a:rPr lang="en-US" sz="1200" dirty="0">
                <a:solidFill>
                  <a:srgbClr val="204279"/>
                </a:solidFill>
                <a:latin typeface="Proxima Nova" panose="02000506030000020004" pitchFamily="2" charset="0"/>
              </a:rPr>
              <a:t>United Way</a:t>
            </a:r>
          </a:p>
          <a:p>
            <a:pPr>
              <a:lnSpc>
                <a:spcPct val="100000"/>
              </a:lnSpc>
            </a:pPr>
            <a:r>
              <a:rPr lang="en-US" sz="1200" dirty="0">
                <a:solidFill>
                  <a:srgbClr val="204279"/>
                </a:solidFill>
                <a:latin typeface="Proxima Nova" panose="02000506030000020004" pitchFamily="2" charset="0"/>
              </a:rPr>
              <a:t>University of Nebraska – Lincoln</a:t>
            </a:r>
          </a:p>
          <a:p>
            <a:pPr>
              <a:lnSpc>
                <a:spcPct val="100000"/>
              </a:lnSpc>
            </a:pPr>
            <a:r>
              <a:rPr lang="en-US" sz="1200" dirty="0">
                <a:solidFill>
                  <a:srgbClr val="204279"/>
                </a:solidFill>
                <a:latin typeface="Proxima Nova" panose="02000506030000020004" pitchFamily="2" charset="0"/>
              </a:rPr>
              <a:t>Town of Collierville</a:t>
            </a:r>
          </a:p>
          <a:p>
            <a:pPr>
              <a:lnSpc>
                <a:spcPct val="100000"/>
              </a:lnSpc>
            </a:pPr>
            <a:r>
              <a:rPr lang="en-US" sz="1200" dirty="0">
                <a:solidFill>
                  <a:srgbClr val="204279"/>
                </a:solidFill>
                <a:latin typeface="Proxima Nova" panose="02000506030000020004" pitchFamily="2" charset="0"/>
              </a:rPr>
              <a:t>University of Memphis</a:t>
            </a:r>
          </a:p>
          <a:p>
            <a:pPr>
              <a:lnSpc>
                <a:spcPct val="100000"/>
              </a:lnSpc>
            </a:pPr>
            <a:r>
              <a:rPr lang="en-US" sz="1200" dirty="0">
                <a:solidFill>
                  <a:srgbClr val="204279"/>
                </a:solidFill>
                <a:latin typeface="Proxima Nova" panose="02000506030000020004" pitchFamily="2" charset="0"/>
              </a:rPr>
              <a:t>State of Tennessee</a:t>
            </a:r>
          </a:p>
          <a:p>
            <a:pPr>
              <a:lnSpc>
                <a:spcPct val="100000"/>
              </a:lnSpc>
            </a:pPr>
            <a:r>
              <a:rPr lang="en-US" sz="1200" dirty="0">
                <a:solidFill>
                  <a:srgbClr val="204279"/>
                </a:solidFill>
                <a:latin typeface="Proxima Nova" panose="02000506030000020004" pitchFamily="2" charset="0"/>
              </a:rPr>
              <a:t>Career &amp; Leadership Development Institute, Kenya</a:t>
            </a:r>
          </a:p>
          <a:p>
            <a:pPr>
              <a:lnSpc>
                <a:spcPct val="100000"/>
              </a:lnSpc>
            </a:pPr>
            <a:r>
              <a:rPr lang="en-US" sz="1200" dirty="0">
                <a:solidFill>
                  <a:srgbClr val="204279"/>
                </a:solidFill>
                <a:latin typeface="Proxima Nova" panose="02000506030000020004" pitchFamily="2" charset="0"/>
              </a:rPr>
              <a:t>American Heart Association</a:t>
            </a:r>
            <a:endParaRPr lang="en-US" sz="1400" dirty="0">
              <a:solidFill>
                <a:srgbClr val="204279"/>
              </a:solidFill>
              <a:latin typeface="Proxima Nova" panose="02000506030000020004" pitchFamily="2" charset="0"/>
            </a:endParaRPr>
          </a:p>
          <a:p>
            <a:pPr marL="0" indent="0">
              <a:buNone/>
            </a:pPr>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dirty="0"/>
          </a:p>
        </p:txBody>
      </p:sp>
      <p:sp>
        <p:nvSpPr>
          <p:cNvPr id="4" name="TextBox 3">
            <a:extLst>
              <a:ext uri="{FF2B5EF4-FFF2-40B4-BE49-F238E27FC236}">
                <a16:creationId xmlns:a16="http://schemas.microsoft.com/office/drawing/2014/main" id="{33D2A79D-C9A4-068C-68E9-EAF4D3497F8D}"/>
              </a:ext>
            </a:extLst>
          </p:cNvPr>
          <p:cNvSpPr txBox="1"/>
          <p:nvPr/>
        </p:nvSpPr>
        <p:spPr>
          <a:xfrm>
            <a:off x="655013" y="4451300"/>
            <a:ext cx="3427458" cy="1754326"/>
          </a:xfrm>
          <a:prstGeom prst="rect">
            <a:avLst/>
          </a:prstGeom>
          <a:noFill/>
        </p:spPr>
        <p:txBody>
          <a:bodyPr wrap="square" rtlCol="0">
            <a:spAutoFit/>
          </a:bodyPr>
          <a:lstStyle/>
          <a:p>
            <a:pPr marL="0" indent="0">
              <a:buNone/>
            </a:pPr>
            <a:r>
              <a:rPr lang="en-US" sz="1200" dirty="0">
                <a:solidFill>
                  <a:srgbClr val="204279"/>
                </a:solidFill>
                <a:latin typeface="Proxima Nova" panose="02000506030000020004" pitchFamily="2" charset="0"/>
              </a:rPr>
              <a:t>Our programs have a great track record of placing our graduates in nonprofit and government organizations here in Memphis and beyond.  In addition, the University provides career development resources and services to all students.</a:t>
            </a:r>
            <a:br>
              <a:rPr lang="en-US" sz="1200" dirty="0">
                <a:solidFill>
                  <a:srgbClr val="204279"/>
                </a:solidFill>
                <a:latin typeface="Proxima Nova" panose="02000506030000020004" pitchFamily="2" charset="0"/>
              </a:rPr>
            </a:br>
            <a:br>
              <a:rPr lang="en-US" sz="1200" dirty="0">
                <a:solidFill>
                  <a:srgbClr val="204279"/>
                </a:solidFill>
                <a:latin typeface="Proxima Nova" panose="02000506030000020004" pitchFamily="2" charset="0"/>
              </a:rPr>
            </a:br>
            <a:r>
              <a:rPr lang="en-US" sz="1200" dirty="0">
                <a:solidFill>
                  <a:srgbClr val="204279"/>
                </a:solidFill>
                <a:latin typeface="Proxima Nova" panose="02000506030000020004" pitchFamily="2" charset="0"/>
              </a:rPr>
              <a:t>Here is a sample of where some of our alums are working today:</a:t>
            </a:r>
          </a:p>
        </p:txBody>
      </p:sp>
      <p:sp>
        <p:nvSpPr>
          <p:cNvPr id="12" name="Content Placeholder 2">
            <a:extLst>
              <a:ext uri="{FF2B5EF4-FFF2-40B4-BE49-F238E27FC236}">
                <a16:creationId xmlns:a16="http://schemas.microsoft.com/office/drawing/2014/main" id="{B88DA275-AD9A-211B-63E9-B724125747F2}"/>
              </a:ext>
            </a:extLst>
          </p:cNvPr>
          <p:cNvSpPr txBox="1">
            <a:spLocks/>
          </p:cNvSpPr>
          <p:nvPr/>
        </p:nvSpPr>
        <p:spPr>
          <a:xfrm>
            <a:off x="7999570" y="4451300"/>
            <a:ext cx="3065614" cy="1914338"/>
          </a:xfrm>
          <a:prstGeom prst="rect">
            <a:avLst/>
          </a:prstGeom>
          <a:ln>
            <a:no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rgbClr val="204279"/>
                </a:solidFill>
                <a:latin typeface="Proxima Nova" panose="02000506030000020004" pitchFamily="2" charset="0"/>
              </a:rPr>
              <a:t>U.S. Department of Homeland Security</a:t>
            </a:r>
          </a:p>
          <a:p>
            <a:pPr>
              <a:lnSpc>
                <a:spcPct val="100000"/>
              </a:lnSpc>
            </a:pPr>
            <a:r>
              <a:rPr lang="en-US" sz="1200" dirty="0">
                <a:solidFill>
                  <a:srgbClr val="204279"/>
                </a:solidFill>
                <a:latin typeface="Proxima Nova" panose="02000506030000020004" pitchFamily="2" charset="0"/>
              </a:rPr>
              <a:t>Shelby County Schools</a:t>
            </a:r>
          </a:p>
          <a:p>
            <a:pPr>
              <a:lnSpc>
                <a:spcPct val="100000"/>
              </a:lnSpc>
            </a:pPr>
            <a:r>
              <a:rPr lang="en-US" sz="1200" dirty="0">
                <a:solidFill>
                  <a:srgbClr val="204279"/>
                </a:solidFill>
                <a:latin typeface="Proxima Nova" panose="02000506030000020004" pitchFamily="2" charset="0"/>
              </a:rPr>
              <a:t>Seeding Success</a:t>
            </a:r>
          </a:p>
          <a:p>
            <a:pPr>
              <a:lnSpc>
                <a:spcPct val="100000"/>
              </a:lnSpc>
            </a:pPr>
            <a:r>
              <a:rPr lang="en-US" sz="1200" dirty="0">
                <a:solidFill>
                  <a:srgbClr val="204279"/>
                </a:solidFill>
                <a:latin typeface="Proxima Nova" panose="02000506030000020004" pitchFamily="2" charset="0"/>
              </a:rPr>
              <a:t>San Diego Zoo Wildlife Alliance</a:t>
            </a:r>
          </a:p>
          <a:p>
            <a:pPr>
              <a:lnSpc>
                <a:spcPct val="100000"/>
              </a:lnSpc>
            </a:pPr>
            <a:r>
              <a:rPr lang="en-US" sz="1200" dirty="0">
                <a:solidFill>
                  <a:srgbClr val="204279"/>
                </a:solidFill>
                <a:latin typeface="Proxima Nova" panose="02000506030000020004" pitchFamily="2" charset="0"/>
              </a:rPr>
              <a:t>Cornell University</a:t>
            </a:r>
          </a:p>
          <a:p>
            <a:pPr>
              <a:lnSpc>
                <a:spcPct val="100000"/>
              </a:lnSpc>
            </a:pPr>
            <a:r>
              <a:rPr lang="en-US" sz="1200" dirty="0">
                <a:solidFill>
                  <a:srgbClr val="204279"/>
                </a:solidFill>
                <a:latin typeface="Proxima Nova" panose="02000506030000020004" pitchFamily="2" charset="0"/>
              </a:rPr>
              <a:t>Methodist LeBonheur Community Outreach</a:t>
            </a:r>
          </a:p>
          <a:p>
            <a:pPr>
              <a:lnSpc>
                <a:spcPct val="100000"/>
              </a:lnSpc>
            </a:pPr>
            <a:r>
              <a:rPr lang="en-US" sz="1200" dirty="0">
                <a:solidFill>
                  <a:srgbClr val="204279"/>
                </a:solidFill>
                <a:latin typeface="Proxima Nova" panose="02000506030000020004" pitchFamily="2" charset="0"/>
              </a:rPr>
              <a:t>Neighborhood Preservation, Inc.</a:t>
            </a:r>
          </a:p>
          <a:p>
            <a:pPr>
              <a:lnSpc>
                <a:spcPct val="100000"/>
              </a:lnSpc>
            </a:pPr>
            <a:r>
              <a:rPr lang="en-US" sz="1200" dirty="0">
                <a:solidFill>
                  <a:srgbClr val="204279"/>
                </a:solidFill>
                <a:latin typeface="Proxima Nova" panose="02000506030000020004" pitchFamily="2" charset="0"/>
              </a:rPr>
              <a:t>ALSAC/St. Jude Children’s Research Hospital</a:t>
            </a:r>
          </a:p>
          <a:p>
            <a:endParaRPr lang="en-US" sz="1400" dirty="0">
              <a:solidFill>
                <a:srgbClr val="204279"/>
              </a:solidFill>
              <a:latin typeface="Proxima Nova" panose="02000506030000020004" pitchFamily="2" charset="0"/>
            </a:endParaRPr>
          </a:p>
          <a:p>
            <a:pPr marL="0" indent="0">
              <a:buFont typeface="Arial" panose="020B0604020202020204" pitchFamily="34" charset="0"/>
              <a:buNone/>
            </a:pPr>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sz="1400" b="1" dirty="0">
              <a:solidFill>
                <a:srgbClr val="204279"/>
              </a:solidFill>
              <a:latin typeface="Proxima Nova" panose="02000506030000020004" pitchFamily="2" charset="0"/>
            </a:endParaRPr>
          </a:p>
          <a:p>
            <a:endParaRPr lang="en-US" dirty="0"/>
          </a:p>
        </p:txBody>
      </p:sp>
    </p:spTree>
    <p:extLst>
      <p:ext uri="{BB962C8B-B14F-4D97-AF65-F5344CB8AC3E}">
        <p14:creationId xmlns:p14="http://schemas.microsoft.com/office/powerpoint/2010/main" val="2420438373"/>
      </p:ext>
    </p:extLst>
  </p:cSld>
  <p:clrMapOvr>
    <a:masterClrMapping/>
  </p:clrMapOvr>
  <p:transition spd="slow" advTm="2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054ADC-EB7F-C94F-A6F1-CC875899590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1"/>
          </a:xfrm>
          <a:prstGeom prst="rect">
            <a:avLst/>
          </a:prstGeom>
        </p:spPr>
      </p:pic>
      <p:pic>
        <p:nvPicPr>
          <p:cNvPr id="7" name="Picture Placeholder 9" descr="A picture containing large, sitting, blue, umbrella&#10;&#10;Description automatically generated">
            <a:extLst>
              <a:ext uri="{FF2B5EF4-FFF2-40B4-BE49-F238E27FC236}">
                <a16:creationId xmlns:a16="http://schemas.microsoft.com/office/drawing/2014/main" id="{5D8DE56C-6632-DB4E-B204-CCD1543664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90" t="1" r="-1315" b="34666"/>
          <a:stretch/>
        </p:blipFill>
        <p:spPr>
          <a:xfrm>
            <a:off x="0" y="-3"/>
            <a:ext cx="12354147" cy="1298715"/>
          </a:xfrm>
          <a:prstGeom prst="rect">
            <a:avLst/>
          </a:prstGeom>
        </p:spPr>
      </p:pic>
      <p:sp>
        <p:nvSpPr>
          <p:cNvPr id="2" name="Title 1">
            <a:extLst>
              <a:ext uri="{FF2B5EF4-FFF2-40B4-BE49-F238E27FC236}">
                <a16:creationId xmlns:a16="http://schemas.microsoft.com/office/drawing/2014/main" id="{5D428A55-2A5C-48A3-9DD5-07E7EF6F9E51}"/>
              </a:ext>
            </a:extLst>
          </p:cNvPr>
          <p:cNvSpPr>
            <a:spLocks noGrp="1"/>
          </p:cNvSpPr>
          <p:nvPr>
            <p:ph type="title"/>
          </p:nvPr>
        </p:nvSpPr>
        <p:spPr>
          <a:xfrm>
            <a:off x="0" y="5323"/>
            <a:ext cx="12192000" cy="1140898"/>
          </a:xfrm>
        </p:spPr>
        <p:txBody>
          <a:bodyPr>
            <a:normAutofit/>
          </a:bodyPr>
          <a:lstStyle/>
          <a:p>
            <a:pPr algn="ctr"/>
            <a:r>
              <a:rPr lang="en-US" sz="3600" b="1" dirty="0">
                <a:solidFill>
                  <a:schemeClr val="bg1"/>
                </a:solidFill>
                <a:latin typeface="Proxima Nova Black" panose="020B0604020202020204" charset="0"/>
              </a:rPr>
              <a:t>Financial Assistance</a:t>
            </a:r>
          </a:p>
        </p:txBody>
      </p:sp>
      <p:sp>
        <p:nvSpPr>
          <p:cNvPr id="9" name="Rectangle 8">
            <a:extLst>
              <a:ext uri="{FF2B5EF4-FFF2-40B4-BE49-F238E27FC236}">
                <a16:creationId xmlns:a16="http://schemas.microsoft.com/office/drawing/2014/main" id="{AA157FE5-6032-2142-9D2D-8134F114284C}"/>
              </a:ext>
            </a:extLst>
          </p:cNvPr>
          <p:cNvSpPr/>
          <p:nvPr/>
        </p:nvSpPr>
        <p:spPr>
          <a:xfrm>
            <a:off x="585057" y="2070672"/>
            <a:ext cx="4808979" cy="3717513"/>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C341E7-79A2-465A-825E-8928A9E71E1A}"/>
              </a:ext>
            </a:extLst>
          </p:cNvPr>
          <p:cNvSpPr>
            <a:spLocks noGrp="1"/>
          </p:cNvSpPr>
          <p:nvPr>
            <p:ph idx="1"/>
          </p:nvPr>
        </p:nvSpPr>
        <p:spPr>
          <a:xfrm>
            <a:off x="664169" y="2197263"/>
            <a:ext cx="4573104" cy="3464330"/>
          </a:xfrm>
        </p:spPr>
        <p:txBody>
          <a:bodyPr>
            <a:normAutofit/>
          </a:bodyPr>
          <a:lstStyle/>
          <a:p>
            <a:pPr>
              <a:lnSpc>
                <a:spcPct val="100000"/>
              </a:lnSpc>
            </a:pPr>
            <a:r>
              <a:rPr lang="en-US" sz="1900" dirty="0">
                <a:solidFill>
                  <a:srgbClr val="204279"/>
                </a:solidFill>
                <a:latin typeface="Proxima Nova" panose="02000506030000020004" pitchFamily="2" charset="0"/>
              </a:rPr>
              <a:t>We offer a limited number of graduate assistantships each year</a:t>
            </a:r>
          </a:p>
          <a:p>
            <a:pPr>
              <a:lnSpc>
                <a:spcPct val="100000"/>
              </a:lnSpc>
            </a:pPr>
            <a:r>
              <a:rPr lang="en-US" sz="1900" dirty="0">
                <a:solidFill>
                  <a:srgbClr val="204279"/>
                </a:solidFill>
                <a:latin typeface="Proxima Nova" panose="02000506030000020004" pitchFamily="2" charset="0"/>
              </a:rPr>
              <a:t>20 hours of work per week is required</a:t>
            </a:r>
          </a:p>
          <a:p>
            <a:pPr>
              <a:lnSpc>
                <a:spcPct val="100000"/>
              </a:lnSpc>
            </a:pPr>
            <a:r>
              <a:rPr lang="en-US" sz="1900" dirty="0">
                <a:solidFill>
                  <a:srgbClr val="204279"/>
                </a:solidFill>
                <a:latin typeface="Proxima Nova" panose="02000506030000020004" pitchFamily="2" charset="0"/>
              </a:rPr>
              <a:t>Assistantships cover nine credit hours per semester </a:t>
            </a:r>
            <a:r>
              <a:rPr lang="en-US" sz="1300" dirty="0">
                <a:solidFill>
                  <a:srgbClr val="204279"/>
                </a:solidFill>
                <a:latin typeface="Proxima Nova" panose="02000506030000020004" pitchFamily="2" charset="0"/>
              </a:rPr>
              <a:t>(fall and spring)</a:t>
            </a:r>
          </a:p>
          <a:p>
            <a:pPr>
              <a:lnSpc>
                <a:spcPct val="100000"/>
              </a:lnSpc>
            </a:pPr>
            <a:r>
              <a:rPr lang="en-US" sz="1900" dirty="0">
                <a:solidFill>
                  <a:srgbClr val="204279"/>
                </a:solidFill>
                <a:latin typeface="Proxima Nova" panose="02000506030000020004" pitchFamily="2" charset="0"/>
              </a:rPr>
              <a:t>Monthly stipend for fall and spring semesters</a:t>
            </a:r>
          </a:p>
          <a:p>
            <a:pPr>
              <a:lnSpc>
                <a:spcPct val="100000"/>
              </a:lnSpc>
            </a:pPr>
            <a:r>
              <a:rPr lang="en-US" sz="1900" dirty="0">
                <a:solidFill>
                  <a:srgbClr val="204279"/>
                </a:solidFill>
                <a:latin typeface="Proxima Nova" panose="02000506030000020004" pitchFamily="2" charset="0"/>
              </a:rPr>
              <a:t>Federal workstudy funds may also be available to you </a:t>
            </a:r>
            <a:r>
              <a:rPr lang="en-US" sz="1300" dirty="0">
                <a:solidFill>
                  <a:srgbClr val="204279"/>
                </a:solidFill>
                <a:latin typeface="Proxima Nova" panose="02000506030000020004" pitchFamily="2" charset="0"/>
              </a:rPr>
              <a:t>(not available to international students under an F-1 visa)</a:t>
            </a:r>
          </a:p>
          <a:p>
            <a:pPr>
              <a:lnSpc>
                <a:spcPct val="100000"/>
              </a:lnSpc>
            </a:pPr>
            <a:endParaRPr lang="en-US" sz="1900" b="1" dirty="0">
              <a:solidFill>
                <a:srgbClr val="204279"/>
              </a:solidFill>
              <a:latin typeface="Proxima Nova" panose="02000506030000020004" pitchFamily="2" charset="0"/>
            </a:endParaRPr>
          </a:p>
          <a:p>
            <a:pPr>
              <a:lnSpc>
                <a:spcPct val="70000"/>
              </a:lnSpc>
            </a:pPr>
            <a:endParaRPr lang="en-US" sz="2000" b="1" dirty="0">
              <a:solidFill>
                <a:srgbClr val="142A4E"/>
              </a:solidFill>
              <a:latin typeface="Proxima Nova" panose="02000506030000020004" pitchFamily="2" charset="0"/>
            </a:endParaRPr>
          </a:p>
        </p:txBody>
      </p:sp>
      <p:pic>
        <p:nvPicPr>
          <p:cNvPr id="10" name="Picture 9">
            <a:extLst>
              <a:ext uri="{FF2B5EF4-FFF2-40B4-BE49-F238E27FC236}">
                <a16:creationId xmlns:a16="http://schemas.microsoft.com/office/drawing/2014/main" id="{CDBE7B37-2280-BD4A-976D-EE60C30976D1}"/>
              </a:ext>
            </a:extLst>
          </p:cNvPr>
          <p:cNvPicPr>
            <a:picLocks noChangeAspect="1"/>
          </p:cNvPicPr>
          <p:nvPr/>
        </p:nvPicPr>
        <p:blipFill rotWithShape="1">
          <a:blip r:embed="rId5"/>
          <a:srcRect l="21108" r="25888" b="39048"/>
          <a:stretch/>
        </p:blipFill>
        <p:spPr>
          <a:xfrm>
            <a:off x="9982810" y="4954221"/>
            <a:ext cx="1545021" cy="1328173"/>
          </a:xfrm>
          <a:prstGeom prst="rect">
            <a:avLst/>
          </a:prstGeom>
        </p:spPr>
      </p:pic>
    </p:spTree>
    <p:extLst>
      <p:ext uri="{BB962C8B-B14F-4D97-AF65-F5344CB8AC3E}">
        <p14:creationId xmlns:p14="http://schemas.microsoft.com/office/powerpoint/2010/main" val="65201825"/>
      </p:ext>
    </p:extLst>
  </p:cSld>
  <p:clrMapOvr>
    <a:masterClrMapping/>
  </p:clrMapOvr>
  <p:transition spd="slow" advTm="14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3000" t="-4000" r="-113000" b="-3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20679F-9472-D364-587D-A6A092FC7EE1}"/>
              </a:ext>
            </a:extLst>
          </p:cNvPr>
          <p:cNvSpPr/>
          <p:nvPr/>
        </p:nvSpPr>
        <p:spPr>
          <a:xfrm>
            <a:off x="790316" y="2325186"/>
            <a:ext cx="10287000" cy="322586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D43A78A-976B-4F7E-945E-7EF394AAECA5}"/>
              </a:ext>
            </a:extLst>
          </p:cNvPr>
          <p:cNvSpPr/>
          <p:nvPr/>
        </p:nvSpPr>
        <p:spPr>
          <a:xfrm>
            <a:off x="659934" y="509632"/>
            <a:ext cx="10872131" cy="2292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003893"/>
              </a:solidFill>
              <a:latin typeface="Proxima Nova Black" panose="02000506030000020004" pitchFamily="50" charset="0"/>
            </a:endParaRPr>
          </a:p>
        </p:txBody>
      </p:sp>
      <p:pic>
        <p:nvPicPr>
          <p:cNvPr id="7" name="Picture 6">
            <a:extLst>
              <a:ext uri="{FF2B5EF4-FFF2-40B4-BE49-F238E27FC236}">
                <a16:creationId xmlns:a16="http://schemas.microsoft.com/office/drawing/2014/main" id="{5C5D778C-80C2-4AD3-8CF6-2C258A842CC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95959" y="337251"/>
            <a:ext cx="1016432" cy="1318694"/>
          </a:xfrm>
          <a:prstGeom prst="rect">
            <a:avLst/>
          </a:prstGeom>
        </p:spPr>
      </p:pic>
      <p:sp>
        <p:nvSpPr>
          <p:cNvPr id="5" name="Content Placeholder 2">
            <a:extLst>
              <a:ext uri="{FF2B5EF4-FFF2-40B4-BE49-F238E27FC236}">
                <a16:creationId xmlns:a16="http://schemas.microsoft.com/office/drawing/2014/main" id="{AA08AC85-507F-B063-F225-D1D20F6D4DB4}"/>
              </a:ext>
            </a:extLst>
          </p:cNvPr>
          <p:cNvSpPr txBox="1">
            <a:spLocks/>
          </p:cNvSpPr>
          <p:nvPr/>
        </p:nvSpPr>
        <p:spPr>
          <a:xfrm>
            <a:off x="2188808" y="2621133"/>
            <a:ext cx="3666160" cy="27978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Aft>
                <a:spcPts val="0"/>
              </a:spcAft>
              <a:buClrTx/>
              <a:buSzTx/>
              <a:buFontTx/>
              <a:buNone/>
              <a:tabLst/>
              <a:defRPr/>
            </a:pPr>
            <a:r>
              <a:rPr lang="en-US" sz="1400" b="1" dirty="0">
                <a:solidFill>
                  <a:srgbClr val="003893"/>
                </a:solidFill>
                <a:latin typeface="Proxima Nova" panose="02000506030000020004"/>
              </a:rPr>
              <a:t>Dr. John Topinka</a:t>
            </a:r>
            <a:br>
              <a:rPr lang="en-US" sz="1400" b="1" dirty="0">
                <a:solidFill>
                  <a:srgbClr val="003893"/>
                </a:solidFill>
                <a:latin typeface="Proxima Nova" panose="02000506030000020004"/>
              </a:rPr>
            </a:br>
            <a:r>
              <a:rPr lang="en-US" sz="1400" dirty="0">
                <a:solidFill>
                  <a:srgbClr val="003893"/>
                </a:solidFill>
                <a:latin typeface="Proxima Nova" panose="02000506030000020004"/>
              </a:rPr>
              <a:t>Clinical Assistant Professor</a:t>
            </a:r>
            <a:br>
              <a:rPr lang="en-US" sz="1400" dirty="0">
                <a:solidFill>
                  <a:srgbClr val="003893"/>
                </a:solidFill>
                <a:latin typeface="Proxima Nova" panose="02000506030000020004"/>
              </a:rPr>
            </a:br>
            <a:r>
              <a:rPr lang="en-US" sz="1400" dirty="0">
                <a:solidFill>
                  <a:srgbClr val="003893"/>
                </a:solidFill>
                <a:latin typeface="Proxima Nova" panose="02000506030000020004"/>
              </a:rPr>
              <a:t>MPA Coordinator</a:t>
            </a:r>
            <a:br>
              <a:rPr lang="en-US" sz="1400" dirty="0">
                <a:solidFill>
                  <a:srgbClr val="003893"/>
                </a:solidFill>
                <a:latin typeface="Proxima Nova" panose="02000506030000020004"/>
              </a:rPr>
            </a:br>
            <a:r>
              <a:rPr lang="en-US" sz="1400" dirty="0">
                <a:solidFill>
                  <a:srgbClr val="003893"/>
                </a:solidFill>
                <a:latin typeface="Proxima Nova" panose="02000506030000020004"/>
                <a:hlinkClick r:id="rId4">
                  <a:extLst>
                    <a:ext uri="{A12FA001-AC4F-418D-AE19-62706E023703}">
                      <ahyp:hlinkClr xmlns:ahyp="http://schemas.microsoft.com/office/drawing/2018/hyperlinkcolor" val="tx"/>
                    </a:ext>
                  </a:extLst>
                </a:hlinkClick>
              </a:rPr>
              <a:t>jptpinka@memphis.edu</a:t>
            </a:r>
            <a:r>
              <a:rPr lang="en-US" sz="1400" dirty="0">
                <a:solidFill>
                  <a:srgbClr val="003893"/>
                </a:solidFill>
                <a:latin typeface="Proxima Nova" panose="02000506030000020004"/>
              </a:rPr>
              <a:t> </a:t>
            </a:r>
            <a:r>
              <a:rPr lang="en-US" sz="1400" dirty="0">
                <a:solidFill>
                  <a:srgbClr val="003893"/>
                </a:solidFill>
                <a:latin typeface="Proxima Nova" panose="02000506030000020004"/>
                <a:cs typeface="Times New Roman" panose="02020603050405020304" pitchFamily="18" charset="0"/>
              </a:rPr>
              <a:t>|</a:t>
            </a:r>
            <a:r>
              <a:rPr lang="en-US" sz="1400" dirty="0">
                <a:solidFill>
                  <a:srgbClr val="003893"/>
                </a:solidFill>
                <a:latin typeface="Proxima Nova" panose="02000506030000020004"/>
              </a:rPr>
              <a:t> 901.678.3365</a:t>
            </a:r>
            <a:br>
              <a:rPr lang="en-US" sz="1400" dirty="0">
                <a:solidFill>
                  <a:srgbClr val="003893"/>
                </a:solidFill>
                <a:latin typeface="Proxima Nova" panose="02000506030000020004"/>
              </a:rPr>
            </a:br>
            <a:br>
              <a:rPr lang="en-US" sz="1400" dirty="0">
                <a:solidFill>
                  <a:srgbClr val="003893"/>
                </a:solidFill>
                <a:latin typeface="Proxima Nova" panose="02000506030000020004"/>
              </a:rPr>
            </a:br>
            <a:br>
              <a:rPr lang="en-US" sz="1400" dirty="0">
                <a:solidFill>
                  <a:srgbClr val="003893"/>
                </a:solidFill>
                <a:latin typeface="Proxima Nova" panose="02000506030000020004"/>
              </a:rPr>
            </a:br>
            <a:r>
              <a:rPr lang="en-US" sz="1400" b="1" dirty="0">
                <a:solidFill>
                  <a:srgbClr val="003893"/>
                </a:solidFill>
                <a:latin typeface="Proxima Nova" panose="02000506030000020004"/>
              </a:rPr>
              <a:t>Dr. Erin Nelson</a:t>
            </a:r>
            <a:br>
              <a:rPr lang="en-US" sz="1400" dirty="0">
                <a:solidFill>
                  <a:srgbClr val="003893"/>
                </a:solidFill>
                <a:latin typeface="Proxima Nova" panose="02000506030000020004"/>
              </a:rPr>
            </a:br>
            <a:r>
              <a:rPr lang="en-US" sz="1400" dirty="0">
                <a:solidFill>
                  <a:srgbClr val="003893"/>
                </a:solidFill>
                <a:latin typeface="Proxima Nova" panose="02000506030000020004"/>
              </a:rPr>
              <a:t>Associate Professor</a:t>
            </a:r>
            <a:br>
              <a:rPr lang="en-US" sz="1400" dirty="0">
                <a:solidFill>
                  <a:srgbClr val="003893"/>
                </a:solidFill>
                <a:latin typeface="Proxima Nova" panose="02000506030000020004"/>
              </a:rPr>
            </a:br>
            <a:r>
              <a:rPr lang="en-US" sz="1400" dirty="0">
                <a:solidFill>
                  <a:srgbClr val="003893"/>
                </a:solidFill>
                <a:latin typeface="Proxima Nova" panose="02000506030000020004"/>
              </a:rPr>
              <a:t>MNM Coordinator</a:t>
            </a:r>
            <a:br>
              <a:rPr lang="en-US" sz="1400" dirty="0">
                <a:solidFill>
                  <a:srgbClr val="003893"/>
                </a:solidFill>
                <a:latin typeface="Proxima Nova" panose="02000506030000020004"/>
              </a:rPr>
            </a:br>
            <a:r>
              <a:rPr lang="en-US" sz="1400" dirty="0">
                <a:solidFill>
                  <a:srgbClr val="003893"/>
                </a:solidFill>
                <a:latin typeface="Proxima Nova" panose="02000506030000020004"/>
                <a:hlinkClick r:id="rId5">
                  <a:extLst>
                    <a:ext uri="{A12FA001-AC4F-418D-AE19-62706E023703}">
                      <ahyp:hlinkClr xmlns:ahyp="http://schemas.microsoft.com/office/drawing/2018/hyperlinkcolor" val="tx"/>
                    </a:ext>
                  </a:extLst>
                </a:hlinkClick>
              </a:rPr>
              <a:t>e.nelson@memphis.edu</a:t>
            </a:r>
            <a:r>
              <a:rPr lang="en-US" sz="1400" dirty="0">
                <a:solidFill>
                  <a:srgbClr val="003893"/>
                </a:solidFill>
                <a:latin typeface="Proxima Nova" panose="02000506030000020004"/>
              </a:rPr>
              <a:t> </a:t>
            </a:r>
            <a:r>
              <a:rPr lang="en-US" sz="1400" dirty="0">
                <a:solidFill>
                  <a:srgbClr val="003893"/>
                </a:solidFill>
                <a:latin typeface="Proxima Nova" panose="02000506030000020004"/>
                <a:cs typeface="Times New Roman" panose="02020603050405020304" pitchFamily="18" charset="0"/>
              </a:rPr>
              <a:t>| 901.678.5527</a:t>
            </a:r>
            <a:endParaRPr lang="en-US" sz="1400" dirty="0">
              <a:solidFill>
                <a:srgbClr val="003893"/>
              </a:solidFill>
              <a:latin typeface="Proxima Nova" panose="02000506030000020004"/>
            </a:endParaRPr>
          </a:p>
        </p:txBody>
      </p:sp>
      <p:sp>
        <p:nvSpPr>
          <p:cNvPr id="8" name="TextBox 7">
            <a:extLst>
              <a:ext uri="{FF2B5EF4-FFF2-40B4-BE49-F238E27FC236}">
                <a16:creationId xmlns:a16="http://schemas.microsoft.com/office/drawing/2014/main" id="{285C9F9A-4BE7-7732-F3B6-51C5D76E62CA}"/>
              </a:ext>
            </a:extLst>
          </p:cNvPr>
          <p:cNvSpPr txBox="1"/>
          <p:nvPr/>
        </p:nvSpPr>
        <p:spPr>
          <a:xfrm>
            <a:off x="575996" y="405451"/>
            <a:ext cx="6905459" cy="830997"/>
          </a:xfrm>
          <a:prstGeom prst="rect">
            <a:avLst/>
          </a:prstGeom>
          <a:noFill/>
        </p:spPr>
        <p:txBody>
          <a:bodyPr wrap="square" rtlCol="0">
            <a:spAutoFit/>
          </a:bodyPr>
          <a:lstStyle/>
          <a:p>
            <a:r>
              <a:rPr lang="en-US" sz="4800" b="1" dirty="0">
                <a:solidFill>
                  <a:srgbClr val="003893"/>
                </a:solidFill>
              </a:rPr>
              <a:t>Faculty Coordinators</a:t>
            </a:r>
          </a:p>
        </p:txBody>
      </p:sp>
      <p:pic>
        <p:nvPicPr>
          <p:cNvPr id="19" name="Picture 18">
            <a:extLst>
              <a:ext uri="{FF2B5EF4-FFF2-40B4-BE49-F238E27FC236}">
                <a16:creationId xmlns:a16="http://schemas.microsoft.com/office/drawing/2014/main" id="{B6C5C700-CE6F-E679-5F88-C5FA15A59E83}"/>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1328600" y="2724172"/>
            <a:ext cx="653034" cy="914400"/>
          </a:xfrm>
          <a:prstGeom prst="rect">
            <a:avLst/>
          </a:prstGeom>
        </p:spPr>
      </p:pic>
      <p:pic>
        <p:nvPicPr>
          <p:cNvPr id="21" name="Picture 20">
            <a:extLst>
              <a:ext uri="{FF2B5EF4-FFF2-40B4-BE49-F238E27FC236}">
                <a16:creationId xmlns:a16="http://schemas.microsoft.com/office/drawing/2014/main" id="{399B96CF-0376-CE0A-D5A8-4B9BAFA70256}"/>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1327853" y="4270112"/>
            <a:ext cx="653033" cy="914400"/>
          </a:xfrm>
          <a:prstGeom prst="rect">
            <a:avLst/>
          </a:prstGeom>
        </p:spPr>
      </p:pic>
      <p:pic>
        <p:nvPicPr>
          <p:cNvPr id="22" name="Picture 21">
            <a:extLst>
              <a:ext uri="{FF2B5EF4-FFF2-40B4-BE49-F238E27FC236}">
                <a16:creationId xmlns:a16="http://schemas.microsoft.com/office/drawing/2014/main" id="{03F7EB57-D7E5-3484-A8BE-09816A2C014E}"/>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6533702" y="2698349"/>
            <a:ext cx="657188" cy="914400"/>
          </a:xfrm>
          <a:prstGeom prst="rect">
            <a:avLst/>
          </a:prstGeom>
        </p:spPr>
      </p:pic>
      <p:pic>
        <p:nvPicPr>
          <p:cNvPr id="23" name="Picture 22">
            <a:extLst>
              <a:ext uri="{FF2B5EF4-FFF2-40B4-BE49-F238E27FC236}">
                <a16:creationId xmlns:a16="http://schemas.microsoft.com/office/drawing/2014/main" id="{49E87BD1-CA0D-8CB3-B321-650B5851143C}"/>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533702" y="4225815"/>
            <a:ext cx="657188" cy="914400"/>
          </a:xfrm>
          <a:prstGeom prst="rect">
            <a:avLst/>
          </a:prstGeom>
        </p:spPr>
      </p:pic>
      <p:sp>
        <p:nvSpPr>
          <p:cNvPr id="24" name="Content Placeholder 2">
            <a:extLst>
              <a:ext uri="{FF2B5EF4-FFF2-40B4-BE49-F238E27FC236}">
                <a16:creationId xmlns:a16="http://schemas.microsoft.com/office/drawing/2014/main" id="{688F9D33-2C96-F075-4E75-3F64DE1BF0BF}"/>
              </a:ext>
            </a:extLst>
          </p:cNvPr>
          <p:cNvSpPr txBox="1">
            <a:spLocks/>
          </p:cNvSpPr>
          <p:nvPr/>
        </p:nvSpPr>
        <p:spPr>
          <a:xfrm>
            <a:off x="7277345" y="2577853"/>
            <a:ext cx="3882711" cy="2720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Aft>
                <a:spcPts val="0"/>
              </a:spcAft>
              <a:buClrTx/>
              <a:buSzTx/>
              <a:buFontTx/>
              <a:buNone/>
              <a:tabLst/>
              <a:defRPr/>
            </a:pPr>
            <a:r>
              <a:rPr kumimoji="0" lang="en-US" sz="1400" b="1" i="0" u="none" strike="noStrike" kern="1200" cap="none" spc="0" normalizeH="0" baseline="0" noProof="0" dirty="0">
                <a:ln>
                  <a:noFill/>
                </a:ln>
                <a:solidFill>
                  <a:srgbClr val="003893"/>
                </a:solidFill>
                <a:effectLst/>
                <a:uLnTx/>
                <a:uFillTx/>
                <a:latin typeface="Proxima Nova" panose="02000506030000020004"/>
              </a:rPr>
              <a:t>Dr. Beth Gillespie</a:t>
            </a:r>
            <a:br>
              <a:rPr kumimoji="0" lang="en-US" sz="1400" b="1"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rPr>
              <a:t>Assistant Professor</a:t>
            </a:r>
            <a:br>
              <a:rPr kumimoji="0" lang="en-US" sz="1400" b="0"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cs typeface="Times New Roman" panose="02020603050405020304" pitchFamily="18" charset="0"/>
              </a:rPr>
              <a:t>PNLD Certificate Coordinator</a:t>
            </a:r>
            <a:br>
              <a:rPr kumimoji="0" lang="en-US" sz="1400" b="0"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rPr>
              <a:t>mgllspe3@memphis.edu </a:t>
            </a:r>
            <a:r>
              <a:rPr kumimoji="0" lang="en-US" sz="1400" b="0" i="0" u="none" strike="noStrike" kern="1200" cap="none" spc="0" normalizeH="0" baseline="0" noProof="0" dirty="0">
                <a:ln>
                  <a:noFill/>
                </a:ln>
                <a:solidFill>
                  <a:srgbClr val="003893"/>
                </a:solidFill>
                <a:effectLst/>
                <a:uLnTx/>
                <a:uFillTx/>
                <a:latin typeface="Proxima Nova" panose="02000506030000020004"/>
                <a:cs typeface="Times New Roman" panose="02020603050405020304" pitchFamily="18" charset="0"/>
              </a:rPr>
              <a:t>|</a:t>
            </a:r>
            <a:r>
              <a:rPr kumimoji="0" lang="en-US" sz="1400" b="0" i="0" u="none" strike="noStrike" kern="1200" cap="none" spc="0" normalizeH="0" baseline="0" noProof="0" dirty="0">
                <a:ln>
                  <a:noFill/>
                </a:ln>
                <a:solidFill>
                  <a:srgbClr val="003893"/>
                </a:solidFill>
                <a:effectLst/>
                <a:uLnTx/>
                <a:uFillTx/>
                <a:latin typeface="Proxima Nova" panose="02000506030000020004"/>
              </a:rPr>
              <a:t> 901.678.3873</a:t>
            </a:r>
            <a:br>
              <a:rPr kumimoji="0" lang="en-US" sz="1400" b="0" i="0" u="none" strike="noStrike" kern="1200" cap="none" spc="0" normalizeH="0" baseline="0" noProof="0" dirty="0">
                <a:ln>
                  <a:noFill/>
                </a:ln>
                <a:solidFill>
                  <a:srgbClr val="003893"/>
                </a:solidFill>
                <a:effectLst/>
                <a:uLnTx/>
                <a:uFillTx/>
                <a:latin typeface="Proxima Nova" panose="02000506030000020004"/>
              </a:rPr>
            </a:br>
            <a:br>
              <a:rPr kumimoji="0" lang="en-US" sz="1400" b="0" i="0" u="none" strike="noStrike" kern="1200" cap="none" spc="0" normalizeH="0" baseline="0" noProof="0" dirty="0">
                <a:ln>
                  <a:noFill/>
                </a:ln>
                <a:solidFill>
                  <a:srgbClr val="003893"/>
                </a:solidFill>
                <a:effectLst/>
                <a:uLnTx/>
                <a:uFillTx/>
                <a:latin typeface="Proxima Nova" panose="02000506030000020004"/>
              </a:rPr>
            </a:br>
            <a:br>
              <a:rPr kumimoji="0" lang="en-US" sz="1400" b="0" i="0" u="none" strike="noStrike" kern="1200" cap="none" spc="0" normalizeH="0" baseline="0" noProof="0" dirty="0">
                <a:ln>
                  <a:noFill/>
                </a:ln>
                <a:solidFill>
                  <a:srgbClr val="003893"/>
                </a:solidFill>
                <a:effectLst/>
                <a:uLnTx/>
                <a:uFillTx/>
                <a:latin typeface="Proxima Nova" panose="02000506030000020004"/>
              </a:rPr>
            </a:br>
            <a:r>
              <a:rPr kumimoji="0" lang="en-US" sz="1400" b="1" i="0" u="none" strike="noStrike" kern="1200" cap="none" spc="0" normalizeH="0" baseline="0" noProof="0" dirty="0">
                <a:ln>
                  <a:noFill/>
                </a:ln>
                <a:solidFill>
                  <a:srgbClr val="003893"/>
                </a:solidFill>
                <a:effectLst/>
                <a:uLnTx/>
                <a:uFillTx/>
                <a:latin typeface="Proxima Nova" panose="02000506030000020004"/>
              </a:rPr>
              <a:t>Dr. Joe Hafer</a:t>
            </a:r>
            <a:br>
              <a:rPr kumimoji="0" lang="en-US" sz="1400" b="1"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rPr>
              <a:t>Assistant Professor</a:t>
            </a:r>
            <a:br>
              <a:rPr kumimoji="0" lang="en-US" sz="1400" b="0"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cs typeface="Times New Roman" panose="02020603050405020304" pitchFamily="18" charset="0"/>
              </a:rPr>
              <a:t>LG Certificate</a:t>
            </a:r>
            <a:r>
              <a:rPr kumimoji="0" lang="en-US" sz="1400" b="0" i="0" u="none" strike="noStrike" kern="1200" cap="none" spc="0" normalizeH="0" baseline="0" noProof="0" dirty="0">
                <a:ln>
                  <a:noFill/>
                </a:ln>
                <a:solidFill>
                  <a:srgbClr val="003893"/>
                </a:solidFill>
                <a:effectLst/>
                <a:uLnTx/>
                <a:uFillTx/>
                <a:latin typeface="Proxima Nova" panose="02000506030000020004"/>
              </a:rPr>
              <a:t> Coordinator</a:t>
            </a:r>
            <a:br>
              <a:rPr kumimoji="0" lang="en-US" sz="1400" b="0" i="0" u="none" strike="noStrike" kern="1200" cap="none" spc="0" normalizeH="0" baseline="0" noProof="0" dirty="0">
                <a:ln>
                  <a:noFill/>
                </a:ln>
                <a:solidFill>
                  <a:srgbClr val="003893"/>
                </a:solidFill>
                <a:effectLst/>
                <a:uLnTx/>
                <a:uFillTx/>
                <a:latin typeface="Proxima Nova" panose="02000506030000020004"/>
              </a:rPr>
            </a:br>
            <a:r>
              <a:rPr kumimoji="0" lang="en-US" sz="1400" b="0" i="0" u="none" strike="noStrike" kern="1200" cap="none" spc="0" normalizeH="0" baseline="0" noProof="0" dirty="0">
                <a:ln>
                  <a:noFill/>
                </a:ln>
                <a:solidFill>
                  <a:srgbClr val="003893"/>
                </a:solidFill>
                <a:effectLst/>
                <a:uLnTx/>
                <a:uFillTx/>
                <a:latin typeface="Proxima Nova" panose="02000506030000020004"/>
              </a:rPr>
              <a:t>jahafer</a:t>
            </a:r>
            <a:r>
              <a:rPr kumimoji="0" lang="en-US" sz="1400" b="0" i="0" u="none" strike="noStrike" kern="1200" cap="none" spc="0" normalizeH="0" baseline="0" noProof="0" dirty="0">
                <a:ln>
                  <a:noFill/>
                </a:ln>
                <a:solidFill>
                  <a:srgbClr val="003893"/>
                </a:solidFill>
                <a:effectLst/>
                <a:uLnTx/>
                <a:uFillTx/>
                <a:latin typeface="Proxima Nova" panose="02000506030000020004"/>
                <a:hlinkClick r:id="rId4">
                  <a:extLst>
                    <a:ext uri="{A12FA001-AC4F-418D-AE19-62706E023703}">
                      <ahyp:hlinkClr xmlns:ahyp="http://schemas.microsoft.com/office/drawing/2018/hyperlinkcolor" val="tx"/>
                    </a:ext>
                  </a:extLst>
                </a:hlinkClick>
              </a:rPr>
              <a:t>@memphis.edu</a:t>
            </a:r>
            <a:r>
              <a:rPr kumimoji="0" lang="en-US" sz="1400" b="0" i="0" u="none" strike="noStrike" kern="1200" cap="none" spc="0" normalizeH="0" baseline="0" noProof="0" dirty="0">
                <a:ln>
                  <a:noFill/>
                </a:ln>
                <a:solidFill>
                  <a:srgbClr val="003893"/>
                </a:solidFill>
                <a:effectLst/>
                <a:uLnTx/>
                <a:uFillTx/>
                <a:latin typeface="Proxima Nova" panose="02000506030000020004"/>
              </a:rPr>
              <a:t> </a:t>
            </a:r>
            <a:r>
              <a:rPr kumimoji="0" lang="en-US" sz="1400" b="0" i="0" u="none" strike="noStrike" kern="1200" cap="none" spc="0" normalizeH="0" baseline="0" noProof="0" dirty="0">
                <a:ln>
                  <a:noFill/>
                </a:ln>
                <a:solidFill>
                  <a:srgbClr val="003893"/>
                </a:solidFill>
                <a:effectLst/>
                <a:uLnTx/>
                <a:uFillTx/>
                <a:latin typeface="Proxima Nova" panose="02000506030000020004"/>
                <a:cs typeface="Times New Roman" panose="02020603050405020304" pitchFamily="18" charset="0"/>
              </a:rPr>
              <a:t>|</a:t>
            </a:r>
            <a:r>
              <a:rPr kumimoji="0" lang="en-US" sz="1400" b="0" i="0" u="none" strike="noStrike" kern="1200" cap="none" spc="0" normalizeH="0" baseline="0" noProof="0" dirty="0">
                <a:ln>
                  <a:noFill/>
                </a:ln>
                <a:solidFill>
                  <a:srgbClr val="003893"/>
                </a:solidFill>
                <a:effectLst/>
                <a:uLnTx/>
                <a:uFillTx/>
                <a:latin typeface="Proxima Nova" panose="02000506030000020004"/>
              </a:rPr>
              <a:t> 901.678.3349</a:t>
            </a:r>
            <a:endParaRPr lang="en-US" sz="1400" dirty="0">
              <a:solidFill>
                <a:srgbClr val="003893"/>
              </a:solidFill>
              <a:latin typeface="Proxima Nova" panose="02000506030000020004" pitchFamily="2" charset="0"/>
            </a:endParaRPr>
          </a:p>
        </p:txBody>
      </p:sp>
    </p:spTree>
    <p:extLst>
      <p:ext uri="{BB962C8B-B14F-4D97-AF65-F5344CB8AC3E}">
        <p14:creationId xmlns:p14="http://schemas.microsoft.com/office/powerpoint/2010/main" val="1278058126"/>
      </p:ext>
    </p:extLst>
  </p:cSld>
  <p:clrMapOvr>
    <a:masterClrMapping/>
  </p:clrMapOvr>
  <p:transition spd="slow" advTm="14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3000" t="-4000" r="-11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3176EB-A104-EFCC-3177-00E5AC5914A4}"/>
              </a:ext>
            </a:extLst>
          </p:cNvPr>
          <p:cNvSpPr/>
          <p:nvPr/>
        </p:nvSpPr>
        <p:spPr>
          <a:xfrm>
            <a:off x="575995" y="2373746"/>
            <a:ext cx="10972800" cy="2835564"/>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D43A78A-976B-4F7E-945E-7EF394AAECA5}"/>
              </a:ext>
            </a:extLst>
          </p:cNvPr>
          <p:cNvSpPr/>
          <p:nvPr/>
        </p:nvSpPr>
        <p:spPr>
          <a:xfrm>
            <a:off x="659934" y="509632"/>
            <a:ext cx="10872131" cy="2292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003893"/>
              </a:solidFill>
              <a:latin typeface="Proxima Nova Black" panose="02000506030000020004" pitchFamily="50" charset="0"/>
            </a:endParaRPr>
          </a:p>
        </p:txBody>
      </p:sp>
      <p:pic>
        <p:nvPicPr>
          <p:cNvPr id="7" name="Picture 6">
            <a:extLst>
              <a:ext uri="{FF2B5EF4-FFF2-40B4-BE49-F238E27FC236}">
                <a16:creationId xmlns:a16="http://schemas.microsoft.com/office/drawing/2014/main" id="{5C5D778C-80C2-4AD3-8CF6-2C258A842CC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701998" y="175490"/>
            <a:ext cx="1016432" cy="1318694"/>
          </a:xfrm>
          <a:prstGeom prst="rect">
            <a:avLst/>
          </a:prstGeom>
        </p:spPr>
      </p:pic>
      <p:sp>
        <p:nvSpPr>
          <p:cNvPr id="12" name="Content Placeholder 2">
            <a:extLst>
              <a:ext uri="{FF2B5EF4-FFF2-40B4-BE49-F238E27FC236}">
                <a16:creationId xmlns:a16="http://schemas.microsoft.com/office/drawing/2014/main" id="{90308999-49A0-4A90-88F7-5C68A8F755F3}"/>
              </a:ext>
            </a:extLst>
          </p:cNvPr>
          <p:cNvSpPr txBox="1">
            <a:spLocks/>
          </p:cNvSpPr>
          <p:nvPr/>
        </p:nvSpPr>
        <p:spPr>
          <a:xfrm>
            <a:off x="1575375" y="3340762"/>
            <a:ext cx="2451680" cy="949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b="1" dirty="0">
                <a:solidFill>
                  <a:srgbClr val="003893"/>
                </a:solidFill>
              </a:rPr>
              <a:t>Dr. Sharon Wrobel</a:t>
            </a:r>
            <a:br>
              <a:rPr lang="en-US" sz="1400" b="1" dirty="0">
                <a:solidFill>
                  <a:srgbClr val="003893"/>
                </a:solidFill>
              </a:rPr>
            </a:br>
            <a:r>
              <a:rPr lang="en-US" sz="1400" dirty="0">
                <a:solidFill>
                  <a:srgbClr val="003893"/>
                </a:solidFill>
              </a:rPr>
              <a:t>Associate Professor Chair</a:t>
            </a:r>
            <a:br>
              <a:rPr lang="en-US" sz="1400" dirty="0">
                <a:solidFill>
                  <a:srgbClr val="003893"/>
                </a:solidFill>
              </a:rPr>
            </a:br>
            <a:r>
              <a:rPr lang="en-US" sz="1400" dirty="0">
                <a:solidFill>
                  <a:srgbClr val="003893"/>
                </a:solidFill>
                <a:hlinkClick r:id="rId4">
                  <a:extLst>
                    <a:ext uri="{A12FA001-AC4F-418D-AE19-62706E023703}">
                      <ahyp:hlinkClr xmlns:ahyp="http://schemas.microsoft.com/office/drawing/2018/hyperlinkcolor" val="tx"/>
                    </a:ext>
                  </a:extLst>
                </a:hlinkClick>
              </a:rPr>
              <a:t>swrobel@memphis.edu</a:t>
            </a:r>
            <a:br>
              <a:rPr lang="en-US" sz="1400" dirty="0">
                <a:solidFill>
                  <a:srgbClr val="003893"/>
                </a:solidFill>
              </a:rPr>
            </a:br>
            <a:r>
              <a:rPr lang="en-US" sz="1400" dirty="0">
                <a:solidFill>
                  <a:srgbClr val="003893"/>
                </a:solidFill>
              </a:rPr>
              <a:t>901.678.4720</a:t>
            </a:r>
          </a:p>
        </p:txBody>
      </p:sp>
      <p:pic>
        <p:nvPicPr>
          <p:cNvPr id="15" name="Picture 14">
            <a:extLst>
              <a:ext uri="{FF2B5EF4-FFF2-40B4-BE49-F238E27FC236}">
                <a16:creationId xmlns:a16="http://schemas.microsoft.com/office/drawing/2014/main" id="{72365927-8CFB-812F-F843-1497342658D8}"/>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825819" y="3323345"/>
            <a:ext cx="653033" cy="914400"/>
          </a:xfrm>
          <a:prstGeom prst="rect">
            <a:avLst/>
          </a:prstGeom>
        </p:spPr>
      </p:pic>
      <p:pic>
        <p:nvPicPr>
          <p:cNvPr id="16" name="Picture 15">
            <a:extLst>
              <a:ext uri="{FF2B5EF4-FFF2-40B4-BE49-F238E27FC236}">
                <a16:creationId xmlns:a16="http://schemas.microsoft.com/office/drawing/2014/main" id="{53F6BD3E-DB35-FFCB-E53A-2003838D1DCD}"/>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4225838" y="3341889"/>
            <a:ext cx="608990" cy="914400"/>
          </a:xfrm>
          <a:prstGeom prst="rect">
            <a:avLst/>
          </a:prstGeom>
        </p:spPr>
      </p:pic>
      <p:pic>
        <p:nvPicPr>
          <p:cNvPr id="17" name="Picture 16">
            <a:extLst>
              <a:ext uri="{FF2B5EF4-FFF2-40B4-BE49-F238E27FC236}">
                <a16:creationId xmlns:a16="http://schemas.microsoft.com/office/drawing/2014/main" id="{8AEE174E-068B-6560-7E12-E8A80BC3342D}"/>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7943828" y="3340762"/>
            <a:ext cx="653033" cy="914400"/>
          </a:xfrm>
          <a:prstGeom prst="rect">
            <a:avLst/>
          </a:prstGeom>
        </p:spPr>
      </p:pic>
      <p:sp>
        <p:nvSpPr>
          <p:cNvPr id="24" name="TextBox 23">
            <a:extLst>
              <a:ext uri="{FF2B5EF4-FFF2-40B4-BE49-F238E27FC236}">
                <a16:creationId xmlns:a16="http://schemas.microsoft.com/office/drawing/2014/main" id="{F6EA3D79-3841-55BC-01EE-7345173AD333}"/>
              </a:ext>
            </a:extLst>
          </p:cNvPr>
          <p:cNvSpPr txBox="1"/>
          <p:nvPr/>
        </p:nvSpPr>
        <p:spPr>
          <a:xfrm>
            <a:off x="575996" y="405451"/>
            <a:ext cx="6905459" cy="830997"/>
          </a:xfrm>
          <a:prstGeom prst="rect">
            <a:avLst/>
          </a:prstGeom>
          <a:noFill/>
        </p:spPr>
        <p:txBody>
          <a:bodyPr wrap="square" rtlCol="0">
            <a:spAutoFit/>
          </a:bodyPr>
          <a:lstStyle/>
          <a:p>
            <a:r>
              <a:rPr lang="en-US" sz="4800" b="1" dirty="0">
                <a:solidFill>
                  <a:srgbClr val="003893"/>
                </a:solidFill>
              </a:rPr>
              <a:t>Faculty</a:t>
            </a:r>
          </a:p>
        </p:txBody>
      </p:sp>
      <p:sp>
        <p:nvSpPr>
          <p:cNvPr id="25" name="Content Placeholder 2">
            <a:extLst>
              <a:ext uri="{FF2B5EF4-FFF2-40B4-BE49-F238E27FC236}">
                <a16:creationId xmlns:a16="http://schemas.microsoft.com/office/drawing/2014/main" id="{C4379103-FE6C-DC45-FA00-626564617245}"/>
              </a:ext>
            </a:extLst>
          </p:cNvPr>
          <p:cNvSpPr txBox="1">
            <a:spLocks/>
          </p:cNvSpPr>
          <p:nvPr/>
        </p:nvSpPr>
        <p:spPr>
          <a:xfrm>
            <a:off x="8660768" y="3306688"/>
            <a:ext cx="2761875" cy="914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b="1" dirty="0">
                <a:solidFill>
                  <a:srgbClr val="003893"/>
                </a:solidFill>
              </a:rPr>
              <a:t>Ms. Candace Walsh</a:t>
            </a:r>
            <a:br>
              <a:rPr lang="en-US" sz="1400" b="1" dirty="0">
                <a:solidFill>
                  <a:srgbClr val="003893"/>
                </a:solidFill>
              </a:rPr>
            </a:br>
            <a:r>
              <a:rPr lang="en-US" sz="1400" dirty="0">
                <a:solidFill>
                  <a:srgbClr val="003893"/>
                </a:solidFill>
              </a:rPr>
              <a:t>Assistant Professor of Teaching</a:t>
            </a:r>
            <a:br>
              <a:rPr lang="en-US" sz="1400" dirty="0">
                <a:solidFill>
                  <a:srgbClr val="003893"/>
                </a:solidFill>
              </a:rPr>
            </a:br>
            <a:r>
              <a:rPr lang="en-US" sz="1400" dirty="0">
                <a:solidFill>
                  <a:srgbClr val="003893"/>
                </a:solidFill>
                <a:hlinkClick r:id="rId8">
                  <a:extLst>
                    <a:ext uri="{A12FA001-AC4F-418D-AE19-62706E023703}">
                      <ahyp:hlinkClr xmlns:ahyp="http://schemas.microsoft.com/office/drawing/2018/hyperlinkcolor" val="tx"/>
                    </a:ext>
                  </a:extLst>
                </a:hlinkClick>
              </a:rPr>
              <a:t>cmwalsh1@memphis.edu</a:t>
            </a:r>
            <a:br>
              <a:rPr lang="en-US" sz="1400" dirty="0">
                <a:solidFill>
                  <a:srgbClr val="003893"/>
                </a:solidFill>
              </a:rPr>
            </a:br>
            <a:r>
              <a:rPr lang="en-US" sz="1400" dirty="0">
                <a:solidFill>
                  <a:srgbClr val="003893"/>
                </a:solidFill>
                <a:cs typeface="Times New Roman" panose="02020603050405020304" pitchFamily="18" charset="0"/>
              </a:rPr>
              <a:t>901.678.4395</a:t>
            </a:r>
            <a:endParaRPr lang="en-US" sz="1400" dirty="0">
              <a:solidFill>
                <a:srgbClr val="003893"/>
              </a:solidFill>
            </a:endParaRPr>
          </a:p>
        </p:txBody>
      </p:sp>
      <p:sp>
        <p:nvSpPr>
          <p:cNvPr id="26" name="Content Placeholder 2">
            <a:extLst>
              <a:ext uri="{FF2B5EF4-FFF2-40B4-BE49-F238E27FC236}">
                <a16:creationId xmlns:a16="http://schemas.microsoft.com/office/drawing/2014/main" id="{9EFA68E9-183C-E728-F5C8-14635E3E94CF}"/>
              </a:ext>
            </a:extLst>
          </p:cNvPr>
          <p:cNvSpPr txBox="1">
            <a:spLocks/>
          </p:cNvSpPr>
          <p:nvPr/>
        </p:nvSpPr>
        <p:spPr>
          <a:xfrm>
            <a:off x="4862539" y="3306688"/>
            <a:ext cx="2761875" cy="9848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b="1" dirty="0">
                <a:solidFill>
                  <a:srgbClr val="003893"/>
                </a:solidFill>
              </a:rPr>
              <a:t>Dr. Michael Howell-Moroney</a:t>
            </a:r>
            <a:br>
              <a:rPr lang="en-US" sz="1400" dirty="0">
                <a:solidFill>
                  <a:srgbClr val="003893"/>
                </a:solidFill>
              </a:rPr>
            </a:br>
            <a:r>
              <a:rPr lang="en-US" sz="1400" dirty="0">
                <a:solidFill>
                  <a:srgbClr val="003893"/>
                </a:solidFill>
              </a:rPr>
              <a:t>Professor</a:t>
            </a:r>
            <a:br>
              <a:rPr lang="en-US" sz="1400" dirty="0">
                <a:solidFill>
                  <a:srgbClr val="003893"/>
                </a:solidFill>
              </a:rPr>
            </a:br>
            <a:r>
              <a:rPr lang="en-US" sz="1400" dirty="0">
                <a:solidFill>
                  <a:srgbClr val="003893"/>
                </a:solidFill>
                <a:hlinkClick r:id="rId9"/>
              </a:rPr>
              <a:t>michael.hm@memphis.edu</a:t>
            </a:r>
            <a:br>
              <a:rPr lang="en-US" sz="1400" dirty="0">
                <a:solidFill>
                  <a:srgbClr val="003893"/>
                </a:solidFill>
              </a:rPr>
            </a:br>
            <a:r>
              <a:rPr lang="en-US" sz="1400" dirty="0">
                <a:solidFill>
                  <a:srgbClr val="003893"/>
                </a:solidFill>
                <a:cs typeface="Times New Roman" panose="02020603050405020304" pitchFamily="18" charset="0"/>
              </a:rPr>
              <a:t>901.678.2640</a:t>
            </a:r>
            <a:endParaRPr lang="en-US" sz="1400" dirty="0">
              <a:solidFill>
                <a:srgbClr val="003893"/>
              </a:solidFill>
            </a:endParaRPr>
          </a:p>
        </p:txBody>
      </p:sp>
    </p:spTree>
    <p:extLst>
      <p:ext uri="{BB962C8B-B14F-4D97-AF65-F5344CB8AC3E}">
        <p14:creationId xmlns:p14="http://schemas.microsoft.com/office/powerpoint/2010/main" val="177211603"/>
      </p:ext>
    </p:extLst>
  </p:cSld>
  <p:clrMapOvr>
    <a:masterClrMapping/>
  </p:clrMapOvr>
  <p:transition spd="slow" advTm="14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34192-696C-55F0-2AF2-7351486B31EA}"/>
              </a:ext>
            </a:extLst>
          </p:cNvPr>
          <p:cNvSpPr>
            <a:spLocks noGrp="1"/>
          </p:cNvSpPr>
          <p:nvPr>
            <p:ph idx="1"/>
          </p:nvPr>
        </p:nvSpPr>
        <p:spPr>
          <a:xfrm>
            <a:off x="838199" y="3347206"/>
            <a:ext cx="10515600" cy="2821367"/>
          </a:xfrm>
        </p:spPr>
        <p:txBody>
          <a:bodyPr>
            <a:normAutofit/>
          </a:bodyPr>
          <a:lstStyle/>
          <a:p>
            <a:pPr marL="0" indent="0" algn="ctr">
              <a:buNone/>
            </a:pPr>
            <a:r>
              <a:rPr lang="en-US" sz="1800" dirty="0"/>
              <a:t>Department of Public and Nonprofit Administration</a:t>
            </a:r>
          </a:p>
          <a:p>
            <a:pPr marL="0" indent="0" algn="ctr">
              <a:buNone/>
            </a:pPr>
            <a:r>
              <a:rPr lang="en-US" sz="1800" dirty="0"/>
              <a:t>3820 Desoto Avenue</a:t>
            </a:r>
          </a:p>
          <a:p>
            <a:pPr marL="0" indent="0" algn="ctr">
              <a:buNone/>
            </a:pPr>
            <a:r>
              <a:rPr lang="en-US" sz="1800" dirty="0"/>
              <a:t>213 Browning Hall, Memphis, TN 38152</a:t>
            </a:r>
          </a:p>
          <a:p>
            <a:pPr marL="0" indent="0" algn="ctr">
              <a:buNone/>
            </a:pPr>
            <a:r>
              <a:rPr lang="en-US" sz="1800" dirty="0"/>
              <a:t>901.378.3360</a:t>
            </a:r>
          </a:p>
          <a:p>
            <a:pPr marL="0" indent="0" algn="ctr">
              <a:buNone/>
            </a:pPr>
            <a:endParaRPr lang="en-US" sz="1800" dirty="0"/>
          </a:p>
          <a:p>
            <a:pPr marL="0" indent="0" algn="ctr">
              <a:buNone/>
            </a:pPr>
            <a:r>
              <a:rPr lang="en-US" sz="1800" dirty="0"/>
              <a:t>memphis.edu/padm</a:t>
            </a:r>
          </a:p>
        </p:txBody>
      </p:sp>
      <p:pic>
        <p:nvPicPr>
          <p:cNvPr id="7" name="Picture 6" descr="Text&#10;&#10;Description automatically generated">
            <a:extLst>
              <a:ext uri="{FF2B5EF4-FFF2-40B4-BE49-F238E27FC236}">
                <a16:creationId xmlns:a16="http://schemas.microsoft.com/office/drawing/2014/main" id="{C9CF4B6E-A55A-F257-5010-692012CE1AB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347440" y="1575228"/>
            <a:ext cx="3497119" cy="1520487"/>
          </a:xfrm>
          <a:prstGeom prst="rect">
            <a:avLst/>
          </a:prstGeom>
        </p:spPr>
      </p:pic>
    </p:spTree>
    <p:extLst>
      <p:ext uri="{BB962C8B-B14F-4D97-AF65-F5344CB8AC3E}">
        <p14:creationId xmlns:p14="http://schemas.microsoft.com/office/powerpoint/2010/main" val="216145646"/>
      </p:ext>
    </p:extLst>
  </p:cSld>
  <p:clrMapOvr>
    <a:masterClrMapping/>
  </p:clrMapOvr>
  <p:transition spd="slow" advTm="12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818842-C2D1-3846-AFEE-D74F3496BA8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953213"/>
          </a:xfrm>
          <a:prstGeom prst="rect">
            <a:avLst/>
          </a:prstGeom>
        </p:spPr>
      </p:pic>
      <p:sp>
        <p:nvSpPr>
          <p:cNvPr id="3" name="Content Placeholder 2">
            <a:extLst>
              <a:ext uri="{FF2B5EF4-FFF2-40B4-BE49-F238E27FC236}">
                <a16:creationId xmlns:a16="http://schemas.microsoft.com/office/drawing/2014/main" id="{1BA46ADE-A79D-4F20-BAE5-E8C789577483}"/>
              </a:ext>
            </a:extLst>
          </p:cNvPr>
          <p:cNvSpPr>
            <a:spLocks noGrp="1"/>
          </p:cNvSpPr>
          <p:nvPr>
            <p:ph idx="1"/>
          </p:nvPr>
        </p:nvSpPr>
        <p:spPr>
          <a:xfrm>
            <a:off x="2748932" y="1262366"/>
            <a:ext cx="7233268" cy="1663714"/>
          </a:xfrm>
        </p:spPr>
        <p:txBody>
          <a:bodyPr>
            <a:normAutofit fontScale="92500" lnSpcReduction="20000"/>
          </a:bodyPr>
          <a:lstStyle/>
          <a:p>
            <a:pPr>
              <a:lnSpc>
                <a:spcPct val="120000"/>
              </a:lnSpc>
            </a:pPr>
            <a:r>
              <a:rPr lang="en-US" sz="2000" b="1" dirty="0">
                <a:solidFill>
                  <a:schemeClr val="bg1"/>
                </a:solidFill>
              </a:rPr>
              <a:t>2 Masters Programs</a:t>
            </a:r>
          </a:p>
          <a:p>
            <a:pPr>
              <a:lnSpc>
                <a:spcPct val="120000"/>
              </a:lnSpc>
            </a:pPr>
            <a:r>
              <a:rPr lang="en-US" sz="2000" b="1" dirty="0">
                <a:solidFill>
                  <a:schemeClr val="bg1"/>
                </a:solidFill>
              </a:rPr>
              <a:t>2 Graduate Certificate Programs</a:t>
            </a:r>
          </a:p>
          <a:p>
            <a:pPr>
              <a:lnSpc>
                <a:spcPct val="120000"/>
              </a:lnSpc>
            </a:pPr>
            <a:r>
              <a:rPr lang="en-US" sz="2000" b="1" dirty="0">
                <a:solidFill>
                  <a:schemeClr val="bg1"/>
                </a:solidFill>
              </a:rPr>
              <a:t>7:1 Student to Faculty Ratio</a:t>
            </a:r>
          </a:p>
          <a:p>
            <a:pPr>
              <a:lnSpc>
                <a:spcPct val="120000"/>
              </a:lnSpc>
            </a:pPr>
            <a:r>
              <a:rPr lang="en-US" sz="2000" b="1" dirty="0">
                <a:solidFill>
                  <a:schemeClr val="bg1"/>
                </a:solidFill>
              </a:rPr>
              <a:t>90% employed in-field within one year after graduation</a:t>
            </a:r>
          </a:p>
          <a:p>
            <a:pPr marL="0" indent="0">
              <a:buNone/>
            </a:pPr>
            <a:endParaRPr lang="en-US" sz="1600" dirty="0">
              <a:solidFill>
                <a:srgbClr val="204279"/>
              </a:solidFill>
              <a:latin typeface="Proxima Nova" panose="02000506030000020004" pitchFamily="2" charset="0"/>
            </a:endParaRPr>
          </a:p>
        </p:txBody>
      </p:sp>
      <p:sp>
        <p:nvSpPr>
          <p:cNvPr id="5" name="Title 4">
            <a:extLst>
              <a:ext uri="{FF2B5EF4-FFF2-40B4-BE49-F238E27FC236}">
                <a16:creationId xmlns:a16="http://schemas.microsoft.com/office/drawing/2014/main" id="{98E95C10-447D-30D4-67AA-6F97F2450DA1}"/>
              </a:ext>
            </a:extLst>
          </p:cNvPr>
          <p:cNvSpPr>
            <a:spLocks noGrp="1"/>
          </p:cNvSpPr>
          <p:nvPr>
            <p:ph type="title"/>
          </p:nvPr>
        </p:nvSpPr>
        <p:spPr>
          <a:xfrm>
            <a:off x="695587" y="58723"/>
            <a:ext cx="10515600" cy="1325563"/>
          </a:xfrm>
        </p:spPr>
        <p:txBody>
          <a:bodyPr/>
          <a:lstStyle/>
          <a:p>
            <a:r>
              <a:rPr lang="en-US" b="1" dirty="0">
                <a:solidFill>
                  <a:schemeClr val="bg1"/>
                </a:solidFill>
              </a:rPr>
              <a:t>DRIVEN</a:t>
            </a:r>
            <a:r>
              <a:rPr lang="en-US" b="1" dirty="0"/>
              <a:t> </a:t>
            </a:r>
            <a:r>
              <a:rPr lang="en-US" b="1" dirty="0">
                <a:solidFill>
                  <a:srgbClr val="003893"/>
                </a:solidFill>
              </a:rPr>
              <a:t>BY DOING</a:t>
            </a:r>
          </a:p>
        </p:txBody>
      </p:sp>
      <p:sp>
        <p:nvSpPr>
          <p:cNvPr id="2" name="TextBox 1">
            <a:extLst>
              <a:ext uri="{FF2B5EF4-FFF2-40B4-BE49-F238E27FC236}">
                <a16:creationId xmlns:a16="http://schemas.microsoft.com/office/drawing/2014/main" id="{A428A3C5-7867-A585-37CF-73865B9B6369}"/>
              </a:ext>
            </a:extLst>
          </p:cNvPr>
          <p:cNvSpPr txBox="1"/>
          <p:nvPr/>
        </p:nvSpPr>
        <p:spPr>
          <a:xfrm>
            <a:off x="158931" y="4334905"/>
            <a:ext cx="6067698" cy="1785104"/>
          </a:xfrm>
          <a:prstGeom prst="rect">
            <a:avLst/>
          </a:prstGeom>
          <a:noFill/>
        </p:spPr>
        <p:txBody>
          <a:bodyPr wrap="square" rtlCol="0">
            <a:spAutoFit/>
          </a:bodyPr>
          <a:lstStyle/>
          <a:p>
            <a:r>
              <a:rPr lang="en-US" sz="2000" b="1" dirty="0">
                <a:solidFill>
                  <a:schemeClr val="bg1"/>
                </a:solidFill>
              </a:rPr>
              <a:t>Our Mission</a:t>
            </a:r>
          </a:p>
          <a:p>
            <a:r>
              <a:rPr lang="en-US" b="1" dirty="0">
                <a:solidFill>
                  <a:schemeClr val="bg1"/>
                </a:solidFill>
              </a:rPr>
              <a:t>Promoting responsive, responsible and professional public service through teaching, research and community engagement using a practice-based curriculum centered on nonprofit and urban management.</a:t>
            </a:r>
          </a:p>
        </p:txBody>
      </p:sp>
    </p:spTree>
    <p:extLst>
      <p:ext uri="{BB962C8B-B14F-4D97-AF65-F5344CB8AC3E}">
        <p14:creationId xmlns:p14="http://schemas.microsoft.com/office/powerpoint/2010/main" val="1863355304"/>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D898-6481-47FF-8589-56CDA2B85912}"/>
              </a:ext>
            </a:extLst>
          </p:cNvPr>
          <p:cNvSpPr>
            <a:spLocks noGrp="1"/>
          </p:cNvSpPr>
          <p:nvPr>
            <p:ph type="title"/>
          </p:nvPr>
        </p:nvSpPr>
        <p:spPr>
          <a:xfrm>
            <a:off x="459567" y="838899"/>
            <a:ext cx="6310349" cy="887151"/>
          </a:xfrm>
        </p:spPr>
        <p:txBody>
          <a:bodyPr>
            <a:normAutofit/>
          </a:bodyPr>
          <a:lstStyle/>
          <a:p>
            <a:r>
              <a:rPr lang="en-US" sz="2800" b="1" spc="9" dirty="0">
                <a:solidFill>
                  <a:srgbClr val="204279"/>
                </a:solidFill>
                <a:latin typeface="Proxima Nova Black"/>
              </a:rPr>
              <a:t>A Note From Our Chair</a:t>
            </a:r>
          </a:p>
        </p:txBody>
      </p:sp>
      <p:sp>
        <p:nvSpPr>
          <p:cNvPr id="3" name="Content Placeholder 2">
            <a:extLst>
              <a:ext uri="{FF2B5EF4-FFF2-40B4-BE49-F238E27FC236}">
                <a16:creationId xmlns:a16="http://schemas.microsoft.com/office/drawing/2014/main" id="{1F10C8DB-632A-41A5-9901-20C7F8CD4D58}"/>
              </a:ext>
            </a:extLst>
          </p:cNvPr>
          <p:cNvSpPr>
            <a:spLocks noGrp="1"/>
          </p:cNvSpPr>
          <p:nvPr>
            <p:ph idx="1"/>
          </p:nvPr>
        </p:nvSpPr>
        <p:spPr>
          <a:xfrm>
            <a:off x="2315361" y="1870745"/>
            <a:ext cx="8548382" cy="4148355"/>
          </a:xfrm>
        </p:spPr>
        <p:txBody>
          <a:bodyPr>
            <a:normAutofit fontScale="92500" lnSpcReduction="10000"/>
          </a:bodyPr>
          <a:lstStyle/>
          <a:p>
            <a:pPr marL="11206" indent="0">
              <a:lnSpc>
                <a:spcPct val="100000"/>
              </a:lnSpc>
              <a:buNone/>
              <a:tabLst>
                <a:tab pos="218526" algn="l"/>
                <a:tab pos="219087" algn="l"/>
              </a:tabLst>
            </a:pPr>
            <a:r>
              <a:rPr lang="en-US" sz="1200" dirty="0">
                <a:solidFill>
                  <a:srgbClr val="204279"/>
                </a:solidFill>
                <a:latin typeface="Proxima Nova" panose="02000506030000020004" pitchFamily="2" charset="0"/>
              </a:rPr>
              <a:t>On behalf of the faculty and staff, I would like to welcome you to the Department of Public and Nonprofit Administration! We are proud to have been part of the University of Memphis for over 50 years, and we are continuing to adapt and grow to meet the changing needs of our community and the public and nonprofit professions.</a:t>
            </a:r>
          </a:p>
          <a:p>
            <a:pPr marL="11206" indent="0">
              <a:lnSpc>
                <a:spcPct val="100000"/>
              </a:lnSpc>
              <a:buNone/>
              <a:tabLst>
                <a:tab pos="218526" algn="l"/>
                <a:tab pos="219087" algn="l"/>
              </a:tabLst>
            </a:pPr>
            <a:r>
              <a:rPr lang="en-US" sz="1200" dirty="0">
                <a:solidFill>
                  <a:srgbClr val="204279"/>
                </a:solidFill>
                <a:latin typeface="Proxima Nova" panose="02000506030000020004" pitchFamily="2" charset="0"/>
              </a:rPr>
              <a:t>The department is home to a number of programs at all academic levels, and all with the purpose of preparing public services leaders wherever they are in their careers. We offer undergraduate minors in Public Administration and Nonprofit, for students who wish to enhance their current program of study.  We offer a nationally ranked, NASPAA accredited Master of Public Administration degree, and a newly established, fully online Master of Nonprofit Management degrees. For students who wish to enhance their current master’s coursework, or who wish to continue their graduate education without the commitment to a full master’s degree, we offer graduate certificates in Philanthropy and Nonprofit Leadership and Local Government Management. Finally, we are one of seven academic programs who are part of the School of Urban Affairs and Public Policy’s Ph.D. in Urban Affairs program. Our courses, offered in-person or online, are taught by our excellent and dedicated faculty.  Our full-time faculty are active in a wide variety of regional, national, and international research areas, and our part-time faculty have distinguished themselves as leading professionals in their fields. </a:t>
            </a:r>
          </a:p>
          <a:p>
            <a:pPr marL="11206" indent="0">
              <a:lnSpc>
                <a:spcPct val="100000"/>
              </a:lnSpc>
              <a:buNone/>
              <a:tabLst>
                <a:tab pos="218526" algn="l"/>
                <a:tab pos="219087" algn="l"/>
              </a:tabLst>
            </a:pPr>
            <a:r>
              <a:rPr lang="en-US" sz="1200" dirty="0">
                <a:solidFill>
                  <a:srgbClr val="204279"/>
                </a:solidFill>
                <a:latin typeface="Proxima Nova" panose="02000506030000020004" pitchFamily="2" charset="0"/>
              </a:rPr>
              <a:t>Our student and alumni are our first priority and our greatest source of pride. Even before completing their academic programs, our students are making meaningful contributions through internships, fellowships, service-learning projects and community service. Graduates of the program go on to work in federal, state, and local government, as well as nonprofits locally and across the globe. </a:t>
            </a:r>
          </a:p>
          <a:p>
            <a:pPr marL="11206" indent="0">
              <a:lnSpc>
                <a:spcPct val="100000"/>
              </a:lnSpc>
              <a:buNone/>
              <a:tabLst>
                <a:tab pos="218526" algn="l"/>
                <a:tab pos="219087" algn="l"/>
              </a:tabLst>
            </a:pPr>
            <a:r>
              <a:rPr lang="en-US" sz="1200" dirty="0">
                <a:solidFill>
                  <a:srgbClr val="204279"/>
                </a:solidFill>
                <a:latin typeface="Proxima Nova" panose="02000506030000020004" pitchFamily="2" charset="0"/>
              </a:rPr>
              <a:t>Whether you are a student looking to further your education and enhance your career, or a community organization looking to partner with our students and faculty, we look forward to assisting you realize your goals.</a:t>
            </a:r>
          </a:p>
          <a:p>
            <a:pPr marL="11206" indent="0">
              <a:lnSpc>
                <a:spcPct val="100000"/>
              </a:lnSpc>
              <a:buNone/>
              <a:tabLst>
                <a:tab pos="218526" algn="l"/>
                <a:tab pos="219087" algn="l"/>
              </a:tabLst>
            </a:pPr>
            <a:endParaRPr lang="en-US" sz="1200" dirty="0">
              <a:solidFill>
                <a:srgbClr val="204279"/>
              </a:solidFill>
              <a:latin typeface="Proxima Nova" panose="02000506030000020004" pitchFamily="2" charset="0"/>
            </a:endParaRPr>
          </a:p>
          <a:p>
            <a:pPr marL="11206" indent="0">
              <a:lnSpc>
                <a:spcPct val="100000"/>
              </a:lnSpc>
              <a:buNone/>
              <a:tabLst>
                <a:tab pos="218526" algn="l"/>
                <a:tab pos="219087" algn="l"/>
              </a:tabLst>
            </a:pPr>
            <a:r>
              <a:rPr lang="en-US" sz="1200" dirty="0">
                <a:solidFill>
                  <a:srgbClr val="204279"/>
                </a:solidFill>
                <a:latin typeface="Proxima Nova" panose="02000506030000020004" pitchFamily="2" charset="0"/>
              </a:rPr>
              <a:t>Dr. Sharon Wrobel</a:t>
            </a:r>
            <a:br>
              <a:rPr lang="en-US" sz="1200" dirty="0">
                <a:solidFill>
                  <a:srgbClr val="204279"/>
                </a:solidFill>
                <a:latin typeface="Proxima Nova" panose="02000506030000020004" pitchFamily="2" charset="0"/>
              </a:rPr>
            </a:br>
            <a:r>
              <a:rPr lang="en-US" sz="1200" dirty="0">
                <a:solidFill>
                  <a:srgbClr val="204279"/>
                </a:solidFill>
                <a:latin typeface="Proxima Nova" panose="02000506030000020004" pitchFamily="2" charset="0"/>
              </a:rPr>
              <a:t>Associate Professor and Chair</a:t>
            </a:r>
          </a:p>
        </p:txBody>
      </p:sp>
      <p:sp>
        <p:nvSpPr>
          <p:cNvPr id="8" name="Flowchart: Connector 7">
            <a:extLst>
              <a:ext uri="{FF2B5EF4-FFF2-40B4-BE49-F238E27FC236}">
                <a16:creationId xmlns:a16="http://schemas.microsoft.com/office/drawing/2014/main" id="{54DA41FE-9FE7-7FD1-E83A-D56F5AB813D3}"/>
              </a:ext>
            </a:extLst>
          </p:cNvPr>
          <p:cNvSpPr/>
          <p:nvPr/>
        </p:nvSpPr>
        <p:spPr>
          <a:xfrm>
            <a:off x="562062" y="1870745"/>
            <a:ext cx="1409351" cy="137579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874141"/>
      </p:ext>
    </p:extLst>
  </p:cSld>
  <p:clrMapOvr>
    <a:masterClrMapping/>
  </p:clrMapOvr>
  <p:transition spd="slow" advTm="28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11112F-332B-CD4F-8E0F-AD8D0E562929}"/>
              </a:ext>
            </a:extLst>
          </p:cNvPr>
          <p:cNvSpPr/>
          <p:nvPr/>
        </p:nvSpPr>
        <p:spPr>
          <a:xfrm>
            <a:off x="1287887" y="720557"/>
            <a:ext cx="8989453" cy="306956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52B29-8890-467E-8A51-A8473ADA8A09}"/>
              </a:ext>
            </a:extLst>
          </p:cNvPr>
          <p:cNvSpPr>
            <a:spLocks noGrp="1"/>
          </p:cNvSpPr>
          <p:nvPr>
            <p:ph type="title"/>
          </p:nvPr>
        </p:nvSpPr>
        <p:spPr>
          <a:xfrm>
            <a:off x="3611450" y="1084633"/>
            <a:ext cx="7292663" cy="654677"/>
          </a:xfrm>
        </p:spPr>
        <p:txBody>
          <a:bodyPr>
            <a:normAutofit fontScale="90000"/>
          </a:bodyPr>
          <a:lstStyle/>
          <a:p>
            <a:r>
              <a:rPr lang="en-US" spc="9" dirty="0">
                <a:solidFill>
                  <a:srgbClr val="204279"/>
                </a:solidFill>
                <a:latin typeface="Proxima Nova Black"/>
              </a:rPr>
              <a:t>Nationally Ranked</a:t>
            </a:r>
          </a:p>
        </p:txBody>
      </p:sp>
      <p:sp>
        <p:nvSpPr>
          <p:cNvPr id="3" name="Content Placeholder 2">
            <a:extLst>
              <a:ext uri="{FF2B5EF4-FFF2-40B4-BE49-F238E27FC236}">
                <a16:creationId xmlns:a16="http://schemas.microsoft.com/office/drawing/2014/main" id="{1BA46ADE-A79D-4F20-BAE5-E8C789577483}"/>
              </a:ext>
            </a:extLst>
          </p:cNvPr>
          <p:cNvSpPr>
            <a:spLocks noGrp="1"/>
          </p:cNvSpPr>
          <p:nvPr>
            <p:ph idx="1"/>
          </p:nvPr>
        </p:nvSpPr>
        <p:spPr>
          <a:xfrm>
            <a:off x="3611450" y="2428875"/>
            <a:ext cx="8324850" cy="2123193"/>
          </a:xfrm>
        </p:spPr>
        <p:txBody>
          <a:bodyPr>
            <a:normAutofit/>
          </a:bodyPr>
          <a:lstStyle/>
          <a:p>
            <a:pPr marL="0" indent="0">
              <a:buNone/>
            </a:pPr>
            <a:r>
              <a:rPr lang="en-US" sz="2400" dirty="0">
                <a:solidFill>
                  <a:srgbClr val="204279"/>
                </a:solidFill>
                <a:latin typeface="Proxima Nova" panose="02000506030000020004" pitchFamily="2" charset="0"/>
              </a:rPr>
              <a:t>U.S. News &amp; World Report Ranking</a:t>
            </a:r>
            <a:br>
              <a:rPr lang="en-US" sz="2400" dirty="0">
                <a:solidFill>
                  <a:srgbClr val="204279"/>
                </a:solidFill>
                <a:latin typeface="Proxima Nova" panose="02000506030000020004" pitchFamily="2" charset="0"/>
              </a:rPr>
            </a:br>
            <a:br>
              <a:rPr lang="en-US" sz="2400" dirty="0">
                <a:solidFill>
                  <a:srgbClr val="204279"/>
                </a:solidFill>
                <a:latin typeface="Proxima Nova" panose="02000506030000020004" pitchFamily="2" charset="0"/>
              </a:rPr>
            </a:br>
            <a:r>
              <a:rPr lang="en-US" sz="2400" dirty="0">
                <a:solidFill>
                  <a:srgbClr val="204279"/>
                </a:solidFill>
                <a:latin typeface="Proxima Nova" panose="02000506030000020004" pitchFamily="2" charset="0"/>
              </a:rPr>
              <a:t>Best Graduate Public Affairs Programs</a:t>
            </a:r>
            <a:br>
              <a:rPr lang="en-US" sz="2400" dirty="0">
                <a:solidFill>
                  <a:srgbClr val="204279"/>
                </a:solidFill>
                <a:latin typeface="Proxima Nova" panose="02000506030000020004" pitchFamily="2" charset="0"/>
              </a:rPr>
            </a:br>
            <a:br>
              <a:rPr lang="en-US" sz="2400" dirty="0">
                <a:solidFill>
                  <a:srgbClr val="204279"/>
                </a:solidFill>
                <a:latin typeface="Proxima Nova" panose="02000506030000020004" pitchFamily="2" charset="0"/>
              </a:rPr>
            </a:br>
            <a:r>
              <a:rPr lang="en-US" sz="2400" dirty="0">
                <a:solidFill>
                  <a:srgbClr val="204279"/>
                </a:solidFill>
                <a:latin typeface="Proxima Nova" panose="02000506030000020004" pitchFamily="2" charset="0"/>
              </a:rPr>
              <a:t>University of Memphis is proudly ranked at #114</a:t>
            </a:r>
          </a:p>
          <a:p>
            <a:endParaRPr lang="en-US" sz="1800" dirty="0"/>
          </a:p>
        </p:txBody>
      </p:sp>
      <p:pic>
        <p:nvPicPr>
          <p:cNvPr id="2050" name="Picture 2">
            <a:extLst>
              <a:ext uri="{FF2B5EF4-FFF2-40B4-BE49-F238E27FC236}">
                <a16:creationId xmlns:a16="http://schemas.microsoft.com/office/drawing/2014/main" id="{6D063542-70C6-47E9-AD84-81FCD642A04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p:blipFill>
        <p:spPr bwMode="auto">
          <a:xfrm>
            <a:off x="924462" y="2305930"/>
            <a:ext cx="2323563" cy="224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08681"/>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43BEC-78D2-5646-98EB-D056853A3A9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1"/>
            <a:ext cx="12192001" cy="6851561"/>
          </a:xfrm>
          <a:prstGeom prst="rect">
            <a:avLst/>
          </a:prstGeom>
        </p:spPr>
      </p:pic>
      <p:sp>
        <p:nvSpPr>
          <p:cNvPr id="4" name="TextBox 3">
            <a:extLst>
              <a:ext uri="{FF2B5EF4-FFF2-40B4-BE49-F238E27FC236}">
                <a16:creationId xmlns:a16="http://schemas.microsoft.com/office/drawing/2014/main" id="{FF77ED51-26F8-4EE7-9FE8-77847C84B081}"/>
              </a:ext>
            </a:extLst>
          </p:cNvPr>
          <p:cNvSpPr txBox="1"/>
          <p:nvPr/>
        </p:nvSpPr>
        <p:spPr>
          <a:xfrm>
            <a:off x="3168473" y="317904"/>
            <a:ext cx="5855051" cy="1077218"/>
          </a:xfrm>
          <a:prstGeom prst="rect">
            <a:avLst/>
          </a:prstGeom>
          <a:noFill/>
        </p:spPr>
        <p:txBody>
          <a:bodyPr wrap="square" rtlCol="0">
            <a:spAutoFit/>
          </a:bodyPr>
          <a:lstStyle/>
          <a:p>
            <a:pPr algn="ctr"/>
            <a:r>
              <a:rPr lang="en-US" spc="9" dirty="0">
                <a:solidFill>
                  <a:srgbClr val="204279"/>
                </a:solidFill>
                <a:latin typeface="Proxima Nova Black" panose="02000506030000020004" pitchFamily="2" charset="0"/>
                <a:ea typeface="+mj-ea"/>
                <a:cs typeface="Calibri"/>
              </a:rPr>
              <a:t>Join the Next Generation of</a:t>
            </a:r>
            <a:br>
              <a:rPr lang="en-US" spc="9" dirty="0">
                <a:solidFill>
                  <a:srgbClr val="204279"/>
                </a:solidFill>
                <a:latin typeface="Proxima Nova Black" panose="02000506030000020004" pitchFamily="2" charset="0"/>
                <a:ea typeface="+mj-ea"/>
                <a:cs typeface="Calibri"/>
              </a:rPr>
            </a:br>
            <a:r>
              <a:rPr lang="en-US" sz="2800" b="1" spc="9" dirty="0">
                <a:solidFill>
                  <a:srgbClr val="204279"/>
                </a:solidFill>
                <a:latin typeface="Proxima Nova Black" panose="02000506030000020004" pitchFamily="2" charset="0"/>
                <a:ea typeface="+mj-ea"/>
                <a:cs typeface="Calibri"/>
              </a:rPr>
              <a:t>Public and Nonprofit Leaders</a:t>
            </a:r>
            <a:endParaRPr lang="en-US" dirty="0">
              <a:solidFill>
                <a:srgbClr val="142A4E"/>
              </a:solidFill>
              <a:latin typeface="Proxima Nova" panose="02000506030000020004" pitchFamily="2" charset="0"/>
            </a:endParaRPr>
          </a:p>
          <a:p>
            <a:pPr algn="ctr"/>
            <a:endParaRPr lang="en-US" dirty="0">
              <a:solidFill>
                <a:srgbClr val="142A4E"/>
              </a:solidFill>
              <a:latin typeface="Proxima Nova" panose="02000506030000020004" pitchFamily="2" charset="0"/>
            </a:endParaRPr>
          </a:p>
        </p:txBody>
      </p:sp>
    </p:spTree>
    <p:extLst>
      <p:ext uri="{BB962C8B-B14F-4D97-AF65-F5344CB8AC3E}">
        <p14:creationId xmlns:p14="http://schemas.microsoft.com/office/powerpoint/2010/main" val="3317035076"/>
      </p:ext>
    </p:extLst>
  </p:cSld>
  <p:clrMapOvr>
    <a:masterClrMapping/>
  </p:clrMapOvr>
  <p:transition spd="slow" advTm="8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A29D6B-F4C4-3548-9302-ECBC1E51E4C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1444372"/>
            <a:ext cx="6195810" cy="5413628"/>
          </a:xfrm>
          <a:prstGeom prst="rect">
            <a:avLst/>
          </a:prstGeom>
        </p:spPr>
      </p:pic>
      <p:sp>
        <p:nvSpPr>
          <p:cNvPr id="10" name="Rectangle 9">
            <a:extLst>
              <a:ext uri="{FF2B5EF4-FFF2-40B4-BE49-F238E27FC236}">
                <a16:creationId xmlns:a16="http://schemas.microsoft.com/office/drawing/2014/main" id="{1F2129FA-8324-F14B-8B25-C9879CFE7090}"/>
              </a:ext>
            </a:extLst>
          </p:cNvPr>
          <p:cNvSpPr/>
          <p:nvPr/>
        </p:nvSpPr>
        <p:spPr>
          <a:xfrm>
            <a:off x="0" y="0"/>
            <a:ext cx="12192000" cy="1609725"/>
          </a:xfrm>
          <a:prstGeom prst="rect">
            <a:avLst/>
          </a:prstGeom>
          <a:solidFill>
            <a:srgbClr val="20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722019-0742-4492-9DDB-D34235CEC235}"/>
              </a:ext>
            </a:extLst>
          </p:cNvPr>
          <p:cNvSpPr>
            <a:spLocks noGrp="1"/>
          </p:cNvSpPr>
          <p:nvPr>
            <p:ph type="title"/>
          </p:nvPr>
        </p:nvSpPr>
        <p:spPr>
          <a:xfrm>
            <a:off x="1826654" y="458422"/>
            <a:ext cx="8538692" cy="692880"/>
          </a:xfrm>
        </p:spPr>
        <p:txBody>
          <a:bodyPr>
            <a:normAutofit/>
          </a:bodyPr>
          <a:lstStyle/>
          <a:p>
            <a:pPr algn="ctr"/>
            <a:r>
              <a:rPr lang="en-US" sz="3200" b="1" spc="9" dirty="0">
                <a:solidFill>
                  <a:schemeClr val="bg1"/>
                </a:solidFill>
                <a:latin typeface="Proxima Nova Black"/>
              </a:rPr>
              <a:t>Master of Public Administration </a:t>
            </a:r>
            <a:endParaRPr lang="en-US" sz="3200" b="1" spc="9" dirty="0">
              <a:solidFill>
                <a:schemeClr val="bg1"/>
              </a:solidFill>
              <a:latin typeface="Proxima Nova Black" panose="02000506030000020004" pitchFamily="2" charset="0"/>
              <a:cs typeface="Calibri"/>
            </a:endParaRPr>
          </a:p>
        </p:txBody>
      </p:sp>
      <p:sp>
        <p:nvSpPr>
          <p:cNvPr id="3" name="Content Placeholder 2">
            <a:extLst>
              <a:ext uri="{FF2B5EF4-FFF2-40B4-BE49-F238E27FC236}">
                <a16:creationId xmlns:a16="http://schemas.microsoft.com/office/drawing/2014/main" id="{DDD33579-BFFD-4FBB-B286-9A78BDFD19BF}"/>
              </a:ext>
            </a:extLst>
          </p:cNvPr>
          <p:cNvSpPr>
            <a:spLocks noGrp="1"/>
          </p:cNvSpPr>
          <p:nvPr>
            <p:ph idx="1"/>
          </p:nvPr>
        </p:nvSpPr>
        <p:spPr>
          <a:xfrm>
            <a:off x="6492650" y="2006193"/>
            <a:ext cx="5402510" cy="2845613"/>
          </a:xfrm>
        </p:spPr>
        <p:txBody>
          <a:bodyPr numCol="1">
            <a:normAutofit lnSpcReduction="10000"/>
          </a:bodyPr>
          <a:lstStyle/>
          <a:p>
            <a:pPr marL="0" indent="0">
              <a:buNone/>
            </a:pPr>
            <a:r>
              <a:rPr lang="en-US" sz="1600" b="1" dirty="0">
                <a:solidFill>
                  <a:srgbClr val="003893"/>
                </a:solidFill>
                <a:latin typeface="Proxima Nova" panose="02000506030000020004" pitchFamily="2" charset="0"/>
              </a:rPr>
              <a:t>Program Features</a:t>
            </a:r>
          </a:p>
          <a:p>
            <a:pPr lvl="1">
              <a:buFont typeface="Wingdings" panose="05000000000000000000" pitchFamily="2" charset="2"/>
              <a:buChar char="§"/>
            </a:pPr>
            <a:r>
              <a:rPr lang="en-US" sz="1600" dirty="0">
                <a:solidFill>
                  <a:srgbClr val="003893"/>
                </a:solidFill>
                <a:latin typeface="Proxima Nova" panose="02000506030000020004" pitchFamily="2" charset="0"/>
              </a:rPr>
              <a:t>In-person and online courses</a:t>
            </a:r>
          </a:p>
          <a:p>
            <a:pPr lvl="1">
              <a:buFont typeface="Wingdings" panose="05000000000000000000" pitchFamily="2" charset="2"/>
              <a:buChar char="§"/>
            </a:pPr>
            <a:r>
              <a:rPr lang="en-US" sz="1600" dirty="0">
                <a:solidFill>
                  <a:srgbClr val="003893"/>
                </a:solidFill>
                <a:latin typeface="Proxima Nova" panose="02000506030000020004" pitchFamily="2" charset="0"/>
              </a:rPr>
              <a:t>Complete in as little as four semesters</a:t>
            </a:r>
          </a:p>
          <a:p>
            <a:pPr lvl="1">
              <a:buFont typeface="Wingdings" panose="05000000000000000000" pitchFamily="2" charset="2"/>
              <a:buChar char="§"/>
            </a:pPr>
            <a:r>
              <a:rPr lang="en-US" sz="1600" dirty="0">
                <a:solidFill>
                  <a:srgbClr val="003893"/>
                </a:solidFill>
                <a:latin typeface="Proxima Nova" panose="02000506030000020004" pitchFamily="2" charset="0"/>
              </a:rPr>
              <a:t>Concentrations</a:t>
            </a:r>
          </a:p>
          <a:p>
            <a:pPr lvl="2">
              <a:buFont typeface="Wingdings" panose="05000000000000000000" pitchFamily="2" charset="2"/>
              <a:buChar char="§"/>
            </a:pPr>
            <a:r>
              <a:rPr lang="en-US" sz="1600" dirty="0">
                <a:solidFill>
                  <a:srgbClr val="003893"/>
                </a:solidFill>
                <a:latin typeface="Proxima Nova" panose="02000506030000020004" pitchFamily="2" charset="0"/>
              </a:rPr>
              <a:t>Nonprofit Administration</a:t>
            </a:r>
          </a:p>
          <a:p>
            <a:pPr lvl="2">
              <a:buFont typeface="Wingdings" panose="05000000000000000000" pitchFamily="2" charset="2"/>
              <a:buChar char="§"/>
            </a:pPr>
            <a:r>
              <a:rPr lang="en-US" sz="1600" dirty="0">
                <a:solidFill>
                  <a:srgbClr val="003893"/>
                </a:solidFill>
                <a:latin typeface="Proxima Nova" panose="02000506030000020004" pitchFamily="2" charset="0"/>
              </a:rPr>
              <a:t>Urban Management</a:t>
            </a:r>
          </a:p>
          <a:p>
            <a:pPr lvl="1">
              <a:buFont typeface="Wingdings" panose="05000000000000000000" pitchFamily="2" charset="2"/>
              <a:buChar char="§"/>
            </a:pPr>
            <a:r>
              <a:rPr lang="en-US" sz="1600" dirty="0">
                <a:solidFill>
                  <a:srgbClr val="003893"/>
                </a:solidFill>
                <a:latin typeface="Proxima Nova" panose="02000506030000020004" pitchFamily="2" charset="0"/>
              </a:rPr>
              <a:t>Fully Accredited by NASPAA</a:t>
            </a:r>
          </a:p>
          <a:p>
            <a:pPr lvl="1"/>
            <a:endParaRPr lang="en-US" sz="1600" dirty="0">
              <a:solidFill>
                <a:srgbClr val="003893"/>
              </a:solidFill>
              <a:latin typeface="Proxima Nova" panose="02000506030000020004" pitchFamily="2" charset="0"/>
            </a:endParaRPr>
          </a:p>
          <a:p>
            <a:pPr marL="457200" lvl="1" indent="0">
              <a:buNone/>
            </a:pPr>
            <a:r>
              <a:rPr lang="en-US" sz="1600" i="1" dirty="0">
                <a:solidFill>
                  <a:srgbClr val="003893"/>
                </a:solidFill>
                <a:latin typeface="Proxima Nova" panose="02000506030000020004" pitchFamily="2" charset="0"/>
              </a:rPr>
              <a:t>Develop critical thinking and analytical skills necessary for effective management and leadership in today’s public and nonprofit sectors</a:t>
            </a:r>
          </a:p>
          <a:p>
            <a:pPr marL="0" indent="0">
              <a:lnSpc>
                <a:spcPct val="70000"/>
              </a:lnSpc>
              <a:buNone/>
            </a:pPr>
            <a:endParaRPr lang="en-US" sz="1800" b="1" dirty="0">
              <a:solidFill>
                <a:srgbClr val="142A4E"/>
              </a:solidFill>
              <a:latin typeface="Proxima Nova" panose="02000506030000020004" pitchFamily="2" charset="0"/>
            </a:endParaRPr>
          </a:p>
        </p:txBody>
      </p:sp>
      <p:pic>
        <p:nvPicPr>
          <p:cNvPr id="11" name="Picture Placeholder 9" descr="A picture containing large, sitting, blue, umbrella&#10;&#10;Description automatically generated">
            <a:extLst>
              <a:ext uri="{FF2B5EF4-FFF2-40B4-BE49-F238E27FC236}">
                <a16:creationId xmlns:a16="http://schemas.microsoft.com/office/drawing/2014/main" id="{0C6CF81A-C7EB-6046-8EE2-008510AFD8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5810" y="6293119"/>
            <a:ext cx="5996190" cy="603517"/>
          </a:xfrm>
          <a:prstGeom prst="rect">
            <a:avLst/>
          </a:prstGeom>
        </p:spPr>
      </p:pic>
      <p:pic>
        <p:nvPicPr>
          <p:cNvPr id="8" name="Content Placeholder 9">
            <a:extLst>
              <a:ext uri="{FF2B5EF4-FFF2-40B4-BE49-F238E27FC236}">
                <a16:creationId xmlns:a16="http://schemas.microsoft.com/office/drawing/2014/main" id="{805CAC9A-1941-8466-F45B-7E3BF6111A3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852209" y="5177351"/>
            <a:ext cx="1944479" cy="918766"/>
          </a:xfrm>
          <a:prstGeom prst="rect">
            <a:avLst/>
          </a:prstGeom>
        </p:spPr>
      </p:pic>
    </p:spTree>
    <p:extLst>
      <p:ext uri="{BB962C8B-B14F-4D97-AF65-F5344CB8AC3E}">
        <p14:creationId xmlns:p14="http://schemas.microsoft.com/office/powerpoint/2010/main" val="243685617"/>
      </p:ext>
    </p:extLst>
  </p:cSld>
  <p:clrMapOvr>
    <a:masterClrMapping/>
  </p:clrMapOvr>
  <p:transition spd="slow" advTm="17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129FA-8324-F14B-8B25-C9879CFE7090}"/>
              </a:ext>
            </a:extLst>
          </p:cNvPr>
          <p:cNvSpPr/>
          <p:nvPr/>
        </p:nvSpPr>
        <p:spPr>
          <a:xfrm>
            <a:off x="0" y="0"/>
            <a:ext cx="12192000" cy="1609725"/>
          </a:xfrm>
          <a:prstGeom prst="rect">
            <a:avLst/>
          </a:prstGeom>
          <a:solidFill>
            <a:srgbClr val="20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722019-0742-4492-9DDB-D34235CEC235}"/>
              </a:ext>
            </a:extLst>
          </p:cNvPr>
          <p:cNvSpPr>
            <a:spLocks noGrp="1"/>
          </p:cNvSpPr>
          <p:nvPr>
            <p:ph type="title"/>
          </p:nvPr>
        </p:nvSpPr>
        <p:spPr>
          <a:xfrm>
            <a:off x="1826654" y="458422"/>
            <a:ext cx="8538692" cy="692880"/>
          </a:xfrm>
        </p:spPr>
        <p:txBody>
          <a:bodyPr>
            <a:normAutofit/>
          </a:bodyPr>
          <a:lstStyle/>
          <a:p>
            <a:pPr algn="ctr"/>
            <a:r>
              <a:rPr lang="en-US" sz="3200" b="1" spc="9" dirty="0">
                <a:solidFill>
                  <a:schemeClr val="bg1"/>
                </a:solidFill>
                <a:latin typeface="Proxima Nova Black"/>
              </a:rPr>
              <a:t>Master of Nonprofit Management </a:t>
            </a:r>
            <a:endParaRPr lang="en-US" sz="3200" b="1" spc="9" dirty="0">
              <a:solidFill>
                <a:schemeClr val="bg1"/>
              </a:solidFill>
              <a:latin typeface="Proxima Nova Black" panose="02000506030000020004" pitchFamily="2" charset="0"/>
              <a:cs typeface="Calibri"/>
            </a:endParaRPr>
          </a:p>
        </p:txBody>
      </p:sp>
      <p:sp>
        <p:nvSpPr>
          <p:cNvPr id="3" name="Content Placeholder 2">
            <a:extLst>
              <a:ext uri="{FF2B5EF4-FFF2-40B4-BE49-F238E27FC236}">
                <a16:creationId xmlns:a16="http://schemas.microsoft.com/office/drawing/2014/main" id="{DDD33579-BFFD-4FBB-B286-9A78BDFD19BF}"/>
              </a:ext>
            </a:extLst>
          </p:cNvPr>
          <p:cNvSpPr>
            <a:spLocks noGrp="1"/>
          </p:cNvSpPr>
          <p:nvPr>
            <p:ph idx="1"/>
          </p:nvPr>
        </p:nvSpPr>
        <p:spPr>
          <a:xfrm>
            <a:off x="6524624" y="1977971"/>
            <a:ext cx="5370535" cy="3060754"/>
          </a:xfrm>
        </p:spPr>
        <p:txBody>
          <a:bodyPr numCol="1">
            <a:noAutofit/>
          </a:bodyPr>
          <a:lstStyle/>
          <a:p>
            <a:pPr marL="0" indent="0">
              <a:buNone/>
            </a:pPr>
            <a:r>
              <a:rPr lang="en-US" sz="1600" b="1" dirty="0">
                <a:solidFill>
                  <a:srgbClr val="003893"/>
                </a:solidFill>
                <a:latin typeface="Proxima Nova" panose="02000506030000020004" pitchFamily="2" charset="0"/>
              </a:rPr>
              <a:t>Program Features</a:t>
            </a:r>
          </a:p>
          <a:p>
            <a:pPr lvl="1">
              <a:buFont typeface="Wingdings" panose="05000000000000000000" pitchFamily="2" charset="2"/>
              <a:buChar char="§"/>
            </a:pPr>
            <a:r>
              <a:rPr lang="en-US" sz="1600" dirty="0">
                <a:solidFill>
                  <a:srgbClr val="003893"/>
                </a:solidFill>
                <a:latin typeface="Proxima Nova" panose="02000506030000020004" pitchFamily="2" charset="0"/>
              </a:rPr>
              <a:t>Fully online program</a:t>
            </a:r>
          </a:p>
          <a:p>
            <a:pPr lvl="1">
              <a:buFont typeface="Wingdings" panose="05000000000000000000" pitchFamily="2" charset="2"/>
              <a:buChar char="§"/>
            </a:pPr>
            <a:r>
              <a:rPr lang="en-US" sz="1600" dirty="0">
                <a:solidFill>
                  <a:srgbClr val="003893"/>
                </a:solidFill>
                <a:latin typeface="Proxima Nova" panose="02000506030000020004" pitchFamily="2" charset="0"/>
              </a:rPr>
              <a:t>Complete in as little as four semesters</a:t>
            </a:r>
          </a:p>
          <a:p>
            <a:pPr lvl="1">
              <a:buFont typeface="Wingdings" panose="05000000000000000000" pitchFamily="2" charset="2"/>
              <a:buChar char="§"/>
            </a:pPr>
            <a:r>
              <a:rPr lang="en-US" sz="1600" dirty="0">
                <a:solidFill>
                  <a:srgbClr val="003893"/>
                </a:solidFill>
                <a:latin typeface="Proxima Nova" panose="02000506030000020004" pitchFamily="2" charset="0"/>
              </a:rPr>
              <a:t>Three Tracks</a:t>
            </a:r>
          </a:p>
          <a:p>
            <a:pPr lvl="2">
              <a:buFont typeface="Wingdings" panose="05000000000000000000" pitchFamily="2" charset="2"/>
              <a:buChar char="Ø"/>
            </a:pPr>
            <a:r>
              <a:rPr lang="en-US" sz="1600" dirty="0">
                <a:solidFill>
                  <a:srgbClr val="003893"/>
                </a:solidFill>
                <a:latin typeface="Proxima Nova" panose="02000506030000020004" pitchFamily="2" charset="0"/>
              </a:rPr>
              <a:t>Nonprofit Management</a:t>
            </a:r>
          </a:p>
          <a:p>
            <a:pPr lvl="2">
              <a:buFont typeface="Wingdings" panose="05000000000000000000" pitchFamily="2" charset="2"/>
              <a:buChar char="Ø"/>
            </a:pPr>
            <a:r>
              <a:rPr lang="en-US" sz="1600" dirty="0">
                <a:solidFill>
                  <a:srgbClr val="003893"/>
                </a:solidFill>
                <a:latin typeface="Proxima Nova" panose="02000506030000020004" pitchFamily="2" charset="0"/>
              </a:rPr>
              <a:t>Fundraising and Philanthropy</a:t>
            </a:r>
          </a:p>
          <a:p>
            <a:pPr lvl="2">
              <a:buFont typeface="Wingdings" panose="05000000000000000000" pitchFamily="2" charset="2"/>
              <a:buChar char="Ø"/>
            </a:pPr>
            <a:r>
              <a:rPr lang="en-US" sz="1600" dirty="0">
                <a:solidFill>
                  <a:srgbClr val="003893"/>
                </a:solidFill>
                <a:latin typeface="Proxima Nova" panose="02000506030000020004" pitchFamily="2" charset="0"/>
              </a:rPr>
              <a:t>Social Justice</a:t>
            </a:r>
          </a:p>
          <a:p>
            <a:pPr lvl="1">
              <a:buFont typeface="Wingdings" panose="05000000000000000000" pitchFamily="2" charset="2"/>
              <a:buChar char="§"/>
            </a:pPr>
            <a:endParaRPr lang="en-US" sz="1600" dirty="0">
              <a:solidFill>
                <a:srgbClr val="003893"/>
              </a:solidFill>
              <a:latin typeface="Proxima Nova" panose="02000506030000020004" pitchFamily="2" charset="0"/>
            </a:endParaRPr>
          </a:p>
          <a:p>
            <a:pPr marL="457200" lvl="1" indent="0">
              <a:buNone/>
            </a:pPr>
            <a:r>
              <a:rPr lang="en-US" sz="1600" i="1" dirty="0">
                <a:solidFill>
                  <a:srgbClr val="003893"/>
                </a:solidFill>
                <a:latin typeface="Proxima Nova" panose="02000506030000020004" pitchFamily="2" charset="0"/>
              </a:rPr>
              <a:t>Preparing and empowering nonprofit leaders with the theoretical and practical knowledge to transform organizations and address complex social problems.</a:t>
            </a:r>
          </a:p>
        </p:txBody>
      </p:sp>
      <p:pic>
        <p:nvPicPr>
          <p:cNvPr id="11" name="Picture Placeholder 9" descr="A picture containing large, sitting, blue, umbrella&#10;&#10;Description automatically generated">
            <a:extLst>
              <a:ext uri="{FF2B5EF4-FFF2-40B4-BE49-F238E27FC236}">
                <a16:creationId xmlns:a16="http://schemas.microsoft.com/office/drawing/2014/main" id="{0C6CF81A-C7EB-6046-8EE2-008510AFD8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5810" y="6256170"/>
            <a:ext cx="5996190" cy="603517"/>
          </a:xfrm>
          <a:prstGeom prst="rect">
            <a:avLst/>
          </a:prstGeom>
        </p:spPr>
      </p:pic>
      <p:pic>
        <p:nvPicPr>
          <p:cNvPr id="12" name="Picture 10" descr="A picture containing icon&#10;&#10;Description automatically generated">
            <a:extLst>
              <a:ext uri="{FF2B5EF4-FFF2-40B4-BE49-F238E27FC236}">
                <a16:creationId xmlns:a16="http://schemas.microsoft.com/office/drawing/2014/main" id="{0AC7DB2B-AD1D-CB72-1E0B-CE16FB36F75A}"/>
              </a:ext>
            </a:extLst>
          </p:cNvPr>
          <p:cNvPicPr>
            <a:picLocks noChangeAspect="1"/>
          </p:cNvPicPr>
          <p:nvPr/>
        </p:nvPicPr>
        <p:blipFill>
          <a:blip r:embed="rId3"/>
          <a:stretch>
            <a:fillRect/>
          </a:stretch>
        </p:blipFill>
        <p:spPr>
          <a:xfrm>
            <a:off x="9988412" y="5282007"/>
            <a:ext cx="1906748" cy="913860"/>
          </a:xfrm>
          <a:prstGeom prst="rect">
            <a:avLst/>
          </a:prstGeom>
        </p:spPr>
      </p:pic>
      <p:pic>
        <p:nvPicPr>
          <p:cNvPr id="13" name="Picture 12">
            <a:extLst>
              <a:ext uri="{FF2B5EF4-FFF2-40B4-BE49-F238E27FC236}">
                <a16:creationId xmlns:a16="http://schemas.microsoft.com/office/drawing/2014/main" id="{719C9DEF-CE6A-DFAA-9099-C141EA688BD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1609724"/>
            <a:ext cx="6195810" cy="5248276"/>
          </a:xfrm>
          <a:prstGeom prst="rect">
            <a:avLst/>
          </a:prstGeom>
        </p:spPr>
      </p:pic>
    </p:spTree>
    <p:extLst>
      <p:ext uri="{BB962C8B-B14F-4D97-AF65-F5344CB8AC3E}">
        <p14:creationId xmlns:p14="http://schemas.microsoft.com/office/powerpoint/2010/main" val="2061074976"/>
      </p:ext>
    </p:extLst>
  </p:cSld>
  <p:clrMapOvr>
    <a:masterClrMapping/>
  </p:clrMapOvr>
  <p:transition spd="slow" advTm="17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467168-21B6-E885-0C09-3A4DC3DAE1BA}"/>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2755" y="1"/>
            <a:ext cx="12698412" cy="6858000"/>
          </a:xfrm>
          <a:prstGeom prst="rect">
            <a:avLst/>
          </a:prstGeom>
        </p:spPr>
      </p:pic>
      <p:sp>
        <p:nvSpPr>
          <p:cNvPr id="6" name="Rectangle 5">
            <a:extLst>
              <a:ext uri="{FF2B5EF4-FFF2-40B4-BE49-F238E27FC236}">
                <a16:creationId xmlns:a16="http://schemas.microsoft.com/office/drawing/2014/main" id="{7B84368B-A465-4633-882A-D9C99E0BA09C}"/>
              </a:ext>
            </a:extLst>
          </p:cNvPr>
          <p:cNvSpPr/>
          <p:nvPr/>
        </p:nvSpPr>
        <p:spPr>
          <a:xfrm>
            <a:off x="196846" y="480291"/>
            <a:ext cx="9329946" cy="144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893"/>
                </a:solidFill>
                <a:latin typeface="Proxima Nova Black" panose="02000506030000020004" pitchFamily="50" charset="0"/>
              </a:rPr>
              <a:t>Graduate Certificate in</a:t>
            </a:r>
          </a:p>
          <a:p>
            <a:r>
              <a:rPr lang="en-US" sz="3200" b="1" dirty="0">
                <a:solidFill>
                  <a:srgbClr val="003893"/>
                </a:solidFill>
                <a:latin typeface="Proxima Nova Black" panose="02000506030000020004" pitchFamily="50" charset="0"/>
              </a:rPr>
              <a:t>Local Government</a:t>
            </a:r>
            <a:br>
              <a:rPr lang="en-US" sz="3200" b="1" dirty="0">
                <a:solidFill>
                  <a:srgbClr val="003893"/>
                </a:solidFill>
                <a:latin typeface="Proxima Nova Black" panose="02000506030000020004" pitchFamily="50" charset="0"/>
              </a:rPr>
            </a:br>
            <a:r>
              <a:rPr lang="en-US" sz="3200" b="1" dirty="0">
                <a:solidFill>
                  <a:srgbClr val="003893"/>
                </a:solidFill>
                <a:latin typeface="Proxima Nova Black" panose="02000506030000020004" pitchFamily="50" charset="0"/>
              </a:rPr>
              <a:t>Management</a:t>
            </a:r>
            <a:endParaRPr lang="en-US" sz="3200" b="1" dirty="0">
              <a:solidFill>
                <a:srgbClr val="003893"/>
              </a:solidFill>
              <a:latin typeface="Proxima Nova Th" panose="02000506030000020004" pitchFamily="50" charset="0"/>
            </a:endParaRPr>
          </a:p>
        </p:txBody>
      </p:sp>
      <p:sp>
        <p:nvSpPr>
          <p:cNvPr id="7" name="Rectangle 6">
            <a:extLst>
              <a:ext uri="{FF2B5EF4-FFF2-40B4-BE49-F238E27FC236}">
                <a16:creationId xmlns:a16="http://schemas.microsoft.com/office/drawing/2014/main" id="{2066D902-3E6E-4333-99A9-AD1DF12D5B91}"/>
              </a:ext>
            </a:extLst>
          </p:cNvPr>
          <p:cNvSpPr/>
          <p:nvPr/>
        </p:nvSpPr>
        <p:spPr>
          <a:xfrm>
            <a:off x="0" y="3224475"/>
            <a:ext cx="4329119" cy="2732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US" sz="1600" dirty="0"/>
            </a:br>
            <a:r>
              <a:rPr lang="en-US" sz="1600" dirty="0">
                <a:latin typeface="Proxima Nova"/>
              </a:rPr>
              <a:t> Program Features</a:t>
            </a:r>
          </a:p>
          <a:p>
            <a:pPr marL="742950" lvl="1" indent="-285750">
              <a:buFont typeface="Arial" panose="020B0604020202020204" pitchFamily="34" charset="0"/>
              <a:buChar char="•"/>
            </a:pPr>
            <a:r>
              <a:rPr lang="en-US" sz="1600" dirty="0">
                <a:latin typeface="Proxima Nova"/>
              </a:rPr>
              <a:t>15 credit hour program</a:t>
            </a:r>
          </a:p>
          <a:p>
            <a:pPr marL="742950" lvl="1" indent="-285750">
              <a:buFont typeface="Arial" panose="020B0604020202020204" pitchFamily="34" charset="0"/>
              <a:buChar char="•"/>
            </a:pPr>
            <a:r>
              <a:rPr lang="en-US" sz="1600" dirty="0">
                <a:latin typeface="Proxima Nova"/>
              </a:rPr>
              <a:t>Complete in 12-18 months</a:t>
            </a:r>
          </a:p>
          <a:p>
            <a:pPr marL="742950" lvl="1" indent="-285750">
              <a:buFont typeface="Arial" panose="020B0604020202020204" pitchFamily="34" charset="0"/>
              <a:buChar char="•"/>
            </a:pPr>
            <a:r>
              <a:rPr lang="en-US" sz="1600" dirty="0">
                <a:latin typeface="Proxima Nova"/>
              </a:rPr>
              <a:t>In-person and online classes</a:t>
            </a:r>
          </a:p>
          <a:p>
            <a:pPr marL="742950" lvl="1" indent="-285750">
              <a:buFont typeface="Arial" panose="020B0604020202020204" pitchFamily="34" charset="0"/>
              <a:buChar char="•"/>
            </a:pPr>
            <a:r>
              <a:rPr lang="en-US" sz="1600" dirty="0">
                <a:latin typeface="Proxima Nova"/>
              </a:rPr>
              <a:t>knowledge and management skills</a:t>
            </a:r>
            <a:br>
              <a:rPr lang="en-US" sz="1600" dirty="0">
                <a:latin typeface="Proxima Nova"/>
              </a:rPr>
            </a:br>
            <a:r>
              <a:rPr lang="en-US" sz="1600" dirty="0">
                <a:latin typeface="Proxima Nova"/>
              </a:rPr>
              <a:t>for mayors, managers, department heads, supervisors, and other local government professionals</a:t>
            </a:r>
          </a:p>
          <a:p>
            <a:pPr lvl="1"/>
            <a:endParaRPr lang="en-US" dirty="0">
              <a:latin typeface="Proxima Nova Th" panose="02000506030000020004" pitchFamily="50" charset="0"/>
            </a:endParaRPr>
          </a:p>
          <a:p>
            <a:pPr marL="742950" lvl="1" indent="-285750">
              <a:buFont typeface="Arial" panose="020B0604020202020204" pitchFamily="34" charset="0"/>
              <a:buChar char="•"/>
            </a:pPr>
            <a:endParaRPr lang="en-US" dirty="0">
              <a:latin typeface="Proxima Nova Th" panose="02000506030000020004" pitchFamily="50" charset="0"/>
            </a:endParaRPr>
          </a:p>
        </p:txBody>
      </p:sp>
    </p:spTree>
    <p:extLst>
      <p:ext uri="{BB962C8B-B14F-4D97-AF65-F5344CB8AC3E}">
        <p14:creationId xmlns:p14="http://schemas.microsoft.com/office/powerpoint/2010/main" val="3552869006"/>
      </p:ext>
    </p:extLst>
  </p:cSld>
  <p:clrMapOvr>
    <a:masterClrMapping/>
  </p:clrMapOvr>
  <p:transition spd="slow" advTm="17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467168-21B6-E885-0C09-3A4DC3DAE1BA}"/>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flipH="1">
            <a:off x="0" y="0"/>
            <a:ext cx="12698412" cy="6858000"/>
          </a:xfrm>
          <a:prstGeom prst="rect">
            <a:avLst/>
          </a:prstGeom>
        </p:spPr>
      </p:pic>
      <p:sp>
        <p:nvSpPr>
          <p:cNvPr id="6" name="Rectangle 5">
            <a:extLst>
              <a:ext uri="{FF2B5EF4-FFF2-40B4-BE49-F238E27FC236}">
                <a16:creationId xmlns:a16="http://schemas.microsoft.com/office/drawing/2014/main" id="{7B84368B-A465-4633-882A-D9C99E0BA09C}"/>
              </a:ext>
            </a:extLst>
          </p:cNvPr>
          <p:cNvSpPr/>
          <p:nvPr/>
        </p:nvSpPr>
        <p:spPr>
          <a:xfrm>
            <a:off x="196846" y="378690"/>
            <a:ext cx="9329946" cy="1567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Proxima Nova Black" panose="02000506030000020004" pitchFamily="50" charset="0"/>
              </a:rPr>
              <a:t>Graduate Certificate in</a:t>
            </a:r>
            <a:br>
              <a:rPr lang="en-US" sz="2000" dirty="0">
                <a:solidFill>
                  <a:schemeClr val="bg1"/>
                </a:solidFill>
                <a:latin typeface="Proxima Nova Black" panose="02000506030000020004" pitchFamily="50" charset="0"/>
              </a:rPr>
            </a:br>
            <a:r>
              <a:rPr lang="en-US" sz="3200" b="1" dirty="0">
                <a:solidFill>
                  <a:schemeClr val="bg1"/>
                </a:solidFill>
                <a:latin typeface="Proxima Nova Black" panose="02000506030000020004" pitchFamily="50" charset="0"/>
              </a:rPr>
              <a:t>Philanthropy &amp;</a:t>
            </a:r>
          </a:p>
          <a:p>
            <a:r>
              <a:rPr lang="en-US" sz="3200" b="1" dirty="0">
                <a:solidFill>
                  <a:schemeClr val="bg1"/>
                </a:solidFill>
                <a:latin typeface="Proxima Nova Black" panose="02000506030000020004" pitchFamily="50" charset="0"/>
              </a:rPr>
              <a:t>Nonprofit Leadership</a:t>
            </a:r>
            <a:endParaRPr lang="en-US" sz="3200" b="1" dirty="0">
              <a:solidFill>
                <a:schemeClr val="bg1"/>
              </a:solidFill>
              <a:latin typeface="Proxima Nova Th" panose="02000506030000020004" pitchFamily="50" charset="0"/>
            </a:endParaRPr>
          </a:p>
        </p:txBody>
      </p:sp>
      <p:sp>
        <p:nvSpPr>
          <p:cNvPr id="7" name="Rectangle 6">
            <a:extLst>
              <a:ext uri="{FF2B5EF4-FFF2-40B4-BE49-F238E27FC236}">
                <a16:creationId xmlns:a16="http://schemas.microsoft.com/office/drawing/2014/main" id="{2066D902-3E6E-4333-99A9-AD1DF12D5B91}"/>
              </a:ext>
            </a:extLst>
          </p:cNvPr>
          <p:cNvSpPr/>
          <p:nvPr/>
        </p:nvSpPr>
        <p:spPr>
          <a:xfrm>
            <a:off x="0" y="3336835"/>
            <a:ext cx="4329119" cy="2528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US" sz="1600" dirty="0"/>
            </a:br>
            <a:r>
              <a:rPr lang="en-US" sz="1600" dirty="0">
                <a:latin typeface="Proxima Nova"/>
              </a:rPr>
              <a:t> Program Features</a:t>
            </a:r>
          </a:p>
          <a:p>
            <a:pPr marL="742950" lvl="1" indent="-285750">
              <a:buFont typeface="Arial" panose="020B0604020202020204" pitchFamily="34" charset="0"/>
              <a:buChar char="•"/>
            </a:pPr>
            <a:r>
              <a:rPr lang="en-US" sz="1600" dirty="0">
                <a:latin typeface="Proxima Nova"/>
              </a:rPr>
              <a:t>15 credit hour program</a:t>
            </a:r>
          </a:p>
          <a:p>
            <a:pPr marL="742950" lvl="1" indent="-285750">
              <a:buFont typeface="Arial" panose="020B0604020202020204" pitchFamily="34" charset="0"/>
              <a:buChar char="•"/>
            </a:pPr>
            <a:r>
              <a:rPr lang="en-US" sz="1600" dirty="0">
                <a:latin typeface="Proxima Nova"/>
              </a:rPr>
              <a:t>Complete in 12-18 months</a:t>
            </a:r>
          </a:p>
          <a:p>
            <a:pPr marL="742950" lvl="1" indent="-285750">
              <a:buFont typeface="Arial" panose="020B0604020202020204" pitchFamily="34" charset="0"/>
              <a:buChar char="•"/>
            </a:pPr>
            <a:r>
              <a:rPr lang="en-US" sz="1600" dirty="0">
                <a:latin typeface="Proxima Nova"/>
              </a:rPr>
              <a:t>In-person and online classes</a:t>
            </a:r>
          </a:p>
          <a:p>
            <a:pPr marL="742950" lvl="1" indent="-285750">
              <a:buFont typeface="Arial" panose="020B0604020202020204" pitchFamily="34" charset="0"/>
              <a:buChar char="•"/>
            </a:pPr>
            <a:r>
              <a:rPr lang="en-US" sz="1600" dirty="0">
                <a:latin typeface="Proxima Nova"/>
              </a:rPr>
              <a:t>Ideal for nonprofit professionals, community volunteer leaders and philanthropist.</a:t>
            </a:r>
          </a:p>
          <a:p>
            <a:pPr lvl="1"/>
            <a:endParaRPr lang="en-US" dirty="0">
              <a:latin typeface="Proxima Nova Th" panose="02000506030000020004" pitchFamily="50" charset="0"/>
            </a:endParaRPr>
          </a:p>
          <a:p>
            <a:pPr marL="742950" lvl="1" indent="-285750">
              <a:buFont typeface="Arial" panose="020B0604020202020204" pitchFamily="34" charset="0"/>
              <a:buChar char="•"/>
            </a:pPr>
            <a:endParaRPr lang="en-US" dirty="0">
              <a:latin typeface="Proxima Nova Th" panose="02000506030000020004" pitchFamily="50" charset="0"/>
            </a:endParaRPr>
          </a:p>
        </p:txBody>
      </p:sp>
    </p:spTree>
    <p:extLst>
      <p:ext uri="{BB962C8B-B14F-4D97-AF65-F5344CB8AC3E}">
        <p14:creationId xmlns:p14="http://schemas.microsoft.com/office/powerpoint/2010/main" val="3709790350"/>
      </p:ext>
    </p:extLst>
  </p:cSld>
  <p:clrMapOvr>
    <a:masterClrMapping/>
  </p:clrMapOvr>
  <p:transition spd="slow" advTm="17000">
    <p:wipe/>
  </p:transition>
</p:sld>
</file>

<file path=ppt/theme/theme1.xml><?xml version="1.0" encoding="utf-8"?>
<a:theme xmlns:a="http://schemas.openxmlformats.org/drawingml/2006/main" name="Office Theme">
  <a:themeElements>
    <a:clrScheme name="UofM Palet">
      <a:dk1>
        <a:srgbClr val="204279"/>
      </a:dk1>
      <a:lt1>
        <a:sysClr val="window" lastClr="FFFFFF"/>
      </a:lt1>
      <a:dk2>
        <a:srgbClr val="7F7F7F"/>
      </a:dk2>
      <a:lt2>
        <a:srgbClr val="E7E6E6"/>
      </a:lt2>
      <a:accent1>
        <a:srgbClr val="00B0F0"/>
      </a:accent1>
      <a:accent2>
        <a:srgbClr val="204279"/>
      </a:accent2>
      <a:accent3>
        <a:srgbClr val="A5A5A5"/>
      </a:accent3>
      <a:accent4>
        <a:srgbClr val="00B0F0"/>
      </a:accent4>
      <a:accent5>
        <a:srgbClr val="5B9BD5"/>
      </a:accent5>
      <a:accent6>
        <a:srgbClr val="204279"/>
      </a:accent6>
      <a:hlink>
        <a:srgbClr val="0563C1"/>
      </a:hlink>
      <a:folHlink>
        <a:srgbClr val="00B0F0"/>
      </a:folHlink>
    </a:clrScheme>
    <a:fontScheme name="Custom 1">
      <a:majorFont>
        <a:latin typeface="Proxima Nova Black"/>
        <a:ea typeface=""/>
        <a:cs typeface=""/>
      </a:majorFont>
      <a:minorFont>
        <a:latin typeface="Proxima Nova 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13835</TotalTime>
  <Words>1045</Words>
  <Application>Microsoft Office PowerPoint</Application>
  <PresentationFormat>Widescreen</PresentationFormat>
  <Paragraphs>100</Paragraphs>
  <Slides>15</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Proxima Nova</vt:lpstr>
      <vt:lpstr>Proxima Nova Black</vt:lpstr>
      <vt:lpstr>Proxima Nova Th</vt:lpstr>
      <vt:lpstr>Wingdings</vt:lpstr>
      <vt:lpstr>Office Theme</vt:lpstr>
      <vt:lpstr>PowerPoint Presentation</vt:lpstr>
      <vt:lpstr>DRIVEN BY DOING</vt:lpstr>
      <vt:lpstr>A Note From Our Chair</vt:lpstr>
      <vt:lpstr>Nationally Ranked</vt:lpstr>
      <vt:lpstr>PowerPoint Presentation</vt:lpstr>
      <vt:lpstr>Master of Public Administration </vt:lpstr>
      <vt:lpstr>Master of Nonprofit Management </vt:lpstr>
      <vt:lpstr>PowerPoint Presentation</vt:lpstr>
      <vt:lpstr>PowerPoint Presentation</vt:lpstr>
      <vt:lpstr>PowerPoint Presentation</vt:lpstr>
      <vt:lpstr>Select A Degree That Can REALLY MAKE A DIFFERENCE</vt:lpstr>
      <vt:lpstr>Financial Assistance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Jazmine Patrice Phillips (jpphllp2)</dc:creator>
  <cp:lastModifiedBy>Debra Porter (dmturner)</cp:lastModifiedBy>
  <cp:revision>17</cp:revision>
  <dcterms:created xsi:type="dcterms:W3CDTF">2020-03-05T18:23:21Z</dcterms:created>
  <dcterms:modified xsi:type="dcterms:W3CDTF">2023-05-22T20:01:07Z</dcterms:modified>
</cp:coreProperties>
</file>