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80" r:id="rId5"/>
    <p:sldId id="264" r:id="rId6"/>
    <p:sldId id="265" r:id="rId7"/>
    <p:sldId id="266" r:id="rId8"/>
    <p:sldId id="267" r:id="rId9"/>
    <p:sldId id="268" r:id="rId10"/>
    <p:sldId id="269" r:id="rId11"/>
    <p:sldId id="273" r:id="rId12"/>
    <p:sldId id="274" r:id="rId13"/>
    <p:sldId id="275" r:id="rId14"/>
    <p:sldId id="276" r:id="rId15"/>
    <p:sldId id="281"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5" autoAdjust="0"/>
    <p:restoredTop sz="94660"/>
  </p:normalViewPr>
  <p:slideViewPr>
    <p:cSldViewPr snapToGrid="0">
      <p:cViewPr varScale="1">
        <p:scale>
          <a:sx n="116" d="100"/>
          <a:sy n="116" d="100"/>
        </p:scale>
        <p:origin x="108" y="72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carnegieclassifications.iu.edu/downloads/CCIHE-2015-Research_Activity_Inde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carnegieclassifications.iu.edu/downloads/CCIHE-2015-Research_Activity_Inde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291843842269065"/>
          <c:y val="2.645375272942627E-2"/>
          <c:w val="0.38617275048735167"/>
          <c:h val="0.82398810425527336"/>
        </c:manualLayout>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sheet'!$B$1</c:f>
              <c:strCache>
                <c:ptCount val="1"/>
                <c:pt idx="0">
                  <c:v>Median S&amp;E R&amp;D Expenditures (1000s)</c:v>
                </c:pt>
              </c:strCache>
            </c:strRef>
          </c:cat>
          <c:val>
            <c:numRef>
              <c:f>'[CCIHE-2015-Research_Activity_Index.xlsx]Data sheet'!$B$2</c:f>
              <c:numCache>
                <c:formatCode>#,##0</c:formatCode>
                <c:ptCount val="1"/>
                <c:pt idx="0">
                  <c:v>319818</c:v>
                </c:pt>
              </c:numCache>
            </c:numRef>
          </c:val>
          <c:extLst xmlns:c16r2="http://schemas.microsoft.com/office/drawing/2015/06/chart">
            <c:ext xmlns:c16="http://schemas.microsoft.com/office/drawing/2014/chart" uri="{C3380CC4-5D6E-409C-BE32-E72D297353CC}">
              <c16:uniqueId val="{00000000-8A7B-064E-AF87-8A6C6A8B2971}"/>
            </c:ext>
          </c:extLst>
        </c:ser>
        <c:ser>
          <c:idx val="1"/>
          <c:order val="1"/>
          <c:tx>
            <c:strRef>
              <c:f>'[CCIHE-2015-Research_Activity_Index.xlsx]Data sheet'!$A$3</c:f>
              <c:strCache>
                <c:ptCount val="1"/>
                <c:pt idx="0">
                  <c:v>Doctoral Universities - higher research activity</c:v>
                </c:pt>
              </c:strCache>
            </c:strRef>
          </c:tx>
          <c:invertIfNegative val="0"/>
          <c:dLbls>
            <c:dLbl>
              <c:idx val="0"/>
              <c:layout>
                <c:manualLayout>
                  <c:x val="1.8097561531709289E-2"/>
                  <c:y val="-5.812402201756260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7B-064E-AF87-8A6C6A8B2971}"/>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sheet'!$B$1</c:f>
              <c:strCache>
                <c:ptCount val="1"/>
                <c:pt idx="0">
                  <c:v>Median S&amp;E R&amp;D Expenditures (1000s)</c:v>
                </c:pt>
              </c:strCache>
            </c:strRef>
          </c:cat>
          <c:val>
            <c:numRef>
              <c:f>'[CCIHE-2015-Research_Activity_Index.xlsx]Data sheet'!$B$3</c:f>
              <c:numCache>
                <c:formatCode>#,##0</c:formatCode>
                <c:ptCount val="1"/>
                <c:pt idx="0">
                  <c:v>39134</c:v>
                </c:pt>
              </c:numCache>
            </c:numRef>
          </c:val>
          <c:extLst xmlns:c16r2="http://schemas.microsoft.com/office/drawing/2015/06/chart">
            <c:ext xmlns:c16="http://schemas.microsoft.com/office/drawing/2014/chart" uri="{C3380CC4-5D6E-409C-BE32-E72D297353CC}">
              <c16:uniqueId val="{00000002-8A7B-064E-AF87-8A6C6A8B2971}"/>
            </c:ext>
          </c:extLst>
        </c:ser>
        <c:ser>
          <c:idx val="2"/>
          <c:order val="2"/>
          <c:tx>
            <c:strRef>
              <c:f>'[CCIHE-2015-Research_Activity_Index.xlsx]Data sheet'!$A$4</c:f>
              <c:strCache>
                <c:ptCount val="1"/>
                <c:pt idx="0">
                  <c:v>Doctoral Universities - moderate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sheet'!$B$1</c:f>
              <c:strCache>
                <c:ptCount val="1"/>
                <c:pt idx="0">
                  <c:v>Median S&amp;E R&amp;D Expenditures (1000s)</c:v>
                </c:pt>
              </c:strCache>
            </c:strRef>
          </c:cat>
          <c:val>
            <c:numRef>
              <c:f>'[CCIHE-2015-Research_Activity_Index.xlsx]Data sheet'!$B$4</c:f>
              <c:numCache>
                <c:formatCode>#,##0</c:formatCode>
                <c:ptCount val="1"/>
                <c:pt idx="0">
                  <c:v>5662.5</c:v>
                </c:pt>
              </c:numCache>
            </c:numRef>
          </c:val>
          <c:extLst xmlns:c16r2="http://schemas.microsoft.com/office/drawing/2015/06/chart">
            <c:ext xmlns:c16="http://schemas.microsoft.com/office/drawing/2014/chart" uri="{C3380CC4-5D6E-409C-BE32-E72D297353CC}">
              <c16:uniqueId val="{00000003-8A7B-064E-AF87-8A6C6A8B2971}"/>
            </c:ext>
          </c:extLst>
        </c:ser>
        <c:dLbls>
          <c:showLegendKey val="0"/>
          <c:showVal val="0"/>
          <c:showCatName val="0"/>
          <c:showSerName val="0"/>
          <c:showPercent val="0"/>
          <c:showBubbleSize val="0"/>
        </c:dLbls>
        <c:gapWidth val="150"/>
        <c:axId val="177079184"/>
        <c:axId val="177079744"/>
      </c:barChart>
      <c:catAx>
        <c:axId val="177079184"/>
        <c:scaling>
          <c:orientation val="minMax"/>
        </c:scaling>
        <c:delete val="0"/>
        <c:axPos val="b"/>
        <c:numFmt formatCode="General" sourceLinked="1"/>
        <c:majorTickMark val="out"/>
        <c:minorTickMark val="none"/>
        <c:tickLblPos val="nextTo"/>
        <c:txPr>
          <a:bodyPr/>
          <a:lstStyle/>
          <a:p>
            <a:pPr>
              <a:defRPr b="1" i="0" baseline="0"/>
            </a:pPr>
            <a:endParaRPr lang="en-US"/>
          </a:p>
        </c:txPr>
        <c:crossAx val="177079744"/>
        <c:crosses val="autoZero"/>
        <c:auto val="1"/>
        <c:lblAlgn val="ctr"/>
        <c:lblOffset val="100"/>
        <c:noMultiLvlLbl val="0"/>
      </c:catAx>
      <c:valAx>
        <c:axId val="177079744"/>
        <c:scaling>
          <c:orientation val="minMax"/>
        </c:scaling>
        <c:delete val="0"/>
        <c:axPos val="l"/>
        <c:majorGridlines/>
        <c:numFmt formatCode="#,##0" sourceLinked="1"/>
        <c:majorTickMark val="out"/>
        <c:minorTickMark val="none"/>
        <c:tickLblPos val="nextTo"/>
        <c:crossAx val="177079184"/>
        <c:crosses val="autoZero"/>
        <c:crossBetween val="between"/>
      </c:valAx>
    </c:plotArea>
    <c:legend>
      <c:legendPos val="r"/>
      <c:layout>
        <c:manualLayout>
          <c:xMode val="edge"/>
          <c:yMode val="edge"/>
          <c:x val="0.64140497143739383"/>
          <c:y val="0.15336813235424224"/>
          <c:w val="0.33418629232431918"/>
          <c:h val="0.64256647694319113"/>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numFmt formatCode="#,##0.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'[CCIHE-2015-Research_Activity_Index.xlsx]Data sheet'!$K$1</c:f>
              <c:strCache>
                <c:ptCount val="1"/>
                <c:pt idx="0">
                  <c:v>Median Per-capita Number of S&amp;E Research Staff</c:v>
                </c:pt>
              </c:strCache>
            </c:strRef>
          </c:cat>
          <c:val>
            <c:numRef>
              <c:f>'[CCIHE-2015-Research_Activity_Index.xlsx]Data sheet'!$K$2</c:f>
              <c:numCache>
                <c:formatCode>0.0</c:formatCode>
                <c:ptCount val="1"/>
                <c:pt idx="0">
                  <c:v>0.29447035309793473</c:v>
                </c:pt>
              </c:numCache>
            </c:numRef>
          </c:val>
          <c:extLst xmlns:c16r2="http://schemas.microsoft.com/office/drawing/2015/06/chart">
            <c:ext xmlns:c16="http://schemas.microsoft.com/office/drawing/2014/chart" uri="{C3380CC4-5D6E-409C-BE32-E72D297353CC}">
              <c16:uniqueId val="{00000000-5982-A34D-9C1C-81B412C43725}"/>
            </c:ext>
          </c:extLst>
        </c:ser>
        <c:ser>
          <c:idx val="1"/>
          <c:order val="1"/>
          <c:tx>
            <c:strRef>
              <c:f>'[CCIHE-2015-Research_Activity_Index.xlsx]Data sheet'!$A$3</c:f>
              <c:strCache>
                <c:ptCount val="1"/>
                <c:pt idx="0">
                  <c:v>Doctoral Universities - higher research activity</c:v>
                </c:pt>
              </c:strCache>
            </c:strRef>
          </c:tx>
          <c:invertIfNegative val="0"/>
          <c:dLbls>
            <c:numFmt formatCode="#,##0.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'[CCIHE-2015-Research_Activity_Index.xlsx]Data sheet'!$K$1</c:f>
              <c:strCache>
                <c:ptCount val="1"/>
                <c:pt idx="0">
                  <c:v>Median Per-capita Number of S&amp;E Research Staff</c:v>
                </c:pt>
              </c:strCache>
            </c:strRef>
          </c:cat>
          <c:val>
            <c:numRef>
              <c:f>'[CCIHE-2015-Research_Activity_Index.xlsx]Data sheet'!$K$3</c:f>
              <c:numCache>
                <c:formatCode>0.0</c:formatCode>
                <c:ptCount val="1"/>
                <c:pt idx="0">
                  <c:v>6.1868686868686872E-2</c:v>
                </c:pt>
              </c:numCache>
            </c:numRef>
          </c:val>
          <c:extLst xmlns:c16r2="http://schemas.microsoft.com/office/drawing/2015/06/chart">
            <c:ext xmlns:c16="http://schemas.microsoft.com/office/drawing/2014/chart" uri="{C3380CC4-5D6E-409C-BE32-E72D297353CC}">
              <c16:uniqueId val="{00000001-5982-A34D-9C1C-81B412C43725}"/>
            </c:ext>
          </c:extLst>
        </c:ser>
        <c:ser>
          <c:idx val="2"/>
          <c:order val="2"/>
          <c:tx>
            <c:strRef>
              <c:f>'[CCIHE-2015-Research_Activity_Index.xlsx]Data sheet'!$A$4</c:f>
              <c:strCache>
                <c:ptCount val="1"/>
                <c:pt idx="0">
                  <c:v>Doctoral Universities - moderate research activity</c:v>
                </c:pt>
              </c:strCache>
            </c:strRef>
          </c:tx>
          <c:invertIfNegative val="0"/>
          <c:dLbls>
            <c:numFmt formatCode="#,##0.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'[CCIHE-2015-Research_Activity_Index.xlsx]Data sheet'!$K$1</c:f>
              <c:strCache>
                <c:ptCount val="1"/>
                <c:pt idx="0">
                  <c:v>Median Per-capita Number of S&amp;E Research Staff</c:v>
                </c:pt>
              </c:strCache>
            </c:strRef>
          </c:cat>
          <c:val>
            <c:numRef>
              <c:f>'[CCIHE-2015-Research_Activity_Index.xlsx]Data sheet'!$K$4</c:f>
              <c:numCache>
                <c:formatCode>0.0</c:formatCode>
                <c:ptCount val="1"/>
                <c:pt idx="0">
                  <c:v>5.848002565357547E-3</c:v>
                </c:pt>
              </c:numCache>
            </c:numRef>
          </c:val>
          <c:extLst xmlns:c16r2="http://schemas.microsoft.com/office/drawing/2015/06/chart">
            <c:ext xmlns:c16="http://schemas.microsoft.com/office/drawing/2014/chart" uri="{C3380CC4-5D6E-409C-BE32-E72D297353CC}">
              <c16:uniqueId val="{00000002-5982-A34D-9C1C-81B412C43725}"/>
            </c:ext>
          </c:extLst>
        </c:ser>
        <c:dLbls>
          <c:showLegendKey val="0"/>
          <c:showVal val="0"/>
          <c:showCatName val="0"/>
          <c:showSerName val="0"/>
          <c:showPercent val="0"/>
          <c:showBubbleSize val="0"/>
        </c:dLbls>
        <c:gapWidth val="150"/>
        <c:axId val="178576432"/>
        <c:axId val="178576992"/>
      </c:barChart>
      <c:catAx>
        <c:axId val="178576432"/>
        <c:scaling>
          <c:orientation val="minMax"/>
        </c:scaling>
        <c:delete val="0"/>
        <c:axPos val="b"/>
        <c:numFmt formatCode="General" sourceLinked="1"/>
        <c:majorTickMark val="out"/>
        <c:minorTickMark val="none"/>
        <c:tickLblPos val="nextTo"/>
        <c:txPr>
          <a:bodyPr/>
          <a:lstStyle/>
          <a:p>
            <a:pPr>
              <a:defRPr b="1" i="0" baseline="0"/>
            </a:pPr>
            <a:endParaRPr lang="en-US"/>
          </a:p>
        </c:txPr>
        <c:crossAx val="178576992"/>
        <c:crosses val="autoZero"/>
        <c:auto val="1"/>
        <c:lblAlgn val="ctr"/>
        <c:lblOffset val="100"/>
        <c:noMultiLvlLbl val="0"/>
      </c:catAx>
      <c:valAx>
        <c:axId val="178576992"/>
        <c:scaling>
          <c:orientation val="minMax"/>
        </c:scaling>
        <c:delete val="0"/>
        <c:axPos val="l"/>
        <c:majorGridlines/>
        <c:numFmt formatCode="0.00" sourceLinked="0"/>
        <c:majorTickMark val="out"/>
        <c:minorTickMark val="none"/>
        <c:tickLblPos val="nextTo"/>
        <c:crossAx val="178576432"/>
        <c:crosses val="autoZero"/>
        <c:crossBetween val="between"/>
      </c:valAx>
    </c:plotArea>
    <c:legend>
      <c:legendPos val="r"/>
      <c:layout>
        <c:manualLayout>
          <c:xMode val="edge"/>
          <c:yMode val="edge"/>
          <c:x val="0.62559205479632773"/>
          <c:y val="0.13659766060092013"/>
          <c:w val="0.34484158132709519"/>
          <c:h val="0.6539036710192204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56787435229356"/>
          <c:y val="2.6567000770797395E-2"/>
          <c:w val="0.45403277959992289"/>
          <c:h val="0.8588567470511369"/>
        </c:manualLayout>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sheet'!$C$1</c:f>
              <c:strCache>
                <c:ptCount val="1"/>
                <c:pt idx="0">
                  <c:v>Median Non-S&amp;E R&amp;D Expenditures (1000s)</c:v>
                </c:pt>
              </c:strCache>
            </c:strRef>
          </c:cat>
          <c:val>
            <c:numRef>
              <c:f>'[CCIHE-2015-Research_Activity_Index.xlsx]Data sheet'!$C$2</c:f>
              <c:numCache>
                <c:formatCode>#,##0</c:formatCode>
                <c:ptCount val="1"/>
                <c:pt idx="0">
                  <c:v>14914</c:v>
                </c:pt>
              </c:numCache>
            </c:numRef>
          </c:val>
          <c:extLst xmlns:c16r2="http://schemas.microsoft.com/office/drawing/2015/06/chart">
            <c:ext xmlns:c16="http://schemas.microsoft.com/office/drawing/2014/chart" uri="{C3380CC4-5D6E-409C-BE32-E72D297353CC}">
              <c16:uniqueId val="{00000000-3F70-C940-BF94-A2820B61A08A}"/>
            </c:ext>
          </c:extLst>
        </c:ser>
        <c:ser>
          <c:idx val="1"/>
          <c:order val="1"/>
          <c:tx>
            <c:strRef>
              <c:f>'[CCIHE-2015-Research_Activity_Index.xlsx]Data sheet'!$A$3</c:f>
              <c:strCache>
                <c:ptCount val="1"/>
                <c:pt idx="0">
                  <c:v>Doctoral Universities - higher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sheet'!$C$1</c:f>
              <c:strCache>
                <c:ptCount val="1"/>
                <c:pt idx="0">
                  <c:v>Median Non-S&amp;E R&amp;D Expenditures (1000s)</c:v>
                </c:pt>
              </c:strCache>
            </c:strRef>
          </c:cat>
          <c:val>
            <c:numRef>
              <c:f>'[CCIHE-2015-Research_Activity_Index.xlsx]Data sheet'!$C$3</c:f>
              <c:numCache>
                <c:formatCode>#,##0</c:formatCode>
                <c:ptCount val="1"/>
                <c:pt idx="0">
                  <c:v>3333</c:v>
                </c:pt>
              </c:numCache>
            </c:numRef>
          </c:val>
          <c:extLst xmlns:c16r2="http://schemas.microsoft.com/office/drawing/2015/06/chart">
            <c:ext xmlns:c16="http://schemas.microsoft.com/office/drawing/2014/chart" uri="{C3380CC4-5D6E-409C-BE32-E72D297353CC}">
              <c16:uniqueId val="{00000001-3F70-C940-BF94-A2820B61A08A}"/>
            </c:ext>
          </c:extLst>
        </c:ser>
        <c:ser>
          <c:idx val="2"/>
          <c:order val="2"/>
          <c:tx>
            <c:strRef>
              <c:f>'[CCIHE-2015-Research_Activity_Index.xlsx]Data sheet'!$A$4</c:f>
              <c:strCache>
                <c:ptCount val="1"/>
                <c:pt idx="0">
                  <c:v>Doctoral Universities - moderate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sheet'!$C$1</c:f>
              <c:strCache>
                <c:ptCount val="1"/>
                <c:pt idx="0">
                  <c:v>Median Non-S&amp;E R&amp;D Expenditures (1000s)</c:v>
                </c:pt>
              </c:strCache>
            </c:strRef>
          </c:cat>
          <c:val>
            <c:numRef>
              <c:f>'[CCIHE-2015-Research_Activity_Index.xlsx]Data sheet'!$C$4</c:f>
              <c:numCache>
                <c:formatCode>#,##0</c:formatCode>
                <c:ptCount val="1"/>
                <c:pt idx="0">
                  <c:v>740.5</c:v>
                </c:pt>
              </c:numCache>
            </c:numRef>
          </c:val>
          <c:extLst xmlns:c16r2="http://schemas.microsoft.com/office/drawing/2015/06/chart">
            <c:ext xmlns:c16="http://schemas.microsoft.com/office/drawing/2014/chart" uri="{C3380CC4-5D6E-409C-BE32-E72D297353CC}">
              <c16:uniqueId val="{00000002-3F70-C940-BF94-A2820B61A08A}"/>
            </c:ext>
          </c:extLst>
        </c:ser>
        <c:dLbls>
          <c:showLegendKey val="0"/>
          <c:showVal val="0"/>
          <c:showCatName val="0"/>
          <c:showSerName val="0"/>
          <c:showPercent val="0"/>
          <c:showBubbleSize val="0"/>
        </c:dLbls>
        <c:gapWidth val="150"/>
        <c:axId val="177083104"/>
        <c:axId val="177083664"/>
      </c:barChart>
      <c:catAx>
        <c:axId val="177083104"/>
        <c:scaling>
          <c:orientation val="minMax"/>
        </c:scaling>
        <c:delete val="0"/>
        <c:axPos val="b"/>
        <c:numFmt formatCode="General" sourceLinked="1"/>
        <c:majorTickMark val="out"/>
        <c:minorTickMark val="none"/>
        <c:tickLblPos val="nextTo"/>
        <c:txPr>
          <a:bodyPr/>
          <a:lstStyle/>
          <a:p>
            <a:pPr>
              <a:defRPr b="1" i="0" baseline="0"/>
            </a:pPr>
            <a:endParaRPr lang="en-US"/>
          </a:p>
        </c:txPr>
        <c:crossAx val="177083664"/>
        <c:crosses val="autoZero"/>
        <c:auto val="1"/>
        <c:lblAlgn val="ctr"/>
        <c:lblOffset val="100"/>
        <c:noMultiLvlLbl val="0"/>
      </c:catAx>
      <c:valAx>
        <c:axId val="177083664"/>
        <c:scaling>
          <c:orientation val="minMax"/>
        </c:scaling>
        <c:delete val="0"/>
        <c:axPos val="l"/>
        <c:majorGridlines/>
        <c:numFmt formatCode="#,##0" sourceLinked="1"/>
        <c:majorTickMark val="out"/>
        <c:minorTickMark val="none"/>
        <c:tickLblPos val="nextTo"/>
        <c:crossAx val="17708310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sheet'!$D$1</c:f>
              <c:strCache>
                <c:ptCount val="1"/>
                <c:pt idx="0">
                  <c:v>Median Number of S&amp;E Research Staff</c:v>
                </c:pt>
              </c:strCache>
            </c:strRef>
          </c:cat>
          <c:val>
            <c:numRef>
              <c:f>'[CCIHE-2015-Research_Activity_Index.xlsx]Data sheet'!$D$2</c:f>
              <c:numCache>
                <c:formatCode>#,##0</c:formatCode>
                <c:ptCount val="1"/>
                <c:pt idx="0">
                  <c:v>387</c:v>
                </c:pt>
              </c:numCache>
            </c:numRef>
          </c:val>
          <c:extLst xmlns:c16r2="http://schemas.microsoft.com/office/drawing/2015/06/chart">
            <c:ext xmlns:c16="http://schemas.microsoft.com/office/drawing/2014/chart" uri="{C3380CC4-5D6E-409C-BE32-E72D297353CC}">
              <c16:uniqueId val="{00000000-2F5C-FB46-91A5-C0B5A7039A1C}"/>
            </c:ext>
          </c:extLst>
        </c:ser>
        <c:ser>
          <c:idx val="1"/>
          <c:order val="1"/>
          <c:tx>
            <c:strRef>
              <c:f>'[CCIHE-2015-Research_Activity_Index.xlsx]Data sheet'!$A$3</c:f>
              <c:strCache>
                <c:ptCount val="1"/>
                <c:pt idx="0">
                  <c:v>Doctoral Universities - higher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sheet'!$D$1</c:f>
              <c:strCache>
                <c:ptCount val="1"/>
                <c:pt idx="0">
                  <c:v>Median Number of S&amp;E Research Staff</c:v>
                </c:pt>
              </c:strCache>
            </c:strRef>
          </c:cat>
          <c:val>
            <c:numRef>
              <c:f>'[CCIHE-2015-Research_Activity_Index.xlsx]Data sheet'!$D$3</c:f>
              <c:numCache>
                <c:formatCode>#,##0</c:formatCode>
                <c:ptCount val="1"/>
                <c:pt idx="0">
                  <c:v>32</c:v>
                </c:pt>
              </c:numCache>
            </c:numRef>
          </c:val>
          <c:extLst xmlns:c16r2="http://schemas.microsoft.com/office/drawing/2015/06/chart">
            <c:ext xmlns:c16="http://schemas.microsoft.com/office/drawing/2014/chart" uri="{C3380CC4-5D6E-409C-BE32-E72D297353CC}">
              <c16:uniqueId val="{00000001-2F5C-FB46-91A5-C0B5A7039A1C}"/>
            </c:ext>
          </c:extLst>
        </c:ser>
        <c:ser>
          <c:idx val="2"/>
          <c:order val="2"/>
          <c:tx>
            <c:strRef>
              <c:f>'[CCIHE-2015-Research_Activity_Index.xlsx]Data sheet'!$A$4</c:f>
              <c:strCache>
                <c:ptCount val="1"/>
                <c:pt idx="0">
                  <c:v>Doctoral Universities - moderate research activity</c:v>
                </c:pt>
              </c:strCache>
            </c:strRef>
          </c:tx>
          <c:invertIfNegative val="0"/>
          <c:cat>
            <c:strRef>
              <c:f>'[CCIHE-2015-Research_Activity_Index.xlsx]Data sheet'!$D$1</c:f>
              <c:strCache>
                <c:ptCount val="1"/>
                <c:pt idx="0">
                  <c:v>Median Number of S&amp;E Research Staff</c:v>
                </c:pt>
              </c:strCache>
            </c:strRef>
          </c:cat>
          <c:val>
            <c:numRef>
              <c:f>'[CCIHE-2015-Research_Activity_Index.xlsx]Data sheet'!$D$4</c:f>
              <c:numCache>
                <c:formatCode>#,##0</c:formatCode>
                <c:ptCount val="1"/>
                <c:pt idx="0">
                  <c:v>2.5</c:v>
                </c:pt>
              </c:numCache>
            </c:numRef>
          </c:val>
          <c:extLst xmlns:c16r2="http://schemas.microsoft.com/office/drawing/2015/06/chart">
            <c:ext xmlns:c16="http://schemas.microsoft.com/office/drawing/2014/chart" uri="{C3380CC4-5D6E-409C-BE32-E72D297353CC}">
              <c16:uniqueId val="{00000002-2F5C-FB46-91A5-C0B5A7039A1C}"/>
            </c:ext>
          </c:extLst>
        </c:ser>
        <c:dLbls>
          <c:showLegendKey val="0"/>
          <c:showVal val="0"/>
          <c:showCatName val="0"/>
          <c:showSerName val="0"/>
          <c:showPercent val="0"/>
          <c:showBubbleSize val="0"/>
        </c:dLbls>
        <c:gapWidth val="150"/>
        <c:axId val="177087024"/>
        <c:axId val="177087584"/>
      </c:barChart>
      <c:catAx>
        <c:axId val="177087024"/>
        <c:scaling>
          <c:orientation val="minMax"/>
        </c:scaling>
        <c:delete val="0"/>
        <c:axPos val="b"/>
        <c:numFmt formatCode="General" sourceLinked="1"/>
        <c:majorTickMark val="out"/>
        <c:minorTickMark val="none"/>
        <c:tickLblPos val="nextTo"/>
        <c:txPr>
          <a:bodyPr/>
          <a:lstStyle/>
          <a:p>
            <a:pPr>
              <a:defRPr b="1" i="0" baseline="0"/>
            </a:pPr>
            <a:endParaRPr lang="en-US"/>
          </a:p>
        </c:txPr>
        <c:crossAx val="177087584"/>
        <c:crosses val="autoZero"/>
        <c:auto val="1"/>
        <c:lblAlgn val="ctr"/>
        <c:lblOffset val="100"/>
        <c:noMultiLvlLbl val="0"/>
      </c:catAx>
      <c:valAx>
        <c:axId val="177087584"/>
        <c:scaling>
          <c:orientation val="minMax"/>
        </c:scaling>
        <c:delete val="0"/>
        <c:axPos val="l"/>
        <c:majorGridlines/>
        <c:numFmt formatCode="#,##0" sourceLinked="1"/>
        <c:majorTickMark val="out"/>
        <c:minorTickMark val="none"/>
        <c:tickLblPos val="nextTo"/>
        <c:crossAx val="17708702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 sheet'!$E$1</c:f>
              <c:strCache>
                <c:ptCount val="1"/>
                <c:pt idx="0">
                  <c:v>Median Number of Humanities Doctorates</c:v>
                </c:pt>
              </c:strCache>
            </c:strRef>
          </c:cat>
          <c:val>
            <c:numRef>
              <c:f>'Data sheet'!$E$2</c:f>
              <c:numCache>
                <c:formatCode>#,##0</c:formatCode>
                <c:ptCount val="1"/>
                <c:pt idx="0">
                  <c:v>45</c:v>
                </c:pt>
              </c:numCache>
            </c:numRef>
          </c:val>
          <c:extLst xmlns:c16r2="http://schemas.microsoft.com/office/drawing/2015/06/chart">
            <c:ext xmlns:c16="http://schemas.microsoft.com/office/drawing/2014/chart" uri="{C3380CC4-5D6E-409C-BE32-E72D297353CC}">
              <c16:uniqueId val="{00000000-4734-A549-AE10-0B90E56BB3B5}"/>
            </c:ext>
          </c:extLst>
        </c:ser>
        <c:ser>
          <c:idx val="1"/>
          <c:order val="1"/>
          <c:tx>
            <c:strRef>
              <c:f>'Data sheet'!$A$3</c:f>
              <c:strCache>
                <c:ptCount val="1"/>
                <c:pt idx="0">
                  <c:v>Doctoral Universities - higher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 sheet'!$E$1</c:f>
              <c:strCache>
                <c:ptCount val="1"/>
                <c:pt idx="0">
                  <c:v>Median Number of Humanities Doctorates</c:v>
                </c:pt>
              </c:strCache>
            </c:strRef>
          </c:cat>
          <c:val>
            <c:numRef>
              <c:f>'Data sheet'!$E$3</c:f>
              <c:numCache>
                <c:formatCode>#,##0</c:formatCode>
                <c:ptCount val="1"/>
                <c:pt idx="0">
                  <c:v>2</c:v>
                </c:pt>
              </c:numCache>
            </c:numRef>
          </c:val>
          <c:extLst xmlns:c16r2="http://schemas.microsoft.com/office/drawing/2015/06/chart">
            <c:ext xmlns:c16="http://schemas.microsoft.com/office/drawing/2014/chart" uri="{C3380CC4-5D6E-409C-BE32-E72D297353CC}">
              <c16:uniqueId val="{00000001-4734-A549-AE10-0B90E56BB3B5}"/>
            </c:ext>
          </c:extLst>
        </c:ser>
        <c:ser>
          <c:idx val="2"/>
          <c:order val="2"/>
          <c:tx>
            <c:strRef>
              <c:f>'Data sheet'!$A$4</c:f>
              <c:strCache>
                <c:ptCount val="1"/>
                <c:pt idx="0">
                  <c:v>Doctoral Universities - moderate research activity</c:v>
                </c:pt>
              </c:strCache>
            </c:strRef>
          </c:tx>
          <c:invertIfNegative val="0"/>
          <c:cat>
            <c:strRef>
              <c:f>'Data sheet'!$E$1</c:f>
              <c:strCache>
                <c:ptCount val="1"/>
                <c:pt idx="0">
                  <c:v>Median Number of Humanities Doctorates</c:v>
                </c:pt>
              </c:strCache>
            </c:strRef>
          </c:cat>
          <c:val>
            <c:numRef>
              <c:f>'Data sheet'!$E$4</c:f>
              <c:numCache>
                <c:formatCode>#,##0</c:formatCode>
                <c:ptCount val="1"/>
                <c:pt idx="0">
                  <c:v>0</c:v>
                </c:pt>
              </c:numCache>
            </c:numRef>
          </c:val>
          <c:extLst xmlns:c16r2="http://schemas.microsoft.com/office/drawing/2015/06/chart">
            <c:ext xmlns:c16="http://schemas.microsoft.com/office/drawing/2014/chart" uri="{C3380CC4-5D6E-409C-BE32-E72D297353CC}">
              <c16:uniqueId val="{00000002-4734-A549-AE10-0B90E56BB3B5}"/>
            </c:ext>
          </c:extLst>
        </c:ser>
        <c:dLbls>
          <c:showLegendKey val="0"/>
          <c:showVal val="0"/>
          <c:showCatName val="0"/>
          <c:showSerName val="0"/>
          <c:showPercent val="0"/>
          <c:showBubbleSize val="0"/>
        </c:dLbls>
        <c:gapWidth val="150"/>
        <c:axId val="177937552"/>
        <c:axId val="177938112"/>
      </c:barChart>
      <c:catAx>
        <c:axId val="177937552"/>
        <c:scaling>
          <c:orientation val="minMax"/>
        </c:scaling>
        <c:delete val="0"/>
        <c:axPos val="b"/>
        <c:numFmt formatCode="General" sourceLinked="1"/>
        <c:majorTickMark val="out"/>
        <c:minorTickMark val="none"/>
        <c:tickLblPos val="nextTo"/>
        <c:txPr>
          <a:bodyPr/>
          <a:lstStyle/>
          <a:p>
            <a:pPr>
              <a:defRPr b="1" i="0" baseline="0"/>
            </a:pPr>
            <a:endParaRPr lang="en-US"/>
          </a:p>
        </c:txPr>
        <c:crossAx val="177938112"/>
        <c:crosses val="autoZero"/>
        <c:auto val="1"/>
        <c:lblAlgn val="ctr"/>
        <c:lblOffset val="100"/>
        <c:noMultiLvlLbl val="0"/>
      </c:catAx>
      <c:valAx>
        <c:axId val="177938112"/>
        <c:scaling>
          <c:orientation val="minMax"/>
        </c:scaling>
        <c:delete val="0"/>
        <c:axPos val="l"/>
        <c:majorGridlines/>
        <c:numFmt formatCode="#,##0" sourceLinked="1"/>
        <c:majorTickMark val="out"/>
        <c:minorTickMark val="none"/>
        <c:tickLblPos val="nextTo"/>
        <c:crossAx val="177937552"/>
        <c:crosses val="autoZero"/>
        <c:crossBetween val="between"/>
      </c:valAx>
    </c:plotArea>
    <c:legend>
      <c:legendPos val="r"/>
      <c:layout>
        <c:manualLayout>
          <c:xMode val="edge"/>
          <c:yMode val="edge"/>
          <c:x val="0.65162127037491324"/>
          <c:y val="0.23775528843646437"/>
          <c:w val="0.33120382554084044"/>
          <c:h val="0.46902111931902701"/>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9715430308054E-2"/>
          <c:y val="1.8035259950913988E-2"/>
          <c:w val="0.53619629783119216"/>
          <c:h val="0.877202597259781"/>
        </c:manualLayout>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sheet'!$F$1</c:f>
              <c:strCache>
                <c:ptCount val="1"/>
                <c:pt idx="0">
                  <c:v>Median Number of Social Science Doctorates</c:v>
                </c:pt>
              </c:strCache>
            </c:strRef>
          </c:cat>
          <c:val>
            <c:numRef>
              <c:f>'[CCIHE-2015-Research_Activity_Index.xlsx]Data sheet'!$F$2</c:f>
              <c:numCache>
                <c:formatCode>#,##0</c:formatCode>
                <c:ptCount val="1"/>
                <c:pt idx="0">
                  <c:v>37</c:v>
                </c:pt>
              </c:numCache>
            </c:numRef>
          </c:val>
          <c:extLst xmlns:c16r2="http://schemas.microsoft.com/office/drawing/2015/06/chart">
            <c:ext xmlns:c16="http://schemas.microsoft.com/office/drawing/2014/chart" uri="{C3380CC4-5D6E-409C-BE32-E72D297353CC}">
              <c16:uniqueId val="{00000000-B29D-934D-B86E-45221A611F8B}"/>
            </c:ext>
          </c:extLst>
        </c:ser>
        <c:ser>
          <c:idx val="1"/>
          <c:order val="1"/>
          <c:tx>
            <c:strRef>
              <c:f>'[CCIHE-2015-Research_Activity_Index.xlsx]Data sheet'!$A$3</c:f>
              <c:strCache>
                <c:ptCount val="1"/>
                <c:pt idx="0">
                  <c:v>Doctoral Universities - higher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sheet'!$F$1</c:f>
              <c:strCache>
                <c:ptCount val="1"/>
                <c:pt idx="0">
                  <c:v>Median Number of Social Science Doctorates</c:v>
                </c:pt>
              </c:strCache>
            </c:strRef>
          </c:cat>
          <c:val>
            <c:numRef>
              <c:f>'[CCIHE-2015-Research_Activity_Index.xlsx]Data sheet'!$F$3</c:f>
              <c:numCache>
                <c:formatCode>#,##0</c:formatCode>
                <c:ptCount val="1"/>
                <c:pt idx="0">
                  <c:v>6</c:v>
                </c:pt>
              </c:numCache>
            </c:numRef>
          </c:val>
          <c:extLst xmlns:c16r2="http://schemas.microsoft.com/office/drawing/2015/06/chart">
            <c:ext xmlns:c16="http://schemas.microsoft.com/office/drawing/2014/chart" uri="{C3380CC4-5D6E-409C-BE32-E72D297353CC}">
              <c16:uniqueId val="{00000001-B29D-934D-B86E-45221A611F8B}"/>
            </c:ext>
          </c:extLst>
        </c:ser>
        <c:ser>
          <c:idx val="2"/>
          <c:order val="2"/>
          <c:tx>
            <c:strRef>
              <c:f>'[CCIHE-2015-Research_Activity_Index.xlsx]Data sheet'!$A$4</c:f>
              <c:strCache>
                <c:ptCount val="1"/>
                <c:pt idx="0">
                  <c:v>Doctoral Universities - moderate research activity</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'[CCIHE-2015-Research_Activity_Index.xlsx]Data sheet'!$F$1</c:f>
              <c:strCache>
                <c:ptCount val="1"/>
                <c:pt idx="0">
                  <c:v>Median Number of Social Science Doctorates</c:v>
                </c:pt>
              </c:strCache>
            </c:strRef>
          </c:cat>
          <c:val>
            <c:numRef>
              <c:f>'[CCIHE-2015-Research_Activity_Index.xlsx]Data sheet'!$F$4</c:f>
              <c:numCache>
                <c:formatCode>#,##0</c:formatCode>
                <c:ptCount val="1"/>
                <c:pt idx="0">
                  <c:v>0</c:v>
                </c:pt>
              </c:numCache>
            </c:numRef>
          </c:val>
          <c:extLst xmlns:c16r2="http://schemas.microsoft.com/office/drawing/2015/06/chart">
            <c:ext xmlns:c16="http://schemas.microsoft.com/office/drawing/2014/chart" uri="{C3380CC4-5D6E-409C-BE32-E72D297353CC}">
              <c16:uniqueId val="{00000002-B29D-934D-B86E-45221A611F8B}"/>
            </c:ext>
          </c:extLst>
        </c:ser>
        <c:dLbls>
          <c:showLegendKey val="0"/>
          <c:showVal val="0"/>
          <c:showCatName val="0"/>
          <c:showSerName val="0"/>
          <c:showPercent val="0"/>
          <c:showBubbleSize val="0"/>
        </c:dLbls>
        <c:gapWidth val="150"/>
        <c:axId val="177941472"/>
        <c:axId val="177942032"/>
      </c:barChart>
      <c:catAx>
        <c:axId val="177941472"/>
        <c:scaling>
          <c:orientation val="minMax"/>
        </c:scaling>
        <c:delete val="0"/>
        <c:axPos val="b"/>
        <c:numFmt formatCode="General" sourceLinked="1"/>
        <c:majorTickMark val="out"/>
        <c:minorTickMark val="none"/>
        <c:tickLblPos val="nextTo"/>
        <c:txPr>
          <a:bodyPr/>
          <a:lstStyle/>
          <a:p>
            <a:pPr>
              <a:defRPr b="1" i="0" baseline="0"/>
            </a:pPr>
            <a:endParaRPr lang="en-US"/>
          </a:p>
        </c:txPr>
        <c:crossAx val="177942032"/>
        <c:crosses val="autoZero"/>
        <c:auto val="1"/>
        <c:lblAlgn val="ctr"/>
        <c:lblOffset val="100"/>
        <c:noMultiLvlLbl val="0"/>
      </c:catAx>
      <c:valAx>
        <c:axId val="177942032"/>
        <c:scaling>
          <c:orientation val="minMax"/>
        </c:scaling>
        <c:delete val="0"/>
        <c:axPos val="l"/>
        <c:majorGridlines/>
        <c:numFmt formatCode="#,##0" sourceLinked="1"/>
        <c:majorTickMark val="out"/>
        <c:minorTickMark val="none"/>
        <c:tickLblPos val="nextTo"/>
        <c:crossAx val="177941472"/>
        <c:crosses val="autoZero"/>
        <c:crossBetween val="between"/>
      </c:valAx>
    </c:plotArea>
    <c:legend>
      <c:legendPos val="r"/>
      <c:layout>
        <c:manualLayout>
          <c:xMode val="edge"/>
          <c:yMode val="edge"/>
          <c:x val="0.63595715486693449"/>
          <c:y val="0.23327564073114918"/>
          <c:w val="0.34356977756092688"/>
          <c:h val="0.47444818221846208"/>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sheet'!$G$1</c:f>
              <c:strCache>
                <c:ptCount val="1"/>
                <c:pt idx="0">
                  <c:v>Median Number of STEM Doctorates</c:v>
                </c:pt>
              </c:strCache>
            </c:strRef>
          </c:cat>
          <c:val>
            <c:numRef>
              <c:f>'[CCIHE-2015-Research_Activity_Index.xlsx]Data sheet'!$G$2</c:f>
              <c:numCache>
                <c:formatCode>#,##0</c:formatCode>
                <c:ptCount val="1"/>
                <c:pt idx="0">
                  <c:v>152</c:v>
                </c:pt>
              </c:numCache>
            </c:numRef>
          </c:val>
          <c:extLst xmlns:c16r2="http://schemas.microsoft.com/office/drawing/2015/06/chart">
            <c:ext xmlns:c16="http://schemas.microsoft.com/office/drawing/2014/chart" uri="{C3380CC4-5D6E-409C-BE32-E72D297353CC}">
              <c16:uniqueId val="{00000000-9268-854A-BF71-8E9481F826EB}"/>
            </c:ext>
          </c:extLst>
        </c:ser>
        <c:ser>
          <c:idx val="1"/>
          <c:order val="1"/>
          <c:tx>
            <c:strRef>
              <c:f>'[CCIHE-2015-Research_Activity_Index.xlsx]Data sheet'!$A$3</c:f>
              <c:strCache>
                <c:ptCount val="1"/>
                <c:pt idx="0">
                  <c:v>Doctoral Universities - higher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sheet'!$G$1</c:f>
              <c:strCache>
                <c:ptCount val="1"/>
                <c:pt idx="0">
                  <c:v>Median Number of STEM Doctorates</c:v>
                </c:pt>
              </c:strCache>
            </c:strRef>
          </c:cat>
          <c:val>
            <c:numRef>
              <c:f>'[CCIHE-2015-Research_Activity_Index.xlsx]Data sheet'!$G$3</c:f>
              <c:numCache>
                <c:formatCode>#,##0</c:formatCode>
                <c:ptCount val="1"/>
                <c:pt idx="0">
                  <c:v>31</c:v>
                </c:pt>
              </c:numCache>
            </c:numRef>
          </c:val>
          <c:extLst xmlns:c16r2="http://schemas.microsoft.com/office/drawing/2015/06/chart">
            <c:ext xmlns:c16="http://schemas.microsoft.com/office/drawing/2014/chart" uri="{C3380CC4-5D6E-409C-BE32-E72D297353CC}">
              <c16:uniqueId val="{00000001-9268-854A-BF71-8E9481F826EB}"/>
            </c:ext>
          </c:extLst>
        </c:ser>
        <c:ser>
          <c:idx val="2"/>
          <c:order val="2"/>
          <c:tx>
            <c:strRef>
              <c:f>'[CCIHE-2015-Research_Activity_Index.xlsx]Data sheet'!$A$4</c:f>
              <c:strCache>
                <c:ptCount val="1"/>
                <c:pt idx="0">
                  <c:v>Doctoral Universities - moderate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sheet'!$G$1</c:f>
              <c:strCache>
                <c:ptCount val="1"/>
                <c:pt idx="0">
                  <c:v>Median Number of STEM Doctorates</c:v>
                </c:pt>
              </c:strCache>
            </c:strRef>
          </c:cat>
          <c:val>
            <c:numRef>
              <c:f>'[CCIHE-2015-Research_Activity_Index.xlsx]Data sheet'!$G$4</c:f>
              <c:numCache>
                <c:formatCode>#,##0</c:formatCode>
                <c:ptCount val="1"/>
                <c:pt idx="0">
                  <c:v>2</c:v>
                </c:pt>
              </c:numCache>
            </c:numRef>
          </c:val>
          <c:extLst xmlns:c16r2="http://schemas.microsoft.com/office/drawing/2015/06/chart">
            <c:ext xmlns:c16="http://schemas.microsoft.com/office/drawing/2014/chart" uri="{C3380CC4-5D6E-409C-BE32-E72D297353CC}">
              <c16:uniqueId val="{00000002-9268-854A-BF71-8E9481F826EB}"/>
            </c:ext>
          </c:extLst>
        </c:ser>
        <c:dLbls>
          <c:showLegendKey val="0"/>
          <c:showVal val="0"/>
          <c:showCatName val="0"/>
          <c:showSerName val="0"/>
          <c:showPercent val="0"/>
          <c:showBubbleSize val="0"/>
        </c:dLbls>
        <c:gapWidth val="150"/>
        <c:axId val="177945392"/>
        <c:axId val="177945952"/>
      </c:barChart>
      <c:catAx>
        <c:axId val="177945392"/>
        <c:scaling>
          <c:orientation val="minMax"/>
        </c:scaling>
        <c:delete val="0"/>
        <c:axPos val="b"/>
        <c:numFmt formatCode="General" sourceLinked="1"/>
        <c:majorTickMark val="out"/>
        <c:minorTickMark val="none"/>
        <c:tickLblPos val="nextTo"/>
        <c:txPr>
          <a:bodyPr/>
          <a:lstStyle/>
          <a:p>
            <a:pPr>
              <a:defRPr b="1" i="0" baseline="0"/>
            </a:pPr>
            <a:endParaRPr lang="en-US"/>
          </a:p>
        </c:txPr>
        <c:crossAx val="177945952"/>
        <c:crosses val="autoZero"/>
        <c:auto val="1"/>
        <c:lblAlgn val="ctr"/>
        <c:lblOffset val="100"/>
        <c:noMultiLvlLbl val="0"/>
      </c:catAx>
      <c:valAx>
        <c:axId val="177945952"/>
        <c:scaling>
          <c:orientation val="minMax"/>
        </c:scaling>
        <c:delete val="0"/>
        <c:axPos val="l"/>
        <c:majorGridlines/>
        <c:numFmt formatCode="#,##0" sourceLinked="1"/>
        <c:majorTickMark val="out"/>
        <c:minorTickMark val="none"/>
        <c:tickLblPos val="nextTo"/>
        <c:crossAx val="177945392"/>
        <c:crosses val="autoZero"/>
        <c:crossBetween val="between"/>
      </c:valAx>
    </c:plotArea>
    <c:legend>
      <c:legendPos val="r"/>
      <c:layout>
        <c:manualLayout>
          <c:xMode val="edge"/>
          <c:yMode val="edge"/>
          <c:x val="0.6350329388458078"/>
          <c:y val="0.12143918395884835"/>
          <c:w val="0.34387778626822513"/>
          <c:h val="0.70162434139885632"/>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sheet'!$H$1</c:f>
              <c:strCache>
                <c:ptCount val="1"/>
                <c:pt idx="0">
                  <c:v>Median Number of Doctorates in Other Professional Fields</c:v>
                </c:pt>
              </c:strCache>
            </c:strRef>
          </c:cat>
          <c:val>
            <c:numRef>
              <c:f>'[CCIHE-2015-Research_Activity_Index.xlsx]Data sheet'!$H$2</c:f>
              <c:numCache>
                <c:formatCode>#,##0</c:formatCode>
                <c:ptCount val="1"/>
                <c:pt idx="0">
                  <c:v>76</c:v>
                </c:pt>
              </c:numCache>
            </c:numRef>
          </c:val>
          <c:extLst xmlns:c16r2="http://schemas.microsoft.com/office/drawing/2015/06/chart">
            <c:ext xmlns:c16="http://schemas.microsoft.com/office/drawing/2014/chart" uri="{C3380CC4-5D6E-409C-BE32-E72D297353CC}">
              <c16:uniqueId val="{00000000-7B06-AC40-AFFA-DC4203E49FE1}"/>
            </c:ext>
          </c:extLst>
        </c:ser>
        <c:ser>
          <c:idx val="1"/>
          <c:order val="1"/>
          <c:tx>
            <c:strRef>
              <c:f>'[CCIHE-2015-Research_Activity_Index.xlsx]Data sheet'!$A$3</c:f>
              <c:strCache>
                <c:ptCount val="1"/>
                <c:pt idx="0">
                  <c:v>Doctoral Universities - higher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sheet'!$H$1</c:f>
              <c:strCache>
                <c:ptCount val="1"/>
                <c:pt idx="0">
                  <c:v>Median Number of Doctorates in Other Professional Fields</c:v>
                </c:pt>
              </c:strCache>
            </c:strRef>
          </c:cat>
          <c:val>
            <c:numRef>
              <c:f>'[CCIHE-2015-Research_Activity_Index.xlsx]Data sheet'!$H$3</c:f>
              <c:numCache>
                <c:formatCode>#,##0</c:formatCode>
                <c:ptCount val="1"/>
                <c:pt idx="0">
                  <c:v>31</c:v>
                </c:pt>
              </c:numCache>
            </c:numRef>
          </c:val>
          <c:extLst xmlns:c16r2="http://schemas.microsoft.com/office/drawing/2015/06/chart">
            <c:ext xmlns:c16="http://schemas.microsoft.com/office/drawing/2014/chart" uri="{C3380CC4-5D6E-409C-BE32-E72D297353CC}">
              <c16:uniqueId val="{00000001-7B06-AC40-AFFA-DC4203E49FE1}"/>
            </c:ext>
          </c:extLst>
        </c:ser>
        <c:ser>
          <c:idx val="2"/>
          <c:order val="2"/>
          <c:tx>
            <c:strRef>
              <c:f>'[CCIHE-2015-Research_Activity_Index.xlsx]Data sheet'!$A$4</c:f>
              <c:strCache>
                <c:ptCount val="1"/>
                <c:pt idx="0">
                  <c:v>Doctoral Universities - moderate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sheet'!$H$1</c:f>
              <c:strCache>
                <c:ptCount val="1"/>
                <c:pt idx="0">
                  <c:v>Median Number of Doctorates in Other Professional Fields</c:v>
                </c:pt>
              </c:strCache>
            </c:strRef>
          </c:cat>
          <c:val>
            <c:numRef>
              <c:f>'[CCIHE-2015-Research_Activity_Index.xlsx]Data sheet'!$H$4</c:f>
              <c:numCache>
                <c:formatCode>#,##0</c:formatCode>
                <c:ptCount val="1"/>
                <c:pt idx="0">
                  <c:v>26</c:v>
                </c:pt>
              </c:numCache>
            </c:numRef>
          </c:val>
          <c:extLst xmlns:c16r2="http://schemas.microsoft.com/office/drawing/2015/06/chart">
            <c:ext xmlns:c16="http://schemas.microsoft.com/office/drawing/2014/chart" uri="{C3380CC4-5D6E-409C-BE32-E72D297353CC}">
              <c16:uniqueId val="{00000002-7B06-AC40-AFFA-DC4203E49FE1}"/>
            </c:ext>
          </c:extLst>
        </c:ser>
        <c:dLbls>
          <c:showLegendKey val="0"/>
          <c:showVal val="0"/>
          <c:showCatName val="0"/>
          <c:showSerName val="0"/>
          <c:showPercent val="0"/>
          <c:showBubbleSize val="0"/>
        </c:dLbls>
        <c:gapWidth val="150"/>
        <c:axId val="177949312"/>
        <c:axId val="177949872"/>
      </c:barChart>
      <c:catAx>
        <c:axId val="177949312"/>
        <c:scaling>
          <c:orientation val="minMax"/>
        </c:scaling>
        <c:delete val="0"/>
        <c:axPos val="b"/>
        <c:numFmt formatCode="General" sourceLinked="1"/>
        <c:majorTickMark val="out"/>
        <c:minorTickMark val="none"/>
        <c:tickLblPos val="nextTo"/>
        <c:txPr>
          <a:bodyPr/>
          <a:lstStyle/>
          <a:p>
            <a:pPr>
              <a:defRPr b="1" i="0" baseline="0"/>
            </a:pPr>
            <a:endParaRPr lang="en-US"/>
          </a:p>
        </c:txPr>
        <c:crossAx val="177949872"/>
        <c:crosses val="autoZero"/>
        <c:auto val="1"/>
        <c:lblAlgn val="ctr"/>
        <c:lblOffset val="100"/>
        <c:noMultiLvlLbl val="0"/>
      </c:catAx>
      <c:valAx>
        <c:axId val="177949872"/>
        <c:scaling>
          <c:orientation val="minMax"/>
        </c:scaling>
        <c:delete val="0"/>
        <c:axPos val="l"/>
        <c:majorGridlines/>
        <c:numFmt formatCode="#,##0" sourceLinked="1"/>
        <c:majorTickMark val="out"/>
        <c:minorTickMark val="none"/>
        <c:tickLblPos val="nextTo"/>
        <c:crossAx val="177949312"/>
        <c:crosses val="autoZero"/>
        <c:crossBetween val="between"/>
      </c:valAx>
    </c:plotArea>
    <c:legend>
      <c:legendPos val="r"/>
      <c:layout>
        <c:manualLayout>
          <c:xMode val="edge"/>
          <c:yMode val="edge"/>
          <c:x val="0.63503276309278278"/>
          <c:y val="8.7979482154771124E-2"/>
          <c:w val="0.34387796785796126"/>
          <c:h val="0.73335463106034426"/>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sheet'!$I$1</c:f>
              <c:strCache>
                <c:ptCount val="1"/>
                <c:pt idx="0">
                  <c:v>Median Per-capita S&amp;E R&amp;D Expenditures (1000s)</c:v>
                </c:pt>
              </c:strCache>
            </c:strRef>
          </c:cat>
          <c:val>
            <c:numRef>
              <c:f>'[CCIHE-2015-Research_Activity_Index.xlsx]Data sheet'!$I$2</c:f>
              <c:numCache>
                <c:formatCode>0.0</c:formatCode>
                <c:ptCount val="1"/>
                <c:pt idx="0">
                  <c:v>234.25952914798205</c:v>
                </c:pt>
              </c:numCache>
            </c:numRef>
          </c:val>
          <c:extLst xmlns:c16r2="http://schemas.microsoft.com/office/drawing/2015/06/chart">
            <c:ext xmlns:c16="http://schemas.microsoft.com/office/drawing/2014/chart" uri="{C3380CC4-5D6E-409C-BE32-E72D297353CC}">
              <c16:uniqueId val="{00000000-9126-0D40-96A5-C691DDB26933}"/>
            </c:ext>
          </c:extLst>
        </c:ser>
        <c:ser>
          <c:idx val="1"/>
          <c:order val="1"/>
          <c:tx>
            <c:strRef>
              <c:f>'[CCIHE-2015-Research_Activity_Index.xlsx]Data sheet'!$A$3</c:f>
              <c:strCache>
                <c:ptCount val="1"/>
                <c:pt idx="0">
                  <c:v>Doctoral Universities - higher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sheet'!$I$1</c:f>
              <c:strCache>
                <c:ptCount val="1"/>
                <c:pt idx="0">
                  <c:v>Median Per-capita S&amp;E R&amp;D Expenditures (1000s)</c:v>
                </c:pt>
              </c:strCache>
            </c:strRef>
          </c:cat>
          <c:val>
            <c:numRef>
              <c:f>'[CCIHE-2015-Research_Activity_Index.xlsx]Data sheet'!$I$3</c:f>
              <c:numCache>
                <c:formatCode>0.0</c:formatCode>
                <c:ptCount val="1"/>
                <c:pt idx="0">
                  <c:v>82.208053691275168</c:v>
                </c:pt>
              </c:numCache>
            </c:numRef>
          </c:val>
          <c:extLst xmlns:c16r2="http://schemas.microsoft.com/office/drawing/2015/06/chart">
            <c:ext xmlns:c16="http://schemas.microsoft.com/office/drawing/2014/chart" uri="{C3380CC4-5D6E-409C-BE32-E72D297353CC}">
              <c16:uniqueId val="{00000001-9126-0D40-96A5-C691DDB26933}"/>
            </c:ext>
          </c:extLst>
        </c:ser>
        <c:ser>
          <c:idx val="2"/>
          <c:order val="2"/>
          <c:tx>
            <c:strRef>
              <c:f>'[CCIHE-2015-Research_Activity_Index.xlsx]Data sheet'!$A$4</c:f>
              <c:strCache>
                <c:ptCount val="1"/>
                <c:pt idx="0">
                  <c:v>Doctoral Universities - moderate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sheet'!$I$1</c:f>
              <c:strCache>
                <c:ptCount val="1"/>
                <c:pt idx="0">
                  <c:v>Median Per-capita S&amp;E R&amp;D Expenditures (1000s)</c:v>
                </c:pt>
              </c:strCache>
            </c:strRef>
          </c:cat>
          <c:val>
            <c:numRef>
              <c:f>'[CCIHE-2015-Research_Activity_Index.xlsx]Data sheet'!$I$4</c:f>
              <c:numCache>
                <c:formatCode>0.0</c:formatCode>
                <c:ptCount val="1"/>
                <c:pt idx="0">
                  <c:v>12.866130114017437</c:v>
                </c:pt>
              </c:numCache>
            </c:numRef>
          </c:val>
          <c:extLst xmlns:c16r2="http://schemas.microsoft.com/office/drawing/2015/06/chart">
            <c:ext xmlns:c16="http://schemas.microsoft.com/office/drawing/2014/chart" uri="{C3380CC4-5D6E-409C-BE32-E72D297353CC}">
              <c16:uniqueId val="{00000002-9126-0D40-96A5-C691DDB26933}"/>
            </c:ext>
          </c:extLst>
        </c:ser>
        <c:dLbls>
          <c:showLegendKey val="0"/>
          <c:showVal val="0"/>
          <c:showCatName val="0"/>
          <c:showSerName val="0"/>
          <c:showPercent val="0"/>
          <c:showBubbleSize val="0"/>
        </c:dLbls>
        <c:gapWidth val="150"/>
        <c:axId val="177953232"/>
        <c:axId val="178569152"/>
      </c:barChart>
      <c:catAx>
        <c:axId val="177953232"/>
        <c:scaling>
          <c:orientation val="minMax"/>
        </c:scaling>
        <c:delete val="0"/>
        <c:axPos val="b"/>
        <c:numFmt formatCode="General" sourceLinked="1"/>
        <c:majorTickMark val="out"/>
        <c:minorTickMark val="none"/>
        <c:tickLblPos val="nextTo"/>
        <c:txPr>
          <a:bodyPr/>
          <a:lstStyle/>
          <a:p>
            <a:pPr>
              <a:defRPr b="1" i="0" baseline="0"/>
            </a:pPr>
            <a:endParaRPr lang="en-US"/>
          </a:p>
        </c:txPr>
        <c:crossAx val="178569152"/>
        <c:crosses val="autoZero"/>
        <c:auto val="1"/>
        <c:lblAlgn val="ctr"/>
        <c:lblOffset val="100"/>
        <c:noMultiLvlLbl val="0"/>
      </c:catAx>
      <c:valAx>
        <c:axId val="178569152"/>
        <c:scaling>
          <c:orientation val="minMax"/>
        </c:scaling>
        <c:delete val="0"/>
        <c:axPos val="l"/>
        <c:majorGridlines/>
        <c:numFmt formatCode="0.0" sourceLinked="1"/>
        <c:majorTickMark val="out"/>
        <c:minorTickMark val="none"/>
        <c:tickLblPos val="nextTo"/>
        <c:crossAx val="177953232"/>
        <c:crosses val="autoZero"/>
        <c:crossBetween val="between"/>
      </c:valAx>
    </c:plotArea>
    <c:legend>
      <c:legendPos val="r"/>
      <c:layout>
        <c:manualLayout>
          <c:xMode val="edge"/>
          <c:yMode val="edge"/>
          <c:x val="0.64845484204141191"/>
          <c:y val="7.401741701197527E-2"/>
          <c:w val="0.32378422982551053"/>
          <c:h val="0.769264476371774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'[CCIHE-2015-Research_Activity_Index.xlsx]Data sheet'!$A$2</c:f>
              <c:strCache>
                <c:ptCount val="1"/>
                <c:pt idx="0">
                  <c:v>Doctoral Universities - highest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sheet'!$J$1</c:f>
              <c:strCache>
                <c:ptCount val="1"/>
                <c:pt idx="0">
                  <c:v>Median Per-capita Non-S&amp;E R&amp;D Expenditures (1000s)</c:v>
                </c:pt>
              </c:strCache>
            </c:strRef>
          </c:cat>
          <c:val>
            <c:numRef>
              <c:f>'[CCIHE-2015-Research_Activity_Index.xlsx]Data sheet'!$J$2</c:f>
              <c:numCache>
                <c:formatCode>0.0</c:formatCode>
                <c:ptCount val="1"/>
                <c:pt idx="0">
                  <c:v>11.749718151071026</c:v>
                </c:pt>
              </c:numCache>
            </c:numRef>
          </c:val>
          <c:extLst xmlns:c16r2="http://schemas.microsoft.com/office/drawing/2015/06/chart">
            <c:ext xmlns:c16="http://schemas.microsoft.com/office/drawing/2014/chart" uri="{C3380CC4-5D6E-409C-BE32-E72D297353CC}">
              <c16:uniqueId val="{00000000-A43B-454E-B3FD-C6BF853A8F49}"/>
            </c:ext>
          </c:extLst>
        </c:ser>
        <c:ser>
          <c:idx val="1"/>
          <c:order val="1"/>
          <c:tx>
            <c:strRef>
              <c:f>'[CCIHE-2015-Research_Activity_Index.xlsx]Data sheet'!$A$3</c:f>
              <c:strCache>
                <c:ptCount val="1"/>
                <c:pt idx="0">
                  <c:v>Doctoral Universities - higher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sheet'!$J$1</c:f>
              <c:strCache>
                <c:ptCount val="1"/>
                <c:pt idx="0">
                  <c:v>Median Per-capita Non-S&amp;E R&amp;D Expenditures (1000s)</c:v>
                </c:pt>
              </c:strCache>
            </c:strRef>
          </c:cat>
          <c:val>
            <c:numRef>
              <c:f>'[CCIHE-2015-Research_Activity_Index.xlsx]Data sheet'!$J$3</c:f>
              <c:numCache>
                <c:formatCode>0.0</c:formatCode>
                <c:ptCount val="1"/>
                <c:pt idx="0">
                  <c:v>7.7147147147147148</c:v>
                </c:pt>
              </c:numCache>
            </c:numRef>
          </c:val>
          <c:extLst xmlns:c16r2="http://schemas.microsoft.com/office/drawing/2015/06/chart">
            <c:ext xmlns:c16="http://schemas.microsoft.com/office/drawing/2014/chart" uri="{C3380CC4-5D6E-409C-BE32-E72D297353CC}">
              <c16:uniqueId val="{00000001-A43B-454E-B3FD-C6BF853A8F49}"/>
            </c:ext>
          </c:extLst>
        </c:ser>
        <c:ser>
          <c:idx val="2"/>
          <c:order val="2"/>
          <c:tx>
            <c:strRef>
              <c:f>'[CCIHE-2015-Research_Activity_Index.xlsx]Data sheet'!$A$4</c:f>
              <c:strCache>
                <c:ptCount val="1"/>
                <c:pt idx="0">
                  <c:v>Doctoral Universities - moderate research activity</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'[CCIHE-2015-Research_Activity_Index.xlsx]Data sheet'!$J$1</c:f>
              <c:strCache>
                <c:ptCount val="1"/>
                <c:pt idx="0">
                  <c:v>Median Per-capita Non-S&amp;E R&amp;D Expenditures (1000s)</c:v>
                </c:pt>
              </c:strCache>
            </c:strRef>
          </c:cat>
          <c:val>
            <c:numRef>
              <c:f>'[CCIHE-2015-Research_Activity_Index.xlsx]Data sheet'!$J$4</c:f>
              <c:numCache>
                <c:formatCode>0.0</c:formatCode>
                <c:ptCount val="1"/>
                <c:pt idx="0">
                  <c:v>1.6791154945503659</c:v>
                </c:pt>
              </c:numCache>
            </c:numRef>
          </c:val>
          <c:extLst xmlns:c16r2="http://schemas.microsoft.com/office/drawing/2015/06/chart">
            <c:ext xmlns:c16="http://schemas.microsoft.com/office/drawing/2014/chart" uri="{C3380CC4-5D6E-409C-BE32-E72D297353CC}">
              <c16:uniqueId val="{00000002-A43B-454E-B3FD-C6BF853A8F49}"/>
            </c:ext>
          </c:extLst>
        </c:ser>
        <c:dLbls>
          <c:showLegendKey val="0"/>
          <c:showVal val="0"/>
          <c:showCatName val="0"/>
          <c:showSerName val="0"/>
          <c:showPercent val="0"/>
          <c:showBubbleSize val="0"/>
        </c:dLbls>
        <c:gapWidth val="150"/>
        <c:axId val="178572512"/>
        <c:axId val="178573072"/>
      </c:barChart>
      <c:catAx>
        <c:axId val="178572512"/>
        <c:scaling>
          <c:orientation val="minMax"/>
        </c:scaling>
        <c:delete val="0"/>
        <c:axPos val="b"/>
        <c:numFmt formatCode="General" sourceLinked="1"/>
        <c:majorTickMark val="out"/>
        <c:minorTickMark val="none"/>
        <c:tickLblPos val="nextTo"/>
        <c:txPr>
          <a:bodyPr/>
          <a:lstStyle/>
          <a:p>
            <a:pPr>
              <a:defRPr b="1" i="0" baseline="0"/>
            </a:pPr>
            <a:endParaRPr lang="en-US"/>
          </a:p>
        </c:txPr>
        <c:crossAx val="178573072"/>
        <c:crosses val="autoZero"/>
        <c:auto val="1"/>
        <c:lblAlgn val="ctr"/>
        <c:lblOffset val="100"/>
        <c:noMultiLvlLbl val="0"/>
      </c:catAx>
      <c:valAx>
        <c:axId val="178573072"/>
        <c:scaling>
          <c:orientation val="minMax"/>
        </c:scaling>
        <c:delete val="0"/>
        <c:axPos val="l"/>
        <c:majorGridlines/>
        <c:numFmt formatCode="0.0" sourceLinked="1"/>
        <c:majorTickMark val="out"/>
        <c:minorTickMark val="none"/>
        <c:tickLblPos val="nextTo"/>
        <c:crossAx val="178572512"/>
        <c:crosses val="autoZero"/>
        <c:crossBetween val="between"/>
      </c:valAx>
    </c:plotArea>
    <c:legend>
      <c:legendPos val="r"/>
      <c:layout>
        <c:manualLayout>
          <c:xMode val="edge"/>
          <c:yMode val="edge"/>
          <c:x val="0.64845484204141191"/>
          <c:y val="0.13659766060092016"/>
          <c:w val="0.32378422982551053"/>
          <c:h val="0.6539036710192204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FEE4D-B533-4177-B451-39A76FC62D1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5037AA8-4D05-4BCF-B10D-861EEEA19DCB}">
      <dgm:prSet phldrT="[Text]" custT="1"/>
      <dgm:spPr/>
      <dgm:t>
        <a:bodyPr/>
        <a:lstStyle/>
        <a:p>
          <a:r>
            <a:rPr lang="en-US" sz="1400" b="1" dirty="0"/>
            <a:t>Increase National and International Visibility</a:t>
          </a:r>
        </a:p>
      </dgm:t>
    </dgm:pt>
    <dgm:pt modelId="{1BD7E606-8604-4795-9A2D-FF831FBEC494}" type="parTrans" cxnId="{04410949-B0D9-4C6D-91EB-32A1DED917D7}">
      <dgm:prSet/>
      <dgm:spPr/>
      <dgm:t>
        <a:bodyPr/>
        <a:lstStyle/>
        <a:p>
          <a:endParaRPr lang="en-US"/>
        </a:p>
      </dgm:t>
    </dgm:pt>
    <dgm:pt modelId="{A2D3BCAA-FDD6-4A2D-B726-7F7F05B74663}" type="sibTrans" cxnId="{04410949-B0D9-4C6D-91EB-32A1DED917D7}">
      <dgm:prSet/>
      <dgm:spPr/>
      <dgm:t>
        <a:bodyPr/>
        <a:lstStyle/>
        <a:p>
          <a:endParaRPr lang="en-US"/>
        </a:p>
      </dgm:t>
    </dgm:pt>
    <dgm:pt modelId="{3223BBEE-B877-4AE7-BB13-8BF5BFB3BBB2}">
      <dgm:prSet phldrT="[Text]" custT="1"/>
      <dgm:spPr/>
      <dgm:t>
        <a:bodyPr/>
        <a:lstStyle/>
        <a:p>
          <a:r>
            <a:rPr lang="en-US" sz="1400" b="1" dirty="0"/>
            <a:t>Attract Top Students/Faculty</a:t>
          </a:r>
        </a:p>
      </dgm:t>
    </dgm:pt>
    <dgm:pt modelId="{085F2198-F571-41B6-B2C7-F7D45852263D}" type="parTrans" cxnId="{07A28C02-90FA-4CFA-AA4B-4400A22DCA00}">
      <dgm:prSet/>
      <dgm:spPr/>
      <dgm:t>
        <a:bodyPr/>
        <a:lstStyle/>
        <a:p>
          <a:endParaRPr lang="en-US"/>
        </a:p>
      </dgm:t>
    </dgm:pt>
    <dgm:pt modelId="{4B351167-7B69-49C1-92B2-10F2074F111F}" type="sibTrans" cxnId="{07A28C02-90FA-4CFA-AA4B-4400A22DCA00}">
      <dgm:prSet/>
      <dgm:spPr/>
      <dgm:t>
        <a:bodyPr/>
        <a:lstStyle/>
        <a:p>
          <a:endParaRPr lang="en-US"/>
        </a:p>
      </dgm:t>
    </dgm:pt>
    <dgm:pt modelId="{82CF7A23-96C8-4C96-AF86-89D48FB86DF0}">
      <dgm:prSet phldrT="[Text]" custT="1"/>
      <dgm:spPr/>
      <dgm:t>
        <a:bodyPr/>
        <a:lstStyle/>
        <a:p>
          <a:r>
            <a:rPr lang="en-US" sz="1400" b="1" dirty="0"/>
            <a:t>Drive Innovation and Technology</a:t>
          </a:r>
        </a:p>
      </dgm:t>
    </dgm:pt>
    <dgm:pt modelId="{8DBEBDE2-C509-4B1C-A5AF-67F619F43E06}" type="parTrans" cxnId="{B891F92E-654D-4549-81D8-B292CC00B373}">
      <dgm:prSet/>
      <dgm:spPr/>
      <dgm:t>
        <a:bodyPr/>
        <a:lstStyle/>
        <a:p>
          <a:endParaRPr lang="en-US"/>
        </a:p>
      </dgm:t>
    </dgm:pt>
    <dgm:pt modelId="{1285E73E-2FCC-4D0C-9F97-8A14D7874774}" type="sibTrans" cxnId="{B891F92E-654D-4549-81D8-B292CC00B373}">
      <dgm:prSet/>
      <dgm:spPr/>
      <dgm:t>
        <a:bodyPr/>
        <a:lstStyle/>
        <a:p>
          <a:endParaRPr lang="en-US"/>
        </a:p>
      </dgm:t>
    </dgm:pt>
    <dgm:pt modelId="{BAC82D7A-23E9-43D5-8F29-7F79AF78971A}">
      <dgm:prSet phldrT="[Text]" custT="1"/>
      <dgm:spPr/>
      <dgm:t>
        <a:bodyPr/>
        <a:lstStyle/>
        <a:p>
          <a:r>
            <a:rPr lang="en-US" sz="1400" b="1" dirty="0"/>
            <a:t>Contribute to Economic Development</a:t>
          </a:r>
        </a:p>
      </dgm:t>
    </dgm:pt>
    <dgm:pt modelId="{934D9F8E-DAE8-4790-AF79-676E5ACE670A}" type="parTrans" cxnId="{D45EF1EE-EB80-4ECA-843F-D5BED0A9C7DE}">
      <dgm:prSet/>
      <dgm:spPr/>
      <dgm:t>
        <a:bodyPr/>
        <a:lstStyle/>
        <a:p>
          <a:endParaRPr lang="en-US"/>
        </a:p>
      </dgm:t>
    </dgm:pt>
    <dgm:pt modelId="{6F376397-A31C-4FC4-8291-27A9797F360F}" type="sibTrans" cxnId="{D45EF1EE-EB80-4ECA-843F-D5BED0A9C7DE}">
      <dgm:prSet/>
      <dgm:spPr/>
      <dgm:t>
        <a:bodyPr/>
        <a:lstStyle/>
        <a:p>
          <a:endParaRPr lang="en-US"/>
        </a:p>
      </dgm:t>
    </dgm:pt>
    <dgm:pt modelId="{2068F65E-636B-4FA6-BB02-E214FE46DA8E}">
      <dgm:prSet phldrT="[Text]" custT="1"/>
      <dgm:spPr/>
      <dgm:t>
        <a:bodyPr/>
        <a:lstStyle/>
        <a:p>
          <a:r>
            <a:rPr lang="en-US" sz="1400" b="1" dirty="0"/>
            <a:t>Strengthen Institutional Value and Pride</a:t>
          </a:r>
        </a:p>
      </dgm:t>
    </dgm:pt>
    <dgm:pt modelId="{CCB63DD9-E675-47D7-88C1-8BA97CA3FB93}" type="parTrans" cxnId="{92908EB1-6D2E-4886-B0D5-BF5302577E7D}">
      <dgm:prSet/>
      <dgm:spPr/>
      <dgm:t>
        <a:bodyPr/>
        <a:lstStyle/>
        <a:p>
          <a:endParaRPr lang="en-US"/>
        </a:p>
      </dgm:t>
    </dgm:pt>
    <dgm:pt modelId="{654C1455-DFD2-40DA-972A-240F176A967F}" type="sibTrans" cxnId="{92908EB1-6D2E-4886-B0D5-BF5302577E7D}">
      <dgm:prSet/>
      <dgm:spPr/>
      <dgm:t>
        <a:bodyPr/>
        <a:lstStyle/>
        <a:p>
          <a:endParaRPr lang="en-US"/>
        </a:p>
      </dgm:t>
    </dgm:pt>
    <dgm:pt modelId="{478A1E7D-1572-4492-8FD8-4DF51DF0E1A1}" type="pres">
      <dgm:prSet presAssocID="{70EFEE4D-B533-4177-B451-39A76FC62D18}" presName="cycle" presStyleCnt="0">
        <dgm:presLayoutVars>
          <dgm:dir/>
          <dgm:resizeHandles val="exact"/>
        </dgm:presLayoutVars>
      </dgm:prSet>
      <dgm:spPr/>
      <dgm:t>
        <a:bodyPr/>
        <a:lstStyle/>
        <a:p>
          <a:endParaRPr lang="en-US"/>
        </a:p>
      </dgm:t>
    </dgm:pt>
    <dgm:pt modelId="{28AACF30-29E4-4AAD-A884-FFC07341B75C}" type="pres">
      <dgm:prSet presAssocID="{75037AA8-4D05-4BCF-B10D-861EEEA19DCB}" presName="dummy" presStyleCnt="0"/>
      <dgm:spPr/>
    </dgm:pt>
    <dgm:pt modelId="{260214D6-D652-4025-8CE4-0C73F4E74E02}" type="pres">
      <dgm:prSet presAssocID="{75037AA8-4D05-4BCF-B10D-861EEEA19DCB}" presName="node" presStyleLbl="revTx" presStyleIdx="0" presStyleCnt="5">
        <dgm:presLayoutVars>
          <dgm:bulletEnabled val="1"/>
        </dgm:presLayoutVars>
      </dgm:prSet>
      <dgm:spPr/>
      <dgm:t>
        <a:bodyPr/>
        <a:lstStyle/>
        <a:p>
          <a:endParaRPr lang="en-US"/>
        </a:p>
      </dgm:t>
    </dgm:pt>
    <dgm:pt modelId="{A1897120-52B9-4F75-9FB4-68634FCFBB07}" type="pres">
      <dgm:prSet presAssocID="{A2D3BCAA-FDD6-4A2D-B726-7F7F05B74663}" presName="sibTrans" presStyleLbl="node1" presStyleIdx="0" presStyleCnt="5"/>
      <dgm:spPr/>
      <dgm:t>
        <a:bodyPr/>
        <a:lstStyle/>
        <a:p>
          <a:endParaRPr lang="en-US"/>
        </a:p>
      </dgm:t>
    </dgm:pt>
    <dgm:pt modelId="{DDD2D435-7B42-4411-AD61-09B34762D762}" type="pres">
      <dgm:prSet presAssocID="{3223BBEE-B877-4AE7-BB13-8BF5BFB3BBB2}" presName="dummy" presStyleCnt="0"/>
      <dgm:spPr/>
    </dgm:pt>
    <dgm:pt modelId="{2BAE3C4F-C90B-4283-B9A8-A8E0EBE36277}" type="pres">
      <dgm:prSet presAssocID="{3223BBEE-B877-4AE7-BB13-8BF5BFB3BBB2}" presName="node" presStyleLbl="revTx" presStyleIdx="1" presStyleCnt="5" custScaleX="155008">
        <dgm:presLayoutVars>
          <dgm:bulletEnabled val="1"/>
        </dgm:presLayoutVars>
      </dgm:prSet>
      <dgm:spPr/>
      <dgm:t>
        <a:bodyPr/>
        <a:lstStyle/>
        <a:p>
          <a:endParaRPr lang="en-US"/>
        </a:p>
      </dgm:t>
    </dgm:pt>
    <dgm:pt modelId="{B2BA7DDC-34C6-4256-BF5A-C693757DEC48}" type="pres">
      <dgm:prSet presAssocID="{4B351167-7B69-49C1-92B2-10F2074F111F}" presName="sibTrans" presStyleLbl="node1" presStyleIdx="1" presStyleCnt="5"/>
      <dgm:spPr/>
      <dgm:t>
        <a:bodyPr/>
        <a:lstStyle/>
        <a:p>
          <a:endParaRPr lang="en-US"/>
        </a:p>
      </dgm:t>
    </dgm:pt>
    <dgm:pt modelId="{86B1F26C-A2AE-4585-B284-B1A65CABAEFA}" type="pres">
      <dgm:prSet presAssocID="{82CF7A23-96C8-4C96-AF86-89D48FB86DF0}" presName="dummy" presStyleCnt="0"/>
      <dgm:spPr/>
    </dgm:pt>
    <dgm:pt modelId="{91BB088A-E4FD-48BE-8320-F93F6F18775A}" type="pres">
      <dgm:prSet presAssocID="{82CF7A23-96C8-4C96-AF86-89D48FB86DF0}" presName="node" presStyleLbl="revTx" presStyleIdx="2" presStyleCnt="5">
        <dgm:presLayoutVars>
          <dgm:bulletEnabled val="1"/>
        </dgm:presLayoutVars>
      </dgm:prSet>
      <dgm:spPr/>
      <dgm:t>
        <a:bodyPr/>
        <a:lstStyle/>
        <a:p>
          <a:endParaRPr lang="en-US"/>
        </a:p>
      </dgm:t>
    </dgm:pt>
    <dgm:pt modelId="{226C0251-AAA3-4068-A28E-9A90E6A8B70C}" type="pres">
      <dgm:prSet presAssocID="{1285E73E-2FCC-4D0C-9F97-8A14D7874774}" presName="sibTrans" presStyleLbl="node1" presStyleIdx="2" presStyleCnt="5"/>
      <dgm:spPr/>
      <dgm:t>
        <a:bodyPr/>
        <a:lstStyle/>
        <a:p>
          <a:endParaRPr lang="en-US"/>
        </a:p>
      </dgm:t>
    </dgm:pt>
    <dgm:pt modelId="{B58D9C6F-FF3C-4927-AECB-6F1449CBCAE1}" type="pres">
      <dgm:prSet presAssocID="{BAC82D7A-23E9-43D5-8F29-7F79AF78971A}" presName="dummy" presStyleCnt="0"/>
      <dgm:spPr/>
    </dgm:pt>
    <dgm:pt modelId="{C48CD8C4-837F-40C8-9312-FBC9459DBD73}" type="pres">
      <dgm:prSet presAssocID="{BAC82D7A-23E9-43D5-8F29-7F79AF78971A}" presName="node" presStyleLbl="revTx" presStyleIdx="3" presStyleCnt="5">
        <dgm:presLayoutVars>
          <dgm:bulletEnabled val="1"/>
        </dgm:presLayoutVars>
      </dgm:prSet>
      <dgm:spPr/>
      <dgm:t>
        <a:bodyPr/>
        <a:lstStyle/>
        <a:p>
          <a:endParaRPr lang="en-US"/>
        </a:p>
      </dgm:t>
    </dgm:pt>
    <dgm:pt modelId="{37130224-2197-4167-95D6-35D876322578}" type="pres">
      <dgm:prSet presAssocID="{6F376397-A31C-4FC4-8291-27A9797F360F}" presName="sibTrans" presStyleLbl="node1" presStyleIdx="3" presStyleCnt="5"/>
      <dgm:spPr/>
      <dgm:t>
        <a:bodyPr/>
        <a:lstStyle/>
        <a:p>
          <a:endParaRPr lang="en-US"/>
        </a:p>
      </dgm:t>
    </dgm:pt>
    <dgm:pt modelId="{E42ED7E1-2173-4B02-B503-57C844D01CA3}" type="pres">
      <dgm:prSet presAssocID="{2068F65E-636B-4FA6-BB02-E214FE46DA8E}" presName="dummy" presStyleCnt="0"/>
      <dgm:spPr/>
    </dgm:pt>
    <dgm:pt modelId="{4C537720-1DE6-46B9-9DEF-ADD2267A937B}" type="pres">
      <dgm:prSet presAssocID="{2068F65E-636B-4FA6-BB02-E214FE46DA8E}" presName="node" presStyleLbl="revTx" presStyleIdx="4" presStyleCnt="5">
        <dgm:presLayoutVars>
          <dgm:bulletEnabled val="1"/>
        </dgm:presLayoutVars>
      </dgm:prSet>
      <dgm:spPr/>
      <dgm:t>
        <a:bodyPr/>
        <a:lstStyle/>
        <a:p>
          <a:endParaRPr lang="en-US"/>
        </a:p>
      </dgm:t>
    </dgm:pt>
    <dgm:pt modelId="{1F87C57F-A9B1-49BF-8A12-901217F94E9A}" type="pres">
      <dgm:prSet presAssocID="{654C1455-DFD2-40DA-972A-240F176A967F}" presName="sibTrans" presStyleLbl="node1" presStyleIdx="4" presStyleCnt="5"/>
      <dgm:spPr/>
      <dgm:t>
        <a:bodyPr/>
        <a:lstStyle/>
        <a:p>
          <a:endParaRPr lang="en-US"/>
        </a:p>
      </dgm:t>
    </dgm:pt>
  </dgm:ptLst>
  <dgm:cxnLst>
    <dgm:cxn modelId="{108511C0-293F-4216-B8D4-4E968CEF7B14}" type="presOf" srcId="{2068F65E-636B-4FA6-BB02-E214FE46DA8E}" destId="{4C537720-1DE6-46B9-9DEF-ADD2267A937B}" srcOrd="0" destOrd="0" presId="urn:microsoft.com/office/officeart/2005/8/layout/cycle1"/>
    <dgm:cxn modelId="{07A28C02-90FA-4CFA-AA4B-4400A22DCA00}" srcId="{70EFEE4D-B533-4177-B451-39A76FC62D18}" destId="{3223BBEE-B877-4AE7-BB13-8BF5BFB3BBB2}" srcOrd="1" destOrd="0" parTransId="{085F2198-F571-41B6-B2C7-F7D45852263D}" sibTransId="{4B351167-7B69-49C1-92B2-10F2074F111F}"/>
    <dgm:cxn modelId="{B5C31CE5-9775-43DD-9AC9-D06B80614993}" type="presOf" srcId="{6F376397-A31C-4FC4-8291-27A9797F360F}" destId="{37130224-2197-4167-95D6-35D876322578}" srcOrd="0" destOrd="0" presId="urn:microsoft.com/office/officeart/2005/8/layout/cycle1"/>
    <dgm:cxn modelId="{DC7802BB-0223-4BDD-9DEA-42D639A67797}" type="presOf" srcId="{70EFEE4D-B533-4177-B451-39A76FC62D18}" destId="{478A1E7D-1572-4492-8FD8-4DF51DF0E1A1}" srcOrd="0" destOrd="0" presId="urn:microsoft.com/office/officeart/2005/8/layout/cycle1"/>
    <dgm:cxn modelId="{0B37FDB8-E0BB-4103-9385-2FB359CE8D3E}" type="presOf" srcId="{4B351167-7B69-49C1-92B2-10F2074F111F}" destId="{B2BA7DDC-34C6-4256-BF5A-C693757DEC48}" srcOrd="0" destOrd="0" presId="urn:microsoft.com/office/officeart/2005/8/layout/cycle1"/>
    <dgm:cxn modelId="{04410949-B0D9-4C6D-91EB-32A1DED917D7}" srcId="{70EFEE4D-B533-4177-B451-39A76FC62D18}" destId="{75037AA8-4D05-4BCF-B10D-861EEEA19DCB}" srcOrd="0" destOrd="0" parTransId="{1BD7E606-8604-4795-9A2D-FF831FBEC494}" sibTransId="{A2D3BCAA-FDD6-4A2D-B726-7F7F05B74663}"/>
    <dgm:cxn modelId="{EFA7029D-8275-4659-AAC0-C79496A7FCBE}" type="presOf" srcId="{A2D3BCAA-FDD6-4A2D-B726-7F7F05B74663}" destId="{A1897120-52B9-4F75-9FB4-68634FCFBB07}" srcOrd="0" destOrd="0" presId="urn:microsoft.com/office/officeart/2005/8/layout/cycle1"/>
    <dgm:cxn modelId="{D45EF1EE-EB80-4ECA-843F-D5BED0A9C7DE}" srcId="{70EFEE4D-B533-4177-B451-39A76FC62D18}" destId="{BAC82D7A-23E9-43D5-8F29-7F79AF78971A}" srcOrd="3" destOrd="0" parTransId="{934D9F8E-DAE8-4790-AF79-676E5ACE670A}" sibTransId="{6F376397-A31C-4FC4-8291-27A9797F360F}"/>
    <dgm:cxn modelId="{92908EB1-6D2E-4886-B0D5-BF5302577E7D}" srcId="{70EFEE4D-B533-4177-B451-39A76FC62D18}" destId="{2068F65E-636B-4FA6-BB02-E214FE46DA8E}" srcOrd="4" destOrd="0" parTransId="{CCB63DD9-E675-47D7-88C1-8BA97CA3FB93}" sibTransId="{654C1455-DFD2-40DA-972A-240F176A967F}"/>
    <dgm:cxn modelId="{B891F92E-654D-4549-81D8-B292CC00B373}" srcId="{70EFEE4D-B533-4177-B451-39A76FC62D18}" destId="{82CF7A23-96C8-4C96-AF86-89D48FB86DF0}" srcOrd="2" destOrd="0" parTransId="{8DBEBDE2-C509-4B1C-A5AF-67F619F43E06}" sibTransId="{1285E73E-2FCC-4D0C-9F97-8A14D7874774}"/>
    <dgm:cxn modelId="{0AD397AD-8CA8-462C-8FA4-229ED86C7200}" type="presOf" srcId="{82CF7A23-96C8-4C96-AF86-89D48FB86DF0}" destId="{91BB088A-E4FD-48BE-8320-F93F6F18775A}" srcOrd="0" destOrd="0" presId="urn:microsoft.com/office/officeart/2005/8/layout/cycle1"/>
    <dgm:cxn modelId="{34DA3CAB-39B1-43CB-99A2-2E68D962F775}" type="presOf" srcId="{3223BBEE-B877-4AE7-BB13-8BF5BFB3BBB2}" destId="{2BAE3C4F-C90B-4283-B9A8-A8E0EBE36277}" srcOrd="0" destOrd="0" presId="urn:microsoft.com/office/officeart/2005/8/layout/cycle1"/>
    <dgm:cxn modelId="{61B9AF79-E45C-4C13-A936-7DA2A437CC79}" type="presOf" srcId="{75037AA8-4D05-4BCF-B10D-861EEEA19DCB}" destId="{260214D6-D652-4025-8CE4-0C73F4E74E02}" srcOrd="0" destOrd="0" presId="urn:microsoft.com/office/officeart/2005/8/layout/cycle1"/>
    <dgm:cxn modelId="{4688DB96-92A1-42D2-8525-07F481A8BD56}" type="presOf" srcId="{1285E73E-2FCC-4D0C-9F97-8A14D7874774}" destId="{226C0251-AAA3-4068-A28E-9A90E6A8B70C}" srcOrd="0" destOrd="0" presId="urn:microsoft.com/office/officeart/2005/8/layout/cycle1"/>
    <dgm:cxn modelId="{D40BBFB7-89AD-4509-AE1E-AD9FDF02D3D0}" type="presOf" srcId="{BAC82D7A-23E9-43D5-8F29-7F79AF78971A}" destId="{C48CD8C4-837F-40C8-9312-FBC9459DBD73}" srcOrd="0" destOrd="0" presId="urn:microsoft.com/office/officeart/2005/8/layout/cycle1"/>
    <dgm:cxn modelId="{23A09B78-0A1B-49C3-AE62-84626701D4E4}" type="presOf" srcId="{654C1455-DFD2-40DA-972A-240F176A967F}" destId="{1F87C57F-A9B1-49BF-8A12-901217F94E9A}" srcOrd="0" destOrd="0" presId="urn:microsoft.com/office/officeart/2005/8/layout/cycle1"/>
    <dgm:cxn modelId="{A205DC07-3A9F-46A5-88C5-27A9D56AF944}" type="presParOf" srcId="{478A1E7D-1572-4492-8FD8-4DF51DF0E1A1}" destId="{28AACF30-29E4-4AAD-A884-FFC07341B75C}" srcOrd="0" destOrd="0" presId="urn:microsoft.com/office/officeart/2005/8/layout/cycle1"/>
    <dgm:cxn modelId="{D8C6DF94-319A-4803-B3EE-011655C5650B}" type="presParOf" srcId="{478A1E7D-1572-4492-8FD8-4DF51DF0E1A1}" destId="{260214D6-D652-4025-8CE4-0C73F4E74E02}" srcOrd="1" destOrd="0" presId="urn:microsoft.com/office/officeart/2005/8/layout/cycle1"/>
    <dgm:cxn modelId="{19B255E9-24F8-4C78-8EB0-44C440109CD4}" type="presParOf" srcId="{478A1E7D-1572-4492-8FD8-4DF51DF0E1A1}" destId="{A1897120-52B9-4F75-9FB4-68634FCFBB07}" srcOrd="2" destOrd="0" presId="urn:microsoft.com/office/officeart/2005/8/layout/cycle1"/>
    <dgm:cxn modelId="{CC16363A-3AAA-44DB-AA02-C8E0D6D7CB7C}" type="presParOf" srcId="{478A1E7D-1572-4492-8FD8-4DF51DF0E1A1}" destId="{DDD2D435-7B42-4411-AD61-09B34762D762}" srcOrd="3" destOrd="0" presId="urn:microsoft.com/office/officeart/2005/8/layout/cycle1"/>
    <dgm:cxn modelId="{DF59DFA2-F1BA-40D0-A253-E4F7566400AC}" type="presParOf" srcId="{478A1E7D-1572-4492-8FD8-4DF51DF0E1A1}" destId="{2BAE3C4F-C90B-4283-B9A8-A8E0EBE36277}" srcOrd="4" destOrd="0" presId="urn:microsoft.com/office/officeart/2005/8/layout/cycle1"/>
    <dgm:cxn modelId="{C18D5FC3-E0F0-4EDF-963D-6A3421620D8E}" type="presParOf" srcId="{478A1E7D-1572-4492-8FD8-4DF51DF0E1A1}" destId="{B2BA7DDC-34C6-4256-BF5A-C693757DEC48}" srcOrd="5" destOrd="0" presId="urn:microsoft.com/office/officeart/2005/8/layout/cycle1"/>
    <dgm:cxn modelId="{18CEF126-E22C-44A7-994F-DA190B8FB96F}" type="presParOf" srcId="{478A1E7D-1572-4492-8FD8-4DF51DF0E1A1}" destId="{86B1F26C-A2AE-4585-B284-B1A65CABAEFA}" srcOrd="6" destOrd="0" presId="urn:microsoft.com/office/officeart/2005/8/layout/cycle1"/>
    <dgm:cxn modelId="{4D71B91D-A45C-4D0A-93B9-88171D046477}" type="presParOf" srcId="{478A1E7D-1572-4492-8FD8-4DF51DF0E1A1}" destId="{91BB088A-E4FD-48BE-8320-F93F6F18775A}" srcOrd="7" destOrd="0" presId="urn:microsoft.com/office/officeart/2005/8/layout/cycle1"/>
    <dgm:cxn modelId="{E3BE58A7-F285-4FA7-BFA6-DDF2D4BDFB09}" type="presParOf" srcId="{478A1E7D-1572-4492-8FD8-4DF51DF0E1A1}" destId="{226C0251-AAA3-4068-A28E-9A90E6A8B70C}" srcOrd="8" destOrd="0" presId="urn:microsoft.com/office/officeart/2005/8/layout/cycle1"/>
    <dgm:cxn modelId="{C5DEB949-E89B-41D8-A36F-C221B9A42ABA}" type="presParOf" srcId="{478A1E7D-1572-4492-8FD8-4DF51DF0E1A1}" destId="{B58D9C6F-FF3C-4927-AECB-6F1449CBCAE1}" srcOrd="9" destOrd="0" presId="urn:microsoft.com/office/officeart/2005/8/layout/cycle1"/>
    <dgm:cxn modelId="{06D72DE7-E953-4F47-9BBA-154D5BB9378F}" type="presParOf" srcId="{478A1E7D-1572-4492-8FD8-4DF51DF0E1A1}" destId="{C48CD8C4-837F-40C8-9312-FBC9459DBD73}" srcOrd="10" destOrd="0" presId="urn:microsoft.com/office/officeart/2005/8/layout/cycle1"/>
    <dgm:cxn modelId="{8413AAFB-FC25-4EC2-A8ED-65FAF0CFCC81}" type="presParOf" srcId="{478A1E7D-1572-4492-8FD8-4DF51DF0E1A1}" destId="{37130224-2197-4167-95D6-35D876322578}" srcOrd="11" destOrd="0" presId="urn:microsoft.com/office/officeart/2005/8/layout/cycle1"/>
    <dgm:cxn modelId="{8F83A3C5-55A3-4DD1-90E9-7B8DE1E85B5D}" type="presParOf" srcId="{478A1E7D-1572-4492-8FD8-4DF51DF0E1A1}" destId="{E42ED7E1-2173-4B02-B503-57C844D01CA3}" srcOrd="12" destOrd="0" presId="urn:microsoft.com/office/officeart/2005/8/layout/cycle1"/>
    <dgm:cxn modelId="{E9F74C5E-612D-432B-972A-C132A6C96B70}" type="presParOf" srcId="{478A1E7D-1572-4492-8FD8-4DF51DF0E1A1}" destId="{4C537720-1DE6-46B9-9DEF-ADD2267A937B}" srcOrd="13" destOrd="0" presId="urn:microsoft.com/office/officeart/2005/8/layout/cycle1"/>
    <dgm:cxn modelId="{F97A5D6C-0B12-412E-B43B-DD3359E9E57A}" type="presParOf" srcId="{478A1E7D-1572-4492-8FD8-4DF51DF0E1A1}" destId="{1F87C57F-A9B1-49BF-8A12-901217F94E9A}" srcOrd="14" destOrd="0" presId="urn:microsoft.com/office/officeart/2005/8/layout/cycle1"/>
  </dgm:cxnLst>
  <dgm:bg>
    <a:solidFill>
      <a:schemeClr val="tx2">
        <a:lumMod val="40000"/>
        <a:lumOff val="60000"/>
      </a:schemeClr>
    </a:solid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0.46875</cdr:x>
      <cdr:y>0.74481</cdr:y>
    </cdr:from>
    <cdr:to>
      <cdr:x>0.54167</cdr:x>
      <cdr:y>0.80731</cdr:y>
    </cdr:to>
    <cdr:sp macro="" textlink="">
      <cdr:nvSpPr>
        <cdr:cNvPr id="2" name="TextBox 1"/>
        <cdr:cNvSpPr txBox="1"/>
      </cdr:nvSpPr>
      <cdr:spPr>
        <a:xfrm xmlns:a="http://schemas.openxmlformats.org/drawingml/2006/main">
          <a:off x="1942207" y="1858701"/>
          <a:ext cx="302135" cy="15597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528B4-F522-4E6F-BCC0-26F887AEF916}"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28331-FEAD-41DE-A537-01D630065545}" type="slidenum">
              <a:rPr lang="en-US" smtClean="0"/>
              <a:t>‹#›</a:t>
            </a:fld>
            <a:endParaRPr lang="en-US"/>
          </a:p>
        </p:txBody>
      </p:sp>
    </p:spTree>
    <p:extLst>
      <p:ext uri="{BB962C8B-B14F-4D97-AF65-F5344CB8AC3E}">
        <p14:creationId xmlns:p14="http://schemas.microsoft.com/office/powerpoint/2010/main" val="276957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712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584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449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017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defRPr/>
            </a:pPr>
            <a:fld id="{3B129DFB-6471-4D33-988F-647D50EB066E}" type="slidenum">
              <a:rPr lang="en-US" altLang="en-US">
                <a:solidFill>
                  <a:prstClr val="black"/>
                </a:solidFill>
              </a:rPr>
              <a:pPr eaLnBrk="0" fontAlgn="base" hangingPunct="0">
                <a:spcBef>
                  <a:spcPct val="0"/>
                </a:spcBef>
                <a:spcAft>
                  <a:spcPct val="0"/>
                </a:spcAft>
                <a:defRPr/>
              </a:pPr>
              <a:t>14</a:t>
            </a:fld>
            <a:endParaRPr lang="en-US" altLang="en-US" dirty="0">
              <a:solidFill>
                <a:prstClr val="black"/>
              </a:solidFill>
            </a:endParaRPr>
          </a:p>
        </p:txBody>
      </p:sp>
    </p:spTree>
    <p:extLst>
      <p:ext uri="{BB962C8B-B14F-4D97-AF65-F5344CB8AC3E}">
        <p14:creationId xmlns:p14="http://schemas.microsoft.com/office/powerpoint/2010/main" val="111471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defRPr/>
            </a:pPr>
            <a:fld id="{3B129DFB-6471-4D33-988F-647D50EB066E}" type="slidenum">
              <a:rPr lang="en-US" altLang="en-US">
                <a:solidFill>
                  <a:prstClr val="black"/>
                </a:solidFill>
              </a:rPr>
              <a:pPr eaLnBrk="0" fontAlgn="base" hangingPunct="0">
                <a:spcBef>
                  <a:spcPct val="0"/>
                </a:spcBef>
                <a:spcAft>
                  <a:spcPct val="0"/>
                </a:spcAft>
                <a:defRPr/>
              </a:pPr>
              <a:t>3</a:t>
            </a:fld>
            <a:endParaRPr lang="en-US" altLang="en-US" dirty="0">
              <a:solidFill>
                <a:prstClr val="black"/>
              </a:solidFill>
            </a:endParaRPr>
          </a:p>
        </p:txBody>
      </p:sp>
    </p:spTree>
    <p:extLst>
      <p:ext uri="{BB962C8B-B14F-4D97-AF65-F5344CB8AC3E}">
        <p14:creationId xmlns:p14="http://schemas.microsoft.com/office/powerpoint/2010/main" val="105540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303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151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646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999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834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79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641">
              <a:defRPr/>
            </a:pPr>
            <a:r>
              <a:rPr lang="en-US" dirty="0"/>
              <a:t>Notes:</a:t>
            </a:r>
          </a:p>
          <a:p>
            <a:pPr defTabSz="924641">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398" indent="-294384">
              <a:defRPr>
                <a:solidFill>
                  <a:schemeClr val="tx1"/>
                </a:solidFill>
                <a:latin typeface="Calibri" panose="020F0502020204030204" pitchFamily="34" charset="0"/>
              </a:defRPr>
            </a:lvl2pPr>
            <a:lvl3pPr marL="1177536" indent="-235507">
              <a:defRPr>
                <a:solidFill>
                  <a:schemeClr val="tx1"/>
                </a:solidFill>
                <a:latin typeface="Calibri" panose="020F0502020204030204" pitchFamily="34" charset="0"/>
              </a:defRPr>
            </a:lvl3pPr>
            <a:lvl4pPr marL="1648551" indent="-235507">
              <a:defRPr>
                <a:solidFill>
                  <a:schemeClr val="tx1"/>
                </a:solidFill>
                <a:latin typeface="Calibri" panose="020F0502020204030204" pitchFamily="34" charset="0"/>
              </a:defRPr>
            </a:lvl4pPr>
            <a:lvl5pPr marL="2119565" indent="-235507">
              <a:defRPr>
                <a:solidFill>
                  <a:schemeClr val="tx1"/>
                </a:solidFill>
                <a:latin typeface="Calibri" panose="020F0502020204030204" pitchFamily="34" charset="0"/>
              </a:defRPr>
            </a:lvl5pPr>
            <a:lvl6pPr marL="2590579" indent="-235507" eaLnBrk="0" fontAlgn="base" hangingPunct="0">
              <a:spcBef>
                <a:spcPct val="0"/>
              </a:spcBef>
              <a:spcAft>
                <a:spcPct val="0"/>
              </a:spcAft>
              <a:defRPr>
                <a:solidFill>
                  <a:schemeClr val="tx1"/>
                </a:solidFill>
                <a:latin typeface="Calibri" panose="020F0502020204030204" pitchFamily="34" charset="0"/>
              </a:defRPr>
            </a:lvl6pPr>
            <a:lvl7pPr marL="3061593" indent="-235507" eaLnBrk="0" fontAlgn="base" hangingPunct="0">
              <a:spcBef>
                <a:spcPct val="0"/>
              </a:spcBef>
              <a:spcAft>
                <a:spcPct val="0"/>
              </a:spcAft>
              <a:defRPr>
                <a:solidFill>
                  <a:schemeClr val="tx1"/>
                </a:solidFill>
                <a:latin typeface="Calibri" panose="020F0502020204030204" pitchFamily="34" charset="0"/>
              </a:defRPr>
            </a:lvl7pPr>
            <a:lvl8pPr marL="3532607" indent="-235507" eaLnBrk="0" fontAlgn="base" hangingPunct="0">
              <a:spcBef>
                <a:spcPct val="0"/>
              </a:spcBef>
              <a:spcAft>
                <a:spcPct val="0"/>
              </a:spcAft>
              <a:defRPr>
                <a:solidFill>
                  <a:schemeClr val="tx1"/>
                </a:solidFill>
                <a:latin typeface="Calibri" panose="020F0502020204030204" pitchFamily="34" charset="0"/>
              </a:defRPr>
            </a:lvl8pPr>
            <a:lvl9pPr marL="4003621" indent="-23550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29DFB-6471-4D33-988F-647D50EB06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749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5591B4-1331-4221-80B7-78F77549264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187014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91B4-1331-4221-80B7-78F77549264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60500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91B4-1331-4221-80B7-78F77549264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381752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741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838200" y="986917"/>
            <a:ext cx="10515600" cy="1325563"/>
          </a:xfrm>
        </p:spPr>
        <p:txBody>
          <a:bodyPr/>
          <a:lstStyle/>
          <a:p>
            <a:r>
              <a:rPr lang="en-US"/>
              <a:t>Click to edit Master title style</a:t>
            </a:r>
          </a:p>
        </p:txBody>
      </p:sp>
    </p:spTree>
    <p:extLst>
      <p:ext uri="{BB962C8B-B14F-4D97-AF65-F5344CB8AC3E}">
        <p14:creationId xmlns:p14="http://schemas.microsoft.com/office/powerpoint/2010/main" val="237860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91B4-1331-4221-80B7-78F77549264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236104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5591B4-1331-4221-80B7-78F77549264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60504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5591B4-1331-4221-80B7-78F775492644}"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412818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5591B4-1331-4221-80B7-78F775492644}"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206980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5591B4-1331-4221-80B7-78F775492644}"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8097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591B4-1331-4221-80B7-78F775492644}"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208254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5591B4-1331-4221-80B7-78F775492644}"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23513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5591B4-1331-4221-80B7-78F775492644}"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734D-AE11-40DE-9782-7411F5899309}" type="slidenum">
              <a:rPr lang="en-US" smtClean="0"/>
              <a:t>‹#›</a:t>
            </a:fld>
            <a:endParaRPr lang="en-US"/>
          </a:p>
        </p:txBody>
      </p:sp>
    </p:spTree>
    <p:extLst>
      <p:ext uri="{BB962C8B-B14F-4D97-AF65-F5344CB8AC3E}">
        <p14:creationId xmlns:p14="http://schemas.microsoft.com/office/powerpoint/2010/main" val="421261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591B4-1331-4221-80B7-78F775492644}"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0734D-AE11-40DE-9782-7411F5899309}" type="slidenum">
              <a:rPr lang="en-US" smtClean="0"/>
              <a:t>‹#›</a:t>
            </a:fld>
            <a:endParaRPr lang="en-US"/>
          </a:p>
        </p:txBody>
      </p:sp>
    </p:spTree>
    <p:extLst>
      <p:ext uri="{BB962C8B-B14F-4D97-AF65-F5344CB8AC3E}">
        <p14:creationId xmlns:p14="http://schemas.microsoft.com/office/powerpoint/2010/main" val="63756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6"/>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8"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67825"/>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ocm.auburn.edu/newsroom/news_articles/2018/12/171722-r1-carnegie-classification.php" TargetMode="External"/><Relationship Id="rId7" Type="http://schemas.openxmlformats.org/officeDocument/2006/relationships/hyperlink" Target="https://www.unr.edu/Documents/president/econ-impact/unr-economic-impact.pdf" TargetMode="External"/><Relationship Id="rId2" Type="http://schemas.openxmlformats.org/officeDocument/2006/relationships/hyperlink" Target="https://www.insidehighered.com/news/2018/12/19/professional-practice-doctoral-category-expands-carnegie-system?fbclid=IwAR31ysgSPmW0DEd_o9Qr3khV8PWYzqxIIf1l6-7Wws3ryMUQ_vqJfpKlf7c#.XBpUnbDt2Nk.facebook" TargetMode="External"/><Relationship Id="rId1" Type="http://schemas.openxmlformats.org/officeDocument/2006/relationships/slideLayout" Target="../slideLayouts/slideLayout12.xml"/><Relationship Id="rId6" Type="http://schemas.openxmlformats.org/officeDocument/2006/relationships/hyperlink" Target="https://www.ua.edu/news/2018/12/carnegie-lists-ua-among-elite-research-institutions/" TargetMode="External"/><Relationship Id="rId5" Type="http://schemas.openxmlformats.org/officeDocument/2006/relationships/hyperlink" Target="http://www.montana.edu/news/18318/msu-receives-very-high-research-activity-designation-in-carnegie-classification" TargetMode="External"/><Relationship Id="rId4" Type="http://schemas.openxmlformats.org/officeDocument/2006/relationships/hyperlink" Target="https://thenevadaindependent.com/article/unlv-achieves-its-goal-of-tier-1-research-university-status-several-years-ahead-of-schedul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carnegieclassifications.iu.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arnegieclassifications.iu.ed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f.gov/statistics/srvyherd/surveys/srvyherd_2017.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www.tandfonline.com/doi/full/10.1080/2330443X.2018.1442271" TargetMode="External"/><Relationship Id="rId4" Type="http://schemas.openxmlformats.org/officeDocument/2006/relationships/hyperlink" Target="http://carnegieclassifications.iu.edu/"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arnegieclassifications.iu.edu/"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carnegieclassifications.iu.edu/" TargetMode="Externa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carnegieclassifications.iu.edu/" TargetMode="Externa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carnegieclassifications.iu.edu/" TargetMode="Externa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Rectangle 5"/>
          <p:cNvSpPr/>
          <p:nvPr/>
        </p:nvSpPr>
        <p:spPr>
          <a:xfrm>
            <a:off x="713590" y="1393745"/>
            <a:ext cx="9748464" cy="50475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i="1" u="sng" dirty="0">
                <a:solidFill>
                  <a:prstClr val="white"/>
                </a:solidFill>
                <a:latin typeface="Calibri" panose="020F0502020204030204"/>
              </a:rPr>
              <a:t>Taking the Next Step: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strike="noStrike" kern="1200" cap="none" spc="0" normalizeH="0" baseline="0" noProof="0" dirty="0">
                <a:ln>
                  <a:noFill/>
                </a:ln>
                <a:solidFill>
                  <a:prstClr val="white"/>
                </a:solidFill>
                <a:effectLst/>
                <a:uLnTx/>
                <a:uFillTx/>
                <a:latin typeface="Calibri" panose="020F0502020204030204"/>
                <a:ea typeface="+mn-ea"/>
                <a:cs typeface="+mn-cs"/>
              </a:rPr>
              <a:t>Carnegie R1 Tier for Highest Research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Jasbir Dhaliwal, PhD</a:t>
            </a: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lang="en-US" sz="2800" dirty="0" smtClean="0">
                <a:solidFill>
                  <a:prstClr val="white"/>
                </a:solidFill>
                <a:latin typeface="Calibri" panose="020F0502020204030204"/>
              </a:rPr>
              <a:t>EVP </a:t>
            </a:r>
            <a:r>
              <a:rPr lang="en-US" sz="2800" dirty="0">
                <a:solidFill>
                  <a:prstClr val="white"/>
                </a:solidFill>
                <a:latin typeface="Calibri" panose="020F0502020204030204"/>
              </a:rPr>
              <a:t>for Research &amp; </a:t>
            </a:r>
            <a:r>
              <a:rPr lang="en-US" sz="2800" dirty="0" smtClean="0">
                <a:solidFill>
                  <a:prstClr val="white"/>
                </a:solidFill>
                <a:latin typeface="Calibri" panose="020F0502020204030204"/>
              </a:rPr>
              <a:t>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prstClr val="white"/>
                </a:solidFill>
                <a:latin typeface="Calibri" panose="020F0502020204030204"/>
              </a:rPr>
              <a:t>Deborah Hernandez, Director – Research Development</a:t>
            </a:r>
            <a:endParaRPr lang="en-US" sz="2800" dirty="0" smtClean="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December 5,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Wilder Student Union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UofM Lambuth</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59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smtClean="0">
                <a:solidFill>
                  <a:schemeClr val="bg1"/>
                </a:solidFill>
              </a:rPr>
              <a:t>Comparison to Peer:  </a:t>
            </a:r>
            <a:r>
              <a:rPr lang="en-US" sz="3600" b="1" cap="small" dirty="0">
                <a:solidFill>
                  <a:schemeClr val="bg1"/>
                </a:solidFill>
              </a:rPr>
              <a:t>2014</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graphicFrame>
        <p:nvGraphicFramePr>
          <p:cNvPr id="4" name="Table 3">
            <a:extLst>
              <a:ext uri="{FF2B5EF4-FFF2-40B4-BE49-F238E27FC236}">
                <a16:creationId xmlns:a16="http://schemas.microsoft.com/office/drawing/2014/main" xmlns="" id="{6159088A-43EE-9E48-991A-A1E9767EEDAB}"/>
              </a:ext>
            </a:extLst>
          </p:cNvPr>
          <p:cNvGraphicFramePr>
            <a:graphicFrameLocks noGrp="1"/>
          </p:cNvGraphicFramePr>
          <p:nvPr>
            <p:extLst>
              <p:ext uri="{D42A27DB-BD31-4B8C-83A1-F6EECF244321}">
                <p14:modId xmlns:p14="http://schemas.microsoft.com/office/powerpoint/2010/main" val="87271487"/>
              </p:ext>
            </p:extLst>
          </p:nvPr>
        </p:nvGraphicFramePr>
        <p:xfrm>
          <a:off x="602418" y="2581804"/>
          <a:ext cx="10745135" cy="2724713"/>
        </p:xfrm>
        <a:graphic>
          <a:graphicData uri="http://schemas.openxmlformats.org/drawingml/2006/table">
            <a:tbl>
              <a:tblPr firstRow="1" bandRow="1">
                <a:tableStyleId>{5C22544A-7EE6-4342-B048-85BDC9FD1C3A}</a:tableStyleId>
              </a:tblPr>
              <a:tblGrid>
                <a:gridCol w="1343141">
                  <a:extLst>
                    <a:ext uri="{9D8B030D-6E8A-4147-A177-3AD203B41FA5}">
                      <a16:colId xmlns:a16="http://schemas.microsoft.com/office/drawing/2014/main" xmlns="" val="696897919"/>
                    </a:ext>
                  </a:extLst>
                </a:gridCol>
                <a:gridCol w="1343142">
                  <a:extLst>
                    <a:ext uri="{9D8B030D-6E8A-4147-A177-3AD203B41FA5}">
                      <a16:colId xmlns:a16="http://schemas.microsoft.com/office/drawing/2014/main" xmlns="" val="380698246"/>
                    </a:ext>
                  </a:extLst>
                </a:gridCol>
                <a:gridCol w="1343142">
                  <a:extLst>
                    <a:ext uri="{9D8B030D-6E8A-4147-A177-3AD203B41FA5}">
                      <a16:colId xmlns:a16="http://schemas.microsoft.com/office/drawing/2014/main" xmlns="" val="3691001458"/>
                    </a:ext>
                  </a:extLst>
                </a:gridCol>
                <a:gridCol w="1343142">
                  <a:extLst>
                    <a:ext uri="{9D8B030D-6E8A-4147-A177-3AD203B41FA5}">
                      <a16:colId xmlns:a16="http://schemas.microsoft.com/office/drawing/2014/main" xmlns="" val="1174399013"/>
                    </a:ext>
                  </a:extLst>
                </a:gridCol>
                <a:gridCol w="1343142">
                  <a:extLst>
                    <a:ext uri="{9D8B030D-6E8A-4147-A177-3AD203B41FA5}">
                      <a16:colId xmlns:a16="http://schemas.microsoft.com/office/drawing/2014/main" xmlns="" val="606373909"/>
                    </a:ext>
                  </a:extLst>
                </a:gridCol>
                <a:gridCol w="1343142">
                  <a:extLst>
                    <a:ext uri="{9D8B030D-6E8A-4147-A177-3AD203B41FA5}">
                      <a16:colId xmlns:a16="http://schemas.microsoft.com/office/drawing/2014/main" xmlns="" val="1923672584"/>
                    </a:ext>
                  </a:extLst>
                </a:gridCol>
                <a:gridCol w="1343142">
                  <a:extLst>
                    <a:ext uri="{9D8B030D-6E8A-4147-A177-3AD203B41FA5}">
                      <a16:colId xmlns:a16="http://schemas.microsoft.com/office/drawing/2014/main" xmlns="" val="2219984288"/>
                    </a:ext>
                  </a:extLst>
                </a:gridCol>
                <a:gridCol w="1343142">
                  <a:extLst>
                    <a:ext uri="{9D8B030D-6E8A-4147-A177-3AD203B41FA5}">
                      <a16:colId xmlns:a16="http://schemas.microsoft.com/office/drawing/2014/main" xmlns="" val="3740658121"/>
                    </a:ext>
                  </a:extLst>
                </a:gridCol>
              </a:tblGrid>
              <a:tr h="1206021">
                <a:tc>
                  <a:txBody>
                    <a:bodyPr/>
                    <a:lstStyle/>
                    <a:p>
                      <a:endParaRPr lang="en-US" sz="1600" dirty="0"/>
                    </a:p>
                    <a:p>
                      <a:r>
                        <a:rPr lang="en-US" sz="2000" u="sng" dirty="0"/>
                        <a:t>2014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S&amp;E R&amp;D Expenditures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Non-S&amp;E R&amp;D Expenditures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S&amp;E Research Staff</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Doctorates: Humanities </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Doctorates: Social Sciences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Doctorates: STEM</a:t>
                      </a:r>
                    </a:p>
                    <a:p>
                      <a:endParaRPr lang="en-US" dirty="0"/>
                    </a:p>
                  </a:txBody>
                  <a:tcPr/>
                </a:tc>
                <a:tc>
                  <a:txBody>
                    <a:bodyPr/>
                    <a:lstStyle/>
                    <a:p>
                      <a:r>
                        <a:rPr lang="en-US" sz="1200" dirty="0"/>
                        <a:t>Doctorates: Other Fields</a:t>
                      </a:r>
                    </a:p>
                  </a:txBody>
                  <a:tcPr/>
                </a:tc>
                <a:extLst>
                  <a:ext uri="{0D108BD9-81ED-4DB2-BD59-A6C34878D82A}">
                    <a16:rowId xmlns:a16="http://schemas.microsoft.com/office/drawing/2014/main" xmlns="" val="3532738311"/>
                  </a:ext>
                </a:extLst>
              </a:tr>
              <a:tr h="759346">
                <a:tc>
                  <a:txBody>
                    <a:bodyPr/>
                    <a:lstStyle/>
                    <a:p>
                      <a:r>
                        <a:rPr lang="en-US" sz="1400" b="1" dirty="0" smtClean="0"/>
                        <a:t>U of Memphis</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44,351</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11,215</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25</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23</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28</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28</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45</a:t>
                      </a:r>
                    </a:p>
                    <a:p>
                      <a:endParaRPr lang="en-US" sz="1400" dirty="0"/>
                    </a:p>
                  </a:txBody>
                  <a:tcPr/>
                </a:tc>
                <a:extLst>
                  <a:ext uri="{0D108BD9-81ED-4DB2-BD59-A6C34878D82A}">
                    <a16:rowId xmlns:a16="http://schemas.microsoft.com/office/drawing/2014/main" xmlns="" val="3102711049"/>
                  </a:ext>
                </a:extLst>
              </a:tr>
              <a:tr h="759346">
                <a:tc>
                  <a:txBody>
                    <a:bodyPr/>
                    <a:lstStyle/>
                    <a:p>
                      <a:r>
                        <a:rPr lang="en-US" sz="1400" b="1" dirty="0" smtClean="0"/>
                        <a:t>U North Texas </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39,453</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12,792</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47</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ission Gothic" panose="02000603020000020003" pitchFamily="2" charset="77"/>
                        </a:rPr>
                        <a:t>13</a:t>
                      </a:r>
                    </a:p>
                    <a:p>
                      <a:endParaRPr lang="en-US" sz="1400" dirty="0"/>
                    </a:p>
                  </a:txBody>
                  <a:tcPr/>
                </a:tc>
                <a:tc>
                  <a:txBody>
                    <a:bodyPr/>
                    <a:lstStyle/>
                    <a:p>
                      <a:r>
                        <a:rPr lang="en-US" sz="1400" dirty="0"/>
                        <a:t>42</a:t>
                      </a:r>
                    </a:p>
                  </a:txBody>
                  <a:tcPr/>
                </a:tc>
                <a:tc>
                  <a:txBody>
                    <a:bodyPr/>
                    <a:lstStyle/>
                    <a:p>
                      <a:r>
                        <a:rPr lang="en-US" sz="1400" dirty="0"/>
                        <a:t>77</a:t>
                      </a:r>
                    </a:p>
                  </a:txBody>
                  <a:tcPr/>
                </a:tc>
                <a:tc>
                  <a:txBody>
                    <a:bodyPr/>
                    <a:lstStyle/>
                    <a:p>
                      <a:r>
                        <a:rPr lang="en-US" sz="1400" dirty="0"/>
                        <a:t>72</a:t>
                      </a:r>
                    </a:p>
                  </a:txBody>
                  <a:tcPr/>
                </a:tc>
                <a:extLst>
                  <a:ext uri="{0D108BD9-81ED-4DB2-BD59-A6C34878D82A}">
                    <a16:rowId xmlns:a16="http://schemas.microsoft.com/office/drawing/2014/main" xmlns="" val="1734095581"/>
                  </a:ext>
                </a:extLst>
              </a:tr>
            </a:tbl>
          </a:graphicData>
        </a:graphic>
      </p:graphicFrame>
    </p:spTree>
    <p:extLst>
      <p:ext uri="{BB962C8B-B14F-4D97-AF65-F5344CB8AC3E}">
        <p14:creationId xmlns:p14="http://schemas.microsoft.com/office/powerpoint/2010/main" val="412529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80682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i="1" dirty="0">
                <a:solidFill>
                  <a:schemeClr val="bg1"/>
                </a:solidFill>
              </a:rPr>
              <a:t>Becoming a TOP TIER RESEARCH SCHOOL </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sp>
        <p:nvSpPr>
          <p:cNvPr id="4" name="Rectangle 3">
            <a:extLst>
              <a:ext uri="{FF2B5EF4-FFF2-40B4-BE49-F238E27FC236}">
                <a16:creationId xmlns:a16="http://schemas.microsoft.com/office/drawing/2014/main" xmlns="" id="{C2B4E6AB-6C08-7F45-B70A-06531AE410C6}"/>
              </a:ext>
            </a:extLst>
          </p:cNvPr>
          <p:cNvSpPr/>
          <p:nvPr/>
        </p:nvSpPr>
        <p:spPr>
          <a:xfrm>
            <a:off x="135802" y="2584701"/>
            <a:ext cx="11876315" cy="2249847"/>
          </a:xfrm>
          <a:prstGeom prst="rect">
            <a:avLst/>
          </a:prstGeom>
        </p:spPr>
        <p:txBody>
          <a:bodyPr wrap="square">
            <a:spAutoFit/>
          </a:bodyPr>
          <a:lstStyle/>
          <a:p>
            <a:pPr lvl="0" algn="ctr">
              <a:lnSpc>
                <a:spcPct val="90000"/>
              </a:lnSpc>
              <a:spcBef>
                <a:spcPts val="1000"/>
              </a:spcBef>
            </a:pPr>
            <a:r>
              <a:rPr lang="en-US" sz="3200" b="1" dirty="0">
                <a:solidFill>
                  <a:prstClr val="black"/>
                </a:solidFill>
              </a:rPr>
              <a:t>Strategic Goals</a:t>
            </a:r>
          </a:p>
          <a:p>
            <a:pPr lvl="0" algn="ctr">
              <a:lnSpc>
                <a:spcPct val="90000"/>
              </a:lnSpc>
              <a:spcBef>
                <a:spcPts val="1000"/>
              </a:spcBef>
            </a:pPr>
            <a:r>
              <a:rPr lang="en-US" sz="3200" dirty="0">
                <a:solidFill>
                  <a:prstClr val="black"/>
                </a:solidFill>
              </a:rPr>
              <a:t>Expand </a:t>
            </a:r>
            <a:r>
              <a:rPr lang="en-US" sz="3200" dirty="0" smtClean="0">
                <a:solidFill>
                  <a:prstClr val="black"/>
                </a:solidFill>
              </a:rPr>
              <a:t>annual </a:t>
            </a:r>
            <a:r>
              <a:rPr lang="en-US" sz="3200" dirty="0">
                <a:solidFill>
                  <a:prstClr val="black"/>
                </a:solidFill>
              </a:rPr>
              <a:t>external research funding from $36M to $55M  </a:t>
            </a:r>
            <a:endParaRPr lang="en-US" sz="3200" dirty="0" smtClean="0">
              <a:solidFill>
                <a:prstClr val="black"/>
              </a:solidFill>
            </a:endParaRPr>
          </a:p>
          <a:p>
            <a:pPr lvl="0" algn="ctr">
              <a:lnSpc>
                <a:spcPct val="90000"/>
              </a:lnSpc>
              <a:spcBef>
                <a:spcPts val="1000"/>
              </a:spcBef>
            </a:pPr>
            <a:r>
              <a:rPr lang="en-US" sz="3200" dirty="0" smtClean="0">
                <a:solidFill>
                  <a:prstClr val="black"/>
                </a:solidFill>
              </a:rPr>
              <a:t>Increase </a:t>
            </a:r>
            <a:r>
              <a:rPr lang="en-US" sz="3200" dirty="0">
                <a:solidFill>
                  <a:prstClr val="black"/>
                </a:solidFill>
              </a:rPr>
              <a:t>annual doctoral degree production from 136 to 200</a:t>
            </a:r>
          </a:p>
          <a:p>
            <a:pPr lvl="0" algn="ctr">
              <a:lnSpc>
                <a:spcPct val="90000"/>
              </a:lnSpc>
              <a:spcBef>
                <a:spcPts val="1000"/>
              </a:spcBef>
            </a:pPr>
            <a:r>
              <a:rPr lang="en-US" sz="3200" dirty="0">
                <a:solidFill>
                  <a:prstClr val="black"/>
                </a:solidFill>
              </a:rPr>
              <a:t>Develop a Tier 1 research culture and profile for sustainability  </a:t>
            </a:r>
          </a:p>
        </p:txBody>
      </p:sp>
    </p:spTree>
    <p:extLst>
      <p:ext uri="{BB962C8B-B14F-4D97-AF65-F5344CB8AC3E}">
        <p14:creationId xmlns:p14="http://schemas.microsoft.com/office/powerpoint/2010/main" val="404590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a:solidFill>
                  <a:schemeClr val="bg1"/>
                </a:solidFill>
              </a:rPr>
              <a:t>Strategic Initiatives 2019-2024 </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sp>
        <p:nvSpPr>
          <p:cNvPr id="4" name="Content Placeholder 2">
            <a:extLst>
              <a:ext uri="{FF2B5EF4-FFF2-40B4-BE49-F238E27FC236}">
                <a16:creationId xmlns:a16="http://schemas.microsoft.com/office/drawing/2014/main" xmlns="" id="{C4BB22DF-A8DA-EB46-9453-DAEF02A601E7}"/>
              </a:ext>
            </a:extLst>
          </p:cNvPr>
          <p:cNvSpPr>
            <a:spLocks noGrp="1"/>
          </p:cNvSpPr>
          <p:nvPr>
            <p:ph idx="1"/>
          </p:nvPr>
        </p:nvSpPr>
        <p:spPr>
          <a:xfrm>
            <a:off x="180225" y="1120346"/>
            <a:ext cx="11871731" cy="5337518"/>
          </a:xfrm>
        </p:spPr>
        <p:txBody>
          <a:bodyPr>
            <a:normAutofit fontScale="25000" lnSpcReduction="20000"/>
          </a:bodyPr>
          <a:lstStyle/>
          <a:p>
            <a:pPr marL="0" indent="0">
              <a:buNone/>
            </a:pPr>
            <a:endParaRPr lang="en-US" sz="2400" b="1" u="sng" dirty="0"/>
          </a:p>
          <a:p>
            <a:pPr>
              <a:lnSpc>
                <a:spcPct val="120000"/>
              </a:lnSpc>
            </a:pPr>
            <a:r>
              <a:rPr lang="en-US" sz="9600" i="1" dirty="0"/>
              <a:t>Invest and hire in strategic growth clusters </a:t>
            </a:r>
            <a:r>
              <a:rPr lang="en-US" sz="9600" i="1" dirty="0" smtClean="0"/>
              <a:t>most </a:t>
            </a:r>
            <a:r>
              <a:rPr lang="en-US" sz="9600" i="1" dirty="0"/>
              <a:t>suited to our research </a:t>
            </a:r>
            <a:r>
              <a:rPr lang="en-US" sz="9600" i="1" dirty="0" smtClean="0"/>
              <a:t>expertise/needs</a:t>
            </a:r>
            <a:endParaRPr lang="en-US" sz="9600" i="1" dirty="0"/>
          </a:p>
          <a:p>
            <a:pPr>
              <a:lnSpc>
                <a:spcPct val="120000"/>
              </a:lnSpc>
            </a:pPr>
            <a:r>
              <a:rPr lang="en-US" sz="9600" i="1" dirty="0"/>
              <a:t>Increase the amount of research expenditure per faculty member</a:t>
            </a:r>
          </a:p>
          <a:p>
            <a:pPr>
              <a:lnSpc>
                <a:spcPct val="120000"/>
              </a:lnSpc>
            </a:pPr>
            <a:r>
              <a:rPr lang="en-US" sz="9600" i="1" dirty="0"/>
              <a:t>Increase the number of research-active faculty members</a:t>
            </a:r>
          </a:p>
          <a:p>
            <a:pPr>
              <a:lnSpc>
                <a:spcPct val="120000"/>
              </a:lnSpc>
            </a:pPr>
            <a:r>
              <a:rPr lang="en-US" sz="9600" i="1" dirty="0"/>
              <a:t>Increase the number of research principal investigators</a:t>
            </a:r>
          </a:p>
          <a:p>
            <a:pPr>
              <a:lnSpc>
                <a:spcPct val="120000"/>
              </a:lnSpc>
            </a:pPr>
            <a:r>
              <a:rPr lang="en-US" sz="9600" i="1" dirty="0"/>
              <a:t>Increase the efficiency of research space utilization (expenditure per square foot), the quality of existing research space, and the total amount of research space available </a:t>
            </a:r>
          </a:p>
          <a:p>
            <a:pPr>
              <a:lnSpc>
                <a:spcPct val="120000"/>
              </a:lnSpc>
            </a:pPr>
            <a:r>
              <a:rPr lang="en-US" sz="9600" i="1" dirty="0"/>
              <a:t>Hire more research staff with doctoral degrees – (UofM Post-Doc Program)</a:t>
            </a:r>
          </a:p>
          <a:p>
            <a:pPr>
              <a:lnSpc>
                <a:spcPct val="120000"/>
              </a:lnSpc>
            </a:pPr>
            <a:r>
              <a:rPr lang="en-US" sz="9600" i="1" dirty="0"/>
              <a:t>Increase STEM doctoral programs and students – increase STEM PhD conferrals by helping them succeed </a:t>
            </a:r>
          </a:p>
          <a:p>
            <a:pPr>
              <a:lnSpc>
                <a:spcPct val="120000"/>
              </a:lnSpc>
            </a:pPr>
            <a:r>
              <a:rPr lang="en-US" sz="9600" i="1" dirty="0"/>
              <a:t>Improve grants and contracts business practices to provide improved “customer service” to better support faculty members in grant preparation and submission</a:t>
            </a:r>
          </a:p>
          <a:p>
            <a:pPr>
              <a:lnSpc>
                <a:spcPct val="120000"/>
              </a:lnSpc>
            </a:pPr>
            <a:r>
              <a:rPr lang="en-US" sz="9600" i="1" dirty="0"/>
              <a:t>Encourage greater graduate student funding in grant submissions </a:t>
            </a:r>
          </a:p>
        </p:txBody>
      </p:sp>
    </p:spTree>
    <p:extLst>
      <p:ext uri="{BB962C8B-B14F-4D97-AF65-F5344CB8AC3E}">
        <p14:creationId xmlns:p14="http://schemas.microsoft.com/office/powerpoint/2010/main" val="244310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a:solidFill>
                  <a:schemeClr val="bg1"/>
                </a:solidFill>
              </a:rPr>
              <a:t>Strategic Initiatives 2019-2024 </a:t>
            </a:r>
            <a:endParaRPr kumimoji="0" lang="en-US" altLang="en-US" sz="3600" b="1" i="0" u="none" strike="noStrike" kern="1200" cap="none" spc="0" normalizeH="0" noProof="0" dirty="0">
              <a:ln>
                <a:noFill/>
              </a:ln>
              <a:solidFill>
                <a:schemeClr val="bg1"/>
              </a:solidFill>
              <a:effectLst/>
              <a:uLnTx/>
              <a:uFillTx/>
              <a:latin typeface="Calibri Light"/>
            </a:endParaRPr>
          </a:p>
        </p:txBody>
      </p:sp>
      <p:sp>
        <p:nvSpPr>
          <p:cNvPr id="2" name="Content Placeholder 1">
            <a:extLst>
              <a:ext uri="{FF2B5EF4-FFF2-40B4-BE49-F238E27FC236}">
                <a16:creationId xmlns:a16="http://schemas.microsoft.com/office/drawing/2014/main" xmlns="" id="{21395D97-53D5-F847-9C64-9D3EF67716ED}"/>
              </a:ext>
            </a:extLst>
          </p:cNvPr>
          <p:cNvSpPr>
            <a:spLocks noGrp="1"/>
          </p:cNvSpPr>
          <p:nvPr>
            <p:ph idx="1"/>
          </p:nvPr>
        </p:nvSpPr>
        <p:spPr>
          <a:xfrm>
            <a:off x="233306" y="1473867"/>
            <a:ext cx="11736271" cy="4351338"/>
          </a:xfrm>
        </p:spPr>
        <p:txBody>
          <a:bodyPr/>
          <a:lstStyle/>
          <a:p>
            <a:pPr>
              <a:lnSpc>
                <a:spcPct val="120000"/>
              </a:lnSpc>
            </a:pPr>
            <a:r>
              <a:rPr lang="en-US" sz="2400" i="1" dirty="0"/>
              <a:t>Energize the </a:t>
            </a:r>
            <a:r>
              <a:rPr lang="en-US" sz="2400" i="1" dirty="0" smtClean="0"/>
              <a:t>U of M Research </a:t>
            </a:r>
            <a:r>
              <a:rPr lang="en-US" sz="2400" i="1" dirty="0"/>
              <a:t>Foundation to build up a research investment fund</a:t>
            </a:r>
          </a:p>
          <a:p>
            <a:r>
              <a:rPr lang="en-US" sz="2400" i="1" dirty="0"/>
              <a:t>Increase philanthropic funding for endowed professorships, graduate student fellowships, research equipment, and scholarly activities </a:t>
            </a:r>
            <a:endParaRPr lang="en-US" sz="2400" b="1" i="1" dirty="0"/>
          </a:p>
          <a:p>
            <a:r>
              <a:rPr lang="en-US" sz="2400" i="1" dirty="0"/>
              <a:t>Boost foundation and industrial relationships as a diversification source of research funding – larger scale requiring co-investigator and multi-disciplinary teams</a:t>
            </a:r>
          </a:p>
          <a:p>
            <a:r>
              <a:rPr lang="en-US" sz="2400" i="1" dirty="0"/>
              <a:t>Increase patent production, technology commercialization, and economic development </a:t>
            </a:r>
          </a:p>
          <a:p>
            <a:r>
              <a:rPr lang="en-US" sz="2400" i="1" dirty="0"/>
              <a:t>Support </a:t>
            </a:r>
            <a:r>
              <a:rPr lang="en-US" sz="2400" i="1" dirty="0" smtClean="0"/>
              <a:t>Honors </a:t>
            </a:r>
            <a:r>
              <a:rPr lang="en-US" sz="2400" i="1" dirty="0"/>
              <a:t>College to boost undergraduate research and pathways to graduate studies </a:t>
            </a:r>
          </a:p>
          <a:p>
            <a:r>
              <a:rPr lang="en-US" sz="2400" i="1" dirty="0"/>
              <a:t>Develop new Ph.D. programs, refocus and rebrand existing ones, and create concentrations within existing ones to be more nimble in addressing market needs </a:t>
            </a:r>
          </a:p>
          <a:p>
            <a:r>
              <a:rPr lang="en-US" sz="2400" i="1" dirty="0"/>
              <a:t>Form a UofM Research Council for mass mobilization to change research culture</a:t>
            </a:r>
          </a:p>
          <a:p>
            <a:r>
              <a:rPr lang="en-US" sz="2400" i="1" dirty="0"/>
              <a:t>Update research policies to reflect latest best practices   </a:t>
            </a:r>
            <a:endParaRPr lang="en-US" sz="2400" i="1" dirty="0" smtClean="0"/>
          </a:p>
          <a:p>
            <a:endParaRPr lang="en-US" sz="2400" i="1" dirty="0"/>
          </a:p>
        </p:txBody>
      </p:sp>
    </p:spTree>
    <p:extLst>
      <p:ext uri="{BB962C8B-B14F-4D97-AF65-F5344CB8AC3E}">
        <p14:creationId xmlns:p14="http://schemas.microsoft.com/office/powerpoint/2010/main" val="387337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23923" y="80442"/>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3600" b="1" cap="small" dirty="0">
                <a:solidFill>
                  <a:prstClr val="white"/>
                </a:solidFill>
              </a:rPr>
              <a:t>Carnegie Classifications ®</a:t>
            </a:r>
            <a:br>
              <a:rPr lang="en-US" sz="3600" b="1" cap="small" dirty="0">
                <a:solidFill>
                  <a:prstClr val="white"/>
                </a:solidFill>
              </a:rPr>
            </a:br>
            <a:r>
              <a:rPr lang="en-US" sz="3600" b="1" cap="small" dirty="0">
                <a:solidFill>
                  <a:prstClr val="white"/>
                </a:solidFill>
              </a:rPr>
              <a:t>2018 Update</a:t>
            </a:r>
            <a:endParaRPr lang="en-US" altLang="en-US" sz="3600" b="1" dirty="0">
              <a:solidFill>
                <a:prstClr val="white"/>
              </a:solidFill>
            </a:endParaRPr>
          </a:p>
        </p:txBody>
      </p:sp>
      <p:sp>
        <p:nvSpPr>
          <p:cNvPr id="4" name="Content Placeholder 2">
            <a:extLst>
              <a:ext uri="{FF2B5EF4-FFF2-40B4-BE49-F238E27FC236}">
                <a16:creationId xmlns:a16="http://schemas.microsoft.com/office/drawing/2014/main" xmlns="" id="{C4BB22DF-A8DA-EB46-9453-DAEF02A601E7}"/>
              </a:ext>
            </a:extLst>
          </p:cNvPr>
          <p:cNvSpPr>
            <a:spLocks noGrp="1"/>
          </p:cNvSpPr>
          <p:nvPr>
            <p:ph idx="1"/>
          </p:nvPr>
        </p:nvSpPr>
        <p:spPr>
          <a:xfrm>
            <a:off x="180225" y="1120346"/>
            <a:ext cx="11871731" cy="5337518"/>
          </a:xfrm>
        </p:spPr>
        <p:txBody>
          <a:bodyPr>
            <a:normAutofit lnSpcReduction="10000"/>
          </a:bodyPr>
          <a:lstStyle/>
          <a:p>
            <a:pPr marL="0" indent="0">
              <a:buNone/>
            </a:pPr>
            <a:endParaRPr lang="en-US" sz="2400" b="1" u="sng" dirty="0"/>
          </a:p>
          <a:p>
            <a:pPr marL="0" lvl="0" indent="0" eaLnBrk="1" fontAlgn="auto" hangingPunct="1">
              <a:spcAft>
                <a:spcPts val="0"/>
              </a:spcAft>
              <a:buNone/>
            </a:pPr>
            <a:r>
              <a:rPr lang="en-US" sz="2400" b="1" dirty="0">
                <a:solidFill>
                  <a:srgbClr val="5B9BD5">
                    <a:lumMod val="75000"/>
                  </a:srgbClr>
                </a:solidFill>
              </a:rPr>
              <a:t>Basic Classification </a:t>
            </a:r>
          </a:p>
          <a:p>
            <a:pPr marL="0" lvl="0" indent="0" eaLnBrk="1" fontAlgn="auto" hangingPunct="1">
              <a:spcAft>
                <a:spcPts val="0"/>
              </a:spcAft>
              <a:buNone/>
            </a:pPr>
            <a:r>
              <a:rPr lang="en-US" sz="2400" dirty="0">
                <a:solidFill>
                  <a:prstClr val="black"/>
                </a:solidFill>
              </a:rPr>
              <a:t>In the 2018 update, the Doctoral Universities have been reshaped to better accommodate “Doctor's degree – professional practice”</a:t>
            </a:r>
          </a:p>
          <a:p>
            <a:pPr lvl="0" eaLnBrk="1" fontAlgn="auto" hangingPunct="1">
              <a:spcAft>
                <a:spcPts val="0"/>
              </a:spcAft>
            </a:pPr>
            <a:r>
              <a:rPr lang="en-US" sz="2400" dirty="0">
                <a:solidFill>
                  <a:prstClr val="black"/>
                </a:solidFill>
              </a:rPr>
              <a:t>Doctoral Universities include institutions that awarded at least 20 research/scholarship doctoral degrees during the update year </a:t>
            </a:r>
            <a:r>
              <a:rPr lang="en-US" sz="2400" i="1" u="sng" dirty="0">
                <a:solidFill>
                  <a:prstClr val="black"/>
                </a:solidFill>
              </a:rPr>
              <a:t>and also </a:t>
            </a:r>
            <a:r>
              <a:rPr lang="en-US" sz="2400" dirty="0">
                <a:solidFill>
                  <a:prstClr val="black"/>
                </a:solidFill>
              </a:rPr>
              <a:t>institutions with below 20 research/scholarship doctoral degrees that awarded at least 30 professional practice doctoral degrees in at least 2 programs. Excludes Special Focus Institutions and Tribal Colleges. </a:t>
            </a:r>
          </a:p>
          <a:p>
            <a:pPr lvl="0" eaLnBrk="1" fontAlgn="auto" hangingPunct="1">
              <a:spcAft>
                <a:spcPts val="0"/>
              </a:spcAft>
            </a:pPr>
            <a:r>
              <a:rPr lang="en-US" sz="2400" dirty="0">
                <a:solidFill>
                  <a:prstClr val="black"/>
                </a:solidFill>
              </a:rPr>
              <a:t>The first two categories listed below include only institutions that awarded at least 20 research/scholarship doctoral degrees </a:t>
            </a:r>
            <a:r>
              <a:rPr lang="en-US" sz="2400" u="sng" dirty="0">
                <a:solidFill>
                  <a:prstClr val="black"/>
                </a:solidFill>
              </a:rPr>
              <a:t>and</a:t>
            </a:r>
            <a:r>
              <a:rPr lang="en-US" sz="2400" dirty="0">
                <a:solidFill>
                  <a:prstClr val="black"/>
                </a:solidFill>
              </a:rPr>
              <a:t> had at least $5 million in total research expenditures (as reported through the National Science </a:t>
            </a:r>
            <a:r>
              <a:rPr lang="en-US" sz="2400" dirty="0" smtClean="0">
                <a:solidFill>
                  <a:prstClr val="black"/>
                </a:solidFill>
              </a:rPr>
              <a:t>Foundation’s Higher </a:t>
            </a:r>
            <a:r>
              <a:rPr lang="en-US" sz="2400" dirty="0">
                <a:solidFill>
                  <a:prstClr val="black"/>
                </a:solidFill>
              </a:rPr>
              <a:t>Education Research &amp; Development Survey (HERD)). </a:t>
            </a:r>
          </a:p>
          <a:p>
            <a:pPr marL="457200" lvl="1" indent="0" eaLnBrk="1" fontAlgn="auto" hangingPunct="1">
              <a:spcAft>
                <a:spcPts val="0"/>
              </a:spcAft>
              <a:buNone/>
            </a:pPr>
            <a:endParaRPr lang="en-US" sz="100" i="1" dirty="0">
              <a:solidFill>
                <a:prstClr val="black"/>
              </a:solidFill>
            </a:endParaRPr>
          </a:p>
          <a:p>
            <a:pPr marL="457200" lvl="1" indent="0" eaLnBrk="1" fontAlgn="auto" hangingPunct="1">
              <a:spcAft>
                <a:spcPts val="0"/>
              </a:spcAft>
              <a:buNone/>
            </a:pPr>
            <a:endParaRPr lang="en-US" sz="100" i="1" dirty="0">
              <a:solidFill>
                <a:prstClr val="black"/>
              </a:solidFill>
            </a:endParaRPr>
          </a:p>
          <a:p>
            <a:pPr lvl="1" eaLnBrk="1" fontAlgn="auto" hangingPunct="1">
              <a:spcAft>
                <a:spcPts val="0"/>
              </a:spcAft>
              <a:buFont typeface="Wingdings" panose="05000000000000000000" pitchFamily="2" charset="2"/>
              <a:buChar char="Ø"/>
            </a:pPr>
            <a:r>
              <a:rPr lang="en-US" sz="1500" b="1" i="1" u="sng" dirty="0">
                <a:solidFill>
                  <a:srgbClr val="5B9BD5">
                    <a:lumMod val="75000"/>
                  </a:srgbClr>
                </a:solidFill>
              </a:rPr>
              <a:t>R1</a:t>
            </a:r>
            <a:r>
              <a:rPr lang="en-US" sz="1500" b="1" i="1" dirty="0">
                <a:solidFill>
                  <a:srgbClr val="5B9BD5">
                    <a:lumMod val="75000"/>
                  </a:srgbClr>
                </a:solidFill>
              </a:rPr>
              <a:t>: Doctoral Universities – </a:t>
            </a:r>
            <a:r>
              <a:rPr lang="en-US" sz="1500" b="1" i="1" u="sng" dirty="0">
                <a:solidFill>
                  <a:srgbClr val="5B9BD5">
                    <a:lumMod val="75000"/>
                  </a:srgbClr>
                </a:solidFill>
              </a:rPr>
              <a:t>Very high</a:t>
            </a:r>
            <a:r>
              <a:rPr lang="en-US" sz="1500" b="1" i="1" dirty="0">
                <a:solidFill>
                  <a:srgbClr val="5B9BD5">
                    <a:lumMod val="75000"/>
                  </a:srgbClr>
                </a:solidFill>
              </a:rPr>
              <a:t> research activity </a:t>
            </a:r>
          </a:p>
          <a:p>
            <a:pPr lvl="1" eaLnBrk="1" fontAlgn="auto" hangingPunct="1">
              <a:spcAft>
                <a:spcPts val="0"/>
              </a:spcAft>
              <a:buFont typeface="Wingdings" panose="05000000000000000000" pitchFamily="2" charset="2"/>
              <a:buChar char="Ø"/>
            </a:pPr>
            <a:r>
              <a:rPr lang="en-US" sz="1500" b="1" i="1" u="sng" dirty="0">
                <a:solidFill>
                  <a:srgbClr val="5B9BD5">
                    <a:lumMod val="75000"/>
                  </a:srgbClr>
                </a:solidFill>
              </a:rPr>
              <a:t>R2</a:t>
            </a:r>
            <a:r>
              <a:rPr lang="en-US" sz="1500" b="1" i="1" dirty="0">
                <a:solidFill>
                  <a:srgbClr val="5B9BD5">
                    <a:lumMod val="75000"/>
                  </a:srgbClr>
                </a:solidFill>
              </a:rPr>
              <a:t>: Doctoral Universities – </a:t>
            </a:r>
            <a:r>
              <a:rPr lang="en-US" sz="1500" b="1" i="1" u="sng" dirty="0">
                <a:solidFill>
                  <a:srgbClr val="5B9BD5">
                    <a:lumMod val="75000"/>
                  </a:srgbClr>
                </a:solidFill>
              </a:rPr>
              <a:t>High</a:t>
            </a:r>
            <a:r>
              <a:rPr lang="en-US" sz="1500" b="1" i="1" dirty="0">
                <a:solidFill>
                  <a:srgbClr val="5B9BD5">
                    <a:lumMod val="75000"/>
                  </a:srgbClr>
                </a:solidFill>
              </a:rPr>
              <a:t> research activity</a:t>
            </a:r>
          </a:p>
          <a:p>
            <a:pPr lvl="1" eaLnBrk="1" fontAlgn="auto" hangingPunct="1">
              <a:spcAft>
                <a:spcPts val="0"/>
              </a:spcAft>
              <a:buFont typeface="Wingdings" panose="05000000000000000000" pitchFamily="2" charset="2"/>
              <a:buChar char="Ø"/>
            </a:pPr>
            <a:r>
              <a:rPr lang="en-US" sz="1500" b="1" i="1" u="sng" dirty="0">
                <a:solidFill>
                  <a:srgbClr val="5B9BD5">
                    <a:lumMod val="75000"/>
                  </a:srgbClr>
                </a:solidFill>
              </a:rPr>
              <a:t>D/PU</a:t>
            </a:r>
            <a:r>
              <a:rPr lang="en-US" sz="1500" b="1" i="1" dirty="0">
                <a:solidFill>
                  <a:srgbClr val="5B9BD5">
                    <a:lumMod val="75000"/>
                  </a:srgbClr>
                </a:solidFill>
              </a:rPr>
              <a:t>: Doctoral/Professional Universities</a:t>
            </a:r>
            <a:endParaRPr lang="en-US" sz="2000" dirty="0">
              <a:solidFill>
                <a:prstClr val="black"/>
              </a:solidFill>
            </a:endParaRPr>
          </a:p>
        </p:txBody>
      </p:sp>
    </p:spTree>
    <p:extLst>
      <p:ext uri="{BB962C8B-B14F-4D97-AF65-F5344CB8AC3E}">
        <p14:creationId xmlns:p14="http://schemas.microsoft.com/office/powerpoint/2010/main" val="182165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135" y="1991204"/>
            <a:ext cx="11854249" cy="4351338"/>
          </a:xfrm>
        </p:spPr>
        <p:txBody>
          <a:bodyPr/>
          <a:lstStyle/>
          <a:p>
            <a:r>
              <a:rPr lang="en-US" sz="2400" u="sng" dirty="0" smtClean="0">
                <a:hlinkClick r:id="rId2"/>
              </a:rPr>
              <a:t>https</a:t>
            </a:r>
            <a:r>
              <a:rPr lang="en-US" sz="2400" u="sng" dirty="0">
                <a:hlinkClick r:id="rId2"/>
              </a:rPr>
              <a:t>://www.insidehighered.com/news/2018/12/19/professional-practice-doctoral-category-expands-carnegie-system?fbclid=IwAR31ysgSPmW0DEd_o9Qr3khV8PWYzqxIIf1l6-7Wws3ryMUQ_vqJfpKlf7c#.</a:t>
            </a:r>
            <a:r>
              <a:rPr lang="en-US" sz="2400" u="sng" dirty="0" smtClean="0">
                <a:hlinkClick r:id="rId2"/>
              </a:rPr>
              <a:t>XBpUnbDt2Nk.facebook</a:t>
            </a:r>
            <a:endParaRPr lang="en-US" sz="2400" u="sng" dirty="0" smtClean="0"/>
          </a:p>
          <a:p>
            <a:r>
              <a:rPr lang="en-US" sz="2400" i="1" dirty="0">
                <a:hlinkClick r:id="rId3"/>
              </a:rPr>
              <a:t>http://</a:t>
            </a:r>
            <a:r>
              <a:rPr lang="en-US" sz="2400" i="1" dirty="0" smtClean="0">
                <a:hlinkClick r:id="rId3"/>
              </a:rPr>
              <a:t>ocm.auburn.edu/newsroom/news_articles/2018/12/171722-r1-carnegie-classification.php</a:t>
            </a:r>
            <a:endParaRPr lang="en-US" sz="2400" i="1" dirty="0" smtClean="0"/>
          </a:p>
          <a:p>
            <a:r>
              <a:rPr lang="en-US" sz="2400" i="1" dirty="0">
                <a:hlinkClick r:id="rId4"/>
              </a:rPr>
              <a:t>https://</a:t>
            </a:r>
            <a:r>
              <a:rPr lang="en-US" sz="2400" i="1" dirty="0" smtClean="0">
                <a:hlinkClick r:id="rId4"/>
              </a:rPr>
              <a:t>thenevadaindependent.com/article/unlv-achieves-its-goal-of-tier-1-research-university-status-several-years-ahead-of-schedule</a:t>
            </a:r>
            <a:endParaRPr lang="en-US" sz="2400" i="1" dirty="0" smtClean="0"/>
          </a:p>
          <a:p>
            <a:r>
              <a:rPr lang="en-US" sz="2400" u="sng" dirty="0">
                <a:hlinkClick r:id="rId5"/>
              </a:rPr>
              <a:t>http://</a:t>
            </a:r>
            <a:r>
              <a:rPr lang="en-US" sz="2400" u="sng" dirty="0" smtClean="0">
                <a:hlinkClick r:id="rId5"/>
              </a:rPr>
              <a:t>www.montana.edu/news/18318/msu-receives-very-high-research-activity-designation-in-carnegie-classification</a:t>
            </a:r>
            <a:endParaRPr lang="en-US" sz="2400" u="sng" dirty="0" smtClean="0"/>
          </a:p>
          <a:p>
            <a:r>
              <a:rPr lang="en-US" sz="2400" dirty="0">
                <a:hlinkClick r:id="rId6"/>
              </a:rPr>
              <a:t>https://www.ua.edu/news/2018/12/carnegie-lists-ua-among-elite-research-institutions</a:t>
            </a:r>
            <a:r>
              <a:rPr lang="en-US" sz="2400" dirty="0" smtClean="0">
                <a:hlinkClick r:id="rId6"/>
              </a:rPr>
              <a:t>/</a:t>
            </a:r>
            <a:endParaRPr lang="en-US" sz="2400" dirty="0" smtClean="0"/>
          </a:p>
          <a:p>
            <a:r>
              <a:rPr lang="en-US" sz="2400" u="sng" dirty="0">
                <a:hlinkClick r:id="rId7"/>
              </a:rPr>
              <a:t>https://www.unr.edu/Documents/president/econ-impact/unr-economic-impact.pdf</a:t>
            </a:r>
            <a:endParaRPr lang="en-US" sz="2400" dirty="0"/>
          </a:p>
          <a:p>
            <a:endParaRPr lang="en-US" sz="2400" dirty="0" smtClean="0"/>
          </a:p>
          <a:p>
            <a:endParaRPr lang="en-US" dirty="0"/>
          </a:p>
          <a:p>
            <a:endParaRPr lang="en-US" i="1" dirty="0" smtClean="0"/>
          </a:p>
          <a:p>
            <a:endParaRPr lang="en-US" u="sng" dirty="0"/>
          </a:p>
          <a:p>
            <a:endParaRPr lang="en-US" dirty="0"/>
          </a:p>
        </p:txBody>
      </p:sp>
      <p:sp>
        <p:nvSpPr>
          <p:cNvPr id="3" name="Title 2"/>
          <p:cNvSpPr>
            <a:spLocks noGrp="1"/>
          </p:cNvSpPr>
          <p:nvPr>
            <p:ph type="title"/>
          </p:nvPr>
        </p:nvSpPr>
        <p:spPr/>
        <p:txBody>
          <a:bodyPr/>
          <a:lstStyle/>
          <a:p>
            <a:r>
              <a:rPr lang="en-US" dirty="0" smtClean="0"/>
              <a:t>Pertinent Links</a:t>
            </a:r>
            <a:endParaRPr lang="en-US" dirty="0"/>
          </a:p>
        </p:txBody>
      </p:sp>
    </p:spTree>
    <p:extLst>
      <p:ext uri="{BB962C8B-B14F-4D97-AF65-F5344CB8AC3E}">
        <p14:creationId xmlns:p14="http://schemas.microsoft.com/office/powerpoint/2010/main" val="235191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a:solidFill>
                  <a:schemeClr val="bg1"/>
                </a:solidFill>
                <a:latin typeface="Calibri Light" panose="020F0302020204030204" pitchFamily="34" charset="0"/>
                <a:cs typeface="Calibri Light" panose="020F0302020204030204" pitchFamily="34" charset="0"/>
              </a:rPr>
              <a:t>The Importance of Achieving Carnegie (R1) Highest Research Activity</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graphicFrame>
        <p:nvGraphicFramePr>
          <p:cNvPr id="4" name="Content Placeholder 4" descr="dDDD&#10;">
            <a:extLst>
              <a:ext uri="{FF2B5EF4-FFF2-40B4-BE49-F238E27FC236}">
                <a16:creationId xmlns:a16="http://schemas.microsoft.com/office/drawing/2014/main" xmlns="" id="{88D7E00C-1DB8-9748-BE93-09313BF600BA}"/>
              </a:ext>
            </a:extLst>
          </p:cNvPr>
          <p:cNvGraphicFramePr>
            <a:graphicFrameLocks noGrp="1"/>
          </p:cNvGraphicFramePr>
          <p:nvPr>
            <p:ph idx="1"/>
            <p:extLst>
              <p:ext uri="{D42A27DB-BD31-4B8C-83A1-F6EECF244321}">
                <p14:modId xmlns:p14="http://schemas.microsoft.com/office/powerpoint/2010/main" val="1125428426"/>
              </p:ext>
            </p:extLst>
          </p:nvPr>
        </p:nvGraphicFramePr>
        <p:xfrm>
          <a:off x="315913" y="1511300"/>
          <a:ext cx="6200217" cy="479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7084541" y="1511299"/>
            <a:ext cx="4596713" cy="4721019"/>
          </a:xfrm>
          <a:prstGeom prst="rect">
            <a:avLst/>
          </a:prstGeom>
        </p:spPr>
      </p:pic>
      <p:sp>
        <p:nvSpPr>
          <p:cNvPr id="3" name="Rectangle 2"/>
          <p:cNvSpPr/>
          <p:nvPr/>
        </p:nvSpPr>
        <p:spPr>
          <a:xfrm>
            <a:off x="6968029" y="6308725"/>
            <a:ext cx="3594061" cy="369332"/>
          </a:xfrm>
          <a:prstGeom prst="rect">
            <a:avLst/>
          </a:prstGeom>
        </p:spPr>
        <p:txBody>
          <a:bodyPr wrap="none">
            <a:spAutoFit/>
          </a:bodyPr>
          <a:lstStyle/>
          <a:p>
            <a:r>
              <a:rPr lang="en-US" i="1" dirty="0">
                <a:hlinkClick r:id="rId9"/>
              </a:rPr>
              <a:t>http://carnegieclassifications.iu.edu</a:t>
            </a:r>
            <a:r>
              <a:rPr lang="en-US" i="1" dirty="0"/>
              <a:t> </a:t>
            </a:r>
          </a:p>
        </p:txBody>
      </p:sp>
    </p:spTree>
    <p:extLst>
      <p:ext uri="{BB962C8B-B14F-4D97-AF65-F5344CB8AC3E}">
        <p14:creationId xmlns:p14="http://schemas.microsoft.com/office/powerpoint/2010/main" val="367314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3600" b="1" cap="small" dirty="0" smtClean="0">
                <a:solidFill>
                  <a:prstClr val="white"/>
                </a:solidFill>
                <a:cs typeface="Calibri Light" panose="020F0302020204030204" pitchFamily="34" charset="0"/>
              </a:rPr>
              <a:t>Urgency of </a:t>
            </a:r>
            <a:r>
              <a:rPr lang="en-US" sz="3600" b="1" cap="small" dirty="0">
                <a:solidFill>
                  <a:prstClr val="white"/>
                </a:solidFill>
                <a:cs typeface="Calibri Light" panose="020F0302020204030204" pitchFamily="34" charset="0"/>
              </a:rPr>
              <a:t>Achieving Carnegie (R1) Highest Research Activity</a:t>
            </a:r>
            <a:endParaRPr lang="en-US" altLang="en-US" sz="3600" b="1" dirty="0">
              <a:solidFill>
                <a:prstClr val="white"/>
              </a:solidFill>
            </a:endParaRPr>
          </a:p>
        </p:txBody>
      </p:sp>
      <p:sp>
        <p:nvSpPr>
          <p:cNvPr id="3" name="Rectangle 2"/>
          <p:cNvSpPr/>
          <p:nvPr/>
        </p:nvSpPr>
        <p:spPr>
          <a:xfrm>
            <a:off x="6968029" y="6308725"/>
            <a:ext cx="3594061" cy="369332"/>
          </a:xfrm>
          <a:prstGeom prst="rect">
            <a:avLst/>
          </a:prstGeom>
        </p:spPr>
        <p:txBody>
          <a:bodyPr wrap="none">
            <a:spAutoFit/>
          </a:bodyPr>
          <a:lstStyle/>
          <a:p>
            <a:r>
              <a:rPr lang="en-US" i="1" dirty="0">
                <a:solidFill>
                  <a:prstClr val="black"/>
                </a:solidFill>
                <a:hlinkClick r:id="rId3"/>
              </a:rPr>
              <a:t>http://carnegieclassifications.iu.edu</a:t>
            </a:r>
            <a:r>
              <a:rPr lang="en-US" i="1" dirty="0">
                <a:solidFill>
                  <a:prstClr val="black"/>
                </a:solidFill>
              </a:rPr>
              <a:t> </a:t>
            </a:r>
          </a:p>
        </p:txBody>
      </p:sp>
      <p:sp>
        <p:nvSpPr>
          <p:cNvPr id="5" name="Content Placeholder 4"/>
          <p:cNvSpPr>
            <a:spLocks noGrp="1"/>
          </p:cNvSpPr>
          <p:nvPr>
            <p:ph idx="1"/>
          </p:nvPr>
        </p:nvSpPr>
        <p:spPr>
          <a:xfrm>
            <a:off x="846438" y="1788390"/>
            <a:ext cx="2638168" cy="3557967"/>
          </a:xfrm>
        </p:spPr>
        <p:txBody>
          <a:bodyPr/>
          <a:lstStyle/>
          <a:p>
            <a:pPr marL="0" lvl="0" indent="0" eaLnBrk="1" fontAlgn="auto" hangingPunct="1">
              <a:spcBef>
                <a:spcPts val="0"/>
              </a:spcBef>
              <a:spcAft>
                <a:spcPts val="0"/>
              </a:spcAft>
              <a:buNone/>
            </a:pPr>
            <a:r>
              <a:rPr lang="en-US" sz="1600" b="1" i="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SEC:  R1 Schools</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Florida</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Georgia</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Kentucky </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Missouri</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South Carolina</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Tennessee </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Vanderbilt University</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Alabama</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Arkansas</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Auburn University</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Louisiana State University</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Mississippi</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Mississippi State University</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Texas A&amp;M University </a:t>
            </a:r>
          </a:p>
          <a:p>
            <a:pPr marL="0" lvl="0" indent="0" eaLnBrk="1" fontAlgn="auto" hangingPunct="1">
              <a:spcBef>
                <a:spcPts val="0"/>
              </a:spcBef>
              <a:spcAft>
                <a:spcPts val="0"/>
              </a:spcAft>
              <a:buNone/>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6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750010" y="1610041"/>
            <a:ext cx="2817341" cy="3637919"/>
          </a:xfrm>
          <a:prstGeom prst="rect">
            <a:avLst/>
          </a:prstGeom>
        </p:spPr>
        <p:txBody>
          <a:bodyPr wrap="square">
            <a:spAutoFit/>
          </a:bodyPr>
          <a:lstStyle/>
          <a:p>
            <a:pPr lvl="0">
              <a:lnSpc>
                <a:spcPct val="90000"/>
              </a:lnSpc>
            </a:pPr>
            <a:endParaRPr lang="en-US" sz="1600" b="1" i="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pPr>
            <a:r>
              <a:rPr lang="en-US" sz="1600" b="1" i="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AAC:  R1 Schools</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Central Florida</a:t>
            </a: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Cincinnati</a:t>
            </a: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Connecticut </a:t>
            </a: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Houston</a:t>
            </a: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South Florida</a:t>
            </a: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Temple University</a:t>
            </a: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Tulane University</a:t>
            </a:r>
          </a:p>
          <a:p>
            <a:pPr lvl="0">
              <a:lnSpc>
                <a:spcPct val="90000"/>
              </a:lnSpc>
            </a:pPr>
            <a:r>
              <a:rPr lang="en-US" sz="16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1600" b="1" i="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pPr>
            <a:r>
              <a:rPr lang="en-US" sz="1600" b="1" i="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AAC:  R2 Schools</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East Carolina University</a:t>
            </a:r>
          </a:p>
          <a:p>
            <a:pPr lvl="0">
              <a:lnSpc>
                <a:spcPct val="90000"/>
              </a:lnSpc>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Memphis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Southern Methodist University</a:t>
            </a: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University of Tulsa</a:t>
            </a:r>
          </a:p>
          <a:p>
            <a:pPr lvl="0">
              <a:lnSpc>
                <a:spcPct val="90000"/>
              </a:lnSpc>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Wichita State University </a:t>
            </a:r>
          </a:p>
        </p:txBody>
      </p:sp>
    </p:spTree>
    <p:extLst>
      <p:ext uri="{BB962C8B-B14F-4D97-AF65-F5344CB8AC3E}">
        <p14:creationId xmlns:p14="http://schemas.microsoft.com/office/powerpoint/2010/main" val="132903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29327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600" b="1" cap="small" dirty="0">
                <a:solidFill>
                  <a:schemeClr val="bg1"/>
                </a:solidFill>
              </a:rPr>
              <a:t>Carnegie Classifications 2015 Update – </a:t>
            </a:r>
            <a:br>
              <a:rPr lang="en-US" sz="2600" b="1" cap="small" dirty="0">
                <a:solidFill>
                  <a:schemeClr val="bg1"/>
                </a:solidFill>
              </a:rPr>
            </a:br>
            <a:r>
              <a:rPr lang="en-US" sz="2600" b="1" cap="small" dirty="0">
                <a:solidFill>
                  <a:schemeClr val="bg1"/>
                </a:solidFill>
              </a:rPr>
              <a:t>Basic Classification: </a:t>
            </a:r>
            <a:r>
              <a:rPr lang="en-US" sz="2600" b="1" cap="small" dirty="0" smtClean="0">
                <a:solidFill>
                  <a:schemeClr val="bg1"/>
                </a:solidFill>
              </a:rPr>
              <a:t>CRITERIA</a:t>
            </a:r>
            <a:endParaRPr lang="en-US" sz="2600" cap="small" dirty="0">
              <a:solidFill>
                <a:schemeClr val="bg1"/>
              </a:solidFill>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prstClr val="white"/>
              </a:solidFill>
              <a:effectLst/>
              <a:uLnTx/>
              <a:uFillTx/>
              <a:latin typeface="Calibri Light"/>
              <a:ea typeface="+mj-ea"/>
              <a:cs typeface="+mj-cs"/>
            </a:endParaRPr>
          </a:p>
        </p:txBody>
      </p:sp>
      <p:graphicFrame>
        <p:nvGraphicFramePr>
          <p:cNvPr id="4" name="Content Placeholder 4">
            <a:extLst>
              <a:ext uri="{FF2B5EF4-FFF2-40B4-BE49-F238E27FC236}">
                <a16:creationId xmlns:a16="http://schemas.microsoft.com/office/drawing/2014/main" xmlns="" id="{CCFE44B3-4D42-BF46-8E2B-77264E4A0CD0}"/>
              </a:ext>
            </a:extLst>
          </p:cNvPr>
          <p:cNvGraphicFramePr>
            <a:graphicFrameLocks/>
          </p:cNvGraphicFramePr>
          <p:nvPr>
            <p:extLst>
              <p:ext uri="{D42A27DB-BD31-4B8C-83A1-F6EECF244321}">
                <p14:modId xmlns:p14="http://schemas.microsoft.com/office/powerpoint/2010/main" val="4010580578"/>
              </p:ext>
            </p:extLst>
          </p:nvPr>
        </p:nvGraphicFramePr>
        <p:xfrm>
          <a:off x="814732" y="1277952"/>
          <a:ext cx="9218953" cy="4903190"/>
        </p:xfrm>
        <a:graphic>
          <a:graphicData uri="http://schemas.openxmlformats.org/drawingml/2006/table">
            <a:tbl>
              <a:tblPr>
                <a:tableStyleId>{8EC20E35-A176-4012-BC5E-935CFFF8708E}</a:tableStyleId>
              </a:tblPr>
              <a:tblGrid>
                <a:gridCol w="5081400">
                  <a:extLst>
                    <a:ext uri="{9D8B030D-6E8A-4147-A177-3AD203B41FA5}">
                      <a16:colId xmlns:a16="http://schemas.microsoft.com/office/drawing/2014/main" xmlns="" val="2601339212"/>
                    </a:ext>
                  </a:extLst>
                </a:gridCol>
                <a:gridCol w="925653">
                  <a:extLst>
                    <a:ext uri="{9D8B030D-6E8A-4147-A177-3AD203B41FA5}">
                      <a16:colId xmlns:a16="http://schemas.microsoft.com/office/drawing/2014/main" xmlns="" val="3581191265"/>
                    </a:ext>
                  </a:extLst>
                </a:gridCol>
                <a:gridCol w="802975">
                  <a:extLst>
                    <a:ext uri="{9D8B030D-6E8A-4147-A177-3AD203B41FA5}">
                      <a16:colId xmlns:a16="http://schemas.microsoft.com/office/drawing/2014/main" xmlns="" val="1720377074"/>
                    </a:ext>
                  </a:extLst>
                </a:gridCol>
                <a:gridCol w="802975">
                  <a:extLst>
                    <a:ext uri="{9D8B030D-6E8A-4147-A177-3AD203B41FA5}">
                      <a16:colId xmlns:a16="http://schemas.microsoft.com/office/drawing/2014/main" xmlns="" val="427370481"/>
                    </a:ext>
                  </a:extLst>
                </a:gridCol>
                <a:gridCol w="802975">
                  <a:extLst>
                    <a:ext uri="{9D8B030D-6E8A-4147-A177-3AD203B41FA5}">
                      <a16:colId xmlns:a16="http://schemas.microsoft.com/office/drawing/2014/main" xmlns="" val="1397307388"/>
                    </a:ext>
                  </a:extLst>
                </a:gridCol>
                <a:gridCol w="802975">
                  <a:extLst>
                    <a:ext uri="{9D8B030D-6E8A-4147-A177-3AD203B41FA5}">
                      <a16:colId xmlns:a16="http://schemas.microsoft.com/office/drawing/2014/main" xmlns="" val="2170061982"/>
                    </a:ext>
                  </a:extLst>
                </a:gridCol>
              </a:tblGrid>
              <a:tr h="356861">
                <a:tc>
                  <a:txBody>
                    <a:bodyPr/>
                    <a:lstStyle/>
                    <a:p>
                      <a:pPr algn="l" fontAlgn="b"/>
                      <a:r>
                        <a:rPr lang="en-US" sz="1600" b="1" u="none" strike="noStrike" dirty="0">
                          <a:effectLst/>
                        </a:rPr>
                        <a:t>PCA loadings based on rank-order data</a:t>
                      </a:r>
                      <a:endParaRPr lang="en-US" sz="1600" b="1" i="0" u="none" strike="noStrike" dirty="0">
                        <a:effectLst/>
                        <a:latin typeface="Calibri" panose="020F0502020204030204" pitchFamily="34" charset="0"/>
                      </a:endParaRPr>
                    </a:p>
                  </a:txBody>
                  <a:tcPr marL="10001" marR="10001" marT="10001" marB="0" anchor="b">
                    <a:lnL>
                      <a:noFill/>
                    </a:lnL>
                    <a:lnR>
                      <a:noFill/>
                    </a:lnR>
                    <a:lnT w="25400" cmpd="sng">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w="25400" cmpd="sng">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w="25400" cmpd="sng">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w="25400" cmpd="sng">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w="25400" cmpd="sng">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448076177"/>
                  </a:ext>
                </a:extLst>
              </a:tr>
              <a:tr h="221398">
                <a:tc>
                  <a:txBody>
                    <a:bodyPr/>
                    <a:lstStyle/>
                    <a:p>
                      <a:pPr algn="l" fontAlgn="b"/>
                      <a:endParaRPr lang="en-US" sz="1400" b="1"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1"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214574689"/>
                  </a:ext>
                </a:extLst>
              </a:tr>
              <a:tr h="531207">
                <a:tc gridSpan="2">
                  <a:txBody>
                    <a:bodyPr/>
                    <a:lstStyle/>
                    <a:p>
                      <a:pPr algn="ctr" fontAlgn="b"/>
                      <a:r>
                        <a:rPr lang="en-US" sz="1600" b="1" u="none" strike="noStrike" dirty="0">
                          <a:effectLst/>
                        </a:rPr>
                        <a:t>Aggregate analysis (first principal component explained 70% of the total variance)</a:t>
                      </a:r>
                      <a:endParaRPr lang="en-US" sz="1600" b="1"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011927538"/>
                  </a:ext>
                </a:extLst>
              </a:tr>
              <a:tr h="221398">
                <a:tc>
                  <a:txBody>
                    <a:bodyPr/>
                    <a:lstStyle/>
                    <a:p>
                      <a:pPr algn="l" fontAlgn="b"/>
                      <a:r>
                        <a:rPr lang="en-US" sz="1400" u="none" strike="noStrike">
                          <a:effectLst/>
                        </a:rPr>
                        <a:t>Doctorates: STEM</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0.914</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933564539"/>
                  </a:ext>
                </a:extLst>
              </a:tr>
              <a:tr h="221398">
                <a:tc>
                  <a:txBody>
                    <a:bodyPr/>
                    <a:lstStyle/>
                    <a:p>
                      <a:pPr algn="l" fontAlgn="b"/>
                      <a:r>
                        <a:rPr lang="en-US" sz="1400" u="none" strike="noStrike" dirty="0">
                          <a:effectLst/>
                        </a:rPr>
                        <a:t>Research Staff</a:t>
                      </a:r>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0.902</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976956058"/>
                  </a:ext>
                </a:extLst>
              </a:tr>
              <a:tr h="221398">
                <a:tc>
                  <a:txBody>
                    <a:bodyPr/>
                    <a:lstStyle/>
                    <a:p>
                      <a:pPr algn="l" fontAlgn="b"/>
                      <a:r>
                        <a:rPr lang="pt-BR" sz="1400" u="none" strike="noStrike">
                          <a:effectLst/>
                        </a:rPr>
                        <a:t>S&amp;E R&amp;D Expenditures</a:t>
                      </a:r>
                      <a:endParaRPr lang="pt-BR"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0.900</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482335037"/>
                  </a:ext>
                </a:extLst>
              </a:tr>
              <a:tr h="221398">
                <a:tc>
                  <a:txBody>
                    <a:bodyPr/>
                    <a:lstStyle/>
                    <a:p>
                      <a:pPr algn="l" fontAlgn="b"/>
                      <a:r>
                        <a:rPr lang="en-US" sz="1400" u="none" strike="noStrike" dirty="0">
                          <a:effectLst/>
                        </a:rPr>
                        <a:t>Doctorates: Social Sciences</a:t>
                      </a:r>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0.873</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73548612"/>
                  </a:ext>
                </a:extLst>
              </a:tr>
              <a:tr h="221398">
                <a:tc>
                  <a:txBody>
                    <a:bodyPr/>
                    <a:lstStyle/>
                    <a:p>
                      <a:pPr algn="l" fontAlgn="b"/>
                      <a:r>
                        <a:rPr lang="en-US" sz="1400" u="none" strike="noStrike">
                          <a:effectLst/>
                        </a:rPr>
                        <a:t>Doctorates: Humanities</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dirty="0">
                          <a:effectLst/>
                        </a:rPr>
                        <a:t>0.819</a:t>
                      </a:r>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260185228"/>
                  </a:ext>
                </a:extLst>
              </a:tr>
              <a:tr h="221398">
                <a:tc>
                  <a:txBody>
                    <a:bodyPr/>
                    <a:lstStyle/>
                    <a:p>
                      <a:pPr algn="l" fontAlgn="b"/>
                      <a:r>
                        <a:rPr lang="pt-BR" sz="1400" u="none" strike="noStrike">
                          <a:effectLst/>
                        </a:rPr>
                        <a:t>Non-S&amp;E R&amp;D Expenditures</a:t>
                      </a:r>
                      <a:endParaRPr lang="pt-BR"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0.791</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787877729"/>
                  </a:ext>
                </a:extLst>
              </a:tr>
              <a:tr h="221398">
                <a:tc>
                  <a:txBody>
                    <a:bodyPr/>
                    <a:lstStyle/>
                    <a:p>
                      <a:pPr algn="l" fontAlgn="b"/>
                      <a:r>
                        <a:rPr lang="en-US" sz="1400" u="none" strike="noStrike" dirty="0">
                          <a:effectLst/>
                        </a:rPr>
                        <a:t>Doctorates: Other Fields</a:t>
                      </a:r>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0.616</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692480817"/>
                  </a:ext>
                </a:extLst>
              </a:tr>
              <a:tr h="221398">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723304494"/>
                  </a:ext>
                </a:extLst>
              </a:tr>
              <a:tr h="221398">
                <a:tc>
                  <a:txBody>
                    <a:bodyPr/>
                    <a:lstStyle/>
                    <a:p>
                      <a:pPr algn="l" fontAlgn="b"/>
                      <a:endParaRPr lang="en-US" sz="1400" b="1"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220499710"/>
                  </a:ext>
                </a:extLst>
              </a:tr>
              <a:tr h="531207">
                <a:tc gridSpan="2">
                  <a:txBody>
                    <a:bodyPr/>
                    <a:lstStyle/>
                    <a:p>
                      <a:pPr algn="ctr" fontAlgn="b"/>
                      <a:r>
                        <a:rPr lang="en-US" sz="1600" b="1" u="none" strike="noStrike" dirty="0">
                          <a:effectLst/>
                        </a:rPr>
                        <a:t>Per-capita analysis (first principal component explained 71% of the total variance)</a:t>
                      </a:r>
                      <a:endParaRPr lang="en-US" sz="1600" b="1"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222816432"/>
                  </a:ext>
                </a:extLst>
              </a:tr>
              <a:tr h="221398">
                <a:tc>
                  <a:txBody>
                    <a:bodyPr/>
                    <a:lstStyle/>
                    <a:p>
                      <a:pPr algn="l" fontAlgn="b"/>
                      <a:r>
                        <a:rPr lang="pt-BR" sz="1400" u="none" strike="noStrike" dirty="0">
                          <a:effectLst/>
                        </a:rPr>
                        <a:t>Per-capita S&amp;E R&amp;D Expenditures</a:t>
                      </a:r>
                      <a:endParaRPr lang="pt-BR"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0.931</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97676833"/>
                  </a:ext>
                </a:extLst>
              </a:tr>
              <a:tr h="221398">
                <a:tc>
                  <a:txBody>
                    <a:bodyPr/>
                    <a:lstStyle/>
                    <a:p>
                      <a:pPr algn="l" fontAlgn="b"/>
                      <a:r>
                        <a:rPr lang="en-US" sz="1400" u="none" strike="noStrike" dirty="0">
                          <a:effectLst/>
                        </a:rPr>
                        <a:t>Per-capita Research Staff</a:t>
                      </a:r>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0.928</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563106159"/>
                  </a:ext>
                </a:extLst>
              </a:tr>
              <a:tr h="356861">
                <a:tc>
                  <a:txBody>
                    <a:bodyPr/>
                    <a:lstStyle/>
                    <a:p>
                      <a:pPr algn="l" fontAlgn="b"/>
                      <a:r>
                        <a:rPr lang="en-US" sz="1400" u="none" strike="noStrike" dirty="0">
                          <a:effectLst/>
                        </a:rPr>
                        <a:t>Per-capita Non-S&amp;E R&amp;D Expenditures</a:t>
                      </a:r>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400" u="none" strike="noStrike">
                          <a:effectLst/>
                        </a:rPr>
                        <a:t>0.614</a:t>
                      </a:r>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040416109"/>
                  </a:ext>
                </a:extLst>
              </a:tr>
              <a:tr h="221398">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921847303"/>
                  </a:ext>
                </a:extLst>
              </a:tr>
              <a:tr h="221398">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US" sz="1400" b="0" i="0" u="none" strike="noStrike">
                        <a:effectLst/>
                        <a:latin typeface="Calibri" panose="020F0502020204030204" pitchFamily="34" charset="0"/>
                      </a:endParaRPr>
                    </a:p>
                  </a:txBody>
                  <a:tcPr marL="10001" marR="10001" marT="10001" marB="0" anchor="b">
                    <a:lnL>
                      <a:noFill/>
                    </a:lnL>
                    <a:lnR>
                      <a:noFill/>
                    </a:lnR>
                    <a:lnT>
                      <a:noFill/>
                    </a:lnT>
                    <a:lnB w="25400" cmpd="sng">
                      <a:noFill/>
                    </a:lnB>
                    <a:lnTlToBr w="12700" cmpd="sng">
                      <a:noFill/>
                      <a:prstDash val="solid"/>
                    </a:lnTlToBr>
                    <a:lnBlToTr w="12700" cmpd="sng">
                      <a:noFill/>
                      <a:prstDash val="solid"/>
                    </a:lnBlToTr>
                  </a:tcPr>
                </a:tc>
                <a:tc>
                  <a:txBody>
                    <a:bodyPr/>
                    <a:lstStyle/>
                    <a:p>
                      <a:pPr algn="l" fontAlgn="b"/>
                      <a:endParaRPr lang="en-US" sz="1400" b="0" i="0" u="none" strike="noStrike" dirty="0">
                        <a:effectLst/>
                        <a:latin typeface="Calibri" panose="020F0502020204030204" pitchFamily="34" charset="0"/>
                      </a:endParaRPr>
                    </a:p>
                  </a:txBody>
                  <a:tcPr marL="10001" marR="10001" marT="10001" marB="0" anchor="b">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54826582"/>
                  </a:ext>
                </a:extLst>
              </a:tr>
            </a:tbl>
          </a:graphicData>
        </a:graphic>
      </p:graphicFrame>
      <p:sp>
        <p:nvSpPr>
          <p:cNvPr id="2" name="Rectangle 1"/>
          <p:cNvSpPr/>
          <p:nvPr/>
        </p:nvSpPr>
        <p:spPr>
          <a:xfrm>
            <a:off x="941612" y="6211669"/>
            <a:ext cx="7073803" cy="646331"/>
          </a:xfrm>
          <a:prstGeom prst="rect">
            <a:avLst/>
          </a:prstGeom>
        </p:spPr>
        <p:txBody>
          <a:bodyPr wrap="square">
            <a:spAutoFit/>
          </a:bodyPr>
          <a:lstStyle/>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t>
            </a:r>
            <a:r>
              <a:rPr lang="en-US" u="sng"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www.nsf.gov/statistics/srvyherd/surveys/srvyherd_2017.pdf</a:t>
            </a:r>
            <a:endParaRPr lang="en-US" u="sng"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22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a:solidFill>
                  <a:schemeClr val="bg1"/>
                </a:solidFill>
              </a:rPr>
              <a:t>Carnegie Classifications 2015 Update – Basic Classification: Scatterplot</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sp>
        <p:nvSpPr>
          <p:cNvPr id="4" name="Content Placeholder 3">
            <a:extLst>
              <a:ext uri="{FF2B5EF4-FFF2-40B4-BE49-F238E27FC236}">
                <a16:creationId xmlns:a16="http://schemas.microsoft.com/office/drawing/2014/main" xmlns="" id="{E53A0CDA-3AB3-974D-9571-15F79D1388AA}"/>
              </a:ext>
            </a:extLst>
          </p:cNvPr>
          <p:cNvSpPr>
            <a:spLocks noGrp="1"/>
          </p:cNvSpPr>
          <p:nvPr>
            <p:ph idx="1"/>
          </p:nvPr>
        </p:nvSpPr>
        <p:spPr>
          <a:xfrm>
            <a:off x="3508817" y="1163179"/>
            <a:ext cx="10515600" cy="341632"/>
          </a:xfrm>
          <a:prstGeom prst="rect">
            <a:avLst/>
          </a:prstGeom>
        </p:spPr>
        <p:txBody>
          <a:bodyPr wrap="square">
            <a:spAutoFit/>
          </a:bodyPr>
          <a:lstStyle/>
          <a:p>
            <a:pPr marL="0" indent="0">
              <a:buNone/>
            </a:pPr>
            <a:r>
              <a:rPr lang="en-US" sz="1800" dirty="0"/>
              <a:t>Research Activity Index Results Based on Rank-order Data </a:t>
            </a:r>
          </a:p>
        </p:txBody>
      </p:sp>
      <p:pic>
        <p:nvPicPr>
          <p:cNvPr id="5" name="Content Placeholder 4">
            <a:extLst>
              <a:ext uri="{FF2B5EF4-FFF2-40B4-BE49-F238E27FC236}">
                <a16:creationId xmlns:a16="http://schemas.microsoft.com/office/drawing/2014/main" xmlns="" id="{E7490F2E-16D7-B144-9BF9-DD9945A30FB8}"/>
              </a:ext>
            </a:extLst>
          </p:cNvPr>
          <p:cNvPicPr>
            <a:picLocks noChangeAspect="1"/>
          </p:cNvPicPr>
          <p:nvPr/>
        </p:nvPicPr>
        <p:blipFill>
          <a:blip r:embed="rId3"/>
          <a:stretch>
            <a:fillRect/>
          </a:stretch>
        </p:blipFill>
        <p:spPr bwMode="auto">
          <a:xfrm>
            <a:off x="3508817" y="1455249"/>
            <a:ext cx="5980231" cy="342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60471AC1-FC95-1749-BB5F-F7C543E35623}"/>
              </a:ext>
            </a:extLst>
          </p:cNvPr>
          <p:cNvSpPr/>
          <p:nvPr/>
        </p:nvSpPr>
        <p:spPr>
          <a:xfrm>
            <a:off x="2909983" y="4710528"/>
            <a:ext cx="6096000" cy="2139047"/>
          </a:xfrm>
          <a:prstGeom prst="rect">
            <a:avLst/>
          </a:prstGeom>
        </p:spPr>
        <p:txBody>
          <a:bodyPr>
            <a:spAutoFit/>
          </a:bodyPr>
          <a:lstStyle/>
          <a:p>
            <a:r>
              <a:rPr lang="en-US" sz="950" b="1" u="sng" dirty="0"/>
              <a:t>Legend</a:t>
            </a:r>
            <a:r>
              <a:rPr lang="en-US" sz="950" b="1" dirty="0"/>
              <a:t>:</a:t>
            </a:r>
            <a:endParaRPr lang="en-US" sz="950" dirty="0">
              <a:solidFill>
                <a:schemeClr val="tx2">
                  <a:lumMod val="75000"/>
                </a:schemeClr>
              </a:solidFill>
            </a:endParaRPr>
          </a:p>
          <a:p>
            <a:r>
              <a:rPr lang="en-US" sz="950" b="1" dirty="0">
                <a:solidFill>
                  <a:schemeClr val="tx2"/>
                </a:solidFill>
              </a:rPr>
              <a:t>Blue: </a:t>
            </a:r>
            <a:r>
              <a:rPr lang="en-US" sz="950" b="1" u="sng" dirty="0">
                <a:solidFill>
                  <a:schemeClr val="tx2"/>
                </a:solidFill>
              </a:rPr>
              <a:t>R1: Doctoral Universities - Highest research activity</a:t>
            </a:r>
            <a:endParaRPr lang="en-US" sz="950" b="1" dirty="0">
              <a:solidFill>
                <a:schemeClr val="tx2"/>
              </a:solidFill>
            </a:endParaRPr>
          </a:p>
          <a:p>
            <a:r>
              <a:rPr lang="en-US" sz="950" b="1" dirty="0">
                <a:solidFill>
                  <a:srgbClr val="00B050"/>
                </a:solidFill>
              </a:rPr>
              <a:t>Green: </a:t>
            </a:r>
            <a:r>
              <a:rPr lang="en-US" sz="950" b="1" u="sng" dirty="0">
                <a:solidFill>
                  <a:srgbClr val="00B050"/>
                </a:solidFill>
              </a:rPr>
              <a:t>R2: Doctoral Universities - Higher </a:t>
            </a:r>
            <a:r>
              <a:rPr lang="en-US" sz="950" b="1" u="sng" dirty="0" err="1">
                <a:solidFill>
                  <a:srgbClr val="00B050"/>
                </a:solidFill>
              </a:rPr>
              <a:t>reserach</a:t>
            </a:r>
            <a:r>
              <a:rPr lang="en-US" sz="950" b="1" u="sng" dirty="0">
                <a:solidFill>
                  <a:srgbClr val="00B050"/>
                </a:solidFill>
              </a:rPr>
              <a:t> activity</a:t>
            </a:r>
            <a:endParaRPr lang="en-US" sz="950" b="1" dirty="0">
              <a:solidFill>
                <a:srgbClr val="00B050"/>
              </a:solidFill>
            </a:endParaRPr>
          </a:p>
          <a:p>
            <a:r>
              <a:rPr lang="en-US" sz="950" b="1" dirty="0">
                <a:solidFill>
                  <a:schemeClr val="accent2"/>
                </a:solidFill>
              </a:rPr>
              <a:t>Orange: </a:t>
            </a:r>
            <a:r>
              <a:rPr lang="en-US" sz="950" b="1" u="sng" dirty="0">
                <a:solidFill>
                  <a:schemeClr val="accent2"/>
                </a:solidFill>
              </a:rPr>
              <a:t>R3: Doctoral Universities - Moderate research activity</a:t>
            </a:r>
            <a:endParaRPr lang="en-US" sz="950" b="1" dirty="0">
              <a:solidFill>
                <a:schemeClr val="accent2"/>
              </a:solidFill>
            </a:endParaRPr>
          </a:p>
          <a:p>
            <a:endParaRPr lang="en-US" sz="950" b="1" dirty="0"/>
          </a:p>
          <a:p>
            <a:r>
              <a:rPr lang="en-US" sz="950" b="1" dirty="0"/>
              <a:t>Notes:</a:t>
            </a:r>
            <a:endParaRPr lang="en-US" sz="950" dirty="0"/>
          </a:p>
          <a:p>
            <a:r>
              <a:rPr lang="en-US" sz="950" dirty="0"/>
              <a:t>-Points represent institutions.</a:t>
            </a:r>
          </a:p>
          <a:p>
            <a:r>
              <a:rPr lang="en-US" sz="950" dirty="0"/>
              <a:t>-Units represent standard scores.</a:t>
            </a:r>
          </a:p>
          <a:p>
            <a:r>
              <a:rPr lang="en-US" sz="950" dirty="0"/>
              <a:t>-X-axis represents aggregate research index; Y-axis represents the per capita research index.</a:t>
            </a:r>
          </a:p>
          <a:p>
            <a:r>
              <a:rPr lang="en-US" sz="950" dirty="0"/>
              <a:t>-Doctoral Universities that are not included in the NSF data collections are not represented and all placed in the Moderate research activity group. </a:t>
            </a:r>
          </a:p>
          <a:p>
            <a:r>
              <a:rPr lang="en-US" sz="950" dirty="0"/>
              <a:t>-To reduce the influence of outliers, they converted the raw data to rank scores. This had the effect of compressing differences at the high end of the distributions while increasing differences at the low end, where a large number of institutions were clustered. </a:t>
            </a:r>
          </a:p>
        </p:txBody>
      </p:sp>
      <p:sp>
        <p:nvSpPr>
          <p:cNvPr id="7" name="Rectangle 6">
            <a:extLst>
              <a:ext uri="{FF2B5EF4-FFF2-40B4-BE49-F238E27FC236}">
                <a16:creationId xmlns:a16="http://schemas.microsoft.com/office/drawing/2014/main" xmlns="" id="{C818C803-B0DD-724B-97A1-DB313285652F}"/>
              </a:ext>
            </a:extLst>
          </p:cNvPr>
          <p:cNvSpPr/>
          <p:nvPr/>
        </p:nvSpPr>
        <p:spPr>
          <a:xfrm>
            <a:off x="189471" y="3166644"/>
            <a:ext cx="3594061" cy="307777"/>
          </a:xfrm>
          <a:prstGeom prst="rect">
            <a:avLst/>
          </a:prstGeom>
        </p:spPr>
        <p:txBody>
          <a:bodyPr wrap="square">
            <a:spAutoFit/>
          </a:bodyPr>
          <a:lstStyle/>
          <a:p>
            <a:r>
              <a:rPr lang="en-US" sz="1400" i="1" dirty="0">
                <a:hlinkClick r:id="rId4"/>
              </a:rPr>
              <a:t>http://carnegieclassifications.iu.edu</a:t>
            </a:r>
            <a:r>
              <a:rPr lang="en-US" sz="1400" i="1" dirty="0"/>
              <a:t> </a:t>
            </a:r>
          </a:p>
        </p:txBody>
      </p:sp>
      <p:sp>
        <p:nvSpPr>
          <p:cNvPr id="2" name="Rectangle 1"/>
          <p:cNvSpPr/>
          <p:nvPr/>
        </p:nvSpPr>
        <p:spPr>
          <a:xfrm>
            <a:off x="189471" y="2410790"/>
            <a:ext cx="3245707" cy="738664"/>
          </a:xfrm>
          <a:prstGeom prst="rect">
            <a:avLst/>
          </a:prstGeom>
        </p:spPr>
        <p:txBody>
          <a:bodyPr wrap="square">
            <a:spAutoFit/>
          </a:bodyPr>
          <a:lstStyle/>
          <a:p>
            <a:r>
              <a:rPr lang="en-US" sz="1400" dirty="0" smtClean="0"/>
              <a:t>From </a:t>
            </a:r>
            <a:r>
              <a:rPr lang="en-US" sz="1400" dirty="0" err="1" smtClean="0"/>
              <a:t>Kosar</a:t>
            </a:r>
            <a:r>
              <a:rPr lang="en-US" sz="1400" dirty="0" smtClean="0"/>
              <a:t> &amp; Scott, 2017 </a:t>
            </a:r>
            <a:r>
              <a:rPr lang="en-US" sz="1400" dirty="0" smtClean="0">
                <a:hlinkClick r:id="rId5"/>
              </a:rPr>
              <a:t>https</a:t>
            </a:r>
            <a:r>
              <a:rPr lang="en-US" sz="1400" dirty="0">
                <a:hlinkClick r:id="rId5"/>
              </a:rPr>
              <a:t>://</a:t>
            </a:r>
            <a:r>
              <a:rPr lang="en-US" sz="1400" dirty="0" smtClean="0">
                <a:hlinkClick r:id="rId5"/>
              </a:rPr>
              <a:t>www.tandfonline.com/doi/full/10.1080/2330443X.2018.1442271</a:t>
            </a:r>
            <a:r>
              <a:rPr lang="en-US" sz="1400" dirty="0" smtClean="0"/>
              <a:t>.</a:t>
            </a:r>
            <a:endParaRPr lang="en-US" sz="1400" dirty="0"/>
          </a:p>
        </p:txBody>
      </p:sp>
    </p:spTree>
    <p:extLst>
      <p:ext uri="{BB962C8B-B14F-4D97-AF65-F5344CB8AC3E}">
        <p14:creationId xmlns:p14="http://schemas.microsoft.com/office/powerpoint/2010/main" val="71063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a:solidFill>
                  <a:schemeClr val="bg1"/>
                </a:solidFill>
              </a:rPr>
              <a:t>Carnegie Classifications 2015 Update – Basic Classification: Median Values</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graphicFrame>
        <p:nvGraphicFramePr>
          <p:cNvPr id="4" name="Content Placeholder 4">
            <a:extLst>
              <a:ext uri="{FF2B5EF4-FFF2-40B4-BE49-F238E27FC236}">
                <a16:creationId xmlns:a16="http://schemas.microsoft.com/office/drawing/2014/main" xmlns="" id="{6A1C1806-060A-3445-B41D-BF5EC0DFBAD8}"/>
              </a:ext>
            </a:extLst>
          </p:cNvPr>
          <p:cNvGraphicFramePr>
            <a:graphicFrameLocks noGrp="1"/>
          </p:cNvGraphicFramePr>
          <p:nvPr>
            <p:ph idx="1"/>
            <p:extLst>
              <p:ext uri="{D42A27DB-BD31-4B8C-83A1-F6EECF244321}">
                <p14:modId xmlns:p14="http://schemas.microsoft.com/office/powerpoint/2010/main" val="406556352"/>
              </p:ext>
            </p:extLst>
          </p:nvPr>
        </p:nvGraphicFramePr>
        <p:xfrm>
          <a:off x="924598" y="1683631"/>
          <a:ext cx="2981923" cy="4447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a:extLst>
              <a:ext uri="{FF2B5EF4-FFF2-40B4-BE49-F238E27FC236}">
                <a16:creationId xmlns:a16="http://schemas.microsoft.com/office/drawing/2014/main" xmlns="" id="{699CC60A-954A-2349-A51F-8D96456614CE}"/>
              </a:ext>
            </a:extLst>
          </p:cNvPr>
          <p:cNvGraphicFramePr>
            <a:graphicFrameLocks/>
          </p:cNvGraphicFramePr>
          <p:nvPr>
            <p:extLst>
              <p:ext uri="{D42A27DB-BD31-4B8C-83A1-F6EECF244321}">
                <p14:modId xmlns:p14="http://schemas.microsoft.com/office/powerpoint/2010/main" val="4252293132"/>
              </p:ext>
            </p:extLst>
          </p:nvPr>
        </p:nvGraphicFramePr>
        <p:xfrm>
          <a:off x="5039081" y="1683631"/>
          <a:ext cx="2624461" cy="4304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4">
            <a:extLst>
              <a:ext uri="{FF2B5EF4-FFF2-40B4-BE49-F238E27FC236}">
                <a16:creationId xmlns:a16="http://schemas.microsoft.com/office/drawing/2014/main" xmlns="" id="{FF5A81AD-F331-4040-A899-AFF5DB17F682}"/>
              </a:ext>
            </a:extLst>
          </p:cNvPr>
          <p:cNvGraphicFramePr>
            <a:graphicFrameLocks/>
          </p:cNvGraphicFramePr>
          <p:nvPr>
            <p:extLst>
              <p:ext uri="{D42A27DB-BD31-4B8C-83A1-F6EECF244321}">
                <p14:modId xmlns:p14="http://schemas.microsoft.com/office/powerpoint/2010/main" val="2310744479"/>
              </p:ext>
            </p:extLst>
          </p:nvPr>
        </p:nvGraphicFramePr>
        <p:xfrm>
          <a:off x="8796102" y="1683631"/>
          <a:ext cx="2450236" cy="4304343"/>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xmlns="" id="{7029085B-E477-224B-B474-CCDA4955ECAF}"/>
              </a:ext>
            </a:extLst>
          </p:cNvPr>
          <p:cNvSpPr txBox="1"/>
          <p:nvPr/>
        </p:nvSpPr>
        <p:spPr>
          <a:xfrm>
            <a:off x="924598" y="5916331"/>
            <a:ext cx="2243259" cy="369332"/>
          </a:xfrm>
          <a:prstGeom prst="rect">
            <a:avLst/>
          </a:prstGeom>
          <a:noFill/>
        </p:spPr>
        <p:txBody>
          <a:bodyPr wrap="square" rtlCol="0">
            <a:spAutoFit/>
          </a:bodyPr>
          <a:lstStyle/>
          <a:p>
            <a:r>
              <a:rPr lang="en-US" dirty="0"/>
              <a:t>44,351 (UofM)</a:t>
            </a:r>
          </a:p>
        </p:txBody>
      </p:sp>
      <p:sp>
        <p:nvSpPr>
          <p:cNvPr id="9" name="TextBox 8">
            <a:extLst>
              <a:ext uri="{FF2B5EF4-FFF2-40B4-BE49-F238E27FC236}">
                <a16:creationId xmlns:a16="http://schemas.microsoft.com/office/drawing/2014/main" xmlns="" id="{2C8FBDC7-6D49-1E43-A114-7E0907730C47}"/>
              </a:ext>
            </a:extLst>
          </p:cNvPr>
          <p:cNvSpPr txBox="1"/>
          <p:nvPr/>
        </p:nvSpPr>
        <p:spPr>
          <a:xfrm>
            <a:off x="5039081" y="5916331"/>
            <a:ext cx="2310840" cy="369332"/>
          </a:xfrm>
          <a:prstGeom prst="rect">
            <a:avLst/>
          </a:prstGeom>
          <a:noFill/>
        </p:spPr>
        <p:txBody>
          <a:bodyPr wrap="square" rtlCol="0">
            <a:spAutoFit/>
          </a:bodyPr>
          <a:lstStyle/>
          <a:p>
            <a:r>
              <a:rPr lang="en-US" dirty="0"/>
              <a:t>11,215 (UofM)</a:t>
            </a:r>
          </a:p>
        </p:txBody>
      </p:sp>
      <p:sp>
        <p:nvSpPr>
          <p:cNvPr id="10" name="TextBox 9">
            <a:extLst>
              <a:ext uri="{FF2B5EF4-FFF2-40B4-BE49-F238E27FC236}">
                <a16:creationId xmlns:a16="http://schemas.microsoft.com/office/drawing/2014/main" xmlns="" id="{C6FBC13C-A93E-6643-89E1-D0D6B3D2DB27}"/>
              </a:ext>
            </a:extLst>
          </p:cNvPr>
          <p:cNvSpPr txBox="1"/>
          <p:nvPr/>
        </p:nvSpPr>
        <p:spPr>
          <a:xfrm>
            <a:off x="8796102" y="5916331"/>
            <a:ext cx="1983570" cy="369332"/>
          </a:xfrm>
          <a:prstGeom prst="rect">
            <a:avLst/>
          </a:prstGeom>
          <a:noFill/>
        </p:spPr>
        <p:txBody>
          <a:bodyPr wrap="square" rtlCol="0">
            <a:spAutoFit/>
          </a:bodyPr>
          <a:lstStyle/>
          <a:p>
            <a:r>
              <a:rPr lang="en-US" dirty="0"/>
              <a:t>25 (UofM)</a:t>
            </a:r>
          </a:p>
        </p:txBody>
      </p:sp>
      <p:sp>
        <p:nvSpPr>
          <p:cNvPr id="3" name="Rectangle 2">
            <a:extLst>
              <a:ext uri="{FF2B5EF4-FFF2-40B4-BE49-F238E27FC236}">
                <a16:creationId xmlns:a16="http://schemas.microsoft.com/office/drawing/2014/main" xmlns="" id="{BB89B8D8-29D1-B54B-ADE3-998C02BE2413}"/>
              </a:ext>
            </a:extLst>
          </p:cNvPr>
          <p:cNvSpPr/>
          <p:nvPr/>
        </p:nvSpPr>
        <p:spPr>
          <a:xfrm>
            <a:off x="312460" y="6335886"/>
            <a:ext cx="3594061" cy="369332"/>
          </a:xfrm>
          <a:prstGeom prst="rect">
            <a:avLst/>
          </a:prstGeom>
        </p:spPr>
        <p:txBody>
          <a:bodyPr wrap="none">
            <a:spAutoFit/>
          </a:bodyPr>
          <a:lstStyle/>
          <a:p>
            <a:r>
              <a:rPr lang="en-US" i="1" dirty="0">
                <a:hlinkClick r:id="rId6"/>
              </a:rPr>
              <a:t>http://carnegieclassifications.iu.edu</a:t>
            </a:r>
            <a:r>
              <a:rPr lang="en-US" i="1" dirty="0"/>
              <a:t> </a:t>
            </a:r>
          </a:p>
        </p:txBody>
      </p:sp>
    </p:spTree>
    <p:extLst>
      <p:ext uri="{BB962C8B-B14F-4D97-AF65-F5344CB8AC3E}">
        <p14:creationId xmlns:p14="http://schemas.microsoft.com/office/powerpoint/2010/main" val="4928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a:solidFill>
                  <a:schemeClr val="bg1"/>
                </a:solidFill>
              </a:rPr>
              <a:t>Carnegie Classifications 2015 Update – Basic Classification: Median Values</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graphicFrame>
        <p:nvGraphicFramePr>
          <p:cNvPr id="4" name="Content Placeholder 4">
            <a:extLst>
              <a:ext uri="{FF2B5EF4-FFF2-40B4-BE49-F238E27FC236}">
                <a16:creationId xmlns:a16="http://schemas.microsoft.com/office/drawing/2014/main" xmlns="" id="{8C94DFE2-E312-2D43-B56B-D1D3F7D03ABE}"/>
              </a:ext>
            </a:extLst>
          </p:cNvPr>
          <p:cNvGraphicFramePr>
            <a:graphicFrameLocks/>
          </p:cNvGraphicFramePr>
          <p:nvPr>
            <p:extLst>
              <p:ext uri="{D42A27DB-BD31-4B8C-83A1-F6EECF244321}">
                <p14:modId xmlns:p14="http://schemas.microsoft.com/office/powerpoint/2010/main" val="3217280582"/>
              </p:ext>
            </p:extLst>
          </p:nvPr>
        </p:nvGraphicFramePr>
        <p:xfrm>
          <a:off x="918148" y="1803336"/>
          <a:ext cx="4436706" cy="389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63FE9B87-B353-7F4F-A146-5AFA215174A8}"/>
              </a:ext>
            </a:extLst>
          </p:cNvPr>
          <p:cNvGraphicFramePr>
            <a:graphicFrameLocks/>
          </p:cNvGraphicFramePr>
          <p:nvPr>
            <p:extLst>
              <p:ext uri="{D42A27DB-BD31-4B8C-83A1-F6EECF244321}">
                <p14:modId xmlns:p14="http://schemas.microsoft.com/office/powerpoint/2010/main" val="423848309"/>
              </p:ext>
            </p:extLst>
          </p:nvPr>
        </p:nvGraphicFramePr>
        <p:xfrm>
          <a:off x="6905876" y="1821091"/>
          <a:ext cx="4138127" cy="387455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xmlns="" id="{2CDDFEC3-D92C-B94F-8B86-F6C77C82CF5F}"/>
              </a:ext>
            </a:extLst>
          </p:cNvPr>
          <p:cNvSpPr txBox="1"/>
          <p:nvPr/>
        </p:nvSpPr>
        <p:spPr>
          <a:xfrm>
            <a:off x="918148" y="5695649"/>
            <a:ext cx="1679510" cy="369332"/>
          </a:xfrm>
          <a:prstGeom prst="rect">
            <a:avLst/>
          </a:prstGeom>
          <a:noFill/>
        </p:spPr>
        <p:txBody>
          <a:bodyPr wrap="square" rtlCol="0">
            <a:spAutoFit/>
          </a:bodyPr>
          <a:lstStyle/>
          <a:p>
            <a:r>
              <a:rPr lang="en-US" dirty="0"/>
              <a:t>28 (UofM)</a:t>
            </a:r>
          </a:p>
        </p:txBody>
      </p:sp>
      <p:sp>
        <p:nvSpPr>
          <p:cNvPr id="8" name="TextBox 7">
            <a:extLst>
              <a:ext uri="{FF2B5EF4-FFF2-40B4-BE49-F238E27FC236}">
                <a16:creationId xmlns:a16="http://schemas.microsoft.com/office/drawing/2014/main" xmlns="" id="{22282F86-B5DD-224B-9A56-1FAE3D5C6F63}"/>
              </a:ext>
            </a:extLst>
          </p:cNvPr>
          <p:cNvSpPr txBox="1"/>
          <p:nvPr/>
        </p:nvSpPr>
        <p:spPr>
          <a:xfrm>
            <a:off x="6905876" y="5695649"/>
            <a:ext cx="1679510" cy="369332"/>
          </a:xfrm>
          <a:prstGeom prst="rect">
            <a:avLst/>
          </a:prstGeom>
          <a:noFill/>
        </p:spPr>
        <p:txBody>
          <a:bodyPr wrap="square" rtlCol="0">
            <a:spAutoFit/>
          </a:bodyPr>
          <a:lstStyle/>
          <a:p>
            <a:r>
              <a:rPr lang="en-US" dirty="0"/>
              <a:t>22 (UofM)</a:t>
            </a:r>
          </a:p>
        </p:txBody>
      </p:sp>
      <p:sp>
        <p:nvSpPr>
          <p:cNvPr id="9" name="Rectangle 8">
            <a:extLst>
              <a:ext uri="{FF2B5EF4-FFF2-40B4-BE49-F238E27FC236}">
                <a16:creationId xmlns:a16="http://schemas.microsoft.com/office/drawing/2014/main" xmlns="" id="{B459B243-2079-864E-992D-468269D56E59}"/>
              </a:ext>
            </a:extLst>
          </p:cNvPr>
          <p:cNvSpPr/>
          <p:nvPr/>
        </p:nvSpPr>
        <p:spPr>
          <a:xfrm>
            <a:off x="155594" y="6369329"/>
            <a:ext cx="3594061" cy="338554"/>
          </a:xfrm>
          <a:prstGeom prst="rect">
            <a:avLst/>
          </a:prstGeom>
        </p:spPr>
        <p:txBody>
          <a:bodyPr wrap="square">
            <a:spAutoFit/>
          </a:bodyPr>
          <a:lstStyle/>
          <a:p>
            <a:r>
              <a:rPr lang="en-US" sz="1600" i="1" dirty="0">
                <a:hlinkClick r:id="rId5"/>
              </a:rPr>
              <a:t>http://carnegieclassifications.iu.edu</a:t>
            </a:r>
            <a:r>
              <a:rPr lang="en-US" sz="1600" i="1" dirty="0"/>
              <a:t> </a:t>
            </a:r>
          </a:p>
        </p:txBody>
      </p:sp>
    </p:spTree>
    <p:extLst>
      <p:ext uri="{BB962C8B-B14F-4D97-AF65-F5344CB8AC3E}">
        <p14:creationId xmlns:p14="http://schemas.microsoft.com/office/powerpoint/2010/main" val="303558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a:solidFill>
                  <a:schemeClr val="bg1"/>
                </a:solidFill>
              </a:rPr>
              <a:t>Carnegie Classifications 2015 Update – Basic Classification: Median Values</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graphicFrame>
        <p:nvGraphicFramePr>
          <p:cNvPr id="4" name="Content Placeholder 4">
            <a:extLst>
              <a:ext uri="{FF2B5EF4-FFF2-40B4-BE49-F238E27FC236}">
                <a16:creationId xmlns:a16="http://schemas.microsoft.com/office/drawing/2014/main" xmlns="" id="{E51D9D6D-0AD4-844A-8A9D-FABCBD45BAC6}"/>
              </a:ext>
            </a:extLst>
          </p:cNvPr>
          <p:cNvGraphicFramePr>
            <a:graphicFrameLocks noGrp="1"/>
          </p:cNvGraphicFramePr>
          <p:nvPr>
            <p:ph idx="1"/>
            <p:extLst>
              <p:ext uri="{D42A27DB-BD31-4B8C-83A1-F6EECF244321}">
                <p14:modId xmlns:p14="http://schemas.microsoft.com/office/powerpoint/2010/main" val="695227626"/>
              </p:ext>
            </p:extLst>
          </p:nvPr>
        </p:nvGraphicFramePr>
        <p:xfrm>
          <a:off x="1090645" y="1596119"/>
          <a:ext cx="3766169" cy="4175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4D7026EF-16D6-1641-A437-8F70EC989E86}"/>
              </a:ext>
            </a:extLst>
          </p:cNvPr>
          <p:cNvGraphicFramePr>
            <a:graphicFrameLocks/>
          </p:cNvGraphicFramePr>
          <p:nvPr>
            <p:extLst>
              <p:ext uri="{D42A27DB-BD31-4B8C-83A1-F6EECF244321}">
                <p14:modId xmlns:p14="http://schemas.microsoft.com/office/powerpoint/2010/main" val="1792055137"/>
              </p:ext>
            </p:extLst>
          </p:nvPr>
        </p:nvGraphicFramePr>
        <p:xfrm>
          <a:off x="6491095" y="1596119"/>
          <a:ext cx="3687226" cy="41750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xmlns="" id="{B9FCDF8A-0216-E540-8B72-C437D29C36FA}"/>
              </a:ext>
            </a:extLst>
          </p:cNvPr>
          <p:cNvSpPr txBox="1"/>
          <p:nvPr/>
        </p:nvSpPr>
        <p:spPr>
          <a:xfrm>
            <a:off x="1090645" y="5771212"/>
            <a:ext cx="1679510" cy="369332"/>
          </a:xfrm>
          <a:prstGeom prst="rect">
            <a:avLst/>
          </a:prstGeom>
          <a:noFill/>
        </p:spPr>
        <p:txBody>
          <a:bodyPr wrap="square" rtlCol="0">
            <a:spAutoFit/>
          </a:bodyPr>
          <a:lstStyle/>
          <a:p>
            <a:r>
              <a:rPr lang="en-US" dirty="0"/>
              <a:t>32 (UofM)</a:t>
            </a:r>
          </a:p>
        </p:txBody>
      </p:sp>
      <p:sp>
        <p:nvSpPr>
          <p:cNvPr id="8" name="TextBox 7">
            <a:extLst>
              <a:ext uri="{FF2B5EF4-FFF2-40B4-BE49-F238E27FC236}">
                <a16:creationId xmlns:a16="http://schemas.microsoft.com/office/drawing/2014/main" xmlns="" id="{3639E766-2466-914F-9785-E3D43D8CDF82}"/>
              </a:ext>
            </a:extLst>
          </p:cNvPr>
          <p:cNvSpPr txBox="1"/>
          <p:nvPr/>
        </p:nvSpPr>
        <p:spPr>
          <a:xfrm>
            <a:off x="6491095" y="5771212"/>
            <a:ext cx="1679510" cy="369332"/>
          </a:xfrm>
          <a:prstGeom prst="rect">
            <a:avLst/>
          </a:prstGeom>
          <a:noFill/>
        </p:spPr>
        <p:txBody>
          <a:bodyPr wrap="square" rtlCol="0">
            <a:spAutoFit/>
          </a:bodyPr>
          <a:lstStyle/>
          <a:p>
            <a:r>
              <a:rPr lang="en-US" dirty="0"/>
              <a:t>47 (UofM)</a:t>
            </a:r>
          </a:p>
        </p:txBody>
      </p:sp>
      <p:sp>
        <p:nvSpPr>
          <p:cNvPr id="9" name="Rectangle 8">
            <a:extLst>
              <a:ext uri="{FF2B5EF4-FFF2-40B4-BE49-F238E27FC236}">
                <a16:creationId xmlns:a16="http://schemas.microsoft.com/office/drawing/2014/main" xmlns="" id="{A51AFD05-E08F-A54E-8FFB-CA5C79B9778A}"/>
              </a:ext>
            </a:extLst>
          </p:cNvPr>
          <p:cNvSpPr/>
          <p:nvPr/>
        </p:nvSpPr>
        <p:spPr>
          <a:xfrm>
            <a:off x="155594" y="6369329"/>
            <a:ext cx="3594061" cy="338554"/>
          </a:xfrm>
          <a:prstGeom prst="rect">
            <a:avLst/>
          </a:prstGeom>
        </p:spPr>
        <p:txBody>
          <a:bodyPr wrap="square">
            <a:spAutoFit/>
          </a:bodyPr>
          <a:lstStyle/>
          <a:p>
            <a:r>
              <a:rPr lang="en-US" sz="1600" i="1" dirty="0">
                <a:hlinkClick r:id="rId5"/>
              </a:rPr>
              <a:t>http://carnegieclassifications.iu.edu</a:t>
            </a:r>
            <a:r>
              <a:rPr lang="en-US" sz="1600" i="1" dirty="0"/>
              <a:t> </a:t>
            </a:r>
          </a:p>
        </p:txBody>
      </p:sp>
    </p:spTree>
    <p:extLst>
      <p:ext uri="{BB962C8B-B14F-4D97-AF65-F5344CB8AC3E}">
        <p14:creationId xmlns:p14="http://schemas.microsoft.com/office/powerpoint/2010/main" val="171290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315685" y="113393"/>
            <a:ext cx="734785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en-US" sz="3600" b="1" cap="small" dirty="0">
                <a:solidFill>
                  <a:schemeClr val="bg1"/>
                </a:solidFill>
              </a:rPr>
              <a:t>Carnegie Classifications 2015 Update – Basic Classification: Median Values</a:t>
            </a:r>
            <a:endParaRPr kumimoji="0" lang="en-US" altLang="en-US" sz="3600" b="1" i="0" u="none" strike="noStrike" kern="1200" cap="none" spc="0" normalizeH="0" baseline="0" noProof="0" dirty="0">
              <a:ln>
                <a:noFill/>
              </a:ln>
              <a:solidFill>
                <a:schemeClr val="bg1"/>
              </a:solidFill>
              <a:effectLst/>
              <a:uLnTx/>
              <a:uFillTx/>
              <a:latin typeface="Calibri Light"/>
            </a:endParaRPr>
          </a:p>
        </p:txBody>
      </p:sp>
      <p:graphicFrame>
        <p:nvGraphicFramePr>
          <p:cNvPr id="4" name="Content Placeholder 4">
            <a:extLst>
              <a:ext uri="{FF2B5EF4-FFF2-40B4-BE49-F238E27FC236}">
                <a16:creationId xmlns:a16="http://schemas.microsoft.com/office/drawing/2014/main" xmlns="" id="{3CB401DE-51C5-AF40-8CFC-21F27D614925}"/>
              </a:ext>
            </a:extLst>
          </p:cNvPr>
          <p:cNvGraphicFramePr>
            <a:graphicFrameLocks noGrp="1"/>
          </p:cNvGraphicFramePr>
          <p:nvPr>
            <p:ph idx="1"/>
            <p:extLst>
              <p:ext uri="{D42A27DB-BD31-4B8C-83A1-F6EECF244321}">
                <p14:modId xmlns:p14="http://schemas.microsoft.com/office/powerpoint/2010/main" val="855770187"/>
              </p:ext>
            </p:extLst>
          </p:nvPr>
        </p:nvGraphicFramePr>
        <p:xfrm>
          <a:off x="875121" y="1643444"/>
          <a:ext cx="2932381" cy="45025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06EEA82D-EBA5-6C4A-B273-B59DB7665BB5}"/>
              </a:ext>
            </a:extLst>
          </p:cNvPr>
          <p:cNvGraphicFramePr>
            <a:graphicFrameLocks/>
          </p:cNvGraphicFramePr>
          <p:nvPr>
            <p:extLst>
              <p:ext uri="{D42A27DB-BD31-4B8C-83A1-F6EECF244321}">
                <p14:modId xmlns:p14="http://schemas.microsoft.com/office/powerpoint/2010/main" val="2024010696"/>
              </p:ext>
            </p:extLst>
          </p:nvPr>
        </p:nvGraphicFramePr>
        <p:xfrm>
          <a:off x="4667432" y="1643444"/>
          <a:ext cx="2812660" cy="4502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xmlns="" id="{1D0E55EA-54E2-5A48-BDE4-87847CEBD088}"/>
              </a:ext>
            </a:extLst>
          </p:cNvPr>
          <p:cNvGraphicFramePr>
            <a:graphicFrameLocks/>
          </p:cNvGraphicFramePr>
          <p:nvPr>
            <p:extLst>
              <p:ext uri="{D42A27DB-BD31-4B8C-83A1-F6EECF244321}">
                <p14:modId xmlns:p14="http://schemas.microsoft.com/office/powerpoint/2010/main" val="3383350444"/>
              </p:ext>
            </p:extLst>
          </p:nvPr>
        </p:nvGraphicFramePr>
        <p:xfrm>
          <a:off x="8340022" y="1643444"/>
          <a:ext cx="2677748" cy="4502523"/>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xmlns="" id="{5B7FCB13-32B6-994A-A53E-0CF0E5E5C650}"/>
              </a:ext>
            </a:extLst>
          </p:cNvPr>
          <p:cNvSpPr txBox="1"/>
          <p:nvPr/>
        </p:nvSpPr>
        <p:spPr>
          <a:xfrm>
            <a:off x="875121" y="6145967"/>
            <a:ext cx="1679510" cy="369332"/>
          </a:xfrm>
          <a:prstGeom prst="rect">
            <a:avLst/>
          </a:prstGeom>
          <a:noFill/>
        </p:spPr>
        <p:txBody>
          <a:bodyPr wrap="square" rtlCol="0">
            <a:spAutoFit/>
          </a:bodyPr>
          <a:lstStyle/>
          <a:p>
            <a:r>
              <a:rPr lang="en-US" dirty="0"/>
              <a:t>68.02 (UofM)</a:t>
            </a:r>
          </a:p>
        </p:txBody>
      </p:sp>
      <p:sp>
        <p:nvSpPr>
          <p:cNvPr id="9" name="TextBox 8">
            <a:extLst>
              <a:ext uri="{FF2B5EF4-FFF2-40B4-BE49-F238E27FC236}">
                <a16:creationId xmlns:a16="http://schemas.microsoft.com/office/drawing/2014/main" xmlns="" id="{FAC4627A-0BD2-F741-BD0B-B32F86843C7E}"/>
              </a:ext>
            </a:extLst>
          </p:cNvPr>
          <p:cNvSpPr txBox="1"/>
          <p:nvPr/>
        </p:nvSpPr>
        <p:spPr>
          <a:xfrm>
            <a:off x="4667432" y="6145967"/>
            <a:ext cx="1679510" cy="369332"/>
          </a:xfrm>
          <a:prstGeom prst="rect">
            <a:avLst/>
          </a:prstGeom>
          <a:noFill/>
        </p:spPr>
        <p:txBody>
          <a:bodyPr wrap="square" rtlCol="0">
            <a:spAutoFit/>
          </a:bodyPr>
          <a:lstStyle/>
          <a:p>
            <a:r>
              <a:rPr lang="en-US" dirty="0"/>
              <a:t>17.25 (UofM)</a:t>
            </a:r>
          </a:p>
        </p:txBody>
      </p:sp>
      <p:sp>
        <p:nvSpPr>
          <p:cNvPr id="10" name="TextBox 9">
            <a:extLst>
              <a:ext uri="{FF2B5EF4-FFF2-40B4-BE49-F238E27FC236}">
                <a16:creationId xmlns:a16="http://schemas.microsoft.com/office/drawing/2014/main" xmlns="" id="{380211CF-5F31-5E4E-B209-B49CE8A95984}"/>
              </a:ext>
            </a:extLst>
          </p:cNvPr>
          <p:cNvSpPr txBox="1"/>
          <p:nvPr/>
        </p:nvSpPr>
        <p:spPr>
          <a:xfrm>
            <a:off x="8340022" y="6145967"/>
            <a:ext cx="1679510" cy="369332"/>
          </a:xfrm>
          <a:prstGeom prst="rect">
            <a:avLst/>
          </a:prstGeom>
          <a:noFill/>
        </p:spPr>
        <p:txBody>
          <a:bodyPr wrap="square" rtlCol="0">
            <a:spAutoFit/>
          </a:bodyPr>
          <a:lstStyle/>
          <a:p>
            <a:r>
              <a:rPr lang="en-US" dirty="0"/>
              <a:t>0.038 (UofM)</a:t>
            </a:r>
          </a:p>
        </p:txBody>
      </p:sp>
      <p:sp>
        <p:nvSpPr>
          <p:cNvPr id="11" name="Rectangle 10">
            <a:extLst>
              <a:ext uri="{FF2B5EF4-FFF2-40B4-BE49-F238E27FC236}">
                <a16:creationId xmlns:a16="http://schemas.microsoft.com/office/drawing/2014/main" xmlns="" id="{1EF85579-2CA9-AB45-96CE-90E2F85D3D52}"/>
              </a:ext>
            </a:extLst>
          </p:cNvPr>
          <p:cNvSpPr/>
          <p:nvPr/>
        </p:nvSpPr>
        <p:spPr>
          <a:xfrm>
            <a:off x="155594" y="6483305"/>
            <a:ext cx="3594061" cy="338554"/>
          </a:xfrm>
          <a:prstGeom prst="rect">
            <a:avLst/>
          </a:prstGeom>
        </p:spPr>
        <p:txBody>
          <a:bodyPr wrap="square">
            <a:spAutoFit/>
          </a:bodyPr>
          <a:lstStyle/>
          <a:p>
            <a:r>
              <a:rPr lang="en-US" sz="1600" i="1" dirty="0">
                <a:hlinkClick r:id="rId6"/>
              </a:rPr>
              <a:t>http://carnegieclassifications.iu.edu</a:t>
            </a:r>
            <a:r>
              <a:rPr lang="en-US" sz="1600" i="1" dirty="0"/>
              <a:t> </a:t>
            </a:r>
          </a:p>
        </p:txBody>
      </p:sp>
    </p:spTree>
    <p:extLst>
      <p:ext uri="{BB962C8B-B14F-4D97-AF65-F5344CB8AC3E}">
        <p14:creationId xmlns:p14="http://schemas.microsoft.com/office/powerpoint/2010/main" val="1681434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17-PRES-452_16-9 Template_v2" id="{C72693A7-E2E0-0A4D-94DE-BC520DFA41A7}" vid="{7B3BCBA0-2C1C-8B45-929F-4BA22B0A88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1034</Words>
  <Application>Microsoft Office PowerPoint</Application>
  <PresentationFormat>Widescreen</PresentationFormat>
  <Paragraphs>209</Paragraphs>
  <Slides>15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Mission Gothic</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Pertinent Links</vt:lpstr>
    </vt:vector>
  </TitlesOfParts>
  <Company>University of Memphis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Chelsea Connor (econnor)</dc:creator>
  <cp:lastModifiedBy>Jasbir Dhaliwal (jdhaliwl)</cp:lastModifiedBy>
  <cp:revision>31</cp:revision>
  <dcterms:created xsi:type="dcterms:W3CDTF">2018-09-21T20:47:51Z</dcterms:created>
  <dcterms:modified xsi:type="dcterms:W3CDTF">2019-01-28T22:49:24Z</dcterms:modified>
</cp:coreProperties>
</file>