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6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85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964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80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68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459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5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42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4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38200" y="171450"/>
            <a:ext cx="10740390" cy="6400800"/>
          </a:xfrm>
          <a:prstGeom prst="rect">
            <a:avLst/>
          </a:prstGeom>
          <a:noFill/>
          <a:ln>
            <a:noFill/>
          </a:ln>
          <a:effectLst>
            <a:glow rad="12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600" dirty="0" smtClean="0">
                <a:solidFill>
                  <a:schemeClr val="bg1">
                    <a:lumMod val="85000"/>
                    <a:alpha val="34000"/>
                  </a:schemeClr>
                </a:solidFill>
                <a:latin typeface="Avenir Next LT W04 Demi Italic" panose="020B0703020202090204" pitchFamily="34" charset="0"/>
              </a:rPr>
              <a:t>Strategic Research Plan Task Force Team</a:t>
            </a:r>
            <a:endParaRPr lang="en-US" sz="9600" dirty="0">
              <a:solidFill>
                <a:schemeClr val="bg1">
                  <a:lumMod val="85000"/>
                  <a:alpha val="34000"/>
                </a:schemeClr>
              </a:solidFill>
              <a:latin typeface="Avenir Next LT W04 Demi Italic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80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8ACF-296D-461E-B163-C3D830E0E51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2A3E7-12A9-4F77-86B2-470FE0F0D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73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Strategic Research Plan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The strategic research task force team</a:t>
            </a:r>
          </a:p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February 6, 2019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98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Major Gaps to an R1 University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945" y="1825625"/>
            <a:ext cx="11424745" cy="4351338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Extramural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funding: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$36M (R1 median: in the $300M range)</a:t>
            </a:r>
          </a:p>
          <a:p>
            <a:pPr lvl="1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UoM’s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is not low compared to U North Texas (UNT, an R1 University)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Doctoral degree production: 136/year (R1 median: ~300)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STEM: 32 (R1 median: 152; UNT: 77)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Research staff (post-doctorate fellows and research scientists): 25 (R1 median: 387; UNT: 47)</a:t>
            </a:r>
          </a:p>
        </p:txBody>
      </p:sp>
    </p:spTree>
    <p:extLst>
      <p:ext uri="{BB962C8B-B14F-4D97-AF65-F5344CB8AC3E}">
        <p14:creationId xmlns:p14="http://schemas.microsoft.com/office/powerpoint/2010/main" val="230945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Strategic Research Plans (three-year-plan) – Six Categories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825624"/>
            <a:ext cx="11487150" cy="476913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External funding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extramural research expenditures by 10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per year </a:t>
            </a:r>
          </a:p>
          <a:p>
            <a:pPr lvl="2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the end of year 3, increase to 48M (from 36M)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Improve pre-award practices (grants and contracts business practices)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Increase capacity of post-award services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2. Collaborations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Build key partnerships with other universities/institutes/centers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Build interdisciplinary teams</a:t>
            </a:r>
          </a:p>
          <a:p>
            <a:pPr lvl="2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three clusters in first year based on extensive cross-departmental collaboration potential and strong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funding potential</a:t>
            </a:r>
          </a:p>
          <a:p>
            <a:pPr lvl="2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a fourth cluster in year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international research partnerships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8605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3837" y="392835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Strategic Research Plans 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(three-year-plan)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Faculty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minimum of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highly research-active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each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</a:p>
          <a:p>
            <a:pPr lvl="2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mixture of senior researchers with large grant funding and promising junior researchers expected to receive large research funds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Cluster-hire interdisciplinary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Graduate students and research staff (post-doctorate and research scientists)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 outstanding STEM graduate students and post-docs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50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Suggested Strategic Research Plans 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(three-year-plan)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Facilities/Equipment/Services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existing space utilization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spaces that provide synergistic environments that support collaboration amongst multiple users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Infuse spaces with </a:t>
            </a:r>
            <a:r>
              <a:rPr lang="en-US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cutting-edge </a:t>
            </a:r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equipment/software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Expand/offer supportive research services  (e.g., equipment maintenance support, LSP support, HPC, statistical consulting)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Front end investment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critical component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toward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success of R1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  <a:p>
            <a:pPr lvl="1"/>
            <a:endParaRPr lang="en-US" sz="4800" dirty="0">
              <a:solidFill>
                <a:srgbClr val="C0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5200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US" sz="5200" dirty="0">
                <a:solidFill>
                  <a:srgbClr val="C00000"/>
                </a:solidFill>
                <a:sym typeface="Wingdings" panose="05000000000000000000" pitchFamily="2" charset="2"/>
              </a:rPr>
              <a:t>A</a:t>
            </a:r>
            <a:r>
              <a:rPr lang="en-US" sz="5200" dirty="0" smtClean="0">
                <a:solidFill>
                  <a:srgbClr val="C00000"/>
                </a:solidFill>
                <a:sym typeface="Wingdings" panose="05000000000000000000" pitchFamily="2" charset="2"/>
              </a:rPr>
              <a:t> network of these six categories</a:t>
            </a:r>
            <a:endParaRPr lang="en-US" sz="5200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5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925830" y="2320290"/>
            <a:ext cx="9852660" cy="4537710"/>
          </a:xfrm>
          <a:prstGeom prst="rect">
            <a:avLst/>
          </a:prstGeom>
          <a:solidFill>
            <a:schemeClr val="accent2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4469130" y="3474720"/>
            <a:ext cx="2663190" cy="14516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Funding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ight Arrow 2"/>
          <p:cNvSpPr/>
          <p:nvPr/>
        </p:nvSpPr>
        <p:spPr>
          <a:xfrm rot="2348613">
            <a:off x="4078655" y="3578463"/>
            <a:ext cx="484148" cy="5004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6903720" y="2465406"/>
            <a:ext cx="3028950" cy="14516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Collaboration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668780" y="2480310"/>
            <a:ext cx="2663190" cy="14516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280160" y="5029200"/>
            <a:ext cx="3623310" cy="16344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Doctoral Students, Research Staff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903720" y="5109210"/>
            <a:ext cx="3611880" cy="15544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Facility/</a:t>
            </a:r>
          </a:p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 rot="10800000" flipH="1">
            <a:off x="5067956" y="2842111"/>
            <a:ext cx="1463040" cy="5004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6200000">
            <a:off x="2564401" y="4182995"/>
            <a:ext cx="986249" cy="5004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3037648">
            <a:off x="6600804" y="4767561"/>
            <a:ext cx="800100" cy="5004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97850" y="154640"/>
            <a:ext cx="3317350" cy="17541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Front End Investment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4937760" y="1908809"/>
            <a:ext cx="1577340" cy="411481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10800000">
            <a:off x="8366760" y="4062131"/>
            <a:ext cx="511852" cy="9319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840980" y="240030"/>
            <a:ext cx="38774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not an chicken/egg story, but a chain of reactions that need a great stimulus!</a:t>
            </a:r>
            <a:endParaRPr lang="en-US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2313914">
            <a:off x="6969872" y="4540845"/>
            <a:ext cx="800100" cy="5004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1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415047A-996B-47C9-A6B9-EE533410F6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780" y="1295034"/>
            <a:ext cx="4062773" cy="40627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42756" y="162093"/>
            <a:ext cx="2854817" cy="1200329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Increase STEM doctoral degree production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740" y="2697849"/>
            <a:ext cx="3386410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Increase extramural research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expenditure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by minimum 10%/year 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3-4M/year)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42756" y="5357805"/>
            <a:ext cx="2887574" cy="1200329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minimum of 20 new research-active faculty/year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53219" y="2509379"/>
            <a:ext cx="3217339" cy="1938992"/>
          </a:xfrm>
          <a:prstGeom prst="rect">
            <a:avLst/>
          </a:prstGeom>
          <a:solidFill>
            <a:srgbClr val="00B0F0">
              <a:alpha val="32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Research space expansion, Multi-user facilities with cutting-edge equipment, Services</a:t>
            </a:r>
          </a:p>
        </p:txBody>
      </p:sp>
      <p:sp>
        <p:nvSpPr>
          <p:cNvPr id="16" name="Oval 15"/>
          <p:cNvSpPr/>
          <p:nvPr/>
        </p:nvSpPr>
        <p:spPr>
          <a:xfrm>
            <a:off x="4211491" y="2606330"/>
            <a:ext cx="3317350" cy="144017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Front End Investment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C455A1F8-EB96-4EA4-998E-D78426409D40}"/>
              </a:ext>
            </a:extLst>
          </p:cNvPr>
          <p:cNvSpPr/>
          <p:nvPr/>
        </p:nvSpPr>
        <p:spPr>
          <a:xfrm>
            <a:off x="7493738" y="3369212"/>
            <a:ext cx="723123" cy="21932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7F69CA27-FC18-401F-93A5-0D1EE7704F20}"/>
              </a:ext>
            </a:extLst>
          </p:cNvPr>
          <p:cNvSpPr/>
          <p:nvPr/>
        </p:nvSpPr>
        <p:spPr>
          <a:xfrm rot="10800000">
            <a:off x="3622299" y="3373015"/>
            <a:ext cx="723123" cy="21932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DCDE12E2-4893-4FBE-A6B6-BE3E6977FE7A}"/>
              </a:ext>
            </a:extLst>
          </p:cNvPr>
          <p:cNvSpPr/>
          <p:nvPr/>
        </p:nvSpPr>
        <p:spPr>
          <a:xfrm rot="16200000">
            <a:off x="5508604" y="1895314"/>
            <a:ext cx="723123" cy="24097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8578B341-BE25-43DE-B986-211DCF3BD5B4}"/>
              </a:ext>
            </a:extLst>
          </p:cNvPr>
          <p:cNvSpPr/>
          <p:nvPr/>
        </p:nvSpPr>
        <p:spPr>
          <a:xfrm rot="5400000">
            <a:off x="5734438" y="4485974"/>
            <a:ext cx="723123" cy="2456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8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22429" cy="1325563"/>
          </a:xfrm>
        </p:spPr>
        <p:txBody>
          <a:bodyPr/>
          <a:lstStyle/>
          <a:p>
            <a:r>
              <a:rPr lang="en-US" dirty="0" smtClean="0"/>
              <a:t>Additional comments from the team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576763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cholarship </a:t>
            </a:r>
            <a:r>
              <a:rPr lang="en-US" dirty="0"/>
              <a:t>(including publications, book authorships, </a:t>
            </a:r>
            <a:r>
              <a:rPr lang="en-US" dirty="0" err="1"/>
              <a:t>etc</a:t>
            </a:r>
            <a:r>
              <a:rPr lang="en-US" dirty="0"/>
              <a:t>) and commercialization (including patents</a:t>
            </a:r>
            <a:r>
              <a:rPr lang="en-US" dirty="0" smtClean="0"/>
              <a:t>).</a:t>
            </a:r>
          </a:p>
          <a:p>
            <a:r>
              <a:rPr lang="en-US" dirty="0"/>
              <a:t>C</a:t>
            </a:r>
            <a:r>
              <a:rPr lang="en-US" dirty="0" smtClean="0"/>
              <a:t>onsideration </a:t>
            </a:r>
            <a:r>
              <a:rPr lang="en-US" dirty="0"/>
              <a:t>of funding in tenure. </a:t>
            </a:r>
            <a:endParaRPr lang="en-US" dirty="0" smtClean="0"/>
          </a:p>
          <a:p>
            <a:r>
              <a:rPr lang="en-US" dirty="0" smtClean="0"/>
              <a:t>Invest </a:t>
            </a:r>
            <a:r>
              <a:rPr lang="en-US" dirty="0"/>
              <a:t>research support in successful research </a:t>
            </a:r>
            <a:r>
              <a:rPr lang="en-US" dirty="0" smtClean="0"/>
              <a:t>faculty.</a:t>
            </a:r>
          </a:p>
          <a:p>
            <a:r>
              <a:rPr lang="en-US" smtClean="0">
                <a:solidFill>
                  <a:prstClr val="black"/>
                </a:solidFill>
              </a:rPr>
              <a:t>Maintain strong research environment and R1 status  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07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207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432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Avenir Next LT W04 Demi Italic</vt:lpstr>
      <vt:lpstr>Calibri</vt:lpstr>
      <vt:lpstr>Calibri Light</vt:lpstr>
      <vt:lpstr>Wingdings</vt:lpstr>
      <vt:lpstr>Office Theme</vt:lpstr>
      <vt:lpstr>Strategic Research Plan</vt:lpstr>
      <vt:lpstr>Current Major Gaps to an R1 University</vt:lpstr>
      <vt:lpstr>Suggested Strategic Research Plans (three-year-plan) – Six Categories</vt:lpstr>
      <vt:lpstr>Suggested Strategic Research Plans  (three-year-plan)</vt:lpstr>
      <vt:lpstr>Suggested Strategic Research Plans  (three-year-plan)</vt:lpstr>
      <vt:lpstr>PowerPoint Presentation</vt:lpstr>
      <vt:lpstr>PowerPoint Presentation</vt:lpstr>
      <vt:lpstr>Additional comments from the team members</vt:lpstr>
      <vt:lpstr>PowerPoint Presentation</vt:lpstr>
    </vt:vector>
  </TitlesOfParts>
  <Company>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Research Plan</dc:title>
  <dc:creator>Hongmei Zhang (hzhang6)</dc:creator>
  <cp:lastModifiedBy>Hongmei Zhang (hzhang6)</cp:lastModifiedBy>
  <cp:revision>36</cp:revision>
  <dcterms:created xsi:type="dcterms:W3CDTF">2019-01-19T03:21:01Z</dcterms:created>
  <dcterms:modified xsi:type="dcterms:W3CDTF">2019-02-01T21:25:42Z</dcterms:modified>
</cp:coreProperties>
</file>